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handoutMasterIdLst>
    <p:handoutMasterId r:id="rId117"/>
  </p:handoutMasterIdLst>
  <p:sldIdLst>
    <p:sldId id="793" r:id="rId2"/>
    <p:sldId id="813" r:id="rId3"/>
    <p:sldId id="828" r:id="rId4"/>
    <p:sldId id="827" r:id="rId5"/>
    <p:sldId id="822" r:id="rId6"/>
    <p:sldId id="818" r:id="rId7"/>
    <p:sldId id="820" r:id="rId8"/>
    <p:sldId id="763" r:id="rId9"/>
    <p:sldId id="671" r:id="rId10"/>
    <p:sldId id="787" r:id="rId11"/>
    <p:sldId id="703" r:id="rId12"/>
    <p:sldId id="788" r:id="rId13"/>
    <p:sldId id="526" r:id="rId14"/>
    <p:sldId id="777" r:id="rId15"/>
    <p:sldId id="778" r:id="rId16"/>
    <p:sldId id="779" r:id="rId17"/>
    <p:sldId id="795" r:id="rId18"/>
    <p:sldId id="812" r:id="rId19"/>
    <p:sldId id="826" r:id="rId20"/>
    <p:sldId id="655" r:id="rId21"/>
    <p:sldId id="831" r:id="rId22"/>
    <p:sldId id="832" r:id="rId23"/>
    <p:sldId id="833" r:id="rId24"/>
    <p:sldId id="550" r:id="rId25"/>
    <p:sldId id="553" r:id="rId26"/>
    <p:sldId id="554" r:id="rId27"/>
    <p:sldId id="670" r:id="rId28"/>
    <p:sldId id="673" r:id="rId29"/>
    <p:sldId id="555" r:id="rId30"/>
    <p:sldId id="556" r:id="rId31"/>
    <p:sldId id="656" r:id="rId32"/>
    <p:sldId id="786" r:id="rId33"/>
    <p:sldId id="667" r:id="rId34"/>
    <p:sldId id="557" r:id="rId35"/>
    <p:sldId id="559" r:id="rId36"/>
    <p:sldId id="668" r:id="rId37"/>
    <p:sldId id="639" r:id="rId38"/>
    <p:sldId id="746" r:id="rId39"/>
    <p:sldId id="561" r:id="rId40"/>
    <p:sldId id="711" r:id="rId41"/>
    <p:sldId id="718" r:id="rId42"/>
    <p:sldId id="712" r:id="rId43"/>
    <p:sldId id="713" r:id="rId44"/>
    <p:sldId id="829" r:id="rId45"/>
    <p:sldId id="830" r:id="rId46"/>
    <p:sldId id="714" r:id="rId47"/>
    <p:sldId id="715" r:id="rId48"/>
    <p:sldId id="823" r:id="rId49"/>
    <p:sldId id="719" r:id="rId50"/>
    <p:sldId id="720" r:id="rId51"/>
    <p:sldId id="721" r:id="rId52"/>
    <p:sldId id="722" r:id="rId53"/>
    <p:sldId id="723" r:id="rId54"/>
    <p:sldId id="742" r:id="rId55"/>
    <p:sldId id="745" r:id="rId56"/>
    <p:sldId id="725" r:id="rId57"/>
    <p:sldId id="743" r:id="rId58"/>
    <p:sldId id="724" r:id="rId59"/>
    <p:sldId id="726" r:id="rId60"/>
    <p:sldId id="728" r:id="rId61"/>
    <p:sldId id="729" r:id="rId62"/>
    <p:sldId id="757" r:id="rId63"/>
    <p:sldId id="816" r:id="rId64"/>
    <p:sldId id="821" r:id="rId65"/>
    <p:sldId id="817" r:id="rId66"/>
    <p:sldId id="741" r:id="rId67"/>
    <p:sldId id="797" r:id="rId68"/>
    <p:sldId id="819" r:id="rId69"/>
    <p:sldId id="730" r:id="rId70"/>
    <p:sldId id="780" r:id="rId71"/>
    <p:sldId id="815" r:id="rId72"/>
    <p:sldId id="782" r:id="rId73"/>
    <p:sldId id="783" r:id="rId74"/>
    <p:sldId id="781" r:id="rId75"/>
    <p:sldId id="784" r:id="rId76"/>
    <p:sldId id="785" r:id="rId77"/>
    <p:sldId id="732" r:id="rId78"/>
    <p:sldId id="733" r:id="rId79"/>
    <p:sldId id="734" r:id="rId80"/>
    <p:sldId id="736" r:id="rId81"/>
    <p:sldId id="660" r:id="rId82"/>
    <p:sldId id="571" r:id="rId83"/>
    <p:sldId id="629" r:id="rId84"/>
    <p:sldId id="630" r:id="rId85"/>
    <p:sldId id="697" r:id="rId86"/>
    <p:sldId id="739" r:id="rId87"/>
    <p:sldId id="709" r:id="rId88"/>
    <p:sldId id="760" r:id="rId89"/>
    <p:sldId id="616" r:id="rId90"/>
    <p:sldId id="523" r:id="rId91"/>
    <p:sldId id="740" r:id="rId92"/>
    <p:sldId id="735" r:id="rId93"/>
    <p:sldId id="466" r:id="rId94"/>
    <p:sldId id="611" r:id="rId95"/>
    <p:sldId id="610" r:id="rId96"/>
    <p:sldId id="614" r:id="rId97"/>
    <p:sldId id="626" r:id="rId98"/>
    <p:sldId id="627" r:id="rId99"/>
    <p:sldId id="638" r:id="rId100"/>
    <p:sldId id="534" r:id="rId101"/>
    <p:sldId id="560" r:id="rId102"/>
    <p:sldId id="569" r:id="rId103"/>
    <p:sldId id="570" r:id="rId104"/>
    <p:sldId id="572" r:id="rId105"/>
    <p:sldId id="613" r:id="rId106"/>
    <p:sldId id="680" r:id="rId107"/>
    <p:sldId id="681" r:id="rId108"/>
    <p:sldId id="682" r:id="rId109"/>
    <p:sldId id="683" r:id="rId110"/>
    <p:sldId id="684" r:id="rId111"/>
    <p:sldId id="685" r:id="rId112"/>
    <p:sldId id="794" r:id="rId113"/>
    <p:sldId id="824" r:id="rId114"/>
    <p:sldId id="825" r:id="rId115"/>
  </p:sldIdLst>
  <p:sldSz cx="12192000" cy="6858000"/>
  <p:notesSz cx="9928225" cy="67976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FF5050"/>
    <a:srgbClr val="FF7C80"/>
    <a:srgbClr val="FF9900"/>
    <a:srgbClr val="FBE5D6"/>
    <a:srgbClr val="008080"/>
    <a:srgbClr val="006666"/>
    <a:srgbClr val="0099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5" autoAdjust="0"/>
    <p:restoredTop sz="93533" autoAdjust="0"/>
  </p:normalViewPr>
  <p:slideViewPr>
    <p:cSldViewPr snapToGrid="0">
      <p:cViewPr varScale="1">
        <p:scale>
          <a:sx n="65" d="100"/>
          <a:sy n="65" d="100"/>
        </p:scale>
        <p:origin x="2366" y="27"/>
      </p:cViewPr>
      <p:guideLst>
        <p:guide orient="horz" pos="2160"/>
        <p:guide pos="3840"/>
      </p:guideLst>
    </p:cSldViewPr>
  </p:slideViewPr>
  <p:outlineViewPr>
    <p:cViewPr>
      <p:scale>
        <a:sx n="33" d="100"/>
        <a:sy n="33" d="100"/>
      </p:scale>
      <p:origin x="0" y="-220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48B4E4-1353-4CE4-9C6A-F3FB198A8BB4}"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zh-TW" altLang="en-US"/>
        </a:p>
      </dgm:t>
    </dgm:pt>
    <dgm:pt modelId="{85DABDE3-D432-4E12-9735-5F6B57B5551F}">
      <dgm:prSet phldrT="[文字]"/>
      <dgm:spPr/>
      <dgm:t>
        <a:bodyPr/>
        <a:lstStyle/>
        <a:p>
          <a:r>
            <a:rPr lang="zh-TW" altLang="en-US" b="1" i="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避</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E3991C20-8D00-4CFF-9050-B8B09FF1B6D6}" type="parTrans" cxnId="{0FC2C4B6-0A6E-4AD5-BB89-FC8BF568E785}">
      <dgm:prSet/>
      <dgm:spPr/>
      <dgm:t>
        <a:bodyPr/>
        <a:lstStyle/>
        <a:p>
          <a:endParaRPr lang="zh-TW" altLang="en-US"/>
        </a:p>
      </dgm:t>
    </dgm:pt>
    <dgm:pt modelId="{459FE66C-BF0B-465C-B7A9-1E43BEF1553D}" type="sibTrans" cxnId="{0FC2C4B6-0A6E-4AD5-BB89-FC8BF568E785}">
      <dgm:prSet/>
      <dgm:spPr/>
      <dgm:t>
        <a:bodyPr/>
        <a:lstStyle/>
        <a:p>
          <a:endParaRPr lang="zh-TW" altLang="en-US"/>
        </a:p>
      </dgm:t>
    </dgm:pt>
    <dgm:pt modelId="{116A6CB6-EB67-4819-8A75-49D5AFA5B9E2}">
      <dgm:prSet phldrT="[文字]"/>
      <dgm:spPr/>
      <dgm: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僻</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9C27A40-C4E2-4298-9663-94BF7FE56E26}" type="parTrans" cxnId="{E89707AA-EDC3-4493-8F05-14343A0D5D83}">
      <dgm:prSet/>
      <dgm:spPr/>
      <dgm:t>
        <a:bodyPr/>
        <a:lstStyle/>
        <a:p>
          <a:endParaRPr lang="zh-TW" altLang="en-US"/>
        </a:p>
      </dgm:t>
    </dgm:pt>
    <dgm:pt modelId="{9FA311FC-FCB3-4FE2-A7A7-C2AD1D8E76F7}" type="sibTrans" cxnId="{E89707AA-EDC3-4493-8F05-14343A0D5D83}">
      <dgm:prSet/>
      <dgm:spPr/>
      <dgm:t>
        <a:bodyPr/>
        <a:lstStyle/>
        <a:p>
          <a:endParaRPr lang="zh-TW" altLang="en-US"/>
        </a:p>
      </dgm:t>
    </dgm:pt>
    <dgm:pt modelId="{6FFBFC8C-E3F1-48B7-9B1D-5F8598ADDD03}">
      <dgm:prSet phldrT="[文字]"/>
      <dgm:spPr/>
      <dgm:t>
        <a:bodyPr/>
        <a:lstStyle/>
        <a:p>
          <a:r>
            <a:rPr lang="zh-TW" altLang="en-US" b="1" dirty="0" smtClean="0">
              <a:latin typeface="標楷體" panose="03000509000000000000" pitchFamily="65" charset="-120"/>
              <a:ea typeface="標楷體" panose="03000509000000000000" pitchFamily="65" charset="-120"/>
            </a:rPr>
            <a:t>壁</a:t>
          </a:r>
          <a:endParaRPr lang="zh-TW" altLang="en-US" b="1" dirty="0">
            <a:latin typeface="標楷體" panose="03000509000000000000" pitchFamily="65" charset="-120"/>
            <a:ea typeface="標楷體" panose="03000509000000000000" pitchFamily="65" charset="-120"/>
          </a:endParaRPr>
        </a:p>
      </dgm:t>
    </dgm:pt>
    <dgm:pt modelId="{AB0EC367-8E96-41D5-8200-133C05372D0F}" type="parTrans" cxnId="{29758D4D-93F6-4A22-981C-79C5EE35A868}">
      <dgm:prSet/>
      <dgm:spPr/>
      <dgm:t>
        <a:bodyPr/>
        <a:lstStyle/>
        <a:p>
          <a:endParaRPr lang="zh-TW" altLang="en-US"/>
        </a:p>
      </dgm:t>
    </dgm:pt>
    <dgm:pt modelId="{EA98B679-7C3A-4D51-BE20-314E7B6F50B8}" type="sibTrans" cxnId="{29758D4D-93F6-4A22-981C-79C5EE35A868}">
      <dgm:prSet/>
      <dgm:spPr/>
      <dgm:t>
        <a:bodyPr/>
        <a:lstStyle/>
        <a:p>
          <a:endParaRPr lang="zh-TW" altLang="en-US"/>
        </a:p>
      </dgm:t>
    </dgm:pt>
    <dgm:pt modelId="{E174E5E1-B77D-40C8-9FB9-2753954B634A}">
      <dgm:prSet phldrT="[文字]"/>
      <dgm:spPr/>
      <dgm: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璧</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BE0A3A58-1A72-4CC4-A550-4416FB47001E}" type="parTrans" cxnId="{4AE50DEF-4653-4FB8-A2A8-42EA7F551973}">
      <dgm:prSet/>
      <dgm:spPr/>
      <dgm:t>
        <a:bodyPr/>
        <a:lstStyle/>
        <a:p>
          <a:endParaRPr lang="zh-TW" altLang="en-US"/>
        </a:p>
      </dgm:t>
    </dgm:pt>
    <dgm:pt modelId="{7AA50768-9A36-4DA6-98BB-DE5EAA6B54E8}" type="sibTrans" cxnId="{4AE50DEF-4653-4FB8-A2A8-42EA7F551973}">
      <dgm:prSet/>
      <dgm:spPr/>
      <dgm:t>
        <a:bodyPr/>
        <a:lstStyle/>
        <a:p>
          <a:endParaRPr lang="zh-TW" altLang="en-US"/>
        </a:p>
      </dgm:t>
    </dgm:pt>
    <dgm:pt modelId="{93B550C6-876E-4591-B342-5D60CAFF03CD}">
      <dgm:prSet phldrT="[文字]"/>
      <dgm:spPr/>
      <dgm: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臂</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0615BDCF-A107-4F36-8FC4-1AD504D68572}" type="parTrans" cxnId="{EA7BED3C-A00C-42FA-AB9B-B2622AE49287}">
      <dgm:prSet/>
      <dgm:spPr/>
      <dgm:t>
        <a:bodyPr/>
        <a:lstStyle/>
        <a:p>
          <a:endParaRPr lang="zh-TW" altLang="en-US"/>
        </a:p>
      </dgm:t>
    </dgm:pt>
    <dgm:pt modelId="{F1D84129-9711-42B6-B5C1-BBED8CD23D96}" type="sibTrans" cxnId="{EA7BED3C-A00C-42FA-AB9B-B2622AE49287}">
      <dgm:prSet/>
      <dgm:spPr/>
      <dgm:t>
        <a:bodyPr/>
        <a:lstStyle/>
        <a:p>
          <a:endParaRPr lang="zh-TW" altLang="en-US"/>
        </a:p>
      </dgm:t>
    </dgm:pt>
    <dgm:pt modelId="{DAE7DBC9-1F4E-48A4-B0FE-E14510EC76A2}">
      <dgm:prSet phldrT="[文字]"/>
      <dgm:spPr/>
      <dgm: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辟法</a:t>
          </a:r>
          <a:endPar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B</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法</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01554EB-2900-4151-A20B-3F507A043A34}" type="sibTrans" cxnId="{AA196338-EF0E-42B1-AC42-E30FAF02F081}">
      <dgm:prSet/>
      <dgm:spPr/>
      <dgm:t>
        <a:bodyPr/>
        <a:lstStyle/>
        <a:p>
          <a:endParaRPr lang="zh-TW" altLang="en-US"/>
        </a:p>
      </dgm:t>
    </dgm:pt>
    <dgm:pt modelId="{64CC934D-E8C7-4801-8DAE-676BF401E479}" type="parTrans" cxnId="{AA196338-EF0E-42B1-AC42-E30FAF02F081}">
      <dgm:prSet/>
      <dgm:spPr/>
      <dgm:t>
        <a:bodyPr/>
        <a:lstStyle/>
        <a:p>
          <a:endParaRPr lang="zh-TW" altLang="en-US"/>
        </a:p>
      </dgm:t>
    </dgm:pt>
    <dgm:pt modelId="{90022443-750A-4A9D-B1E6-3B5E797882B6}" type="pres">
      <dgm:prSet presAssocID="{B048B4E4-1353-4CE4-9C6A-F3FB198A8BB4}" presName="composite" presStyleCnt="0">
        <dgm:presLayoutVars>
          <dgm:chMax val="1"/>
          <dgm:dir/>
          <dgm:resizeHandles val="exact"/>
        </dgm:presLayoutVars>
      </dgm:prSet>
      <dgm:spPr/>
      <dgm:t>
        <a:bodyPr/>
        <a:lstStyle/>
        <a:p>
          <a:endParaRPr lang="zh-TW" altLang="en-US"/>
        </a:p>
      </dgm:t>
    </dgm:pt>
    <dgm:pt modelId="{C7AECB80-9B1A-4336-A53F-E3C70E4E57D1}" type="pres">
      <dgm:prSet presAssocID="{B048B4E4-1353-4CE4-9C6A-F3FB198A8BB4}" presName="radial" presStyleCnt="0">
        <dgm:presLayoutVars>
          <dgm:animLvl val="ctr"/>
        </dgm:presLayoutVars>
      </dgm:prSet>
      <dgm:spPr/>
    </dgm:pt>
    <dgm:pt modelId="{9AC60789-F7BD-4B5B-85F2-5D51948E9506}" type="pres">
      <dgm:prSet presAssocID="{DAE7DBC9-1F4E-48A4-B0FE-E14510EC76A2}" presName="centerShape" presStyleLbl="vennNode1" presStyleIdx="0" presStyleCnt="6" custScaleX="76398" custScaleY="68583"/>
      <dgm:spPr/>
      <dgm:t>
        <a:bodyPr/>
        <a:lstStyle/>
        <a:p>
          <a:endParaRPr lang="zh-TW" altLang="en-US"/>
        </a:p>
      </dgm:t>
    </dgm:pt>
    <dgm:pt modelId="{68196512-9C9C-4250-8329-D8912E8931FA}" type="pres">
      <dgm:prSet presAssocID="{85DABDE3-D432-4E12-9735-5F6B57B5551F}" presName="node" presStyleLbl="vennNode1" presStyleIdx="1" presStyleCnt="6">
        <dgm:presLayoutVars>
          <dgm:bulletEnabled val="1"/>
        </dgm:presLayoutVars>
      </dgm:prSet>
      <dgm:spPr/>
      <dgm:t>
        <a:bodyPr/>
        <a:lstStyle/>
        <a:p>
          <a:endParaRPr lang="zh-TW" altLang="en-US"/>
        </a:p>
      </dgm:t>
    </dgm:pt>
    <dgm:pt modelId="{5C28DB34-C80E-40E9-A57A-46FDF560823B}" type="pres">
      <dgm:prSet presAssocID="{116A6CB6-EB67-4819-8A75-49D5AFA5B9E2}" presName="node" presStyleLbl="vennNode1" presStyleIdx="2" presStyleCnt="6">
        <dgm:presLayoutVars>
          <dgm:bulletEnabled val="1"/>
        </dgm:presLayoutVars>
      </dgm:prSet>
      <dgm:spPr/>
      <dgm:t>
        <a:bodyPr/>
        <a:lstStyle/>
        <a:p>
          <a:endParaRPr lang="zh-TW" altLang="en-US"/>
        </a:p>
      </dgm:t>
    </dgm:pt>
    <dgm:pt modelId="{E96B9F7C-85B6-4EE6-A207-BAE8A8FB4078}" type="pres">
      <dgm:prSet presAssocID="{6FFBFC8C-E3F1-48B7-9B1D-5F8598ADDD03}" presName="node" presStyleLbl="vennNode1" presStyleIdx="3" presStyleCnt="6">
        <dgm:presLayoutVars>
          <dgm:bulletEnabled val="1"/>
        </dgm:presLayoutVars>
      </dgm:prSet>
      <dgm:spPr/>
      <dgm:t>
        <a:bodyPr/>
        <a:lstStyle/>
        <a:p>
          <a:endParaRPr lang="zh-TW" altLang="en-US"/>
        </a:p>
      </dgm:t>
    </dgm:pt>
    <dgm:pt modelId="{5805C48C-0501-4CF7-BC2A-00D45601721B}" type="pres">
      <dgm:prSet presAssocID="{E174E5E1-B77D-40C8-9FB9-2753954B634A}" presName="node" presStyleLbl="vennNode1" presStyleIdx="4" presStyleCnt="6">
        <dgm:presLayoutVars>
          <dgm:bulletEnabled val="1"/>
        </dgm:presLayoutVars>
      </dgm:prSet>
      <dgm:spPr/>
      <dgm:t>
        <a:bodyPr/>
        <a:lstStyle/>
        <a:p>
          <a:endParaRPr lang="zh-TW" altLang="en-US"/>
        </a:p>
      </dgm:t>
    </dgm:pt>
    <dgm:pt modelId="{9FD63334-49AC-4C82-A5F2-A1A49F843CD6}" type="pres">
      <dgm:prSet presAssocID="{93B550C6-876E-4591-B342-5D60CAFF03CD}" presName="node" presStyleLbl="vennNode1" presStyleIdx="5" presStyleCnt="6">
        <dgm:presLayoutVars>
          <dgm:bulletEnabled val="1"/>
        </dgm:presLayoutVars>
      </dgm:prSet>
      <dgm:spPr/>
      <dgm:t>
        <a:bodyPr/>
        <a:lstStyle/>
        <a:p>
          <a:endParaRPr lang="zh-TW" altLang="en-US"/>
        </a:p>
      </dgm:t>
    </dgm:pt>
  </dgm:ptLst>
  <dgm:cxnLst>
    <dgm:cxn modelId="{B0E485A2-8A97-40C3-BC31-647FFF5C288E}" type="presOf" srcId="{85DABDE3-D432-4E12-9735-5F6B57B5551F}" destId="{68196512-9C9C-4250-8329-D8912E8931FA}" srcOrd="0" destOrd="0" presId="urn:microsoft.com/office/officeart/2005/8/layout/radial3"/>
    <dgm:cxn modelId="{22932E25-B120-4EF7-BEE3-FB80351BA8D1}" type="presOf" srcId="{116A6CB6-EB67-4819-8A75-49D5AFA5B9E2}" destId="{5C28DB34-C80E-40E9-A57A-46FDF560823B}" srcOrd="0" destOrd="0" presId="urn:microsoft.com/office/officeart/2005/8/layout/radial3"/>
    <dgm:cxn modelId="{41F6C00F-5808-4509-A7DA-588515167184}" type="presOf" srcId="{E174E5E1-B77D-40C8-9FB9-2753954B634A}" destId="{5805C48C-0501-4CF7-BC2A-00D45601721B}" srcOrd="0" destOrd="0" presId="urn:microsoft.com/office/officeart/2005/8/layout/radial3"/>
    <dgm:cxn modelId="{EA7BED3C-A00C-42FA-AB9B-B2622AE49287}" srcId="{DAE7DBC9-1F4E-48A4-B0FE-E14510EC76A2}" destId="{93B550C6-876E-4591-B342-5D60CAFF03CD}" srcOrd="4" destOrd="0" parTransId="{0615BDCF-A107-4F36-8FC4-1AD504D68572}" sibTransId="{F1D84129-9711-42B6-B5C1-BBED8CD23D96}"/>
    <dgm:cxn modelId="{0FC2C4B6-0A6E-4AD5-BB89-FC8BF568E785}" srcId="{DAE7DBC9-1F4E-48A4-B0FE-E14510EC76A2}" destId="{85DABDE3-D432-4E12-9735-5F6B57B5551F}" srcOrd="0" destOrd="0" parTransId="{E3991C20-8D00-4CFF-9050-B8B09FF1B6D6}" sibTransId="{459FE66C-BF0B-465C-B7A9-1E43BEF1553D}"/>
    <dgm:cxn modelId="{AA196338-EF0E-42B1-AC42-E30FAF02F081}" srcId="{B048B4E4-1353-4CE4-9C6A-F3FB198A8BB4}" destId="{DAE7DBC9-1F4E-48A4-B0FE-E14510EC76A2}" srcOrd="0" destOrd="0" parTransId="{64CC934D-E8C7-4801-8DAE-676BF401E479}" sibTransId="{601554EB-2900-4151-A20B-3F507A043A34}"/>
    <dgm:cxn modelId="{4AE50DEF-4653-4FB8-A2A8-42EA7F551973}" srcId="{DAE7DBC9-1F4E-48A4-B0FE-E14510EC76A2}" destId="{E174E5E1-B77D-40C8-9FB9-2753954B634A}" srcOrd="3" destOrd="0" parTransId="{BE0A3A58-1A72-4CC4-A550-4416FB47001E}" sibTransId="{7AA50768-9A36-4DA6-98BB-DE5EAA6B54E8}"/>
    <dgm:cxn modelId="{9B7CEBF6-5425-430A-B79B-E3E89EE0D655}" type="presOf" srcId="{DAE7DBC9-1F4E-48A4-B0FE-E14510EC76A2}" destId="{9AC60789-F7BD-4B5B-85F2-5D51948E9506}" srcOrd="0" destOrd="0" presId="urn:microsoft.com/office/officeart/2005/8/layout/radial3"/>
    <dgm:cxn modelId="{29758D4D-93F6-4A22-981C-79C5EE35A868}" srcId="{DAE7DBC9-1F4E-48A4-B0FE-E14510EC76A2}" destId="{6FFBFC8C-E3F1-48B7-9B1D-5F8598ADDD03}" srcOrd="2" destOrd="0" parTransId="{AB0EC367-8E96-41D5-8200-133C05372D0F}" sibTransId="{EA98B679-7C3A-4D51-BE20-314E7B6F50B8}"/>
    <dgm:cxn modelId="{E89707AA-EDC3-4493-8F05-14343A0D5D83}" srcId="{DAE7DBC9-1F4E-48A4-B0FE-E14510EC76A2}" destId="{116A6CB6-EB67-4819-8A75-49D5AFA5B9E2}" srcOrd="1" destOrd="0" parTransId="{69C27A40-C4E2-4298-9663-94BF7FE56E26}" sibTransId="{9FA311FC-FCB3-4FE2-A7A7-C2AD1D8E76F7}"/>
    <dgm:cxn modelId="{084D5AAF-6962-4DA2-B854-6FC9E297358A}" type="presOf" srcId="{B048B4E4-1353-4CE4-9C6A-F3FB198A8BB4}" destId="{90022443-750A-4A9D-B1E6-3B5E797882B6}" srcOrd="0" destOrd="0" presId="urn:microsoft.com/office/officeart/2005/8/layout/radial3"/>
    <dgm:cxn modelId="{AFAA115F-BF6C-44D7-BD82-79E41CBEBFF0}" type="presOf" srcId="{6FFBFC8C-E3F1-48B7-9B1D-5F8598ADDD03}" destId="{E96B9F7C-85B6-4EE6-A207-BAE8A8FB4078}" srcOrd="0" destOrd="0" presId="urn:microsoft.com/office/officeart/2005/8/layout/radial3"/>
    <dgm:cxn modelId="{2C08C510-0D63-4B40-A266-11F337D61ED7}" type="presOf" srcId="{93B550C6-876E-4591-B342-5D60CAFF03CD}" destId="{9FD63334-49AC-4C82-A5F2-A1A49F843CD6}" srcOrd="0" destOrd="0" presId="urn:microsoft.com/office/officeart/2005/8/layout/radial3"/>
    <dgm:cxn modelId="{0171863F-2B21-4A09-A2DF-6F2D7EEDB908}" type="presParOf" srcId="{90022443-750A-4A9D-B1E6-3B5E797882B6}" destId="{C7AECB80-9B1A-4336-A53F-E3C70E4E57D1}" srcOrd="0" destOrd="0" presId="urn:microsoft.com/office/officeart/2005/8/layout/radial3"/>
    <dgm:cxn modelId="{ABAE319C-AA47-4052-A626-27F3F051657A}" type="presParOf" srcId="{C7AECB80-9B1A-4336-A53F-E3C70E4E57D1}" destId="{9AC60789-F7BD-4B5B-85F2-5D51948E9506}" srcOrd="0" destOrd="0" presId="urn:microsoft.com/office/officeart/2005/8/layout/radial3"/>
    <dgm:cxn modelId="{D2B91A61-FF80-438D-943E-9899CD13D3D4}" type="presParOf" srcId="{C7AECB80-9B1A-4336-A53F-E3C70E4E57D1}" destId="{68196512-9C9C-4250-8329-D8912E8931FA}" srcOrd="1" destOrd="0" presId="urn:microsoft.com/office/officeart/2005/8/layout/radial3"/>
    <dgm:cxn modelId="{ABEF90FC-3753-444D-8109-8247B4E633F5}" type="presParOf" srcId="{C7AECB80-9B1A-4336-A53F-E3C70E4E57D1}" destId="{5C28DB34-C80E-40E9-A57A-46FDF560823B}" srcOrd="2" destOrd="0" presId="urn:microsoft.com/office/officeart/2005/8/layout/radial3"/>
    <dgm:cxn modelId="{6D5F4A06-96C4-4EC6-9067-0C9BC7E6123B}" type="presParOf" srcId="{C7AECB80-9B1A-4336-A53F-E3C70E4E57D1}" destId="{E96B9F7C-85B6-4EE6-A207-BAE8A8FB4078}" srcOrd="3" destOrd="0" presId="urn:microsoft.com/office/officeart/2005/8/layout/radial3"/>
    <dgm:cxn modelId="{3AF461B7-430D-4F5F-9CAB-FE222E0F91B9}" type="presParOf" srcId="{C7AECB80-9B1A-4336-A53F-E3C70E4E57D1}" destId="{5805C48C-0501-4CF7-BC2A-00D45601721B}" srcOrd="4" destOrd="0" presId="urn:microsoft.com/office/officeart/2005/8/layout/radial3"/>
    <dgm:cxn modelId="{52537B4F-6199-401F-91E0-253D291BABAC}" type="presParOf" srcId="{C7AECB80-9B1A-4336-A53F-E3C70E4E57D1}" destId="{9FD63334-49AC-4C82-A5F2-A1A49F843CD6}" srcOrd="5"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BB9A2C-645A-4C2F-96EA-A300F506FFF7}" type="doc">
      <dgm:prSet loTypeId="urn:microsoft.com/office/officeart/2005/8/layout/cycle2" loCatId="cycle" qsTypeId="urn:microsoft.com/office/officeart/2005/8/quickstyle/3d9" qsCatId="3D" csTypeId="urn:microsoft.com/office/officeart/2005/8/colors/accent1_2" csCatId="accent1" phldr="1"/>
      <dgm:spPr/>
      <dgm:t>
        <a:bodyPr/>
        <a:lstStyle/>
        <a:p>
          <a:endParaRPr lang="zh-TW" altLang="en-US"/>
        </a:p>
      </dgm:t>
    </dgm:pt>
    <dgm:pt modelId="{94A28E5F-9146-4791-BCF7-0C393E85D3E5}">
      <dgm:prSet phldrT="[文字]"/>
      <dgm:spPr>
        <a:solidFill>
          <a:schemeClr val="tx1"/>
        </a:solidFill>
      </dgm:spPr>
      <dgm:t>
        <a:bodyPr/>
        <a:lstStyle/>
        <a:p>
          <a:r>
            <a:rPr lang="zh-TW" altLang="en-US" dirty="0" smtClean="0">
              <a:latin typeface="標楷體" panose="03000509000000000000" pitchFamily="65" charset="-120"/>
              <a:ea typeface="標楷體" panose="03000509000000000000" pitchFamily="65" charset="-120"/>
            </a:rPr>
            <a:t>金</a:t>
          </a:r>
          <a:endParaRPr lang="zh-TW" altLang="en-US" dirty="0">
            <a:latin typeface="標楷體" panose="03000509000000000000" pitchFamily="65" charset="-120"/>
            <a:ea typeface="標楷體" panose="03000509000000000000" pitchFamily="65" charset="-120"/>
          </a:endParaRPr>
        </a:p>
      </dgm:t>
    </dgm:pt>
    <dgm:pt modelId="{AEB3245F-7D24-4653-B16B-612A3328A507}" type="parTrans" cxnId="{20DA7E88-4191-4E26-9B97-5DA2E4E1FDBF}">
      <dgm:prSet/>
      <dgm:spPr/>
      <dgm:t>
        <a:bodyPr/>
        <a:lstStyle/>
        <a:p>
          <a:endParaRPr lang="zh-TW" altLang="en-US"/>
        </a:p>
      </dgm:t>
    </dgm:pt>
    <dgm:pt modelId="{AF8F6CDB-2A96-4A96-8716-AE2983497066}" type="sibTrans" cxnId="{20DA7E88-4191-4E26-9B97-5DA2E4E1FDBF}">
      <dgm:prSet/>
      <dgm:spPr/>
      <dgm:t>
        <a:bodyPr/>
        <a:lstStyle/>
        <a:p>
          <a:endParaRPr lang="zh-TW" altLang="en-US"/>
        </a:p>
      </dgm:t>
    </dgm:pt>
    <dgm:pt modelId="{D8BB94CE-B350-42CD-A001-F14D19B7C6A5}">
      <dgm:prSet phldrT="[文字]"/>
      <dgm:spPr>
        <a:solidFill>
          <a:srgbClr val="002060"/>
        </a:solidFill>
      </dgm:spPr>
      <dgm:t>
        <a:bodyPr/>
        <a:lstStyle/>
        <a:p>
          <a:r>
            <a:rPr lang="zh-TW" altLang="en-US" dirty="0" smtClean="0">
              <a:latin typeface="標楷體" panose="03000509000000000000" pitchFamily="65" charset="-120"/>
              <a:ea typeface="標楷體" panose="03000509000000000000" pitchFamily="65" charset="-120"/>
            </a:rPr>
            <a:t>水</a:t>
          </a:r>
          <a:endParaRPr lang="zh-TW" altLang="en-US" dirty="0">
            <a:latin typeface="標楷體" panose="03000509000000000000" pitchFamily="65" charset="-120"/>
            <a:ea typeface="標楷體" panose="03000509000000000000" pitchFamily="65" charset="-120"/>
          </a:endParaRPr>
        </a:p>
      </dgm:t>
    </dgm:pt>
    <dgm:pt modelId="{479A6EF5-71F7-4E51-98D2-DBDE2D8377FC}" type="parTrans" cxnId="{B339C4D3-07E3-41FC-8E89-4F8E2616BB02}">
      <dgm:prSet/>
      <dgm:spPr/>
      <dgm:t>
        <a:bodyPr/>
        <a:lstStyle/>
        <a:p>
          <a:endParaRPr lang="zh-TW" altLang="en-US"/>
        </a:p>
      </dgm:t>
    </dgm:pt>
    <dgm:pt modelId="{D4393C08-C159-4461-83CA-FA02FAEB58C4}" type="sibTrans" cxnId="{B339C4D3-07E3-41FC-8E89-4F8E2616BB02}">
      <dgm:prSet/>
      <dgm:spPr/>
      <dgm:t>
        <a:bodyPr/>
        <a:lstStyle/>
        <a:p>
          <a:endParaRPr lang="zh-TW" altLang="en-US"/>
        </a:p>
      </dgm:t>
    </dgm:pt>
    <dgm:pt modelId="{028C7766-2670-4AA3-95FC-E89498174DE1}">
      <dgm:prSet phldrT="[文字]"/>
      <dgm:spPr>
        <a:solidFill>
          <a:srgbClr val="006600"/>
        </a:solidFill>
      </dgm:spPr>
      <dgm:t>
        <a:bodyPr/>
        <a:lstStyle/>
        <a:p>
          <a:r>
            <a:rPr lang="zh-TW" altLang="en-US" dirty="0" smtClean="0">
              <a:latin typeface="標楷體" panose="03000509000000000000" pitchFamily="65" charset="-120"/>
              <a:ea typeface="標楷體" panose="03000509000000000000" pitchFamily="65" charset="-120"/>
            </a:rPr>
            <a:t>木</a:t>
          </a:r>
          <a:endParaRPr lang="zh-TW" altLang="en-US" dirty="0">
            <a:latin typeface="標楷體" panose="03000509000000000000" pitchFamily="65" charset="-120"/>
            <a:ea typeface="標楷體" panose="03000509000000000000" pitchFamily="65" charset="-120"/>
          </a:endParaRPr>
        </a:p>
      </dgm:t>
    </dgm:pt>
    <dgm:pt modelId="{641FD808-CE43-480F-9FF4-CF97649CC768}" type="parTrans" cxnId="{8E544A48-94D1-4669-85F8-2BBC0B1D0B13}">
      <dgm:prSet/>
      <dgm:spPr/>
      <dgm:t>
        <a:bodyPr/>
        <a:lstStyle/>
        <a:p>
          <a:endParaRPr lang="zh-TW" altLang="en-US"/>
        </a:p>
      </dgm:t>
    </dgm:pt>
    <dgm:pt modelId="{2120F6EC-9E2C-45CC-80AE-B95D7605D8A6}" type="sibTrans" cxnId="{8E544A48-94D1-4669-85F8-2BBC0B1D0B13}">
      <dgm:prSet/>
      <dgm:spPr/>
      <dgm:t>
        <a:bodyPr/>
        <a:lstStyle/>
        <a:p>
          <a:endParaRPr lang="zh-TW" altLang="en-US"/>
        </a:p>
      </dgm:t>
    </dgm:pt>
    <dgm:pt modelId="{BAAD0F07-1B64-46CC-8753-BA9332265B30}">
      <dgm:prSet phldrT="[文字]"/>
      <dgm:spPr>
        <a:solidFill>
          <a:srgbClr val="FF0000"/>
        </a:solidFill>
      </dgm:spPr>
      <dgm:t>
        <a:bodyPr/>
        <a:lstStyle/>
        <a:p>
          <a:r>
            <a:rPr lang="zh-TW" altLang="en-US" dirty="0" smtClean="0">
              <a:latin typeface="標楷體" panose="03000509000000000000" pitchFamily="65" charset="-120"/>
              <a:ea typeface="標楷體" panose="03000509000000000000" pitchFamily="65" charset="-120"/>
            </a:rPr>
            <a:t>火</a:t>
          </a:r>
          <a:endParaRPr lang="zh-TW" altLang="en-US" dirty="0">
            <a:latin typeface="標楷體" panose="03000509000000000000" pitchFamily="65" charset="-120"/>
            <a:ea typeface="標楷體" panose="03000509000000000000" pitchFamily="65" charset="-120"/>
          </a:endParaRPr>
        </a:p>
      </dgm:t>
    </dgm:pt>
    <dgm:pt modelId="{5D9796F9-F713-4A34-A035-494693624694}" type="parTrans" cxnId="{A6D4E1A6-3540-4002-89CB-4A963A4BE8D4}">
      <dgm:prSet/>
      <dgm:spPr/>
      <dgm:t>
        <a:bodyPr/>
        <a:lstStyle/>
        <a:p>
          <a:endParaRPr lang="zh-TW" altLang="en-US"/>
        </a:p>
      </dgm:t>
    </dgm:pt>
    <dgm:pt modelId="{88D1A11B-232E-4C54-BBC7-A72845653F07}" type="sibTrans" cxnId="{A6D4E1A6-3540-4002-89CB-4A963A4BE8D4}">
      <dgm:prSet/>
      <dgm:spPr/>
      <dgm:t>
        <a:bodyPr/>
        <a:lstStyle/>
        <a:p>
          <a:endParaRPr lang="zh-TW" altLang="en-US"/>
        </a:p>
      </dgm:t>
    </dgm:pt>
    <dgm:pt modelId="{FEF0BC75-36CD-4993-95DA-B7A14A22A2CD}">
      <dgm:prSet phldrT="[文字]"/>
      <dgm:spPr>
        <a:solidFill>
          <a:srgbClr val="FF9933"/>
        </a:solidFill>
      </dgm:spPr>
      <dgm:t>
        <a:bodyPr/>
        <a:lstStyle/>
        <a:p>
          <a:r>
            <a:rPr lang="zh-TW" altLang="en-US" dirty="0" smtClean="0">
              <a:latin typeface="標楷體" panose="03000509000000000000" pitchFamily="65" charset="-120"/>
              <a:ea typeface="標楷體" panose="03000509000000000000" pitchFamily="65" charset="-120"/>
            </a:rPr>
            <a:t>土</a:t>
          </a:r>
          <a:endParaRPr lang="zh-TW" altLang="en-US" dirty="0">
            <a:latin typeface="標楷體" panose="03000509000000000000" pitchFamily="65" charset="-120"/>
            <a:ea typeface="標楷體" panose="03000509000000000000" pitchFamily="65" charset="-120"/>
          </a:endParaRPr>
        </a:p>
      </dgm:t>
    </dgm:pt>
    <dgm:pt modelId="{B32525B0-7D70-42D2-B575-51AC32C0F031}" type="parTrans" cxnId="{BF8A75E8-C92C-457D-8581-1319881CBBC1}">
      <dgm:prSet/>
      <dgm:spPr/>
      <dgm:t>
        <a:bodyPr/>
        <a:lstStyle/>
        <a:p>
          <a:endParaRPr lang="zh-TW" altLang="en-US"/>
        </a:p>
      </dgm:t>
    </dgm:pt>
    <dgm:pt modelId="{CB99CF34-BE6C-46FC-BEC9-9E1FB963E53E}" type="sibTrans" cxnId="{BF8A75E8-C92C-457D-8581-1319881CBBC1}">
      <dgm:prSet/>
      <dgm:spPr/>
      <dgm:t>
        <a:bodyPr/>
        <a:lstStyle/>
        <a:p>
          <a:endParaRPr lang="zh-TW" altLang="en-US"/>
        </a:p>
      </dgm:t>
    </dgm:pt>
    <dgm:pt modelId="{268F41E1-1C29-4BF9-86CE-7BA9BBA288D6}" type="pres">
      <dgm:prSet presAssocID="{FEBB9A2C-645A-4C2F-96EA-A300F506FFF7}" presName="cycle" presStyleCnt="0">
        <dgm:presLayoutVars>
          <dgm:dir/>
          <dgm:resizeHandles val="exact"/>
        </dgm:presLayoutVars>
      </dgm:prSet>
      <dgm:spPr/>
      <dgm:t>
        <a:bodyPr/>
        <a:lstStyle/>
        <a:p>
          <a:endParaRPr lang="zh-TW" altLang="en-US"/>
        </a:p>
      </dgm:t>
    </dgm:pt>
    <dgm:pt modelId="{5DC714B1-C533-4EA7-BEC4-B766E0D6E6CB}" type="pres">
      <dgm:prSet presAssocID="{94A28E5F-9146-4791-BCF7-0C393E85D3E5}" presName="node" presStyleLbl="node1" presStyleIdx="0" presStyleCnt="5">
        <dgm:presLayoutVars>
          <dgm:bulletEnabled val="1"/>
        </dgm:presLayoutVars>
      </dgm:prSet>
      <dgm:spPr/>
      <dgm:t>
        <a:bodyPr/>
        <a:lstStyle/>
        <a:p>
          <a:endParaRPr lang="zh-TW" altLang="en-US"/>
        </a:p>
      </dgm:t>
    </dgm:pt>
    <dgm:pt modelId="{730CC73D-AAD1-4121-B8F3-409D5A8526B9}" type="pres">
      <dgm:prSet presAssocID="{AF8F6CDB-2A96-4A96-8716-AE2983497066}" presName="sibTrans" presStyleLbl="sibTrans2D1" presStyleIdx="0" presStyleCnt="5"/>
      <dgm:spPr/>
      <dgm:t>
        <a:bodyPr/>
        <a:lstStyle/>
        <a:p>
          <a:endParaRPr lang="zh-TW" altLang="en-US"/>
        </a:p>
      </dgm:t>
    </dgm:pt>
    <dgm:pt modelId="{B2D5DC3B-196E-4843-A630-772919B1C1B1}" type="pres">
      <dgm:prSet presAssocID="{AF8F6CDB-2A96-4A96-8716-AE2983497066}" presName="connectorText" presStyleLbl="sibTrans2D1" presStyleIdx="0" presStyleCnt="5"/>
      <dgm:spPr/>
      <dgm:t>
        <a:bodyPr/>
        <a:lstStyle/>
        <a:p>
          <a:endParaRPr lang="zh-TW" altLang="en-US"/>
        </a:p>
      </dgm:t>
    </dgm:pt>
    <dgm:pt modelId="{660CF895-5D0D-4A34-A7CE-C9EB79CC1990}" type="pres">
      <dgm:prSet presAssocID="{D8BB94CE-B350-42CD-A001-F14D19B7C6A5}" presName="node" presStyleLbl="node1" presStyleIdx="1" presStyleCnt="5">
        <dgm:presLayoutVars>
          <dgm:bulletEnabled val="1"/>
        </dgm:presLayoutVars>
      </dgm:prSet>
      <dgm:spPr/>
      <dgm:t>
        <a:bodyPr/>
        <a:lstStyle/>
        <a:p>
          <a:endParaRPr lang="zh-TW" altLang="en-US"/>
        </a:p>
      </dgm:t>
    </dgm:pt>
    <dgm:pt modelId="{2252B9B7-D2C4-44EB-ACB2-1544DC75E2DA}" type="pres">
      <dgm:prSet presAssocID="{D4393C08-C159-4461-83CA-FA02FAEB58C4}" presName="sibTrans" presStyleLbl="sibTrans2D1" presStyleIdx="1" presStyleCnt="5"/>
      <dgm:spPr/>
      <dgm:t>
        <a:bodyPr/>
        <a:lstStyle/>
        <a:p>
          <a:endParaRPr lang="zh-TW" altLang="en-US"/>
        </a:p>
      </dgm:t>
    </dgm:pt>
    <dgm:pt modelId="{C8D28D4D-F1B6-49EA-B812-62ED176EFAAB}" type="pres">
      <dgm:prSet presAssocID="{D4393C08-C159-4461-83CA-FA02FAEB58C4}" presName="connectorText" presStyleLbl="sibTrans2D1" presStyleIdx="1" presStyleCnt="5"/>
      <dgm:spPr/>
      <dgm:t>
        <a:bodyPr/>
        <a:lstStyle/>
        <a:p>
          <a:endParaRPr lang="zh-TW" altLang="en-US"/>
        </a:p>
      </dgm:t>
    </dgm:pt>
    <dgm:pt modelId="{698D5D87-5EB3-492E-AA10-E6010D5B4D81}" type="pres">
      <dgm:prSet presAssocID="{028C7766-2670-4AA3-95FC-E89498174DE1}" presName="node" presStyleLbl="node1" presStyleIdx="2" presStyleCnt="5">
        <dgm:presLayoutVars>
          <dgm:bulletEnabled val="1"/>
        </dgm:presLayoutVars>
      </dgm:prSet>
      <dgm:spPr/>
      <dgm:t>
        <a:bodyPr/>
        <a:lstStyle/>
        <a:p>
          <a:endParaRPr lang="zh-TW" altLang="en-US"/>
        </a:p>
      </dgm:t>
    </dgm:pt>
    <dgm:pt modelId="{79A6BFD6-DC65-463A-904D-4B9390A929FF}" type="pres">
      <dgm:prSet presAssocID="{2120F6EC-9E2C-45CC-80AE-B95D7605D8A6}" presName="sibTrans" presStyleLbl="sibTrans2D1" presStyleIdx="2" presStyleCnt="5"/>
      <dgm:spPr/>
      <dgm:t>
        <a:bodyPr/>
        <a:lstStyle/>
        <a:p>
          <a:endParaRPr lang="zh-TW" altLang="en-US"/>
        </a:p>
      </dgm:t>
    </dgm:pt>
    <dgm:pt modelId="{CC6D8A17-0267-4EE6-A522-B0B091984ACD}" type="pres">
      <dgm:prSet presAssocID="{2120F6EC-9E2C-45CC-80AE-B95D7605D8A6}" presName="connectorText" presStyleLbl="sibTrans2D1" presStyleIdx="2" presStyleCnt="5"/>
      <dgm:spPr/>
      <dgm:t>
        <a:bodyPr/>
        <a:lstStyle/>
        <a:p>
          <a:endParaRPr lang="zh-TW" altLang="en-US"/>
        </a:p>
      </dgm:t>
    </dgm:pt>
    <dgm:pt modelId="{0AA21D2C-53C3-40AF-9F0E-431410D958B3}" type="pres">
      <dgm:prSet presAssocID="{BAAD0F07-1B64-46CC-8753-BA9332265B30}" presName="node" presStyleLbl="node1" presStyleIdx="3" presStyleCnt="5">
        <dgm:presLayoutVars>
          <dgm:bulletEnabled val="1"/>
        </dgm:presLayoutVars>
      </dgm:prSet>
      <dgm:spPr/>
      <dgm:t>
        <a:bodyPr/>
        <a:lstStyle/>
        <a:p>
          <a:endParaRPr lang="zh-TW" altLang="en-US"/>
        </a:p>
      </dgm:t>
    </dgm:pt>
    <dgm:pt modelId="{BFEA2E53-B208-41BF-A06D-1083F9184B8E}" type="pres">
      <dgm:prSet presAssocID="{88D1A11B-232E-4C54-BBC7-A72845653F07}" presName="sibTrans" presStyleLbl="sibTrans2D1" presStyleIdx="3" presStyleCnt="5"/>
      <dgm:spPr/>
      <dgm:t>
        <a:bodyPr/>
        <a:lstStyle/>
        <a:p>
          <a:endParaRPr lang="zh-TW" altLang="en-US"/>
        </a:p>
      </dgm:t>
    </dgm:pt>
    <dgm:pt modelId="{F693EE72-0C7C-4EF6-9E71-2D619F8887B8}" type="pres">
      <dgm:prSet presAssocID="{88D1A11B-232E-4C54-BBC7-A72845653F07}" presName="connectorText" presStyleLbl="sibTrans2D1" presStyleIdx="3" presStyleCnt="5"/>
      <dgm:spPr/>
      <dgm:t>
        <a:bodyPr/>
        <a:lstStyle/>
        <a:p>
          <a:endParaRPr lang="zh-TW" altLang="en-US"/>
        </a:p>
      </dgm:t>
    </dgm:pt>
    <dgm:pt modelId="{A0576D91-CE65-48AB-8846-58F10534B362}" type="pres">
      <dgm:prSet presAssocID="{FEF0BC75-36CD-4993-95DA-B7A14A22A2CD}" presName="node" presStyleLbl="node1" presStyleIdx="4" presStyleCnt="5">
        <dgm:presLayoutVars>
          <dgm:bulletEnabled val="1"/>
        </dgm:presLayoutVars>
      </dgm:prSet>
      <dgm:spPr/>
      <dgm:t>
        <a:bodyPr/>
        <a:lstStyle/>
        <a:p>
          <a:endParaRPr lang="zh-TW" altLang="en-US"/>
        </a:p>
      </dgm:t>
    </dgm:pt>
    <dgm:pt modelId="{5E82F059-6E35-48F1-A270-829DD2BF97EC}" type="pres">
      <dgm:prSet presAssocID="{CB99CF34-BE6C-46FC-BEC9-9E1FB963E53E}" presName="sibTrans" presStyleLbl="sibTrans2D1" presStyleIdx="4" presStyleCnt="5"/>
      <dgm:spPr/>
      <dgm:t>
        <a:bodyPr/>
        <a:lstStyle/>
        <a:p>
          <a:endParaRPr lang="zh-TW" altLang="en-US"/>
        </a:p>
      </dgm:t>
    </dgm:pt>
    <dgm:pt modelId="{E8355A14-2A58-443D-BA09-C2EEDA056F5F}" type="pres">
      <dgm:prSet presAssocID="{CB99CF34-BE6C-46FC-BEC9-9E1FB963E53E}" presName="connectorText" presStyleLbl="sibTrans2D1" presStyleIdx="4" presStyleCnt="5"/>
      <dgm:spPr/>
      <dgm:t>
        <a:bodyPr/>
        <a:lstStyle/>
        <a:p>
          <a:endParaRPr lang="zh-TW" altLang="en-US"/>
        </a:p>
      </dgm:t>
    </dgm:pt>
  </dgm:ptLst>
  <dgm:cxnLst>
    <dgm:cxn modelId="{80B1FE35-84B7-4860-BDC4-FFF57E2C66A4}" type="presOf" srcId="{FEBB9A2C-645A-4C2F-96EA-A300F506FFF7}" destId="{268F41E1-1C29-4BF9-86CE-7BA9BBA288D6}" srcOrd="0" destOrd="0" presId="urn:microsoft.com/office/officeart/2005/8/layout/cycle2"/>
    <dgm:cxn modelId="{A6D4E1A6-3540-4002-89CB-4A963A4BE8D4}" srcId="{FEBB9A2C-645A-4C2F-96EA-A300F506FFF7}" destId="{BAAD0F07-1B64-46CC-8753-BA9332265B30}" srcOrd="3" destOrd="0" parTransId="{5D9796F9-F713-4A34-A035-494693624694}" sibTransId="{88D1A11B-232E-4C54-BBC7-A72845653F07}"/>
    <dgm:cxn modelId="{AD2593A4-200B-40EF-98F0-738FF58622B5}" type="presOf" srcId="{FEF0BC75-36CD-4993-95DA-B7A14A22A2CD}" destId="{A0576D91-CE65-48AB-8846-58F10534B362}" srcOrd="0" destOrd="0" presId="urn:microsoft.com/office/officeart/2005/8/layout/cycle2"/>
    <dgm:cxn modelId="{CDB9A7D5-52B3-45F1-B0AD-C100CCD56F87}" type="presOf" srcId="{AF8F6CDB-2A96-4A96-8716-AE2983497066}" destId="{730CC73D-AAD1-4121-B8F3-409D5A8526B9}" srcOrd="0" destOrd="0" presId="urn:microsoft.com/office/officeart/2005/8/layout/cycle2"/>
    <dgm:cxn modelId="{8E010A2D-0ACF-4016-A0AF-B26185BC6759}" type="presOf" srcId="{2120F6EC-9E2C-45CC-80AE-B95D7605D8A6}" destId="{CC6D8A17-0267-4EE6-A522-B0B091984ACD}" srcOrd="1" destOrd="0" presId="urn:microsoft.com/office/officeart/2005/8/layout/cycle2"/>
    <dgm:cxn modelId="{BF8A75E8-C92C-457D-8581-1319881CBBC1}" srcId="{FEBB9A2C-645A-4C2F-96EA-A300F506FFF7}" destId="{FEF0BC75-36CD-4993-95DA-B7A14A22A2CD}" srcOrd="4" destOrd="0" parTransId="{B32525B0-7D70-42D2-B575-51AC32C0F031}" sibTransId="{CB99CF34-BE6C-46FC-BEC9-9E1FB963E53E}"/>
    <dgm:cxn modelId="{BB34B470-578E-4157-A2D5-35A5C79364D5}" type="presOf" srcId="{94A28E5F-9146-4791-BCF7-0C393E85D3E5}" destId="{5DC714B1-C533-4EA7-BEC4-B766E0D6E6CB}" srcOrd="0" destOrd="0" presId="urn:microsoft.com/office/officeart/2005/8/layout/cycle2"/>
    <dgm:cxn modelId="{3E152B54-3F80-46F8-9DF6-8652DD9DF834}" type="presOf" srcId="{88D1A11B-232E-4C54-BBC7-A72845653F07}" destId="{BFEA2E53-B208-41BF-A06D-1083F9184B8E}" srcOrd="0" destOrd="0" presId="urn:microsoft.com/office/officeart/2005/8/layout/cycle2"/>
    <dgm:cxn modelId="{D5AC216E-7B46-437F-A004-47681996F1A2}" type="presOf" srcId="{CB99CF34-BE6C-46FC-BEC9-9E1FB963E53E}" destId="{5E82F059-6E35-48F1-A270-829DD2BF97EC}" srcOrd="0" destOrd="0" presId="urn:microsoft.com/office/officeart/2005/8/layout/cycle2"/>
    <dgm:cxn modelId="{2E2738D7-FB2B-43E3-A9CD-1CCF05394E85}" type="presOf" srcId="{CB99CF34-BE6C-46FC-BEC9-9E1FB963E53E}" destId="{E8355A14-2A58-443D-BA09-C2EEDA056F5F}" srcOrd="1" destOrd="0" presId="urn:microsoft.com/office/officeart/2005/8/layout/cycle2"/>
    <dgm:cxn modelId="{86408C81-19E3-4532-9FEE-02CDEE802005}" type="presOf" srcId="{BAAD0F07-1B64-46CC-8753-BA9332265B30}" destId="{0AA21D2C-53C3-40AF-9F0E-431410D958B3}" srcOrd="0" destOrd="0" presId="urn:microsoft.com/office/officeart/2005/8/layout/cycle2"/>
    <dgm:cxn modelId="{940E8453-3B76-498B-8644-848544D23CCB}" type="presOf" srcId="{AF8F6CDB-2A96-4A96-8716-AE2983497066}" destId="{B2D5DC3B-196E-4843-A630-772919B1C1B1}" srcOrd="1" destOrd="0" presId="urn:microsoft.com/office/officeart/2005/8/layout/cycle2"/>
    <dgm:cxn modelId="{BD62419D-7107-4BCA-B709-ADBD329A61F2}" type="presOf" srcId="{D4393C08-C159-4461-83CA-FA02FAEB58C4}" destId="{2252B9B7-D2C4-44EB-ACB2-1544DC75E2DA}" srcOrd="0" destOrd="0" presId="urn:microsoft.com/office/officeart/2005/8/layout/cycle2"/>
    <dgm:cxn modelId="{B1E35BF2-73FE-47BC-8929-329D6A84E800}" type="presOf" srcId="{88D1A11B-232E-4C54-BBC7-A72845653F07}" destId="{F693EE72-0C7C-4EF6-9E71-2D619F8887B8}" srcOrd="1" destOrd="0" presId="urn:microsoft.com/office/officeart/2005/8/layout/cycle2"/>
    <dgm:cxn modelId="{38214A91-1F99-464D-AFF1-19A0DC7113EF}" type="presOf" srcId="{D8BB94CE-B350-42CD-A001-F14D19B7C6A5}" destId="{660CF895-5D0D-4A34-A7CE-C9EB79CC1990}" srcOrd="0" destOrd="0" presId="urn:microsoft.com/office/officeart/2005/8/layout/cycle2"/>
    <dgm:cxn modelId="{8E544A48-94D1-4669-85F8-2BBC0B1D0B13}" srcId="{FEBB9A2C-645A-4C2F-96EA-A300F506FFF7}" destId="{028C7766-2670-4AA3-95FC-E89498174DE1}" srcOrd="2" destOrd="0" parTransId="{641FD808-CE43-480F-9FF4-CF97649CC768}" sibTransId="{2120F6EC-9E2C-45CC-80AE-B95D7605D8A6}"/>
    <dgm:cxn modelId="{20DA7E88-4191-4E26-9B97-5DA2E4E1FDBF}" srcId="{FEBB9A2C-645A-4C2F-96EA-A300F506FFF7}" destId="{94A28E5F-9146-4791-BCF7-0C393E85D3E5}" srcOrd="0" destOrd="0" parTransId="{AEB3245F-7D24-4653-B16B-612A3328A507}" sibTransId="{AF8F6CDB-2A96-4A96-8716-AE2983497066}"/>
    <dgm:cxn modelId="{6B667876-48B6-47AC-A28D-9D8AEFC9548A}" type="presOf" srcId="{028C7766-2670-4AA3-95FC-E89498174DE1}" destId="{698D5D87-5EB3-492E-AA10-E6010D5B4D81}" srcOrd="0" destOrd="0" presId="urn:microsoft.com/office/officeart/2005/8/layout/cycle2"/>
    <dgm:cxn modelId="{B339C4D3-07E3-41FC-8E89-4F8E2616BB02}" srcId="{FEBB9A2C-645A-4C2F-96EA-A300F506FFF7}" destId="{D8BB94CE-B350-42CD-A001-F14D19B7C6A5}" srcOrd="1" destOrd="0" parTransId="{479A6EF5-71F7-4E51-98D2-DBDE2D8377FC}" sibTransId="{D4393C08-C159-4461-83CA-FA02FAEB58C4}"/>
    <dgm:cxn modelId="{648C6E17-FD46-4908-81C8-FBEE1E966C51}" type="presOf" srcId="{2120F6EC-9E2C-45CC-80AE-B95D7605D8A6}" destId="{79A6BFD6-DC65-463A-904D-4B9390A929FF}" srcOrd="0" destOrd="0" presId="urn:microsoft.com/office/officeart/2005/8/layout/cycle2"/>
    <dgm:cxn modelId="{4EEC334D-CEB8-48ED-AF61-85B6B6915FFA}" type="presOf" srcId="{D4393C08-C159-4461-83CA-FA02FAEB58C4}" destId="{C8D28D4D-F1B6-49EA-B812-62ED176EFAAB}" srcOrd="1" destOrd="0" presId="urn:microsoft.com/office/officeart/2005/8/layout/cycle2"/>
    <dgm:cxn modelId="{A2762AFE-55A0-4069-95F6-563EEDCE6CE1}" type="presParOf" srcId="{268F41E1-1C29-4BF9-86CE-7BA9BBA288D6}" destId="{5DC714B1-C533-4EA7-BEC4-B766E0D6E6CB}" srcOrd="0" destOrd="0" presId="urn:microsoft.com/office/officeart/2005/8/layout/cycle2"/>
    <dgm:cxn modelId="{065092CF-8A4F-453E-A097-AE86655AA340}" type="presParOf" srcId="{268F41E1-1C29-4BF9-86CE-7BA9BBA288D6}" destId="{730CC73D-AAD1-4121-B8F3-409D5A8526B9}" srcOrd="1" destOrd="0" presId="urn:microsoft.com/office/officeart/2005/8/layout/cycle2"/>
    <dgm:cxn modelId="{28BE1964-4E0C-40BC-AE38-E42EAD532931}" type="presParOf" srcId="{730CC73D-AAD1-4121-B8F3-409D5A8526B9}" destId="{B2D5DC3B-196E-4843-A630-772919B1C1B1}" srcOrd="0" destOrd="0" presId="urn:microsoft.com/office/officeart/2005/8/layout/cycle2"/>
    <dgm:cxn modelId="{5353F978-FBA3-41CB-A5EE-4FC0A88D0B21}" type="presParOf" srcId="{268F41E1-1C29-4BF9-86CE-7BA9BBA288D6}" destId="{660CF895-5D0D-4A34-A7CE-C9EB79CC1990}" srcOrd="2" destOrd="0" presId="urn:microsoft.com/office/officeart/2005/8/layout/cycle2"/>
    <dgm:cxn modelId="{FEB42917-345F-4E4C-8E04-7D57E2FD5DB3}" type="presParOf" srcId="{268F41E1-1C29-4BF9-86CE-7BA9BBA288D6}" destId="{2252B9B7-D2C4-44EB-ACB2-1544DC75E2DA}" srcOrd="3" destOrd="0" presId="urn:microsoft.com/office/officeart/2005/8/layout/cycle2"/>
    <dgm:cxn modelId="{47B48045-D309-4DFB-B710-73D8B73A7552}" type="presParOf" srcId="{2252B9B7-D2C4-44EB-ACB2-1544DC75E2DA}" destId="{C8D28D4D-F1B6-49EA-B812-62ED176EFAAB}" srcOrd="0" destOrd="0" presId="urn:microsoft.com/office/officeart/2005/8/layout/cycle2"/>
    <dgm:cxn modelId="{AD0CFC77-43EC-41DC-B173-3B1D257E3A24}" type="presParOf" srcId="{268F41E1-1C29-4BF9-86CE-7BA9BBA288D6}" destId="{698D5D87-5EB3-492E-AA10-E6010D5B4D81}" srcOrd="4" destOrd="0" presId="urn:microsoft.com/office/officeart/2005/8/layout/cycle2"/>
    <dgm:cxn modelId="{A129A41D-FF49-4D4C-8F50-C4BC031520E2}" type="presParOf" srcId="{268F41E1-1C29-4BF9-86CE-7BA9BBA288D6}" destId="{79A6BFD6-DC65-463A-904D-4B9390A929FF}" srcOrd="5" destOrd="0" presId="urn:microsoft.com/office/officeart/2005/8/layout/cycle2"/>
    <dgm:cxn modelId="{6F441A61-3A88-42B0-9767-9A5CFD3DC905}" type="presParOf" srcId="{79A6BFD6-DC65-463A-904D-4B9390A929FF}" destId="{CC6D8A17-0267-4EE6-A522-B0B091984ACD}" srcOrd="0" destOrd="0" presId="urn:microsoft.com/office/officeart/2005/8/layout/cycle2"/>
    <dgm:cxn modelId="{ED3EF03E-A23A-434C-8133-631A3B645E25}" type="presParOf" srcId="{268F41E1-1C29-4BF9-86CE-7BA9BBA288D6}" destId="{0AA21D2C-53C3-40AF-9F0E-431410D958B3}" srcOrd="6" destOrd="0" presId="urn:microsoft.com/office/officeart/2005/8/layout/cycle2"/>
    <dgm:cxn modelId="{8E4F2B09-47DE-4D50-8A9C-F3FB4B471CE3}" type="presParOf" srcId="{268F41E1-1C29-4BF9-86CE-7BA9BBA288D6}" destId="{BFEA2E53-B208-41BF-A06D-1083F9184B8E}" srcOrd="7" destOrd="0" presId="urn:microsoft.com/office/officeart/2005/8/layout/cycle2"/>
    <dgm:cxn modelId="{52E27FC9-5ABC-4A07-9E16-9927B82B15DB}" type="presParOf" srcId="{BFEA2E53-B208-41BF-A06D-1083F9184B8E}" destId="{F693EE72-0C7C-4EF6-9E71-2D619F8887B8}" srcOrd="0" destOrd="0" presId="urn:microsoft.com/office/officeart/2005/8/layout/cycle2"/>
    <dgm:cxn modelId="{48D9E1C8-D9EE-4436-A6F9-678D25D7105B}" type="presParOf" srcId="{268F41E1-1C29-4BF9-86CE-7BA9BBA288D6}" destId="{A0576D91-CE65-48AB-8846-58F10534B362}" srcOrd="8" destOrd="0" presId="urn:microsoft.com/office/officeart/2005/8/layout/cycle2"/>
    <dgm:cxn modelId="{6378645C-85E3-43A3-8CBE-536E9ACE3BE5}" type="presParOf" srcId="{268F41E1-1C29-4BF9-86CE-7BA9BBA288D6}" destId="{5E82F059-6E35-48F1-A270-829DD2BF97EC}" srcOrd="9" destOrd="0" presId="urn:microsoft.com/office/officeart/2005/8/layout/cycle2"/>
    <dgm:cxn modelId="{29FD060E-CA1F-40FB-866B-800090198799}" type="presParOf" srcId="{5E82F059-6E35-48F1-A270-829DD2BF97EC}" destId="{E8355A14-2A58-443D-BA09-C2EEDA056F5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0DAB84-29B1-4544-880A-36E3C86B3D2C}" type="doc">
      <dgm:prSet loTypeId="urn:microsoft.com/office/officeart/2005/8/layout/venn1" loCatId="relationship" qsTypeId="urn:microsoft.com/office/officeart/2005/8/quickstyle/simple1" qsCatId="simple" csTypeId="urn:microsoft.com/office/officeart/2005/8/colors/colorful1" csCatId="colorful" phldr="1"/>
      <dgm:spPr/>
    </dgm:pt>
    <dgm:pt modelId="{8C9DAF67-0C51-44E1-BFCE-3C72AA65D958}">
      <dgm:prSet phldrT="[文字]"/>
      <dgm:spPr/>
      <dgm:t>
        <a:bodyPr/>
        <a:lstStyle/>
        <a:p>
          <a:r>
            <a:rPr lang="en-US" altLang="zh-TW" smtClean="0">
              <a:latin typeface="Times New Roman" panose="02020603050405020304" pitchFamily="18" charset="0"/>
              <a:cs typeface="Times New Roman" panose="02020603050405020304" pitchFamily="18" charset="0"/>
            </a:rPr>
            <a:t>Army</a:t>
          </a:r>
          <a:endParaRPr lang="zh-TW" altLang="en-US" dirty="0">
            <a:latin typeface="Times New Roman" panose="02020603050405020304" pitchFamily="18" charset="0"/>
            <a:cs typeface="Times New Roman" panose="02020603050405020304" pitchFamily="18" charset="0"/>
          </a:endParaRPr>
        </a:p>
      </dgm:t>
    </dgm:pt>
    <dgm:pt modelId="{63F6EB25-0DD0-4CDA-AF8B-7197BF05D741}" type="parTrans" cxnId="{42B38A40-30B9-4BBC-A255-E68B04537A33}">
      <dgm:prSet/>
      <dgm:spPr/>
      <dgm:t>
        <a:bodyPr/>
        <a:lstStyle/>
        <a:p>
          <a:endParaRPr lang="zh-TW" altLang="en-US"/>
        </a:p>
      </dgm:t>
    </dgm:pt>
    <dgm:pt modelId="{627CBF9A-8E7F-4364-BEB3-717BE262DA6D}" type="sibTrans" cxnId="{42B38A40-30B9-4BBC-A255-E68B04537A33}">
      <dgm:prSet/>
      <dgm:spPr/>
      <dgm:t>
        <a:bodyPr/>
        <a:lstStyle/>
        <a:p>
          <a:endParaRPr lang="zh-TW" altLang="en-US"/>
        </a:p>
      </dgm:t>
    </dgm:pt>
    <dgm:pt modelId="{64F61C26-C3CB-4FF9-ADC3-AB77318F795D}">
      <dgm:prSet phldrT="[文字]"/>
      <dgm:spPr/>
      <dgm:t>
        <a:bodyPr/>
        <a:lstStyle/>
        <a:p>
          <a:r>
            <a:rPr lang="en-US" altLang="zh-TW" smtClean="0">
              <a:latin typeface="Times New Roman" pitchFamily="18" charset="0"/>
            </a:rPr>
            <a:t>Navy</a:t>
          </a:r>
          <a:endParaRPr lang="zh-TW" altLang="en-US" dirty="0"/>
        </a:p>
      </dgm:t>
    </dgm:pt>
    <dgm:pt modelId="{6BDFD4A6-5899-45C6-832E-ADE842496D26}" type="parTrans" cxnId="{A4FE9B2E-8603-4EE4-B2D6-878730289060}">
      <dgm:prSet/>
      <dgm:spPr/>
      <dgm:t>
        <a:bodyPr/>
        <a:lstStyle/>
        <a:p>
          <a:endParaRPr lang="zh-TW" altLang="en-US"/>
        </a:p>
      </dgm:t>
    </dgm:pt>
    <dgm:pt modelId="{3103AA58-BF0C-4730-854B-7F4C94BCD639}" type="sibTrans" cxnId="{A4FE9B2E-8603-4EE4-B2D6-878730289060}">
      <dgm:prSet/>
      <dgm:spPr/>
      <dgm:t>
        <a:bodyPr/>
        <a:lstStyle/>
        <a:p>
          <a:endParaRPr lang="zh-TW" altLang="en-US"/>
        </a:p>
      </dgm:t>
    </dgm:pt>
    <dgm:pt modelId="{FB31C35B-062E-40AF-B62F-D4E8697069CA}">
      <dgm:prSet phldrT="[文字]" custT="1"/>
      <dgm:spPr/>
      <dgm:t>
        <a:bodyPr/>
        <a:lstStyle/>
        <a:p>
          <a:r>
            <a:rPr lang="en-US" altLang="zh-TW" sz="3200" dirty="0" smtClean="0">
              <a:latin typeface="Times New Roman" pitchFamily="18" charset="0"/>
            </a:rPr>
            <a:t>Air Force</a:t>
          </a:r>
          <a:endParaRPr lang="zh-TW" altLang="en-US" sz="3200" dirty="0"/>
        </a:p>
      </dgm:t>
    </dgm:pt>
    <dgm:pt modelId="{91A80427-1D07-4D8B-AE86-EFFB31FBD3F5}" type="parTrans" cxnId="{6E2BF774-BAF0-4A15-82AE-21463C840316}">
      <dgm:prSet/>
      <dgm:spPr/>
      <dgm:t>
        <a:bodyPr/>
        <a:lstStyle/>
        <a:p>
          <a:endParaRPr lang="zh-TW" altLang="en-US"/>
        </a:p>
      </dgm:t>
    </dgm:pt>
    <dgm:pt modelId="{A39F672A-AA40-4533-A301-07A31588B2EA}" type="sibTrans" cxnId="{6E2BF774-BAF0-4A15-82AE-21463C840316}">
      <dgm:prSet/>
      <dgm:spPr/>
      <dgm:t>
        <a:bodyPr/>
        <a:lstStyle/>
        <a:p>
          <a:endParaRPr lang="zh-TW" altLang="en-US"/>
        </a:p>
      </dgm:t>
    </dgm:pt>
    <dgm:pt modelId="{C5064149-DD03-4751-85BA-3C6B78134DBC}" type="pres">
      <dgm:prSet presAssocID="{EF0DAB84-29B1-4544-880A-36E3C86B3D2C}" presName="compositeShape" presStyleCnt="0">
        <dgm:presLayoutVars>
          <dgm:chMax val="7"/>
          <dgm:dir/>
          <dgm:resizeHandles val="exact"/>
        </dgm:presLayoutVars>
      </dgm:prSet>
      <dgm:spPr/>
    </dgm:pt>
    <dgm:pt modelId="{0F90C23C-C1A8-4EA1-B505-93A008D0C711}" type="pres">
      <dgm:prSet presAssocID="{8C9DAF67-0C51-44E1-BFCE-3C72AA65D958}" presName="circ1" presStyleLbl="vennNode1" presStyleIdx="0" presStyleCnt="3" custLinFactNeighborX="1055" custLinFactNeighborY="1180"/>
      <dgm:spPr/>
      <dgm:t>
        <a:bodyPr/>
        <a:lstStyle/>
        <a:p>
          <a:endParaRPr lang="zh-TW" altLang="en-US"/>
        </a:p>
      </dgm:t>
    </dgm:pt>
    <dgm:pt modelId="{995AF045-4969-4DFD-AB0D-2A67BCF8F8D6}" type="pres">
      <dgm:prSet presAssocID="{8C9DAF67-0C51-44E1-BFCE-3C72AA65D958}" presName="circ1Tx" presStyleLbl="revTx" presStyleIdx="0" presStyleCnt="0">
        <dgm:presLayoutVars>
          <dgm:chMax val="0"/>
          <dgm:chPref val="0"/>
          <dgm:bulletEnabled val="1"/>
        </dgm:presLayoutVars>
      </dgm:prSet>
      <dgm:spPr/>
      <dgm:t>
        <a:bodyPr/>
        <a:lstStyle/>
        <a:p>
          <a:endParaRPr lang="zh-TW" altLang="en-US"/>
        </a:p>
      </dgm:t>
    </dgm:pt>
    <dgm:pt modelId="{141813D6-2C2E-46EA-8267-483B242CFD70}" type="pres">
      <dgm:prSet presAssocID="{64F61C26-C3CB-4FF9-ADC3-AB77318F795D}" presName="circ2" presStyleLbl="vennNode1" presStyleIdx="1" presStyleCnt="3"/>
      <dgm:spPr/>
      <dgm:t>
        <a:bodyPr/>
        <a:lstStyle/>
        <a:p>
          <a:endParaRPr lang="zh-TW" altLang="en-US"/>
        </a:p>
      </dgm:t>
    </dgm:pt>
    <dgm:pt modelId="{E0E896CF-1617-4FD5-86E2-B56F5F3B4877}" type="pres">
      <dgm:prSet presAssocID="{64F61C26-C3CB-4FF9-ADC3-AB77318F795D}" presName="circ2Tx" presStyleLbl="revTx" presStyleIdx="0" presStyleCnt="0">
        <dgm:presLayoutVars>
          <dgm:chMax val="0"/>
          <dgm:chPref val="0"/>
          <dgm:bulletEnabled val="1"/>
        </dgm:presLayoutVars>
      </dgm:prSet>
      <dgm:spPr/>
      <dgm:t>
        <a:bodyPr/>
        <a:lstStyle/>
        <a:p>
          <a:endParaRPr lang="zh-TW" altLang="en-US"/>
        </a:p>
      </dgm:t>
    </dgm:pt>
    <dgm:pt modelId="{0DB709DE-AAF7-4EB0-B7D5-DBF08EFD70EF}" type="pres">
      <dgm:prSet presAssocID="{FB31C35B-062E-40AF-B62F-D4E8697069CA}" presName="circ3" presStyleLbl="vennNode1" presStyleIdx="2" presStyleCnt="3"/>
      <dgm:spPr/>
      <dgm:t>
        <a:bodyPr/>
        <a:lstStyle/>
        <a:p>
          <a:endParaRPr lang="zh-TW" altLang="en-US"/>
        </a:p>
      </dgm:t>
    </dgm:pt>
    <dgm:pt modelId="{ED36C25E-1673-4EF4-9DFD-8F441EE4A817}" type="pres">
      <dgm:prSet presAssocID="{FB31C35B-062E-40AF-B62F-D4E8697069CA}" presName="circ3Tx" presStyleLbl="revTx" presStyleIdx="0" presStyleCnt="0">
        <dgm:presLayoutVars>
          <dgm:chMax val="0"/>
          <dgm:chPref val="0"/>
          <dgm:bulletEnabled val="1"/>
        </dgm:presLayoutVars>
      </dgm:prSet>
      <dgm:spPr/>
      <dgm:t>
        <a:bodyPr/>
        <a:lstStyle/>
        <a:p>
          <a:endParaRPr lang="zh-TW" altLang="en-US"/>
        </a:p>
      </dgm:t>
    </dgm:pt>
  </dgm:ptLst>
  <dgm:cxnLst>
    <dgm:cxn modelId="{76780DBB-C7B9-441B-83CB-A81B5E2D45F7}" type="presOf" srcId="{FB31C35B-062E-40AF-B62F-D4E8697069CA}" destId="{0DB709DE-AAF7-4EB0-B7D5-DBF08EFD70EF}" srcOrd="0" destOrd="0" presId="urn:microsoft.com/office/officeart/2005/8/layout/venn1"/>
    <dgm:cxn modelId="{C379484F-AEFC-4CBC-B826-11D7DC471D27}" type="presOf" srcId="{8C9DAF67-0C51-44E1-BFCE-3C72AA65D958}" destId="{995AF045-4969-4DFD-AB0D-2A67BCF8F8D6}" srcOrd="1" destOrd="0" presId="urn:microsoft.com/office/officeart/2005/8/layout/venn1"/>
    <dgm:cxn modelId="{42B38A40-30B9-4BBC-A255-E68B04537A33}" srcId="{EF0DAB84-29B1-4544-880A-36E3C86B3D2C}" destId="{8C9DAF67-0C51-44E1-BFCE-3C72AA65D958}" srcOrd="0" destOrd="0" parTransId="{63F6EB25-0DD0-4CDA-AF8B-7197BF05D741}" sibTransId="{627CBF9A-8E7F-4364-BEB3-717BE262DA6D}"/>
    <dgm:cxn modelId="{CB652341-6976-4C33-9EE7-2B77ECA30FFE}" type="presOf" srcId="{64F61C26-C3CB-4FF9-ADC3-AB77318F795D}" destId="{141813D6-2C2E-46EA-8267-483B242CFD70}" srcOrd="0" destOrd="0" presId="urn:microsoft.com/office/officeart/2005/8/layout/venn1"/>
    <dgm:cxn modelId="{C71E9E29-5F5C-494B-8DB3-B962EF3FE75B}" type="presOf" srcId="{FB31C35B-062E-40AF-B62F-D4E8697069CA}" destId="{ED36C25E-1673-4EF4-9DFD-8F441EE4A817}" srcOrd="1" destOrd="0" presId="urn:microsoft.com/office/officeart/2005/8/layout/venn1"/>
    <dgm:cxn modelId="{A2F1578C-92D7-4826-8077-864AB1CDAE58}" type="presOf" srcId="{8C9DAF67-0C51-44E1-BFCE-3C72AA65D958}" destId="{0F90C23C-C1A8-4EA1-B505-93A008D0C711}" srcOrd="0" destOrd="0" presId="urn:microsoft.com/office/officeart/2005/8/layout/venn1"/>
    <dgm:cxn modelId="{6E2BF774-BAF0-4A15-82AE-21463C840316}" srcId="{EF0DAB84-29B1-4544-880A-36E3C86B3D2C}" destId="{FB31C35B-062E-40AF-B62F-D4E8697069CA}" srcOrd="2" destOrd="0" parTransId="{91A80427-1D07-4D8B-AE86-EFFB31FBD3F5}" sibTransId="{A39F672A-AA40-4533-A301-07A31588B2EA}"/>
    <dgm:cxn modelId="{5DB86079-58A7-4FDC-8407-ACB5C95D24F0}" type="presOf" srcId="{EF0DAB84-29B1-4544-880A-36E3C86B3D2C}" destId="{C5064149-DD03-4751-85BA-3C6B78134DBC}" srcOrd="0" destOrd="0" presId="urn:microsoft.com/office/officeart/2005/8/layout/venn1"/>
    <dgm:cxn modelId="{EF2AB0AD-A815-4A55-ABCF-90C2E95DE248}" type="presOf" srcId="{64F61C26-C3CB-4FF9-ADC3-AB77318F795D}" destId="{E0E896CF-1617-4FD5-86E2-B56F5F3B4877}" srcOrd="1" destOrd="0" presId="urn:microsoft.com/office/officeart/2005/8/layout/venn1"/>
    <dgm:cxn modelId="{A4FE9B2E-8603-4EE4-B2D6-878730289060}" srcId="{EF0DAB84-29B1-4544-880A-36E3C86B3D2C}" destId="{64F61C26-C3CB-4FF9-ADC3-AB77318F795D}" srcOrd="1" destOrd="0" parTransId="{6BDFD4A6-5899-45C6-832E-ADE842496D26}" sibTransId="{3103AA58-BF0C-4730-854B-7F4C94BCD639}"/>
    <dgm:cxn modelId="{2A9971AD-B27E-4409-A3E6-14BA96F5E4D4}" type="presParOf" srcId="{C5064149-DD03-4751-85BA-3C6B78134DBC}" destId="{0F90C23C-C1A8-4EA1-B505-93A008D0C711}" srcOrd="0" destOrd="0" presId="urn:microsoft.com/office/officeart/2005/8/layout/venn1"/>
    <dgm:cxn modelId="{FF773177-AECB-4C90-97CC-BB3D9308404F}" type="presParOf" srcId="{C5064149-DD03-4751-85BA-3C6B78134DBC}" destId="{995AF045-4969-4DFD-AB0D-2A67BCF8F8D6}" srcOrd="1" destOrd="0" presId="urn:microsoft.com/office/officeart/2005/8/layout/venn1"/>
    <dgm:cxn modelId="{2E2863E5-762D-4E26-8BC6-A94BA15FD461}" type="presParOf" srcId="{C5064149-DD03-4751-85BA-3C6B78134DBC}" destId="{141813D6-2C2E-46EA-8267-483B242CFD70}" srcOrd="2" destOrd="0" presId="urn:microsoft.com/office/officeart/2005/8/layout/venn1"/>
    <dgm:cxn modelId="{D4F83639-F16F-419A-8067-E34B9C90C884}" type="presParOf" srcId="{C5064149-DD03-4751-85BA-3C6B78134DBC}" destId="{E0E896CF-1617-4FD5-86E2-B56F5F3B4877}" srcOrd="3" destOrd="0" presId="urn:microsoft.com/office/officeart/2005/8/layout/venn1"/>
    <dgm:cxn modelId="{784F9FDE-5830-429A-A932-5882E3D8439D}" type="presParOf" srcId="{C5064149-DD03-4751-85BA-3C6B78134DBC}" destId="{0DB709DE-AAF7-4EB0-B7D5-DBF08EFD70EF}" srcOrd="4" destOrd="0" presId="urn:microsoft.com/office/officeart/2005/8/layout/venn1"/>
    <dgm:cxn modelId="{8EA0BC54-1537-43DA-8164-6E4D893AD265}" type="presParOf" srcId="{C5064149-DD03-4751-85BA-3C6B78134DBC}" destId="{ED36C25E-1673-4EF4-9DFD-8F441EE4A817}" srcOrd="5" destOrd="0" presId="urn:microsoft.com/office/officeart/2005/8/layout/ven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60789-F7BD-4B5B-85F2-5D51948E9506}">
      <dsp:nvSpPr>
        <dsp:cNvPr id="0" name=""/>
        <dsp:cNvSpPr/>
      </dsp:nvSpPr>
      <dsp:spPr>
        <a:xfrm>
          <a:off x="2155062" y="1375617"/>
          <a:ext cx="1785874" cy="160319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TW" altLang="en-US" sz="29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辟法</a:t>
          </a:r>
          <a:endParaRPr lang="en-US" altLang="zh-TW" sz="29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289050">
            <a:lnSpc>
              <a:spcPct val="90000"/>
            </a:lnSpc>
            <a:spcBef>
              <a:spcPct val="0"/>
            </a:spcBef>
            <a:spcAft>
              <a:spcPct val="35000"/>
            </a:spcAft>
          </a:pPr>
          <a:r>
            <a:rPr lang="zh-TW" altLang="en-US" sz="29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en-US" altLang="zh-TW" sz="29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B</a:t>
          </a:r>
          <a:r>
            <a:rPr lang="zh-TW" altLang="en-US" sz="29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法</a:t>
          </a:r>
          <a:endParaRPr lang="zh-TW" altLang="en-US" sz="29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2416597" y="1610399"/>
        <a:ext cx="1262804" cy="1133627"/>
      </dsp:txXfrm>
    </dsp:sp>
    <dsp:sp modelId="{68196512-9C9C-4250-8329-D8912E8931FA}">
      <dsp:nvSpPr>
        <dsp:cNvPr id="0" name=""/>
        <dsp:cNvSpPr/>
      </dsp:nvSpPr>
      <dsp:spPr>
        <a:xfrm>
          <a:off x="2463601" y="72120"/>
          <a:ext cx="1168796" cy="1168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TW" altLang="en-US" sz="2900" b="1" i="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避</a:t>
          </a:r>
          <a:endParaRPr lang="zh-TW" altLang="en-US" sz="29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2634767" y="243286"/>
        <a:ext cx="826464" cy="826464"/>
      </dsp:txXfrm>
    </dsp:sp>
    <dsp:sp modelId="{5C28DB34-C80E-40E9-A57A-46FDF560823B}">
      <dsp:nvSpPr>
        <dsp:cNvPr id="0" name=""/>
        <dsp:cNvSpPr/>
      </dsp:nvSpPr>
      <dsp:spPr>
        <a:xfrm>
          <a:off x="3909868" y="1122894"/>
          <a:ext cx="1168796" cy="1168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TW" altLang="en-US" sz="29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僻</a:t>
          </a:r>
          <a:endParaRPr lang="zh-TW" altLang="en-US" sz="29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4081034" y="1294060"/>
        <a:ext cx="826464" cy="826464"/>
      </dsp:txXfrm>
    </dsp:sp>
    <dsp:sp modelId="{E96B9F7C-85B6-4EE6-A207-BAE8A8FB4078}">
      <dsp:nvSpPr>
        <dsp:cNvPr id="0" name=""/>
        <dsp:cNvSpPr/>
      </dsp:nvSpPr>
      <dsp:spPr>
        <a:xfrm>
          <a:off x="3357443" y="2823082"/>
          <a:ext cx="1168796" cy="1168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TW" altLang="en-US" sz="2900" b="1" kern="1200" dirty="0" smtClean="0">
              <a:latin typeface="標楷體" panose="03000509000000000000" pitchFamily="65" charset="-120"/>
              <a:ea typeface="標楷體" panose="03000509000000000000" pitchFamily="65" charset="-120"/>
            </a:rPr>
            <a:t>壁</a:t>
          </a:r>
          <a:endParaRPr lang="zh-TW" altLang="en-US" sz="2900" b="1" kern="1200" dirty="0">
            <a:latin typeface="標楷體" panose="03000509000000000000" pitchFamily="65" charset="-120"/>
            <a:ea typeface="標楷體" panose="03000509000000000000" pitchFamily="65" charset="-120"/>
          </a:endParaRPr>
        </a:p>
      </dsp:txBody>
      <dsp:txXfrm>
        <a:off x="3528609" y="2994248"/>
        <a:ext cx="826464" cy="826464"/>
      </dsp:txXfrm>
    </dsp:sp>
    <dsp:sp modelId="{5805C48C-0501-4CF7-BC2A-00D45601721B}">
      <dsp:nvSpPr>
        <dsp:cNvPr id="0" name=""/>
        <dsp:cNvSpPr/>
      </dsp:nvSpPr>
      <dsp:spPr>
        <a:xfrm>
          <a:off x="1569759" y="2823082"/>
          <a:ext cx="1168796" cy="1168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TW" altLang="en-US" sz="29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璧</a:t>
          </a:r>
          <a:endParaRPr lang="zh-TW" altLang="en-US" sz="29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740925" y="2994248"/>
        <a:ext cx="826464" cy="826464"/>
      </dsp:txXfrm>
    </dsp:sp>
    <dsp:sp modelId="{9FD63334-49AC-4C82-A5F2-A1A49F843CD6}">
      <dsp:nvSpPr>
        <dsp:cNvPr id="0" name=""/>
        <dsp:cNvSpPr/>
      </dsp:nvSpPr>
      <dsp:spPr>
        <a:xfrm>
          <a:off x="1017334" y="1122894"/>
          <a:ext cx="1168796" cy="1168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zh-TW" altLang="en-US" sz="29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臂</a:t>
          </a:r>
          <a:endParaRPr lang="zh-TW" altLang="en-US" sz="29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188500" y="1294060"/>
        <a:ext cx="826464" cy="826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714B1-C533-4EA7-BEC4-B766E0D6E6CB}">
      <dsp:nvSpPr>
        <dsp:cNvPr id="0" name=""/>
        <dsp:cNvSpPr/>
      </dsp:nvSpPr>
      <dsp:spPr>
        <a:xfrm>
          <a:off x="1844394" y="1560"/>
          <a:ext cx="1043211" cy="1043211"/>
        </a:xfrm>
        <a:prstGeom prst="ellipse">
          <a:avLst/>
        </a:prstGeom>
        <a:solidFill>
          <a:schemeClr val="tx1"/>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2070" tIns="52070" rIns="52070" bIns="52070" numCol="1" spcCol="1270" anchor="ctr" anchorCtr="0">
          <a:noAutofit/>
          <a:sp3d extrusionH="28000" prstMaterial="matte"/>
        </a:bodyPr>
        <a:lstStyle/>
        <a:p>
          <a:pPr lvl="0" algn="ctr" defTabSz="1822450">
            <a:lnSpc>
              <a:spcPct val="90000"/>
            </a:lnSpc>
            <a:spcBef>
              <a:spcPct val="0"/>
            </a:spcBef>
            <a:spcAft>
              <a:spcPct val="35000"/>
            </a:spcAft>
          </a:pPr>
          <a:r>
            <a:rPr lang="zh-TW" altLang="en-US" sz="4100" kern="1200" dirty="0" smtClean="0">
              <a:latin typeface="標楷體" panose="03000509000000000000" pitchFamily="65" charset="-120"/>
              <a:ea typeface="標楷體" panose="03000509000000000000" pitchFamily="65" charset="-120"/>
            </a:rPr>
            <a:t>金</a:t>
          </a:r>
          <a:endParaRPr lang="zh-TW" altLang="en-US" sz="4100" kern="1200" dirty="0">
            <a:latin typeface="標楷體" panose="03000509000000000000" pitchFamily="65" charset="-120"/>
            <a:ea typeface="標楷體" panose="03000509000000000000" pitchFamily="65" charset="-120"/>
          </a:endParaRPr>
        </a:p>
      </dsp:txBody>
      <dsp:txXfrm>
        <a:off x="1997169" y="154335"/>
        <a:ext cx="737661" cy="737661"/>
      </dsp:txXfrm>
    </dsp:sp>
    <dsp:sp modelId="{730CC73D-AAD1-4121-B8F3-409D5A8526B9}">
      <dsp:nvSpPr>
        <dsp:cNvPr id="0" name=""/>
        <dsp:cNvSpPr/>
      </dsp:nvSpPr>
      <dsp:spPr>
        <a:xfrm rot="2160000">
          <a:off x="2854571" y="802737"/>
          <a:ext cx="277052" cy="352084"/>
        </a:xfrm>
        <a:prstGeom prst="rightArrow">
          <a:avLst>
            <a:gd name="adj1" fmla="val 60000"/>
            <a:gd name="adj2" fmla="val 50000"/>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a:off x="2862508" y="848727"/>
        <a:ext cx="193936" cy="211250"/>
      </dsp:txXfrm>
    </dsp:sp>
    <dsp:sp modelId="{660CF895-5D0D-4A34-A7CE-C9EB79CC1990}">
      <dsp:nvSpPr>
        <dsp:cNvPr id="0" name=""/>
        <dsp:cNvSpPr/>
      </dsp:nvSpPr>
      <dsp:spPr>
        <a:xfrm>
          <a:off x="3111275" y="922003"/>
          <a:ext cx="1043211" cy="1043211"/>
        </a:xfrm>
        <a:prstGeom prst="ellipse">
          <a:avLst/>
        </a:prstGeom>
        <a:solidFill>
          <a:srgbClr val="00206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2070" tIns="52070" rIns="52070" bIns="52070" numCol="1" spcCol="1270" anchor="ctr" anchorCtr="0">
          <a:noAutofit/>
          <a:sp3d extrusionH="28000" prstMaterial="matte"/>
        </a:bodyPr>
        <a:lstStyle/>
        <a:p>
          <a:pPr lvl="0" algn="ctr" defTabSz="1822450">
            <a:lnSpc>
              <a:spcPct val="90000"/>
            </a:lnSpc>
            <a:spcBef>
              <a:spcPct val="0"/>
            </a:spcBef>
            <a:spcAft>
              <a:spcPct val="35000"/>
            </a:spcAft>
          </a:pPr>
          <a:r>
            <a:rPr lang="zh-TW" altLang="en-US" sz="4100" kern="1200" dirty="0" smtClean="0">
              <a:latin typeface="標楷體" panose="03000509000000000000" pitchFamily="65" charset="-120"/>
              <a:ea typeface="標楷體" panose="03000509000000000000" pitchFamily="65" charset="-120"/>
            </a:rPr>
            <a:t>水</a:t>
          </a:r>
          <a:endParaRPr lang="zh-TW" altLang="en-US" sz="4100" kern="1200" dirty="0">
            <a:latin typeface="標楷體" panose="03000509000000000000" pitchFamily="65" charset="-120"/>
            <a:ea typeface="標楷體" panose="03000509000000000000" pitchFamily="65" charset="-120"/>
          </a:endParaRPr>
        </a:p>
      </dsp:txBody>
      <dsp:txXfrm>
        <a:off x="3264050" y="1074778"/>
        <a:ext cx="737661" cy="737661"/>
      </dsp:txXfrm>
    </dsp:sp>
    <dsp:sp modelId="{2252B9B7-D2C4-44EB-ACB2-1544DC75E2DA}">
      <dsp:nvSpPr>
        <dsp:cNvPr id="0" name=""/>
        <dsp:cNvSpPr/>
      </dsp:nvSpPr>
      <dsp:spPr>
        <a:xfrm rot="6480000">
          <a:off x="3254825" y="2004764"/>
          <a:ext cx="277052" cy="352084"/>
        </a:xfrm>
        <a:prstGeom prst="rightArrow">
          <a:avLst>
            <a:gd name="adj1" fmla="val 60000"/>
            <a:gd name="adj2" fmla="val 50000"/>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10800000">
        <a:off x="3309225" y="2035657"/>
        <a:ext cx="193936" cy="211250"/>
      </dsp:txXfrm>
    </dsp:sp>
    <dsp:sp modelId="{698D5D87-5EB3-492E-AA10-E6010D5B4D81}">
      <dsp:nvSpPr>
        <dsp:cNvPr id="0" name=""/>
        <dsp:cNvSpPr/>
      </dsp:nvSpPr>
      <dsp:spPr>
        <a:xfrm>
          <a:off x="2627369" y="2411312"/>
          <a:ext cx="1043211" cy="1043211"/>
        </a:xfrm>
        <a:prstGeom prst="ellipse">
          <a:avLst/>
        </a:prstGeom>
        <a:solidFill>
          <a:srgbClr val="00660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2070" tIns="52070" rIns="52070" bIns="52070" numCol="1" spcCol="1270" anchor="ctr" anchorCtr="0">
          <a:noAutofit/>
          <a:sp3d extrusionH="28000" prstMaterial="matte"/>
        </a:bodyPr>
        <a:lstStyle/>
        <a:p>
          <a:pPr lvl="0" algn="ctr" defTabSz="1822450">
            <a:lnSpc>
              <a:spcPct val="90000"/>
            </a:lnSpc>
            <a:spcBef>
              <a:spcPct val="0"/>
            </a:spcBef>
            <a:spcAft>
              <a:spcPct val="35000"/>
            </a:spcAft>
          </a:pPr>
          <a:r>
            <a:rPr lang="zh-TW" altLang="en-US" sz="4100" kern="1200" dirty="0" smtClean="0">
              <a:latin typeface="標楷體" panose="03000509000000000000" pitchFamily="65" charset="-120"/>
              <a:ea typeface="標楷體" panose="03000509000000000000" pitchFamily="65" charset="-120"/>
            </a:rPr>
            <a:t>木</a:t>
          </a:r>
          <a:endParaRPr lang="zh-TW" altLang="en-US" sz="4100" kern="1200" dirty="0">
            <a:latin typeface="標楷體" panose="03000509000000000000" pitchFamily="65" charset="-120"/>
            <a:ea typeface="標楷體" panose="03000509000000000000" pitchFamily="65" charset="-120"/>
          </a:endParaRPr>
        </a:p>
      </dsp:txBody>
      <dsp:txXfrm>
        <a:off x="2780144" y="2564087"/>
        <a:ext cx="737661" cy="737661"/>
      </dsp:txXfrm>
    </dsp:sp>
    <dsp:sp modelId="{79A6BFD6-DC65-463A-904D-4B9390A929FF}">
      <dsp:nvSpPr>
        <dsp:cNvPr id="0" name=""/>
        <dsp:cNvSpPr/>
      </dsp:nvSpPr>
      <dsp:spPr>
        <a:xfrm rot="10800000">
          <a:off x="2235315" y="2756876"/>
          <a:ext cx="277052" cy="352084"/>
        </a:xfrm>
        <a:prstGeom prst="rightArrow">
          <a:avLst>
            <a:gd name="adj1" fmla="val 60000"/>
            <a:gd name="adj2" fmla="val 50000"/>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10800000">
        <a:off x="2318431" y="2827293"/>
        <a:ext cx="193936" cy="211250"/>
      </dsp:txXfrm>
    </dsp:sp>
    <dsp:sp modelId="{0AA21D2C-53C3-40AF-9F0E-431410D958B3}">
      <dsp:nvSpPr>
        <dsp:cNvPr id="0" name=""/>
        <dsp:cNvSpPr/>
      </dsp:nvSpPr>
      <dsp:spPr>
        <a:xfrm>
          <a:off x="1061418" y="2411312"/>
          <a:ext cx="1043211" cy="1043211"/>
        </a:xfrm>
        <a:prstGeom prst="ellipse">
          <a:avLst/>
        </a:prstGeom>
        <a:solidFill>
          <a:srgbClr val="FF000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2070" tIns="52070" rIns="52070" bIns="52070" numCol="1" spcCol="1270" anchor="ctr" anchorCtr="0">
          <a:noAutofit/>
          <a:sp3d extrusionH="28000" prstMaterial="matte"/>
        </a:bodyPr>
        <a:lstStyle/>
        <a:p>
          <a:pPr lvl="0" algn="ctr" defTabSz="1822450">
            <a:lnSpc>
              <a:spcPct val="90000"/>
            </a:lnSpc>
            <a:spcBef>
              <a:spcPct val="0"/>
            </a:spcBef>
            <a:spcAft>
              <a:spcPct val="35000"/>
            </a:spcAft>
          </a:pPr>
          <a:r>
            <a:rPr lang="zh-TW" altLang="en-US" sz="4100" kern="1200" dirty="0" smtClean="0">
              <a:latin typeface="標楷體" panose="03000509000000000000" pitchFamily="65" charset="-120"/>
              <a:ea typeface="標楷體" panose="03000509000000000000" pitchFamily="65" charset="-120"/>
            </a:rPr>
            <a:t>火</a:t>
          </a:r>
          <a:endParaRPr lang="zh-TW" altLang="en-US" sz="4100" kern="1200" dirty="0">
            <a:latin typeface="標楷體" panose="03000509000000000000" pitchFamily="65" charset="-120"/>
            <a:ea typeface="標楷體" panose="03000509000000000000" pitchFamily="65" charset="-120"/>
          </a:endParaRPr>
        </a:p>
      </dsp:txBody>
      <dsp:txXfrm>
        <a:off x="1214193" y="2564087"/>
        <a:ext cx="737661" cy="737661"/>
      </dsp:txXfrm>
    </dsp:sp>
    <dsp:sp modelId="{BFEA2E53-B208-41BF-A06D-1083F9184B8E}">
      <dsp:nvSpPr>
        <dsp:cNvPr id="0" name=""/>
        <dsp:cNvSpPr/>
      </dsp:nvSpPr>
      <dsp:spPr>
        <a:xfrm rot="15120000">
          <a:off x="1204968" y="2019679"/>
          <a:ext cx="277052" cy="352084"/>
        </a:xfrm>
        <a:prstGeom prst="rightArrow">
          <a:avLst>
            <a:gd name="adj1" fmla="val 60000"/>
            <a:gd name="adj2" fmla="val 50000"/>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rot="10800000">
        <a:off x="1259368" y="2129620"/>
        <a:ext cx="193936" cy="211250"/>
      </dsp:txXfrm>
    </dsp:sp>
    <dsp:sp modelId="{A0576D91-CE65-48AB-8846-58F10534B362}">
      <dsp:nvSpPr>
        <dsp:cNvPr id="0" name=""/>
        <dsp:cNvSpPr/>
      </dsp:nvSpPr>
      <dsp:spPr>
        <a:xfrm>
          <a:off x="577512" y="922003"/>
          <a:ext cx="1043211" cy="1043211"/>
        </a:xfrm>
        <a:prstGeom prst="ellipse">
          <a:avLst/>
        </a:prstGeom>
        <a:solidFill>
          <a:srgbClr val="FF9933"/>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2070" tIns="52070" rIns="52070" bIns="52070" numCol="1" spcCol="1270" anchor="ctr" anchorCtr="0">
          <a:noAutofit/>
          <a:sp3d extrusionH="28000" prstMaterial="matte"/>
        </a:bodyPr>
        <a:lstStyle/>
        <a:p>
          <a:pPr lvl="0" algn="ctr" defTabSz="1822450">
            <a:lnSpc>
              <a:spcPct val="90000"/>
            </a:lnSpc>
            <a:spcBef>
              <a:spcPct val="0"/>
            </a:spcBef>
            <a:spcAft>
              <a:spcPct val="35000"/>
            </a:spcAft>
          </a:pPr>
          <a:r>
            <a:rPr lang="zh-TW" altLang="en-US" sz="4100" kern="1200" dirty="0" smtClean="0">
              <a:latin typeface="標楷體" panose="03000509000000000000" pitchFamily="65" charset="-120"/>
              <a:ea typeface="標楷體" panose="03000509000000000000" pitchFamily="65" charset="-120"/>
            </a:rPr>
            <a:t>土</a:t>
          </a:r>
          <a:endParaRPr lang="zh-TW" altLang="en-US" sz="4100" kern="1200" dirty="0">
            <a:latin typeface="標楷體" panose="03000509000000000000" pitchFamily="65" charset="-120"/>
            <a:ea typeface="標楷體" panose="03000509000000000000" pitchFamily="65" charset="-120"/>
          </a:endParaRPr>
        </a:p>
      </dsp:txBody>
      <dsp:txXfrm>
        <a:off x="730287" y="1074778"/>
        <a:ext cx="737661" cy="737661"/>
      </dsp:txXfrm>
    </dsp:sp>
    <dsp:sp modelId="{5E82F059-6E35-48F1-A270-829DD2BF97EC}">
      <dsp:nvSpPr>
        <dsp:cNvPr id="0" name=""/>
        <dsp:cNvSpPr/>
      </dsp:nvSpPr>
      <dsp:spPr>
        <a:xfrm rot="19440000">
          <a:off x="1587689" y="811955"/>
          <a:ext cx="277052" cy="352084"/>
        </a:xfrm>
        <a:prstGeom prst="rightArrow">
          <a:avLst>
            <a:gd name="adj1" fmla="val 60000"/>
            <a:gd name="adj2" fmla="val 50000"/>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dsp:txBody>
      <dsp:txXfrm>
        <a:off x="1595626" y="906799"/>
        <a:ext cx="193936" cy="211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0C23C-C1A8-4EA1-B505-93A008D0C711}">
      <dsp:nvSpPr>
        <dsp:cNvPr id="0" name=""/>
        <dsp:cNvSpPr/>
      </dsp:nvSpPr>
      <dsp:spPr>
        <a:xfrm>
          <a:off x="1426064" y="64929"/>
          <a:ext cx="1989675" cy="198967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r>
            <a:rPr lang="en-US" altLang="zh-TW" sz="4300" kern="1200" smtClean="0">
              <a:latin typeface="Times New Roman" panose="02020603050405020304" pitchFamily="18" charset="0"/>
              <a:cs typeface="Times New Roman" panose="02020603050405020304" pitchFamily="18" charset="0"/>
            </a:rPr>
            <a:t>Army</a:t>
          </a:r>
          <a:endParaRPr lang="zh-TW" altLang="en-US" sz="4300" kern="1200" dirty="0">
            <a:latin typeface="Times New Roman" panose="02020603050405020304" pitchFamily="18" charset="0"/>
            <a:cs typeface="Times New Roman" panose="02020603050405020304" pitchFamily="18" charset="0"/>
          </a:endParaRPr>
        </a:p>
      </dsp:txBody>
      <dsp:txXfrm>
        <a:off x="1691354" y="413122"/>
        <a:ext cx="1459095" cy="895353"/>
      </dsp:txXfrm>
    </dsp:sp>
    <dsp:sp modelId="{141813D6-2C2E-46EA-8267-483B242CFD70}">
      <dsp:nvSpPr>
        <dsp:cNvPr id="0" name=""/>
        <dsp:cNvSpPr/>
      </dsp:nvSpPr>
      <dsp:spPr>
        <a:xfrm>
          <a:off x="2123014" y="1284998"/>
          <a:ext cx="1989675" cy="1989675"/>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r>
            <a:rPr lang="en-US" altLang="zh-TW" sz="4300" kern="1200" smtClean="0">
              <a:latin typeface="Times New Roman" pitchFamily="18" charset="0"/>
            </a:rPr>
            <a:t>Navy</a:t>
          </a:r>
          <a:endParaRPr lang="zh-TW" altLang="en-US" sz="4300" kern="1200" dirty="0"/>
        </a:p>
      </dsp:txBody>
      <dsp:txXfrm>
        <a:off x="2731523" y="1798997"/>
        <a:ext cx="1193805" cy="1094321"/>
      </dsp:txXfrm>
    </dsp:sp>
    <dsp:sp modelId="{0DB709DE-AAF7-4EB0-B7D5-DBF08EFD70EF}">
      <dsp:nvSpPr>
        <dsp:cNvPr id="0" name=""/>
        <dsp:cNvSpPr/>
      </dsp:nvSpPr>
      <dsp:spPr>
        <a:xfrm>
          <a:off x="687132" y="1284998"/>
          <a:ext cx="1989675" cy="198967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altLang="zh-TW" sz="3200" kern="1200" dirty="0" smtClean="0">
              <a:latin typeface="Times New Roman" pitchFamily="18" charset="0"/>
            </a:rPr>
            <a:t>Air Force</a:t>
          </a:r>
          <a:endParaRPr lang="zh-TW" altLang="en-US" sz="3200" kern="1200" dirty="0"/>
        </a:p>
      </dsp:txBody>
      <dsp:txXfrm>
        <a:off x="874493" y="1798997"/>
        <a:ext cx="1193805" cy="109432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12.wmf"/><Relationship Id="rId1" Type="http://schemas.openxmlformats.org/officeDocument/2006/relationships/image" Target="../media/image21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image" Target="../media/image22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4.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244.wmf"/><Relationship Id="rId13" Type="http://schemas.openxmlformats.org/officeDocument/2006/relationships/image" Target="../media/image279.wmf"/><Relationship Id="rId18" Type="http://schemas.openxmlformats.org/officeDocument/2006/relationships/image" Target="../media/image284.wmf"/><Relationship Id="rId3" Type="http://schemas.openxmlformats.org/officeDocument/2006/relationships/image" Target="../media/image270.wmf"/><Relationship Id="rId21" Type="http://schemas.openxmlformats.org/officeDocument/2006/relationships/image" Target="../media/image287.wmf"/><Relationship Id="rId7" Type="http://schemas.openxmlformats.org/officeDocument/2006/relationships/image" Target="../media/image274.wmf"/><Relationship Id="rId12" Type="http://schemas.openxmlformats.org/officeDocument/2006/relationships/image" Target="../media/image278.wmf"/><Relationship Id="rId17" Type="http://schemas.openxmlformats.org/officeDocument/2006/relationships/image" Target="../media/image283.wmf"/><Relationship Id="rId2" Type="http://schemas.openxmlformats.org/officeDocument/2006/relationships/image" Target="../media/image269.wmf"/><Relationship Id="rId16" Type="http://schemas.openxmlformats.org/officeDocument/2006/relationships/image" Target="../media/image282.wmf"/><Relationship Id="rId20" Type="http://schemas.openxmlformats.org/officeDocument/2006/relationships/image" Target="../media/image286.wmf"/><Relationship Id="rId1" Type="http://schemas.openxmlformats.org/officeDocument/2006/relationships/image" Target="../media/image268.wmf"/><Relationship Id="rId6" Type="http://schemas.openxmlformats.org/officeDocument/2006/relationships/image" Target="../media/image273.wmf"/><Relationship Id="rId11" Type="http://schemas.openxmlformats.org/officeDocument/2006/relationships/image" Target="../media/image277.wmf"/><Relationship Id="rId5" Type="http://schemas.openxmlformats.org/officeDocument/2006/relationships/image" Target="../media/image272.wmf"/><Relationship Id="rId15" Type="http://schemas.openxmlformats.org/officeDocument/2006/relationships/image" Target="../media/image281.wmf"/><Relationship Id="rId10" Type="http://schemas.openxmlformats.org/officeDocument/2006/relationships/image" Target="../media/image276.wmf"/><Relationship Id="rId19" Type="http://schemas.openxmlformats.org/officeDocument/2006/relationships/image" Target="../media/image285.wmf"/><Relationship Id="rId4" Type="http://schemas.openxmlformats.org/officeDocument/2006/relationships/image" Target="../media/image271.wmf"/><Relationship Id="rId9" Type="http://schemas.openxmlformats.org/officeDocument/2006/relationships/image" Target="../media/image275.wmf"/><Relationship Id="rId14" Type="http://schemas.openxmlformats.org/officeDocument/2006/relationships/image" Target="../media/image28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91.wmf"/><Relationship Id="rId1" Type="http://schemas.openxmlformats.org/officeDocument/2006/relationships/image" Target="../media/image290.wmf"/></Relationships>
</file>

<file path=ppt/drawings/_rels/vmlDrawing17.vml.rels><?xml version="1.0" encoding="UTF-8" standalone="yes"?>
<Relationships xmlns="http://schemas.openxmlformats.org/package/2006/relationships"><Relationship Id="rId13" Type="http://schemas.openxmlformats.org/officeDocument/2006/relationships/image" Target="../media/image307.wmf"/><Relationship Id="rId18" Type="http://schemas.openxmlformats.org/officeDocument/2006/relationships/image" Target="../media/image312.wmf"/><Relationship Id="rId26" Type="http://schemas.openxmlformats.org/officeDocument/2006/relationships/image" Target="../media/image320.wmf"/><Relationship Id="rId39" Type="http://schemas.openxmlformats.org/officeDocument/2006/relationships/image" Target="../media/image333.wmf"/><Relationship Id="rId21" Type="http://schemas.openxmlformats.org/officeDocument/2006/relationships/image" Target="../media/image315.wmf"/><Relationship Id="rId34" Type="http://schemas.openxmlformats.org/officeDocument/2006/relationships/image" Target="../media/image328.wmf"/><Relationship Id="rId42" Type="http://schemas.openxmlformats.org/officeDocument/2006/relationships/image" Target="../media/image336.wmf"/><Relationship Id="rId7" Type="http://schemas.openxmlformats.org/officeDocument/2006/relationships/image" Target="../media/image301.wmf"/><Relationship Id="rId2" Type="http://schemas.openxmlformats.org/officeDocument/2006/relationships/image" Target="../media/image296.wmf"/><Relationship Id="rId16" Type="http://schemas.openxmlformats.org/officeDocument/2006/relationships/image" Target="../media/image310.wmf"/><Relationship Id="rId20" Type="http://schemas.openxmlformats.org/officeDocument/2006/relationships/image" Target="../media/image314.wmf"/><Relationship Id="rId29" Type="http://schemas.openxmlformats.org/officeDocument/2006/relationships/image" Target="../media/image323.wmf"/><Relationship Id="rId41" Type="http://schemas.openxmlformats.org/officeDocument/2006/relationships/image" Target="../media/image335.wmf"/><Relationship Id="rId1" Type="http://schemas.openxmlformats.org/officeDocument/2006/relationships/image" Target="../media/image295.wmf"/><Relationship Id="rId6" Type="http://schemas.openxmlformats.org/officeDocument/2006/relationships/image" Target="../media/image300.wmf"/><Relationship Id="rId11" Type="http://schemas.openxmlformats.org/officeDocument/2006/relationships/image" Target="../media/image305.wmf"/><Relationship Id="rId24" Type="http://schemas.openxmlformats.org/officeDocument/2006/relationships/image" Target="../media/image318.wmf"/><Relationship Id="rId32" Type="http://schemas.openxmlformats.org/officeDocument/2006/relationships/image" Target="../media/image326.wmf"/><Relationship Id="rId37" Type="http://schemas.openxmlformats.org/officeDocument/2006/relationships/image" Target="../media/image331.wmf"/><Relationship Id="rId40" Type="http://schemas.openxmlformats.org/officeDocument/2006/relationships/image" Target="../media/image334.wmf"/><Relationship Id="rId5" Type="http://schemas.openxmlformats.org/officeDocument/2006/relationships/image" Target="../media/image299.wmf"/><Relationship Id="rId15" Type="http://schemas.openxmlformats.org/officeDocument/2006/relationships/image" Target="../media/image309.wmf"/><Relationship Id="rId23" Type="http://schemas.openxmlformats.org/officeDocument/2006/relationships/image" Target="../media/image317.wmf"/><Relationship Id="rId28" Type="http://schemas.openxmlformats.org/officeDocument/2006/relationships/image" Target="../media/image322.wmf"/><Relationship Id="rId36" Type="http://schemas.openxmlformats.org/officeDocument/2006/relationships/image" Target="../media/image330.wmf"/><Relationship Id="rId10" Type="http://schemas.openxmlformats.org/officeDocument/2006/relationships/image" Target="../media/image304.wmf"/><Relationship Id="rId19" Type="http://schemas.openxmlformats.org/officeDocument/2006/relationships/image" Target="../media/image313.wmf"/><Relationship Id="rId31" Type="http://schemas.openxmlformats.org/officeDocument/2006/relationships/image" Target="../media/image325.wmf"/><Relationship Id="rId44" Type="http://schemas.openxmlformats.org/officeDocument/2006/relationships/image" Target="../media/image338.wmf"/><Relationship Id="rId4" Type="http://schemas.openxmlformats.org/officeDocument/2006/relationships/image" Target="../media/image298.wmf"/><Relationship Id="rId9" Type="http://schemas.openxmlformats.org/officeDocument/2006/relationships/image" Target="../media/image303.wmf"/><Relationship Id="rId14" Type="http://schemas.openxmlformats.org/officeDocument/2006/relationships/image" Target="../media/image308.wmf"/><Relationship Id="rId22" Type="http://schemas.openxmlformats.org/officeDocument/2006/relationships/image" Target="../media/image316.wmf"/><Relationship Id="rId27" Type="http://schemas.openxmlformats.org/officeDocument/2006/relationships/image" Target="../media/image321.wmf"/><Relationship Id="rId30" Type="http://schemas.openxmlformats.org/officeDocument/2006/relationships/image" Target="../media/image324.wmf"/><Relationship Id="rId35" Type="http://schemas.openxmlformats.org/officeDocument/2006/relationships/image" Target="../media/image329.wmf"/><Relationship Id="rId43" Type="http://schemas.openxmlformats.org/officeDocument/2006/relationships/image" Target="../media/image337.wmf"/><Relationship Id="rId8" Type="http://schemas.openxmlformats.org/officeDocument/2006/relationships/image" Target="../media/image302.wmf"/><Relationship Id="rId3" Type="http://schemas.openxmlformats.org/officeDocument/2006/relationships/image" Target="../media/image297.wmf"/><Relationship Id="rId12" Type="http://schemas.openxmlformats.org/officeDocument/2006/relationships/image" Target="../media/image306.wmf"/><Relationship Id="rId17" Type="http://schemas.openxmlformats.org/officeDocument/2006/relationships/image" Target="../media/image311.wmf"/><Relationship Id="rId25" Type="http://schemas.openxmlformats.org/officeDocument/2006/relationships/image" Target="../media/image319.wmf"/><Relationship Id="rId33" Type="http://schemas.openxmlformats.org/officeDocument/2006/relationships/image" Target="../media/image327.wmf"/><Relationship Id="rId38" Type="http://schemas.openxmlformats.org/officeDocument/2006/relationships/image" Target="../media/image33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344.wmf"/><Relationship Id="rId7" Type="http://schemas.openxmlformats.org/officeDocument/2006/relationships/image" Target="../media/image348.wmf"/><Relationship Id="rId2" Type="http://schemas.openxmlformats.org/officeDocument/2006/relationships/image" Target="../media/image343.wmf"/><Relationship Id="rId1" Type="http://schemas.openxmlformats.org/officeDocument/2006/relationships/image" Target="../media/image342.wmf"/><Relationship Id="rId6" Type="http://schemas.openxmlformats.org/officeDocument/2006/relationships/image" Target="../media/image347.wmf"/><Relationship Id="rId5" Type="http://schemas.openxmlformats.org/officeDocument/2006/relationships/image" Target="../media/image346.wmf"/><Relationship Id="rId4" Type="http://schemas.openxmlformats.org/officeDocument/2006/relationships/image" Target="../media/image345.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386.wmf"/><Relationship Id="rId3" Type="http://schemas.openxmlformats.org/officeDocument/2006/relationships/image" Target="../media/image381.wmf"/><Relationship Id="rId7" Type="http://schemas.openxmlformats.org/officeDocument/2006/relationships/image" Target="../media/image385.wmf"/><Relationship Id="rId12" Type="http://schemas.openxmlformats.org/officeDocument/2006/relationships/image" Target="../media/image390.wmf"/><Relationship Id="rId2" Type="http://schemas.openxmlformats.org/officeDocument/2006/relationships/image" Target="../media/image380.wmf"/><Relationship Id="rId1" Type="http://schemas.openxmlformats.org/officeDocument/2006/relationships/image" Target="../media/image379.wmf"/><Relationship Id="rId6" Type="http://schemas.openxmlformats.org/officeDocument/2006/relationships/image" Target="../media/image384.wmf"/><Relationship Id="rId11" Type="http://schemas.openxmlformats.org/officeDocument/2006/relationships/image" Target="../media/image389.wmf"/><Relationship Id="rId5" Type="http://schemas.openxmlformats.org/officeDocument/2006/relationships/image" Target="../media/image383.wmf"/><Relationship Id="rId10" Type="http://schemas.openxmlformats.org/officeDocument/2006/relationships/image" Target="../media/image388.wmf"/><Relationship Id="rId4" Type="http://schemas.openxmlformats.org/officeDocument/2006/relationships/image" Target="../media/image382.wmf"/><Relationship Id="rId9" Type="http://schemas.openxmlformats.org/officeDocument/2006/relationships/image" Target="../media/image38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413.wmf"/><Relationship Id="rId2" Type="http://schemas.openxmlformats.org/officeDocument/2006/relationships/image" Target="../media/image412.wmf"/><Relationship Id="rId1" Type="http://schemas.openxmlformats.org/officeDocument/2006/relationships/image" Target="../media/image411.wmf"/><Relationship Id="rId4" Type="http://schemas.openxmlformats.org/officeDocument/2006/relationships/image" Target="../media/image414.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420.wmf"/><Relationship Id="rId3" Type="http://schemas.openxmlformats.org/officeDocument/2006/relationships/image" Target="../media/image269.wmf"/><Relationship Id="rId7" Type="http://schemas.openxmlformats.org/officeDocument/2006/relationships/image" Target="../media/image273.wmf"/><Relationship Id="rId2" Type="http://schemas.openxmlformats.org/officeDocument/2006/relationships/image" Target="../media/image268.wmf"/><Relationship Id="rId1" Type="http://schemas.openxmlformats.org/officeDocument/2006/relationships/image" Target="../media/image279.wmf"/><Relationship Id="rId6" Type="http://schemas.openxmlformats.org/officeDocument/2006/relationships/image" Target="../media/image272.wmf"/><Relationship Id="rId5" Type="http://schemas.openxmlformats.org/officeDocument/2006/relationships/image" Target="../media/image271.wmf"/><Relationship Id="rId10" Type="http://schemas.openxmlformats.org/officeDocument/2006/relationships/image" Target="../media/image422.wmf"/><Relationship Id="rId4" Type="http://schemas.openxmlformats.org/officeDocument/2006/relationships/image" Target="../media/image270.wmf"/><Relationship Id="rId9" Type="http://schemas.openxmlformats.org/officeDocument/2006/relationships/image" Target="../media/image421.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281.wmf"/><Relationship Id="rId13" Type="http://schemas.openxmlformats.org/officeDocument/2006/relationships/image" Target="../media/image285.wmf"/><Relationship Id="rId18" Type="http://schemas.openxmlformats.org/officeDocument/2006/relationships/image" Target="../media/image276.wmf"/><Relationship Id="rId3" Type="http://schemas.openxmlformats.org/officeDocument/2006/relationships/image" Target="../media/image270.wmf"/><Relationship Id="rId7" Type="http://schemas.openxmlformats.org/officeDocument/2006/relationships/image" Target="../media/image280.wmf"/><Relationship Id="rId12" Type="http://schemas.openxmlformats.org/officeDocument/2006/relationships/image" Target="../media/image284.wmf"/><Relationship Id="rId17" Type="http://schemas.openxmlformats.org/officeDocument/2006/relationships/image" Target="../media/image275.wmf"/><Relationship Id="rId2" Type="http://schemas.openxmlformats.org/officeDocument/2006/relationships/image" Target="../media/image269.wmf"/><Relationship Id="rId16" Type="http://schemas.openxmlformats.org/officeDocument/2006/relationships/image" Target="../media/image244.wmf"/><Relationship Id="rId20" Type="http://schemas.openxmlformats.org/officeDocument/2006/relationships/image" Target="../media/image278.wmf"/><Relationship Id="rId1" Type="http://schemas.openxmlformats.org/officeDocument/2006/relationships/image" Target="../media/image268.wmf"/><Relationship Id="rId6" Type="http://schemas.openxmlformats.org/officeDocument/2006/relationships/image" Target="../media/image273.wmf"/><Relationship Id="rId11" Type="http://schemas.openxmlformats.org/officeDocument/2006/relationships/image" Target="../media/image274.wmf"/><Relationship Id="rId5" Type="http://schemas.openxmlformats.org/officeDocument/2006/relationships/image" Target="../media/image272.wmf"/><Relationship Id="rId15" Type="http://schemas.openxmlformats.org/officeDocument/2006/relationships/image" Target="../media/image287.wmf"/><Relationship Id="rId10" Type="http://schemas.openxmlformats.org/officeDocument/2006/relationships/image" Target="../media/image283.wmf"/><Relationship Id="rId19" Type="http://schemas.openxmlformats.org/officeDocument/2006/relationships/image" Target="../media/image277.wmf"/><Relationship Id="rId4" Type="http://schemas.openxmlformats.org/officeDocument/2006/relationships/image" Target="../media/image271.wmf"/><Relationship Id="rId9" Type="http://schemas.openxmlformats.org/officeDocument/2006/relationships/image" Target="../media/image282.wmf"/><Relationship Id="rId14" Type="http://schemas.openxmlformats.org/officeDocument/2006/relationships/image" Target="../media/image28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image" Target="../media/image1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155.wmf"/><Relationship Id="rId13" Type="http://schemas.openxmlformats.org/officeDocument/2006/relationships/image" Target="../media/image160.wmf"/><Relationship Id="rId3" Type="http://schemas.openxmlformats.org/officeDocument/2006/relationships/image" Target="../media/image150.wmf"/><Relationship Id="rId7" Type="http://schemas.openxmlformats.org/officeDocument/2006/relationships/image" Target="../media/image154.wmf"/><Relationship Id="rId12" Type="http://schemas.openxmlformats.org/officeDocument/2006/relationships/image" Target="../media/image159.wmf"/><Relationship Id="rId2" Type="http://schemas.openxmlformats.org/officeDocument/2006/relationships/image" Target="../media/image149.wmf"/><Relationship Id="rId1" Type="http://schemas.openxmlformats.org/officeDocument/2006/relationships/image" Target="../media/image148.wmf"/><Relationship Id="rId6" Type="http://schemas.openxmlformats.org/officeDocument/2006/relationships/image" Target="../media/image153.wmf"/><Relationship Id="rId11" Type="http://schemas.openxmlformats.org/officeDocument/2006/relationships/image" Target="../media/image158.wmf"/><Relationship Id="rId5" Type="http://schemas.openxmlformats.org/officeDocument/2006/relationships/image" Target="../media/image152.wmf"/><Relationship Id="rId10" Type="http://schemas.openxmlformats.org/officeDocument/2006/relationships/image" Target="../media/image157.wmf"/><Relationship Id="rId4" Type="http://schemas.openxmlformats.org/officeDocument/2006/relationships/image" Target="../media/image151.wmf"/><Relationship Id="rId9" Type="http://schemas.openxmlformats.org/officeDocument/2006/relationships/image" Target="../media/image15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image" Target="../media/image202.wmf"/><Relationship Id="rId7" Type="http://schemas.openxmlformats.org/officeDocument/2006/relationships/image" Target="../media/image206.wmf"/><Relationship Id="rId2" Type="http://schemas.openxmlformats.org/officeDocument/2006/relationships/image" Target="../media/image201.wmf"/><Relationship Id="rId1" Type="http://schemas.openxmlformats.org/officeDocument/2006/relationships/image" Target="../media/image200.wmf"/><Relationship Id="rId6" Type="http://schemas.openxmlformats.org/officeDocument/2006/relationships/image" Target="../media/image205.wmf"/><Relationship Id="rId11" Type="http://schemas.openxmlformats.org/officeDocument/2006/relationships/image" Target="../media/image210.wmf"/><Relationship Id="rId5" Type="http://schemas.openxmlformats.org/officeDocument/2006/relationships/image" Target="../media/image204.wmf"/><Relationship Id="rId10" Type="http://schemas.openxmlformats.org/officeDocument/2006/relationships/image" Target="../media/image209.wmf"/><Relationship Id="rId4" Type="http://schemas.openxmlformats.org/officeDocument/2006/relationships/image" Target="../media/image203.wmf"/><Relationship Id="rId9" Type="http://schemas.openxmlformats.org/officeDocument/2006/relationships/image" Target="../media/image20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5"/>
            <a:ext cx="4302232" cy="341064"/>
          </a:xfrm>
          <a:prstGeom prst="rect">
            <a:avLst/>
          </a:prstGeom>
        </p:spPr>
        <p:txBody>
          <a:bodyPr vert="horz" lIns="92030" tIns="46016" rIns="92030" bIns="46016" rtlCol="0"/>
          <a:lstStyle>
            <a:lvl1pPr algn="l">
              <a:defRPr sz="1200"/>
            </a:lvl1pPr>
          </a:lstStyle>
          <a:p>
            <a:endParaRPr lang="zh-TW" altLang="en-US"/>
          </a:p>
        </p:txBody>
      </p:sp>
      <p:sp>
        <p:nvSpPr>
          <p:cNvPr id="3" name="日期版面配置區 2"/>
          <p:cNvSpPr>
            <a:spLocks noGrp="1"/>
          </p:cNvSpPr>
          <p:nvPr>
            <p:ph type="dt" sz="quarter" idx="1"/>
          </p:nvPr>
        </p:nvSpPr>
        <p:spPr>
          <a:xfrm>
            <a:off x="5623696" y="5"/>
            <a:ext cx="4302232" cy="341064"/>
          </a:xfrm>
          <a:prstGeom prst="rect">
            <a:avLst/>
          </a:prstGeom>
        </p:spPr>
        <p:txBody>
          <a:bodyPr vert="horz" lIns="92030" tIns="46016" rIns="92030" bIns="46016" rtlCol="0"/>
          <a:lstStyle>
            <a:lvl1pPr algn="r">
              <a:defRPr sz="1200"/>
            </a:lvl1pPr>
          </a:lstStyle>
          <a:p>
            <a:fld id="{8314DC92-4CE5-4094-A024-90A204A08C1E}" type="datetimeFigureOut">
              <a:rPr lang="zh-TW" altLang="en-US" smtClean="0"/>
              <a:t>2023/9/14</a:t>
            </a:fld>
            <a:endParaRPr lang="zh-TW" altLang="en-US"/>
          </a:p>
        </p:txBody>
      </p:sp>
      <p:sp>
        <p:nvSpPr>
          <p:cNvPr id="4" name="頁尾版面配置區 3"/>
          <p:cNvSpPr>
            <a:spLocks noGrp="1"/>
          </p:cNvSpPr>
          <p:nvPr>
            <p:ph type="ftr" sz="quarter" idx="2"/>
          </p:nvPr>
        </p:nvSpPr>
        <p:spPr>
          <a:xfrm>
            <a:off x="0" y="6456613"/>
            <a:ext cx="4302232" cy="341063"/>
          </a:xfrm>
          <a:prstGeom prst="rect">
            <a:avLst/>
          </a:prstGeom>
        </p:spPr>
        <p:txBody>
          <a:bodyPr vert="horz" lIns="92030" tIns="46016" rIns="92030" bIns="46016"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3696" y="6456613"/>
            <a:ext cx="4302232" cy="341063"/>
          </a:xfrm>
          <a:prstGeom prst="rect">
            <a:avLst/>
          </a:prstGeom>
        </p:spPr>
        <p:txBody>
          <a:bodyPr vert="horz" lIns="92030" tIns="46016" rIns="92030" bIns="46016" rtlCol="0" anchor="b"/>
          <a:lstStyle>
            <a:lvl1pPr algn="r">
              <a:defRPr sz="1200"/>
            </a:lvl1pPr>
          </a:lstStyle>
          <a:p>
            <a:fld id="{9E607B0E-101D-46FE-9F35-8E9C13F1B5EC}" type="slidenum">
              <a:rPr lang="zh-TW" altLang="en-US" smtClean="0"/>
              <a:t>‹#›</a:t>
            </a:fld>
            <a:endParaRPr lang="zh-TW" altLang="en-US"/>
          </a:p>
        </p:txBody>
      </p:sp>
    </p:spTree>
    <p:extLst>
      <p:ext uri="{BB962C8B-B14F-4D97-AF65-F5344CB8AC3E}">
        <p14:creationId xmlns:p14="http://schemas.microsoft.com/office/powerpoint/2010/main" val="412784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5"/>
            <a:ext cx="4302232" cy="341064"/>
          </a:xfrm>
          <a:prstGeom prst="rect">
            <a:avLst/>
          </a:prstGeom>
        </p:spPr>
        <p:txBody>
          <a:bodyPr vert="horz" lIns="92030" tIns="46016" rIns="92030" bIns="46016" rtlCol="0"/>
          <a:lstStyle>
            <a:lvl1pPr algn="l">
              <a:defRPr sz="1200"/>
            </a:lvl1pPr>
          </a:lstStyle>
          <a:p>
            <a:endParaRPr lang="zh-TW" altLang="en-US"/>
          </a:p>
        </p:txBody>
      </p:sp>
      <p:sp>
        <p:nvSpPr>
          <p:cNvPr id="3" name="日期版面配置區 2"/>
          <p:cNvSpPr>
            <a:spLocks noGrp="1"/>
          </p:cNvSpPr>
          <p:nvPr>
            <p:ph type="dt" idx="1"/>
          </p:nvPr>
        </p:nvSpPr>
        <p:spPr>
          <a:xfrm>
            <a:off x="5623696" y="5"/>
            <a:ext cx="4302232" cy="341064"/>
          </a:xfrm>
          <a:prstGeom prst="rect">
            <a:avLst/>
          </a:prstGeom>
        </p:spPr>
        <p:txBody>
          <a:bodyPr vert="horz" lIns="92030" tIns="46016" rIns="92030" bIns="46016" rtlCol="0"/>
          <a:lstStyle>
            <a:lvl1pPr algn="r">
              <a:defRPr sz="1200"/>
            </a:lvl1pPr>
          </a:lstStyle>
          <a:p>
            <a:fld id="{03046C9F-325E-474B-9BB3-9E08D531FB5C}" type="datetimeFigureOut">
              <a:rPr lang="zh-TW" altLang="en-US" smtClean="0"/>
              <a:t>2023/9/14</a:t>
            </a:fld>
            <a:endParaRPr lang="zh-TW" altLang="en-US"/>
          </a:p>
        </p:txBody>
      </p:sp>
      <p:sp>
        <p:nvSpPr>
          <p:cNvPr id="4" name="投影片圖像版面配置區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2030" tIns="46016" rIns="92030" bIns="46016" rtlCol="0" anchor="ctr"/>
          <a:lstStyle/>
          <a:p>
            <a:endParaRPr lang="zh-TW" altLang="en-US"/>
          </a:p>
        </p:txBody>
      </p:sp>
      <p:sp>
        <p:nvSpPr>
          <p:cNvPr id="5" name="備忘稿版面配置區 4"/>
          <p:cNvSpPr>
            <a:spLocks noGrp="1"/>
          </p:cNvSpPr>
          <p:nvPr>
            <p:ph type="body" sz="quarter" idx="3"/>
          </p:nvPr>
        </p:nvSpPr>
        <p:spPr>
          <a:xfrm>
            <a:off x="992823" y="3271386"/>
            <a:ext cx="7942580" cy="2676585"/>
          </a:xfrm>
          <a:prstGeom prst="rect">
            <a:avLst/>
          </a:prstGeom>
        </p:spPr>
        <p:txBody>
          <a:bodyPr vert="horz" lIns="92030" tIns="46016" rIns="92030" bIns="46016"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6456613"/>
            <a:ext cx="4302232" cy="341063"/>
          </a:xfrm>
          <a:prstGeom prst="rect">
            <a:avLst/>
          </a:prstGeom>
        </p:spPr>
        <p:txBody>
          <a:bodyPr vert="horz" lIns="92030" tIns="46016" rIns="92030" bIns="46016"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3696" y="6456613"/>
            <a:ext cx="4302232" cy="341063"/>
          </a:xfrm>
          <a:prstGeom prst="rect">
            <a:avLst/>
          </a:prstGeom>
        </p:spPr>
        <p:txBody>
          <a:bodyPr vert="horz" lIns="92030" tIns="46016" rIns="92030" bIns="46016" rtlCol="0" anchor="b"/>
          <a:lstStyle>
            <a:lvl1pPr algn="r">
              <a:defRPr sz="1200"/>
            </a:lvl1pPr>
          </a:lstStyle>
          <a:p>
            <a:fld id="{28366CD2-9B74-4581-BF2C-4D90420F2234}" type="slidenum">
              <a:rPr lang="zh-TW" altLang="en-US" smtClean="0"/>
              <a:t>‹#›</a:t>
            </a:fld>
            <a:endParaRPr lang="zh-TW" altLang="en-US"/>
          </a:p>
        </p:txBody>
      </p:sp>
    </p:spTree>
    <p:extLst>
      <p:ext uri="{BB962C8B-B14F-4D97-AF65-F5344CB8AC3E}">
        <p14:creationId xmlns:p14="http://schemas.microsoft.com/office/powerpoint/2010/main" val="116280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8366CD2-9B74-4581-BF2C-4D90420F2234}" type="slidenum">
              <a:rPr lang="zh-TW" altLang="en-US" smtClean="0"/>
              <a:t>1</a:t>
            </a:fld>
            <a:endParaRPr lang="zh-TW" altLang="en-US"/>
          </a:p>
        </p:txBody>
      </p:sp>
    </p:spTree>
    <p:extLst>
      <p:ext uri="{BB962C8B-B14F-4D97-AF65-F5344CB8AC3E}">
        <p14:creationId xmlns:p14="http://schemas.microsoft.com/office/powerpoint/2010/main" val="3409545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B421565-1498-441A-AE64-82D2F5D78D79}" type="slidenum">
              <a:rPr lang="zh-TW" altLang="en-US" smtClean="0"/>
              <a:t>34</a:t>
            </a:fld>
            <a:endParaRPr lang="zh-TW" altLang="en-US"/>
          </a:p>
        </p:txBody>
      </p:sp>
    </p:spTree>
    <p:extLst>
      <p:ext uri="{BB962C8B-B14F-4D97-AF65-F5344CB8AC3E}">
        <p14:creationId xmlns:p14="http://schemas.microsoft.com/office/powerpoint/2010/main" val="547430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53</a:t>
            </a:fld>
            <a:endParaRPr lang="zh-TW" altLang="en-US"/>
          </a:p>
        </p:txBody>
      </p:sp>
    </p:spTree>
    <p:extLst>
      <p:ext uri="{BB962C8B-B14F-4D97-AF65-F5344CB8AC3E}">
        <p14:creationId xmlns:p14="http://schemas.microsoft.com/office/powerpoint/2010/main" val="2811161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57</a:t>
            </a:fld>
            <a:endParaRPr lang="zh-TW" altLang="en-US"/>
          </a:p>
        </p:txBody>
      </p:sp>
    </p:spTree>
    <p:extLst>
      <p:ext uri="{BB962C8B-B14F-4D97-AF65-F5344CB8AC3E}">
        <p14:creationId xmlns:p14="http://schemas.microsoft.com/office/powerpoint/2010/main" val="71880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8366CD2-9B74-4581-BF2C-4D90420F2234}" type="slidenum">
              <a:rPr lang="zh-TW" altLang="en-US" smtClean="0"/>
              <a:t>59</a:t>
            </a:fld>
            <a:endParaRPr lang="zh-TW" altLang="en-US"/>
          </a:p>
        </p:txBody>
      </p:sp>
    </p:spTree>
    <p:extLst>
      <p:ext uri="{BB962C8B-B14F-4D97-AF65-F5344CB8AC3E}">
        <p14:creationId xmlns:p14="http://schemas.microsoft.com/office/powerpoint/2010/main" val="283540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8366CD2-9B74-4581-BF2C-4D90420F2234}" type="slidenum">
              <a:rPr lang="zh-TW" altLang="en-US" smtClean="0"/>
              <a:t>60</a:t>
            </a:fld>
            <a:endParaRPr lang="zh-TW" altLang="en-US"/>
          </a:p>
        </p:txBody>
      </p:sp>
    </p:spTree>
    <p:extLst>
      <p:ext uri="{BB962C8B-B14F-4D97-AF65-F5344CB8AC3E}">
        <p14:creationId xmlns:p14="http://schemas.microsoft.com/office/powerpoint/2010/main" val="2000212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66</a:t>
            </a:fld>
            <a:endParaRPr lang="zh-TW" altLang="en-US"/>
          </a:p>
        </p:txBody>
      </p:sp>
    </p:spTree>
    <p:extLst>
      <p:ext uri="{BB962C8B-B14F-4D97-AF65-F5344CB8AC3E}">
        <p14:creationId xmlns:p14="http://schemas.microsoft.com/office/powerpoint/2010/main" val="1417441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8366CD2-9B74-4581-BF2C-4D90420F2234}" type="slidenum">
              <a:rPr lang="zh-TW" altLang="en-US" smtClean="0"/>
              <a:t>73</a:t>
            </a:fld>
            <a:endParaRPr lang="zh-TW" altLang="en-US"/>
          </a:p>
        </p:txBody>
      </p:sp>
    </p:spTree>
    <p:extLst>
      <p:ext uri="{BB962C8B-B14F-4D97-AF65-F5344CB8AC3E}">
        <p14:creationId xmlns:p14="http://schemas.microsoft.com/office/powerpoint/2010/main" val="727890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83</a:t>
            </a:fld>
            <a:endParaRPr lang="zh-TW" altLang="en-US"/>
          </a:p>
        </p:txBody>
      </p:sp>
    </p:spTree>
    <p:extLst>
      <p:ext uri="{BB962C8B-B14F-4D97-AF65-F5344CB8AC3E}">
        <p14:creationId xmlns:p14="http://schemas.microsoft.com/office/powerpoint/2010/main" val="688939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84</a:t>
            </a:fld>
            <a:endParaRPr lang="zh-TW" altLang="en-US"/>
          </a:p>
        </p:txBody>
      </p:sp>
    </p:spTree>
    <p:extLst>
      <p:ext uri="{BB962C8B-B14F-4D97-AF65-F5344CB8AC3E}">
        <p14:creationId xmlns:p14="http://schemas.microsoft.com/office/powerpoint/2010/main" val="1358418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85</a:t>
            </a:fld>
            <a:endParaRPr lang="zh-TW" altLang="en-US"/>
          </a:p>
        </p:txBody>
      </p:sp>
    </p:spTree>
    <p:extLst>
      <p:ext uri="{BB962C8B-B14F-4D97-AF65-F5344CB8AC3E}">
        <p14:creationId xmlns:p14="http://schemas.microsoft.com/office/powerpoint/2010/main" val="185322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6800BEB-F5F4-4FAA-AC73-7A3CC2537629}" type="slidenum">
              <a:rPr lang="zh-TW" altLang="en-US" smtClean="0"/>
              <a:t>9</a:t>
            </a:fld>
            <a:endParaRPr lang="zh-TW" altLang="en-US"/>
          </a:p>
        </p:txBody>
      </p:sp>
    </p:spTree>
    <p:extLst>
      <p:ext uri="{BB962C8B-B14F-4D97-AF65-F5344CB8AC3E}">
        <p14:creationId xmlns:p14="http://schemas.microsoft.com/office/powerpoint/2010/main" val="1864376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87</a:t>
            </a:fld>
            <a:endParaRPr lang="zh-TW" altLang="en-US"/>
          </a:p>
        </p:txBody>
      </p:sp>
    </p:spTree>
    <p:extLst>
      <p:ext uri="{BB962C8B-B14F-4D97-AF65-F5344CB8AC3E}">
        <p14:creationId xmlns:p14="http://schemas.microsoft.com/office/powerpoint/2010/main" val="278561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a:xfrm>
            <a:off x="92075" y="746125"/>
            <a:ext cx="6613525" cy="3721100"/>
          </a:xfrm>
          <a:ln/>
        </p:spPr>
      </p:sp>
      <p:sp>
        <p:nvSpPr>
          <p:cNvPr id="94211" name="備忘稿版面配置區 2"/>
          <p:cNvSpPr>
            <a:spLocks noGrp="1"/>
          </p:cNvSpPr>
          <p:nvPr>
            <p:ph type="body" idx="1"/>
          </p:nvPr>
        </p:nvSpPr>
        <p:spPr>
          <a:noFill/>
        </p:spPr>
        <p:txBody>
          <a:bodyPr/>
          <a:lstStyle/>
          <a:p>
            <a:endParaRPr lang="zh-TW" altLang="en-US" smtClean="0"/>
          </a:p>
        </p:txBody>
      </p:sp>
      <p:sp>
        <p:nvSpPr>
          <p:cNvPr id="94212" name="投影片編號版面配置區 3"/>
          <p:cNvSpPr>
            <a:spLocks noGrp="1"/>
          </p:cNvSpPr>
          <p:nvPr>
            <p:ph type="sldNum" sz="quarter" idx="5"/>
          </p:nvPr>
        </p:nvSpPr>
        <p:spPr>
          <a:noFill/>
        </p:spPr>
        <p:txBody>
          <a:bodyPr/>
          <a:lstStyle>
            <a:lvl1pPr defTabSz="955760" eaLnBrk="0" hangingPunct="0">
              <a:spcBef>
                <a:spcPct val="30000"/>
              </a:spcBef>
              <a:defRPr kumimoji="1" sz="1200">
                <a:solidFill>
                  <a:schemeClr val="tx1"/>
                </a:solidFill>
                <a:latin typeface="Arial" charset="0"/>
                <a:ea typeface="新細明體" pitchFamily="18" charset="-120"/>
              </a:defRPr>
            </a:lvl1pPr>
            <a:lvl2pPr marL="716818" indent="-275700" defTabSz="955760" eaLnBrk="0" hangingPunct="0">
              <a:spcBef>
                <a:spcPct val="30000"/>
              </a:spcBef>
              <a:defRPr kumimoji="1" sz="1200">
                <a:solidFill>
                  <a:schemeClr val="tx1"/>
                </a:solidFill>
                <a:latin typeface="Arial" charset="0"/>
                <a:ea typeface="新細明體" pitchFamily="18" charset="-120"/>
              </a:defRPr>
            </a:lvl2pPr>
            <a:lvl3pPr marL="1102800" indent="-220560" defTabSz="955760" eaLnBrk="0" hangingPunct="0">
              <a:spcBef>
                <a:spcPct val="30000"/>
              </a:spcBef>
              <a:defRPr kumimoji="1" sz="1200">
                <a:solidFill>
                  <a:schemeClr val="tx1"/>
                </a:solidFill>
                <a:latin typeface="Arial" charset="0"/>
                <a:ea typeface="新細明體" pitchFamily="18" charset="-120"/>
              </a:defRPr>
            </a:lvl3pPr>
            <a:lvl4pPr marL="1543918" indent="-220560" defTabSz="955760" eaLnBrk="0" hangingPunct="0">
              <a:spcBef>
                <a:spcPct val="30000"/>
              </a:spcBef>
              <a:defRPr kumimoji="1" sz="1200">
                <a:solidFill>
                  <a:schemeClr val="tx1"/>
                </a:solidFill>
                <a:latin typeface="Arial" charset="0"/>
                <a:ea typeface="新細明體" pitchFamily="18" charset="-120"/>
              </a:defRPr>
            </a:lvl4pPr>
            <a:lvl5pPr marL="1985038" indent="-220560" defTabSz="955760" eaLnBrk="0" hangingPunct="0">
              <a:spcBef>
                <a:spcPct val="30000"/>
              </a:spcBef>
              <a:defRPr kumimoji="1" sz="1200">
                <a:solidFill>
                  <a:schemeClr val="tx1"/>
                </a:solidFill>
                <a:latin typeface="Arial" charset="0"/>
                <a:ea typeface="新細明體" pitchFamily="18" charset="-120"/>
              </a:defRPr>
            </a:lvl5pPr>
            <a:lvl6pPr marL="2426158" indent="-220560" defTabSz="955760" eaLnBrk="0" fontAlgn="base" hangingPunct="0">
              <a:spcBef>
                <a:spcPct val="30000"/>
              </a:spcBef>
              <a:spcAft>
                <a:spcPct val="0"/>
              </a:spcAft>
              <a:defRPr kumimoji="1" sz="1200">
                <a:solidFill>
                  <a:schemeClr val="tx1"/>
                </a:solidFill>
                <a:latin typeface="Arial" charset="0"/>
                <a:ea typeface="新細明體" pitchFamily="18" charset="-120"/>
              </a:defRPr>
            </a:lvl6pPr>
            <a:lvl7pPr marL="2867278" indent="-220560" defTabSz="955760" eaLnBrk="0" fontAlgn="base" hangingPunct="0">
              <a:spcBef>
                <a:spcPct val="30000"/>
              </a:spcBef>
              <a:spcAft>
                <a:spcPct val="0"/>
              </a:spcAft>
              <a:defRPr kumimoji="1" sz="1200">
                <a:solidFill>
                  <a:schemeClr val="tx1"/>
                </a:solidFill>
                <a:latin typeface="Arial" charset="0"/>
                <a:ea typeface="新細明體" pitchFamily="18" charset="-120"/>
              </a:defRPr>
            </a:lvl7pPr>
            <a:lvl8pPr marL="3308397" indent="-220560" defTabSz="955760" eaLnBrk="0" fontAlgn="base" hangingPunct="0">
              <a:spcBef>
                <a:spcPct val="30000"/>
              </a:spcBef>
              <a:spcAft>
                <a:spcPct val="0"/>
              </a:spcAft>
              <a:defRPr kumimoji="1" sz="1200">
                <a:solidFill>
                  <a:schemeClr val="tx1"/>
                </a:solidFill>
                <a:latin typeface="Arial" charset="0"/>
                <a:ea typeface="新細明體" pitchFamily="18" charset="-120"/>
              </a:defRPr>
            </a:lvl8pPr>
            <a:lvl9pPr marL="3749516" indent="-220560" defTabSz="955760" eaLnBrk="0" fontAlgn="base" hangingPunct="0">
              <a:spcBef>
                <a:spcPct val="30000"/>
              </a:spcBef>
              <a:spcAft>
                <a:spcPct val="0"/>
              </a:spcAft>
              <a:defRPr kumimoji="1" sz="1200">
                <a:solidFill>
                  <a:schemeClr val="tx1"/>
                </a:solidFill>
                <a:latin typeface="Arial" charset="0"/>
                <a:ea typeface="新細明體" pitchFamily="18" charset="-120"/>
              </a:defRPr>
            </a:lvl9pPr>
          </a:lstStyle>
          <a:p>
            <a:pPr eaLnBrk="1" hangingPunct="1">
              <a:spcBef>
                <a:spcPct val="0"/>
              </a:spcBef>
            </a:pPr>
            <a:fld id="{CB9C33E8-F173-4799-B8A2-541C0F02BFEB}" type="slidenum">
              <a:rPr lang="zh-TW" altLang="en-US" sz="1300"/>
              <a:pPr eaLnBrk="1" hangingPunct="1">
                <a:spcBef>
                  <a:spcPct val="0"/>
                </a:spcBef>
              </a:pPr>
              <a:t>90</a:t>
            </a:fld>
            <a:endParaRPr lang="zh-TW" altLang="en-US" sz="1300"/>
          </a:p>
        </p:txBody>
      </p:sp>
    </p:spTree>
    <p:extLst>
      <p:ext uri="{BB962C8B-B14F-4D97-AF65-F5344CB8AC3E}">
        <p14:creationId xmlns:p14="http://schemas.microsoft.com/office/powerpoint/2010/main" val="3818853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42950" indent="-285750">
              <a:defRPr kumimoji="1" sz="3200">
                <a:solidFill>
                  <a:schemeClr val="tx1"/>
                </a:solidFill>
                <a:latin typeface="Times New Roman" panose="02020603050405020304" pitchFamily="18" charset="0"/>
                <a:ea typeface="新細明體" panose="02020500000000000000" pitchFamily="18" charset="-120"/>
              </a:defRPr>
            </a:lvl2pPr>
            <a:lvl3pPr marL="1143000" indent="-228600">
              <a:defRPr kumimoji="1" sz="3200">
                <a:solidFill>
                  <a:schemeClr val="tx1"/>
                </a:solidFill>
                <a:latin typeface="Times New Roman" panose="02020603050405020304" pitchFamily="18" charset="0"/>
                <a:ea typeface="新細明體" panose="02020500000000000000" pitchFamily="18" charset="-120"/>
              </a:defRPr>
            </a:lvl3pPr>
            <a:lvl4pPr marL="1600200" indent="-228600">
              <a:defRPr kumimoji="1" sz="3200">
                <a:solidFill>
                  <a:schemeClr val="tx1"/>
                </a:solidFill>
                <a:latin typeface="Times New Roman" panose="02020603050405020304" pitchFamily="18" charset="0"/>
                <a:ea typeface="新細明體" panose="02020500000000000000" pitchFamily="18" charset="-120"/>
              </a:defRPr>
            </a:lvl4pPr>
            <a:lvl5pPr marL="2057400" indent="-228600">
              <a:defRPr kumimoji="1" sz="3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38EC01F5-84F8-49CA-A60C-6AA12307F33A}" type="slidenum">
              <a:rPr lang="en-US" altLang="zh-TW" sz="1200"/>
              <a:pPr/>
              <a:t>111</a:t>
            </a:fld>
            <a:endParaRPr lang="en-US" altLang="zh-TW"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685800" y="4592932"/>
            <a:ext cx="5486400" cy="4352943"/>
          </a:xfrm>
          <a:noFill/>
        </p:spPr>
        <p:txBody>
          <a:bodyPr/>
          <a:lstStyle/>
          <a:p>
            <a:pPr eaLnBrk="1" hangingPunct="1"/>
            <a:endParaRPr lang="zh-TW" altLang="zh-TW" smtClean="0"/>
          </a:p>
        </p:txBody>
      </p:sp>
    </p:spTree>
    <p:extLst>
      <p:ext uri="{BB962C8B-B14F-4D97-AF65-F5344CB8AC3E}">
        <p14:creationId xmlns:p14="http://schemas.microsoft.com/office/powerpoint/2010/main" val="9832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1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fld id="{2198E60B-EC31-4710-AC4D-849BE71A919D}" type="slidenum">
              <a:rPr lang="zh-TW" altLang="en-US">
                <a:solidFill>
                  <a:srgbClr val="000000"/>
                </a:solidFill>
              </a:rPr>
              <a:pPr/>
              <a:t>11</a:t>
            </a:fld>
            <a:endParaRPr lang="zh-TW" altLang="en-US">
              <a:solidFill>
                <a:srgbClr val="000000"/>
              </a:solidFill>
            </a:endParaRPr>
          </a:p>
        </p:txBody>
      </p:sp>
    </p:spTree>
    <p:extLst>
      <p:ext uri="{BB962C8B-B14F-4D97-AF65-F5344CB8AC3E}">
        <p14:creationId xmlns:p14="http://schemas.microsoft.com/office/powerpoint/2010/main" val="392883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14</a:t>
            </a:fld>
            <a:endParaRPr lang="zh-TW" altLang="en-US"/>
          </a:p>
        </p:txBody>
      </p:sp>
    </p:spTree>
    <p:extLst>
      <p:ext uri="{BB962C8B-B14F-4D97-AF65-F5344CB8AC3E}">
        <p14:creationId xmlns:p14="http://schemas.microsoft.com/office/powerpoint/2010/main" val="359215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15</a:t>
            </a:fld>
            <a:endParaRPr lang="zh-TW" altLang="en-US"/>
          </a:p>
        </p:txBody>
      </p:sp>
    </p:spTree>
    <p:extLst>
      <p:ext uri="{BB962C8B-B14F-4D97-AF65-F5344CB8AC3E}">
        <p14:creationId xmlns:p14="http://schemas.microsoft.com/office/powerpoint/2010/main" val="72384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BD39808-6195-4C32-B2EC-8E9FA04BE4DC}" type="slidenum">
              <a:rPr lang="zh-TW" altLang="en-US" smtClean="0"/>
              <a:t>16</a:t>
            </a:fld>
            <a:endParaRPr lang="zh-TW" altLang="en-US"/>
          </a:p>
        </p:txBody>
      </p:sp>
    </p:spTree>
    <p:extLst>
      <p:ext uri="{BB962C8B-B14F-4D97-AF65-F5344CB8AC3E}">
        <p14:creationId xmlns:p14="http://schemas.microsoft.com/office/powerpoint/2010/main" val="2371358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The great Green’s function concept that I learned from my Theory of Structure Course. The </a:t>
            </a:r>
            <a:r>
              <a:rPr lang="en-US" altLang="zh-CN" i="1" smtClean="0"/>
              <a:t>Green’s function</a:t>
            </a:r>
            <a:r>
              <a:rPr lang="en-US" altLang="zh-CN" smtClean="0"/>
              <a:t> </a:t>
            </a:r>
            <a:r>
              <a:rPr lang="en-US" altLang="zh-CN" i="1" smtClean="0"/>
              <a:t>G</a:t>
            </a:r>
            <a:r>
              <a:rPr lang="en-US" altLang="zh-CN" smtClean="0"/>
              <a:t>(</a:t>
            </a:r>
            <a:r>
              <a:rPr lang="en-US" altLang="zh-CN" i="1" smtClean="0"/>
              <a:t>x</a:t>
            </a:r>
            <a:r>
              <a:rPr lang="en-US" altLang="zh-CN" baseline="-25000" smtClean="0"/>
              <a:t>f</a:t>
            </a:r>
            <a:r>
              <a:rPr lang="en-US" altLang="zh-CN" smtClean="0"/>
              <a:t>;</a:t>
            </a:r>
            <a:r>
              <a:rPr lang="en-US" altLang="zh-CN" i="1" smtClean="0"/>
              <a:t>x</a:t>
            </a:r>
            <a:r>
              <a:rPr lang="en-US" altLang="zh-CN" baseline="-25000" smtClean="0"/>
              <a:t>s</a:t>
            </a:r>
            <a:r>
              <a:rPr lang="en-US" altLang="zh-CN" smtClean="0"/>
              <a:t>) is a two-point function with the source point at </a:t>
            </a:r>
            <a:r>
              <a:rPr lang="en-US" altLang="zh-CN" i="1" smtClean="0"/>
              <a:t>x</a:t>
            </a:r>
            <a:r>
              <a:rPr lang="en-US" altLang="zh-CN" baseline="-25000" smtClean="0"/>
              <a:t>s</a:t>
            </a:r>
            <a:r>
              <a:rPr lang="en-US" altLang="zh-CN" smtClean="0"/>
              <a:t> and field point at </a:t>
            </a:r>
            <a:r>
              <a:rPr lang="en-US" altLang="zh-CN" i="1" smtClean="0"/>
              <a:t>x</a:t>
            </a:r>
            <a:r>
              <a:rPr lang="en-US" altLang="zh-CN" baseline="-25000" smtClean="0"/>
              <a:t>f</a:t>
            </a:r>
            <a:r>
              <a:rPr lang="en-US" altLang="zh-CN" smtClean="0"/>
              <a:t>. The following figures explain the difference between Green’s function and the influence line. The major difference between shear and moment diagrams as compared to influence lines is that shear and bending moment diagrams show the variation of the shear and the moment over the entire structure (varying field point </a:t>
            </a:r>
            <a:r>
              <a:rPr lang="en-US" altLang="zh-CN" i="1" smtClean="0"/>
              <a:t>x</a:t>
            </a:r>
            <a:r>
              <a:rPr lang="en-US" altLang="zh-CN" baseline="-25000" smtClean="0"/>
              <a:t>f</a:t>
            </a:r>
            <a:r>
              <a:rPr lang="en-US" altLang="zh-CN" smtClean="0"/>
              <a:t>) for loads at a fixed position (fixed source point </a:t>
            </a:r>
            <a:r>
              <a:rPr lang="en-US" altLang="zh-CN" i="1" smtClean="0"/>
              <a:t>x</a:t>
            </a:r>
            <a:r>
              <a:rPr lang="en-US" altLang="zh-CN" baseline="-25000" smtClean="0"/>
              <a:t>s</a:t>
            </a:r>
            <a:r>
              <a:rPr lang="en-US" altLang="zh-CN" smtClean="0"/>
              <a:t>). An influence line for shear or moment shows the variation of the function at one section (fixed field point </a:t>
            </a:r>
            <a:r>
              <a:rPr lang="en-US" altLang="zh-CN" i="1" smtClean="0"/>
              <a:t>x</a:t>
            </a:r>
            <a:r>
              <a:rPr lang="en-US" altLang="zh-CN" baseline="-25000" smtClean="0"/>
              <a:t>f</a:t>
            </a:r>
            <a:r>
              <a:rPr lang="en-US" altLang="zh-CN" smtClean="0"/>
              <a:t>) cause by a moving load (varying source point </a:t>
            </a:r>
            <a:r>
              <a:rPr lang="en-US" altLang="zh-CN" i="1" smtClean="0"/>
              <a:t>x</a:t>
            </a:r>
            <a:r>
              <a:rPr lang="en-US" altLang="zh-CN" baseline="-25000" smtClean="0"/>
              <a:t>s</a:t>
            </a:r>
            <a:r>
              <a:rPr lang="en-US" altLang="zh-CN" smtClean="0"/>
              <a:t>).</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Times New Roman" panose="02020603050405020304" pitchFamily="18" charset="0"/>
              </a:defRPr>
            </a:lvl1pPr>
            <a:lvl2pPr marL="742950" indent="-285750" defTabSz="922338">
              <a:spcBef>
                <a:spcPct val="30000"/>
              </a:spcBef>
              <a:defRPr sz="1200">
                <a:solidFill>
                  <a:schemeClr val="tx1"/>
                </a:solidFill>
                <a:latin typeface="Times New Roman" panose="02020603050405020304" pitchFamily="18" charset="0"/>
              </a:defRPr>
            </a:lvl2pPr>
            <a:lvl3pPr marL="1143000" indent="-228600" defTabSz="922338">
              <a:spcBef>
                <a:spcPct val="30000"/>
              </a:spcBef>
              <a:defRPr sz="1200">
                <a:solidFill>
                  <a:schemeClr val="tx1"/>
                </a:solidFill>
                <a:latin typeface="Times New Roman" panose="02020603050405020304" pitchFamily="18" charset="0"/>
              </a:defRPr>
            </a:lvl3pPr>
            <a:lvl4pPr marL="1600200" indent="-228600" defTabSz="922338">
              <a:spcBef>
                <a:spcPct val="30000"/>
              </a:spcBef>
              <a:defRPr sz="1200">
                <a:solidFill>
                  <a:schemeClr val="tx1"/>
                </a:solidFill>
                <a:latin typeface="Times New Roman" panose="02020603050405020304" pitchFamily="18" charset="0"/>
              </a:defRPr>
            </a:lvl4pPr>
            <a:lvl5pPr marL="2057400" indent="-228600" defTabSz="922338">
              <a:spcBef>
                <a:spcPct val="30000"/>
              </a:spcBef>
              <a:defRPr sz="1200">
                <a:solidFill>
                  <a:schemeClr val="tx1"/>
                </a:solidFill>
                <a:latin typeface="Times New Roman" panose="02020603050405020304" pitchFamily="18" charset="0"/>
              </a:defRPr>
            </a:lvl5pPr>
            <a:lvl6pPr marL="2514600" indent="-228600" defTabSz="9223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23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23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23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3F5242-4C8C-4842-A329-B2412B99AA06}" type="slidenum">
              <a:rPr lang="en-US" altLang="zh-CN" sz="1100" smtClean="0"/>
              <a:pPr>
                <a:spcBef>
                  <a:spcPct val="0"/>
                </a:spcBef>
              </a:pPr>
              <a:t>21</a:t>
            </a:fld>
            <a:endParaRPr lang="en-US" altLang="zh-CN" sz="1100" smtClean="0"/>
          </a:p>
        </p:txBody>
      </p:sp>
    </p:spTree>
    <p:extLst>
      <p:ext uri="{BB962C8B-B14F-4D97-AF65-F5344CB8AC3E}">
        <p14:creationId xmlns:p14="http://schemas.microsoft.com/office/powerpoint/2010/main" val="366787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Checked and the result is correct</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Times New Roman" panose="02020603050405020304" pitchFamily="18" charset="0"/>
              </a:defRPr>
            </a:lvl1pPr>
            <a:lvl2pPr marL="742950" indent="-285750" defTabSz="922338">
              <a:spcBef>
                <a:spcPct val="30000"/>
              </a:spcBef>
              <a:defRPr sz="1200">
                <a:solidFill>
                  <a:schemeClr val="tx1"/>
                </a:solidFill>
                <a:latin typeface="Times New Roman" panose="02020603050405020304" pitchFamily="18" charset="0"/>
              </a:defRPr>
            </a:lvl2pPr>
            <a:lvl3pPr marL="1143000" indent="-228600" defTabSz="922338">
              <a:spcBef>
                <a:spcPct val="30000"/>
              </a:spcBef>
              <a:defRPr sz="1200">
                <a:solidFill>
                  <a:schemeClr val="tx1"/>
                </a:solidFill>
                <a:latin typeface="Times New Roman" panose="02020603050405020304" pitchFamily="18" charset="0"/>
              </a:defRPr>
            </a:lvl3pPr>
            <a:lvl4pPr marL="1600200" indent="-228600" defTabSz="922338">
              <a:spcBef>
                <a:spcPct val="30000"/>
              </a:spcBef>
              <a:defRPr sz="1200">
                <a:solidFill>
                  <a:schemeClr val="tx1"/>
                </a:solidFill>
                <a:latin typeface="Times New Roman" panose="02020603050405020304" pitchFamily="18" charset="0"/>
              </a:defRPr>
            </a:lvl4pPr>
            <a:lvl5pPr marL="2057400" indent="-228600" defTabSz="922338">
              <a:spcBef>
                <a:spcPct val="30000"/>
              </a:spcBef>
              <a:defRPr sz="1200">
                <a:solidFill>
                  <a:schemeClr val="tx1"/>
                </a:solidFill>
                <a:latin typeface="Times New Roman" panose="02020603050405020304" pitchFamily="18" charset="0"/>
              </a:defRPr>
            </a:lvl5pPr>
            <a:lvl6pPr marL="2514600" indent="-228600" defTabSz="9223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23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23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23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3D6ABD-79C6-45FA-99A2-29192F37A104}" type="slidenum">
              <a:rPr lang="en-US" altLang="zh-CN" sz="1100" smtClean="0"/>
              <a:pPr>
                <a:spcBef>
                  <a:spcPct val="0"/>
                </a:spcBef>
              </a:pPr>
              <a:t>23</a:t>
            </a:fld>
            <a:endParaRPr lang="en-US" altLang="zh-CN" sz="1100" smtClean="0"/>
          </a:p>
        </p:txBody>
      </p:sp>
    </p:spTree>
    <p:extLst>
      <p:ext uri="{BB962C8B-B14F-4D97-AF65-F5344CB8AC3E}">
        <p14:creationId xmlns:p14="http://schemas.microsoft.com/office/powerpoint/2010/main" val="91528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8366CD2-9B74-4581-BF2C-4D90420F2234}" type="slidenum">
              <a:rPr lang="zh-TW" altLang="en-US" smtClean="0"/>
              <a:t>31</a:t>
            </a:fld>
            <a:endParaRPr lang="zh-TW" altLang="en-US"/>
          </a:p>
        </p:txBody>
      </p:sp>
    </p:spTree>
    <p:extLst>
      <p:ext uri="{BB962C8B-B14F-4D97-AF65-F5344CB8AC3E}">
        <p14:creationId xmlns:p14="http://schemas.microsoft.com/office/powerpoint/2010/main" val="1820354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圖片 7"/>
          <p:cNvPicPr>
            <a:picLocks noChangeAspect="1"/>
          </p:cNvPicPr>
          <p:nvPr userDrawn="1"/>
        </p:nvPicPr>
        <p:blipFill rotWithShape="1">
          <a:blip r:embed="rId2">
            <a:extLst>
              <a:ext uri="{28A0092B-C50C-407E-A947-70E740481C1C}">
                <a14:useLocalDpi xmlns:a14="http://schemas.microsoft.com/office/drawing/2010/main" val="0"/>
              </a:ext>
            </a:extLst>
          </a:blip>
          <a:srcRect b="76471"/>
          <a:stretch/>
        </p:blipFill>
        <p:spPr>
          <a:xfrm>
            <a:off x="0" y="2"/>
            <a:ext cx="12192000" cy="1613647"/>
          </a:xfrm>
          <a:prstGeom prst="rect">
            <a:avLst/>
          </a:prstGeom>
        </p:spPr>
      </p:pic>
      <p:sp>
        <p:nvSpPr>
          <p:cNvPr id="2" name="標題 1"/>
          <p:cNvSpPr>
            <a:spLocks noGrp="1"/>
          </p:cNvSpPr>
          <p:nvPr>
            <p:ph type="ctrTitle"/>
          </p:nvPr>
        </p:nvSpPr>
        <p:spPr>
          <a:xfrm>
            <a:off x="1524000" y="1122363"/>
            <a:ext cx="9144000" cy="2387600"/>
          </a:xfrm>
        </p:spPr>
        <p:txBody>
          <a:bodyPr anchor="b">
            <a:normAutofit/>
          </a:bodyPr>
          <a:lstStyle>
            <a:lvl1pPr algn="ctr">
              <a:defRPr sz="4800" b="1">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dirty="0" smtClean="0"/>
              <a:t>按一下以編輯母片標題樣式</a:t>
            </a:r>
            <a:endParaRPr lang="zh-TW" altLang="en-US" dirty="0"/>
          </a:p>
        </p:txBody>
      </p:sp>
      <p:sp>
        <p:nvSpPr>
          <p:cNvPr id="4" name="日期版面配置區 3"/>
          <p:cNvSpPr>
            <a:spLocks noGrp="1"/>
          </p:cNvSpPr>
          <p:nvPr>
            <p:ph type="dt" sz="half" idx="10"/>
          </p:nvPr>
        </p:nvSpPr>
        <p:spPr/>
        <p:txBody>
          <a:bodyPr/>
          <a:lstStyle/>
          <a:p>
            <a:fld id="{0178D752-2F5C-45C2-BC28-8BDA081E69A6}" type="datetime1">
              <a:rPr lang="zh-TW" altLang="en-US" smtClean="0"/>
              <a:t>2023/9/14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lvl1pPr>
              <a:defRPr/>
            </a:lvl1pPr>
          </a:lstStyle>
          <a:p>
            <a:fld id="{7A3882C0-2A68-46C5-8EDB-AC3DB4597BCA}" type="slidenum">
              <a:rPr lang="zh-TW" altLang="en-US" smtClean="0"/>
              <a:pPr/>
              <a:t>‹#›</a:t>
            </a:fld>
            <a:endParaRPr lang="zh-TW" altLang="en-US" dirty="0"/>
          </a:p>
        </p:txBody>
      </p:sp>
      <p:pic>
        <p:nvPicPr>
          <p:cNvPr id="9" name="圖片 8"/>
          <p:cNvPicPr>
            <a:picLocks noChangeAspect="1"/>
          </p:cNvPicPr>
          <p:nvPr userDrawn="1"/>
        </p:nvPicPr>
        <p:blipFill rotWithShape="1">
          <a:blip r:embed="rId2">
            <a:extLst>
              <a:ext uri="{28A0092B-C50C-407E-A947-70E740481C1C}">
                <a14:useLocalDpi xmlns:a14="http://schemas.microsoft.com/office/drawing/2010/main" val="0"/>
              </a:ext>
            </a:extLst>
          </a:blip>
          <a:srcRect b="76471"/>
          <a:stretch/>
        </p:blipFill>
        <p:spPr>
          <a:xfrm rot="10800000">
            <a:off x="0" y="5257800"/>
            <a:ext cx="12192000" cy="1613647"/>
          </a:xfrm>
          <a:prstGeom prst="rect">
            <a:avLst/>
          </a:prstGeom>
        </p:spPr>
      </p:pic>
      <p:sp>
        <p:nvSpPr>
          <p:cNvPr id="3" name="副標題 2"/>
          <p:cNvSpPr>
            <a:spLocks noGrp="1"/>
          </p:cNvSpPr>
          <p:nvPr>
            <p:ph type="subTitle" idx="1"/>
          </p:nvPr>
        </p:nvSpPr>
        <p:spPr>
          <a:xfrm>
            <a:off x="1524000" y="3602038"/>
            <a:ext cx="9144000" cy="1655762"/>
          </a:xfrm>
        </p:spPr>
        <p:txBody>
          <a:bodyPr/>
          <a:lstStyle>
            <a:lvl1pPr marL="0" indent="0" algn="ctr">
              <a:buNone/>
              <a:defRPr sz="2400">
                <a:solidFill>
                  <a:srgbClr val="002060"/>
                </a:solidFill>
                <a:latin typeface="微軟正黑體" panose="020B0604030504040204" pitchFamily="34" charset="-120"/>
                <a:ea typeface="微軟正黑體" panose="020B0604030504040204" pitchFamily="34" charset="-12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TW" altLang="en-US" dirty="0" smtClean="0"/>
              <a:t>按一下以編輯母片副標題樣式</a:t>
            </a:r>
            <a:endParaRPr lang="zh-TW" altLang="en-US" dirty="0"/>
          </a:p>
        </p:txBody>
      </p:sp>
      <p:sp>
        <p:nvSpPr>
          <p:cNvPr id="10" name="投影片編號版面配置區 5"/>
          <p:cNvSpPr txBox="1">
            <a:spLocks/>
          </p:cNvSpPr>
          <p:nvPr userDrawn="1"/>
        </p:nvSpPr>
        <p:spPr>
          <a:xfrm>
            <a:off x="9370380" y="6484871"/>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A71872-4D4F-49F2-B6DA-9FAA875E8E07}" type="slidenum">
              <a:rPr lang="zh-TW" altLang="en-US" smtClean="0"/>
              <a:pPr/>
              <a:t>‹#›</a:t>
            </a:fld>
            <a:endParaRPr lang="zh-TW" altLang="en-US" dirty="0"/>
          </a:p>
        </p:txBody>
      </p:sp>
    </p:spTree>
    <p:extLst>
      <p:ext uri="{BB962C8B-B14F-4D97-AF65-F5344CB8AC3E}">
        <p14:creationId xmlns:p14="http://schemas.microsoft.com/office/powerpoint/2010/main" val="1613472109"/>
      </p:ext>
    </p:extLst>
  </p:cSld>
  <p:clrMapOvr>
    <a:masterClrMapping/>
  </p:clrMapOvr>
  <p:transition>
    <p:cove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2032000" y="152400"/>
            <a:ext cx="9596967" cy="6477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838200" y="1825626"/>
            <a:ext cx="5156200" cy="2098675"/>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825626"/>
            <a:ext cx="5156200" cy="2098675"/>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838200" y="4076701"/>
            <a:ext cx="5156200" cy="2100263"/>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6197600" y="4076701"/>
            <a:ext cx="5156200" cy="2100263"/>
          </a:xfrm>
          <a:prstGeom prst="rect">
            <a:avLst/>
          </a:prstGeo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414359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只有標題">
    <p:spTree>
      <p:nvGrpSpPr>
        <p:cNvPr id="1" name=""/>
        <p:cNvGrpSpPr/>
        <p:nvPr/>
      </p:nvGrpSpPr>
      <p:grpSpPr>
        <a:xfrm>
          <a:off x="0" y="0"/>
          <a:ext cx="0" cy="0"/>
          <a:chOff x="0" y="0"/>
          <a:chExt cx="0" cy="0"/>
        </a:xfrm>
      </p:grpSpPr>
      <p:sp>
        <p:nvSpPr>
          <p:cNvPr id="17" name="橢圓 16"/>
          <p:cNvSpPr/>
          <p:nvPr userDrawn="1"/>
        </p:nvSpPr>
        <p:spPr>
          <a:xfrm>
            <a:off x="11184565" y="6470246"/>
            <a:ext cx="288032" cy="144015"/>
          </a:xfrm>
          <a:prstGeom prst="ellips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20" name="Date Placeholder 3"/>
          <p:cNvSpPr>
            <a:spLocks noGrp="1"/>
          </p:cNvSpPr>
          <p:nvPr>
            <p:ph type="dt" sz="half" idx="10"/>
          </p:nvPr>
        </p:nvSpPr>
        <p:spPr>
          <a:xfrm>
            <a:off x="9840416" y="6525345"/>
            <a:ext cx="1440160" cy="293117"/>
          </a:xfrm>
        </p:spPr>
        <p:txBody>
          <a:bodyPr/>
          <a:lstStyle/>
          <a:p>
            <a:fld id="{8435A50F-3E7C-49A5-93DD-46DB3034E410}" type="datetime1">
              <a:rPr lang="zh-TW" altLang="en-US" smtClean="0"/>
              <a:t>2023/9/14</a:t>
            </a:fld>
            <a:endParaRPr lang="zh-TW" altLang="en-US" dirty="0"/>
          </a:p>
        </p:txBody>
      </p:sp>
      <p:sp>
        <p:nvSpPr>
          <p:cNvPr id="21" name="Slide Number Placeholder 5"/>
          <p:cNvSpPr>
            <a:spLocks noGrp="1"/>
          </p:cNvSpPr>
          <p:nvPr>
            <p:ph type="sldNum" sz="quarter" idx="12"/>
          </p:nvPr>
        </p:nvSpPr>
        <p:spPr>
          <a:xfrm>
            <a:off x="11425946" y="6325640"/>
            <a:ext cx="766055" cy="487736"/>
          </a:xfrm>
        </p:spPr>
        <p:txBody>
          <a:bodyPr/>
          <a:lstStyle>
            <a:lvl1pPr>
              <a:defRPr sz="2800"/>
            </a:lvl1pPr>
          </a:lstStyle>
          <a:p>
            <a:fld id="{73DA0BB7-265A-403C-9275-D587AB510EDC}" type="slidenum">
              <a:rPr lang="zh-TW" altLang="en-US" smtClean="0"/>
              <a:pPr/>
              <a:t>‹#›</a:t>
            </a:fld>
            <a:endParaRPr lang="zh-TW" altLang="en-US" dirty="0"/>
          </a:p>
        </p:txBody>
      </p:sp>
      <p:sp>
        <p:nvSpPr>
          <p:cNvPr id="22" name="矩形 21"/>
          <p:cNvSpPr/>
          <p:nvPr userDrawn="1"/>
        </p:nvSpPr>
        <p:spPr>
          <a:xfrm>
            <a:off x="623392" y="6525345"/>
            <a:ext cx="10704000" cy="45719"/>
          </a:xfrm>
          <a:prstGeom prst="rect">
            <a:avLst/>
          </a:prstGeom>
          <a:gradFill flip="none" rotWithShape="1">
            <a:gsLst>
              <a:gs pos="100000">
                <a:srgbClr val="7030A0"/>
              </a:gs>
              <a:gs pos="45000">
                <a:schemeClr val="accent1">
                  <a:lumMod val="60000"/>
                  <a:lumOff val="40000"/>
                </a:schemeClr>
              </a:gs>
              <a:gs pos="15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23" name="Text Box 89"/>
          <p:cNvSpPr txBox="1">
            <a:spLocks noChangeArrowheads="1"/>
          </p:cNvSpPr>
          <p:nvPr userDrawn="1"/>
        </p:nvSpPr>
        <p:spPr bwMode="auto">
          <a:xfrm>
            <a:off x="1295168" y="6525344"/>
            <a:ext cx="931333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kumimoji="0" lang="en-US" altLang="zh-TW" sz="1100" b="1" dirty="0" smtClean="0">
                <a:solidFill>
                  <a:schemeClr val="accent1">
                    <a:lumMod val="60000"/>
                    <a:lumOff val="40000"/>
                  </a:schemeClr>
                </a:solidFill>
                <a:latin typeface="Cataneo BT" panose="03020802040502060804" pitchFamily="66" charset="0"/>
                <a:ea typeface="標楷體" pitchFamily="65" charset="-120"/>
              </a:rPr>
              <a:t>2015 Master</a:t>
            </a:r>
            <a:r>
              <a:rPr kumimoji="0" lang="en-US" altLang="zh-TW" sz="1100" b="1" baseline="0" dirty="0" smtClean="0">
                <a:solidFill>
                  <a:schemeClr val="accent1">
                    <a:lumMod val="60000"/>
                    <a:lumOff val="40000"/>
                  </a:schemeClr>
                </a:solidFill>
                <a:latin typeface="Cataneo BT" panose="03020802040502060804" pitchFamily="66" charset="0"/>
                <a:ea typeface="標楷體" pitchFamily="65" charset="-120"/>
              </a:rPr>
              <a:t> T</a:t>
            </a:r>
            <a:r>
              <a:rPr kumimoji="0" lang="en-US" altLang="zh-TW" sz="1100" b="1" dirty="0" smtClean="0">
                <a:solidFill>
                  <a:schemeClr val="accent1">
                    <a:lumMod val="60000"/>
                    <a:lumOff val="40000"/>
                  </a:schemeClr>
                </a:solidFill>
                <a:latin typeface="Cataneo BT" panose="03020802040502060804" pitchFamily="66" charset="0"/>
                <a:ea typeface="標楷體" pitchFamily="65" charset="-120"/>
              </a:rPr>
              <a:t>hesis Oral Defense , MSV,</a:t>
            </a:r>
            <a:r>
              <a:rPr kumimoji="0" lang="en-US" altLang="zh-TW" sz="1100" b="1" baseline="0" dirty="0" smtClean="0">
                <a:solidFill>
                  <a:schemeClr val="accent1">
                    <a:lumMod val="60000"/>
                    <a:lumOff val="40000"/>
                  </a:schemeClr>
                </a:solidFill>
                <a:latin typeface="Cataneo BT" panose="03020802040502060804" pitchFamily="66" charset="0"/>
                <a:ea typeface="標楷體" pitchFamily="65" charset="-120"/>
              </a:rPr>
              <a:t> </a:t>
            </a:r>
            <a:r>
              <a:rPr lang="en-US" altLang="zh-TW" sz="1100" b="1" i="1" dirty="0" smtClean="0">
                <a:solidFill>
                  <a:schemeClr val="accent1">
                    <a:lumMod val="60000"/>
                    <a:lumOff val="40000"/>
                  </a:schemeClr>
                </a:solidFill>
                <a:latin typeface="Cataneo BT" panose="03020802040502060804" pitchFamily="66" charset="0"/>
              </a:rPr>
              <a:t>National Taiwan Ocean </a:t>
            </a:r>
            <a:r>
              <a:rPr lang="en-US" altLang="zh-TW" sz="1100" b="1" i="1" dirty="0">
                <a:solidFill>
                  <a:schemeClr val="accent1">
                    <a:lumMod val="60000"/>
                    <a:lumOff val="40000"/>
                  </a:schemeClr>
                </a:solidFill>
                <a:latin typeface="Cataneo BT" panose="03020802040502060804" pitchFamily="66" charset="0"/>
              </a:rPr>
              <a:t>University</a:t>
            </a:r>
            <a:r>
              <a:rPr lang="en-US" altLang="zh-CN" sz="1100" b="1" i="1" dirty="0">
                <a:solidFill>
                  <a:schemeClr val="accent1">
                    <a:lumMod val="60000"/>
                    <a:lumOff val="40000"/>
                  </a:schemeClr>
                </a:solidFill>
                <a:latin typeface="Cataneo BT" panose="03020802040502060804" pitchFamily="66" charset="0"/>
              </a:rPr>
              <a:t>, </a:t>
            </a:r>
            <a:r>
              <a:rPr lang="en-US" altLang="zh-CN" sz="1100" b="1" i="1" dirty="0" smtClean="0">
                <a:solidFill>
                  <a:schemeClr val="accent1">
                    <a:lumMod val="60000"/>
                    <a:lumOff val="40000"/>
                  </a:schemeClr>
                </a:solidFill>
                <a:latin typeface="Cataneo BT" panose="03020802040502060804" pitchFamily="66" charset="0"/>
              </a:rPr>
              <a:t>Keelung </a:t>
            </a:r>
            <a:endParaRPr lang="en-US" altLang="zh-TW" sz="1100" b="1" dirty="0">
              <a:solidFill>
                <a:schemeClr val="accent1">
                  <a:lumMod val="60000"/>
                  <a:lumOff val="40000"/>
                </a:schemeClr>
              </a:solidFill>
              <a:latin typeface="Cataneo BT" panose="03020802040502060804" pitchFamily="66" charset="0"/>
            </a:endParaRPr>
          </a:p>
        </p:txBody>
      </p:sp>
      <p:pic>
        <p:nvPicPr>
          <p:cNvPr id="24" name="Picture 12" descr="海鷗"/>
          <p:cNvPicPr>
            <a:picLocks noChangeAspect="1" noChangeArrowheads="1"/>
          </p:cNvPicPr>
          <p:nvPr userDrawn="1"/>
        </p:nvPicPr>
        <p:blipFill>
          <a:blip r:embed="rId2">
            <a:lum bright="70000" contrast="-70000"/>
            <a:extLst>
              <a:ext uri="{BEBA8EAE-BF5A-486C-A8C5-ECC9F3942E4B}">
                <a14:imgProps xmlns:a14="http://schemas.microsoft.com/office/drawing/2010/main">
                  <a14:imgLayer r:embed="rId3">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303578" y="1628800"/>
            <a:ext cx="7248807" cy="4081952"/>
          </a:xfrm>
          <a:prstGeom prst="rect">
            <a:avLst/>
          </a:prstGeom>
          <a:ln>
            <a:noFill/>
          </a:ln>
          <a:effectLst>
            <a:reflection stA="25000" endPos="65000" dist="50800" dir="5400000" sy="-100000" algn="bl" rotWithShape="0"/>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userDrawn="1"/>
        </p:nvSpPr>
        <p:spPr>
          <a:xfrm rot="16200000">
            <a:off x="-1729088" y="3776274"/>
            <a:ext cx="4644000" cy="60959"/>
          </a:xfrm>
          <a:prstGeom prst="rect">
            <a:avLst/>
          </a:prstGeom>
          <a:gradFill flip="none" rotWithShape="1">
            <a:gsLst>
              <a:gs pos="75000">
                <a:srgbClr val="E3C8E6"/>
              </a:gs>
              <a:gs pos="100000">
                <a:srgbClr val="A432A4"/>
              </a:gs>
              <a:gs pos="60000">
                <a:srgbClr val="E3C8E6"/>
              </a:gs>
              <a:gs pos="35000">
                <a:srgbClr val="FFFF99"/>
              </a:gs>
              <a:gs pos="0">
                <a:srgbClr val="FFCC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27" name="Picture 2"/>
          <p:cNvPicPr>
            <a:picLocks noChangeAspect="1" noChangeArrowheads="1"/>
          </p:cNvPicPr>
          <p:nvPr userDrawn="1"/>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751" y="6021289"/>
            <a:ext cx="1344149" cy="842691"/>
          </a:xfrm>
          <a:prstGeom prst="rect">
            <a:avLst/>
          </a:prstGeom>
          <a:noFill/>
          <a:ln>
            <a:noFill/>
          </a:ln>
          <a:effectLst>
            <a:outerShdw dist="35921" dir="2700000" algn="ctr" rotWithShape="0">
              <a:schemeClr val="bg2">
                <a:alpha val="7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矩形 27"/>
          <p:cNvSpPr/>
          <p:nvPr userDrawn="1"/>
        </p:nvSpPr>
        <p:spPr>
          <a:xfrm>
            <a:off x="826592" y="1151034"/>
            <a:ext cx="10704000" cy="45719"/>
          </a:xfrm>
          <a:prstGeom prst="rect">
            <a:avLst/>
          </a:prstGeom>
          <a:gradFill flip="none" rotWithShape="1">
            <a:gsLst>
              <a:gs pos="100000">
                <a:schemeClr val="bg1">
                  <a:lumMod val="95000"/>
                </a:schemeClr>
              </a:gs>
              <a:gs pos="54000">
                <a:srgbClr val="92D050"/>
              </a:gs>
              <a:gs pos="15000">
                <a:srgbClr val="008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26" name="圖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479" y="908800"/>
            <a:ext cx="1034764" cy="720000"/>
          </a:xfrm>
          <a:prstGeom prst="rect">
            <a:avLst/>
          </a:prstGeom>
        </p:spPr>
      </p:pic>
    </p:spTree>
    <p:extLst>
      <p:ext uri="{BB962C8B-B14F-4D97-AF65-F5344CB8AC3E}">
        <p14:creationId xmlns:p14="http://schemas.microsoft.com/office/powerpoint/2010/main" val="367231886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15" name="矩形 14"/>
          <p:cNvSpPr/>
          <p:nvPr userDrawn="1"/>
        </p:nvSpPr>
        <p:spPr>
          <a:xfrm>
            <a:off x="751460" y="74636"/>
            <a:ext cx="3473257" cy="415498"/>
          </a:xfrm>
          <a:prstGeom prst="rect">
            <a:avLst/>
          </a:prstGeom>
        </p:spPr>
        <p:txBody>
          <a:bodyPr wrap="square">
            <a:spAutoFit/>
          </a:bodyPr>
          <a:lstStyle/>
          <a:p>
            <a:r>
              <a:rPr lang="zh-TW" altLang="en-US" sz="2100" b="1" dirty="0" smtClean="0">
                <a:solidFill>
                  <a:srgbClr val="1F1F1F"/>
                </a:solidFill>
              </a:rPr>
              <a:t>國立臺灣海洋大學</a:t>
            </a:r>
            <a:endParaRPr lang="en-US" altLang="zh-TW" sz="2100" b="1" dirty="0" smtClean="0">
              <a:solidFill>
                <a:srgbClr val="1F1F1F"/>
              </a:solidFill>
            </a:endParaRPr>
          </a:p>
        </p:txBody>
      </p:sp>
      <p:sp>
        <p:nvSpPr>
          <p:cNvPr id="16" name="矩形 15"/>
          <p:cNvSpPr/>
          <p:nvPr userDrawn="1"/>
        </p:nvSpPr>
        <p:spPr>
          <a:xfrm>
            <a:off x="852165" y="510287"/>
            <a:ext cx="3094067" cy="230832"/>
          </a:xfrm>
          <a:prstGeom prst="rect">
            <a:avLst/>
          </a:prstGeom>
        </p:spPr>
        <p:txBody>
          <a:bodyPr wrap="square">
            <a:spAutoFit/>
          </a:bodyPr>
          <a:lstStyle/>
          <a:p>
            <a:r>
              <a:rPr lang="en-US" altLang="zh-TW" sz="900" b="0" dirty="0" smtClean="0">
                <a:solidFill>
                  <a:srgbClr val="1F1F1F"/>
                </a:solidFill>
                <a:latin typeface="Cooper Black" panose="0208090404030B020404" pitchFamily="18" charset="0"/>
              </a:rPr>
              <a:t>National Taiwan Ocean</a:t>
            </a:r>
            <a:r>
              <a:rPr lang="en-US" altLang="zh-TW" sz="900" b="0" baseline="0" dirty="0" smtClean="0">
                <a:solidFill>
                  <a:srgbClr val="1F1F1F"/>
                </a:solidFill>
                <a:latin typeface="Cooper Black" panose="0208090404030B020404" pitchFamily="18" charset="0"/>
              </a:rPr>
              <a:t> University</a:t>
            </a:r>
            <a:endParaRPr lang="zh-TW" altLang="en-US" sz="900" b="0" dirty="0">
              <a:solidFill>
                <a:srgbClr val="1F1F1F"/>
              </a:solidFill>
              <a:latin typeface="Cooper Black" panose="0208090404030B020404" pitchFamily="18" charset="0"/>
            </a:endParaRPr>
          </a:p>
        </p:txBody>
      </p:sp>
      <p:sp>
        <p:nvSpPr>
          <p:cNvPr id="19" name="文字方塊 18"/>
          <p:cNvSpPr txBox="1"/>
          <p:nvPr userDrawn="1"/>
        </p:nvSpPr>
        <p:spPr>
          <a:xfrm>
            <a:off x="6222040" y="6426108"/>
            <a:ext cx="4086369" cy="276999"/>
          </a:xfrm>
          <a:prstGeom prst="rect">
            <a:avLst/>
          </a:prstGeom>
          <a:noFill/>
        </p:spPr>
        <p:txBody>
          <a:bodyPr wrap="square" rtlCol="0">
            <a:spAutoFit/>
          </a:bodyPr>
          <a:lstStyle/>
          <a:p>
            <a:r>
              <a:rPr lang="en-US" altLang="zh-TW" sz="1200" dirty="0" smtClean="0">
                <a:solidFill>
                  <a:srgbClr val="1F1F1F"/>
                </a:solidFill>
                <a:latin typeface="Forte" panose="03060902040502070203" pitchFamily="66" charset="0"/>
              </a:rPr>
              <a:t>Mechanics Sound</a:t>
            </a:r>
            <a:r>
              <a:rPr lang="en-US" altLang="zh-TW" sz="1200" baseline="0" dirty="0" smtClean="0">
                <a:solidFill>
                  <a:srgbClr val="1F1F1F"/>
                </a:solidFill>
                <a:latin typeface="Forte" panose="03060902040502070203" pitchFamily="66" charset="0"/>
              </a:rPr>
              <a:t> Vibration Laboratory</a:t>
            </a:r>
            <a:endParaRPr lang="zh-TW" altLang="en-US" sz="1200" dirty="0">
              <a:solidFill>
                <a:srgbClr val="1F1F1F"/>
              </a:solidFill>
              <a:latin typeface="Forte" panose="03060902040502070203" pitchFamily="66" charset="0"/>
            </a:endParaRPr>
          </a:p>
        </p:txBody>
      </p:sp>
      <p:sp>
        <p:nvSpPr>
          <p:cNvPr id="20" name="文字方塊 19"/>
          <p:cNvSpPr txBox="1"/>
          <p:nvPr userDrawn="1"/>
        </p:nvSpPr>
        <p:spPr>
          <a:xfrm>
            <a:off x="9621135" y="6456883"/>
            <a:ext cx="1806284" cy="253916"/>
          </a:xfrm>
          <a:prstGeom prst="rect">
            <a:avLst/>
          </a:prstGeom>
          <a:noFill/>
        </p:spPr>
        <p:txBody>
          <a:bodyPr wrap="square" rtlCol="0">
            <a:spAutoFit/>
          </a:bodyPr>
          <a:lstStyle/>
          <a:p>
            <a:r>
              <a:rPr lang="zh-TW" altLang="en-US" sz="1050" dirty="0" smtClean="0">
                <a:solidFill>
                  <a:srgbClr val="1F1F1F"/>
                </a:solidFill>
                <a:latin typeface="微軟正黑體 Light" panose="020B0304030504040204" pitchFamily="34" charset="-120"/>
                <a:ea typeface="微軟正黑體 Light" panose="020B0304030504040204" pitchFamily="34" charset="-120"/>
              </a:rPr>
              <a:t>力學聲響振動實驗室</a:t>
            </a:r>
            <a:endParaRPr lang="zh-TW" altLang="en-US" sz="1050" dirty="0">
              <a:solidFill>
                <a:srgbClr val="1F1F1F"/>
              </a:solidFill>
              <a:latin typeface="微軟正黑體 Light" panose="020B0304030504040204" pitchFamily="34" charset="-120"/>
              <a:ea typeface="微軟正黑體 Light" panose="020B0304030504040204" pitchFamily="34" charset="-120"/>
            </a:endParaRPr>
          </a:p>
        </p:txBody>
      </p:sp>
      <p:sp>
        <p:nvSpPr>
          <p:cNvPr id="23" name="文字方塊 22"/>
          <p:cNvSpPr txBox="1"/>
          <p:nvPr userDrawn="1"/>
        </p:nvSpPr>
        <p:spPr>
          <a:xfrm>
            <a:off x="1442549" y="6426805"/>
            <a:ext cx="5007369" cy="276999"/>
          </a:xfrm>
          <a:prstGeom prst="rect">
            <a:avLst/>
          </a:prstGeom>
          <a:noFill/>
        </p:spPr>
        <p:txBody>
          <a:bodyPr wrap="square" rtlCol="0">
            <a:spAutoFit/>
          </a:bodyPr>
          <a:lstStyle/>
          <a:p>
            <a:pPr marL="0" marR="0" indent="0" algn="l" defTabSz="457162"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rgbClr val="1F1F1F"/>
                </a:solidFill>
                <a:effectLst/>
                <a:latin typeface="Forte" panose="03060902040502070203" pitchFamily="66" charset="0"/>
                <a:ea typeface="+mn-ea"/>
                <a:cs typeface="+mn-cs"/>
              </a:rPr>
              <a:t>Department of</a:t>
            </a:r>
            <a:r>
              <a:rPr lang="en-US" altLang="zh-TW" sz="1200" b="0" i="0" kern="1200" baseline="0" dirty="0" smtClean="0">
                <a:solidFill>
                  <a:srgbClr val="1F1F1F"/>
                </a:solidFill>
                <a:effectLst/>
                <a:latin typeface="Forte" panose="03060902040502070203" pitchFamily="66" charset="0"/>
                <a:ea typeface="+mn-ea"/>
                <a:cs typeface="+mn-cs"/>
              </a:rPr>
              <a:t> </a:t>
            </a:r>
            <a:r>
              <a:rPr lang="en-US" altLang="zh-TW" sz="1200" b="0" dirty="0" smtClean="0">
                <a:solidFill>
                  <a:srgbClr val="1F1F1F"/>
                </a:solidFill>
                <a:latin typeface="Forte" panose="03060902040502070203" pitchFamily="66" charset="0"/>
              </a:rPr>
              <a:t>Harbor</a:t>
            </a:r>
            <a:r>
              <a:rPr lang="en-US" altLang="zh-TW" sz="1200" b="0" baseline="0" dirty="0" smtClean="0">
                <a:solidFill>
                  <a:srgbClr val="1F1F1F"/>
                </a:solidFill>
                <a:latin typeface="Forte" panose="03060902040502070203" pitchFamily="66" charset="0"/>
              </a:rPr>
              <a:t> and River Engineering</a:t>
            </a:r>
            <a:endParaRPr lang="zh-TW" altLang="en-US" sz="1200" b="0" dirty="0">
              <a:solidFill>
                <a:srgbClr val="1F1F1F"/>
              </a:solidFill>
              <a:latin typeface="Forte" panose="03060902040502070203" pitchFamily="66" charset="0"/>
            </a:endParaRPr>
          </a:p>
        </p:txBody>
      </p:sp>
      <p:sp>
        <p:nvSpPr>
          <p:cNvPr id="10" name="投影片編號版面配置區 5"/>
          <p:cNvSpPr>
            <a:spLocks noGrp="1"/>
          </p:cNvSpPr>
          <p:nvPr>
            <p:ph type="sldNum" sz="quarter" idx="4"/>
          </p:nvPr>
        </p:nvSpPr>
        <p:spPr>
          <a:xfrm>
            <a:off x="345048" y="6354419"/>
            <a:ext cx="585281" cy="365125"/>
          </a:xfrm>
          <a:prstGeom prst="rect">
            <a:avLst/>
          </a:prstGeom>
        </p:spPr>
        <p:txBody>
          <a:bodyPr vert="horz" lIns="91440" tIns="45720" rIns="91440" bIns="45720" rtlCol="0" anchor="ctr"/>
          <a:lstStyle>
            <a:lvl1pPr algn="r">
              <a:defRPr sz="1200">
                <a:solidFill>
                  <a:srgbClr val="1F1F1F"/>
                </a:solidFill>
                <a:latin typeface="+mn-lt"/>
              </a:defRPr>
            </a:lvl1pPr>
          </a:lstStyle>
          <a:p>
            <a:fld id="{70FD0527-6A35-4EEC-B24E-E840087E3925}" type="slidenum">
              <a:rPr lang="zh-TW" altLang="en-US" smtClean="0"/>
              <a:pPr/>
              <a:t>‹#›</a:t>
            </a:fld>
            <a:endParaRPr lang="zh-TW" altLang="en-US" dirty="0"/>
          </a:p>
        </p:txBody>
      </p:sp>
    </p:spTree>
    <p:extLst>
      <p:ext uri="{BB962C8B-B14F-4D97-AF65-F5344CB8AC3E}">
        <p14:creationId xmlns:p14="http://schemas.microsoft.com/office/powerpoint/2010/main" val="1576053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2"/>
            <a:ext cx="12192000" cy="1325563"/>
          </a:xfrm>
        </p:spPr>
        <p:txBody>
          <a:bodyPr>
            <a:normAutofit/>
          </a:bodyPr>
          <a:lstStyle>
            <a:lvl1pPr algn="ctr">
              <a:defRPr sz="3600" b="1">
                <a:ln>
                  <a:noFill/>
                </a:ln>
                <a:solidFill>
                  <a:schemeClr val="tx1">
                    <a:lumMod val="75000"/>
                    <a:lumOff val="25000"/>
                  </a:schemeClr>
                </a:solidFill>
                <a:effectLst/>
                <a:latin typeface="微軟正黑體" panose="020B0604030504040204" pitchFamily="34" charset="-120"/>
                <a:ea typeface="微軟正黑體" panose="020B0604030504040204"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sz="2500">
                <a:solidFill>
                  <a:srgbClr val="002060"/>
                </a:solidFill>
                <a:latin typeface="微軟正黑體" panose="020B0604030504040204" pitchFamily="34" charset="-120"/>
                <a:ea typeface="微軟正黑體" panose="020B0604030504040204" pitchFamily="34" charset="-120"/>
              </a:defRPr>
            </a:lvl1pPr>
            <a:lvl2pPr>
              <a:defRPr sz="2500">
                <a:solidFill>
                  <a:srgbClr val="002060"/>
                </a:solidFill>
                <a:latin typeface="微軟正黑體" panose="020B0604030504040204" pitchFamily="34" charset="-120"/>
                <a:ea typeface="微軟正黑體" panose="020B0604030504040204" pitchFamily="34" charset="-120"/>
              </a:defRPr>
            </a:lvl2pPr>
            <a:lvl3pPr>
              <a:defRPr sz="2500">
                <a:solidFill>
                  <a:srgbClr val="002060"/>
                </a:solidFill>
                <a:latin typeface="微軟正黑體" panose="020B0604030504040204" pitchFamily="34" charset="-120"/>
                <a:ea typeface="微軟正黑體" panose="020B0604030504040204" pitchFamily="34" charset="-120"/>
              </a:defRPr>
            </a:lvl3pPr>
            <a:lvl4pPr>
              <a:defRPr sz="2500">
                <a:solidFill>
                  <a:srgbClr val="002060"/>
                </a:solidFill>
                <a:latin typeface="微軟正黑體" panose="020B0604030504040204" pitchFamily="34" charset="-120"/>
                <a:ea typeface="微軟正黑體" panose="020B0604030504040204" pitchFamily="34" charset="-120"/>
              </a:defRPr>
            </a:lvl4pPr>
            <a:lvl5pPr>
              <a:defRPr sz="2500">
                <a:solidFill>
                  <a:srgbClr val="002060"/>
                </a:solidFill>
                <a:latin typeface="微軟正黑體" panose="020B0604030504040204" pitchFamily="34" charset="-120"/>
                <a:ea typeface="微軟正黑體" panose="020B0604030504040204"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CF95407F-3A1D-4B4C-9AE3-E2981F7D82A9}" type="datetime1">
              <a:rPr lang="zh-TW" altLang="en-US" smtClean="0"/>
              <a:t>2023/9/14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A71872-4D4F-49F2-B6DA-9FAA875E8E07}" type="slidenum">
              <a:rPr lang="zh-TW" altLang="en-US" smtClean="0"/>
              <a:t>‹#›</a:t>
            </a:fld>
            <a:endParaRPr lang="zh-TW" altLang="en-US" dirty="0"/>
          </a:p>
        </p:txBody>
      </p:sp>
    </p:spTree>
    <p:extLst>
      <p:ext uri="{BB962C8B-B14F-4D97-AF65-F5344CB8AC3E}">
        <p14:creationId xmlns:p14="http://schemas.microsoft.com/office/powerpoint/2010/main" val="1975222046"/>
      </p:ext>
    </p:extLst>
  </p:cSld>
  <p:clrMapOvr>
    <a:masterClrMapping/>
  </p:clrMapOvr>
  <p:transition>
    <p:cove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1" y="1709740"/>
            <a:ext cx="10515600" cy="2852737"/>
          </a:xfrm>
        </p:spPr>
        <p:txBody>
          <a:bodyPr anchor="b">
            <a:normAutofit/>
          </a:bodyPr>
          <a:lstStyle>
            <a:lvl1pPr>
              <a:defRPr sz="5400" b="1">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831851" y="4589465"/>
            <a:ext cx="10515600" cy="1500187"/>
          </a:xfrm>
        </p:spPr>
        <p:txBody>
          <a:bodyPr>
            <a:normAutofit/>
          </a:bodyPr>
          <a:lstStyle>
            <a:lvl1pPr marL="0" indent="0">
              <a:buNone/>
              <a:defRPr sz="2500" b="1">
                <a:solidFill>
                  <a:schemeClr val="tx1">
                    <a:lumMod val="65000"/>
                    <a:lumOff val="35000"/>
                  </a:schemeClr>
                </a:solidFill>
                <a:latin typeface="微軟正黑體" panose="020B0604030504040204" pitchFamily="34" charset="-120"/>
                <a:ea typeface="微軟正黑體" panose="020B0604030504040204" pitchFamily="34" charset="-12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TW" altLang="en-US" dirty="0" smtClean="0"/>
              <a:t>按一下以編輯母片文字樣式</a:t>
            </a:r>
          </a:p>
        </p:txBody>
      </p:sp>
      <p:sp>
        <p:nvSpPr>
          <p:cNvPr id="4" name="日期版面配置區 3"/>
          <p:cNvSpPr>
            <a:spLocks noGrp="1"/>
          </p:cNvSpPr>
          <p:nvPr>
            <p:ph type="dt" sz="half" idx="10"/>
          </p:nvPr>
        </p:nvSpPr>
        <p:spPr/>
        <p:txBody>
          <a:bodyPr/>
          <a:lstStyle/>
          <a:p>
            <a:fld id="{6696EAF1-6AAF-459E-974D-D68F24163482}" type="datetime1">
              <a:rPr lang="zh-TW" altLang="en-US" smtClean="0"/>
              <a:t>2023/9/14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A71872-4D4F-49F2-B6DA-9FAA875E8E07}" type="slidenum">
              <a:rPr lang="zh-TW" altLang="en-US" smtClean="0"/>
              <a:t>‹#›</a:t>
            </a:fld>
            <a:endParaRPr lang="zh-TW" altLang="en-US"/>
          </a:p>
        </p:txBody>
      </p:sp>
    </p:spTree>
    <p:extLst>
      <p:ext uri="{BB962C8B-B14F-4D97-AF65-F5344CB8AC3E}">
        <p14:creationId xmlns:p14="http://schemas.microsoft.com/office/powerpoint/2010/main" val="3177290654"/>
      </p:ext>
    </p:extLst>
  </p:cSld>
  <p:clrMapOvr>
    <a:masterClrMapping/>
  </p:clrMapOvr>
  <p:transition>
    <p:cove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838200" y="1825625"/>
            <a:ext cx="5181600" cy="4351338"/>
          </a:xfrm>
        </p:spPr>
        <p:txBody>
          <a:bodyPr>
            <a:normAutofit/>
          </a:bodyPr>
          <a:lstStyle>
            <a:lvl1pPr>
              <a:defRPr sz="2500">
                <a:solidFill>
                  <a:srgbClr val="002060"/>
                </a:solidFill>
                <a:latin typeface="微軟正黑體" panose="020B0604030504040204" pitchFamily="34" charset="-120"/>
                <a:ea typeface="微軟正黑體" panose="020B0604030504040204" pitchFamily="34" charset="-120"/>
              </a:defRPr>
            </a:lvl1pPr>
            <a:lvl2pPr>
              <a:defRPr sz="2500">
                <a:solidFill>
                  <a:srgbClr val="002060"/>
                </a:solidFill>
                <a:latin typeface="微軟正黑體" panose="020B0604030504040204" pitchFamily="34" charset="-120"/>
                <a:ea typeface="微軟正黑體" panose="020B0604030504040204" pitchFamily="34" charset="-120"/>
              </a:defRPr>
            </a:lvl2pPr>
            <a:lvl3pPr>
              <a:defRPr sz="2500">
                <a:solidFill>
                  <a:srgbClr val="002060"/>
                </a:solidFill>
                <a:latin typeface="微軟正黑體" panose="020B0604030504040204" pitchFamily="34" charset="-120"/>
                <a:ea typeface="微軟正黑體" panose="020B0604030504040204" pitchFamily="34" charset="-120"/>
              </a:defRPr>
            </a:lvl3pPr>
            <a:lvl4pPr>
              <a:defRPr sz="2500">
                <a:solidFill>
                  <a:srgbClr val="002060"/>
                </a:solidFill>
                <a:latin typeface="微軟正黑體" panose="020B0604030504040204" pitchFamily="34" charset="-120"/>
                <a:ea typeface="微軟正黑體" panose="020B0604030504040204" pitchFamily="34" charset="-120"/>
              </a:defRPr>
            </a:lvl4pPr>
            <a:lvl5pPr>
              <a:defRPr sz="2500">
                <a:solidFill>
                  <a:srgbClr val="002060"/>
                </a:solidFill>
                <a:latin typeface="微軟正黑體" panose="020B0604030504040204" pitchFamily="34" charset="-120"/>
                <a:ea typeface="微軟正黑體" panose="020B0604030504040204"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內容版面配置區 3"/>
          <p:cNvSpPr>
            <a:spLocks noGrp="1"/>
          </p:cNvSpPr>
          <p:nvPr>
            <p:ph sz="half" idx="2"/>
          </p:nvPr>
        </p:nvSpPr>
        <p:spPr>
          <a:xfrm>
            <a:off x="6172200" y="1825625"/>
            <a:ext cx="5181600" cy="4351338"/>
          </a:xfrm>
        </p:spPr>
        <p:txBody>
          <a:bodyPr>
            <a:normAutofit/>
          </a:bodyPr>
          <a:lstStyle>
            <a:lvl1pPr>
              <a:defRPr sz="2500">
                <a:solidFill>
                  <a:srgbClr val="002060"/>
                </a:solidFill>
                <a:latin typeface="微軟正黑體" panose="020B0604030504040204" pitchFamily="34" charset="-120"/>
                <a:ea typeface="微軟正黑體" panose="020B0604030504040204" pitchFamily="34" charset="-120"/>
              </a:defRPr>
            </a:lvl1pPr>
            <a:lvl2pPr>
              <a:defRPr sz="2500">
                <a:solidFill>
                  <a:srgbClr val="002060"/>
                </a:solidFill>
                <a:latin typeface="微軟正黑體" panose="020B0604030504040204" pitchFamily="34" charset="-120"/>
                <a:ea typeface="微軟正黑體" panose="020B0604030504040204" pitchFamily="34" charset="-120"/>
              </a:defRPr>
            </a:lvl2pPr>
            <a:lvl3pPr>
              <a:defRPr sz="2500">
                <a:solidFill>
                  <a:srgbClr val="002060"/>
                </a:solidFill>
                <a:latin typeface="微軟正黑體" panose="020B0604030504040204" pitchFamily="34" charset="-120"/>
                <a:ea typeface="微軟正黑體" panose="020B0604030504040204" pitchFamily="34" charset="-120"/>
              </a:defRPr>
            </a:lvl3pPr>
            <a:lvl4pPr>
              <a:defRPr sz="2500">
                <a:solidFill>
                  <a:srgbClr val="002060"/>
                </a:solidFill>
                <a:latin typeface="微軟正黑體" panose="020B0604030504040204" pitchFamily="34" charset="-120"/>
                <a:ea typeface="微軟正黑體" panose="020B0604030504040204" pitchFamily="34" charset="-120"/>
              </a:defRPr>
            </a:lvl4pPr>
            <a:lvl5pPr>
              <a:defRPr sz="2500">
                <a:solidFill>
                  <a:srgbClr val="002060"/>
                </a:solidFill>
                <a:latin typeface="微軟正黑體" panose="020B0604030504040204" pitchFamily="34" charset="-120"/>
                <a:ea typeface="微軟正黑體" panose="020B0604030504040204"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日期版面配置區 4"/>
          <p:cNvSpPr>
            <a:spLocks noGrp="1"/>
          </p:cNvSpPr>
          <p:nvPr>
            <p:ph type="dt" sz="half" idx="10"/>
          </p:nvPr>
        </p:nvSpPr>
        <p:spPr/>
        <p:txBody>
          <a:bodyPr/>
          <a:lstStyle/>
          <a:p>
            <a:fld id="{0F425277-018F-4EFF-9F8B-BD677B2927A7}" type="datetime1">
              <a:rPr lang="zh-TW" altLang="en-US" smtClean="0"/>
              <a:t>2023/9/14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AA71872-4D4F-49F2-B6DA-9FAA875E8E07}" type="slidenum">
              <a:rPr lang="zh-TW" altLang="en-US" smtClean="0"/>
              <a:t>‹#›</a:t>
            </a:fld>
            <a:endParaRPr lang="zh-TW" altLang="en-US"/>
          </a:p>
        </p:txBody>
      </p:sp>
      <p:sp>
        <p:nvSpPr>
          <p:cNvPr id="9" name="標題 1"/>
          <p:cNvSpPr txBox="1">
            <a:spLocks/>
          </p:cNvSpPr>
          <p:nvPr userDrawn="1"/>
        </p:nvSpPr>
        <p:spPr>
          <a:xfrm>
            <a:off x="216763" y="-580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algn="l" defTabSz="914377" rtl="0" eaLnBrk="1" latinLnBrk="0" hangingPunct="1">
              <a:lnSpc>
                <a:spcPct val="90000"/>
              </a:lnSpc>
              <a:spcBef>
                <a:spcPct val="0"/>
              </a:spcBef>
              <a:buNone/>
            </a:pPr>
            <a:r>
              <a:rPr lang="zh-TW" altLang="en-US" sz="3600" b="1" kern="1200" dirty="0" smtClean="0">
                <a:solidFill>
                  <a:schemeClr val="tx1">
                    <a:lumMod val="75000"/>
                    <a:lumOff val="25000"/>
                  </a:schemeClr>
                </a:solidFill>
                <a:effectLst/>
                <a:latin typeface="微軟正黑體" panose="020B0604030504040204" pitchFamily="34" charset="-120"/>
                <a:ea typeface="微軟正黑體" panose="020B0604030504040204" pitchFamily="34" charset="-120"/>
                <a:cs typeface="+mj-cs"/>
              </a:rPr>
              <a:t>按一下以編輯母片標題樣式</a:t>
            </a:r>
            <a:endParaRPr lang="zh-TW" altLang="en-US" sz="3600" b="1" kern="12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1412890645"/>
      </p:ext>
    </p:extLst>
  </p:cSld>
  <p:clrMapOvr>
    <a:masterClrMapping/>
  </p:clrMapOvr>
  <p:transition>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FAF20FFD-FDE9-4835-B214-5FA0A92A56B3}" type="datetime1">
              <a:rPr lang="zh-TW" altLang="en-US" smtClean="0"/>
              <a:t>2023/9/14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AA71872-4D4F-49F2-B6DA-9FAA875E8E07}" type="slidenum">
              <a:rPr lang="zh-TW" altLang="en-US" smtClean="0"/>
              <a:t>‹#›</a:t>
            </a:fld>
            <a:endParaRPr lang="zh-TW" altLang="en-US"/>
          </a:p>
        </p:txBody>
      </p:sp>
      <p:sp>
        <p:nvSpPr>
          <p:cNvPr id="7" name="標題 1"/>
          <p:cNvSpPr>
            <a:spLocks noGrp="1"/>
          </p:cNvSpPr>
          <p:nvPr>
            <p:ph type="title"/>
          </p:nvPr>
        </p:nvSpPr>
        <p:spPr>
          <a:xfrm>
            <a:off x="190130" y="-18868"/>
            <a:ext cx="10515600" cy="1325563"/>
          </a:xfrm>
        </p:spPr>
        <p:txBody>
          <a:bodyPr>
            <a:normAutofit/>
          </a:bodyPr>
          <a:lstStyle>
            <a:lvl1pPr marL="0" algn="l" defTabSz="914377" rtl="0" eaLnBrk="1" latinLnBrk="0" hangingPunct="1">
              <a:lnSpc>
                <a:spcPct val="90000"/>
              </a:lnSpc>
              <a:spcBef>
                <a:spcPct val="0"/>
              </a:spcBef>
              <a:buNone/>
              <a:defRPr lang="zh-TW" altLang="en-US" sz="3600" b="1" kern="12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mj-cs"/>
              </a:defRPr>
            </a:lvl1pPr>
          </a:lstStyle>
          <a:p>
            <a:r>
              <a:rPr lang="zh-TW" altLang="en-US" dirty="0" smtClean="0"/>
              <a:t>按一下以編輯母片標題樣式</a:t>
            </a:r>
            <a:endParaRPr lang="zh-TW" altLang="en-US" dirty="0"/>
          </a:p>
        </p:txBody>
      </p:sp>
    </p:spTree>
    <p:extLst>
      <p:ext uri="{BB962C8B-B14F-4D97-AF65-F5344CB8AC3E}">
        <p14:creationId xmlns:p14="http://schemas.microsoft.com/office/powerpoint/2010/main" val="4113986064"/>
      </p:ext>
    </p:extLst>
  </p:cSld>
  <p:clrMapOvr>
    <a:masterClrMapping/>
  </p:clrMapOvr>
  <p:transition>
    <p:cov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2DFDE6C-9442-430D-9742-113B4675FAC7}" type="datetime1">
              <a:rPr lang="zh-TW" altLang="en-US" smtClean="0"/>
              <a:t>2023/9/14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AA71872-4D4F-49F2-B6DA-9FAA875E8E07}" type="slidenum">
              <a:rPr lang="zh-TW" altLang="en-US" smtClean="0"/>
              <a:t>‹#›</a:t>
            </a:fld>
            <a:endParaRPr lang="zh-TW" altLang="en-US"/>
          </a:p>
        </p:txBody>
      </p:sp>
    </p:spTree>
    <p:extLst>
      <p:ext uri="{BB962C8B-B14F-4D97-AF65-F5344CB8AC3E}">
        <p14:creationId xmlns:p14="http://schemas.microsoft.com/office/powerpoint/2010/main" val="596224386"/>
      </p:ext>
    </p:extLst>
  </p:cSld>
  <p:clrMapOvr>
    <a:masterClrMapping/>
  </p:clrMapOvr>
  <p:transition>
    <p:cove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normAutofit/>
          </a:bodyPr>
          <a:lstStyle>
            <a:lvl1pPr>
              <a:defRPr sz="2500">
                <a:solidFill>
                  <a:srgbClr val="002060"/>
                </a:solidFill>
                <a:latin typeface="微軟正黑體" panose="020B0604030504040204" pitchFamily="34" charset="-120"/>
                <a:ea typeface="微軟正黑體" panose="020B0604030504040204"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5183188" y="987427"/>
            <a:ext cx="6172200" cy="4873625"/>
          </a:xfrm>
        </p:spPr>
        <p:txBody>
          <a:bodyPr>
            <a:normAutofit/>
          </a:bodyPr>
          <a:lstStyle>
            <a:lvl1pPr>
              <a:defRPr sz="2500">
                <a:solidFill>
                  <a:srgbClr val="002060"/>
                </a:solidFill>
                <a:latin typeface="微軟正黑體" panose="020B0604030504040204" pitchFamily="34" charset="-120"/>
                <a:ea typeface="微軟正黑體" panose="020B0604030504040204" pitchFamily="34" charset="-120"/>
              </a:defRPr>
            </a:lvl1pPr>
            <a:lvl2pPr>
              <a:defRPr sz="2500">
                <a:solidFill>
                  <a:srgbClr val="002060"/>
                </a:solidFill>
                <a:latin typeface="微軟正黑體" panose="020B0604030504040204" pitchFamily="34" charset="-120"/>
                <a:ea typeface="微軟正黑體" panose="020B0604030504040204" pitchFamily="34" charset="-120"/>
              </a:defRPr>
            </a:lvl2pPr>
            <a:lvl3pPr>
              <a:defRPr sz="2500">
                <a:solidFill>
                  <a:srgbClr val="002060"/>
                </a:solidFill>
                <a:latin typeface="微軟正黑體" panose="020B0604030504040204" pitchFamily="34" charset="-120"/>
                <a:ea typeface="微軟正黑體" panose="020B0604030504040204" pitchFamily="34" charset="-120"/>
              </a:defRPr>
            </a:lvl3pPr>
            <a:lvl4pPr>
              <a:defRPr sz="2500">
                <a:solidFill>
                  <a:srgbClr val="002060"/>
                </a:solidFill>
                <a:latin typeface="微軟正黑體" panose="020B0604030504040204" pitchFamily="34" charset="-120"/>
                <a:ea typeface="微軟正黑體" panose="020B0604030504040204" pitchFamily="34" charset="-120"/>
              </a:defRPr>
            </a:lvl4pPr>
            <a:lvl5pPr>
              <a:defRPr sz="2500">
                <a:solidFill>
                  <a:srgbClr val="002060"/>
                </a:solidFill>
                <a:latin typeface="微軟正黑體" panose="020B0604030504040204" pitchFamily="34" charset="-120"/>
                <a:ea typeface="微軟正黑體" panose="020B0604030504040204" pitchFamily="34" charset="-120"/>
              </a:defRPr>
            </a:lvl5pPr>
            <a:lvl6pPr>
              <a:defRPr sz="2000"/>
            </a:lvl6pPr>
            <a:lvl7pPr>
              <a:defRPr sz="2000"/>
            </a:lvl7pPr>
            <a:lvl8pPr>
              <a:defRPr sz="2000"/>
            </a:lvl8pPr>
            <a:lvl9pPr>
              <a:defRPr sz="20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文字版面配置區 3"/>
          <p:cNvSpPr>
            <a:spLocks noGrp="1"/>
          </p:cNvSpPr>
          <p:nvPr>
            <p:ph type="body" sz="half" idx="2"/>
          </p:nvPr>
        </p:nvSpPr>
        <p:spPr>
          <a:xfrm>
            <a:off x="839788" y="2057400"/>
            <a:ext cx="3932237" cy="3811588"/>
          </a:xfrm>
        </p:spPr>
        <p:txBody>
          <a:bodyPr>
            <a:normAutofit/>
          </a:bodyPr>
          <a:lstStyle>
            <a:lvl1pPr marL="0" indent="0">
              <a:buNone/>
              <a:defRPr sz="2500">
                <a:solidFill>
                  <a:srgbClr val="002060"/>
                </a:solidFill>
                <a:latin typeface="微軟正黑體" panose="020B0604030504040204" pitchFamily="34" charset="-120"/>
                <a:ea typeface="微軟正黑體" panose="020B0604030504040204" pitchFamily="34" charset="-12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TW" altLang="en-US" dirty="0" smtClean="0"/>
              <a:t>按一下以編輯母片文字樣式</a:t>
            </a:r>
          </a:p>
        </p:txBody>
      </p:sp>
      <p:sp>
        <p:nvSpPr>
          <p:cNvPr id="5" name="日期版面配置區 4"/>
          <p:cNvSpPr>
            <a:spLocks noGrp="1"/>
          </p:cNvSpPr>
          <p:nvPr>
            <p:ph type="dt" sz="half" idx="10"/>
          </p:nvPr>
        </p:nvSpPr>
        <p:spPr/>
        <p:txBody>
          <a:bodyPr/>
          <a:lstStyle/>
          <a:p>
            <a:fld id="{9BD1D912-2613-495D-B245-8C359BC89429}" type="datetime1">
              <a:rPr lang="zh-TW" altLang="en-US" smtClean="0"/>
              <a:t>2023/9/14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AA71872-4D4F-49F2-B6DA-9FAA875E8E07}" type="slidenum">
              <a:rPr lang="zh-TW" altLang="en-US" smtClean="0"/>
              <a:t>‹#›</a:t>
            </a:fld>
            <a:endParaRPr lang="zh-TW" altLang="en-US"/>
          </a:p>
        </p:txBody>
      </p:sp>
    </p:spTree>
    <p:extLst>
      <p:ext uri="{BB962C8B-B14F-4D97-AF65-F5344CB8AC3E}">
        <p14:creationId xmlns:p14="http://schemas.microsoft.com/office/powerpoint/2010/main" val="1809672733"/>
      </p:ext>
    </p:extLst>
  </p:cSld>
  <p:clrMapOvr>
    <a:masterClrMapping/>
  </p:clrMapOvr>
  <p:transition>
    <p:cove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normAutofit/>
          </a:bodyPr>
          <a:lstStyle>
            <a:lvl1pPr>
              <a:defRPr sz="2500">
                <a:solidFill>
                  <a:srgbClr val="002060"/>
                </a:solidFill>
                <a:latin typeface="微軟正黑體" panose="020B0604030504040204" pitchFamily="34" charset="-120"/>
                <a:ea typeface="微軟正黑體" panose="020B0604030504040204" pitchFamily="34" charset="-120"/>
              </a:defRPr>
            </a:lvl1pPr>
          </a:lstStyle>
          <a:p>
            <a:r>
              <a:rPr lang="zh-TW" altLang="en-US" dirty="0" smtClean="0"/>
              <a:t>按一下以編輯母片標題樣式</a:t>
            </a:r>
            <a:endParaRPr lang="zh-TW" altLang="en-US" dirty="0"/>
          </a:p>
        </p:txBody>
      </p:sp>
      <p:sp>
        <p:nvSpPr>
          <p:cNvPr id="3" name="圖片版面配置區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dirty="0"/>
          </a:p>
        </p:txBody>
      </p:sp>
      <p:sp>
        <p:nvSpPr>
          <p:cNvPr id="4" name="文字版面配置區 3"/>
          <p:cNvSpPr>
            <a:spLocks noGrp="1"/>
          </p:cNvSpPr>
          <p:nvPr>
            <p:ph type="body" sz="half" idx="2"/>
          </p:nvPr>
        </p:nvSpPr>
        <p:spPr>
          <a:xfrm>
            <a:off x="839788" y="2057400"/>
            <a:ext cx="3932237" cy="3811588"/>
          </a:xfrm>
        </p:spPr>
        <p:txBody>
          <a:bodyPr>
            <a:normAutofit/>
          </a:bodyPr>
          <a:lstStyle>
            <a:lvl1pPr marL="0" indent="0">
              <a:buNone/>
              <a:defRPr sz="2500">
                <a:solidFill>
                  <a:srgbClr val="002060"/>
                </a:solidFill>
                <a:latin typeface="微軟正黑體" panose="020B0604030504040204" pitchFamily="34" charset="-120"/>
                <a:ea typeface="微軟正黑體" panose="020B0604030504040204" pitchFamily="34" charset="-12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TW" altLang="en-US" dirty="0" smtClean="0"/>
              <a:t>按一下以編輯母片文字樣式</a:t>
            </a:r>
          </a:p>
        </p:txBody>
      </p:sp>
      <p:sp>
        <p:nvSpPr>
          <p:cNvPr id="5" name="日期版面配置區 4"/>
          <p:cNvSpPr>
            <a:spLocks noGrp="1"/>
          </p:cNvSpPr>
          <p:nvPr>
            <p:ph type="dt" sz="half" idx="10"/>
          </p:nvPr>
        </p:nvSpPr>
        <p:spPr/>
        <p:txBody>
          <a:bodyPr/>
          <a:lstStyle/>
          <a:p>
            <a:fld id="{9A9CF1C9-FAEF-4828-8EAB-9EC178F36E47}" type="datetime1">
              <a:rPr lang="zh-TW" altLang="en-US" smtClean="0"/>
              <a:t>2023/9/14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AA71872-4D4F-49F2-B6DA-9FAA875E8E07}" type="slidenum">
              <a:rPr lang="zh-TW" altLang="en-US" smtClean="0"/>
              <a:t>‹#›</a:t>
            </a:fld>
            <a:endParaRPr lang="zh-TW" altLang="en-US"/>
          </a:p>
        </p:txBody>
      </p:sp>
    </p:spTree>
    <p:extLst>
      <p:ext uri="{BB962C8B-B14F-4D97-AF65-F5344CB8AC3E}">
        <p14:creationId xmlns:p14="http://schemas.microsoft.com/office/powerpoint/2010/main" val="2636517811"/>
      </p:ext>
    </p:extLst>
  </p:cSld>
  <p:clrMapOvr>
    <a:masterClrMapping/>
  </p:clrMapOvr>
  <p:transition>
    <p:cove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7814"/>
            <a:ext cx="10972800" cy="11398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600201"/>
            <a:ext cx="5384800" cy="4530725"/>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600201"/>
            <a:ext cx="5384800" cy="2189163"/>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197600" y="3941763"/>
            <a:ext cx="5384800" cy="218916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1828800" y="6243638"/>
            <a:ext cx="2844800" cy="457200"/>
          </a:xfrm>
        </p:spPr>
        <p:txBody>
          <a:bodyPr/>
          <a:lstStyle>
            <a:lvl1pPr>
              <a:defRPr/>
            </a:lvl1pPr>
          </a:lstStyle>
          <a:p>
            <a:fld id="{087CD2C7-C2D0-43C9-86CF-5B351D193E74}" type="datetime10">
              <a:rPr lang="zh-TW" altLang="en-US"/>
              <a:pPr/>
              <a:t>15:49</a:t>
            </a:fld>
            <a:r>
              <a:rPr lang="en-US" altLang="zh-TW"/>
              <a:t>March 20, 2013</a:t>
            </a:r>
          </a:p>
        </p:txBody>
      </p:sp>
      <p:sp>
        <p:nvSpPr>
          <p:cNvPr id="7" name="頁尾版面配置區 6"/>
          <p:cNvSpPr>
            <a:spLocks noGrp="1"/>
          </p:cNvSpPr>
          <p:nvPr>
            <p:ph type="ftr" sz="quarter" idx="11"/>
          </p:nvPr>
        </p:nvSpPr>
        <p:spPr>
          <a:xfrm>
            <a:off x="4775200" y="6292850"/>
            <a:ext cx="4368800" cy="457200"/>
          </a:xfrm>
        </p:spPr>
        <p:txBody>
          <a:bodyPr/>
          <a:lstStyle>
            <a:lvl1pPr>
              <a:defRPr/>
            </a:lvl1pPr>
          </a:lstStyle>
          <a:p>
            <a:r>
              <a:rPr lang="en-US" altLang="zh-TW"/>
              <a:t>BEM 4-Taiwan, 2013</a:t>
            </a:r>
          </a:p>
          <a:p>
            <a:endParaRPr lang="en-US" altLang="zh-TW"/>
          </a:p>
        </p:txBody>
      </p:sp>
      <p:sp>
        <p:nvSpPr>
          <p:cNvPr id="8" name="投影片編號版面配置區 7"/>
          <p:cNvSpPr>
            <a:spLocks noGrp="1"/>
          </p:cNvSpPr>
          <p:nvPr>
            <p:ph type="sldNum" sz="quarter" idx="12"/>
          </p:nvPr>
        </p:nvSpPr>
        <p:spPr>
          <a:xfrm>
            <a:off x="8737600" y="6243638"/>
            <a:ext cx="2844800" cy="457200"/>
          </a:xfrm>
        </p:spPr>
        <p:txBody>
          <a:bodyPr/>
          <a:lstStyle>
            <a:lvl1pPr>
              <a:defRPr/>
            </a:lvl1pPr>
          </a:lstStyle>
          <a:p>
            <a:r>
              <a:rPr lang="en-US" altLang="zh-TW"/>
              <a:t>P.</a:t>
            </a:r>
            <a:fld id="{81515A97-7371-4FA8-93EE-743132B021C0}" type="slidenum">
              <a:rPr lang="en-US" altLang="zh-TW"/>
              <a:pPr/>
              <a:t>‹#›</a:t>
            </a:fld>
            <a:endParaRPr lang="en-US" altLang="zh-TW"/>
          </a:p>
        </p:txBody>
      </p:sp>
    </p:spTree>
    <p:extLst>
      <p:ext uri="{BB962C8B-B14F-4D97-AF65-F5344CB8AC3E}">
        <p14:creationId xmlns:p14="http://schemas.microsoft.com/office/powerpoint/2010/main" val="859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0800000">
            <a:off x="0" y="4687410"/>
            <a:ext cx="12192000" cy="2170590"/>
          </a:xfrm>
          <a:prstGeom prst="rect">
            <a:avLst/>
          </a:prstGeom>
        </p:spPr>
      </p:pic>
      <p:sp>
        <p:nvSpPr>
          <p:cNvPr id="2" name="標題版面配置區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8724B-D05C-4089-B5F6-4228A05B5303}" type="datetime1">
              <a:rPr lang="zh-TW" altLang="en-US" smtClean="0"/>
              <a:t>2023/9/14</a:t>
            </a:fld>
            <a:endParaRPr lang="zh-TW" altLang="en-US"/>
          </a:p>
        </p:txBody>
      </p:sp>
      <p:sp>
        <p:nvSpPr>
          <p:cNvPr id="5" name="頁尾版面配置區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9217980" y="6519509"/>
            <a:ext cx="2743200" cy="365125"/>
          </a:xfrm>
          <a:prstGeom prst="rect">
            <a:avLst/>
          </a:prstGeom>
        </p:spPr>
        <p:txBody>
          <a:bodyPr vert="horz" lIns="91440" tIns="45720" rIns="91440" bIns="45720" rtlCol="0" anchor="ctr"/>
          <a:lstStyle>
            <a:lvl1pPr algn="r">
              <a:defRPr sz="1800" b="1">
                <a:solidFill>
                  <a:schemeClr val="bg1"/>
                </a:solidFill>
              </a:defRPr>
            </a:lvl1pPr>
          </a:lstStyle>
          <a:p>
            <a:fld id="{FAA71872-4D4F-49F2-B6DA-9FAA875E8E07}" type="slidenum">
              <a:rPr lang="zh-TW" altLang="en-US" smtClean="0"/>
              <a:pPr/>
              <a:t>‹#›</a:t>
            </a:fld>
            <a:endParaRPr lang="zh-TW" altLang="en-US" dirty="0"/>
          </a:p>
        </p:txBody>
      </p:sp>
    </p:spTree>
    <p:extLst>
      <p:ext uri="{BB962C8B-B14F-4D97-AF65-F5344CB8AC3E}">
        <p14:creationId xmlns:p14="http://schemas.microsoft.com/office/powerpoint/2010/main" val="4075209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cover/>
  </p:transition>
  <p:timing>
    <p:tnLst>
      <p:par>
        <p:cTn id="1" dur="indefinite" restart="never" nodeType="tmRoot"/>
      </p:par>
    </p:tnLst>
  </p:timing>
  <p:hf hdr="0" ftr="0" dt="0"/>
  <p:txStyles>
    <p:titleStyle>
      <a:lvl1pPr algn="l" defTabSz="914377" rtl="0" eaLnBrk="1" latinLnBrk="0" hangingPunct="1">
        <a:lnSpc>
          <a:spcPct val="90000"/>
        </a:lnSpc>
        <a:spcBef>
          <a:spcPct val="0"/>
        </a:spcBef>
        <a:buNone/>
        <a:defRPr sz="36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kern="1200">
          <a:solidFill>
            <a:schemeClr val="tx1">
              <a:lumMod val="65000"/>
              <a:lumOff val="35000"/>
            </a:schemeClr>
          </a:solidFill>
          <a:latin typeface="微軟正黑體" panose="020B0604030504040204" pitchFamily="34" charset="-120"/>
          <a:ea typeface="微軟正黑體" panose="020B0604030504040204" pitchFamily="34" charset="-12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png"/><Relationship Id="rId7" Type="http://schemas.openxmlformats.org/officeDocument/2006/relationships/image" Target="../media/image21.jpe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00.xml.rels><?xml version="1.0" encoding="UTF-8" standalone="yes"?>
<Relationships xmlns="http://schemas.openxmlformats.org/package/2006/relationships"><Relationship Id="rId3" Type="http://schemas.openxmlformats.org/officeDocument/2006/relationships/image" Target="../media/image354.jpg"/><Relationship Id="rId2" Type="http://schemas.openxmlformats.org/officeDocument/2006/relationships/image" Target="../media/image514.png"/><Relationship Id="rId1" Type="http://schemas.openxmlformats.org/officeDocument/2006/relationships/slideLayout" Target="../slideLayouts/slideLayout1.xml"/><Relationship Id="rId4" Type="http://schemas.openxmlformats.org/officeDocument/2006/relationships/image" Target="../media/image515.jpeg"/></Relationships>
</file>

<file path=ppt/slides/_rels/slide101.xml.rels><?xml version="1.0" encoding="UTF-8" standalone="yes"?>
<Relationships xmlns="http://schemas.openxmlformats.org/package/2006/relationships"><Relationship Id="rId3" Type="http://schemas.openxmlformats.org/officeDocument/2006/relationships/image" Target="../media/image517.jpeg"/><Relationship Id="rId2" Type="http://schemas.openxmlformats.org/officeDocument/2006/relationships/image" Target="../media/image51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46.jpeg"/><Relationship Id="rId2" Type="http://schemas.openxmlformats.org/officeDocument/2006/relationships/image" Target="../media/image445.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8" Type="http://schemas.openxmlformats.org/officeDocument/2006/relationships/image" Target="../media/image524.jpg"/><Relationship Id="rId13" Type="http://schemas.openxmlformats.org/officeDocument/2006/relationships/image" Target="../media/image529.jpeg"/><Relationship Id="rId3" Type="http://schemas.openxmlformats.org/officeDocument/2006/relationships/image" Target="../media/image519.jpeg"/><Relationship Id="rId7" Type="http://schemas.openxmlformats.org/officeDocument/2006/relationships/image" Target="../media/image523.png"/><Relationship Id="rId12" Type="http://schemas.openxmlformats.org/officeDocument/2006/relationships/image" Target="../media/image528.jpeg"/><Relationship Id="rId2" Type="http://schemas.openxmlformats.org/officeDocument/2006/relationships/image" Target="../media/image518.jpeg"/><Relationship Id="rId1" Type="http://schemas.openxmlformats.org/officeDocument/2006/relationships/slideLayout" Target="../slideLayouts/slideLayout2.xml"/><Relationship Id="rId6" Type="http://schemas.openxmlformats.org/officeDocument/2006/relationships/image" Target="../media/image522.jpeg"/><Relationship Id="rId11" Type="http://schemas.openxmlformats.org/officeDocument/2006/relationships/image" Target="../media/image527.jpeg"/><Relationship Id="rId5" Type="http://schemas.openxmlformats.org/officeDocument/2006/relationships/image" Target="../media/image521.jpeg"/><Relationship Id="rId15" Type="http://schemas.openxmlformats.org/officeDocument/2006/relationships/image" Target="../media/image531.jpeg"/><Relationship Id="rId10" Type="http://schemas.openxmlformats.org/officeDocument/2006/relationships/image" Target="../media/image526.jpeg"/><Relationship Id="rId4" Type="http://schemas.openxmlformats.org/officeDocument/2006/relationships/image" Target="../media/image520.jpeg"/><Relationship Id="rId9" Type="http://schemas.openxmlformats.org/officeDocument/2006/relationships/image" Target="../media/image525.jpeg"/><Relationship Id="rId14" Type="http://schemas.openxmlformats.org/officeDocument/2006/relationships/image" Target="../media/image530.jpeg"/></Relationships>
</file>

<file path=ppt/slides/_rels/slide104.xml.rels><?xml version="1.0" encoding="UTF-8" standalone="yes"?>
<Relationships xmlns="http://schemas.openxmlformats.org/package/2006/relationships"><Relationship Id="rId8" Type="http://schemas.openxmlformats.org/officeDocument/2006/relationships/image" Target="../media/image538.png"/><Relationship Id="rId13" Type="http://schemas.openxmlformats.org/officeDocument/2006/relationships/image" Target="../media/image543.jpeg"/><Relationship Id="rId18" Type="http://schemas.openxmlformats.org/officeDocument/2006/relationships/image" Target="../media/image548.png"/><Relationship Id="rId3" Type="http://schemas.openxmlformats.org/officeDocument/2006/relationships/image" Target="../media/image533.jpeg"/><Relationship Id="rId21" Type="http://schemas.openxmlformats.org/officeDocument/2006/relationships/image" Target="../media/image551.png"/><Relationship Id="rId7" Type="http://schemas.openxmlformats.org/officeDocument/2006/relationships/image" Target="../media/image537.jpeg"/><Relationship Id="rId12" Type="http://schemas.openxmlformats.org/officeDocument/2006/relationships/image" Target="../media/image542.jpeg"/><Relationship Id="rId17" Type="http://schemas.openxmlformats.org/officeDocument/2006/relationships/image" Target="../media/image547.jpeg"/><Relationship Id="rId2" Type="http://schemas.openxmlformats.org/officeDocument/2006/relationships/image" Target="../media/image532.jpeg"/><Relationship Id="rId16" Type="http://schemas.openxmlformats.org/officeDocument/2006/relationships/image" Target="../media/image546.jpeg"/><Relationship Id="rId20" Type="http://schemas.openxmlformats.org/officeDocument/2006/relationships/image" Target="../media/image550.jpeg"/><Relationship Id="rId1" Type="http://schemas.openxmlformats.org/officeDocument/2006/relationships/slideLayout" Target="../slideLayouts/slideLayout2.xml"/><Relationship Id="rId6" Type="http://schemas.openxmlformats.org/officeDocument/2006/relationships/image" Target="../media/image536.jpeg"/><Relationship Id="rId11" Type="http://schemas.openxmlformats.org/officeDocument/2006/relationships/image" Target="../media/image541.jpeg"/><Relationship Id="rId5" Type="http://schemas.openxmlformats.org/officeDocument/2006/relationships/image" Target="../media/image535.jpeg"/><Relationship Id="rId15" Type="http://schemas.openxmlformats.org/officeDocument/2006/relationships/image" Target="../media/image545.jpeg"/><Relationship Id="rId10" Type="http://schemas.openxmlformats.org/officeDocument/2006/relationships/image" Target="../media/image540.jpeg"/><Relationship Id="rId19" Type="http://schemas.openxmlformats.org/officeDocument/2006/relationships/image" Target="../media/image549.jpeg"/><Relationship Id="rId4" Type="http://schemas.openxmlformats.org/officeDocument/2006/relationships/image" Target="../media/image534.png"/><Relationship Id="rId9" Type="http://schemas.openxmlformats.org/officeDocument/2006/relationships/image" Target="../media/image539.jpeg"/><Relationship Id="rId14" Type="http://schemas.openxmlformats.org/officeDocument/2006/relationships/image" Target="../media/image544.jpeg"/><Relationship Id="rId22" Type="http://schemas.openxmlformats.org/officeDocument/2006/relationships/image" Target="../media/image552.jpeg"/></Relationships>
</file>

<file path=ppt/slides/_rels/slide105.xml.rels><?xml version="1.0" encoding="UTF-8" standalone="yes"?>
<Relationships xmlns="http://schemas.openxmlformats.org/package/2006/relationships"><Relationship Id="rId13" Type="http://schemas.openxmlformats.org/officeDocument/2006/relationships/image" Target="../media/image564.jpeg"/><Relationship Id="rId18" Type="http://schemas.openxmlformats.org/officeDocument/2006/relationships/image" Target="../media/image569.jpeg"/><Relationship Id="rId26" Type="http://schemas.openxmlformats.org/officeDocument/2006/relationships/image" Target="../media/image577.jpeg"/><Relationship Id="rId39" Type="http://schemas.openxmlformats.org/officeDocument/2006/relationships/image" Target="../media/image590.png"/><Relationship Id="rId21" Type="http://schemas.openxmlformats.org/officeDocument/2006/relationships/image" Target="../media/image572.jpeg"/><Relationship Id="rId34" Type="http://schemas.openxmlformats.org/officeDocument/2006/relationships/image" Target="../media/image585.jpeg"/><Relationship Id="rId42" Type="http://schemas.openxmlformats.org/officeDocument/2006/relationships/image" Target="../media/image593.jpeg"/><Relationship Id="rId7" Type="http://schemas.openxmlformats.org/officeDocument/2006/relationships/image" Target="../media/image558.jpeg"/><Relationship Id="rId2" Type="http://schemas.openxmlformats.org/officeDocument/2006/relationships/image" Target="../media/image553.jpeg"/><Relationship Id="rId16" Type="http://schemas.openxmlformats.org/officeDocument/2006/relationships/image" Target="../media/image567.jpeg"/><Relationship Id="rId20" Type="http://schemas.openxmlformats.org/officeDocument/2006/relationships/image" Target="../media/image571.jpeg"/><Relationship Id="rId29" Type="http://schemas.openxmlformats.org/officeDocument/2006/relationships/image" Target="../media/image580.jpeg"/><Relationship Id="rId41" Type="http://schemas.openxmlformats.org/officeDocument/2006/relationships/image" Target="../media/image592.jpeg"/><Relationship Id="rId1" Type="http://schemas.openxmlformats.org/officeDocument/2006/relationships/slideLayout" Target="../slideLayouts/slideLayout6.xml"/><Relationship Id="rId6" Type="http://schemas.openxmlformats.org/officeDocument/2006/relationships/image" Target="../media/image557.jpeg"/><Relationship Id="rId11" Type="http://schemas.openxmlformats.org/officeDocument/2006/relationships/image" Target="../media/image562.jpeg"/><Relationship Id="rId24" Type="http://schemas.openxmlformats.org/officeDocument/2006/relationships/image" Target="../media/image575.jpeg"/><Relationship Id="rId32" Type="http://schemas.openxmlformats.org/officeDocument/2006/relationships/image" Target="../media/image583.png"/><Relationship Id="rId37" Type="http://schemas.openxmlformats.org/officeDocument/2006/relationships/image" Target="../media/image588.png"/><Relationship Id="rId40" Type="http://schemas.openxmlformats.org/officeDocument/2006/relationships/image" Target="../media/image591.jpeg"/><Relationship Id="rId5" Type="http://schemas.openxmlformats.org/officeDocument/2006/relationships/image" Target="../media/image556.jpeg"/><Relationship Id="rId15" Type="http://schemas.openxmlformats.org/officeDocument/2006/relationships/image" Target="../media/image566.jpeg"/><Relationship Id="rId23" Type="http://schemas.openxmlformats.org/officeDocument/2006/relationships/image" Target="../media/image574.png"/><Relationship Id="rId28" Type="http://schemas.openxmlformats.org/officeDocument/2006/relationships/image" Target="../media/image579.gif"/><Relationship Id="rId36" Type="http://schemas.openxmlformats.org/officeDocument/2006/relationships/image" Target="../media/image587.jpeg"/><Relationship Id="rId10" Type="http://schemas.openxmlformats.org/officeDocument/2006/relationships/image" Target="../media/image561.jpeg"/><Relationship Id="rId19" Type="http://schemas.openxmlformats.org/officeDocument/2006/relationships/image" Target="../media/image570.jpeg"/><Relationship Id="rId31" Type="http://schemas.openxmlformats.org/officeDocument/2006/relationships/image" Target="../media/image582.png"/><Relationship Id="rId4" Type="http://schemas.openxmlformats.org/officeDocument/2006/relationships/image" Target="../media/image555.jpeg"/><Relationship Id="rId9" Type="http://schemas.openxmlformats.org/officeDocument/2006/relationships/image" Target="../media/image560.jpeg"/><Relationship Id="rId14" Type="http://schemas.openxmlformats.org/officeDocument/2006/relationships/image" Target="../media/image565.jpeg"/><Relationship Id="rId22" Type="http://schemas.openxmlformats.org/officeDocument/2006/relationships/image" Target="../media/image573.jpeg"/><Relationship Id="rId27" Type="http://schemas.openxmlformats.org/officeDocument/2006/relationships/image" Target="../media/image578.png"/><Relationship Id="rId30" Type="http://schemas.openxmlformats.org/officeDocument/2006/relationships/image" Target="../media/image581.jpeg"/><Relationship Id="rId35" Type="http://schemas.openxmlformats.org/officeDocument/2006/relationships/image" Target="../media/image586.png"/><Relationship Id="rId8" Type="http://schemas.openxmlformats.org/officeDocument/2006/relationships/image" Target="../media/image559.jpeg"/><Relationship Id="rId3" Type="http://schemas.openxmlformats.org/officeDocument/2006/relationships/image" Target="../media/image554.jpeg"/><Relationship Id="rId12" Type="http://schemas.openxmlformats.org/officeDocument/2006/relationships/image" Target="../media/image563.jpeg"/><Relationship Id="rId17" Type="http://schemas.openxmlformats.org/officeDocument/2006/relationships/image" Target="../media/image568.jpeg"/><Relationship Id="rId25" Type="http://schemas.openxmlformats.org/officeDocument/2006/relationships/image" Target="../media/image576.jpeg"/><Relationship Id="rId33" Type="http://schemas.openxmlformats.org/officeDocument/2006/relationships/image" Target="../media/image584.jpeg"/><Relationship Id="rId38" Type="http://schemas.openxmlformats.org/officeDocument/2006/relationships/image" Target="../media/image58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95.jpg"/><Relationship Id="rId2" Type="http://schemas.openxmlformats.org/officeDocument/2006/relationships/image" Target="../media/image594.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3" Type="http://schemas.openxmlformats.org/officeDocument/2006/relationships/image" Target="../media/image458.png"/><Relationship Id="rId18" Type="http://schemas.openxmlformats.org/officeDocument/2006/relationships/image" Target="../media/image464.png"/><Relationship Id="rId26" Type="http://schemas.openxmlformats.org/officeDocument/2006/relationships/image" Target="../media/image596.jpeg"/><Relationship Id="rId39" Type="http://schemas.openxmlformats.org/officeDocument/2006/relationships/image" Target="../media/image484.jpeg"/><Relationship Id="rId21" Type="http://schemas.openxmlformats.org/officeDocument/2006/relationships/image" Target="../media/image467.png"/><Relationship Id="rId34" Type="http://schemas.openxmlformats.org/officeDocument/2006/relationships/image" Target="../media/image480.jpeg"/><Relationship Id="rId42" Type="http://schemas.openxmlformats.org/officeDocument/2006/relationships/image" Target="../media/image487.png"/><Relationship Id="rId47" Type="http://schemas.openxmlformats.org/officeDocument/2006/relationships/image" Target="../media/image492.jpeg"/><Relationship Id="rId50" Type="http://schemas.openxmlformats.org/officeDocument/2006/relationships/image" Target="../media/image495.jpeg"/><Relationship Id="rId55" Type="http://schemas.openxmlformats.org/officeDocument/2006/relationships/image" Target="../media/image500.png"/><Relationship Id="rId7" Type="http://schemas.openxmlformats.org/officeDocument/2006/relationships/image" Target="../media/image452.png"/><Relationship Id="rId2" Type="http://schemas.openxmlformats.org/officeDocument/2006/relationships/image" Target="../media/image447.jpeg"/><Relationship Id="rId16" Type="http://schemas.openxmlformats.org/officeDocument/2006/relationships/image" Target="../media/image462.png"/><Relationship Id="rId29" Type="http://schemas.openxmlformats.org/officeDocument/2006/relationships/image" Target="../media/image475.png"/><Relationship Id="rId11" Type="http://schemas.openxmlformats.org/officeDocument/2006/relationships/image" Target="../media/image456.png"/><Relationship Id="rId24" Type="http://schemas.openxmlformats.org/officeDocument/2006/relationships/image" Target="../media/image470.png"/><Relationship Id="rId32" Type="http://schemas.openxmlformats.org/officeDocument/2006/relationships/image" Target="../media/image478.png"/><Relationship Id="rId37" Type="http://schemas.openxmlformats.org/officeDocument/2006/relationships/image" Target="../media/image483.jpeg"/><Relationship Id="rId40" Type="http://schemas.openxmlformats.org/officeDocument/2006/relationships/image" Target="../media/image485.jpeg"/><Relationship Id="rId45" Type="http://schemas.openxmlformats.org/officeDocument/2006/relationships/image" Target="../media/image490.jpeg"/><Relationship Id="rId53" Type="http://schemas.openxmlformats.org/officeDocument/2006/relationships/image" Target="../media/image498.png"/><Relationship Id="rId5" Type="http://schemas.openxmlformats.org/officeDocument/2006/relationships/image" Target="../media/image450.png"/><Relationship Id="rId10" Type="http://schemas.openxmlformats.org/officeDocument/2006/relationships/image" Target="../media/image455.png"/><Relationship Id="rId19" Type="http://schemas.openxmlformats.org/officeDocument/2006/relationships/image" Target="../media/image465.png"/><Relationship Id="rId31" Type="http://schemas.openxmlformats.org/officeDocument/2006/relationships/image" Target="../media/image477.jpeg"/><Relationship Id="rId44" Type="http://schemas.openxmlformats.org/officeDocument/2006/relationships/image" Target="../media/image489.png"/><Relationship Id="rId52" Type="http://schemas.openxmlformats.org/officeDocument/2006/relationships/image" Target="../media/image497.jpeg"/><Relationship Id="rId4" Type="http://schemas.openxmlformats.org/officeDocument/2006/relationships/image" Target="../media/image449.png"/><Relationship Id="rId9" Type="http://schemas.openxmlformats.org/officeDocument/2006/relationships/image" Target="../media/image454.png"/><Relationship Id="rId14" Type="http://schemas.openxmlformats.org/officeDocument/2006/relationships/image" Target="../media/image459.png"/><Relationship Id="rId22" Type="http://schemas.openxmlformats.org/officeDocument/2006/relationships/image" Target="../media/image468.png"/><Relationship Id="rId27" Type="http://schemas.openxmlformats.org/officeDocument/2006/relationships/image" Target="../media/image473.png"/><Relationship Id="rId30" Type="http://schemas.openxmlformats.org/officeDocument/2006/relationships/image" Target="../media/image476.jpeg"/><Relationship Id="rId35" Type="http://schemas.openxmlformats.org/officeDocument/2006/relationships/image" Target="../media/image481.jpeg"/><Relationship Id="rId43" Type="http://schemas.openxmlformats.org/officeDocument/2006/relationships/image" Target="../media/image488.png"/><Relationship Id="rId48" Type="http://schemas.openxmlformats.org/officeDocument/2006/relationships/image" Target="../media/image493.jpeg"/><Relationship Id="rId56" Type="http://schemas.openxmlformats.org/officeDocument/2006/relationships/image" Target="../media/image597.jpeg"/><Relationship Id="rId8" Type="http://schemas.openxmlformats.org/officeDocument/2006/relationships/image" Target="../media/image453.png"/><Relationship Id="rId51" Type="http://schemas.openxmlformats.org/officeDocument/2006/relationships/image" Target="../media/image496.jpeg"/><Relationship Id="rId3" Type="http://schemas.openxmlformats.org/officeDocument/2006/relationships/image" Target="../media/image448.jpeg"/><Relationship Id="rId12" Type="http://schemas.openxmlformats.org/officeDocument/2006/relationships/image" Target="../media/image457.png"/><Relationship Id="rId17" Type="http://schemas.openxmlformats.org/officeDocument/2006/relationships/image" Target="../media/image463.png"/><Relationship Id="rId25" Type="http://schemas.openxmlformats.org/officeDocument/2006/relationships/image" Target="../media/image471.png"/><Relationship Id="rId33" Type="http://schemas.openxmlformats.org/officeDocument/2006/relationships/image" Target="../media/image479.png"/><Relationship Id="rId38" Type="http://schemas.openxmlformats.org/officeDocument/2006/relationships/hyperlink" Target="http://msvlab.hre.ntou.edu.tw/member/wu.cl.jpg" TargetMode="External"/><Relationship Id="rId46" Type="http://schemas.openxmlformats.org/officeDocument/2006/relationships/image" Target="../media/image491.jpeg"/><Relationship Id="rId20" Type="http://schemas.openxmlformats.org/officeDocument/2006/relationships/image" Target="../media/image466.png"/><Relationship Id="rId41" Type="http://schemas.openxmlformats.org/officeDocument/2006/relationships/image" Target="../media/image486.jpeg"/><Relationship Id="rId54" Type="http://schemas.openxmlformats.org/officeDocument/2006/relationships/image" Target="../media/image499.jpeg"/><Relationship Id="rId1" Type="http://schemas.openxmlformats.org/officeDocument/2006/relationships/slideLayout" Target="../slideLayouts/slideLayout2.xml"/><Relationship Id="rId6" Type="http://schemas.openxmlformats.org/officeDocument/2006/relationships/image" Target="../media/image451.png"/><Relationship Id="rId15" Type="http://schemas.openxmlformats.org/officeDocument/2006/relationships/image" Target="../media/image460.png"/><Relationship Id="rId23" Type="http://schemas.openxmlformats.org/officeDocument/2006/relationships/image" Target="../media/image469.png"/><Relationship Id="rId28" Type="http://schemas.openxmlformats.org/officeDocument/2006/relationships/image" Target="../media/image474.png"/><Relationship Id="rId36" Type="http://schemas.openxmlformats.org/officeDocument/2006/relationships/image" Target="../media/image482.jpeg"/><Relationship Id="rId49" Type="http://schemas.openxmlformats.org/officeDocument/2006/relationships/image" Target="../media/image494.png"/></Relationships>
</file>

<file path=ppt/slides/_rels/slide109.xml.rels><?xml version="1.0" encoding="UTF-8" standalone="yes"?>
<Relationships xmlns="http://schemas.openxmlformats.org/package/2006/relationships"><Relationship Id="rId3" Type="http://schemas.openxmlformats.org/officeDocument/2006/relationships/image" Target="../media/image599.png"/><Relationship Id="rId2" Type="http://schemas.openxmlformats.org/officeDocument/2006/relationships/image" Target="../media/image59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3" Type="http://schemas.openxmlformats.org/officeDocument/2006/relationships/notesSlide" Target="../notesSlides/notesSlide3.xml"/><Relationship Id="rId7" Type="http://schemas.openxmlformats.org/officeDocument/2006/relationships/image" Target="../media/image64.jpeg"/><Relationship Id="rId12"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wmf"/><Relationship Id="rId10" Type="http://schemas.openxmlformats.org/officeDocument/2006/relationships/image" Target="../media/image67.png"/><Relationship Id="rId4" Type="http://schemas.openxmlformats.org/officeDocument/2006/relationships/oleObject" Target="../embeddings/oleObject1.bin"/><Relationship Id="rId9" Type="http://schemas.openxmlformats.org/officeDocument/2006/relationships/image" Target="../media/image66.png"/><Relationship Id="rId14" Type="http://schemas.openxmlformats.org/officeDocument/2006/relationships/image" Target="../media/image71.png"/></Relationships>
</file>

<file path=ppt/slides/_rels/slide110.xml.rels><?xml version="1.0" encoding="UTF-8" standalone="yes"?>
<Relationships xmlns="http://schemas.openxmlformats.org/package/2006/relationships"><Relationship Id="rId13" Type="http://schemas.openxmlformats.org/officeDocument/2006/relationships/image" Target="../media/image458.png"/><Relationship Id="rId18" Type="http://schemas.openxmlformats.org/officeDocument/2006/relationships/image" Target="../media/image464.png"/><Relationship Id="rId26" Type="http://schemas.openxmlformats.org/officeDocument/2006/relationships/image" Target="../media/image596.jpeg"/><Relationship Id="rId39" Type="http://schemas.openxmlformats.org/officeDocument/2006/relationships/image" Target="../media/image484.jpeg"/><Relationship Id="rId21" Type="http://schemas.openxmlformats.org/officeDocument/2006/relationships/image" Target="../media/image467.png"/><Relationship Id="rId34" Type="http://schemas.openxmlformats.org/officeDocument/2006/relationships/image" Target="../media/image480.jpeg"/><Relationship Id="rId42" Type="http://schemas.openxmlformats.org/officeDocument/2006/relationships/image" Target="../media/image487.png"/><Relationship Id="rId47" Type="http://schemas.openxmlformats.org/officeDocument/2006/relationships/image" Target="../media/image492.jpeg"/><Relationship Id="rId50" Type="http://schemas.openxmlformats.org/officeDocument/2006/relationships/image" Target="../media/image495.jpeg"/><Relationship Id="rId55" Type="http://schemas.openxmlformats.org/officeDocument/2006/relationships/image" Target="../media/image500.png"/><Relationship Id="rId7" Type="http://schemas.openxmlformats.org/officeDocument/2006/relationships/image" Target="../media/image452.png"/><Relationship Id="rId2" Type="http://schemas.openxmlformats.org/officeDocument/2006/relationships/image" Target="../media/image447.jpeg"/><Relationship Id="rId16" Type="http://schemas.openxmlformats.org/officeDocument/2006/relationships/image" Target="../media/image462.png"/><Relationship Id="rId29" Type="http://schemas.openxmlformats.org/officeDocument/2006/relationships/image" Target="../media/image475.png"/><Relationship Id="rId11" Type="http://schemas.openxmlformats.org/officeDocument/2006/relationships/image" Target="../media/image456.png"/><Relationship Id="rId24" Type="http://schemas.openxmlformats.org/officeDocument/2006/relationships/image" Target="../media/image470.png"/><Relationship Id="rId32" Type="http://schemas.openxmlformats.org/officeDocument/2006/relationships/image" Target="../media/image478.png"/><Relationship Id="rId37" Type="http://schemas.openxmlformats.org/officeDocument/2006/relationships/image" Target="../media/image483.jpeg"/><Relationship Id="rId40" Type="http://schemas.openxmlformats.org/officeDocument/2006/relationships/image" Target="../media/image485.jpeg"/><Relationship Id="rId45" Type="http://schemas.openxmlformats.org/officeDocument/2006/relationships/image" Target="../media/image490.jpeg"/><Relationship Id="rId53" Type="http://schemas.openxmlformats.org/officeDocument/2006/relationships/image" Target="../media/image498.png"/><Relationship Id="rId5" Type="http://schemas.openxmlformats.org/officeDocument/2006/relationships/image" Target="../media/image450.png"/><Relationship Id="rId10" Type="http://schemas.openxmlformats.org/officeDocument/2006/relationships/image" Target="../media/image455.png"/><Relationship Id="rId19" Type="http://schemas.openxmlformats.org/officeDocument/2006/relationships/image" Target="../media/image465.png"/><Relationship Id="rId31" Type="http://schemas.openxmlformats.org/officeDocument/2006/relationships/image" Target="../media/image477.jpeg"/><Relationship Id="rId44" Type="http://schemas.openxmlformats.org/officeDocument/2006/relationships/image" Target="../media/image489.png"/><Relationship Id="rId52" Type="http://schemas.openxmlformats.org/officeDocument/2006/relationships/image" Target="../media/image497.jpeg"/><Relationship Id="rId4" Type="http://schemas.openxmlformats.org/officeDocument/2006/relationships/image" Target="../media/image449.png"/><Relationship Id="rId9" Type="http://schemas.openxmlformats.org/officeDocument/2006/relationships/image" Target="../media/image454.png"/><Relationship Id="rId14" Type="http://schemas.openxmlformats.org/officeDocument/2006/relationships/image" Target="../media/image459.png"/><Relationship Id="rId22" Type="http://schemas.openxmlformats.org/officeDocument/2006/relationships/image" Target="../media/image468.png"/><Relationship Id="rId27" Type="http://schemas.openxmlformats.org/officeDocument/2006/relationships/image" Target="../media/image473.png"/><Relationship Id="rId30" Type="http://schemas.openxmlformats.org/officeDocument/2006/relationships/image" Target="../media/image476.jpeg"/><Relationship Id="rId35" Type="http://schemas.openxmlformats.org/officeDocument/2006/relationships/image" Target="../media/image481.jpeg"/><Relationship Id="rId43" Type="http://schemas.openxmlformats.org/officeDocument/2006/relationships/image" Target="../media/image488.png"/><Relationship Id="rId48" Type="http://schemas.openxmlformats.org/officeDocument/2006/relationships/image" Target="../media/image493.jpeg"/><Relationship Id="rId56" Type="http://schemas.openxmlformats.org/officeDocument/2006/relationships/image" Target="../media/image597.jpeg"/><Relationship Id="rId8" Type="http://schemas.openxmlformats.org/officeDocument/2006/relationships/image" Target="../media/image453.png"/><Relationship Id="rId51" Type="http://schemas.openxmlformats.org/officeDocument/2006/relationships/image" Target="../media/image496.jpeg"/><Relationship Id="rId3" Type="http://schemas.openxmlformats.org/officeDocument/2006/relationships/image" Target="../media/image448.jpeg"/><Relationship Id="rId12" Type="http://schemas.openxmlformats.org/officeDocument/2006/relationships/image" Target="../media/image457.png"/><Relationship Id="rId17" Type="http://schemas.openxmlformats.org/officeDocument/2006/relationships/image" Target="../media/image463.png"/><Relationship Id="rId25" Type="http://schemas.openxmlformats.org/officeDocument/2006/relationships/image" Target="../media/image471.png"/><Relationship Id="rId33" Type="http://schemas.openxmlformats.org/officeDocument/2006/relationships/image" Target="../media/image479.png"/><Relationship Id="rId38" Type="http://schemas.openxmlformats.org/officeDocument/2006/relationships/hyperlink" Target="http://msvlab.hre.ntou.edu.tw/member/wu.cl.jpg" TargetMode="External"/><Relationship Id="rId46" Type="http://schemas.openxmlformats.org/officeDocument/2006/relationships/image" Target="../media/image491.jpeg"/><Relationship Id="rId20" Type="http://schemas.openxmlformats.org/officeDocument/2006/relationships/image" Target="../media/image466.png"/><Relationship Id="rId41" Type="http://schemas.openxmlformats.org/officeDocument/2006/relationships/image" Target="../media/image486.jpeg"/><Relationship Id="rId54" Type="http://schemas.openxmlformats.org/officeDocument/2006/relationships/image" Target="../media/image499.jpeg"/><Relationship Id="rId1" Type="http://schemas.openxmlformats.org/officeDocument/2006/relationships/slideLayout" Target="../slideLayouts/slideLayout2.xml"/><Relationship Id="rId6" Type="http://schemas.openxmlformats.org/officeDocument/2006/relationships/image" Target="../media/image451.png"/><Relationship Id="rId15" Type="http://schemas.openxmlformats.org/officeDocument/2006/relationships/image" Target="../media/image460.png"/><Relationship Id="rId23" Type="http://schemas.openxmlformats.org/officeDocument/2006/relationships/image" Target="../media/image469.png"/><Relationship Id="rId28" Type="http://schemas.openxmlformats.org/officeDocument/2006/relationships/image" Target="../media/image474.png"/><Relationship Id="rId36" Type="http://schemas.openxmlformats.org/officeDocument/2006/relationships/image" Target="../media/image482.jpeg"/><Relationship Id="rId49" Type="http://schemas.openxmlformats.org/officeDocument/2006/relationships/image" Target="../media/image494.png"/></Relationships>
</file>

<file path=ppt/slides/_rels/slide111.xml.rels><?xml version="1.0" encoding="UTF-8" standalone="yes"?>
<Relationships xmlns="http://schemas.openxmlformats.org/package/2006/relationships"><Relationship Id="rId3" Type="http://schemas.openxmlformats.org/officeDocument/2006/relationships/image" Target="../media/image60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601.jpe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602.jpe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605.jpeg"/><Relationship Id="rId5" Type="http://schemas.openxmlformats.org/officeDocument/2006/relationships/image" Target="../media/image604.jpeg"/><Relationship Id="rId4" Type="http://schemas.openxmlformats.org/officeDocument/2006/relationships/image" Target="../media/image603.jpeg"/></Relationships>
</file>

<file path=ppt/slides/_rels/slide114.xml.rels><?xml version="1.0" encoding="UTF-8" standalone="yes"?>
<Relationships xmlns="http://schemas.openxmlformats.org/package/2006/relationships"><Relationship Id="rId3" Type="http://schemas.openxmlformats.org/officeDocument/2006/relationships/image" Target="../media/image607.jpeg"/><Relationship Id="rId2" Type="http://schemas.openxmlformats.org/officeDocument/2006/relationships/image" Target="../media/image606.jpeg"/><Relationship Id="rId1" Type="http://schemas.openxmlformats.org/officeDocument/2006/relationships/slideLayout" Target="../slideLayouts/slideLayout2.xml"/><Relationship Id="rId5" Type="http://schemas.openxmlformats.org/officeDocument/2006/relationships/image" Target="../media/image609.jpeg"/><Relationship Id="rId4" Type="http://schemas.openxmlformats.org/officeDocument/2006/relationships/image" Target="../media/image608.jpeg"/></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78.jpeg"/></Relationships>
</file>

<file path=ppt/slides/_rels/slide14.xml.rels><?xml version="1.0" encoding="UTF-8" standalone="yes"?>
<Relationships xmlns="http://schemas.openxmlformats.org/package/2006/relationships"><Relationship Id="rId13" Type="http://schemas.openxmlformats.org/officeDocument/2006/relationships/image" Target="../media/image72.jpeg"/><Relationship Id="rId18" Type="http://schemas.openxmlformats.org/officeDocument/2006/relationships/image" Target="../media/image94.jpeg"/><Relationship Id="rId26" Type="http://schemas.openxmlformats.org/officeDocument/2006/relationships/image" Target="../media/image102.jpeg"/><Relationship Id="rId3" Type="http://schemas.openxmlformats.org/officeDocument/2006/relationships/image" Target="../media/image80.jpeg"/><Relationship Id="rId21" Type="http://schemas.openxmlformats.org/officeDocument/2006/relationships/image" Target="../media/image97.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3.jpeg"/><Relationship Id="rId25" Type="http://schemas.openxmlformats.org/officeDocument/2006/relationships/image" Target="../media/image101.jpeg"/><Relationship Id="rId33" Type="http://schemas.openxmlformats.org/officeDocument/2006/relationships/image" Target="../media/image109.jpeg"/><Relationship Id="rId2" Type="http://schemas.openxmlformats.org/officeDocument/2006/relationships/notesSlide" Target="../notesSlides/notesSlide4.xml"/><Relationship Id="rId16" Type="http://schemas.openxmlformats.org/officeDocument/2006/relationships/image" Target="../media/image92.jpeg"/><Relationship Id="rId20" Type="http://schemas.openxmlformats.org/officeDocument/2006/relationships/image" Target="../media/image96.jpeg"/><Relationship Id="rId29" Type="http://schemas.openxmlformats.org/officeDocument/2006/relationships/image" Target="../media/image105.jpeg"/><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8.jpeg"/><Relationship Id="rId24" Type="http://schemas.openxmlformats.org/officeDocument/2006/relationships/image" Target="../media/image100.jpeg"/><Relationship Id="rId32" Type="http://schemas.openxmlformats.org/officeDocument/2006/relationships/image" Target="../media/image108.jpg"/><Relationship Id="rId5" Type="http://schemas.openxmlformats.org/officeDocument/2006/relationships/image" Target="../media/image82.jpeg"/><Relationship Id="rId15" Type="http://schemas.openxmlformats.org/officeDocument/2006/relationships/image" Target="../media/image91.jpeg"/><Relationship Id="rId23" Type="http://schemas.openxmlformats.org/officeDocument/2006/relationships/image" Target="../media/image99.jpeg"/><Relationship Id="rId28" Type="http://schemas.openxmlformats.org/officeDocument/2006/relationships/image" Target="../media/image104.jpeg"/><Relationship Id="rId10" Type="http://schemas.openxmlformats.org/officeDocument/2006/relationships/image" Target="../media/image87.jpeg"/><Relationship Id="rId19" Type="http://schemas.openxmlformats.org/officeDocument/2006/relationships/image" Target="../media/image95.jpeg"/><Relationship Id="rId31" Type="http://schemas.openxmlformats.org/officeDocument/2006/relationships/image" Target="../media/image10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0.jpeg"/><Relationship Id="rId22" Type="http://schemas.openxmlformats.org/officeDocument/2006/relationships/image" Target="../media/image98.jpeg"/><Relationship Id="rId27" Type="http://schemas.openxmlformats.org/officeDocument/2006/relationships/image" Target="../media/image103.jpeg"/><Relationship Id="rId30" Type="http://schemas.openxmlformats.org/officeDocument/2006/relationships/image" Target="../media/image106.jpeg"/><Relationship Id="rId8" Type="http://schemas.openxmlformats.org/officeDocument/2006/relationships/image" Target="../media/image85.jpeg"/></Relationships>
</file>

<file path=ppt/slides/_rels/slide15.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3" Type="http://schemas.openxmlformats.org/officeDocument/2006/relationships/image" Target="../media/image110.png"/><Relationship Id="rId7" Type="http://schemas.openxmlformats.org/officeDocument/2006/relationships/image" Target="../media/image114.jpeg"/><Relationship Id="rId12" Type="http://schemas.openxmlformats.org/officeDocument/2006/relationships/image" Target="../media/image11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 Id="rId14" Type="http://schemas.openxmlformats.org/officeDocument/2006/relationships/image" Target="../media/image121.png"/></Relationships>
</file>

<file path=ppt/slides/_rels/slide1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4.jpg"/><Relationship Id="rId4" Type="http://schemas.openxmlformats.org/officeDocument/2006/relationships/image" Target="../media/image1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27.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8.png"/><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29.w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8.xml"/><Relationship Id="rId7"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32.wmf"/><Relationship Id="rId5" Type="http://schemas.openxmlformats.org/officeDocument/2006/relationships/oleObject" Target="../embeddings/oleObject6.bin"/><Relationship Id="rId4" Type="http://schemas.openxmlformats.org/officeDocument/2006/relationships/image" Target="../media/image134.png"/><Relationship Id="rId9" Type="http://schemas.openxmlformats.org/officeDocument/2006/relationships/image" Target="../media/image133.wmf"/></Relationships>
</file>

<file path=ppt/slides/_rels/slide24.xml.rels><?xml version="1.0" encoding="UTF-8" standalone="yes"?>
<Relationships xmlns="http://schemas.openxmlformats.org/package/2006/relationships"><Relationship Id="rId8" Type="http://schemas.openxmlformats.org/officeDocument/2006/relationships/hyperlink" Target="https://zh.wikipedia.org/wiki/%E4%B8%8A%E6%B5%B7%E4%BA%A4%E9%80%9A%E5%A4%A7%E5%AD%B8" TargetMode="External"/><Relationship Id="rId3" Type="http://schemas.openxmlformats.org/officeDocument/2006/relationships/image" Target="../media/image137.jpeg"/><Relationship Id="rId7" Type="http://schemas.openxmlformats.org/officeDocument/2006/relationships/image" Target="../media/image138.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hyperlink" Target="areameter.avi" TargetMode="External"/><Relationship Id="rId11" Type="http://schemas.openxmlformats.org/officeDocument/2006/relationships/image" Target="../media/image140.jpeg"/><Relationship Id="rId5" Type="http://schemas.openxmlformats.org/officeDocument/2006/relationships/image" Target="../media/image136.emf"/><Relationship Id="rId10" Type="http://schemas.openxmlformats.org/officeDocument/2006/relationships/image" Target="../media/image139.jpeg"/><Relationship Id="rId4" Type="http://schemas.openxmlformats.org/officeDocument/2006/relationships/oleObject" Target="../embeddings/oleObject8.bin"/><Relationship Id="rId9" Type="http://schemas.openxmlformats.org/officeDocument/2006/relationships/hyperlink" Target="https://zh.wikipedia.org/wiki/%E5%9C%8B%E7%AB%8B%E5%8F%B0%E7%81%A3%E5%A4%A7%E5%AD%B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areameter.avi" TargetMode="Externa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2.png"/><Relationship Id="rId5" Type="http://schemas.openxmlformats.org/officeDocument/2006/relationships/image" Target="../media/image138.jpeg"/><Relationship Id="rId4" Type="http://schemas.openxmlformats.org/officeDocument/2006/relationships/hyperlink" Target="areameter.av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areameter.avi" TargetMode="Externa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2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hyperlink" Target="areameter.avi" TargetMode="External"/><Relationship Id="rId1" Type="http://schemas.openxmlformats.org/officeDocument/2006/relationships/slideLayout" Target="../slideLayouts/slideLayout2.xml"/><Relationship Id="rId5" Type="http://schemas.openxmlformats.org/officeDocument/2006/relationships/image" Target="../media/image147.jpg"/><Relationship Id="rId4" Type="http://schemas.openxmlformats.org/officeDocument/2006/relationships/image" Target="../media/image146.jp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52.wmf"/><Relationship Id="rId18" Type="http://schemas.openxmlformats.org/officeDocument/2006/relationships/image" Target="../media/image154.wmf"/><Relationship Id="rId26" Type="http://schemas.openxmlformats.org/officeDocument/2006/relationships/image" Target="../media/image158.wmf"/><Relationship Id="rId3" Type="http://schemas.openxmlformats.org/officeDocument/2006/relationships/image" Target="../media/image161.emf"/><Relationship Id="rId21" Type="http://schemas.openxmlformats.org/officeDocument/2006/relationships/oleObject" Target="../embeddings/oleObject17.bin"/><Relationship Id="rId7" Type="http://schemas.openxmlformats.org/officeDocument/2006/relationships/image" Target="../media/image149.wmf"/><Relationship Id="rId12" Type="http://schemas.openxmlformats.org/officeDocument/2006/relationships/oleObject" Target="../embeddings/oleObject13.bin"/><Relationship Id="rId17" Type="http://schemas.openxmlformats.org/officeDocument/2006/relationships/oleObject" Target="../embeddings/oleObject15.bin"/><Relationship Id="rId25"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image" Target="../media/image153.wmf"/><Relationship Id="rId20" Type="http://schemas.openxmlformats.org/officeDocument/2006/relationships/image" Target="../media/image155.wmf"/><Relationship Id="rId29" Type="http://schemas.openxmlformats.org/officeDocument/2006/relationships/oleObject" Target="../embeddings/oleObject21.bin"/><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151.wmf"/><Relationship Id="rId24" Type="http://schemas.openxmlformats.org/officeDocument/2006/relationships/image" Target="../media/image157.wmf"/><Relationship Id="rId5" Type="http://schemas.openxmlformats.org/officeDocument/2006/relationships/image" Target="../media/image148.wmf"/><Relationship Id="rId15" Type="http://schemas.openxmlformats.org/officeDocument/2006/relationships/oleObject" Target="../embeddings/oleObject14.bin"/><Relationship Id="rId23" Type="http://schemas.openxmlformats.org/officeDocument/2006/relationships/oleObject" Target="../embeddings/oleObject18.bin"/><Relationship Id="rId28" Type="http://schemas.openxmlformats.org/officeDocument/2006/relationships/image" Target="../media/image159.wmf"/><Relationship Id="rId10" Type="http://schemas.openxmlformats.org/officeDocument/2006/relationships/oleObject" Target="../embeddings/oleObject12.bin"/><Relationship Id="rId19" Type="http://schemas.openxmlformats.org/officeDocument/2006/relationships/oleObject" Target="../embeddings/oleObject16.bin"/><Relationship Id="rId4" Type="http://schemas.openxmlformats.org/officeDocument/2006/relationships/oleObject" Target="../embeddings/oleObject9.bin"/><Relationship Id="rId9" Type="http://schemas.openxmlformats.org/officeDocument/2006/relationships/image" Target="../media/image150.wmf"/><Relationship Id="rId14" Type="http://schemas.openxmlformats.org/officeDocument/2006/relationships/image" Target="../media/image162.png"/><Relationship Id="rId22" Type="http://schemas.openxmlformats.org/officeDocument/2006/relationships/image" Target="../media/image156.wmf"/><Relationship Id="rId27" Type="http://schemas.openxmlformats.org/officeDocument/2006/relationships/oleObject" Target="../embeddings/oleObject20.bin"/><Relationship Id="rId30" Type="http://schemas.openxmlformats.org/officeDocument/2006/relationships/image" Target="../media/image160.wmf"/></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image" Target="../media/image163.png"/><Relationship Id="rId1" Type="http://schemas.openxmlformats.org/officeDocument/2006/relationships/slideLayout" Target="../slideLayouts/slideLayout6.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3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1.xml"/><Relationship Id="rId4" Type="http://schemas.openxmlformats.org/officeDocument/2006/relationships/image" Target="../media/image17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310.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79.jpe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178.jpeg"/><Relationship Id="rId5" Type="http://schemas.openxmlformats.org/officeDocument/2006/relationships/image" Target="../media/image176.wmf"/><Relationship Id="rId4" Type="http://schemas.openxmlformats.org/officeDocument/2006/relationships/oleObject" Target="../embeddings/oleObject22.bin"/></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81.jpeg"/><Relationship Id="rId7" Type="http://schemas.openxmlformats.org/officeDocument/2006/relationships/diagramData" Target="../diagrams/data1.xml"/><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84.jpeg"/><Relationship Id="rId11" Type="http://schemas.microsoft.com/office/2007/relationships/diagramDrawing" Target="../diagrams/drawing1.xml"/><Relationship Id="rId5" Type="http://schemas.openxmlformats.org/officeDocument/2006/relationships/image" Target="../media/image183.jpeg"/><Relationship Id="rId10" Type="http://schemas.openxmlformats.org/officeDocument/2006/relationships/diagramColors" Target="../diagrams/colors1.xml"/><Relationship Id="rId4" Type="http://schemas.openxmlformats.org/officeDocument/2006/relationships/image" Target="../media/image182.jpeg"/><Relationship Id="rId9"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eg"/><Relationship Id="rId1" Type="http://schemas.openxmlformats.org/officeDocument/2006/relationships/slideLayout" Target="../slideLayouts/slideLayout1.xml"/><Relationship Id="rId4" Type="http://schemas.openxmlformats.org/officeDocument/2006/relationships/image" Target="../media/image187.jpeg"/></Relationships>
</file>

<file path=ppt/slides/_rels/slide38.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diagramLayout" Target="../diagrams/layout3.xml"/><Relationship Id="rId18" Type="http://schemas.openxmlformats.org/officeDocument/2006/relationships/image" Target="../media/image194.jpeg"/><Relationship Id="rId3" Type="http://schemas.openxmlformats.org/officeDocument/2006/relationships/diagramLayout" Target="../diagrams/layout2.xml"/><Relationship Id="rId7" Type="http://schemas.openxmlformats.org/officeDocument/2006/relationships/image" Target="../media/image188.jpg"/><Relationship Id="rId12" Type="http://schemas.openxmlformats.org/officeDocument/2006/relationships/diagramData" Target="../diagrams/data3.xml"/><Relationship Id="rId17" Type="http://schemas.openxmlformats.org/officeDocument/2006/relationships/image" Target="../media/image193.jpeg"/><Relationship Id="rId2" Type="http://schemas.openxmlformats.org/officeDocument/2006/relationships/diagramData" Target="../diagrams/data2.xml"/><Relationship Id="rId16" Type="http://schemas.microsoft.com/office/2007/relationships/diagramDrawing" Target="../diagrams/drawing3.xml"/><Relationship Id="rId20" Type="http://schemas.openxmlformats.org/officeDocument/2006/relationships/image" Target="../media/image196.jpeg"/><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92.jpeg"/><Relationship Id="rId5" Type="http://schemas.openxmlformats.org/officeDocument/2006/relationships/diagramColors" Target="../diagrams/colors2.xml"/><Relationship Id="rId15" Type="http://schemas.openxmlformats.org/officeDocument/2006/relationships/diagramColors" Target="../diagrams/colors3.xml"/><Relationship Id="rId10" Type="http://schemas.openxmlformats.org/officeDocument/2006/relationships/image" Target="../media/image191.jpeg"/><Relationship Id="rId19" Type="http://schemas.openxmlformats.org/officeDocument/2006/relationships/image" Target="../media/image195.jpeg"/><Relationship Id="rId4" Type="http://schemas.openxmlformats.org/officeDocument/2006/relationships/diagramQuickStyle" Target="../diagrams/quickStyle2.xml"/><Relationship Id="rId9" Type="http://schemas.openxmlformats.org/officeDocument/2006/relationships/image" Target="../media/image190.jpeg"/><Relationship Id="rId1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01.wmf"/><Relationship Id="rId13" Type="http://schemas.openxmlformats.org/officeDocument/2006/relationships/oleObject" Target="../embeddings/oleObject29.bin"/><Relationship Id="rId18" Type="http://schemas.openxmlformats.org/officeDocument/2006/relationships/image" Target="../media/image206.wmf"/><Relationship Id="rId26" Type="http://schemas.openxmlformats.org/officeDocument/2006/relationships/image" Target="../media/image210.wmf"/><Relationship Id="rId3" Type="http://schemas.openxmlformats.org/officeDocument/2006/relationships/oleObject" Target="../embeddings/oleObject23.bin"/><Relationship Id="rId21" Type="http://schemas.openxmlformats.org/officeDocument/2006/relationships/oleObject" Target="../embeddings/oleObject33.bin"/><Relationship Id="rId7" Type="http://schemas.openxmlformats.org/officeDocument/2006/relationships/oleObject" Target="../embeddings/oleObject26.bin"/><Relationship Id="rId12" Type="http://schemas.openxmlformats.org/officeDocument/2006/relationships/image" Target="../media/image203.wmf"/><Relationship Id="rId17" Type="http://schemas.openxmlformats.org/officeDocument/2006/relationships/oleObject" Target="../embeddings/oleObject31.bin"/><Relationship Id="rId25" Type="http://schemas.openxmlformats.org/officeDocument/2006/relationships/oleObject" Target="../embeddings/oleObject35.bin"/><Relationship Id="rId2" Type="http://schemas.openxmlformats.org/officeDocument/2006/relationships/slideLayout" Target="../slideLayouts/slideLayout2.xml"/><Relationship Id="rId16" Type="http://schemas.openxmlformats.org/officeDocument/2006/relationships/image" Target="../media/image205.wmf"/><Relationship Id="rId20" Type="http://schemas.openxmlformats.org/officeDocument/2006/relationships/image" Target="../media/image207.wmf"/><Relationship Id="rId1" Type="http://schemas.openxmlformats.org/officeDocument/2006/relationships/vmlDrawing" Target="../drawings/vmlDrawing9.vml"/><Relationship Id="rId6" Type="http://schemas.openxmlformats.org/officeDocument/2006/relationships/oleObject" Target="../embeddings/oleObject25.bin"/><Relationship Id="rId11" Type="http://schemas.openxmlformats.org/officeDocument/2006/relationships/oleObject" Target="../embeddings/oleObject28.bin"/><Relationship Id="rId24" Type="http://schemas.openxmlformats.org/officeDocument/2006/relationships/image" Target="../media/image209.wmf"/><Relationship Id="rId5" Type="http://schemas.openxmlformats.org/officeDocument/2006/relationships/oleObject" Target="../embeddings/oleObject24.bin"/><Relationship Id="rId15" Type="http://schemas.openxmlformats.org/officeDocument/2006/relationships/oleObject" Target="../embeddings/oleObject30.bin"/><Relationship Id="rId23" Type="http://schemas.openxmlformats.org/officeDocument/2006/relationships/oleObject" Target="../embeddings/oleObject34.bin"/><Relationship Id="rId28" Type="http://schemas.openxmlformats.org/officeDocument/2006/relationships/oleObject" Target="../embeddings/oleObject37.bin"/><Relationship Id="rId10" Type="http://schemas.openxmlformats.org/officeDocument/2006/relationships/image" Target="../media/image202.wmf"/><Relationship Id="rId19" Type="http://schemas.openxmlformats.org/officeDocument/2006/relationships/oleObject" Target="../embeddings/oleObject32.bin"/><Relationship Id="rId4" Type="http://schemas.openxmlformats.org/officeDocument/2006/relationships/image" Target="../media/image200.wmf"/><Relationship Id="rId9" Type="http://schemas.openxmlformats.org/officeDocument/2006/relationships/oleObject" Target="../embeddings/oleObject27.bin"/><Relationship Id="rId14" Type="http://schemas.openxmlformats.org/officeDocument/2006/relationships/image" Target="../media/image204.wmf"/><Relationship Id="rId22" Type="http://schemas.openxmlformats.org/officeDocument/2006/relationships/image" Target="../media/image208.wmf"/><Relationship Id="rId27" Type="http://schemas.openxmlformats.org/officeDocument/2006/relationships/oleObject" Target="../embeddings/oleObject36.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212.wmf"/><Relationship Id="rId5" Type="http://schemas.openxmlformats.org/officeDocument/2006/relationships/oleObject" Target="../embeddings/oleObject39.bin"/><Relationship Id="rId4" Type="http://schemas.openxmlformats.org/officeDocument/2006/relationships/image" Target="../media/image211.wmf"/></Relationships>
</file>

<file path=ppt/slides/_rels/slide43.xml.rels><?xml version="1.0" encoding="UTF-8" standalone="yes"?>
<Relationships xmlns="http://schemas.openxmlformats.org/package/2006/relationships"><Relationship Id="rId3" Type="http://schemas.openxmlformats.org/officeDocument/2006/relationships/image" Target="../media/image214.emf"/><Relationship Id="rId7" Type="http://schemas.openxmlformats.org/officeDocument/2006/relationships/image" Target="../media/image218.emf"/><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emf"/><Relationship Id="rId5" Type="http://schemas.openxmlformats.org/officeDocument/2006/relationships/image" Target="../media/image216.emf"/><Relationship Id="rId4" Type="http://schemas.openxmlformats.org/officeDocument/2006/relationships/image" Target="../media/image215.jpeg"/></Relationships>
</file>

<file path=ppt/slides/_rels/slide44.xml.rels><?xml version="1.0" encoding="UTF-8" standalone="yes"?>
<Relationships xmlns="http://schemas.openxmlformats.org/package/2006/relationships"><Relationship Id="rId2" Type="http://schemas.openxmlformats.org/officeDocument/2006/relationships/image" Target="../media/image219.jf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emf"/><Relationship Id="rId1" Type="http://schemas.openxmlformats.org/officeDocument/2006/relationships/slideLayout" Target="../slideLayouts/slideLayout2.xml"/><Relationship Id="rId6" Type="http://schemas.openxmlformats.org/officeDocument/2006/relationships/image" Target="../media/image224.jfif"/><Relationship Id="rId5" Type="http://schemas.openxmlformats.org/officeDocument/2006/relationships/image" Target="../media/image223.jpeg"/><Relationship Id="rId4" Type="http://schemas.openxmlformats.org/officeDocument/2006/relationships/image" Target="../media/image222.jpe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225.wmf"/></Relationships>
</file>

<file path=ppt/slides/_rels/slide47.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oleObject" Target="../embeddings/oleObject41.bin"/><Relationship Id="rId7" Type="http://schemas.openxmlformats.org/officeDocument/2006/relationships/image" Target="../media/image228.jpeg"/><Relationship Id="rId2" Type="http://schemas.openxmlformats.org/officeDocument/2006/relationships/slideLayout" Target="../slideLayouts/slideLayout9.xml"/><Relationship Id="rId1" Type="http://schemas.openxmlformats.org/officeDocument/2006/relationships/vmlDrawing" Target="../drawings/vmlDrawing12.vml"/><Relationship Id="rId6" Type="http://schemas.openxmlformats.org/officeDocument/2006/relationships/image" Target="../media/image227.emf"/><Relationship Id="rId5" Type="http://schemas.openxmlformats.org/officeDocument/2006/relationships/oleObject" Target="../embeddings/oleObject42.bin"/><Relationship Id="rId4" Type="http://schemas.openxmlformats.org/officeDocument/2006/relationships/image" Target="../media/image226.emf"/></Relationships>
</file>

<file path=ppt/slides/_rels/slide48.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340.png"/><Relationship Id="rId7" Type="http://schemas.openxmlformats.org/officeDocument/2006/relationships/image" Target="../media/image6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10.png"/><Relationship Id="rId5" Type="http://schemas.openxmlformats.org/officeDocument/2006/relationships/image" Target="../media/image461.png"/><Relationship Id="rId4" Type="http://schemas.openxmlformats.org/officeDocument/2006/relationships/image" Target="../media/image230.jpeg"/></Relationships>
</file>

<file path=ppt/slides/_rels/slide4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g"/><Relationship Id="rId4" Type="http://schemas.openxmlformats.org/officeDocument/2006/relationships/image" Target="../media/image22.jpeg"/><Relationship Id="rId9"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5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 Id="rId4" Type="http://schemas.openxmlformats.org/officeDocument/2006/relationships/image" Target="../media/image238.jpeg"/></Relationships>
</file>

<file path=ppt/slides/_rels/slide5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9.jpeg"/><Relationship Id="rId1" Type="http://schemas.openxmlformats.org/officeDocument/2006/relationships/slideLayout" Target="../slideLayouts/slideLayout2.xml"/><Relationship Id="rId5" Type="http://schemas.openxmlformats.org/officeDocument/2006/relationships/image" Target="../media/image241.jpeg"/><Relationship Id="rId4" Type="http://schemas.openxmlformats.org/officeDocument/2006/relationships/image" Target="../media/image240.jpeg"/></Relationships>
</file>

<file path=ppt/slides/_rels/slide53.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3.jpeg"/></Relationships>
</file>

<file path=ppt/slides/_rels/slide54.xml.rels><?xml version="1.0" encoding="UTF-8" standalone="yes"?>
<Relationships xmlns="http://schemas.openxmlformats.org/package/2006/relationships"><Relationship Id="rId8" Type="http://schemas.openxmlformats.org/officeDocument/2006/relationships/image" Target="../media/image250.jpeg"/><Relationship Id="rId13" Type="http://schemas.openxmlformats.org/officeDocument/2006/relationships/image" Target="../media/image255.png"/><Relationship Id="rId18" Type="http://schemas.openxmlformats.org/officeDocument/2006/relationships/image" Target="../media/image244.wmf"/><Relationship Id="rId3" Type="http://schemas.openxmlformats.org/officeDocument/2006/relationships/image" Target="../media/image245.jpg"/><Relationship Id="rId7" Type="http://schemas.openxmlformats.org/officeDocument/2006/relationships/image" Target="../media/image249.jpeg"/><Relationship Id="rId12" Type="http://schemas.openxmlformats.org/officeDocument/2006/relationships/image" Target="../media/image254.png"/><Relationship Id="rId17" Type="http://schemas.openxmlformats.org/officeDocument/2006/relationships/oleObject" Target="../embeddings/oleObject43.bin"/><Relationship Id="rId2" Type="http://schemas.openxmlformats.org/officeDocument/2006/relationships/slideLayout" Target="../slideLayouts/slideLayout2.xml"/><Relationship Id="rId16" Type="http://schemas.openxmlformats.org/officeDocument/2006/relationships/image" Target="../media/image258.png"/><Relationship Id="rId1" Type="http://schemas.openxmlformats.org/officeDocument/2006/relationships/vmlDrawing" Target="../drawings/vmlDrawing13.vml"/><Relationship Id="rId6" Type="http://schemas.openxmlformats.org/officeDocument/2006/relationships/image" Target="../media/image248.jpeg"/><Relationship Id="rId11" Type="http://schemas.openxmlformats.org/officeDocument/2006/relationships/image" Target="../media/image253.emf"/><Relationship Id="rId5" Type="http://schemas.openxmlformats.org/officeDocument/2006/relationships/image" Target="../media/image247.jpeg"/><Relationship Id="rId15" Type="http://schemas.openxmlformats.org/officeDocument/2006/relationships/image" Target="../media/image257.emf"/><Relationship Id="rId10" Type="http://schemas.openxmlformats.org/officeDocument/2006/relationships/image" Target="../media/image252.emf"/><Relationship Id="rId4" Type="http://schemas.openxmlformats.org/officeDocument/2006/relationships/image" Target="../media/image246.jpeg"/><Relationship Id="rId9" Type="http://schemas.openxmlformats.org/officeDocument/2006/relationships/image" Target="../media/image251.jpeg"/><Relationship Id="rId14" Type="http://schemas.openxmlformats.org/officeDocument/2006/relationships/image" Target="../media/image256.png"/></Relationships>
</file>

<file path=ppt/slides/_rels/slide55.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6.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56.xml.rels><?xml version="1.0" encoding="UTF-8" standalone="yes"?>
<Relationships xmlns="http://schemas.openxmlformats.org/package/2006/relationships"><Relationship Id="rId8" Type="http://schemas.openxmlformats.org/officeDocument/2006/relationships/image" Target="../media/image253.emf"/><Relationship Id="rId3" Type="http://schemas.openxmlformats.org/officeDocument/2006/relationships/image" Target="../media/image252.emf"/><Relationship Id="rId7" Type="http://schemas.openxmlformats.org/officeDocument/2006/relationships/image" Target="../media/image264.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44.bin"/><Relationship Id="rId5" Type="http://schemas.openxmlformats.org/officeDocument/2006/relationships/image" Target="../media/image266.wmf"/><Relationship Id="rId4" Type="http://schemas.openxmlformats.org/officeDocument/2006/relationships/image" Target="../media/image265.wmf"/><Relationship Id="rId9" Type="http://schemas.openxmlformats.org/officeDocument/2006/relationships/image" Target="../media/image267.emf"/></Relationships>
</file>

<file path=ppt/slides/_rels/slide57.xml.rels><?xml version="1.0" encoding="UTF-8" standalone="yes"?>
<Relationships xmlns="http://schemas.openxmlformats.org/package/2006/relationships"><Relationship Id="rId13" Type="http://schemas.openxmlformats.org/officeDocument/2006/relationships/oleObject" Target="../embeddings/oleObject50.bin"/><Relationship Id="rId18" Type="http://schemas.openxmlformats.org/officeDocument/2006/relationships/image" Target="../media/image274.wmf"/><Relationship Id="rId26" Type="http://schemas.openxmlformats.org/officeDocument/2006/relationships/oleObject" Target="../embeddings/oleObject56.bin"/><Relationship Id="rId39" Type="http://schemas.openxmlformats.org/officeDocument/2006/relationships/oleObject" Target="../embeddings/oleObject62.bin"/><Relationship Id="rId21" Type="http://schemas.openxmlformats.org/officeDocument/2006/relationships/image" Target="../media/image244.wmf"/><Relationship Id="rId34" Type="http://schemas.openxmlformats.org/officeDocument/2006/relationships/image" Target="../media/image280.wmf"/><Relationship Id="rId42" Type="http://schemas.openxmlformats.org/officeDocument/2006/relationships/image" Target="../media/image284.wmf"/><Relationship Id="rId47" Type="http://schemas.openxmlformats.org/officeDocument/2006/relationships/oleObject" Target="../embeddings/oleObject66.bin"/><Relationship Id="rId7" Type="http://schemas.openxmlformats.org/officeDocument/2006/relationships/oleObject" Target="../embeddings/oleObject47.bin"/><Relationship Id="rId2" Type="http://schemas.openxmlformats.org/officeDocument/2006/relationships/slideLayout" Target="../slideLayouts/slideLayout2.xml"/><Relationship Id="rId16" Type="http://schemas.openxmlformats.org/officeDocument/2006/relationships/image" Target="../media/image273.wmf"/><Relationship Id="rId29" Type="http://schemas.openxmlformats.org/officeDocument/2006/relationships/image" Target="../media/image278.wmf"/><Relationship Id="rId1" Type="http://schemas.openxmlformats.org/officeDocument/2006/relationships/vmlDrawing" Target="../drawings/vmlDrawing15.vml"/><Relationship Id="rId6" Type="http://schemas.openxmlformats.org/officeDocument/2006/relationships/oleObject" Target="../embeddings/oleObject46.bin"/><Relationship Id="rId11" Type="http://schemas.openxmlformats.org/officeDocument/2006/relationships/oleObject" Target="../embeddings/oleObject49.bin"/><Relationship Id="rId24" Type="http://schemas.openxmlformats.org/officeDocument/2006/relationships/oleObject" Target="../embeddings/oleObject55.bin"/><Relationship Id="rId32" Type="http://schemas.openxmlformats.org/officeDocument/2006/relationships/image" Target="../media/image289.emf"/><Relationship Id="rId37" Type="http://schemas.openxmlformats.org/officeDocument/2006/relationships/oleObject" Target="../embeddings/oleObject61.bin"/><Relationship Id="rId40" Type="http://schemas.openxmlformats.org/officeDocument/2006/relationships/image" Target="../media/image283.wmf"/><Relationship Id="rId45" Type="http://schemas.openxmlformats.org/officeDocument/2006/relationships/oleObject" Target="../embeddings/oleObject65.bin"/><Relationship Id="rId5" Type="http://schemas.openxmlformats.org/officeDocument/2006/relationships/image" Target="../media/image268.wmf"/><Relationship Id="rId15" Type="http://schemas.openxmlformats.org/officeDocument/2006/relationships/oleObject" Target="../embeddings/oleObject51.bin"/><Relationship Id="rId23" Type="http://schemas.openxmlformats.org/officeDocument/2006/relationships/image" Target="../media/image275.wmf"/><Relationship Id="rId28" Type="http://schemas.openxmlformats.org/officeDocument/2006/relationships/oleObject" Target="../embeddings/oleObject57.bin"/><Relationship Id="rId36" Type="http://schemas.openxmlformats.org/officeDocument/2006/relationships/image" Target="../media/image281.wmf"/><Relationship Id="rId10" Type="http://schemas.openxmlformats.org/officeDocument/2006/relationships/image" Target="../media/image270.wmf"/><Relationship Id="rId19" Type="http://schemas.openxmlformats.org/officeDocument/2006/relationships/image" Target="../media/image288.png"/><Relationship Id="rId31" Type="http://schemas.openxmlformats.org/officeDocument/2006/relationships/image" Target="../media/image279.wmf"/><Relationship Id="rId44" Type="http://schemas.openxmlformats.org/officeDocument/2006/relationships/image" Target="../media/image285.wmf"/><Relationship Id="rId4" Type="http://schemas.openxmlformats.org/officeDocument/2006/relationships/oleObject" Target="../embeddings/oleObject45.bin"/><Relationship Id="rId9" Type="http://schemas.openxmlformats.org/officeDocument/2006/relationships/oleObject" Target="../embeddings/oleObject48.bin"/><Relationship Id="rId14" Type="http://schemas.openxmlformats.org/officeDocument/2006/relationships/image" Target="../media/image272.wmf"/><Relationship Id="rId22" Type="http://schemas.openxmlformats.org/officeDocument/2006/relationships/oleObject" Target="../embeddings/oleObject54.bin"/><Relationship Id="rId27" Type="http://schemas.openxmlformats.org/officeDocument/2006/relationships/image" Target="../media/image277.wmf"/><Relationship Id="rId30" Type="http://schemas.openxmlformats.org/officeDocument/2006/relationships/oleObject" Target="../embeddings/oleObject58.bin"/><Relationship Id="rId35" Type="http://schemas.openxmlformats.org/officeDocument/2006/relationships/oleObject" Target="../embeddings/oleObject60.bin"/><Relationship Id="rId43" Type="http://schemas.openxmlformats.org/officeDocument/2006/relationships/oleObject" Target="../embeddings/oleObject64.bin"/><Relationship Id="rId48" Type="http://schemas.openxmlformats.org/officeDocument/2006/relationships/image" Target="../media/image287.wmf"/><Relationship Id="rId8" Type="http://schemas.openxmlformats.org/officeDocument/2006/relationships/image" Target="../media/image269.wmf"/><Relationship Id="rId3" Type="http://schemas.openxmlformats.org/officeDocument/2006/relationships/notesSlide" Target="../notesSlides/notesSlide12.xml"/><Relationship Id="rId12" Type="http://schemas.openxmlformats.org/officeDocument/2006/relationships/image" Target="../media/image271.wmf"/><Relationship Id="rId17" Type="http://schemas.openxmlformats.org/officeDocument/2006/relationships/oleObject" Target="../embeddings/oleObject52.bin"/><Relationship Id="rId25" Type="http://schemas.openxmlformats.org/officeDocument/2006/relationships/image" Target="../media/image276.wmf"/><Relationship Id="rId33" Type="http://schemas.openxmlformats.org/officeDocument/2006/relationships/oleObject" Target="../embeddings/oleObject59.bin"/><Relationship Id="rId38" Type="http://schemas.openxmlformats.org/officeDocument/2006/relationships/image" Target="../media/image282.wmf"/><Relationship Id="rId46" Type="http://schemas.openxmlformats.org/officeDocument/2006/relationships/image" Target="../media/image286.wmf"/><Relationship Id="rId20" Type="http://schemas.openxmlformats.org/officeDocument/2006/relationships/oleObject" Target="../embeddings/oleObject53.bin"/><Relationship Id="rId41" Type="http://schemas.openxmlformats.org/officeDocument/2006/relationships/oleObject" Target="../embeddings/oleObject63.bin"/></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68.bin"/><Relationship Id="rId3" Type="http://schemas.openxmlformats.org/officeDocument/2006/relationships/oleObject" Target="../embeddings/oleObject67.bin"/><Relationship Id="rId7" Type="http://schemas.openxmlformats.org/officeDocument/2006/relationships/image" Target="../media/image294.png"/><Relationship Id="rId2" Type="http://schemas.openxmlformats.org/officeDocument/2006/relationships/slideLayout" Target="../slideLayouts/slideLayout11.xml"/><Relationship Id="rId1" Type="http://schemas.openxmlformats.org/officeDocument/2006/relationships/vmlDrawing" Target="../drawings/vmlDrawing16.v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0.wmf"/><Relationship Id="rId9" Type="http://schemas.openxmlformats.org/officeDocument/2006/relationships/image" Target="../media/image291.wmf"/></Relationships>
</file>

<file path=ppt/slides/_rels/slide59.xml.rels><?xml version="1.0" encoding="UTF-8" standalone="yes"?>
<Relationships xmlns="http://schemas.openxmlformats.org/package/2006/relationships"><Relationship Id="rId26" Type="http://schemas.openxmlformats.org/officeDocument/2006/relationships/image" Target="../media/image305.wmf"/><Relationship Id="rId21" Type="http://schemas.openxmlformats.org/officeDocument/2006/relationships/oleObject" Target="../embeddings/oleObject78.bin"/><Relationship Id="rId42" Type="http://schemas.openxmlformats.org/officeDocument/2006/relationships/image" Target="../media/image313.wmf"/><Relationship Id="rId47" Type="http://schemas.openxmlformats.org/officeDocument/2006/relationships/oleObject" Target="../embeddings/oleObject91.bin"/><Relationship Id="rId63" Type="http://schemas.openxmlformats.org/officeDocument/2006/relationships/oleObject" Target="../embeddings/oleObject99.bin"/><Relationship Id="rId68" Type="http://schemas.openxmlformats.org/officeDocument/2006/relationships/image" Target="../media/image326.wmf"/><Relationship Id="rId84" Type="http://schemas.openxmlformats.org/officeDocument/2006/relationships/image" Target="../media/image334.wmf"/><Relationship Id="rId89" Type="http://schemas.openxmlformats.org/officeDocument/2006/relationships/oleObject" Target="../embeddings/oleObject112.bin"/><Relationship Id="rId16" Type="http://schemas.openxmlformats.org/officeDocument/2006/relationships/image" Target="../media/image300.wmf"/><Relationship Id="rId11" Type="http://schemas.openxmlformats.org/officeDocument/2006/relationships/oleObject" Target="../embeddings/oleObject73.bin"/><Relationship Id="rId32" Type="http://schemas.openxmlformats.org/officeDocument/2006/relationships/image" Target="../media/image308.wmf"/><Relationship Id="rId37" Type="http://schemas.openxmlformats.org/officeDocument/2006/relationships/oleObject" Target="../embeddings/oleObject86.bin"/><Relationship Id="rId53" Type="http://schemas.openxmlformats.org/officeDocument/2006/relationships/oleObject" Target="../embeddings/oleObject94.bin"/><Relationship Id="rId58" Type="http://schemas.openxmlformats.org/officeDocument/2006/relationships/image" Target="../media/image321.wmf"/><Relationship Id="rId74" Type="http://schemas.openxmlformats.org/officeDocument/2006/relationships/image" Target="../media/image329.wmf"/><Relationship Id="rId79" Type="http://schemas.openxmlformats.org/officeDocument/2006/relationships/oleObject" Target="../embeddings/oleObject107.bin"/><Relationship Id="rId5" Type="http://schemas.openxmlformats.org/officeDocument/2006/relationships/image" Target="../media/image295.wmf"/><Relationship Id="rId90" Type="http://schemas.openxmlformats.org/officeDocument/2006/relationships/image" Target="../media/image337.wmf"/><Relationship Id="rId14" Type="http://schemas.openxmlformats.org/officeDocument/2006/relationships/image" Target="../media/image299.wmf"/><Relationship Id="rId22" Type="http://schemas.openxmlformats.org/officeDocument/2006/relationships/image" Target="../media/image303.wmf"/><Relationship Id="rId27" Type="http://schemas.openxmlformats.org/officeDocument/2006/relationships/oleObject" Target="../embeddings/oleObject81.bin"/><Relationship Id="rId30" Type="http://schemas.openxmlformats.org/officeDocument/2006/relationships/image" Target="../media/image307.wmf"/><Relationship Id="rId35" Type="http://schemas.openxmlformats.org/officeDocument/2006/relationships/oleObject" Target="../embeddings/oleObject85.bin"/><Relationship Id="rId43" Type="http://schemas.openxmlformats.org/officeDocument/2006/relationships/oleObject" Target="../embeddings/oleObject89.bin"/><Relationship Id="rId48" Type="http://schemas.openxmlformats.org/officeDocument/2006/relationships/image" Target="../media/image316.wmf"/><Relationship Id="rId56" Type="http://schemas.openxmlformats.org/officeDocument/2006/relationships/image" Target="../media/image320.wmf"/><Relationship Id="rId64" Type="http://schemas.openxmlformats.org/officeDocument/2006/relationships/image" Target="../media/image324.wmf"/><Relationship Id="rId69" Type="http://schemas.openxmlformats.org/officeDocument/2006/relationships/oleObject" Target="../embeddings/oleObject102.bin"/><Relationship Id="rId77" Type="http://schemas.openxmlformats.org/officeDocument/2006/relationships/oleObject" Target="../embeddings/oleObject106.bin"/><Relationship Id="rId8" Type="http://schemas.openxmlformats.org/officeDocument/2006/relationships/oleObject" Target="../embeddings/oleObject71.bin"/><Relationship Id="rId51" Type="http://schemas.openxmlformats.org/officeDocument/2006/relationships/oleObject" Target="../embeddings/oleObject93.bin"/><Relationship Id="rId72" Type="http://schemas.openxmlformats.org/officeDocument/2006/relationships/image" Target="../media/image328.wmf"/><Relationship Id="rId80" Type="http://schemas.openxmlformats.org/officeDocument/2006/relationships/image" Target="../media/image332.wmf"/><Relationship Id="rId85" Type="http://schemas.openxmlformats.org/officeDocument/2006/relationships/oleObject" Target="../embeddings/oleObject110.bin"/><Relationship Id="rId3" Type="http://schemas.openxmlformats.org/officeDocument/2006/relationships/notesSlide" Target="../notesSlides/notesSlide13.xml"/><Relationship Id="rId12" Type="http://schemas.openxmlformats.org/officeDocument/2006/relationships/image" Target="../media/image298.wmf"/><Relationship Id="rId17" Type="http://schemas.openxmlformats.org/officeDocument/2006/relationships/oleObject" Target="../embeddings/oleObject76.bin"/><Relationship Id="rId25" Type="http://schemas.openxmlformats.org/officeDocument/2006/relationships/oleObject" Target="../embeddings/oleObject80.bin"/><Relationship Id="rId33" Type="http://schemas.openxmlformats.org/officeDocument/2006/relationships/oleObject" Target="../embeddings/oleObject84.bin"/><Relationship Id="rId38" Type="http://schemas.openxmlformats.org/officeDocument/2006/relationships/image" Target="../media/image311.wmf"/><Relationship Id="rId46" Type="http://schemas.openxmlformats.org/officeDocument/2006/relationships/image" Target="../media/image315.wmf"/><Relationship Id="rId59" Type="http://schemas.openxmlformats.org/officeDocument/2006/relationships/oleObject" Target="../embeddings/oleObject97.bin"/><Relationship Id="rId67" Type="http://schemas.openxmlformats.org/officeDocument/2006/relationships/oleObject" Target="../embeddings/oleObject101.bin"/><Relationship Id="rId20" Type="http://schemas.openxmlformats.org/officeDocument/2006/relationships/image" Target="../media/image302.wmf"/><Relationship Id="rId41" Type="http://schemas.openxmlformats.org/officeDocument/2006/relationships/oleObject" Target="../embeddings/oleObject88.bin"/><Relationship Id="rId54" Type="http://schemas.openxmlformats.org/officeDocument/2006/relationships/image" Target="../media/image319.wmf"/><Relationship Id="rId62" Type="http://schemas.openxmlformats.org/officeDocument/2006/relationships/image" Target="../media/image323.wmf"/><Relationship Id="rId70" Type="http://schemas.openxmlformats.org/officeDocument/2006/relationships/image" Target="../media/image327.wmf"/><Relationship Id="rId75" Type="http://schemas.openxmlformats.org/officeDocument/2006/relationships/oleObject" Target="../embeddings/oleObject105.bin"/><Relationship Id="rId83" Type="http://schemas.openxmlformats.org/officeDocument/2006/relationships/oleObject" Target="../embeddings/oleObject109.bin"/><Relationship Id="rId88" Type="http://schemas.openxmlformats.org/officeDocument/2006/relationships/image" Target="../media/image336.wmf"/><Relationship Id="rId91" Type="http://schemas.openxmlformats.org/officeDocument/2006/relationships/oleObject" Target="../embeddings/oleObject113.bin"/><Relationship Id="rId1" Type="http://schemas.openxmlformats.org/officeDocument/2006/relationships/vmlDrawing" Target="../drawings/vmlDrawing17.vml"/><Relationship Id="rId6" Type="http://schemas.openxmlformats.org/officeDocument/2006/relationships/oleObject" Target="../embeddings/oleObject70.bin"/><Relationship Id="rId15" Type="http://schemas.openxmlformats.org/officeDocument/2006/relationships/oleObject" Target="../embeddings/oleObject75.bin"/><Relationship Id="rId23" Type="http://schemas.openxmlformats.org/officeDocument/2006/relationships/oleObject" Target="../embeddings/oleObject79.bin"/><Relationship Id="rId28" Type="http://schemas.openxmlformats.org/officeDocument/2006/relationships/image" Target="../media/image306.wmf"/><Relationship Id="rId36" Type="http://schemas.openxmlformats.org/officeDocument/2006/relationships/image" Target="../media/image310.wmf"/><Relationship Id="rId49" Type="http://schemas.openxmlformats.org/officeDocument/2006/relationships/oleObject" Target="../embeddings/oleObject92.bin"/><Relationship Id="rId57" Type="http://schemas.openxmlformats.org/officeDocument/2006/relationships/oleObject" Target="../embeddings/oleObject96.bin"/><Relationship Id="rId10" Type="http://schemas.openxmlformats.org/officeDocument/2006/relationships/image" Target="../media/image297.wmf"/><Relationship Id="rId31" Type="http://schemas.openxmlformats.org/officeDocument/2006/relationships/oleObject" Target="../embeddings/oleObject83.bin"/><Relationship Id="rId44" Type="http://schemas.openxmlformats.org/officeDocument/2006/relationships/image" Target="../media/image314.wmf"/><Relationship Id="rId52" Type="http://schemas.openxmlformats.org/officeDocument/2006/relationships/image" Target="../media/image318.wmf"/><Relationship Id="rId60" Type="http://schemas.openxmlformats.org/officeDocument/2006/relationships/image" Target="../media/image322.wmf"/><Relationship Id="rId65" Type="http://schemas.openxmlformats.org/officeDocument/2006/relationships/oleObject" Target="../embeddings/oleObject100.bin"/><Relationship Id="rId73" Type="http://schemas.openxmlformats.org/officeDocument/2006/relationships/oleObject" Target="../embeddings/oleObject104.bin"/><Relationship Id="rId78" Type="http://schemas.openxmlformats.org/officeDocument/2006/relationships/image" Target="../media/image331.wmf"/><Relationship Id="rId81" Type="http://schemas.openxmlformats.org/officeDocument/2006/relationships/oleObject" Target="../embeddings/oleObject108.bin"/><Relationship Id="rId86" Type="http://schemas.openxmlformats.org/officeDocument/2006/relationships/image" Target="../media/image335.wmf"/><Relationship Id="rId4" Type="http://schemas.openxmlformats.org/officeDocument/2006/relationships/oleObject" Target="../embeddings/oleObject69.bin"/><Relationship Id="rId9" Type="http://schemas.openxmlformats.org/officeDocument/2006/relationships/oleObject" Target="../embeddings/oleObject72.bin"/><Relationship Id="rId13" Type="http://schemas.openxmlformats.org/officeDocument/2006/relationships/oleObject" Target="../embeddings/oleObject74.bin"/><Relationship Id="rId18" Type="http://schemas.openxmlformats.org/officeDocument/2006/relationships/image" Target="../media/image301.wmf"/><Relationship Id="rId39" Type="http://schemas.openxmlformats.org/officeDocument/2006/relationships/oleObject" Target="../embeddings/oleObject87.bin"/><Relationship Id="rId34" Type="http://schemas.openxmlformats.org/officeDocument/2006/relationships/image" Target="../media/image309.wmf"/><Relationship Id="rId50" Type="http://schemas.openxmlformats.org/officeDocument/2006/relationships/image" Target="../media/image317.wmf"/><Relationship Id="rId55" Type="http://schemas.openxmlformats.org/officeDocument/2006/relationships/oleObject" Target="../embeddings/oleObject95.bin"/><Relationship Id="rId76" Type="http://schemas.openxmlformats.org/officeDocument/2006/relationships/image" Target="../media/image330.wmf"/><Relationship Id="rId7" Type="http://schemas.openxmlformats.org/officeDocument/2006/relationships/image" Target="../media/image296.wmf"/><Relationship Id="rId71" Type="http://schemas.openxmlformats.org/officeDocument/2006/relationships/oleObject" Target="../embeddings/oleObject103.bin"/><Relationship Id="rId92" Type="http://schemas.openxmlformats.org/officeDocument/2006/relationships/image" Target="../media/image338.wmf"/><Relationship Id="rId2" Type="http://schemas.openxmlformats.org/officeDocument/2006/relationships/slideLayout" Target="../slideLayouts/slideLayout2.xml"/><Relationship Id="rId29" Type="http://schemas.openxmlformats.org/officeDocument/2006/relationships/oleObject" Target="../embeddings/oleObject82.bin"/><Relationship Id="rId24" Type="http://schemas.openxmlformats.org/officeDocument/2006/relationships/image" Target="../media/image304.wmf"/><Relationship Id="rId40" Type="http://schemas.openxmlformats.org/officeDocument/2006/relationships/image" Target="../media/image312.wmf"/><Relationship Id="rId45" Type="http://schemas.openxmlformats.org/officeDocument/2006/relationships/oleObject" Target="../embeddings/oleObject90.bin"/><Relationship Id="rId66" Type="http://schemas.openxmlformats.org/officeDocument/2006/relationships/image" Target="../media/image325.wmf"/><Relationship Id="rId87" Type="http://schemas.openxmlformats.org/officeDocument/2006/relationships/oleObject" Target="../embeddings/oleObject111.bin"/><Relationship Id="rId61" Type="http://schemas.openxmlformats.org/officeDocument/2006/relationships/oleObject" Target="../embeddings/oleObject98.bin"/><Relationship Id="rId82" Type="http://schemas.openxmlformats.org/officeDocument/2006/relationships/image" Target="../media/image333.wmf"/><Relationship Id="rId19" Type="http://schemas.openxmlformats.org/officeDocument/2006/relationships/oleObject" Target="../embeddings/oleObject77.bin"/></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3" Type="http://schemas.openxmlformats.org/officeDocument/2006/relationships/image" Target="../media/image339.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41.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16.bin"/><Relationship Id="rId13" Type="http://schemas.openxmlformats.org/officeDocument/2006/relationships/image" Target="../media/image346.wmf"/><Relationship Id="rId18" Type="http://schemas.openxmlformats.org/officeDocument/2006/relationships/oleObject" Target="../embeddings/oleObject120.bin"/><Relationship Id="rId3" Type="http://schemas.openxmlformats.org/officeDocument/2006/relationships/image" Target="../media/image349.jpg"/><Relationship Id="rId7" Type="http://schemas.openxmlformats.org/officeDocument/2006/relationships/image" Target="../media/image343.wmf"/><Relationship Id="rId12" Type="http://schemas.openxmlformats.org/officeDocument/2006/relationships/oleObject" Target="../embeddings/oleObject118.bin"/><Relationship Id="rId17" Type="http://schemas.openxmlformats.org/officeDocument/2006/relationships/image" Target="../media/image347.wmf"/><Relationship Id="rId2" Type="http://schemas.openxmlformats.org/officeDocument/2006/relationships/slideLayout" Target="../slideLayouts/slideLayout2.xml"/><Relationship Id="rId16" Type="http://schemas.openxmlformats.org/officeDocument/2006/relationships/oleObject" Target="../embeddings/oleObject119.bin"/><Relationship Id="rId1" Type="http://schemas.openxmlformats.org/officeDocument/2006/relationships/vmlDrawing" Target="../drawings/vmlDrawing18.vml"/><Relationship Id="rId6" Type="http://schemas.openxmlformats.org/officeDocument/2006/relationships/oleObject" Target="../embeddings/oleObject115.bin"/><Relationship Id="rId11" Type="http://schemas.openxmlformats.org/officeDocument/2006/relationships/image" Target="../media/image345.wmf"/><Relationship Id="rId5" Type="http://schemas.openxmlformats.org/officeDocument/2006/relationships/image" Target="../media/image342.wmf"/><Relationship Id="rId15" Type="http://schemas.openxmlformats.org/officeDocument/2006/relationships/image" Target="../media/image351.emf"/><Relationship Id="rId10" Type="http://schemas.openxmlformats.org/officeDocument/2006/relationships/oleObject" Target="../embeddings/oleObject117.bin"/><Relationship Id="rId19" Type="http://schemas.openxmlformats.org/officeDocument/2006/relationships/image" Target="../media/image348.wmf"/><Relationship Id="rId4" Type="http://schemas.openxmlformats.org/officeDocument/2006/relationships/oleObject" Target="../embeddings/oleObject114.bin"/><Relationship Id="rId9" Type="http://schemas.openxmlformats.org/officeDocument/2006/relationships/image" Target="../media/image344.wmf"/><Relationship Id="rId14" Type="http://schemas.openxmlformats.org/officeDocument/2006/relationships/image" Target="../media/image350.emf"/></Relationships>
</file>

<file path=ppt/slides/_rels/slide62.xml.rels><?xml version="1.0" encoding="UTF-8" standalone="yes"?>
<Relationships xmlns="http://schemas.openxmlformats.org/package/2006/relationships"><Relationship Id="rId3" Type="http://schemas.openxmlformats.org/officeDocument/2006/relationships/image" Target="../media/image353.emf"/><Relationship Id="rId2" Type="http://schemas.openxmlformats.org/officeDocument/2006/relationships/image" Target="../media/image352.jpeg"/><Relationship Id="rId1" Type="http://schemas.openxmlformats.org/officeDocument/2006/relationships/slideLayout" Target="../slideLayouts/slideLayout2.xml"/><Relationship Id="rId6" Type="http://schemas.openxmlformats.org/officeDocument/2006/relationships/image" Target="../media/image356.jpeg"/><Relationship Id="rId5" Type="http://schemas.openxmlformats.org/officeDocument/2006/relationships/image" Target="../media/image355.jpg"/><Relationship Id="rId4" Type="http://schemas.openxmlformats.org/officeDocument/2006/relationships/image" Target="../media/image354.jpg"/></Relationships>
</file>

<file path=ppt/slides/_rels/slide63.xml.rels><?xml version="1.0" encoding="UTF-8" standalone="yes"?>
<Relationships xmlns="http://schemas.openxmlformats.org/package/2006/relationships"><Relationship Id="rId3" Type="http://schemas.openxmlformats.org/officeDocument/2006/relationships/image" Target="../media/image355.jpg"/><Relationship Id="rId2" Type="http://schemas.openxmlformats.org/officeDocument/2006/relationships/image" Target="../media/image3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image" Target="../media/image357.jpeg"/><Relationship Id="rId7" Type="http://schemas.openxmlformats.org/officeDocument/2006/relationships/image" Target="../media/image361.jpeg"/><Relationship Id="rId2" Type="http://schemas.openxmlformats.org/officeDocument/2006/relationships/image" Target="../media/image355.jpg"/><Relationship Id="rId1" Type="http://schemas.openxmlformats.org/officeDocument/2006/relationships/slideLayout" Target="../slideLayouts/slideLayout2.xml"/><Relationship Id="rId6" Type="http://schemas.openxmlformats.org/officeDocument/2006/relationships/image" Target="../media/image360.jpg"/><Relationship Id="rId5" Type="http://schemas.openxmlformats.org/officeDocument/2006/relationships/image" Target="../media/image359.jpg"/><Relationship Id="rId4" Type="http://schemas.openxmlformats.org/officeDocument/2006/relationships/image" Target="../media/image358.jpeg"/></Relationships>
</file>

<file path=ppt/slides/_rels/slide65.xml.rels><?xml version="1.0" encoding="UTF-8" standalone="yes"?>
<Relationships xmlns="http://schemas.openxmlformats.org/package/2006/relationships"><Relationship Id="rId3" Type="http://schemas.openxmlformats.org/officeDocument/2006/relationships/image" Target="../media/image363.jpeg"/><Relationship Id="rId7" Type="http://schemas.openxmlformats.org/officeDocument/2006/relationships/image" Target="../media/image367.jpeg"/><Relationship Id="rId2" Type="http://schemas.openxmlformats.org/officeDocument/2006/relationships/image" Target="../media/image357.jpeg"/><Relationship Id="rId1" Type="http://schemas.openxmlformats.org/officeDocument/2006/relationships/slideLayout" Target="../slideLayouts/slideLayout5.xml"/><Relationship Id="rId6" Type="http://schemas.openxmlformats.org/officeDocument/2006/relationships/image" Target="../media/image366.jpeg"/><Relationship Id="rId5" Type="http://schemas.openxmlformats.org/officeDocument/2006/relationships/image" Target="../media/image365.jpeg"/><Relationship Id="rId4" Type="http://schemas.openxmlformats.org/officeDocument/2006/relationships/image" Target="../media/image364.png"/></Relationships>
</file>

<file path=ppt/slides/_rels/slide66.xml.rels><?xml version="1.0" encoding="UTF-8" standalone="yes"?>
<Relationships xmlns="http://schemas.openxmlformats.org/package/2006/relationships"><Relationship Id="rId8" Type="http://schemas.openxmlformats.org/officeDocument/2006/relationships/image" Target="../media/image373.jpeg"/><Relationship Id="rId13" Type="http://schemas.microsoft.com/office/2007/relationships/hdphoto" Target="../media/hdphoto7.wdp"/><Relationship Id="rId3" Type="http://schemas.openxmlformats.org/officeDocument/2006/relationships/image" Target="../media/image368.jpeg"/><Relationship Id="rId7" Type="http://schemas.openxmlformats.org/officeDocument/2006/relationships/image" Target="../media/image372.jpeg"/><Relationship Id="rId12" Type="http://schemas.openxmlformats.org/officeDocument/2006/relationships/image" Target="../media/image377.png"/><Relationship Id="rId2" Type="http://schemas.openxmlformats.org/officeDocument/2006/relationships/notesSlide" Target="../notesSlides/notesSlide15.xml"/><Relationship Id="rId16" Type="http://schemas.openxmlformats.org/officeDocument/2006/relationships/image" Target="../media/image215.jpeg"/><Relationship Id="rId1" Type="http://schemas.openxmlformats.org/officeDocument/2006/relationships/slideLayout" Target="../slideLayouts/slideLayout1.xml"/><Relationship Id="rId6" Type="http://schemas.openxmlformats.org/officeDocument/2006/relationships/image" Target="../media/image371.jpeg"/><Relationship Id="rId11" Type="http://schemas.openxmlformats.org/officeDocument/2006/relationships/image" Target="../media/image376.jpg"/><Relationship Id="rId5" Type="http://schemas.openxmlformats.org/officeDocument/2006/relationships/image" Target="../media/image370.jpeg"/><Relationship Id="rId15" Type="http://schemas.microsoft.com/office/2007/relationships/hdphoto" Target="../media/hdphoto8.wdp"/><Relationship Id="rId10" Type="http://schemas.openxmlformats.org/officeDocument/2006/relationships/image" Target="../media/image375.jpeg"/><Relationship Id="rId4" Type="http://schemas.openxmlformats.org/officeDocument/2006/relationships/image" Target="../media/image369.jpeg"/><Relationship Id="rId9" Type="http://schemas.openxmlformats.org/officeDocument/2006/relationships/image" Target="../media/image374.jpeg"/><Relationship Id="rId14" Type="http://schemas.openxmlformats.org/officeDocument/2006/relationships/image" Target="../media/image378.png"/></Relationships>
</file>

<file path=ppt/slides/_rels/slide67.xml.rels><?xml version="1.0" encoding="UTF-8" standalone="yes"?>
<Relationships xmlns="http://schemas.openxmlformats.org/package/2006/relationships"><Relationship Id="rId8" Type="http://schemas.openxmlformats.org/officeDocument/2006/relationships/image" Target="../media/image381.wmf"/><Relationship Id="rId13" Type="http://schemas.openxmlformats.org/officeDocument/2006/relationships/oleObject" Target="../embeddings/oleObject126.bin"/><Relationship Id="rId18" Type="http://schemas.openxmlformats.org/officeDocument/2006/relationships/image" Target="../media/image386.wmf"/><Relationship Id="rId26" Type="http://schemas.openxmlformats.org/officeDocument/2006/relationships/oleObject" Target="../embeddings/oleObject132.bin"/><Relationship Id="rId3" Type="http://schemas.openxmlformats.org/officeDocument/2006/relationships/oleObject" Target="../embeddings/oleObject121.bin"/><Relationship Id="rId21" Type="http://schemas.openxmlformats.org/officeDocument/2006/relationships/image" Target="../media/image387.wmf"/><Relationship Id="rId7" Type="http://schemas.openxmlformats.org/officeDocument/2006/relationships/oleObject" Target="../embeddings/oleObject123.bin"/><Relationship Id="rId12" Type="http://schemas.openxmlformats.org/officeDocument/2006/relationships/image" Target="../media/image383.wmf"/><Relationship Id="rId17" Type="http://schemas.openxmlformats.org/officeDocument/2006/relationships/oleObject" Target="../embeddings/oleObject128.bin"/><Relationship Id="rId25" Type="http://schemas.openxmlformats.org/officeDocument/2006/relationships/image" Target="../media/image389.wmf"/><Relationship Id="rId2" Type="http://schemas.openxmlformats.org/officeDocument/2006/relationships/slideLayout" Target="../slideLayouts/slideLayout6.xml"/><Relationship Id="rId16" Type="http://schemas.openxmlformats.org/officeDocument/2006/relationships/image" Target="../media/image385.wmf"/><Relationship Id="rId20" Type="http://schemas.openxmlformats.org/officeDocument/2006/relationships/oleObject" Target="../embeddings/oleObject129.bin"/><Relationship Id="rId1" Type="http://schemas.openxmlformats.org/officeDocument/2006/relationships/vmlDrawing" Target="../drawings/vmlDrawing19.vml"/><Relationship Id="rId6" Type="http://schemas.openxmlformats.org/officeDocument/2006/relationships/image" Target="../media/image380.wmf"/><Relationship Id="rId11" Type="http://schemas.openxmlformats.org/officeDocument/2006/relationships/oleObject" Target="../embeddings/oleObject125.bin"/><Relationship Id="rId24" Type="http://schemas.openxmlformats.org/officeDocument/2006/relationships/oleObject" Target="../embeddings/oleObject131.bin"/><Relationship Id="rId5" Type="http://schemas.openxmlformats.org/officeDocument/2006/relationships/oleObject" Target="../embeddings/oleObject122.bin"/><Relationship Id="rId15" Type="http://schemas.openxmlformats.org/officeDocument/2006/relationships/oleObject" Target="../embeddings/oleObject127.bin"/><Relationship Id="rId23" Type="http://schemas.openxmlformats.org/officeDocument/2006/relationships/image" Target="../media/image388.wmf"/><Relationship Id="rId28" Type="http://schemas.openxmlformats.org/officeDocument/2006/relationships/image" Target="../media/image392.png"/><Relationship Id="rId10" Type="http://schemas.openxmlformats.org/officeDocument/2006/relationships/image" Target="../media/image382.wmf"/><Relationship Id="rId19" Type="http://schemas.openxmlformats.org/officeDocument/2006/relationships/image" Target="../media/image391.png"/><Relationship Id="rId4" Type="http://schemas.openxmlformats.org/officeDocument/2006/relationships/image" Target="../media/image379.wmf"/><Relationship Id="rId9" Type="http://schemas.openxmlformats.org/officeDocument/2006/relationships/oleObject" Target="../embeddings/oleObject124.bin"/><Relationship Id="rId14" Type="http://schemas.openxmlformats.org/officeDocument/2006/relationships/image" Target="../media/image384.wmf"/><Relationship Id="rId22" Type="http://schemas.openxmlformats.org/officeDocument/2006/relationships/oleObject" Target="../embeddings/oleObject130.bin"/><Relationship Id="rId27" Type="http://schemas.openxmlformats.org/officeDocument/2006/relationships/image" Target="../media/image390.wmf"/></Relationships>
</file>

<file path=ppt/slides/_rels/slide68.xml.rels><?xml version="1.0" encoding="UTF-8" standalone="yes"?>
<Relationships xmlns="http://schemas.openxmlformats.org/package/2006/relationships"><Relationship Id="rId8" Type="http://schemas.openxmlformats.org/officeDocument/2006/relationships/image" Target="../media/image397.png"/><Relationship Id="rId13" Type="http://schemas.openxmlformats.org/officeDocument/2006/relationships/image" Target="../media/image402.jpeg"/><Relationship Id="rId3" Type="http://schemas.openxmlformats.org/officeDocument/2006/relationships/image" Target="../media/image186.jpg"/><Relationship Id="rId7" Type="http://schemas.openxmlformats.org/officeDocument/2006/relationships/image" Target="../media/image600.png"/><Relationship Id="rId12" Type="http://schemas.openxmlformats.org/officeDocument/2006/relationships/image" Target="../media/image401.jpeg"/><Relationship Id="rId2" Type="http://schemas.openxmlformats.org/officeDocument/2006/relationships/image" Target="../media/image393.jpeg"/><Relationship Id="rId1" Type="http://schemas.openxmlformats.org/officeDocument/2006/relationships/slideLayout" Target="../slideLayouts/slideLayout1.xml"/><Relationship Id="rId6" Type="http://schemas.openxmlformats.org/officeDocument/2006/relationships/image" Target="../media/image396.emf"/><Relationship Id="rId11" Type="http://schemas.openxmlformats.org/officeDocument/2006/relationships/image" Target="../media/image400.png"/><Relationship Id="rId5" Type="http://schemas.openxmlformats.org/officeDocument/2006/relationships/image" Target="../media/image395.jpg"/><Relationship Id="rId10" Type="http://schemas.openxmlformats.org/officeDocument/2006/relationships/image" Target="../media/image399.png"/><Relationship Id="rId4" Type="http://schemas.openxmlformats.org/officeDocument/2006/relationships/image" Target="../media/image394.jpeg"/><Relationship Id="rId9" Type="http://schemas.openxmlformats.org/officeDocument/2006/relationships/image" Target="../media/image398.png"/><Relationship Id="rId14" Type="http://schemas.openxmlformats.org/officeDocument/2006/relationships/image" Target="../media/image403.jpeg"/></Relationships>
</file>

<file path=ppt/slides/_rels/slide69.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image" Target="../media/image40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70.xml.rels><?xml version="1.0" encoding="UTF-8" standalone="yes"?>
<Relationships xmlns="http://schemas.openxmlformats.org/package/2006/relationships"><Relationship Id="rId2" Type="http://schemas.openxmlformats.org/officeDocument/2006/relationships/image" Target="../media/image406.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72.xml.rels><?xml version="1.0" encoding="UTF-8" standalone="yes"?>
<Relationships xmlns="http://schemas.openxmlformats.org/package/2006/relationships"><Relationship Id="rId2" Type="http://schemas.openxmlformats.org/officeDocument/2006/relationships/image" Target="../media/image407.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08.jpeg"/><Relationship Id="rId7" Type="http://schemas.openxmlformats.org/officeDocument/2006/relationships/image" Target="../media/image41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9.jpg"/><Relationship Id="rId5" Type="http://schemas.openxmlformats.org/officeDocument/2006/relationships/hyperlink" Target="mailto:jtchen@mail.ntou.edu.tw" TargetMode="External"/><Relationship Id="rId4" Type="http://schemas.openxmlformats.org/officeDocument/2006/relationships/hyperlink" Target="http://msvlab.hre.ntou.edu.tw/"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133.bin"/><Relationship Id="rId13" Type="http://schemas.openxmlformats.org/officeDocument/2006/relationships/image" Target="../media/image413.wmf"/><Relationship Id="rId3" Type="http://schemas.openxmlformats.org/officeDocument/2006/relationships/image" Target="../media/image415.png"/><Relationship Id="rId7" Type="http://schemas.openxmlformats.org/officeDocument/2006/relationships/image" Target="../media/image419.jpeg"/><Relationship Id="rId12" Type="http://schemas.openxmlformats.org/officeDocument/2006/relationships/oleObject" Target="../embeddings/oleObject135.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418.jpeg"/><Relationship Id="rId11" Type="http://schemas.openxmlformats.org/officeDocument/2006/relationships/image" Target="../media/image412.wmf"/><Relationship Id="rId5" Type="http://schemas.openxmlformats.org/officeDocument/2006/relationships/image" Target="../media/image417.jpeg"/><Relationship Id="rId15" Type="http://schemas.openxmlformats.org/officeDocument/2006/relationships/image" Target="../media/image414.wmf"/><Relationship Id="rId10" Type="http://schemas.openxmlformats.org/officeDocument/2006/relationships/oleObject" Target="../embeddings/oleObject134.bin"/><Relationship Id="rId4" Type="http://schemas.openxmlformats.org/officeDocument/2006/relationships/image" Target="../media/image416.png"/><Relationship Id="rId9" Type="http://schemas.openxmlformats.org/officeDocument/2006/relationships/image" Target="../media/image411.wmf"/><Relationship Id="rId14" Type="http://schemas.openxmlformats.org/officeDocument/2006/relationships/oleObject" Target="../embeddings/oleObject136.bin"/></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139.bin"/><Relationship Id="rId13" Type="http://schemas.openxmlformats.org/officeDocument/2006/relationships/image" Target="../media/image271.wmf"/><Relationship Id="rId18" Type="http://schemas.openxmlformats.org/officeDocument/2006/relationships/image" Target="../media/image423.emf"/><Relationship Id="rId26" Type="http://schemas.openxmlformats.org/officeDocument/2006/relationships/image" Target="../media/image425.png"/><Relationship Id="rId3" Type="http://schemas.openxmlformats.org/officeDocument/2006/relationships/oleObject" Target="../embeddings/oleObject58.bin"/><Relationship Id="rId21" Type="http://schemas.openxmlformats.org/officeDocument/2006/relationships/image" Target="../media/image420.wmf"/><Relationship Id="rId7" Type="http://schemas.openxmlformats.org/officeDocument/2006/relationships/oleObject" Target="../embeddings/oleObject138.bin"/><Relationship Id="rId12" Type="http://schemas.openxmlformats.org/officeDocument/2006/relationships/oleObject" Target="../embeddings/oleObject141.bin"/><Relationship Id="rId17" Type="http://schemas.openxmlformats.org/officeDocument/2006/relationships/image" Target="../media/image273.wmf"/><Relationship Id="rId25" Type="http://schemas.openxmlformats.org/officeDocument/2006/relationships/image" Target="../media/image422.wmf"/><Relationship Id="rId2" Type="http://schemas.openxmlformats.org/officeDocument/2006/relationships/slideLayout" Target="../slideLayouts/slideLayout2.xml"/><Relationship Id="rId16" Type="http://schemas.openxmlformats.org/officeDocument/2006/relationships/oleObject" Target="../embeddings/oleObject143.bin"/><Relationship Id="rId20" Type="http://schemas.openxmlformats.org/officeDocument/2006/relationships/oleObject" Target="../embeddings/oleObject144.bin"/><Relationship Id="rId29" Type="http://schemas.openxmlformats.org/officeDocument/2006/relationships/image" Target="../media/image428.png"/><Relationship Id="rId1" Type="http://schemas.openxmlformats.org/officeDocument/2006/relationships/vmlDrawing" Target="../drawings/vmlDrawing21.vml"/><Relationship Id="rId6" Type="http://schemas.openxmlformats.org/officeDocument/2006/relationships/image" Target="../media/image268.wmf"/><Relationship Id="rId11" Type="http://schemas.openxmlformats.org/officeDocument/2006/relationships/image" Target="../media/image270.wmf"/><Relationship Id="rId24" Type="http://schemas.openxmlformats.org/officeDocument/2006/relationships/oleObject" Target="../embeddings/oleObject146.bin"/><Relationship Id="rId5" Type="http://schemas.openxmlformats.org/officeDocument/2006/relationships/oleObject" Target="../embeddings/oleObject137.bin"/><Relationship Id="rId15" Type="http://schemas.openxmlformats.org/officeDocument/2006/relationships/image" Target="../media/image272.wmf"/><Relationship Id="rId23" Type="http://schemas.openxmlformats.org/officeDocument/2006/relationships/image" Target="../media/image421.wmf"/><Relationship Id="rId28" Type="http://schemas.openxmlformats.org/officeDocument/2006/relationships/image" Target="../media/image427.png"/><Relationship Id="rId10" Type="http://schemas.openxmlformats.org/officeDocument/2006/relationships/oleObject" Target="../embeddings/oleObject140.bin"/><Relationship Id="rId19" Type="http://schemas.openxmlformats.org/officeDocument/2006/relationships/image" Target="../media/image424.png"/><Relationship Id="rId4" Type="http://schemas.openxmlformats.org/officeDocument/2006/relationships/image" Target="../media/image279.wmf"/><Relationship Id="rId9" Type="http://schemas.openxmlformats.org/officeDocument/2006/relationships/image" Target="../media/image269.wmf"/><Relationship Id="rId14" Type="http://schemas.openxmlformats.org/officeDocument/2006/relationships/oleObject" Target="../embeddings/oleObject142.bin"/><Relationship Id="rId22" Type="http://schemas.openxmlformats.org/officeDocument/2006/relationships/oleObject" Target="../embeddings/oleObject145.bin"/><Relationship Id="rId27" Type="http://schemas.openxmlformats.org/officeDocument/2006/relationships/image" Target="../media/image426.jpeg"/><Relationship Id="rId30" Type="http://schemas.openxmlformats.org/officeDocument/2006/relationships/image" Target="../media/image429.emf"/></Relationships>
</file>

<file path=ppt/slides/_rels/slide79.xml.rels><?xml version="1.0" encoding="UTF-8" standalone="yes"?>
<Relationships xmlns="http://schemas.openxmlformats.org/package/2006/relationships"><Relationship Id="rId13" Type="http://schemas.openxmlformats.org/officeDocument/2006/relationships/image" Target="../media/image272.wmf"/><Relationship Id="rId18" Type="http://schemas.openxmlformats.org/officeDocument/2006/relationships/image" Target="../media/image280.wmf"/><Relationship Id="rId26" Type="http://schemas.openxmlformats.org/officeDocument/2006/relationships/image" Target="../media/image274.wmf"/><Relationship Id="rId39" Type="http://schemas.openxmlformats.org/officeDocument/2006/relationships/image" Target="../media/image275.wmf"/><Relationship Id="rId21" Type="http://schemas.openxmlformats.org/officeDocument/2006/relationships/oleObject" Target="../embeddings/oleObject61.bin"/><Relationship Id="rId34" Type="http://schemas.openxmlformats.org/officeDocument/2006/relationships/image" Target="../media/image287.wmf"/><Relationship Id="rId42" Type="http://schemas.openxmlformats.org/officeDocument/2006/relationships/oleObject" Target="../embeddings/oleObject158.bin"/><Relationship Id="rId7" Type="http://schemas.openxmlformats.org/officeDocument/2006/relationships/image" Target="../media/image269.wmf"/><Relationship Id="rId2" Type="http://schemas.openxmlformats.org/officeDocument/2006/relationships/slideLayout" Target="../slideLayouts/slideLayout2.xml"/><Relationship Id="rId16" Type="http://schemas.openxmlformats.org/officeDocument/2006/relationships/image" Target="../media/image289.emf"/><Relationship Id="rId29" Type="http://schemas.openxmlformats.org/officeDocument/2006/relationships/oleObject" Target="../embeddings/oleObject64.bin"/><Relationship Id="rId1" Type="http://schemas.openxmlformats.org/officeDocument/2006/relationships/vmlDrawing" Target="../drawings/vmlDrawing22.vml"/><Relationship Id="rId6" Type="http://schemas.openxmlformats.org/officeDocument/2006/relationships/oleObject" Target="../embeddings/oleObject149.bin"/><Relationship Id="rId11" Type="http://schemas.openxmlformats.org/officeDocument/2006/relationships/image" Target="../media/image271.wmf"/><Relationship Id="rId24" Type="http://schemas.openxmlformats.org/officeDocument/2006/relationships/image" Target="../media/image283.wmf"/><Relationship Id="rId32" Type="http://schemas.openxmlformats.org/officeDocument/2006/relationships/image" Target="../media/image286.wmf"/><Relationship Id="rId37" Type="http://schemas.openxmlformats.org/officeDocument/2006/relationships/image" Target="../media/image244.wmf"/><Relationship Id="rId40" Type="http://schemas.openxmlformats.org/officeDocument/2006/relationships/oleObject" Target="../embeddings/oleObject157.bin"/><Relationship Id="rId45" Type="http://schemas.openxmlformats.org/officeDocument/2006/relationships/image" Target="../media/image278.wmf"/><Relationship Id="rId5" Type="http://schemas.openxmlformats.org/officeDocument/2006/relationships/oleObject" Target="../embeddings/oleObject148.bin"/><Relationship Id="rId15" Type="http://schemas.openxmlformats.org/officeDocument/2006/relationships/image" Target="../media/image273.wmf"/><Relationship Id="rId23" Type="http://schemas.openxmlformats.org/officeDocument/2006/relationships/oleObject" Target="../embeddings/oleObject62.bin"/><Relationship Id="rId28" Type="http://schemas.openxmlformats.org/officeDocument/2006/relationships/image" Target="../media/image284.wmf"/><Relationship Id="rId36" Type="http://schemas.openxmlformats.org/officeDocument/2006/relationships/oleObject" Target="../embeddings/oleObject155.bin"/><Relationship Id="rId10" Type="http://schemas.openxmlformats.org/officeDocument/2006/relationships/oleObject" Target="../embeddings/oleObject151.bin"/><Relationship Id="rId19" Type="http://schemas.openxmlformats.org/officeDocument/2006/relationships/oleObject" Target="../embeddings/oleObject60.bin"/><Relationship Id="rId31" Type="http://schemas.openxmlformats.org/officeDocument/2006/relationships/oleObject" Target="../embeddings/oleObject65.bin"/><Relationship Id="rId44" Type="http://schemas.openxmlformats.org/officeDocument/2006/relationships/oleObject" Target="../embeddings/oleObject159.bin"/><Relationship Id="rId4" Type="http://schemas.openxmlformats.org/officeDocument/2006/relationships/image" Target="../media/image268.wmf"/><Relationship Id="rId9" Type="http://schemas.openxmlformats.org/officeDocument/2006/relationships/image" Target="../media/image270.wmf"/><Relationship Id="rId14" Type="http://schemas.openxmlformats.org/officeDocument/2006/relationships/oleObject" Target="../embeddings/oleObject153.bin"/><Relationship Id="rId22" Type="http://schemas.openxmlformats.org/officeDocument/2006/relationships/image" Target="../media/image282.wmf"/><Relationship Id="rId27" Type="http://schemas.openxmlformats.org/officeDocument/2006/relationships/oleObject" Target="../embeddings/oleObject63.bin"/><Relationship Id="rId30" Type="http://schemas.openxmlformats.org/officeDocument/2006/relationships/image" Target="../media/image285.wmf"/><Relationship Id="rId35" Type="http://schemas.openxmlformats.org/officeDocument/2006/relationships/image" Target="../media/image288.png"/><Relationship Id="rId43" Type="http://schemas.openxmlformats.org/officeDocument/2006/relationships/image" Target="../media/image277.wmf"/><Relationship Id="rId8" Type="http://schemas.openxmlformats.org/officeDocument/2006/relationships/oleObject" Target="../embeddings/oleObject150.bin"/><Relationship Id="rId3" Type="http://schemas.openxmlformats.org/officeDocument/2006/relationships/oleObject" Target="../embeddings/oleObject147.bin"/><Relationship Id="rId12" Type="http://schemas.openxmlformats.org/officeDocument/2006/relationships/oleObject" Target="../embeddings/oleObject152.bin"/><Relationship Id="rId17" Type="http://schemas.openxmlformats.org/officeDocument/2006/relationships/oleObject" Target="../embeddings/oleObject59.bin"/><Relationship Id="rId25" Type="http://schemas.openxmlformats.org/officeDocument/2006/relationships/oleObject" Target="../embeddings/oleObject154.bin"/><Relationship Id="rId33" Type="http://schemas.openxmlformats.org/officeDocument/2006/relationships/oleObject" Target="../embeddings/oleObject66.bin"/><Relationship Id="rId38" Type="http://schemas.openxmlformats.org/officeDocument/2006/relationships/oleObject" Target="../embeddings/oleObject156.bin"/><Relationship Id="rId20" Type="http://schemas.openxmlformats.org/officeDocument/2006/relationships/image" Target="../media/image281.wmf"/><Relationship Id="rId41" Type="http://schemas.openxmlformats.org/officeDocument/2006/relationships/image" Target="../media/image276.wmf"/></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jpeg"/><Relationship Id="rId12"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image" Target="../media/image435.jpg"/><Relationship Id="rId3" Type="http://schemas.openxmlformats.org/officeDocument/2006/relationships/image" Target="../media/image431.jpg"/><Relationship Id="rId7" Type="http://schemas.microsoft.com/office/2007/relationships/hdphoto" Target="../media/hdphoto9.wdp"/><Relationship Id="rId2" Type="http://schemas.openxmlformats.org/officeDocument/2006/relationships/image" Target="../media/image430.jpg"/><Relationship Id="rId1" Type="http://schemas.openxmlformats.org/officeDocument/2006/relationships/slideLayout" Target="../slideLayouts/slideLayout2.xml"/><Relationship Id="rId6" Type="http://schemas.openxmlformats.org/officeDocument/2006/relationships/image" Target="../media/image434.png"/><Relationship Id="rId5" Type="http://schemas.openxmlformats.org/officeDocument/2006/relationships/image" Target="../media/image433.jpg"/><Relationship Id="rId10" Type="http://schemas.openxmlformats.org/officeDocument/2006/relationships/image" Target="../media/image437.png"/><Relationship Id="rId4" Type="http://schemas.openxmlformats.org/officeDocument/2006/relationships/image" Target="../media/image432.png"/><Relationship Id="rId9" Type="http://schemas.openxmlformats.org/officeDocument/2006/relationships/image" Target="../media/image436.jpg"/></Relationships>
</file>

<file path=ppt/slides/_rels/slide82.xml.rels><?xml version="1.0" encoding="UTF-8" standalone="yes"?>
<Relationships xmlns="http://schemas.openxmlformats.org/package/2006/relationships"><Relationship Id="rId3" Type="http://schemas.openxmlformats.org/officeDocument/2006/relationships/image" Target="../media/image439.jpeg"/><Relationship Id="rId7" Type="http://schemas.openxmlformats.org/officeDocument/2006/relationships/image" Target="../media/image443.jpeg"/><Relationship Id="rId2" Type="http://schemas.openxmlformats.org/officeDocument/2006/relationships/image" Target="../media/image438.png"/><Relationship Id="rId1" Type="http://schemas.openxmlformats.org/officeDocument/2006/relationships/slideLayout" Target="../slideLayouts/slideLayout1.xml"/><Relationship Id="rId6" Type="http://schemas.openxmlformats.org/officeDocument/2006/relationships/image" Target="../media/image442.png"/><Relationship Id="rId5" Type="http://schemas.openxmlformats.org/officeDocument/2006/relationships/image" Target="../media/image441.png"/><Relationship Id="rId4" Type="http://schemas.openxmlformats.org/officeDocument/2006/relationships/image" Target="../media/image440.png"/></Relationships>
</file>

<file path=ppt/slides/_rels/slide83.xml.rels><?xml version="1.0" encoding="UTF-8" standalone="yes"?>
<Relationships xmlns="http://schemas.openxmlformats.org/package/2006/relationships"><Relationship Id="rId13" Type="http://schemas.openxmlformats.org/officeDocument/2006/relationships/image" Target="../media/image72.jpeg"/><Relationship Id="rId18" Type="http://schemas.openxmlformats.org/officeDocument/2006/relationships/image" Target="../media/image94.jpeg"/><Relationship Id="rId26" Type="http://schemas.openxmlformats.org/officeDocument/2006/relationships/image" Target="../media/image102.jpeg"/><Relationship Id="rId3" Type="http://schemas.openxmlformats.org/officeDocument/2006/relationships/image" Target="../media/image80.jpeg"/><Relationship Id="rId21" Type="http://schemas.openxmlformats.org/officeDocument/2006/relationships/image" Target="../media/image97.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3.jpeg"/><Relationship Id="rId25" Type="http://schemas.openxmlformats.org/officeDocument/2006/relationships/image" Target="../media/image101.jpeg"/><Relationship Id="rId33" Type="http://schemas.openxmlformats.org/officeDocument/2006/relationships/image" Target="../media/image444.jpg"/><Relationship Id="rId2" Type="http://schemas.openxmlformats.org/officeDocument/2006/relationships/notesSlide" Target="../notesSlides/notesSlide17.xml"/><Relationship Id="rId16" Type="http://schemas.openxmlformats.org/officeDocument/2006/relationships/image" Target="../media/image92.jpeg"/><Relationship Id="rId20" Type="http://schemas.openxmlformats.org/officeDocument/2006/relationships/image" Target="../media/image96.jpeg"/><Relationship Id="rId29" Type="http://schemas.openxmlformats.org/officeDocument/2006/relationships/image" Target="../media/image105.jpeg"/><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8.jpeg"/><Relationship Id="rId24" Type="http://schemas.openxmlformats.org/officeDocument/2006/relationships/image" Target="../media/image100.jpeg"/><Relationship Id="rId32" Type="http://schemas.openxmlformats.org/officeDocument/2006/relationships/image" Target="../media/image108.jpg"/><Relationship Id="rId5" Type="http://schemas.openxmlformats.org/officeDocument/2006/relationships/image" Target="../media/image82.jpeg"/><Relationship Id="rId15" Type="http://schemas.openxmlformats.org/officeDocument/2006/relationships/image" Target="../media/image91.jpeg"/><Relationship Id="rId23" Type="http://schemas.openxmlformats.org/officeDocument/2006/relationships/image" Target="../media/image99.jpeg"/><Relationship Id="rId28" Type="http://schemas.openxmlformats.org/officeDocument/2006/relationships/image" Target="../media/image104.jpeg"/><Relationship Id="rId10" Type="http://schemas.openxmlformats.org/officeDocument/2006/relationships/image" Target="../media/image87.jpeg"/><Relationship Id="rId19" Type="http://schemas.openxmlformats.org/officeDocument/2006/relationships/image" Target="../media/image95.jpeg"/><Relationship Id="rId31" Type="http://schemas.openxmlformats.org/officeDocument/2006/relationships/image" Target="../media/image10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0.jpeg"/><Relationship Id="rId22" Type="http://schemas.openxmlformats.org/officeDocument/2006/relationships/image" Target="../media/image98.jpeg"/><Relationship Id="rId27" Type="http://schemas.openxmlformats.org/officeDocument/2006/relationships/image" Target="../media/image103.jpeg"/><Relationship Id="rId30" Type="http://schemas.openxmlformats.org/officeDocument/2006/relationships/image" Target="../media/image106.jpeg"/><Relationship Id="rId8" Type="http://schemas.openxmlformats.org/officeDocument/2006/relationships/image" Target="../media/image85.jpeg"/></Relationships>
</file>

<file path=ppt/slides/_rels/slide84.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3" Type="http://schemas.openxmlformats.org/officeDocument/2006/relationships/image" Target="../media/image110.png"/><Relationship Id="rId7" Type="http://schemas.openxmlformats.org/officeDocument/2006/relationships/image" Target="../media/image114.jpeg"/><Relationship Id="rId12" Type="http://schemas.openxmlformats.org/officeDocument/2006/relationships/image" Target="../media/image11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 Id="rId1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24.jpg"/><Relationship Id="rId4" Type="http://schemas.openxmlformats.org/officeDocument/2006/relationships/image" Target="../media/image123.jpg"/></Relationships>
</file>

<file path=ppt/slides/_rels/slide86.xml.rels><?xml version="1.0" encoding="UTF-8" standalone="yes"?>
<Relationships xmlns="http://schemas.openxmlformats.org/package/2006/relationships"><Relationship Id="rId3" Type="http://schemas.openxmlformats.org/officeDocument/2006/relationships/image" Target="../media/image446.jpeg"/><Relationship Id="rId2" Type="http://schemas.openxmlformats.org/officeDocument/2006/relationships/image" Target="../media/image445.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07.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hyperlink" Target="http://msvlab.hre.ntou.edu.tw/" TargetMode="External"/><Relationship Id="rId2" Type="http://schemas.openxmlformats.org/officeDocument/2006/relationships/image" Target="../media/image408.jpeg"/><Relationship Id="rId1" Type="http://schemas.openxmlformats.org/officeDocument/2006/relationships/slideLayout" Target="../slideLayouts/slideLayout2.xml"/><Relationship Id="rId4" Type="http://schemas.openxmlformats.org/officeDocument/2006/relationships/hyperlink" Target="mailto:jtchen@mail.ntou.edu.tw"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5.png"/><Relationship Id="rId4" Type="http://schemas.openxmlformats.org/officeDocument/2006/relationships/image" Target="../media/image54.png"/></Relationships>
</file>

<file path=ppt/slides/_rels/slide90.xml.rels><?xml version="1.0" encoding="UTF-8" standalone="yes"?>
<Relationships xmlns="http://schemas.openxmlformats.org/package/2006/relationships"><Relationship Id="rId13" Type="http://schemas.openxmlformats.org/officeDocument/2006/relationships/image" Target="../media/image457.png"/><Relationship Id="rId18" Type="http://schemas.openxmlformats.org/officeDocument/2006/relationships/image" Target="../media/image463.png"/><Relationship Id="rId26" Type="http://schemas.openxmlformats.org/officeDocument/2006/relationships/image" Target="../media/image471.png"/><Relationship Id="rId39" Type="http://schemas.openxmlformats.org/officeDocument/2006/relationships/hyperlink" Target="http://msvlab.hre.ntou.edu.tw/member/wu.cl.jpg" TargetMode="External"/><Relationship Id="rId21" Type="http://schemas.openxmlformats.org/officeDocument/2006/relationships/image" Target="../media/image466.png"/><Relationship Id="rId34" Type="http://schemas.openxmlformats.org/officeDocument/2006/relationships/image" Target="../media/image479.png"/><Relationship Id="rId42" Type="http://schemas.openxmlformats.org/officeDocument/2006/relationships/image" Target="../media/image486.jpeg"/><Relationship Id="rId47" Type="http://schemas.openxmlformats.org/officeDocument/2006/relationships/image" Target="../media/image491.jpeg"/><Relationship Id="rId50" Type="http://schemas.openxmlformats.org/officeDocument/2006/relationships/image" Target="../media/image494.png"/><Relationship Id="rId55" Type="http://schemas.openxmlformats.org/officeDocument/2006/relationships/image" Target="../media/image499.jpeg"/><Relationship Id="rId7" Type="http://schemas.openxmlformats.org/officeDocument/2006/relationships/image" Target="../media/image451.png"/><Relationship Id="rId2" Type="http://schemas.openxmlformats.org/officeDocument/2006/relationships/notesSlide" Target="../notesSlides/notesSlide21.xml"/><Relationship Id="rId16" Type="http://schemas.openxmlformats.org/officeDocument/2006/relationships/image" Target="../media/image460.png"/><Relationship Id="rId29" Type="http://schemas.openxmlformats.org/officeDocument/2006/relationships/image" Target="../media/image474.png"/><Relationship Id="rId11" Type="http://schemas.openxmlformats.org/officeDocument/2006/relationships/image" Target="../media/image455.png"/><Relationship Id="rId24" Type="http://schemas.openxmlformats.org/officeDocument/2006/relationships/image" Target="../media/image469.png"/><Relationship Id="rId32" Type="http://schemas.openxmlformats.org/officeDocument/2006/relationships/image" Target="../media/image477.jpeg"/><Relationship Id="rId37" Type="http://schemas.openxmlformats.org/officeDocument/2006/relationships/image" Target="../media/image482.jpeg"/><Relationship Id="rId40" Type="http://schemas.openxmlformats.org/officeDocument/2006/relationships/image" Target="../media/image484.jpeg"/><Relationship Id="rId45" Type="http://schemas.openxmlformats.org/officeDocument/2006/relationships/image" Target="../media/image489.png"/><Relationship Id="rId53" Type="http://schemas.openxmlformats.org/officeDocument/2006/relationships/image" Target="../media/image497.jpeg"/><Relationship Id="rId58" Type="http://schemas.openxmlformats.org/officeDocument/2006/relationships/image" Target="../media/image501.jpeg"/><Relationship Id="rId5" Type="http://schemas.openxmlformats.org/officeDocument/2006/relationships/image" Target="../media/image449.png"/><Relationship Id="rId19" Type="http://schemas.openxmlformats.org/officeDocument/2006/relationships/image" Target="../media/image464.png"/><Relationship Id="rId4" Type="http://schemas.openxmlformats.org/officeDocument/2006/relationships/image" Target="../media/image448.jpeg"/><Relationship Id="rId9" Type="http://schemas.openxmlformats.org/officeDocument/2006/relationships/image" Target="../media/image453.png"/><Relationship Id="rId14" Type="http://schemas.openxmlformats.org/officeDocument/2006/relationships/image" Target="../media/image458.png"/><Relationship Id="rId22" Type="http://schemas.openxmlformats.org/officeDocument/2006/relationships/image" Target="../media/image467.png"/><Relationship Id="rId27" Type="http://schemas.openxmlformats.org/officeDocument/2006/relationships/image" Target="../media/image472.png"/><Relationship Id="rId30" Type="http://schemas.openxmlformats.org/officeDocument/2006/relationships/image" Target="../media/image475.png"/><Relationship Id="rId35" Type="http://schemas.openxmlformats.org/officeDocument/2006/relationships/image" Target="../media/image480.jpeg"/><Relationship Id="rId43" Type="http://schemas.openxmlformats.org/officeDocument/2006/relationships/image" Target="../media/image487.png"/><Relationship Id="rId48" Type="http://schemas.openxmlformats.org/officeDocument/2006/relationships/image" Target="../media/image492.jpeg"/><Relationship Id="rId56" Type="http://schemas.openxmlformats.org/officeDocument/2006/relationships/hyperlink" Target="http://msvlab.hre.ntou.edu.tw/" TargetMode="External"/><Relationship Id="rId8" Type="http://schemas.openxmlformats.org/officeDocument/2006/relationships/image" Target="../media/image452.png"/><Relationship Id="rId51" Type="http://schemas.openxmlformats.org/officeDocument/2006/relationships/image" Target="../media/image495.jpeg"/><Relationship Id="rId3" Type="http://schemas.openxmlformats.org/officeDocument/2006/relationships/image" Target="../media/image447.jpeg"/><Relationship Id="rId12" Type="http://schemas.openxmlformats.org/officeDocument/2006/relationships/image" Target="../media/image456.png"/><Relationship Id="rId17" Type="http://schemas.openxmlformats.org/officeDocument/2006/relationships/image" Target="../media/image462.png"/><Relationship Id="rId25" Type="http://schemas.openxmlformats.org/officeDocument/2006/relationships/image" Target="../media/image470.png"/><Relationship Id="rId33" Type="http://schemas.openxmlformats.org/officeDocument/2006/relationships/image" Target="../media/image478.png"/><Relationship Id="rId38" Type="http://schemas.openxmlformats.org/officeDocument/2006/relationships/image" Target="../media/image483.jpeg"/><Relationship Id="rId46" Type="http://schemas.openxmlformats.org/officeDocument/2006/relationships/image" Target="../media/image490.jpeg"/><Relationship Id="rId59" Type="http://schemas.openxmlformats.org/officeDocument/2006/relationships/image" Target="../media/image502.jpeg"/><Relationship Id="rId20" Type="http://schemas.openxmlformats.org/officeDocument/2006/relationships/image" Target="../media/image465.png"/><Relationship Id="rId41" Type="http://schemas.openxmlformats.org/officeDocument/2006/relationships/image" Target="../media/image485.jpeg"/><Relationship Id="rId54" Type="http://schemas.openxmlformats.org/officeDocument/2006/relationships/image" Target="../media/image498.png"/><Relationship Id="rId1" Type="http://schemas.openxmlformats.org/officeDocument/2006/relationships/slideLayout" Target="../slideLayouts/slideLayout2.xml"/><Relationship Id="rId6" Type="http://schemas.openxmlformats.org/officeDocument/2006/relationships/image" Target="../media/image450.png"/><Relationship Id="rId15" Type="http://schemas.openxmlformats.org/officeDocument/2006/relationships/image" Target="../media/image459.png"/><Relationship Id="rId23" Type="http://schemas.openxmlformats.org/officeDocument/2006/relationships/image" Target="../media/image468.png"/><Relationship Id="rId28" Type="http://schemas.openxmlformats.org/officeDocument/2006/relationships/image" Target="../media/image473.png"/><Relationship Id="rId36" Type="http://schemas.openxmlformats.org/officeDocument/2006/relationships/image" Target="../media/image481.jpeg"/><Relationship Id="rId49" Type="http://schemas.openxmlformats.org/officeDocument/2006/relationships/image" Target="../media/image493.jpeg"/><Relationship Id="rId57" Type="http://schemas.openxmlformats.org/officeDocument/2006/relationships/image" Target="../media/image500.png"/><Relationship Id="rId10" Type="http://schemas.openxmlformats.org/officeDocument/2006/relationships/image" Target="../media/image454.png"/><Relationship Id="rId31" Type="http://schemas.openxmlformats.org/officeDocument/2006/relationships/image" Target="../media/image476.jpeg"/><Relationship Id="rId44" Type="http://schemas.openxmlformats.org/officeDocument/2006/relationships/image" Target="../media/image488.png"/><Relationship Id="rId52" Type="http://schemas.openxmlformats.org/officeDocument/2006/relationships/image" Target="../media/image496.jpeg"/></Relationships>
</file>

<file path=ppt/slides/_rels/slide91.xml.rels><?xml version="1.0" encoding="UTF-8" standalone="yes"?>
<Relationships xmlns="http://schemas.openxmlformats.org/package/2006/relationships"><Relationship Id="rId2" Type="http://schemas.openxmlformats.org/officeDocument/2006/relationships/image" Target="../media/image50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0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05.jpeg"/><Relationship Id="rId2" Type="http://schemas.openxmlformats.org/officeDocument/2006/relationships/image" Target="../media/image504.png"/><Relationship Id="rId1" Type="http://schemas.openxmlformats.org/officeDocument/2006/relationships/slideLayout" Target="../slideLayouts/slideLayout1.xml"/><Relationship Id="rId4" Type="http://schemas.openxmlformats.org/officeDocument/2006/relationships/image" Target="../media/image506.jpeg"/></Relationships>
</file>

<file path=ppt/slides/_rels/slide95.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image" Target="../media/image507.png"/><Relationship Id="rId1" Type="http://schemas.openxmlformats.org/officeDocument/2006/relationships/slideLayout" Target="../slideLayouts/slideLayout6.xml"/><Relationship Id="rId4" Type="http://schemas.openxmlformats.org/officeDocument/2006/relationships/image" Target="../media/image509.png"/></Relationships>
</file>

<file path=ppt/slides/_rels/slide96.xml.rels><?xml version="1.0" encoding="UTF-8" standalone="yes"?>
<Relationships xmlns="http://schemas.openxmlformats.org/package/2006/relationships"><Relationship Id="rId2" Type="http://schemas.openxmlformats.org/officeDocument/2006/relationships/image" Target="../media/image51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11.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1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094192" y="2650660"/>
            <a:ext cx="14189405" cy="1887785"/>
          </a:xfrm>
        </p:spPr>
        <p:txBody>
          <a:bodyPr>
            <a:normAutofit fontScale="90000"/>
          </a:bodyPr>
          <a:lstStyle/>
          <a:p>
            <a:r>
              <a:rPr lang="zh-TW" altLang="zh-TW" sz="4400" dirty="0" smtClean="0">
                <a:solidFill>
                  <a:srgbClr val="FF0000"/>
                </a:solidFill>
              </a:rPr>
              <a:t>數學</a:t>
            </a:r>
            <a:r>
              <a:rPr lang="zh-TW" altLang="zh-TW" sz="4400" dirty="0">
                <a:solidFill>
                  <a:srgbClr val="FF0000"/>
                </a:solidFill>
              </a:rPr>
              <a:t>力學與計算</a:t>
            </a:r>
            <a:r>
              <a:rPr lang="en-US" altLang="zh-TW" sz="4400" dirty="0">
                <a:solidFill>
                  <a:srgbClr val="FF0000"/>
                </a:solidFill>
              </a:rPr>
              <a:t>-</a:t>
            </a:r>
            <a:r>
              <a:rPr lang="zh-TW" altLang="zh-TW" sz="4400" dirty="0">
                <a:solidFill>
                  <a:srgbClr val="FF0000"/>
                </a:solidFill>
              </a:rPr>
              <a:t>邊界元走過</a:t>
            </a:r>
            <a:r>
              <a:rPr lang="zh-TW" altLang="zh-TW" sz="4400" dirty="0" smtClean="0">
                <a:solidFill>
                  <a:srgbClr val="FF0000"/>
                </a:solidFill>
              </a:rPr>
              <a:t>四十年</a:t>
            </a:r>
            <a:r>
              <a:rPr lang="en-US" altLang="zh-TW" sz="4400" dirty="0" smtClean="0">
                <a:solidFill>
                  <a:srgbClr val="FF0000"/>
                </a:solidFill>
              </a:rPr>
              <a:t/>
            </a:r>
            <a:br>
              <a:rPr lang="en-US" altLang="zh-TW" sz="4400" dirty="0" smtClean="0">
                <a:solidFill>
                  <a:srgbClr val="FF0000"/>
                </a:solidFill>
              </a:rPr>
            </a:br>
            <a:r>
              <a:rPr lang="en-US" altLang="zh-TW" sz="4400" dirty="0" smtClean="0">
                <a:solidFill>
                  <a:srgbClr val="FF0000"/>
                </a:solidFill>
              </a:rPr>
              <a:t>Math.,</a:t>
            </a:r>
            <a:r>
              <a:rPr lang="zh-TW" altLang="en-US" sz="4400" dirty="0" smtClean="0">
                <a:solidFill>
                  <a:srgbClr val="FF0000"/>
                </a:solidFill>
              </a:rPr>
              <a:t> </a:t>
            </a:r>
            <a:r>
              <a:rPr lang="en-US" altLang="zh-TW" sz="4400" dirty="0" smtClean="0">
                <a:solidFill>
                  <a:srgbClr val="FF0000"/>
                </a:solidFill>
              </a:rPr>
              <a:t>Mech. and Computation (BEM 40 years) </a:t>
            </a:r>
            <a:br>
              <a:rPr lang="en-US" altLang="zh-TW" sz="4400" dirty="0" smtClean="0">
                <a:solidFill>
                  <a:srgbClr val="FF0000"/>
                </a:solidFill>
              </a:rPr>
            </a:br>
            <a:r>
              <a:rPr lang="en-US" altLang="zh-TW" sz="4400" dirty="0" smtClean="0">
                <a:solidFill>
                  <a:srgbClr val="FF0000"/>
                </a:solidFill>
              </a:rPr>
              <a:t>(1983-2023)</a:t>
            </a:r>
            <a:r>
              <a:rPr lang="zh-TW" altLang="zh-TW" sz="4400" dirty="0">
                <a:solidFill>
                  <a:srgbClr val="FF0000"/>
                </a:solidFill>
              </a:rPr>
              <a:t/>
            </a:r>
            <a:br>
              <a:rPr lang="zh-TW" altLang="zh-TW" sz="4400" dirty="0">
                <a:solidFill>
                  <a:srgbClr val="FF0000"/>
                </a:solidFill>
              </a:rPr>
            </a:br>
            <a:endParaRPr lang="zh-TW" altLang="en-US" sz="4400" dirty="0">
              <a:solidFill>
                <a:srgbClr val="FF0000"/>
              </a:solidFill>
              <a:latin typeface="+mj-ea"/>
            </a:endParaRPr>
          </a:p>
        </p:txBody>
      </p:sp>
      <p:pic>
        <p:nvPicPr>
          <p:cNvPr id="5" name="圖片 4"/>
          <p:cNvPicPr>
            <a:picLocks noChangeAspect="1"/>
          </p:cNvPicPr>
          <p:nvPr/>
        </p:nvPicPr>
        <p:blipFill>
          <a:blip r:embed="rId3" cstate="print">
            <a:extLst>
              <a:ext uri="{BEBA8EAE-BF5A-486C-A8C5-ECC9F3942E4B}">
                <a14:imgProps xmlns:a14="http://schemas.microsoft.com/office/drawing/2010/main">
                  <a14:imgLayer r:embed="rId4">
                    <a14:imgEffect>
                      <a14:backgroundRemoval t="1852" b="98704" l="2167" r="97000">
                        <a14:foregroundMark x1="5333" y1="32222" x2="10000" y2="24630"/>
                        <a14:foregroundMark x1="9833" y1="25185" x2="9667" y2="31852"/>
                        <a14:foregroundMark x1="10000" y1="32037" x2="15167" y2="24815"/>
                        <a14:foregroundMark x1="74500" y1="32407" x2="72500" y2="32037"/>
                        <a14:foregroundMark x1="72500" y1="32222" x2="69500" y2="33704"/>
                        <a14:foregroundMark x1="69333" y1="34074" x2="68667" y2="36111"/>
                        <a14:foregroundMark x1="68833" y1="36111" x2="72333" y2="36852"/>
                        <a14:foregroundMark x1="72500" y1="37222" x2="73000" y2="38889"/>
                        <a14:foregroundMark x1="73000" y1="39074" x2="71167" y2="41111"/>
                        <a14:foregroundMark x1="36000" y1="77593" x2="35333" y2="86111"/>
                        <a14:foregroundMark x1="36000" y1="86111" x2="42167" y2="77037"/>
                        <a14:foregroundMark x1="45000" y1="81111" x2="43333" y2="86667"/>
                        <a14:foregroundMark x1="55333" y1="83333" x2="54167" y2="82963"/>
                        <a14:foregroundMark x1="64000" y1="83704" x2="62667" y2="85556"/>
                        <a14:foregroundMark x1="68167" y1="83333" x2="67000" y2="86481"/>
                        <a14:foregroundMark x1="68667" y1="83704" x2="70333" y2="82593"/>
                        <a14:foregroundMark x1="70500" y1="83333" x2="69833" y2="86667"/>
                        <a14:foregroundMark x1="47000" y1="96481" x2="50000" y2="97222"/>
                        <a14:foregroundMark x1="51333" y1="97222" x2="54500" y2="97222"/>
                        <a14:foregroundMark x1="55667" y1="97037" x2="59333" y2="95926"/>
                        <a14:foregroundMark x1="59333" y1="95926" x2="63500" y2="94259"/>
                        <a14:foregroundMark x1="64667" y1="94074" x2="68000" y2="91852"/>
                        <a14:foregroundMark x1="68500" y1="91481" x2="71500" y2="88519"/>
                        <a14:foregroundMark x1="72167" y1="87593" x2="75000" y2="80926"/>
                        <a14:foregroundMark x1="75000" y1="81111" x2="77000" y2="75370"/>
                        <a14:foregroundMark x1="77000" y1="75000" x2="78000" y2="67222"/>
                        <a14:foregroundMark x1="77667" y1="66667" x2="76667" y2="60000"/>
                        <a14:foregroundMark x1="76667" y1="59259" x2="81000" y2="57407"/>
                        <a14:foregroundMark x1="81167" y1="57407" x2="86167" y2="53889"/>
                        <a14:foregroundMark x1="86333" y1="53704" x2="91000" y2="47593"/>
                        <a14:foregroundMark x1="91167" y1="47407" x2="93667" y2="40741"/>
                        <a14:foregroundMark x1="93833" y1="40000" x2="94500" y2="32037"/>
                        <a14:foregroundMark x1="94833" y1="31852" x2="93333" y2="23704"/>
                        <a14:backgroundMark x1="51000" y1="98148" x2="56167" y2="98148"/>
                        <a14:backgroundMark x1="74667" y1="86296" x2="78500" y2="75926"/>
                        <a14:backgroundMark x1="45333" y1="97037" x2="48167" y2="98148"/>
                        <a14:backgroundMark x1="43667" y1="95926" x2="45333" y2="97037"/>
                        <a14:backgroundMark x1="43167" y1="95185" x2="45500" y2="96481"/>
                        <a14:backgroundMark x1="58333" y1="97778" x2="61167" y2="96852"/>
                        <a14:backgroundMark x1="62667" y1="96667" x2="65333" y2="94815"/>
                        <a14:backgroundMark x1="77667" y1="60370" x2="80000" y2="59259"/>
                        <a14:backgroundMark x1="80833" y1="58889" x2="84333" y2="56852"/>
                        <a14:backgroundMark x1="85000" y1="56296" x2="88167" y2="53704"/>
                        <a14:backgroundMark x1="88500" y1="53333" x2="90667" y2="50000"/>
                        <a14:backgroundMark x1="91000" y1="49444" x2="92667" y2="45741"/>
                        <a14:backgroundMark x1="95167" y1="30185" x2="95333" y2="35556"/>
                        <a14:backgroundMark x1="94333" y1="25185" x2="94667" y2="27593"/>
                        <a14:backgroundMark x1="93500" y1="23704" x2="94333" y2="25926"/>
                        <a14:backgroundMark x1="78000" y1="75556" x2="76667" y2="80000"/>
                        <a14:backgroundMark x1="76167" y1="81481" x2="73833" y2="86481"/>
                      </a14:backgroundRemoval>
                    </a14:imgEffect>
                  </a14:imgLayer>
                </a14:imgProps>
              </a:ext>
              <a:ext uri="{28A0092B-C50C-407E-A947-70E740481C1C}">
                <a14:useLocalDpi xmlns:a14="http://schemas.microsoft.com/office/drawing/2010/main" val="0"/>
              </a:ext>
            </a:extLst>
          </a:blip>
          <a:stretch>
            <a:fillRect/>
          </a:stretch>
        </p:blipFill>
        <p:spPr>
          <a:xfrm>
            <a:off x="230236" y="5401792"/>
            <a:ext cx="1326809" cy="1194128"/>
          </a:xfrm>
          <a:prstGeom prst="rect">
            <a:avLst/>
          </a:prstGeom>
        </p:spPr>
      </p:pic>
      <p:pic>
        <p:nvPicPr>
          <p:cNvPr id="6" name="圖片 5"/>
          <p:cNvPicPr>
            <a:picLocks noChangeAspect="1"/>
          </p:cNvPicPr>
          <p:nvPr/>
        </p:nvPicPr>
        <p:blipFill>
          <a:blip r:embed="rId5" cstate="print">
            <a:extLst>
              <a:ext uri="{BEBA8EAE-BF5A-486C-A8C5-ECC9F3942E4B}">
                <a14:imgProps xmlns:a14="http://schemas.microsoft.com/office/drawing/2010/main">
                  <a14:imgLayer r:embed="rId6">
                    <a14:imgEffect>
                      <a14:backgroundRemoval t="1991" b="97788" l="1824" r="99005">
                        <a14:foregroundMark x1="12106" y1="20575" x2="10945" y2="35177"/>
                        <a14:foregroundMark x1="10282" y1="57301" x2="10282" y2="57301"/>
                        <a14:foregroundMark x1="11774" y1="20133" x2="14428" y2="13053"/>
                        <a14:foregroundMark x1="6302" y1="12168" x2="11443" y2="8850"/>
                        <a14:foregroundMark x1="14594" y1="7743" x2="20398" y2="6858"/>
                        <a14:foregroundMark x1="15091" y1="12611" x2="16252" y2="10619"/>
                        <a14:foregroundMark x1="5804" y1="59071" x2="11277" y2="62611"/>
                        <a14:foregroundMark x1="11111" y1="63496" x2="20232" y2="69248"/>
                        <a14:foregroundMark x1="26866" y1="70354" x2="33665" y2="63938"/>
                        <a14:foregroundMark x1="33167" y1="65487" x2="35158" y2="63717"/>
                        <a14:foregroundMark x1="14594" y1="32965" x2="18076" y2="31858"/>
                        <a14:foregroundMark x1="17579" y1="31858" x2="17745" y2="30531"/>
                        <a14:foregroundMark x1="28027" y1="7080" x2="34660" y2="13274"/>
                        <a14:foregroundMark x1="33665" y1="13053" x2="36153" y2="19469"/>
                        <a14:foregroundMark x1="32007" y1="24779" x2="24710" y2="31637"/>
                        <a14:foregroundMark x1="28027" y1="30973" x2="36650" y2="35177"/>
                        <a14:foregroundMark x1="36153" y1="35177" x2="42454" y2="41150"/>
                        <a14:foregroundMark x1="51244" y1="51327" x2="58043" y2="64381"/>
                        <a14:foregroundMark x1="41294" y1="40929" x2="40962" y2="55310"/>
                        <a14:foregroundMark x1="62852" y1="66150" x2="66003" y2="61283"/>
                        <a14:foregroundMark x1="66335" y1="60619" x2="68657" y2="51106"/>
                        <a14:foregroundMark x1="69320" y1="47345" x2="69652" y2="34956"/>
                        <a14:foregroundMark x1="69320" y1="35177" x2="62852" y2="34071"/>
                        <a14:foregroundMark x1="62355" y1="33850" x2="62355" y2="17699"/>
                        <a14:foregroundMark x1="62189" y1="17035" x2="66667" y2="7743"/>
                        <a14:foregroundMark x1="66667" y1="7965" x2="71144" y2="19469"/>
                        <a14:foregroundMark x1="72637" y1="24779" x2="74461" y2="30310"/>
                        <a14:foregroundMark x1="74461" y1="30310" x2="74129" y2="44469"/>
                        <a14:foregroundMark x1="73632" y1="44912" x2="76949" y2="48894"/>
                        <a14:foregroundMark x1="77280" y1="49336" x2="81758" y2="41372"/>
                        <a14:foregroundMark x1="81924" y1="40929" x2="81758" y2="28319"/>
                        <a14:foregroundMark x1="81924" y1="28097" x2="87396" y2="37389"/>
                        <a14:foregroundMark x1="87231" y1="38496" x2="90547" y2="55973"/>
                        <a14:foregroundMark x1="90713" y1="56858" x2="92537" y2="75885"/>
                        <a14:foregroundMark x1="5307" y1="92920" x2="5473" y2="93805"/>
                        <a14:foregroundMark x1="5804" y1="92699" x2="7297" y2="78097"/>
                        <a14:foregroundMark x1="9453" y1="93142" x2="11277" y2="74558"/>
                        <a14:foregroundMark x1="12106" y1="80088" x2="13599" y2="77434"/>
                        <a14:foregroundMark x1="13267" y1="78097" x2="16252" y2="77434"/>
                        <a14:foregroundMark x1="14428" y1="78761" x2="13267" y2="94248"/>
                        <a14:foregroundMark x1="16086" y1="84513" x2="17081" y2="92035"/>
                        <a14:foregroundMark x1="19071" y1="78761" x2="20066" y2="76991"/>
                        <a14:foregroundMark x1="19403" y1="92478" x2="20564" y2="87168"/>
                        <a14:foregroundMark x1="22388" y1="78097" x2="22388" y2="83407"/>
                        <a14:foregroundMark x1="21891" y1="93805" x2="23881" y2="90487"/>
                        <a14:foregroundMark x1="24710" y1="86947" x2="25705" y2="80088"/>
                        <a14:foregroundMark x1="28856" y1="92478" x2="29353" y2="93584"/>
                        <a14:foregroundMark x1="29685" y1="90708" x2="31012" y2="77876"/>
                        <a14:foregroundMark x1="41625" y1="78540" x2="40464" y2="76327"/>
                        <a14:foregroundMark x1="46269" y1="78540" x2="46434" y2="80531"/>
                        <a14:foregroundMark x1="50249" y1="78097" x2="50415" y2="85841"/>
                        <a14:foregroundMark x1="54063" y1="85841" x2="55058" y2="76327"/>
                        <a14:foregroundMark x1="58375" y1="84071" x2="58209" y2="76549"/>
                        <a14:foregroundMark x1="61857" y1="80752" x2="62355" y2="83407"/>
                        <a14:foregroundMark x1="66998" y1="81416" x2="67993" y2="81195"/>
                        <a14:foregroundMark x1="72139" y1="77655" x2="73300" y2="83407"/>
                        <a14:foregroundMark x1="76285" y1="76770" x2="76451" y2="85177"/>
                        <a14:foregroundMark x1="77778" y1="82743" x2="78109" y2="78761"/>
                        <a14:foregroundMark x1="82919" y1="81637" x2="83914" y2="81416"/>
                        <a14:foregroundMark x1="88226" y1="80088" x2="87231" y2="76106"/>
                        <a14:foregroundMark x1="87894" y1="81858" x2="87894" y2="86726"/>
                        <a14:foregroundMark x1="86401" y1="76770" x2="87562" y2="81637"/>
                        <a14:foregroundMark x1="88391" y1="79425" x2="89221" y2="75885"/>
                        <a14:foregroundMark x1="70481" y1="86504" x2="71808" y2="76770"/>
                        <a14:foregroundMark x1="53234" y1="90265" x2="51907" y2="89823"/>
                        <a14:foregroundMark x1="50580" y1="91814" x2="52405" y2="92478"/>
                        <a14:foregroundMark x1="57048" y1="90265" x2="55721" y2="93805"/>
                        <a14:foregroundMark x1="70149" y1="94469" x2="68325" y2="93805"/>
                        <a14:foregroundMark x1="77114" y1="90265" x2="75622" y2="89823"/>
                        <a14:foregroundMark x1="79768" y1="92478" x2="79934" y2="94027"/>
                        <a14:foregroundMark x1="85904" y1="92920" x2="86235" y2="94912"/>
                        <a14:foregroundMark x1="83416" y1="93805" x2="83416" y2="91814"/>
                        <a14:foregroundMark x1="91045" y1="94912" x2="91045" y2="91814"/>
                        <a14:foregroundMark x1="95357" y1="95133" x2="95357" y2="91814"/>
                        <a14:foregroundMark x1="5638" y1="91150" x2="5638" y2="91150"/>
                        <a14:foregroundMark x1="5970" y1="88717" x2="5970" y2="88717"/>
                        <a14:foregroundMark x1="10282" y1="86947" x2="10282" y2="86947"/>
                        <a14:foregroundMark x1="10945" y1="80310" x2="10945" y2="80310"/>
                        <a14:foregroundMark x1="31593" y1="81882" x2="32115" y2="90592"/>
                        <a14:foregroundMark x1="43342" y1="80488" x2="43864" y2="93728"/>
                        <a14:foregroundMark x1="44125" y1="93031" x2="46475" y2="82927"/>
                        <a14:foregroundMark x1="66580" y1="76655" x2="66580" y2="87108"/>
                        <a14:foregroundMark x1="67885" y1="82578" x2="69191" y2="87108"/>
                        <a14:foregroundMark x1="62141" y1="79443" x2="62663" y2="76307"/>
                        <a14:foregroundMark x1="64230" y1="76307" x2="65535" y2="79094"/>
                        <a14:foregroundMark x1="62402" y1="84321" x2="63185" y2="87108"/>
                        <a14:foregroundMark x1="63708" y1="87108" x2="65274" y2="84321"/>
                        <a14:foregroundMark x1="83551" y1="81882" x2="85379" y2="87456"/>
                        <a14:foregroundMark x1="83029" y1="82578" x2="82768" y2="86411"/>
                        <a14:foregroundMark x1="82768" y1="81882" x2="83029" y2="76307"/>
                        <a14:foregroundMark x1="84856" y1="79094" x2="84595" y2="77352"/>
                        <a14:foregroundMark x1="80679" y1="77352" x2="81201" y2="82927"/>
                        <a14:foregroundMark x1="80940" y1="83275" x2="80157" y2="86760"/>
                        <a14:foregroundMark x1="79112" y1="86760" x2="78329" y2="79791"/>
                        <a14:foregroundMark x1="78329" y1="78397" x2="79112" y2="75958"/>
                        <a14:foregroundMark x1="68407" y1="76307" x2="68930" y2="79443"/>
                        <a14:foregroundMark x1="79373" y1="75958" x2="80940" y2="77700"/>
                        <a14:foregroundMark x1="48825" y1="93031" x2="49347" y2="94425"/>
                        <a14:foregroundMark x1="61880" y1="90592" x2="60052" y2="94425"/>
                        <a14:foregroundMark x1="73107" y1="94077" x2="74413" y2="94077"/>
                        <a14:foregroundMark x1="65013" y1="93728" x2="66841" y2="89199"/>
                        <a14:foregroundMark x1="87990" y1="93031" x2="89295" y2="94077"/>
                        <a14:foregroundMark x1="69191" y1="90244" x2="71802" y2="89895"/>
                        <a14:foregroundMark x1="78590" y1="94425" x2="80940" y2="94425"/>
                        <a14:foregroundMark x1="73107" y1="83972" x2="73890" y2="86760"/>
                        <a14:foregroundMark x1="60052" y1="76655" x2="60836" y2="78397"/>
                        <a14:foregroundMark x1="60836" y1="84321" x2="59791" y2="87108"/>
                        <a14:foregroundMark x1="55614" y1="79791" x2="56919" y2="86760"/>
                        <a14:foregroundMark x1="60836" y1="83624" x2="60836" y2="83624"/>
                        <a14:foregroundMark x1="60052" y1="81533" x2="60052" y2="81533"/>
                        <a14:backgroundMark x1="11774" y1="76991" x2="11277" y2="79425"/>
                        <a14:backgroundMark x1="55390" y1="82080" x2="55390" y2="82080"/>
                        <a14:backgroundMark x1="60033" y1="78761" x2="60033" y2="78761"/>
                        <a14:backgroundMark x1="60033" y1="84956" x2="60033" y2="84956"/>
                        <a14:backgroundMark x1="67993" y1="78982" x2="67993" y2="78982"/>
                        <a14:backgroundMark x1="72305" y1="82080" x2="72305" y2="82080"/>
                        <a14:backgroundMark x1="84080" y1="79204" x2="84080" y2="79204"/>
                        <a14:backgroundMark x1="87562" y1="80752" x2="87562" y2="80752"/>
                        <a14:backgroundMark x1="21559" y1="83628" x2="21559" y2="83628"/>
                        <a14:backgroundMark x1="21393" y1="81858" x2="21393" y2="81858"/>
                        <a14:backgroundMark x1="21559" y1="80310" x2="21559" y2="80310"/>
                        <a14:backgroundMark x1="10945" y1="81416" x2="10945" y2="81416"/>
                        <a14:backgroundMark x1="84909" y1="92478" x2="84909" y2="92478"/>
                        <a14:backgroundMark x1="84577" y1="95133" x2="84577" y2="95133"/>
                        <a14:backgroundMark x1="89718" y1="93142" x2="89718" y2="93142"/>
                        <a14:backgroundMark x1="89386" y1="95133" x2="89386" y2="95133"/>
                        <a14:backgroundMark x1="94527" y1="93805" x2="94527" y2="93805"/>
                        <a14:backgroundMark x1="79634" y1="78746" x2="79634" y2="84669"/>
                        <a14:backgroundMark x1="79634" y1="86063" x2="79634" y2="85366"/>
                        <a14:backgroundMark x1="69974" y1="84669" x2="69713" y2="87108"/>
                        <a14:backgroundMark x1="44909" y1="86063" x2="45431" y2="82578"/>
                        <a14:backgroundMark x1="61097" y1="81533" x2="61097" y2="81533"/>
                        <a14:backgroundMark x1="61619" y1="79791" x2="61619" y2="79791"/>
                      </a14:backgroundRemoval>
                    </a14:imgEffect>
                  </a14:imgLayer>
                </a14:imgProps>
              </a:ext>
              <a:ext uri="{28A0092B-C50C-407E-A947-70E740481C1C}">
                <a14:useLocalDpi xmlns:a14="http://schemas.microsoft.com/office/drawing/2010/main" val="0"/>
              </a:ext>
            </a:extLst>
          </a:blip>
          <a:stretch>
            <a:fillRect/>
          </a:stretch>
        </p:blipFill>
        <p:spPr>
          <a:xfrm>
            <a:off x="10554152" y="4378011"/>
            <a:ext cx="1593052" cy="1194128"/>
          </a:xfrm>
          <a:prstGeom prst="rect">
            <a:avLst/>
          </a:prstGeom>
        </p:spPr>
      </p:pic>
      <p:sp>
        <p:nvSpPr>
          <p:cNvPr id="7" name="文字方塊 6">
            <a:extLst>
              <a:ext uri="{FF2B5EF4-FFF2-40B4-BE49-F238E27FC236}">
                <a16:creationId xmlns:a16="http://schemas.microsoft.com/office/drawing/2014/main" id="{7C089DF5-14C5-4B40-A580-22C7B39E2854}"/>
              </a:ext>
            </a:extLst>
          </p:cNvPr>
          <p:cNvSpPr txBox="1"/>
          <p:nvPr/>
        </p:nvSpPr>
        <p:spPr>
          <a:xfrm>
            <a:off x="1769312" y="3967531"/>
            <a:ext cx="7481690" cy="2031325"/>
          </a:xfrm>
          <a:prstGeom prst="rect">
            <a:avLst/>
          </a:prstGeom>
          <a:noFill/>
          <a:ln w="28575">
            <a:solidFill>
              <a:schemeClr val="accent1">
                <a:lumMod val="75000"/>
              </a:schemeClr>
            </a:solidFill>
          </a:ln>
        </p:spPr>
        <p:txBody>
          <a:bodyPr wrap="square" rtlCol="0">
            <a:spAutoFit/>
          </a:bodyPr>
          <a:lstStyle/>
          <a:p>
            <a:pPr marL="342900" indent="-34290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主講人：</a:t>
            </a:r>
            <a:r>
              <a:rPr lang="zh-TW" altLang="en-US" sz="2000" b="1" dirty="0" smtClean="0">
                <a:latin typeface="微軟正黑體" panose="020B0604030504040204" pitchFamily="34" charset="-120"/>
                <a:ea typeface="微軟正黑體" panose="020B0604030504040204" pitchFamily="34" charset="-120"/>
              </a:rPr>
              <a:t>陳正宗  特</a:t>
            </a:r>
            <a:r>
              <a:rPr lang="zh-TW" altLang="en-US" sz="2000" b="1" dirty="0">
                <a:latin typeface="微軟正黑體" panose="020B0604030504040204" pitchFamily="34" charset="-120"/>
                <a:ea typeface="微軟正黑體" panose="020B0604030504040204" pitchFamily="34" charset="-120"/>
              </a:rPr>
              <a:t>聘講座</a:t>
            </a:r>
            <a:r>
              <a:rPr lang="zh-TW" altLang="en-US" sz="2000" b="1" dirty="0" smtClean="0">
                <a:latin typeface="微軟正黑體" panose="020B0604030504040204" pitchFamily="34" charset="-120"/>
                <a:ea typeface="微軟正黑體" panose="020B0604030504040204" pitchFamily="34" charset="-120"/>
              </a:rPr>
              <a:t>教授</a:t>
            </a:r>
            <a:endParaRPr lang="en-US" altLang="zh-TW" sz="2000" b="1" dirty="0">
              <a:latin typeface="微軟正黑體" panose="020B0604030504040204" pitchFamily="34" charset="-120"/>
              <a:ea typeface="微軟正黑體" panose="020B0604030504040204" pitchFamily="34" charset="-120"/>
            </a:endParaRPr>
          </a:p>
          <a:p>
            <a:r>
              <a:rPr lang="zh-TW" altLang="en-US" sz="1400" b="1" dirty="0">
                <a:latin typeface="微軟正黑體" panose="020B0604030504040204" pitchFamily="34" charset="-120"/>
                <a:ea typeface="微軟正黑體" panose="020B0604030504040204" pitchFamily="34" charset="-120"/>
              </a:rPr>
              <a:t>                              科技</a:t>
            </a:r>
            <a:r>
              <a:rPr lang="zh-TW" altLang="en-US" sz="1400" b="1" dirty="0" smtClean="0">
                <a:latin typeface="微軟正黑體" panose="020B0604030504040204" pitchFamily="34" charset="-120"/>
                <a:ea typeface="微軟正黑體" panose="020B0604030504040204" pitchFamily="34" charset="-120"/>
              </a:rPr>
              <a:t>部產學小聯盟 土機海領域召集人</a:t>
            </a:r>
            <a:endParaRPr lang="en-US" altLang="zh-TW" sz="1400" b="1" dirty="0">
              <a:latin typeface="微軟正黑體" panose="020B0604030504040204" pitchFamily="34" charset="-120"/>
              <a:ea typeface="微軟正黑體" panose="020B0604030504040204" pitchFamily="34" charset="-120"/>
            </a:endParaRPr>
          </a:p>
          <a:p>
            <a:r>
              <a:rPr lang="zh-TW" altLang="en-US" sz="1400" b="1" dirty="0">
                <a:latin typeface="微軟正黑體" panose="020B0604030504040204" pitchFamily="34" charset="-120"/>
                <a:ea typeface="微軟正黑體" panose="020B0604030504040204" pitchFamily="34" charset="-120"/>
              </a:rPr>
              <a:t>                              海大河工系 機械系 海工</a:t>
            </a:r>
            <a:r>
              <a:rPr lang="zh-TW" altLang="en-US" sz="1400" b="1" dirty="0" smtClean="0">
                <a:latin typeface="微軟正黑體" panose="020B0604030504040204" pitchFamily="34" charset="-120"/>
                <a:ea typeface="微軟正黑體" panose="020B0604030504040204" pitchFamily="34" charset="-120"/>
              </a:rPr>
              <a:t>系 台大</a:t>
            </a:r>
            <a:r>
              <a:rPr lang="zh-TW" altLang="en-US" sz="1400" b="1" dirty="0">
                <a:latin typeface="微軟正黑體" panose="020B0604030504040204" pitchFamily="34" charset="-120"/>
                <a:ea typeface="微軟正黑體" panose="020B0604030504040204" pitchFamily="34" charset="-120"/>
              </a:rPr>
              <a:t>土木</a:t>
            </a:r>
            <a:r>
              <a:rPr lang="zh-TW" altLang="en-US" sz="1400" b="1" dirty="0" smtClean="0">
                <a:latin typeface="微軟正黑體" panose="020B0604030504040204" pitchFamily="34" charset="-120"/>
                <a:ea typeface="微軟正黑體" panose="020B0604030504040204" pitchFamily="34" charset="-120"/>
              </a:rPr>
              <a:t>系</a:t>
            </a:r>
            <a:r>
              <a:rPr lang="en-US" altLang="zh-TW" sz="1400" b="1" dirty="0" smtClean="0">
                <a:latin typeface="微軟正黑體" panose="020B0604030504040204" pitchFamily="34" charset="-120"/>
                <a:ea typeface="微軟正黑體" panose="020B0604030504040204" pitchFamily="34" charset="-120"/>
              </a:rPr>
              <a:t>(</a:t>
            </a:r>
            <a:r>
              <a:rPr lang="zh-TW" altLang="en-US" sz="1400" b="1" dirty="0" smtClean="0">
                <a:latin typeface="微軟正黑體" panose="020B0604030504040204" pitchFamily="34" charset="-120"/>
                <a:ea typeface="微軟正黑體" panose="020B0604030504040204" pitchFamily="34" charset="-120"/>
              </a:rPr>
              <a:t>客座</a:t>
            </a:r>
            <a:r>
              <a:rPr lang="en-US" altLang="zh-TW" sz="1400" b="1" dirty="0" smtClean="0">
                <a:latin typeface="微軟正黑體" panose="020B0604030504040204" pitchFamily="34" charset="-120"/>
                <a:ea typeface="微軟正黑體" panose="020B0604030504040204" pitchFamily="34" charset="-120"/>
              </a:rPr>
              <a:t>)</a:t>
            </a:r>
            <a:r>
              <a:rPr lang="zh-TW" altLang="en-US" sz="1400" b="1" dirty="0" smtClean="0">
                <a:latin typeface="微軟正黑體" panose="020B0604030504040204" pitchFamily="34" charset="-120"/>
                <a:ea typeface="微軟正黑體" panose="020B0604030504040204" pitchFamily="34" charset="-120"/>
              </a:rPr>
              <a:t> 成大</a:t>
            </a:r>
            <a:r>
              <a:rPr lang="zh-TW" altLang="en-US" sz="1400" b="1" dirty="0">
                <a:latin typeface="微軟正黑體" panose="020B0604030504040204" pitchFamily="34" charset="-120"/>
                <a:ea typeface="微軟正黑體" panose="020B0604030504040204" pitchFamily="34" charset="-120"/>
              </a:rPr>
              <a:t>土木</a:t>
            </a:r>
            <a:r>
              <a:rPr lang="zh-TW" altLang="en-US" sz="1400" b="1" dirty="0" smtClean="0">
                <a:latin typeface="微軟正黑體" panose="020B0604030504040204" pitchFamily="34" charset="-120"/>
                <a:ea typeface="微軟正黑體" panose="020B0604030504040204" pitchFamily="34" charset="-120"/>
              </a:rPr>
              <a:t>系</a:t>
            </a:r>
            <a:r>
              <a:rPr lang="en-US" altLang="zh-TW" sz="1400" b="1" dirty="0" smtClean="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合</a:t>
            </a:r>
            <a:r>
              <a:rPr lang="zh-TW" altLang="en-US" sz="1400" b="1" dirty="0" smtClean="0">
                <a:latin typeface="微軟正黑體" panose="020B0604030504040204" pitchFamily="34" charset="-120"/>
                <a:ea typeface="微軟正黑體" panose="020B0604030504040204" pitchFamily="34" charset="-120"/>
              </a:rPr>
              <a:t>聘</a:t>
            </a:r>
            <a:r>
              <a:rPr lang="en-US" altLang="zh-TW" sz="1400" b="1" dirty="0" smtClean="0">
                <a:latin typeface="微軟正黑體" panose="020B0604030504040204" pitchFamily="34" charset="-120"/>
                <a:ea typeface="微軟正黑體" panose="020B0604030504040204" pitchFamily="34" charset="-120"/>
              </a:rPr>
              <a:t>)</a:t>
            </a:r>
            <a:r>
              <a:rPr lang="zh-TW" altLang="en-US" sz="1400" b="1" dirty="0" smtClean="0">
                <a:latin typeface="微軟正黑體" panose="020B0604030504040204" pitchFamily="34" charset="-120"/>
                <a:ea typeface="微軟正黑體" panose="020B0604030504040204" pitchFamily="34" charset="-120"/>
              </a:rPr>
              <a:t>三校</a:t>
            </a:r>
            <a:r>
              <a:rPr lang="zh-TW" altLang="en-US" sz="1400" b="1" dirty="0">
                <a:latin typeface="微軟正黑體" panose="020B0604030504040204" pitchFamily="34" charset="-120"/>
                <a:ea typeface="微軟正黑體" panose="020B0604030504040204" pitchFamily="34" charset="-120"/>
              </a:rPr>
              <a:t>五</a:t>
            </a:r>
            <a:r>
              <a:rPr lang="zh-TW" altLang="en-US" sz="1400" b="1" dirty="0" smtClean="0">
                <a:latin typeface="微軟正黑體" panose="020B0604030504040204" pitchFamily="34" charset="-120"/>
                <a:ea typeface="微軟正黑體" panose="020B0604030504040204" pitchFamily="34" charset="-120"/>
              </a:rPr>
              <a:t>系教授</a:t>
            </a:r>
            <a:endParaRPr lang="zh-TW" altLang="en-US" sz="1400" b="1" dirty="0">
              <a:latin typeface="微軟正黑體" panose="020B0604030504040204" pitchFamily="34" charset="-120"/>
              <a:ea typeface="微軟正黑體" panose="020B0604030504040204" pitchFamily="34" charset="-120"/>
            </a:endParaRPr>
          </a:p>
          <a:p>
            <a:r>
              <a:rPr lang="zh-TW" altLang="en-US" sz="1400" b="1" dirty="0">
                <a:latin typeface="微軟正黑體" panose="020B0604030504040204" pitchFamily="34" charset="-120"/>
                <a:ea typeface="微軟正黑體" panose="020B0604030504040204" pitchFamily="34" charset="-120"/>
              </a:rPr>
              <a:t>                              </a:t>
            </a:r>
            <a:r>
              <a:rPr lang="en-US" altLang="zh-TW" sz="1400" b="1" dirty="0">
                <a:latin typeface="微軟正黑體" panose="020B0604030504040204" pitchFamily="34" charset="-120"/>
                <a:ea typeface="微軟正黑體" panose="020B0604030504040204" pitchFamily="34" charset="-120"/>
              </a:rPr>
              <a:t>STAM &amp; </a:t>
            </a:r>
            <a:r>
              <a:rPr lang="en-US" altLang="zh-TW" sz="1400" b="1" dirty="0" err="1">
                <a:latin typeface="微軟正黑體" panose="020B0604030504040204" pitchFamily="34" charset="-120"/>
                <a:ea typeface="微軟正黑體" panose="020B0604030504040204" pitchFamily="34" charset="-120"/>
              </a:rPr>
              <a:t>TwSIAM</a:t>
            </a:r>
            <a:r>
              <a:rPr lang="en-US" altLang="zh-TW" sz="1400" b="1" dirty="0">
                <a:latin typeface="微軟正黑體" panose="020B0604030504040204" pitchFamily="34" charset="-120"/>
                <a:ea typeface="微軟正黑體" panose="020B0604030504040204" pitchFamily="34" charset="-120"/>
              </a:rPr>
              <a:t> Fellow </a:t>
            </a:r>
            <a:r>
              <a:rPr lang="zh-TW" altLang="en-US" sz="1400" b="1" dirty="0">
                <a:latin typeface="微軟正黑體" panose="020B0604030504040204" pitchFamily="34" charset="-120"/>
                <a:ea typeface="微軟正黑體" panose="020B0604030504040204" pitchFamily="34" charset="-120"/>
              </a:rPr>
              <a:t>數學與力學雙會</a:t>
            </a:r>
            <a:r>
              <a:rPr lang="zh-TW" altLang="en-US" sz="1400" b="1" dirty="0" smtClean="0">
                <a:latin typeface="微軟正黑體" panose="020B0604030504040204" pitchFamily="34" charset="-120"/>
                <a:ea typeface="微軟正黑體" panose="020B0604030504040204" pitchFamily="34" charset="-120"/>
              </a:rPr>
              <a:t>士</a:t>
            </a:r>
            <a:endParaRPr lang="en-US" altLang="zh-TW" sz="2000" b="1"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endParaRPr lang="en-US" altLang="zh-TW" sz="2000" b="1"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報告</a:t>
            </a:r>
            <a:r>
              <a:rPr lang="zh-TW" altLang="en-US" sz="2000" b="1" dirty="0" smtClean="0">
                <a:latin typeface="微軟正黑體" panose="020B0604030504040204" pitchFamily="34" charset="-120"/>
                <a:ea typeface="微軟正黑體" panose="020B0604030504040204" pitchFamily="34" charset="-120"/>
              </a:rPr>
              <a:t>時間：</a:t>
            </a:r>
            <a:r>
              <a:rPr lang="en-US" altLang="zh-TW" dirty="0" smtClean="0"/>
              <a:t>112</a:t>
            </a:r>
            <a:r>
              <a:rPr lang="zh-TW" altLang="zh-TW" dirty="0" smtClean="0"/>
              <a:t>年</a:t>
            </a:r>
            <a:r>
              <a:rPr lang="en-US" altLang="zh-TW" dirty="0" smtClean="0"/>
              <a:t>09</a:t>
            </a:r>
            <a:r>
              <a:rPr lang="zh-TW" altLang="zh-TW" dirty="0" smtClean="0"/>
              <a:t>月</a:t>
            </a:r>
            <a:r>
              <a:rPr lang="en-US" altLang="zh-TW" dirty="0" smtClean="0"/>
              <a:t>13</a:t>
            </a:r>
            <a:r>
              <a:rPr lang="zh-TW" altLang="zh-TW" dirty="0" smtClean="0"/>
              <a:t>日</a:t>
            </a:r>
            <a:r>
              <a:rPr lang="zh-TW" altLang="zh-TW" dirty="0"/>
              <a:t>（</a:t>
            </a:r>
            <a:r>
              <a:rPr lang="zh-TW" altLang="zh-TW" dirty="0" smtClean="0"/>
              <a:t>星期</a:t>
            </a:r>
            <a:r>
              <a:rPr lang="zh-TW" altLang="en-US" dirty="0"/>
              <a:t>三</a:t>
            </a:r>
            <a:r>
              <a:rPr lang="zh-TW" altLang="zh-TW" dirty="0" smtClean="0"/>
              <a:t>）</a:t>
            </a:r>
            <a:r>
              <a:rPr lang="en-US" altLang="zh-TW" dirty="0" smtClean="0"/>
              <a:t>14:00 – 16:00</a:t>
            </a:r>
          </a:p>
          <a:p>
            <a:pPr marL="342900" indent="-34290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報告</a:t>
            </a:r>
            <a:r>
              <a:rPr lang="zh-TW" altLang="en-US" sz="2000" b="1" dirty="0" smtClean="0">
                <a:latin typeface="微軟正黑體" panose="020B0604030504040204" pitchFamily="34" charset="-120"/>
                <a:ea typeface="微軟正黑體" panose="020B0604030504040204" pitchFamily="34" charset="-120"/>
              </a:rPr>
              <a:t>地點：</a:t>
            </a:r>
            <a:r>
              <a:rPr lang="zh-TW" altLang="en-US" sz="2000" b="1" dirty="0">
                <a:latin typeface="微軟正黑體" panose="020B0604030504040204" pitchFamily="34" charset="-120"/>
                <a:ea typeface="微軟正黑體" panose="020B0604030504040204" pitchFamily="34" charset="-120"/>
              </a:rPr>
              <a:t>師範</a:t>
            </a:r>
            <a:r>
              <a:rPr lang="zh-TW" altLang="en-US" sz="2000" b="1" dirty="0" smtClean="0">
                <a:latin typeface="微軟正黑體" panose="020B0604030504040204" pitchFamily="34" charset="-120"/>
                <a:ea typeface="微軟正黑體" panose="020B0604030504040204" pitchFamily="34" charset="-120"/>
              </a:rPr>
              <a:t>大學  </a:t>
            </a:r>
            <a:r>
              <a:rPr lang="en-US" altLang="zh-TW" sz="2000" b="1" dirty="0" smtClean="0">
                <a:latin typeface="微軟正黑體" panose="020B0604030504040204" pitchFamily="34" charset="-120"/>
                <a:ea typeface="微軟正黑體" panose="020B0604030504040204" pitchFamily="34" charset="-120"/>
              </a:rPr>
              <a:t>M212</a:t>
            </a:r>
            <a:r>
              <a:rPr lang="zh-TW" altLang="en-US" sz="2400" b="1" dirty="0" smtClean="0">
                <a:latin typeface="微軟正黑體" panose="020B0604030504040204" pitchFamily="34" charset="-120"/>
                <a:ea typeface="微軟正黑體" panose="020B0604030504040204" pitchFamily="34" charset="-120"/>
              </a:rPr>
              <a:t> </a:t>
            </a:r>
            <a:endParaRPr lang="zh-TW" altLang="en-US" dirty="0"/>
          </a:p>
        </p:txBody>
      </p:sp>
      <p:sp>
        <p:nvSpPr>
          <p:cNvPr id="8" name="文字方塊 7">
            <a:extLst>
              <a:ext uri="{FF2B5EF4-FFF2-40B4-BE49-F238E27FC236}">
                <a16:creationId xmlns:a16="http://schemas.microsoft.com/office/drawing/2014/main" id="{064A86E0-7CE7-4590-9776-34E97D7467B8}"/>
              </a:ext>
            </a:extLst>
          </p:cNvPr>
          <p:cNvSpPr txBox="1"/>
          <p:nvPr/>
        </p:nvSpPr>
        <p:spPr>
          <a:xfrm>
            <a:off x="2418483" y="6314419"/>
            <a:ext cx="6132130" cy="610808"/>
          </a:xfrm>
          <a:prstGeom prst="rect">
            <a:avLst/>
          </a:prstGeom>
          <a:noFill/>
        </p:spPr>
        <p:txBody>
          <a:bodyPr wrap="square" rtlCol="0">
            <a:spAutoFit/>
          </a:bodyPr>
          <a:lstStyle/>
          <a:p>
            <a:pPr algn="ctr"/>
            <a:r>
              <a:rPr lang="en-US" altLang="zh-TW" sz="2400" b="1" dirty="0" smtClean="0">
                <a:latin typeface="Agency FB" panose="020B0503020202020204" pitchFamily="34" charset="0"/>
              </a:rPr>
              <a:t>NTNu-math2023.ppt</a:t>
            </a:r>
          </a:p>
          <a:p>
            <a:pPr algn="ctr"/>
            <a:endParaRPr lang="en-US" altLang="zh-TW" sz="969" b="1" dirty="0">
              <a:latin typeface="Agency FB" panose="020B0503020202020204" pitchFamily="34" charset="0"/>
            </a:endParaRPr>
          </a:p>
        </p:txBody>
      </p:sp>
      <p:pic>
        <p:nvPicPr>
          <p:cNvPr id="10" name="圖片 9">
            <a:extLst>
              <a:ext uri="{FF2B5EF4-FFF2-40B4-BE49-F238E27FC236}">
                <a16:creationId xmlns:a16="http://schemas.microsoft.com/office/drawing/2014/main" id="{FF8953F7-9245-44F2-B472-B869ABB880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504" y="1058311"/>
            <a:ext cx="3730712" cy="1073653"/>
          </a:xfrm>
          <a:prstGeom prst="rect">
            <a:avLst/>
          </a:prstGeom>
        </p:spPr>
      </p:pic>
      <p:pic>
        <p:nvPicPr>
          <p:cNvPr id="3" name="圖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4079" y="142743"/>
            <a:ext cx="2143125" cy="2143125"/>
          </a:xfrm>
          <a:prstGeom prst="rect">
            <a:avLst/>
          </a:prstGeom>
        </p:spPr>
      </p:pic>
    </p:spTree>
    <p:extLst>
      <p:ext uri="{BB962C8B-B14F-4D97-AF65-F5344CB8AC3E}">
        <p14:creationId xmlns:p14="http://schemas.microsoft.com/office/powerpoint/2010/main" val="585849042"/>
      </p:ext>
    </p:extLst>
  </p:cSld>
  <p:clrMapOvr>
    <a:masterClrMapping/>
  </p:clrMapOvr>
  <p:transition>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38150" y="939097"/>
            <a:ext cx="11516396" cy="1368674"/>
          </a:xfrm>
        </p:spPr>
        <p:txBody>
          <a:bodyPr>
            <a:normAutofit fontScale="90000"/>
          </a:bodyPr>
          <a:lstStyle/>
          <a:p>
            <a:r>
              <a:rPr lang="zh-TW" altLang="en-US" dirty="0">
                <a:latin typeface="Times New Roman" panose="02020603050405020304" pitchFamily="18" charset="0"/>
                <a:ea typeface="標楷體" panose="03000509000000000000" pitchFamily="65" charset="-120"/>
                <a:cs typeface="Calibri Light"/>
              </a:rPr>
              <a:t>一</a:t>
            </a:r>
            <a:r>
              <a:rPr lang="zh-TW" altLang="en-US" dirty="0" smtClean="0">
                <a:latin typeface="Times New Roman" panose="02020603050405020304" pitchFamily="18" charset="0"/>
                <a:ea typeface="標楷體" panose="03000509000000000000" pitchFamily="65" charset="-120"/>
                <a:cs typeface="Calibri Light"/>
              </a:rPr>
              <a:t>人</a:t>
            </a:r>
            <a:r>
              <a:rPr lang="zh-TW" altLang="en-US" dirty="0">
                <a:latin typeface="Times New Roman" panose="02020603050405020304" pitchFamily="18" charset="0"/>
                <a:ea typeface="標楷體" panose="03000509000000000000" pitchFamily="65" charset="-120"/>
                <a:cs typeface="Calibri Light"/>
              </a:rPr>
              <a:t>聘任  三人</a:t>
            </a:r>
            <a:r>
              <a:rPr lang="zh-TW" altLang="en-US" dirty="0" smtClean="0">
                <a:latin typeface="Times New Roman" panose="02020603050405020304" pitchFamily="18" charset="0"/>
                <a:ea typeface="標楷體" panose="03000509000000000000" pitchFamily="65" charset="-120"/>
                <a:cs typeface="Calibri Light"/>
              </a:rPr>
              <a:t>服務 </a:t>
            </a:r>
            <a:r>
              <a:rPr lang="en-US" altLang="zh-TW" dirty="0" smtClean="0">
                <a:latin typeface="Times New Roman" panose="02020603050405020304" pitchFamily="18" charset="0"/>
                <a:ea typeface="標楷體" panose="03000509000000000000" pitchFamily="65" charset="-120"/>
                <a:cs typeface="Calibri Light"/>
              </a:rPr>
              <a:t/>
            </a:r>
            <a:br>
              <a:rPr lang="en-US" altLang="zh-TW" dirty="0" smtClean="0">
                <a:latin typeface="Times New Roman" panose="02020603050405020304" pitchFamily="18" charset="0"/>
                <a:ea typeface="標楷體" panose="03000509000000000000" pitchFamily="65" charset="-120"/>
                <a:cs typeface="Calibri Light"/>
              </a:rPr>
            </a:br>
            <a:r>
              <a:rPr lang="zh-TW" altLang="en-US" dirty="0">
                <a:latin typeface="Times New Roman" panose="02020603050405020304" pitchFamily="18" charset="0"/>
                <a:ea typeface="標楷體" panose="03000509000000000000" pitchFamily="65" charset="-120"/>
                <a:cs typeface="Calibri Light"/>
              </a:rPr>
              <a:t> </a:t>
            </a:r>
            <a:r>
              <a:rPr lang="zh-TW" altLang="en-US" dirty="0" smtClean="0">
                <a:latin typeface="Times New Roman" panose="02020603050405020304" pitchFamily="18" charset="0"/>
                <a:ea typeface="標楷體" panose="03000509000000000000" pitchFamily="65" charset="-120"/>
                <a:cs typeface="Calibri Light"/>
              </a:rPr>
              <a:t> 學術三代傳承 </a:t>
            </a:r>
            <a:r>
              <a:rPr lang="zh-TW" altLang="en-US" dirty="0">
                <a:latin typeface="Times New Roman" panose="02020603050405020304" pitchFamily="18" charset="0"/>
                <a:ea typeface="標楷體" panose="03000509000000000000" pitchFamily="65" charset="-120"/>
                <a:cs typeface="Calibri Light"/>
              </a:rPr>
              <a:t>(</a:t>
            </a:r>
            <a:r>
              <a:rPr lang="zh-TW" altLang="en-US" dirty="0" smtClean="0">
                <a:latin typeface="Times New Roman" panose="02020603050405020304" pitchFamily="18" charset="0"/>
                <a:ea typeface="標楷體" panose="03000509000000000000" pitchFamily="65" charset="-120"/>
                <a:cs typeface="Calibri Light"/>
              </a:rPr>
              <a:t>202</a:t>
            </a:r>
            <a:r>
              <a:rPr lang="en-US" altLang="zh-TW" dirty="0" smtClean="0">
                <a:latin typeface="Times New Roman" panose="02020603050405020304" pitchFamily="18" charset="0"/>
                <a:ea typeface="標楷體" panose="03000509000000000000" pitchFamily="65" charset="-120"/>
                <a:cs typeface="Calibri Light"/>
              </a:rPr>
              <a:t>3</a:t>
            </a:r>
            <a:r>
              <a:rPr lang="zh-TW" altLang="en-US" dirty="0" smtClean="0">
                <a:latin typeface="Times New Roman" panose="02020603050405020304" pitchFamily="18" charset="0"/>
                <a:ea typeface="標楷體" panose="03000509000000000000" pitchFamily="65" charset="-120"/>
                <a:cs typeface="Calibri Light"/>
              </a:rPr>
              <a:t>)</a:t>
            </a:r>
            <a:endParaRPr lang="zh-TW" altLang="en-US" dirty="0">
              <a:latin typeface="Times New Roman" panose="02020603050405020304" pitchFamily="18" charset="0"/>
              <a:ea typeface="標楷體" panose="03000509000000000000" pitchFamily="65" charset="-120"/>
              <a:cs typeface="Calibri Light"/>
            </a:endParaRPr>
          </a:p>
        </p:txBody>
      </p:sp>
      <p:sp>
        <p:nvSpPr>
          <p:cNvPr id="3" name="副標題 2"/>
          <p:cNvSpPr>
            <a:spLocks noGrp="1"/>
          </p:cNvSpPr>
          <p:nvPr>
            <p:ph type="subTitle" idx="1"/>
          </p:nvPr>
        </p:nvSpPr>
        <p:spPr>
          <a:xfrm>
            <a:off x="1524852" y="4798089"/>
            <a:ext cx="9830766" cy="2032964"/>
          </a:xfrm>
        </p:spPr>
        <p:txBody>
          <a:bodyPr vert="horz" lIns="91440" tIns="45720" rIns="91440" bIns="45720" rtlCol="0" anchor="t">
            <a:normAutofit/>
          </a:bodyPr>
          <a:lstStyle/>
          <a:p>
            <a:r>
              <a:rPr lang="zh-TW" altLang="en-US" dirty="0">
                <a:latin typeface="Times New Roman" panose="02020603050405020304" pitchFamily="18" charset="0"/>
                <a:ea typeface="標楷體" panose="03000509000000000000" pitchFamily="65" charset="-120"/>
                <a:cs typeface="Calibri"/>
              </a:rPr>
              <a:t>劉立偉助理</a:t>
            </a:r>
            <a:r>
              <a:rPr lang="zh-TW" altLang="en-US" dirty="0" smtClean="0">
                <a:latin typeface="Times New Roman" panose="02020603050405020304" pitchFamily="18" charset="0"/>
                <a:ea typeface="標楷體" panose="03000509000000000000" pitchFamily="65" charset="-120"/>
                <a:cs typeface="Calibri"/>
              </a:rPr>
              <a:t>教授</a:t>
            </a:r>
            <a:r>
              <a:rPr lang="zh-TW" altLang="en-US" dirty="0">
                <a:latin typeface="Times New Roman" panose="02020603050405020304" pitchFamily="18" charset="0"/>
                <a:ea typeface="標楷體" panose="03000509000000000000" pitchFamily="65" charset="-120"/>
                <a:cs typeface="Calibri"/>
              </a:rPr>
              <a:t>     洪宏基終身特聘教授    海大陳正宗特聘講座</a:t>
            </a:r>
            <a:r>
              <a:rPr lang="zh-TW" altLang="en-US" dirty="0" smtClean="0">
                <a:latin typeface="Times New Roman" panose="02020603050405020304" pitchFamily="18" charset="0"/>
                <a:ea typeface="標楷體" panose="03000509000000000000" pitchFamily="65" charset="-120"/>
                <a:cs typeface="Calibri"/>
              </a:rPr>
              <a:t>教授</a:t>
            </a:r>
            <a:endParaRPr lang="en-US" altLang="zh-TW" dirty="0">
              <a:latin typeface="Times New Roman" panose="02020603050405020304" pitchFamily="18" charset="0"/>
              <a:ea typeface="標楷體" panose="03000509000000000000" pitchFamily="65" charset="-120"/>
              <a:cs typeface="Calibri"/>
            </a:endParaRPr>
          </a:p>
          <a:p>
            <a:r>
              <a:rPr lang="en-US" altLang="zh-TW" dirty="0" smtClean="0">
                <a:latin typeface="Times New Roman" panose="02020603050405020304" pitchFamily="18" charset="0"/>
                <a:ea typeface="標楷體" panose="03000509000000000000" pitchFamily="65" charset="-120"/>
                <a:cs typeface="Calibri"/>
              </a:rPr>
              <a:t>(2022 </a:t>
            </a:r>
            <a:r>
              <a:rPr lang="zh-TW" altLang="en-US" dirty="0" smtClean="0">
                <a:latin typeface="Times New Roman" panose="02020603050405020304" pitchFamily="18" charset="0"/>
                <a:ea typeface="標楷體" panose="03000509000000000000" pitchFamily="65" charset="-120"/>
                <a:cs typeface="Calibri"/>
              </a:rPr>
              <a:t>聘任</a:t>
            </a:r>
            <a:r>
              <a:rPr lang="en-US" altLang="zh-TW" dirty="0" smtClean="0">
                <a:latin typeface="Times New Roman" panose="02020603050405020304" pitchFamily="18" charset="0"/>
                <a:ea typeface="標楷體" panose="03000509000000000000" pitchFamily="65" charset="-120"/>
                <a:cs typeface="Calibri"/>
              </a:rPr>
              <a:t>)</a:t>
            </a:r>
            <a:r>
              <a:rPr lang="zh-TW" altLang="en-US" dirty="0" smtClean="0">
                <a:latin typeface="Times New Roman" panose="02020603050405020304" pitchFamily="18" charset="0"/>
                <a:ea typeface="標楷體" panose="03000509000000000000" pitchFamily="65" charset="-120"/>
                <a:cs typeface="Calibri"/>
              </a:rPr>
              <a:t>                          </a:t>
            </a:r>
            <a:r>
              <a:rPr lang="en-US" altLang="zh-TW" dirty="0" smtClean="0">
                <a:latin typeface="Times New Roman" panose="02020603050405020304" pitchFamily="18" charset="0"/>
                <a:ea typeface="標楷體" panose="03000509000000000000" pitchFamily="65" charset="-120"/>
                <a:cs typeface="Calibri"/>
              </a:rPr>
              <a:t>(2023 </a:t>
            </a:r>
            <a:r>
              <a:rPr lang="zh-TW" altLang="en-US" dirty="0" smtClean="0">
                <a:latin typeface="Times New Roman" panose="02020603050405020304" pitchFamily="18" charset="0"/>
                <a:ea typeface="標楷體" panose="03000509000000000000" pitchFamily="65" charset="-120"/>
                <a:cs typeface="Calibri"/>
              </a:rPr>
              <a:t>退休</a:t>
            </a:r>
            <a:r>
              <a:rPr lang="en-US" altLang="zh-TW" dirty="0" smtClean="0">
                <a:latin typeface="Times New Roman" panose="02020603050405020304" pitchFamily="18" charset="0"/>
                <a:ea typeface="標楷體" panose="03000509000000000000" pitchFamily="65" charset="-120"/>
                <a:cs typeface="Calibri"/>
              </a:rPr>
              <a:t>)</a:t>
            </a:r>
            <a:r>
              <a:rPr lang="zh-TW" altLang="en-US" dirty="0" smtClean="0">
                <a:latin typeface="Times New Roman" panose="02020603050405020304" pitchFamily="18" charset="0"/>
                <a:ea typeface="標楷體" panose="03000509000000000000" pitchFamily="65" charset="-120"/>
                <a:cs typeface="Calibri"/>
              </a:rPr>
              <a:t>           </a:t>
            </a:r>
            <a:r>
              <a:rPr lang="en-US" altLang="zh-TW" dirty="0" smtClean="0">
                <a:latin typeface="Times New Roman" panose="02020603050405020304" pitchFamily="18" charset="0"/>
                <a:ea typeface="標楷體" panose="03000509000000000000" pitchFamily="65" charset="-120"/>
                <a:cs typeface="Calibri"/>
              </a:rPr>
              <a:t>(2022-2023 </a:t>
            </a:r>
            <a:r>
              <a:rPr lang="zh-TW" altLang="en-US" dirty="0" smtClean="0">
                <a:latin typeface="Times New Roman" panose="02020603050405020304" pitchFamily="18" charset="0"/>
                <a:ea typeface="標楷體" panose="03000509000000000000" pitchFamily="65" charset="-120"/>
                <a:cs typeface="Calibri"/>
              </a:rPr>
              <a:t>客座一年</a:t>
            </a:r>
            <a:r>
              <a:rPr lang="en-US" altLang="zh-TW" dirty="0" smtClean="0">
                <a:latin typeface="Times New Roman" panose="02020603050405020304" pitchFamily="18" charset="0"/>
                <a:ea typeface="標楷體" panose="03000509000000000000" pitchFamily="65" charset="-120"/>
                <a:cs typeface="Calibri"/>
              </a:rPr>
              <a:t>)</a:t>
            </a:r>
          </a:p>
          <a:p>
            <a:endParaRPr lang="en-US" altLang="zh-TW" dirty="0" smtClean="0">
              <a:latin typeface="Times New Roman" panose="02020603050405020304" pitchFamily="18" charset="0"/>
              <a:ea typeface="標楷體" panose="03000509000000000000" pitchFamily="65" charset="-120"/>
              <a:cs typeface="Calibri"/>
            </a:endParaRPr>
          </a:p>
        </p:txBody>
      </p:sp>
      <p:pic>
        <p:nvPicPr>
          <p:cNvPr id="4" name="圖片 4">
            <a:extLst>
              <a:ext uri="{FF2B5EF4-FFF2-40B4-BE49-F238E27FC236}">
                <a16:creationId xmlns:a16="http://schemas.microsoft.com/office/drawing/2014/main" id="{170A648F-82C1-0479-BE8B-440A117A6989}"/>
              </a:ext>
            </a:extLst>
          </p:cNvPr>
          <p:cNvPicPr>
            <a:picLocks noChangeAspect="1"/>
          </p:cNvPicPr>
          <p:nvPr/>
        </p:nvPicPr>
        <p:blipFill>
          <a:blip r:embed="rId2"/>
          <a:stretch>
            <a:fillRect/>
          </a:stretch>
        </p:blipFill>
        <p:spPr>
          <a:xfrm>
            <a:off x="574354" y="446589"/>
            <a:ext cx="987707" cy="978061"/>
          </a:xfrm>
          <a:prstGeom prst="rect">
            <a:avLst/>
          </a:prstGeom>
        </p:spPr>
      </p:pic>
      <p:pic>
        <p:nvPicPr>
          <p:cNvPr id="5" name="圖片 5">
            <a:extLst>
              <a:ext uri="{FF2B5EF4-FFF2-40B4-BE49-F238E27FC236}">
                <a16:creationId xmlns:a16="http://schemas.microsoft.com/office/drawing/2014/main" id="{2827AC9A-16AE-053F-465D-211BD4C74181}"/>
              </a:ext>
            </a:extLst>
          </p:cNvPr>
          <p:cNvPicPr>
            <a:picLocks noChangeAspect="1"/>
          </p:cNvPicPr>
          <p:nvPr/>
        </p:nvPicPr>
        <p:blipFill>
          <a:blip r:embed="rId3"/>
          <a:stretch>
            <a:fillRect/>
          </a:stretch>
        </p:blipFill>
        <p:spPr>
          <a:xfrm>
            <a:off x="10723944" y="446589"/>
            <a:ext cx="987708" cy="978063"/>
          </a:xfrm>
          <a:prstGeom prst="rect">
            <a:avLst/>
          </a:prstGeom>
        </p:spPr>
      </p:pic>
      <p:pic>
        <p:nvPicPr>
          <p:cNvPr id="10" name="圖片 10" descr="一張含有 個人, 笑臉 的圖片&#10;&#10;自動產生的描述">
            <a:extLst>
              <a:ext uri="{FF2B5EF4-FFF2-40B4-BE49-F238E27FC236}">
                <a16:creationId xmlns:a16="http://schemas.microsoft.com/office/drawing/2014/main" id="{7DF0FFCD-6FC2-6D00-1679-62ECFEF003F1}"/>
              </a:ext>
            </a:extLst>
          </p:cNvPr>
          <p:cNvPicPr>
            <a:picLocks noChangeAspect="1"/>
          </p:cNvPicPr>
          <p:nvPr/>
        </p:nvPicPr>
        <p:blipFill>
          <a:blip r:embed="rId4"/>
          <a:stretch>
            <a:fillRect/>
          </a:stretch>
        </p:blipFill>
        <p:spPr>
          <a:xfrm>
            <a:off x="4979285" y="2858162"/>
            <a:ext cx="1712571" cy="1884382"/>
          </a:xfrm>
          <a:prstGeom prst="rect">
            <a:avLst/>
          </a:prstGeom>
        </p:spPr>
      </p:pic>
      <p:pic>
        <p:nvPicPr>
          <p:cNvPr id="11" name="圖片 11" descr="一張含有 個人, 牆, 室內, 擺姿勢 的圖片&#10;&#10;自動產生的描述">
            <a:extLst>
              <a:ext uri="{FF2B5EF4-FFF2-40B4-BE49-F238E27FC236}">
                <a16:creationId xmlns:a16="http://schemas.microsoft.com/office/drawing/2014/main" id="{5C99046D-F3FE-4672-701E-926184B4DEB4}"/>
              </a:ext>
            </a:extLst>
          </p:cNvPr>
          <p:cNvPicPr>
            <a:picLocks noChangeAspect="1"/>
          </p:cNvPicPr>
          <p:nvPr/>
        </p:nvPicPr>
        <p:blipFill>
          <a:blip r:embed="rId5"/>
          <a:stretch>
            <a:fillRect/>
          </a:stretch>
        </p:blipFill>
        <p:spPr>
          <a:xfrm>
            <a:off x="2303362" y="2854124"/>
            <a:ext cx="1441049" cy="1892461"/>
          </a:xfrm>
          <a:prstGeom prst="rect">
            <a:avLst/>
          </a:prstGeom>
        </p:spPr>
      </p:pic>
      <p:pic>
        <p:nvPicPr>
          <p:cNvPr id="12" name="圖片 12">
            <a:extLst>
              <a:ext uri="{FF2B5EF4-FFF2-40B4-BE49-F238E27FC236}">
                <a16:creationId xmlns:a16="http://schemas.microsoft.com/office/drawing/2014/main" id="{3C9226E1-8DDD-9142-1C5A-EE97455987FE}"/>
              </a:ext>
            </a:extLst>
          </p:cNvPr>
          <p:cNvPicPr>
            <a:picLocks noChangeAspect="1"/>
          </p:cNvPicPr>
          <p:nvPr/>
        </p:nvPicPr>
        <p:blipFill>
          <a:blip r:embed="rId6"/>
          <a:stretch>
            <a:fillRect/>
          </a:stretch>
        </p:blipFill>
        <p:spPr>
          <a:xfrm>
            <a:off x="8333170" y="2859309"/>
            <a:ext cx="1891737" cy="1882091"/>
          </a:xfrm>
          <a:prstGeom prst="rect">
            <a:avLst/>
          </a:prstGeom>
        </p:spPr>
      </p:pic>
      <p:sp>
        <p:nvSpPr>
          <p:cNvPr id="13" name="文字方塊 12">
            <a:extLst>
              <a:ext uri="{FF2B5EF4-FFF2-40B4-BE49-F238E27FC236}">
                <a16:creationId xmlns:a16="http://schemas.microsoft.com/office/drawing/2014/main" id="{F935374C-6F90-4681-AFB5-77A056006B52}"/>
              </a:ext>
            </a:extLst>
          </p:cNvPr>
          <p:cNvSpPr txBox="1"/>
          <p:nvPr/>
        </p:nvSpPr>
        <p:spPr>
          <a:xfrm>
            <a:off x="5868672" y="6554054"/>
            <a:ext cx="7513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latin typeface="Times New Roman" panose="02020603050405020304" pitchFamily="18" charset="0"/>
                <a:ea typeface="標楷體" panose="03000509000000000000" pitchFamily="65" charset="-120"/>
                <a:cs typeface="Calibri"/>
              </a:rPr>
              <a:t>File name:</a:t>
            </a:r>
            <a:r>
              <a:rPr lang="zh-TW" sz="1200" dirty="0">
                <a:latin typeface="Times New Roman" panose="02020603050405020304" pitchFamily="18" charset="0"/>
                <a:ea typeface="標楷體" panose="03000509000000000000" pitchFamily="65" charset="-120"/>
                <a:cs typeface="Calibri"/>
              </a:rPr>
              <a:t>一人當選</a:t>
            </a:r>
            <a:r>
              <a:rPr lang="zh-TW" altLang="en-US" sz="1200" dirty="0">
                <a:latin typeface="Times New Roman" panose="02020603050405020304" pitchFamily="18" charset="0"/>
                <a:ea typeface="標楷體" panose="03000509000000000000" pitchFamily="65" charset="-120"/>
                <a:cs typeface="Calibri"/>
              </a:rPr>
              <a:t>三人</a:t>
            </a:r>
            <a:r>
              <a:rPr lang="zh-TW" sz="1200" dirty="0">
                <a:latin typeface="Times New Roman" panose="02020603050405020304" pitchFamily="18" charset="0"/>
                <a:ea typeface="標楷體" panose="03000509000000000000" pitchFamily="65" charset="-120"/>
                <a:cs typeface="Calibri"/>
              </a:rPr>
              <a:t>服務 (2022)</a:t>
            </a:r>
            <a:r>
              <a:rPr lang="zh-TW" altLang="en-US" sz="1200" dirty="0">
                <a:latin typeface="Times New Roman" panose="02020603050405020304" pitchFamily="18" charset="0"/>
                <a:ea typeface="標楷體" panose="03000509000000000000" pitchFamily="65" charset="-120"/>
                <a:cs typeface="Calibri"/>
              </a:rPr>
              <a:t>   M</a:t>
            </a:r>
            <a:r>
              <a:rPr lang="en-US" altLang="zh-TW" sz="1200" dirty="0" err="1">
                <a:latin typeface="Times New Roman" panose="02020603050405020304" pitchFamily="18" charset="0"/>
                <a:ea typeface="標楷體" panose="03000509000000000000" pitchFamily="65" charset="-120"/>
                <a:cs typeface="Calibri"/>
              </a:rPr>
              <a:t>ade</a:t>
            </a:r>
            <a:r>
              <a:rPr lang="en-US" altLang="zh-TW" sz="1200" dirty="0">
                <a:latin typeface="Times New Roman" panose="02020603050405020304" pitchFamily="18" charset="0"/>
                <a:ea typeface="標楷體" panose="03000509000000000000" pitchFamily="65" charset="-120"/>
                <a:cs typeface="Calibri"/>
              </a:rPr>
              <a:t> </a:t>
            </a:r>
            <a:r>
              <a:rPr lang="en-US" altLang="zh-TW" sz="1200" dirty="0" err="1">
                <a:latin typeface="Times New Roman" panose="02020603050405020304" pitchFamily="18" charset="0"/>
                <a:ea typeface="標楷體" panose="03000509000000000000" pitchFamily="65" charset="-120"/>
                <a:cs typeface="Calibri"/>
              </a:rPr>
              <a:t>by:劉冠辰</a:t>
            </a:r>
            <a:r>
              <a:rPr lang="en-US" altLang="zh-TW" sz="1200" dirty="0">
                <a:latin typeface="Times New Roman" panose="02020603050405020304" pitchFamily="18" charset="0"/>
                <a:ea typeface="標楷體" panose="03000509000000000000" pitchFamily="65" charset="-120"/>
                <a:cs typeface="Calibri"/>
              </a:rPr>
              <a:t>     Date:111/10/31</a:t>
            </a:r>
            <a:endParaRPr lang="zh-TW" altLang="en-US" sz="1400" dirty="0">
              <a:latin typeface="Times New Roman" panose="02020603050405020304" pitchFamily="18" charset="0"/>
              <a:ea typeface="標楷體" panose="03000509000000000000" pitchFamily="65" charset="-120"/>
              <a:cs typeface="Calibri" panose="020F0502020204030204"/>
            </a:endParaRPr>
          </a:p>
        </p:txBody>
      </p:sp>
      <p:pic>
        <p:nvPicPr>
          <p:cNvPr id="1026" name="Picture 2" descr="NTOU-海洋大學力學聲響振動實驗室">
            <a:extLst>
              <a:ext uri="{FF2B5EF4-FFF2-40B4-BE49-F238E27FC236}">
                <a16:creationId xmlns:a16="http://schemas.microsoft.com/office/drawing/2014/main" id="{50E58D89-6E6A-4DA8-9356-C6431F7B40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352" y="5410727"/>
            <a:ext cx="1095518" cy="1043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TOU-海洋大學力學聲響振動實驗室">
            <a:extLst>
              <a:ext uri="{FF2B5EF4-FFF2-40B4-BE49-F238E27FC236}">
                <a16:creationId xmlns:a16="http://schemas.microsoft.com/office/drawing/2014/main" id="{3D1394AD-C06E-46C6-9FB1-4737E53182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1898" y="4502348"/>
            <a:ext cx="1095518" cy="109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095170"/>
      </p:ext>
    </p:extLst>
  </p:cSld>
  <p:clrMapOvr>
    <a:masterClrMapping/>
  </p:clrMapOvr>
  <p:transition>
    <p:cove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矩形 5"/>
          <p:cNvSpPr>
            <a:spLocks noChangeArrowheads="1"/>
          </p:cNvSpPr>
          <p:nvPr/>
        </p:nvSpPr>
        <p:spPr bwMode="auto">
          <a:xfrm>
            <a:off x="6632576" y="908720"/>
            <a:ext cx="615553" cy="594928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fontAlgn="base">
              <a:spcBef>
                <a:spcPct val="0"/>
              </a:spcBef>
              <a:spcAft>
                <a:spcPct val="0"/>
              </a:spcAft>
              <a:defRPr kumimoji="1">
                <a:solidFill>
                  <a:schemeClr val="tx1"/>
                </a:solidFill>
                <a:latin typeface="Calibri" pitchFamily="34" charset="0"/>
                <a:ea typeface="新細明體" charset="-120"/>
              </a:defRPr>
            </a:lvl6pPr>
            <a:lvl7pPr marL="2971800" indent="-228600" fontAlgn="base">
              <a:spcBef>
                <a:spcPct val="0"/>
              </a:spcBef>
              <a:spcAft>
                <a:spcPct val="0"/>
              </a:spcAft>
              <a:defRPr kumimoji="1">
                <a:solidFill>
                  <a:schemeClr val="tx1"/>
                </a:solidFill>
                <a:latin typeface="Calibri" pitchFamily="34" charset="0"/>
                <a:ea typeface="新細明體" charset="-120"/>
              </a:defRPr>
            </a:lvl7pPr>
            <a:lvl8pPr marL="3429000" indent="-228600" fontAlgn="base">
              <a:spcBef>
                <a:spcPct val="0"/>
              </a:spcBef>
              <a:spcAft>
                <a:spcPct val="0"/>
              </a:spcAft>
              <a:defRPr kumimoji="1">
                <a:solidFill>
                  <a:schemeClr val="tx1"/>
                </a:solidFill>
                <a:latin typeface="Calibri" pitchFamily="34" charset="0"/>
                <a:ea typeface="新細明體" charset="-120"/>
              </a:defRPr>
            </a:lvl8pPr>
            <a:lvl9pPr marL="3886200" indent="-228600" fontAlgn="base">
              <a:spcBef>
                <a:spcPct val="0"/>
              </a:spcBef>
              <a:spcAft>
                <a:spcPct val="0"/>
              </a:spcAft>
              <a:defRPr kumimoji="1">
                <a:solidFill>
                  <a:schemeClr val="tx1"/>
                </a:solidFill>
                <a:latin typeface="Calibri" pitchFamily="34" charset="0"/>
                <a:ea typeface="新細明體" charset="-120"/>
              </a:defRPr>
            </a:lvl9pPr>
          </a:lstStyle>
          <a:p>
            <a:r>
              <a:rPr kumimoji="0" lang="zh-TW" altLang="en-US" sz="2800" b="1" dirty="0">
                <a:latin typeface="標楷體" pitchFamily="65" charset="-120"/>
                <a:ea typeface="標楷體" pitchFamily="65" charset="-120"/>
              </a:rPr>
              <a:t> 特別解基本解徑向解由奇至簡千般好</a:t>
            </a:r>
          </a:p>
        </p:txBody>
      </p:sp>
      <p:sp>
        <p:nvSpPr>
          <p:cNvPr id="13314" name="矩形 6"/>
          <p:cNvSpPr>
            <a:spLocks noChangeArrowheads="1"/>
          </p:cNvSpPr>
          <p:nvPr/>
        </p:nvSpPr>
        <p:spPr bwMode="auto">
          <a:xfrm>
            <a:off x="9296872" y="1008112"/>
            <a:ext cx="615553" cy="587727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fontAlgn="base">
              <a:spcBef>
                <a:spcPct val="0"/>
              </a:spcBef>
              <a:spcAft>
                <a:spcPct val="0"/>
              </a:spcAft>
              <a:defRPr kumimoji="1">
                <a:solidFill>
                  <a:schemeClr val="tx1"/>
                </a:solidFill>
                <a:latin typeface="Calibri" pitchFamily="34" charset="0"/>
                <a:ea typeface="新細明體" charset="-120"/>
              </a:defRPr>
            </a:lvl6pPr>
            <a:lvl7pPr marL="2971800" indent="-228600" fontAlgn="base">
              <a:spcBef>
                <a:spcPct val="0"/>
              </a:spcBef>
              <a:spcAft>
                <a:spcPct val="0"/>
              </a:spcAft>
              <a:defRPr kumimoji="1">
                <a:solidFill>
                  <a:schemeClr val="tx1"/>
                </a:solidFill>
                <a:latin typeface="Calibri" pitchFamily="34" charset="0"/>
                <a:ea typeface="新細明體" charset="-120"/>
              </a:defRPr>
            </a:lvl7pPr>
            <a:lvl8pPr marL="3429000" indent="-228600" fontAlgn="base">
              <a:spcBef>
                <a:spcPct val="0"/>
              </a:spcBef>
              <a:spcAft>
                <a:spcPct val="0"/>
              </a:spcAft>
              <a:defRPr kumimoji="1">
                <a:solidFill>
                  <a:schemeClr val="tx1"/>
                </a:solidFill>
                <a:latin typeface="Calibri" pitchFamily="34" charset="0"/>
                <a:ea typeface="新細明體" charset="-120"/>
              </a:defRPr>
            </a:lvl8pPr>
            <a:lvl9pPr marL="3886200" indent="-228600" fontAlgn="base">
              <a:spcBef>
                <a:spcPct val="0"/>
              </a:spcBef>
              <a:spcAft>
                <a:spcPct val="0"/>
              </a:spcAft>
              <a:defRPr kumimoji="1">
                <a:solidFill>
                  <a:schemeClr val="tx1"/>
                </a:solidFill>
                <a:latin typeface="Calibri" pitchFamily="34" charset="0"/>
                <a:ea typeface="新細明體" charset="-120"/>
              </a:defRPr>
            </a:lvl9pPr>
          </a:lstStyle>
          <a:p>
            <a:r>
              <a:rPr kumimoji="0" lang="zh-TW" altLang="en-US" sz="2800" b="1" dirty="0">
                <a:latin typeface="標楷體" pitchFamily="65" charset="-120"/>
                <a:ea typeface="標楷體" pitchFamily="65" charset="-120"/>
              </a:rPr>
              <a:t>有限元邊界元無單元從有到無萬事通</a:t>
            </a:r>
          </a:p>
        </p:txBody>
      </p:sp>
      <p:sp>
        <p:nvSpPr>
          <p:cNvPr id="13315" name="矩形 7"/>
          <p:cNvSpPr>
            <a:spLocks noChangeArrowheads="1"/>
          </p:cNvSpPr>
          <p:nvPr/>
        </p:nvSpPr>
        <p:spPr bwMode="auto">
          <a:xfrm>
            <a:off x="7392145" y="673532"/>
            <a:ext cx="1722487" cy="52322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fontAlgn="base">
              <a:spcBef>
                <a:spcPct val="0"/>
              </a:spcBef>
              <a:spcAft>
                <a:spcPct val="0"/>
              </a:spcAft>
              <a:defRPr kumimoji="1">
                <a:solidFill>
                  <a:schemeClr val="tx1"/>
                </a:solidFill>
                <a:latin typeface="Calibri" pitchFamily="34" charset="0"/>
                <a:ea typeface="新細明體" charset="-120"/>
              </a:defRPr>
            </a:lvl6pPr>
            <a:lvl7pPr marL="2971800" indent="-228600" fontAlgn="base">
              <a:spcBef>
                <a:spcPct val="0"/>
              </a:spcBef>
              <a:spcAft>
                <a:spcPct val="0"/>
              </a:spcAft>
              <a:defRPr kumimoji="1">
                <a:solidFill>
                  <a:schemeClr val="tx1"/>
                </a:solidFill>
                <a:latin typeface="Calibri" pitchFamily="34" charset="0"/>
                <a:ea typeface="新細明體" charset="-120"/>
              </a:defRPr>
            </a:lvl7pPr>
            <a:lvl8pPr marL="3429000" indent="-228600" fontAlgn="base">
              <a:spcBef>
                <a:spcPct val="0"/>
              </a:spcBef>
              <a:spcAft>
                <a:spcPct val="0"/>
              </a:spcAft>
              <a:defRPr kumimoji="1">
                <a:solidFill>
                  <a:schemeClr val="tx1"/>
                </a:solidFill>
                <a:latin typeface="Calibri" pitchFamily="34" charset="0"/>
                <a:ea typeface="新細明體" charset="-120"/>
              </a:defRPr>
            </a:lvl8pPr>
            <a:lvl9pPr marL="3886200" indent="-228600" fontAlgn="base">
              <a:spcBef>
                <a:spcPct val="0"/>
              </a:spcBef>
              <a:spcAft>
                <a:spcPct val="0"/>
              </a:spcAft>
              <a:defRPr kumimoji="1">
                <a:solidFill>
                  <a:schemeClr val="tx1"/>
                </a:solidFill>
                <a:latin typeface="Calibri" pitchFamily="34" charset="0"/>
                <a:ea typeface="新細明體" charset="-120"/>
              </a:defRPr>
            </a:lvl9pPr>
          </a:lstStyle>
          <a:p>
            <a:r>
              <a:rPr kumimoji="0" lang="zh-TW" altLang="zh-TW" sz="2800" b="1" dirty="0">
                <a:latin typeface="標楷體" pitchFamily="65" charset="-120"/>
                <a:ea typeface="標楷體" pitchFamily="65" charset="-120"/>
              </a:rPr>
              <a:t>為學最樂</a:t>
            </a:r>
            <a:endParaRPr kumimoji="0" lang="zh-TW" altLang="en-US" sz="2800" b="1" dirty="0">
              <a:latin typeface="標楷體" pitchFamily="65" charset="-120"/>
              <a:ea typeface="標楷體" pitchFamily="65" charset="-120"/>
            </a:endParaRPr>
          </a:p>
        </p:txBody>
      </p:sp>
      <p:sp>
        <p:nvSpPr>
          <p:cNvPr id="13319" name="矩形 1"/>
          <p:cNvSpPr>
            <a:spLocks noChangeArrowheads="1"/>
          </p:cNvSpPr>
          <p:nvPr/>
        </p:nvSpPr>
        <p:spPr bwMode="auto">
          <a:xfrm>
            <a:off x="1991545" y="1584176"/>
            <a:ext cx="615553" cy="479715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fontAlgn="base">
              <a:spcBef>
                <a:spcPct val="0"/>
              </a:spcBef>
              <a:spcAft>
                <a:spcPct val="0"/>
              </a:spcAft>
              <a:defRPr kumimoji="1">
                <a:solidFill>
                  <a:schemeClr val="tx1"/>
                </a:solidFill>
                <a:latin typeface="Calibri" pitchFamily="34" charset="0"/>
                <a:ea typeface="新細明體" charset="-120"/>
              </a:defRPr>
            </a:lvl6pPr>
            <a:lvl7pPr marL="2971800" indent="-228600" fontAlgn="base">
              <a:spcBef>
                <a:spcPct val="0"/>
              </a:spcBef>
              <a:spcAft>
                <a:spcPct val="0"/>
              </a:spcAft>
              <a:defRPr kumimoji="1">
                <a:solidFill>
                  <a:schemeClr val="tx1"/>
                </a:solidFill>
                <a:latin typeface="Calibri" pitchFamily="34" charset="0"/>
                <a:ea typeface="新細明體" charset="-120"/>
              </a:defRPr>
            </a:lvl7pPr>
            <a:lvl8pPr marL="3429000" indent="-228600" fontAlgn="base">
              <a:spcBef>
                <a:spcPct val="0"/>
              </a:spcBef>
              <a:spcAft>
                <a:spcPct val="0"/>
              </a:spcAft>
              <a:defRPr kumimoji="1">
                <a:solidFill>
                  <a:schemeClr val="tx1"/>
                </a:solidFill>
                <a:latin typeface="Calibri" pitchFamily="34" charset="0"/>
                <a:ea typeface="新細明體" charset="-120"/>
              </a:defRPr>
            </a:lvl8pPr>
            <a:lvl9pPr marL="3886200" indent="-228600" fontAlgn="base">
              <a:spcBef>
                <a:spcPct val="0"/>
              </a:spcBef>
              <a:spcAft>
                <a:spcPct val="0"/>
              </a:spcAft>
              <a:defRPr kumimoji="1">
                <a:solidFill>
                  <a:schemeClr val="tx1"/>
                </a:solidFill>
                <a:latin typeface="Calibri" pitchFamily="34" charset="0"/>
                <a:ea typeface="新細明體" charset="-120"/>
              </a:defRPr>
            </a:lvl9pPr>
          </a:lstStyle>
          <a:p>
            <a:r>
              <a:rPr kumimoji="0" lang="zh-TW" altLang="en-US" sz="2800" b="1" dirty="0">
                <a:latin typeface="標楷體" pitchFamily="65" charset="-120"/>
                <a:ea typeface="標楷體" pitchFamily="65" charset="-120"/>
              </a:rPr>
              <a:t>有限元邊界元無</a:t>
            </a:r>
            <a:r>
              <a:rPr kumimoji="0" lang="zh-TW" altLang="en-US" sz="2800" b="1" dirty="0" smtClean="0">
                <a:latin typeface="標楷體" pitchFamily="65" charset="-120"/>
                <a:ea typeface="標楷體" pitchFamily="65" charset="-120"/>
              </a:rPr>
              <a:t>單元</a:t>
            </a:r>
            <a:r>
              <a:rPr kumimoji="0" lang="zh-TW" altLang="en-US" sz="2800" b="1" dirty="0">
                <a:latin typeface="標楷體" pitchFamily="65" charset="-120"/>
                <a:ea typeface="標楷體" pitchFamily="65" charset="-120"/>
              </a:rPr>
              <a:t>朝陽</a:t>
            </a:r>
            <a:r>
              <a:rPr kumimoji="0" lang="zh-TW" altLang="en-US" sz="2800" b="1" dirty="0" smtClean="0">
                <a:latin typeface="標楷體" pitchFamily="65" charset="-120"/>
                <a:ea typeface="標楷體" pitchFamily="65" charset="-120"/>
              </a:rPr>
              <a:t>結缘</a:t>
            </a:r>
            <a:endParaRPr kumimoji="0" lang="zh-TW" altLang="en-US" sz="2800" b="1" dirty="0">
              <a:latin typeface="標楷體" pitchFamily="65" charset="-120"/>
              <a:ea typeface="標楷體" pitchFamily="65" charset="-120"/>
            </a:endParaRPr>
          </a:p>
        </p:txBody>
      </p:sp>
      <p:sp>
        <p:nvSpPr>
          <p:cNvPr id="13320" name="矩形 3"/>
          <p:cNvSpPr>
            <a:spLocks noChangeArrowheads="1"/>
          </p:cNvSpPr>
          <p:nvPr/>
        </p:nvSpPr>
        <p:spPr bwMode="auto">
          <a:xfrm>
            <a:off x="5231905" y="1556792"/>
            <a:ext cx="615553" cy="479715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fontAlgn="base">
              <a:spcBef>
                <a:spcPct val="0"/>
              </a:spcBef>
              <a:spcAft>
                <a:spcPct val="0"/>
              </a:spcAft>
              <a:defRPr kumimoji="1">
                <a:solidFill>
                  <a:schemeClr val="tx1"/>
                </a:solidFill>
                <a:latin typeface="Calibri" pitchFamily="34" charset="0"/>
                <a:ea typeface="新細明體" charset="-120"/>
              </a:defRPr>
            </a:lvl6pPr>
            <a:lvl7pPr marL="2971800" indent="-228600" fontAlgn="base">
              <a:spcBef>
                <a:spcPct val="0"/>
              </a:spcBef>
              <a:spcAft>
                <a:spcPct val="0"/>
              </a:spcAft>
              <a:defRPr kumimoji="1">
                <a:solidFill>
                  <a:schemeClr val="tx1"/>
                </a:solidFill>
                <a:latin typeface="Calibri" pitchFamily="34" charset="0"/>
                <a:ea typeface="新細明體" charset="-120"/>
              </a:defRPr>
            </a:lvl7pPr>
            <a:lvl8pPr marL="3429000" indent="-228600" fontAlgn="base">
              <a:spcBef>
                <a:spcPct val="0"/>
              </a:spcBef>
              <a:spcAft>
                <a:spcPct val="0"/>
              </a:spcAft>
              <a:defRPr kumimoji="1">
                <a:solidFill>
                  <a:schemeClr val="tx1"/>
                </a:solidFill>
                <a:latin typeface="Calibri" pitchFamily="34" charset="0"/>
                <a:ea typeface="新細明體" charset="-120"/>
              </a:defRPr>
            </a:lvl8pPr>
            <a:lvl9pPr marL="3886200" indent="-228600" fontAlgn="base">
              <a:spcBef>
                <a:spcPct val="0"/>
              </a:spcBef>
              <a:spcAft>
                <a:spcPct val="0"/>
              </a:spcAft>
              <a:defRPr kumimoji="1">
                <a:solidFill>
                  <a:schemeClr val="tx1"/>
                </a:solidFill>
                <a:latin typeface="Calibri" pitchFamily="34" charset="0"/>
                <a:ea typeface="新細明體" charset="-120"/>
              </a:defRPr>
            </a:lvl9pPr>
          </a:lstStyle>
          <a:p>
            <a:r>
              <a:rPr kumimoji="0" lang="zh-TW" altLang="en-US" sz="2800" b="1" dirty="0">
                <a:latin typeface="標楷體" pitchFamily="65" charset="-120"/>
                <a:ea typeface="標楷體" pitchFamily="65" charset="-120"/>
              </a:rPr>
              <a:t>特別解基本解徑向解藍綠合解</a:t>
            </a:r>
          </a:p>
        </p:txBody>
      </p:sp>
      <p:sp>
        <p:nvSpPr>
          <p:cNvPr id="13321" name="矩形 4"/>
          <p:cNvSpPr>
            <a:spLocks noChangeArrowheads="1"/>
          </p:cNvSpPr>
          <p:nvPr/>
        </p:nvSpPr>
        <p:spPr bwMode="auto">
          <a:xfrm>
            <a:off x="3126680" y="692696"/>
            <a:ext cx="1673176" cy="52322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fontAlgn="base">
              <a:spcBef>
                <a:spcPct val="0"/>
              </a:spcBef>
              <a:spcAft>
                <a:spcPct val="0"/>
              </a:spcAft>
              <a:defRPr kumimoji="1">
                <a:solidFill>
                  <a:schemeClr val="tx1"/>
                </a:solidFill>
                <a:latin typeface="Calibri" pitchFamily="34" charset="0"/>
                <a:ea typeface="新細明體" charset="-120"/>
              </a:defRPr>
            </a:lvl6pPr>
            <a:lvl7pPr marL="2971800" indent="-228600" fontAlgn="base">
              <a:spcBef>
                <a:spcPct val="0"/>
              </a:spcBef>
              <a:spcAft>
                <a:spcPct val="0"/>
              </a:spcAft>
              <a:defRPr kumimoji="1">
                <a:solidFill>
                  <a:schemeClr val="tx1"/>
                </a:solidFill>
                <a:latin typeface="Calibri" pitchFamily="34" charset="0"/>
                <a:ea typeface="新細明體" charset="-120"/>
              </a:defRPr>
            </a:lvl7pPr>
            <a:lvl8pPr marL="3429000" indent="-228600" fontAlgn="base">
              <a:spcBef>
                <a:spcPct val="0"/>
              </a:spcBef>
              <a:spcAft>
                <a:spcPct val="0"/>
              </a:spcAft>
              <a:defRPr kumimoji="1">
                <a:solidFill>
                  <a:schemeClr val="tx1"/>
                </a:solidFill>
                <a:latin typeface="Calibri" pitchFamily="34" charset="0"/>
                <a:ea typeface="新細明體" charset="-120"/>
              </a:defRPr>
            </a:lvl8pPr>
            <a:lvl9pPr marL="3886200" indent="-228600" fontAlgn="base">
              <a:spcBef>
                <a:spcPct val="0"/>
              </a:spcBef>
              <a:spcAft>
                <a:spcPct val="0"/>
              </a:spcAft>
              <a:defRPr kumimoji="1">
                <a:solidFill>
                  <a:schemeClr val="tx1"/>
                </a:solidFill>
                <a:latin typeface="Calibri" pitchFamily="34" charset="0"/>
                <a:ea typeface="新細明體" charset="-120"/>
              </a:defRPr>
            </a:lvl9pPr>
          </a:lstStyle>
          <a:p>
            <a:r>
              <a:rPr kumimoji="0" lang="zh-TW" altLang="en-US" sz="2800" b="1" dirty="0">
                <a:latin typeface="標楷體" pitchFamily="65" charset="-120"/>
                <a:ea typeface="標楷體" pitchFamily="65" charset="-120"/>
              </a:rPr>
              <a:t>諸元一統</a:t>
            </a:r>
          </a:p>
        </p:txBody>
      </p:sp>
      <p:sp>
        <p:nvSpPr>
          <p:cNvPr id="13325" name="AutoShape 13" descr="「中國大陸」的圖片搜尋結果"/>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327" name="AutoShape 15" descr="「中國大陸」的圖片搜尋結果"/>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 name="標題 1"/>
          <p:cNvSpPr txBox="1">
            <a:spLocks/>
          </p:cNvSpPr>
          <p:nvPr/>
        </p:nvSpPr>
        <p:spPr>
          <a:xfrm>
            <a:off x="1775520"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a:t>邊界元源於有限元的離散思路</a:t>
            </a:r>
          </a:p>
        </p:txBody>
      </p:sp>
      <p:grpSp>
        <p:nvGrpSpPr>
          <p:cNvPr id="13" name="Group 347"/>
          <p:cNvGrpSpPr>
            <a:grpSpLocks/>
          </p:cNvGrpSpPr>
          <p:nvPr/>
        </p:nvGrpSpPr>
        <p:grpSpPr bwMode="auto">
          <a:xfrm>
            <a:off x="3143672" y="1268761"/>
            <a:ext cx="1619250" cy="1800225"/>
            <a:chOff x="2835" y="1842"/>
            <a:chExt cx="1020" cy="1134"/>
          </a:xfrm>
        </p:grpSpPr>
        <p:sp>
          <p:nvSpPr>
            <p:cNvPr id="14" name="AutoShape 348"/>
            <p:cNvSpPr>
              <a:spLocks noChangeAspect="1" noChangeArrowheads="1" noTextEdit="1"/>
            </p:cNvSpPr>
            <p:nvPr/>
          </p:nvSpPr>
          <p:spPr bwMode="auto">
            <a:xfrm>
              <a:off x="2835" y="184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18" name="Freeform 349"/>
            <p:cNvSpPr>
              <a:spLocks/>
            </p:cNvSpPr>
            <p:nvPr/>
          </p:nvSpPr>
          <p:spPr bwMode="auto">
            <a:xfrm>
              <a:off x="2845" y="1861"/>
              <a:ext cx="960" cy="1105"/>
            </a:xfrm>
            <a:custGeom>
              <a:avLst/>
              <a:gdLst>
                <a:gd name="T0" fmla="*/ 208 w 13451"/>
                <a:gd name="T1" fmla="*/ 432 h 16577"/>
                <a:gd name="T2" fmla="*/ 167 w 13451"/>
                <a:gd name="T3" fmla="*/ 404 h 16577"/>
                <a:gd name="T4" fmla="*/ 142 w 13451"/>
                <a:gd name="T5" fmla="*/ 357 h 16577"/>
                <a:gd name="T6" fmla="*/ 133 w 13451"/>
                <a:gd name="T7" fmla="*/ 299 h 16577"/>
                <a:gd name="T8" fmla="*/ 137 w 13451"/>
                <a:gd name="T9" fmla="*/ 239 h 16577"/>
                <a:gd name="T10" fmla="*/ 153 w 13451"/>
                <a:gd name="T11" fmla="*/ 183 h 16577"/>
                <a:gd name="T12" fmla="*/ 180 w 13451"/>
                <a:gd name="T13" fmla="*/ 138 h 16577"/>
                <a:gd name="T14" fmla="*/ 216 w 13451"/>
                <a:gd name="T15" fmla="*/ 102 h 16577"/>
                <a:gd name="T16" fmla="*/ 260 w 13451"/>
                <a:gd name="T17" fmla="*/ 74 h 16577"/>
                <a:gd name="T18" fmla="*/ 364 w 13451"/>
                <a:gd name="T19" fmla="*/ 38 h 16577"/>
                <a:gd name="T20" fmla="*/ 480 w 13451"/>
                <a:gd name="T21" fmla="*/ 17 h 16577"/>
                <a:gd name="T22" fmla="*/ 595 w 13451"/>
                <a:gd name="T23" fmla="*/ 3 h 16577"/>
                <a:gd name="T24" fmla="*/ 649 w 13451"/>
                <a:gd name="T25" fmla="*/ 0 h 16577"/>
                <a:gd name="T26" fmla="*/ 699 w 13451"/>
                <a:gd name="T27" fmla="*/ 4 h 16577"/>
                <a:gd name="T28" fmla="*/ 744 w 13451"/>
                <a:gd name="T29" fmla="*/ 18 h 16577"/>
                <a:gd name="T30" fmla="*/ 784 w 13451"/>
                <a:gd name="T31" fmla="*/ 44 h 16577"/>
                <a:gd name="T32" fmla="*/ 818 w 13451"/>
                <a:gd name="T33" fmla="*/ 79 h 16577"/>
                <a:gd name="T34" fmla="*/ 848 w 13451"/>
                <a:gd name="T35" fmla="*/ 122 h 16577"/>
                <a:gd name="T36" fmla="*/ 895 w 13451"/>
                <a:gd name="T37" fmla="*/ 226 h 16577"/>
                <a:gd name="T38" fmla="*/ 929 w 13451"/>
                <a:gd name="T39" fmla="*/ 343 h 16577"/>
                <a:gd name="T40" fmla="*/ 951 w 13451"/>
                <a:gd name="T41" fmla="*/ 465 h 16577"/>
                <a:gd name="T42" fmla="*/ 960 w 13451"/>
                <a:gd name="T43" fmla="*/ 586 h 16577"/>
                <a:gd name="T44" fmla="*/ 956 w 13451"/>
                <a:gd name="T45" fmla="*/ 703 h 16577"/>
                <a:gd name="T46" fmla="*/ 936 w 13451"/>
                <a:gd name="T47" fmla="*/ 812 h 16577"/>
                <a:gd name="T48" fmla="*/ 902 w 13451"/>
                <a:gd name="T49" fmla="*/ 908 h 16577"/>
                <a:gd name="T50" fmla="*/ 850 w 13451"/>
                <a:gd name="T51" fmla="*/ 989 h 16577"/>
                <a:gd name="T52" fmla="*/ 781 w 13451"/>
                <a:gd name="T53" fmla="*/ 1050 h 16577"/>
                <a:gd name="T54" fmla="*/ 694 w 13451"/>
                <a:gd name="T55" fmla="*/ 1087 h 16577"/>
                <a:gd name="T56" fmla="*/ 593 w 13451"/>
                <a:gd name="T57" fmla="*/ 1104 h 16577"/>
                <a:gd name="T58" fmla="*/ 482 w 13451"/>
                <a:gd name="T59" fmla="*/ 1105 h 16577"/>
                <a:gd name="T60" fmla="*/ 259 w 13451"/>
                <a:gd name="T61" fmla="*/ 1083 h 16577"/>
                <a:gd name="T62" fmla="*/ 156 w 13451"/>
                <a:gd name="T63" fmla="*/ 1059 h 16577"/>
                <a:gd name="T64" fmla="*/ 110 w 13451"/>
                <a:gd name="T65" fmla="*/ 1035 h 16577"/>
                <a:gd name="T66" fmla="*/ 68 w 13451"/>
                <a:gd name="T67" fmla="*/ 1001 h 16577"/>
                <a:gd name="T68" fmla="*/ 34 w 13451"/>
                <a:gd name="T69" fmla="*/ 958 h 16577"/>
                <a:gd name="T70" fmla="*/ 11 w 13451"/>
                <a:gd name="T71" fmla="*/ 909 h 16577"/>
                <a:gd name="T72" fmla="*/ 0 w 13451"/>
                <a:gd name="T73" fmla="*/ 854 h 16577"/>
                <a:gd name="T74" fmla="*/ 6 w 13451"/>
                <a:gd name="T75" fmla="*/ 796 h 16577"/>
                <a:gd name="T76" fmla="*/ 30 w 13451"/>
                <a:gd name="T77" fmla="*/ 738 h 16577"/>
                <a:gd name="T78" fmla="*/ 71 w 13451"/>
                <a:gd name="T79" fmla="*/ 680 h 16577"/>
                <a:gd name="T80" fmla="*/ 170 w 13451"/>
                <a:gd name="T81" fmla="*/ 572 h 16577"/>
                <a:gd name="T82" fmla="*/ 212 w 13451"/>
                <a:gd name="T83" fmla="*/ 525 h 16577"/>
                <a:gd name="T84" fmla="*/ 238 w 13451"/>
                <a:gd name="T85" fmla="*/ 485 h 16577"/>
                <a:gd name="T86" fmla="*/ 239 w 13451"/>
                <a:gd name="T87" fmla="*/ 454 h 16577"/>
                <a:gd name="T88" fmla="*/ 229 w 13451"/>
                <a:gd name="T89" fmla="*/ 441 h 16577"/>
                <a:gd name="T90" fmla="*/ 208 w 13451"/>
                <a:gd name="T91" fmla="*/ 432 h 165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451"/>
                <a:gd name="T139" fmla="*/ 0 h 16577"/>
                <a:gd name="T140" fmla="*/ 13451 w 13451"/>
                <a:gd name="T141" fmla="*/ 16577 h 165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451" h="16577">
                  <a:moveTo>
                    <a:pt x="2920" y="6478"/>
                  </a:moveTo>
                  <a:lnTo>
                    <a:pt x="2342" y="6054"/>
                  </a:lnTo>
                  <a:lnTo>
                    <a:pt x="1996" y="5349"/>
                  </a:lnTo>
                  <a:lnTo>
                    <a:pt x="1861" y="4484"/>
                  </a:lnTo>
                  <a:lnTo>
                    <a:pt x="1917" y="3578"/>
                  </a:lnTo>
                  <a:lnTo>
                    <a:pt x="2144" y="2747"/>
                  </a:lnTo>
                  <a:lnTo>
                    <a:pt x="2521" y="2070"/>
                  </a:lnTo>
                  <a:lnTo>
                    <a:pt x="3028" y="1534"/>
                  </a:lnTo>
                  <a:lnTo>
                    <a:pt x="3640" y="1117"/>
                  </a:lnTo>
                  <a:lnTo>
                    <a:pt x="5100" y="567"/>
                  </a:lnTo>
                  <a:lnTo>
                    <a:pt x="6725" y="257"/>
                  </a:lnTo>
                  <a:lnTo>
                    <a:pt x="8342" y="43"/>
                  </a:lnTo>
                  <a:lnTo>
                    <a:pt x="9099" y="0"/>
                  </a:lnTo>
                  <a:lnTo>
                    <a:pt x="9801" y="61"/>
                  </a:lnTo>
                  <a:lnTo>
                    <a:pt x="10431" y="275"/>
                  </a:lnTo>
                  <a:lnTo>
                    <a:pt x="10985" y="657"/>
                  </a:lnTo>
                  <a:lnTo>
                    <a:pt x="11467" y="1183"/>
                  </a:lnTo>
                  <a:lnTo>
                    <a:pt x="11882" y="1830"/>
                  </a:lnTo>
                  <a:lnTo>
                    <a:pt x="12543" y="3391"/>
                  </a:lnTo>
                  <a:lnTo>
                    <a:pt x="13016" y="5150"/>
                  </a:lnTo>
                  <a:lnTo>
                    <a:pt x="13322" y="6970"/>
                  </a:lnTo>
                  <a:lnTo>
                    <a:pt x="13451" y="8788"/>
                  </a:lnTo>
                  <a:lnTo>
                    <a:pt x="13388" y="10543"/>
                  </a:lnTo>
                  <a:lnTo>
                    <a:pt x="13121" y="12178"/>
                  </a:lnTo>
                  <a:lnTo>
                    <a:pt x="12633" y="13629"/>
                  </a:lnTo>
                  <a:lnTo>
                    <a:pt x="11912" y="14840"/>
                  </a:lnTo>
                  <a:lnTo>
                    <a:pt x="10944" y="15748"/>
                  </a:lnTo>
                  <a:lnTo>
                    <a:pt x="9724" y="16307"/>
                  </a:lnTo>
                  <a:lnTo>
                    <a:pt x="8303" y="16556"/>
                  </a:lnTo>
                  <a:lnTo>
                    <a:pt x="6760" y="16577"/>
                  </a:lnTo>
                  <a:lnTo>
                    <a:pt x="3624" y="16251"/>
                  </a:lnTo>
                  <a:lnTo>
                    <a:pt x="2190" y="15881"/>
                  </a:lnTo>
                  <a:lnTo>
                    <a:pt x="1541" y="15526"/>
                  </a:lnTo>
                  <a:lnTo>
                    <a:pt x="958" y="15017"/>
                  </a:lnTo>
                  <a:lnTo>
                    <a:pt x="481" y="14376"/>
                  </a:lnTo>
                  <a:lnTo>
                    <a:pt x="148" y="13631"/>
                  </a:lnTo>
                  <a:lnTo>
                    <a:pt x="0" y="12812"/>
                  </a:lnTo>
                  <a:lnTo>
                    <a:pt x="79" y="11947"/>
                  </a:lnTo>
                  <a:lnTo>
                    <a:pt x="421" y="11067"/>
                  </a:lnTo>
                  <a:lnTo>
                    <a:pt x="994" y="10197"/>
                  </a:lnTo>
                  <a:lnTo>
                    <a:pt x="2384" y="8580"/>
                  </a:lnTo>
                  <a:lnTo>
                    <a:pt x="2972" y="7878"/>
                  </a:lnTo>
                  <a:lnTo>
                    <a:pt x="3333" y="7278"/>
                  </a:lnTo>
                  <a:lnTo>
                    <a:pt x="3354" y="6804"/>
                  </a:lnTo>
                  <a:lnTo>
                    <a:pt x="3202" y="6621"/>
                  </a:lnTo>
                  <a:lnTo>
                    <a:pt x="2920" y="64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 name="Line 350"/>
            <p:cNvSpPr>
              <a:spLocks noChangeShapeType="1"/>
            </p:cNvSpPr>
            <p:nvPr/>
          </p:nvSpPr>
          <p:spPr bwMode="auto">
            <a:xfrm>
              <a:off x="3031" y="1991"/>
              <a:ext cx="66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351"/>
            <p:cNvSpPr>
              <a:spLocks noChangeShapeType="1"/>
            </p:cNvSpPr>
            <p:nvPr/>
          </p:nvSpPr>
          <p:spPr bwMode="auto">
            <a:xfrm>
              <a:off x="2978" y="2124"/>
              <a:ext cx="7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352"/>
            <p:cNvSpPr>
              <a:spLocks noChangeShapeType="1"/>
            </p:cNvSpPr>
            <p:nvPr/>
          </p:nvSpPr>
          <p:spPr bwMode="auto">
            <a:xfrm>
              <a:off x="3006" y="2257"/>
              <a:ext cx="77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353"/>
            <p:cNvSpPr>
              <a:spLocks noChangeShapeType="1"/>
            </p:cNvSpPr>
            <p:nvPr/>
          </p:nvSpPr>
          <p:spPr bwMode="auto">
            <a:xfrm>
              <a:off x="3053" y="2391"/>
              <a:ext cx="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Line 354"/>
            <p:cNvSpPr>
              <a:spLocks noChangeShapeType="1"/>
            </p:cNvSpPr>
            <p:nvPr/>
          </p:nvSpPr>
          <p:spPr bwMode="auto">
            <a:xfrm>
              <a:off x="2929" y="2524"/>
              <a:ext cx="8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355"/>
            <p:cNvSpPr>
              <a:spLocks noChangeShapeType="1"/>
            </p:cNvSpPr>
            <p:nvPr/>
          </p:nvSpPr>
          <p:spPr bwMode="auto">
            <a:xfrm>
              <a:off x="2850" y="2657"/>
              <a:ext cx="93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356"/>
            <p:cNvSpPr>
              <a:spLocks noChangeShapeType="1"/>
            </p:cNvSpPr>
            <p:nvPr/>
          </p:nvSpPr>
          <p:spPr bwMode="auto">
            <a:xfrm>
              <a:off x="2863" y="2790"/>
              <a:ext cx="87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6" name="Line 357"/>
            <p:cNvSpPr>
              <a:spLocks noChangeShapeType="1"/>
            </p:cNvSpPr>
            <p:nvPr/>
          </p:nvSpPr>
          <p:spPr bwMode="auto">
            <a:xfrm>
              <a:off x="3013" y="2924"/>
              <a:ext cx="59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358"/>
            <p:cNvSpPr>
              <a:spLocks noChangeShapeType="1"/>
            </p:cNvSpPr>
            <p:nvPr/>
          </p:nvSpPr>
          <p:spPr bwMode="auto">
            <a:xfrm flipV="1">
              <a:off x="2979" y="1952"/>
              <a:ext cx="96" cy="16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 name="Line 359"/>
            <p:cNvSpPr>
              <a:spLocks noChangeShapeType="1"/>
            </p:cNvSpPr>
            <p:nvPr/>
          </p:nvSpPr>
          <p:spPr bwMode="auto">
            <a:xfrm flipV="1">
              <a:off x="3036" y="1885"/>
              <a:ext cx="238" cy="4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Line 360"/>
            <p:cNvSpPr>
              <a:spLocks noChangeShapeType="1"/>
            </p:cNvSpPr>
            <p:nvPr/>
          </p:nvSpPr>
          <p:spPr bwMode="auto">
            <a:xfrm flipV="1">
              <a:off x="2878" y="1863"/>
              <a:ext cx="568" cy="95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0" name="Line 361"/>
            <p:cNvSpPr>
              <a:spLocks noChangeShapeType="1"/>
            </p:cNvSpPr>
            <p:nvPr/>
          </p:nvSpPr>
          <p:spPr bwMode="auto">
            <a:xfrm flipV="1">
              <a:off x="2981" y="1881"/>
              <a:ext cx="613" cy="10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1" name="Line 362"/>
            <p:cNvSpPr>
              <a:spLocks noChangeShapeType="1"/>
            </p:cNvSpPr>
            <p:nvPr/>
          </p:nvSpPr>
          <p:spPr bwMode="auto">
            <a:xfrm flipV="1">
              <a:off x="3118" y="1982"/>
              <a:ext cx="575" cy="96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2" name="Line 363"/>
            <p:cNvSpPr>
              <a:spLocks noChangeShapeType="1"/>
            </p:cNvSpPr>
            <p:nvPr/>
          </p:nvSpPr>
          <p:spPr bwMode="auto">
            <a:xfrm flipV="1">
              <a:off x="3268" y="2140"/>
              <a:ext cx="489" cy="8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3" name="Line 364"/>
            <p:cNvSpPr>
              <a:spLocks noChangeShapeType="1"/>
            </p:cNvSpPr>
            <p:nvPr/>
          </p:nvSpPr>
          <p:spPr bwMode="auto">
            <a:xfrm flipV="1">
              <a:off x="3424" y="2338"/>
              <a:ext cx="374" cy="6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4" name="Line 365"/>
            <p:cNvSpPr>
              <a:spLocks noChangeShapeType="1"/>
            </p:cNvSpPr>
            <p:nvPr/>
          </p:nvSpPr>
          <p:spPr bwMode="auto">
            <a:xfrm flipV="1">
              <a:off x="3610" y="2610"/>
              <a:ext cx="185" cy="3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 name="Line 366"/>
            <p:cNvSpPr>
              <a:spLocks noChangeShapeType="1"/>
            </p:cNvSpPr>
            <p:nvPr/>
          </p:nvSpPr>
          <p:spPr bwMode="auto">
            <a:xfrm flipH="1" flipV="1">
              <a:off x="2844" y="2708"/>
              <a:ext cx="113" cy="1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 name="Line 367"/>
            <p:cNvSpPr>
              <a:spLocks noChangeShapeType="1"/>
            </p:cNvSpPr>
            <p:nvPr/>
          </p:nvSpPr>
          <p:spPr bwMode="auto">
            <a:xfrm flipH="1" flipV="1">
              <a:off x="2909" y="2549"/>
              <a:ext cx="238" cy="40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7" name="Line 368"/>
            <p:cNvSpPr>
              <a:spLocks noChangeShapeType="1"/>
            </p:cNvSpPr>
            <p:nvPr/>
          </p:nvSpPr>
          <p:spPr bwMode="auto">
            <a:xfrm flipH="1" flipV="1">
              <a:off x="3004" y="2443"/>
              <a:ext cx="311" cy="5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8" name="Line 369"/>
            <p:cNvSpPr>
              <a:spLocks noChangeShapeType="1"/>
            </p:cNvSpPr>
            <p:nvPr/>
          </p:nvSpPr>
          <p:spPr bwMode="auto">
            <a:xfrm flipH="1" flipV="1">
              <a:off x="2978" y="2132"/>
              <a:ext cx="493" cy="8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9" name="Line 370"/>
            <p:cNvSpPr>
              <a:spLocks noChangeShapeType="1"/>
            </p:cNvSpPr>
            <p:nvPr/>
          </p:nvSpPr>
          <p:spPr bwMode="auto">
            <a:xfrm flipH="1" flipV="1">
              <a:off x="3044" y="1977"/>
              <a:ext cx="563" cy="9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0" name="Line 371"/>
            <p:cNvSpPr>
              <a:spLocks noChangeShapeType="1"/>
            </p:cNvSpPr>
            <p:nvPr/>
          </p:nvSpPr>
          <p:spPr bwMode="auto">
            <a:xfrm flipH="1" flipV="1">
              <a:off x="3163" y="1911"/>
              <a:ext cx="548" cy="9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1" name="Line 372"/>
            <p:cNvSpPr>
              <a:spLocks noChangeShapeType="1"/>
            </p:cNvSpPr>
            <p:nvPr/>
          </p:nvSpPr>
          <p:spPr bwMode="auto">
            <a:xfrm flipH="1" flipV="1">
              <a:off x="3304" y="1881"/>
              <a:ext cx="476" cy="79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2" name="Line 373"/>
            <p:cNvSpPr>
              <a:spLocks noChangeShapeType="1"/>
            </p:cNvSpPr>
            <p:nvPr/>
          </p:nvSpPr>
          <p:spPr bwMode="auto">
            <a:xfrm flipH="1" flipV="1">
              <a:off x="3452" y="1862"/>
              <a:ext cx="353" cy="5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3" name="Line 374"/>
            <p:cNvSpPr>
              <a:spLocks noChangeShapeType="1"/>
            </p:cNvSpPr>
            <p:nvPr/>
          </p:nvSpPr>
          <p:spPr bwMode="auto">
            <a:xfrm flipH="1" flipV="1">
              <a:off x="3643" y="1917"/>
              <a:ext cx="91" cy="1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44" name="Group 375"/>
          <p:cNvGrpSpPr>
            <a:grpSpLocks/>
          </p:cNvGrpSpPr>
          <p:nvPr/>
        </p:nvGrpSpPr>
        <p:grpSpPr bwMode="auto">
          <a:xfrm>
            <a:off x="3143672" y="3140969"/>
            <a:ext cx="1619250" cy="1800225"/>
            <a:chOff x="3107" y="1752"/>
            <a:chExt cx="1020" cy="1134"/>
          </a:xfrm>
        </p:grpSpPr>
        <p:sp>
          <p:nvSpPr>
            <p:cNvPr id="45" name="AutoShape 376"/>
            <p:cNvSpPr>
              <a:spLocks noChangeAspect="1" noChangeArrowheads="1" noTextEdit="1"/>
            </p:cNvSpPr>
            <p:nvPr/>
          </p:nvSpPr>
          <p:spPr bwMode="auto">
            <a:xfrm>
              <a:off x="3107" y="175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46" name="Line 377"/>
            <p:cNvSpPr>
              <a:spLocks noChangeShapeType="1"/>
            </p:cNvSpPr>
            <p:nvPr/>
          </p:nvSpPr>
          <p:spPr bwMode="auto">
            <a:xfrm flipH="1" flipV="1">
              <a:off x="3254" y="2008"/>
              <a:ext cx="64" cy="6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 name="Freeform 378"/>
            <p:cNvSpPr>
              <a:spLocks/>
            </p:cNvSpPr>
            <p:nvPr/>
          </p:nvSpPr>
          <p:spPr bwMode="auto">
            <a:xfrm>
              <a:off x="3154" y="1809"/>
              <a:ext cx="843" cy="1016"/>
            </a:xfrm>
            <a:custGeom>
              <a:avLst/>
              <a:gdLst>
                <a:gd name="T0" fmla="*/ 183 w 11800"/>
                <a:gd name="T1" fmla="*/ 397 h 13198"/>
                <a:gd name="T2" fmla="*/ 163 w 11800"/>
                <a:gd name="T3" fmla="*/ 387 h 13198"/>
                <a:gd name="T4" fmla="*/ 147 w 11800"/>
                <a:gd name="T5" fmla="*/ 371 h 13198"/>
                <a:gd name="T6" fmla="*/ 134 w 11800"/>
                <a:gd name="T7" fmla="*/ 351 h 13198"/>
                <a:gd name="T8" fmla="*/ 125 w 11800"/>
                <a:gd name="T9" fmla="*/ 328 h 13198"/>
                <a:gd name="T10" fmla="*/ 119 w 11800"/>
                <a:gd name="T11" fmla="*/ 302 h 13198"/>
                <a:gd name="T12" fmla="*/ 117 w 11800"/>
                <a:gd name="T13" fmla="*/ 275 h 13198"/>
                <a:gd name="T14" fmla="*/ 120 w 11800"/>
                <a:gd name="T15" fmla="*/ 219 h 13198"/>
                <a:gd name="T16" fmla="*/ 134 w 11800"/>
                <a:gd name="T17" fmla="*/ 168 h 13198"/>
                <a:gd name="T18" fmla="*/ 158 w 11800"/>
                <a:gd name="T19" fmla="*/ 127 h 13198"/>
                <a:gd name="T20" fmla="*/ 190 w 11800"/>
                <a:gd name="T21" fmla="*/ 94 h 13198"/>
                <a:gd name="T22" fmla="*/ 228 w 11800"/>
                <a:gd name="T23" fmla="*/ 69 h 13198"/>
                <a:gd name="T24" fmla="*/ 272 w 11800"/>
                <a:gd name="T25" fmla="*/ 49 h 13198"/>
                <a:gd name="T26" fmla="*/ 320 w 11800"/>
                <a:gd name="T27" fmla="*/ 35 h 13198"/>
                <a:gd name="T28" fmla="*/ 421 w 11800"/>
                <a:gd name="T29" fmla="*/ 16 h 13198"/>
                <a:gd name="T30" fmla="*/ 523 w 11800"/>
                <a:gd name="T31" fmla="*/ 3 h 13198"/>
                <a:gd name="T32" fmla="*/ 570 w 11800"/>
                <a:gd name="T33" fmla="*/ 0 h 13198"/>
                <a:gd name="T34" fmla="*/ 614 w 11800"/>
                <a:gd name="T35" fmla="*/ 4 h 13198"/>
                <a:gd name="T36" fmla="*/ 654 w 11800"/>
                <a:gd name="T37" fmla="*/ 17 h 13198"/>
                <a:gd name="T38" fmla="*/ 688 w 11800"/>
                <a:gd name="T39" fmla="*/ 40 h 13198"/>
                <a:gd name="T40" fmla="*/ 719 w 11800"/>
                <a:gd name="T41" fmla="*/ 73 h 13198"/>
                <a:gd name="T42" fmla="*/ 745 w 11800"/>
                <a:gd name="T43" fmla="*/ 112 h 13198"/>
                <a:gd name="T44" fmla="*/ 767 w 11800"/>
                <a:gd name="T45" fmla="*/ 158 h 13198"/>
                <a:gd name="T46" fmla="*/ 786 w 11800"/>
                <a:gd name="T47" fmla="*/ 208 h 13198"/>
                <a:gd name="T48" fmla="*/ 816 w 11800"/>
                <a:gd name="T49" fmla="*/ 316 h 13198"/>
                <a:gd name="T50" fmla="*/ 835 w 11800"/>
                <a:gd name="T51" fmla="*/ 427 h 13198"/>
                <a:gd name="T52" fmla="*/ 843 w 11800"/>
                <a:gd name="T53" fmla="*/ 539 h 13198"/>
                <a:gd name="T54" fmla="*/ 839 w 11800"/>
                <a:gd name="T55" fmla="*/ 646 h 13198"/>
                <a:gd name="T56" fmla="*/ 832 w 11800"/>
                <a:gd name="T57" fmla="*/ 697 h 13198"/>
                <a:gd name="T58" fmla="*/ 822 w 11800"/>
                <a:gd name="T59" fmla="*/ 746 h 13198"/>
                <a:gd name="T60" fmla="*/ 809 w 11800"/>
                <a:gd name="T61" fmla="*/ 792 h 13198"/>
                <a:gd name="T62" fmla="*/ 792 w 11800"/>
                <a:gd name="T63" fmla="*/ 835 h 13198"/>
                <a:gd name="T64" fmla="*/ 771 w 11800"/>
                <a:gd name="T65" fmla="*/ 874 h 13198"/>
                <a:gd name="T66" fmla="*/ 747 w 11800"/>
                <a:gd name="T67" fmla="*/ 909 h 13198"/>
                <a:gd name="T68" fmla="*/ 718 w 11800"/>
                <a:gd name="T69" fmla="*/ 940 h 13198"/>
                <a:gd name="T70" fmla="*/ 686 w 11800"/>
                <a:gd name="T71" fmla="*/ 965 h 13198"/>
                <a:gd name="T72" fmla="*/ 650 w 11800"/>
                <a:gd name="T73" fmla="*/ 985 h 13198"/>
                <a:gd name="T74" fmla="*/ 609 w 11800"/>
                <a:gd name="T75" fmla="*/ 999 h 13198"/>
                <a:gd name="T76" fmla="*/ 566 w 11800"/>
                <a:gd name="T77" fmla="*/ 1009 h 13198"/>
                <a:gd name="T78" fmla="*/ 520 w 11800"/>
                <a:gd name="T79" fmla="*/ 1015 h 13198"/>
                <a:gd name="T80" fmla="*/ 424 w 11800"/>
                <a:gd name="T81" fmla="*/ 1016 h 13198"/>
                <a:gd name="T82" fmla="*/ 324 w 11800"/>
                <a:gd name="T83" fmla="*/ 1008 h 13198"/>
                <a:gd name="T84" fmla="*/ 227 w 11800"/>
                <a:gd name="T85" fmla="*/ 996 h 13198"/>
                <a:gd name="T86" fmla="*/ 181 w 11800"/>
                <a:gd name="T87" fmla="*/ 987 h 13198"/>
                <a:gd name="T88" fmla="*/ 137 w 11800"/>
                <a:gd name="T89" fmla="*/ 973 h 13198"/>
                <a:gd name="T90" fmla="*/ 97 w 11800"/>
                <a:gd name="T91" fmla="*/ 952 h 13198"/>
                <a:gd name="T92" fmla="*/ 60 w 11800"/>
                <a:gd name="T93" fmla="*/ 920 h 13198"/>
                <a:gd name="T94" fmla="*/ 30 w 11800"/>
                <a:gd name="T95" fmla="*/ 881 h 13198"/>
                <a:gd name="T96" fmla="*/ 9 w 11800"/>
                <a:gd name="T97" fmla="*/ 835 h 13198"/>
                <a:gd name="T98" fmla="*/ 0 w 11800"/>
                <a:gd name="T99" fmla="*/ 785 h 13198"/>
                <a:gd name="T100" fmla="*/ 1 w 11800"/>
                <a:gd name="T101" fmla="*/ 759 h 13198"/>
                <a:gd name="T102" fmla="*/ 5 w 11800"/>
                <a:gd name="T103" fmla="*/ 732 h 13198"/>
                <a:gd name="T104" fmla="*/ 13 w 11800"/>
                <a:gd name="T105" fmla="*/ 705 h 13198"/>
                <a:gd name="T106" fmla="*/ 26 w 11800"/>
                <a:gd name="T107" fmla="*/ 678 h 13198"/>
                <a:gd name="T108" fmla="*/ 62 w 11800"/>
                <a:gd name="T109" fmla="*/ 625 h 13198"/>
                <a:gd name="T110" fmla="*/ 149 w 11800"/>
                <a:gd name="T111" fmla="*/ 526 h 13198"/>
                <a:gd name="T112" fmla="*/ 186 w 11800"/>
                <a:gd name="T113" fmla="*/ 483 h 13198"/>
                <a:gd name="T114" fmla="*/ 200 w 11800"/>
                <a:gd name="T115" fmla="*/ 464 h 13198"/>
                <a:gd name="T116" fmla="*/ 209 w 11800"/>
                <a:gd name="T117" fmla="*/ 446 h 13198"/>
                <a:gd name="T118" fmla="*/ 213 w 11800"/>
                <a:gd name="T119" fmla="*/ 430 h 13198"/>
                <a:gd name="T120" fmla="*/ 210 w 11800"/>
                <a:gd name="T121" fmla="*/ 417 h 13198"/>
                <a:gd name="T122" fmla="*/ 201 w 11800"/>
                <a:gd name="T123" fmla="*/ 406 h 13198"/>
                <a:gd name="T124" fmla="*/ 183 w 11800"/>
                <a:gd name="T125" fmla="*/ 397 h 13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800"/>
                <a:gd name="T190" fmla="*/ 0 h 13198"/>
                <a:gd name="T191" fmla="*/ 11800 w 11800"/>
                <a:gd name="T192" fmla="*/ 13198 h 131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800" h="13198">
                  <a:moveTo>
                    <a:pt x="2562" y="5158"/>
                  </a:moveTo>
                  <a:lnTo>
                    <a:pt x="2282" y="5023"/>
                  </a:lnTo>
                  <a:lnTo>
                    <a:pt x="2055" y="4820"/>
                  </a:lnTo>
                  <a:lnTo>
                    <a:pt x="1879" y="4561"/>
                  </a:lnTo>
                  <a:lnTo>
                    <a:pt x="1751" y="4259"/>
                  </a:lnTo>
                  <a:lnTo>
                    <a:pt x="1669" y="3924"/>
                  </a:lnTo>
                  <a:lnTo>
                    <a:pt x="1632" y="3570"/>
                  </a:lnTo>
                  <a:lnTo>
                    <a:pt x="1681" y="2848"/>
                  </a:lnTo>
                  <a:lnTo>
                    <a:pt x="1881" y="2188"/>
                  </a:lnTo>
                  <a:lnTo>
                    <a:pt x="2211" y="1648"/>
                  </a:lnTo>
                  <a:lnTo>
                    <a:pt x="2656" y="1221"/>
                  </a:lnTo>
                  <a:lnTo>
                    <a:pt x="3193" y="890"/>
                  </a:lnTo>
                  <a:lnTo>
                    <a:pt x="3806" y="639"/>
                  </a:lnTo>
                  <a:lnTo>
                    <a:pt x="4474" y="452"/>
                  </a:lnTo>
                  <a:lnTo>
                    <a:pt x="5899" y="205"/>
                  </a:lnTo>
                  <a:lnTo>
                    <a:pt x="7318" y="34"/>
                  </a:lnTo>
                  <a:lnTo>
                    <a:pt x="7982" y="0"/>
                  </a:lnTo>
                  <a:lnTo>
                    <a:pt x="8598" y="50"/>
                  </a:lnTo>
                  <a:lnTo>
                    <a:pt x="9151" y="220"/>
                  </a:lnTo>
                  <a:lnTo>
                    <a:pt x="9637" y="523"/>
                  </a:lnTo>
                  <a:lnTo>
                    <a:pt x="10059" y="942"/>
                  </a:lnTo>
                  <a:lnTo>
                    <a:pt x="10424" y="1457"/>
                  </a:lnTo>
                  <a:lnTo>
                    <a:pt x="10737" y="2050"/>
                  </a:lnTo>
                  <a:lnTo>
                    <a:pt x="11003" y="2700"/>
                  </a:lnTo>
                  <a:lnTo>
                    <a:pt x="11418" y="4099"/>
                  </a:lnTo>
                  <a:lnTo>
                    <a:pt x="11687" y="5549"/>
                  </a:lnTo>
                  <a:lnTo>
                    <a:pt x="11800" y="6996"/>
                  </a:lnTo>
                  <a:lnTo>
                    <a:pt x="11745" y="8393"/>
                  </a:lnTo>
                  <a:lnTo>
                    <a:pt x="11650" y="9059"/>
                  </a:lnTo>
                  <a:lnTo>
                    <a:pt x="11510" y="9694"/>
                  </a:lnTo>
                  <a:lnTo>
                    <a:pt x="11321" y="10293"/>
                  </a:lnTo>
                  <a:lnTo>
                    <a:pt x="11081" y="10850"/>
                  </a:lnTo>
                  <a:lnTo>
                    <a:pt x="10792" y="11358"/>
                  </a:lnTo>
                  <a:lnTo>
                    <a:pt x="10450" y="11813"/>
                  </a:lnTo>
                  <a:lnTo>
                    <a:pt x="10053" y="12208"/>
                  </a:lnTo>
                  <a:lnTo>
                    <a:pt x="9601" y="12537"/>
                  </a:lnTo>
                  <a:lnTo>
                    <a:pt x="9092" y="12794"/>
                  </a:lnTo>
                  <a:lnTo>
                    <a:pt x="8531" y="12981"/>
                  </a:lnTo>
                  <a:lnTo>
                    <a:pt x="7925" y="13108"/>
                  </a:lnTo>
                  <a:lnTo>
                    <a:pt x="7283" y="13181"/>
                  </a:lnTo>
                  <a:lnTo>
                    <a:pt x="5930" y="13198"/>
                  </a:lnTo>
                  <a:lnTo>
                    <a:pt x="4539" y="13096"/>
                  </a:lnTo>
                  <a:lnTo>
                    <a:pt x="3180" y="12937"/>
                  </a:lnTo>
                  <a:lnTo>
                    <a:pt x="2534" y="12823"/>
                  </a:lnTo>
                  <a:lnTo>
                    <a:pt x="1922" y="12643"/>
                  </a:lnTo>
                  <a:lnTo>
                    <a:pt x="1352" y="12361"/>
                  </a:lnTo>
                  <a:lnTo>
                    <a:pt x="841" y="11955"/>
                  </a:lnTo>
                  <a:lnTo>
                    <a:pt x="422" y="11444"/>
                  </a:lnTo>
                  <a:lnTo>
                    <a:pt x="130" y="10851"/>
                  </a:lnTo>
                  <a:lnTo>
                    <a:pt x="0" y="10199"/>
                  </a:lnTo>
                  <a:lnTo>
                    <a:pt x="8" y="9858"/>
                  </a:lnTo>
                  <a:lnTo>
                    <a:pt x="69" y="9511"/>
                  </a:lnTo>
                  <a:lnTo>
                    <a:pt x="188" y="9161"/>
                  </a:lnTo>
                  <a:lnTo>
                    <a:pt x="369" y="8811"/>
                  </a:lnTo>
                  <a:lnTo>
                    <a:pt x="872" y="8118"/>
                  </a:lnTo>
                  <a:lnTo>
                    <a:pt x="2092" y="6830"/>
                  </a:lnTo>
                  <a:lnTo>
                    <a:pt x="2607" y="6271"/>
                  </a:lnTo>
                  <a:lnTo>
                    <a:pt x="2797" y="6022"/>
                  </a:lnTo>
                  <a:lnTo>
                    <a:pt x="2924" y="5795"/>
                  </a:lnTo>
                  <a:lnTo>
                    <a:pt x="2978" y="5592"/>
                  </a:lnTo>
                  <a:lnTo>
                    <a:pt x="2942" y="5417"/>
                  </a:lnTo>
                  <a:lnTo>
                    <a:pt x="2809" y="5271"/>
                  </a:lnTo>
                  <a:lnTo>
                    <a:pt x="2562" y="515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8" name="Line 379"/>
            <p:cNvSpPr>
              <a:spLocks noChangeShapeType="1"/>
            </p:cNvSpPr>
            <p:nvPr/>
          </p:nvSpPr>
          <p:spPr bwMode="auto">
            <a:xfrm>
              <a:off x="3888" y="2652"/>
              <a:ext cx="52" cy="5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9" name="Line 380"/>
            <p:cNvSpPr>
              <a:spLocks noChangeShapeType="1"/>
            </p:cNvSpPr>
            <p:nvPr/>
          </p:nvSpPr>
          <p:spPr bwMode="auto">
            <a:xfrm>
              <a:off x="3927" y="2555"/>
              <a:ext cx="64"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0" name="Line 381"/>
            <p:cNvSpPr>
              <a:spLocks noChangeShapeType="1"/>
            </p:cNvSpPr>
            <p:nvPr/>
          </p:nvSpPr>
          <p:spPr bwMode="auto">
            <a:xfrm>
              <a:off x="3950" y="2368"/>
              <a:ext cx="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 name="Line 382"/>
            <p:cNvSpPr>
              <a:spLocks noChangeShapeType="1"/>
            </p:cNvSpPr>
            <p:nvPr/>
          </p:nvSpPr>
          <p:spPr bwMode="auto">
            <a:xfrm flipV="1">
              <a:off x="3927" y="2140"/>
              <a:ext cx="70"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2" name="Line 383"/>
            <p:cNvSpPr>
              <a:spLocks noChangeShapeType="1"/>
            </p:cNvSpPr>
            <p:nvPr/>
          </p:nvSpPr>
          <p:spPr bwMode="auto">
            <a:xfrm flipV="1">
              <a:off x="3939" y="2258"/>
              <a:ext cx="76"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3" name="Line 384"/>
            <p:cNvSpPr>
              <a:spLocks noChangeShapeType="1"/>
            </p:cNvSpPr>
            <p:nvPr/>
          </p:nvSpPr>
          <p:spPr bwMode="auto">
            <a:xfrm>
              <a:off x="3945" y="2459"/>
              <a:ext cx="69"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4" name="Line 385"/>
            <p:cNvSpPr>
              <a:spLocks noChangeShapeType="1"/>
            </p:cNvSpPr>
            <p:nvPr/>
          </p:nvSpPr>
          <p:spPr bwMode="auto">
            <a:xfrm flipH="1">
              <a:off x="3241" y="2368"/>
              <a:ext cx="9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5" name="Line 386"/>
            <p:cNvSpPr>
              <a:spLocks noChangeShapeType="1"/>
            </p:cNvSpPr>
            <p:nvPr/>
          </p:nvSpPr>
          <p:spPr bwMode="auto">
            <a:xfrm flipH="1" flipV="1">
              <a:off x="3313" y="2288"/>
              <a:ext cx="75"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6" name="Line 387"/>
            <p:cNvSpPr>
              <a:spLocks noChangeShapeType="1"/>
            </p:cNvSpPr>
            <p:nvPr/>
          </p:nvSpPr>
          <p:spPr bwMode="auto">
            <a:xfrm flipH="1">
              <a:off x="3218" y="2714"/>
              <a:ext cx="50"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7" name="Line 388"/>
            <p:cNvSpPr>
              <a:spLocks noChangeShapeType="1"/>
            </p:cNvSpPr>
            <p:nvPr/>
          </p:nvSpPr>
          <p:spPr bwMode="auto">
            <a:xfrm flipH="1">
              <a:off x="3138" y="2606"/>
              <a:ext cx="65"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8" name="Line 389"/>
            <p:cNvSpPr>
              <a:spLocks noChangeShapeType="1"/>
            </p:cNvSpPr>
            <p:nvPr/>
          </p:nvSpPr>
          <p:spPr bwMode="auto">
            <a:xfrm flipH="1">
              <a:off x="3151" y="2465"/>
              <a:ext cx="102"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9" name="Line 390"/>
            <p:cNvSpPr>
              <a:spLocks noChangeShapeType="1"/>
            </p:cNvSpPr>
            <p:nvPr/>
          </p:nvSpPr>
          <p:spPr bwMode="auto">
            <a:xfrm>
              <a:off x="3609" y="2777"/>
              <a:ext cx="0" cy="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0" name="Line 391"/>
            <p:cNvSpPr>
              <a:spLocks noChangeShapeType="1"/>
            </p:cNvSpPr>
            <p:nvPr/>
          </p:nvSpPr>
          <p:spPr bwMode="auto">
            <a:xfrm flipH="1">
              <a:off x="3484" y="2771"/>
              <a:ext cx="18" cy="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1" name="Line 392"/>
            <p:cNvSpPr>
              <a:spLocks noChangeShapeType="1"/>
            </p:cNvSpPr>
            <p:nvPr/>
          </p:nvSpPr>
          <p:spPr bwMode="auto">
            <a:xfrm flipH="1">
              <a:off x="3350" y="2747"/>
              <a:ext cx="43" cy="7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2" name="Line 393"/>
            <p:cNvSpPr>
              <a:spLocks noChangeShapeType="1"/>
            </p:cNvSpPr>
            <p:nvPr/>
          </p:nvSpPr>
          <p:spPr bwMode="auto">
            <a:xfrm>
              <a:off x="3715" y="2770"/>
              <a:ext cx="18"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3" name="Line 394"/>
            <p:cNvSpPr>
              <a:spLocks noChangeShapeType="1"/>
            </p:cNvSpPr>
            <p:nvPr/>
          </p:nvSpPr>
          <p:spPr bwMode="auto">
            <a:xfrm>
              <a:off x="3816" y="2732"/>
              <a:ext cx="35"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4" name="Line 395"/>
            <p:cNvSpPr>
              <a:spLocks noChangeShapeType="1"/>
            </p:cNvSpPr>
            <p:nvPr/>
          </p:nvSpPr>
          <p:spPr bwMode="auto">
            <a:xfrm flipV="1">
              <a:off x="3900" y="2009"/>
              <a:ext cx="62"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5" name="Line 396"/>
            <p:cNvSpPr>
              <a:spLocks noChangeShapeType="1"/>
            </p:cNvSpPr>
            <p:nvPr/>
          </p:nvSpPr>
          <p:spPr bwMode="auto">
            <a:xfrm flipH="1" flipV="1">
              <a:off x="3332" y="1882"/>
              <a:ext cx="36"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6" name="Line 397"/>
            <p:cNvSpPr>
              <a:spLocks noChangeShapeType="1"/>
            </p:cNvSpPr>
            <p:nvPr/>
          </p:nvSpPr>
          <p:spPr bwMode="auto">
            <a:xfrm flipV="1">
              <a:off x="3609" y="1796"/>
              <a:ext cx="0" cy="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7" name="Line 398"/>
            <p:cNvSpPr>
              <a:spLocks noChangeShapeType="1"/>
            </p:cNvSpPr>
            <p:nvPr/>
          </p:nvSpPr>
          <p:spPr bwMode="auto">
            <a:xfrm flipH="1" flipV="1">
              <a:off x="3465" y="1822"/>
              <a:ext cx="18"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8" name="Line 399"/>
            <p:cNvSpPr>
              <a:spLocks noChangeShapeType="1"/>
            </p:cNvSpPr>
            <p:nvPr/>
          </p:nvSpPr>
          <p:spPr bwMode="auto">
            <a:xfrm flipV="1">
              <a:off x="3743" y="1788"/>
              <a:ext cx="19"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9" name="Line 400"/>
            <p:cNvSpPr>
              <a:spLocks noChangeShapeType="1"/>
            </p:cNvSpPr>
            <p:nvPr/>
          </p:nvSpPr>
          <p:spPr bwMode="auto">
            <a:xfrm flipV="1">
              <a:off x="3853" y="1869"/>
              <a:ext cx="40"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0" name="Line 401"/>
            <p:cNvSpPr>
              <a:spLocks noChangeShapeType="1"/>
            </p:cNvSpPr>
            <p:nvPr/>
          </p:nvSpPr>
          <p:spPr bwMode="auto">
            <a:xfrm>
              <a:off x="3361" y="2134"/>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 name="Freeform 402"/>
            <p:cNvSpPr>
              <a:spLocks/>
            </p:cNvSpPr>
            <p:nvPr/>
          </p:nvSpPr>
          <p:spPr bwMode="auto">
            <a:xfrm>
              <a:off x="3178" y="1834"/>
              <a:ext cx="795" cy="967"/>
            </a:xfrm>
            <a:custGeom>
              <a:avLst/>
              <a:gdLst>
                <a:gd name="T0" fmla="*/ 167 w 11136"/>
                <a:gd name="T1" fmla="*/ 350 h 12571"/>
                <a:gd name="T2" fmla="*/ 153 w 11136"/>
                <a:gd name="T3" fmla="*/ 343 h 12571"/>
                <a:gd name="T4" fmla="*/ 141 w 11136"/>
                <a:gd name="T5" fmla="*/ 331 h 12571"/>
                <a:gd name="T6" fmla="*/ 132 w 11136"/>
                <a:gd name="T7" fmla="*/ 316 h 12571"/>
                <a:gd name="T8" fmla="*/ 124 w 11136"/>
                <a:gd name="T9" fmla="*/ 296 h 12571"/>
                <a:gd name="T10" fmla="*/ 117 w 11136"/>
                <a:gd name="T11" fmla="*/ 250 h 12571"/>
                <a:gd name="T12" fmla="*/ 120 w 11136"/>
                <a:gd name="T13" fmla="*/ 199 h 12571"/>
                <a:gd name="T14" fmla="*/ 132 w 11136"/>
                <a:gd name="T15" fmla="*/ 154 h 12571"/>
                <a:gd name="T16" fmla="*/ 153 w 11136"/>
                <a:gd name="T17" fmla="*/ 117 h 12571"/>
                <a:gd name="T18" fmla="*/ 181 w 11136"/>
                <a:gd name="T19" fmla="*/ 89 h 12571"/>
                <a:gd name="T20" fmla="*/ 215 w 11136"/>
                <a:gd name="T21" fmla="*/ 66 h 12571"/>
                <a:gd name="T22" fmla="*/ 256 w 11136"/>
                <a:gd name="T23" fmla="*/ 48 h 12571"/>
                <a:gd name="T24" fmla="*/ 301 w 11136"/>
                <a:gd name="T25" fmla="*/ 34 h 12571"/>
                <a:gd name="T26" fmla="*/ 401 w 11136"/>
                <a:gd name="T27" fmla="*/ 16 h 12571"/>
                <a:gd name="T28" fmla="*/ 501 w 11136"/>
                <a:gd name="T29" fmla="*/ 3 h 12571"/>
                <a:gd name="T30" fmla="*/ 546 w 11136"/>
                <a:gd name="T31" fmla="*/ 0 h 12571"/>
                <a:gd name="T32" fmla="*/ 586 w 11136"/>
                <a:gd name="T33" fmla="*/ 3 h 12571"/>
                <a:gd name="T34" fmla="*/ 619 w 11136"/>
                <a:gd name="T35" fmla="*/ 14 h 12571"/>
                <a:gd name="T36" fmla="*/ 649 w 11136"/>
                <a:gd name="T37" fmla="*/ 35 h 12571"/>
                <a:gd name="T38" fmla="*/ 676 w 11136"/>
                <a:gd name="T39" fmla="*/ 63 h 12571"/>
                <a:gd name="T40" fmla="*/ 700 w 11136"/>
                <a:gd name="T41" fmla="*/ 100 h 12571"/>
                <a:gd name="T42" fmla="*/ 721 w 11136"/>
                <a:gd name="T43" fmla="*/ 143 h 12571"/>
                <a:gd name="T44" fmla="*/ 739 w 11136"/>
                <a:gd name="T45" fmla="*/ 191 h 12571"/>
                <a:gd name="T46" fmla="*/ 768 w 11136"/>
                <a:gd name="T47" fmla="*/ 297 h 12571"/>
                <a:gd name="T48" fmla="*/ 787 w 11136"/>
                <a:gd name="T49" fmla="*/ 406 h 12571"/>
                <a:gd name="T50" fmla="*/ 795 w 11136"/>
                <a:gd name="T51" fmla="*/ 515 h 12571"/>
                <a:gd name="T52" fmla="*/ 791 w 11136"/>
                <a:gd name="T53" fmla="*/ 619 h 12571"/>
                <a:gd name="T54" fmla="*/ 785 w 11136"/>
                <a:gd name="T55" fmla="*/ 669 h 12571"/>
                <a:gd name="T56" fmla="*/ 775 w 11136"/>
                <a:gd name="T57" fmla="*/ 716 h 12571"/>
                <a:gd name="T58" fmla="*/ 762 w 11136"/>
                <a:gd name="T59" fmla="*/ 760 h 12571"/>
                <a:gd name="T60" fmla="*/ 746 w 11136"/>
                <a:gd name="T61" fmla="*/ 800 h 12571"/>
                <a:gd name="T62" fmla="*/ 727 w 11136"/>
                <a:gd name="T63" fmla="*/ 837 h 12571"/>
                <a:gd name="T64" fmla="*/ 704 w 11136"/>
                <a:gd name="T65" fmla="*/ 869 h 12571"/>
                <a:gd name="T66" fmla="*/ 678 w 11136"/>
                <a:gd name="T67" fmla="*/ 897 h 12571"/>
                <a:gd name="T68" fmla="*/ 649 w 11136"/>
                <a:gd name="T69" fmla="*/ 920 h 12571"/>
                <a:gd name="T70" fmla="*/ 616 w 11136"/>
                <a:gd name="T71" fmla="*/ 938 h 12571"/>
                <a:gd name="T72" fmla="*/ 579 w 11136"/>
                <a:gd name="T73" fmla="*/ 951 h 12571"/>
                <a:gd name="T74" fmla="*/ 538 w 11136"/>
                <a:gd name="T75" fmla="*/ 960 h 12571"/>
                <a:gd name="T76" fmla="*/ 495 w 11136"/>
                <a:gd name="T77" fmla="*/ 966 h 12571"/>
                <a:gd name="T78" fmla="*/ 401 w 11136"/>
                <a:gd name="T79" fmla="*/ 967 h 12571"/>
                <a:gd name="T80" fmla="*/ 303 w 11136"/>
                <a:gd name="T81" fmla="*/ 959 h 12571"/>
                <a:gd name="T82" fmla="*/ 207 w 11136"/>
                <a:gd name="T83" fmla="*/ 947 h 12571"/>
                <a:gd name="T84" fmla="*/ 163 w 11136"/>
                <a:gd name="T85" fmla="*/ 939 h 12571"/>
                <a:gd name="T86" fmla="*/ 122 w 11136"/>
                <a:gd name="T87" fmla="*/ 926 h 12571"/>
                <a:gd name="T88" fmla="*/ 86 w 11136"/>
                <a:gd name="T89" fmla="*/ 907 h 12571"/>
                <a:gd name="T90" fmla="*/ 54 w 11136"/>
                <a:gd name="T91" fmla="*/ 879 h 12571"/>
                <a:gd name="T92" fmla="*/ 27 w 11136"/>
                <a:gd name="T93" fmla="*/ 844 h 12571"/>
                <a:gd name="T94" fmla="*/ 8 w 11136"/>
                <a:gd name="T95" fmla="*/ 803 h 12571"/>
                <a:gd name="T96" fmla="*/ 0 w 11136"/>
                <a:gd name="T97" fmla="*/ 759 h 12571"/>
                <a:gd name="T98" fmla="*/ 4 w 11136"/>
                <a:gd name="T99" fmla="*/ 713 h 12571"/>
                <a:gd name="T100" fmla="*/ 12 w 11136"/>
                <a:gd name="T101" fmla="*/ 690 h 12571"/>
                <a:gd name="T102" fmla="*/ 23 w 11136"/>
                <a:gd name="T103" fmla="*/ 665 h 12571"/>
                <a:gd name="T104" fmla="*/ 57 w 11136"/>
                <a:gd name="T105" fmla="*/ 615 h 12571"/>
                <a:gd name="T106" fmla="*/ 143 w 11136"/>
                <a:gd name="T107" fmla="*/ 518 h 12571"/>
                <a:gd name="T108" fmla="*/ 181 w 11136"/>
                <a:gd name="T109" fmla="*/ 473 h 12571"/>
                <a:gd name="T110" fmla="*/ 196 w 11136"/>
                <a:gd name="T111" fmla="*/ 452 h 12571"/>
                <a:gd name="T112" fmla="*/ 207 w 11136"/>
                <a:gd name="T113" fmla="*/ 431 h 12571"/>
                <a:gd name="T114" fmla="*/ 213 w 11136"/>
                <a:gd name="T115" fmla="*/ 407 h 12571"/>
                <a:gd name="T116" fmla="*/ 208 w 11136"/>
                <a:gd name="T117" fmla="*/ 382 h 12571"/>
                <a:gd name="T118" fmla="*/ 191 w 11136"/>
                <a:gd name="T119" fmla="*/ 362 h 12571"/>
                <a:gd name="T120" fmla="*/ 167 w 11136"/>
                <a:gd name="T121" fmla="*/ 350 h 125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36"/>
                <a:gd name="T184" fmla="*/ 0 h 12571"/>
                <a:gd name="T185" fmla="*/ 11136 w 11136"/>
                <a:gd name="T186" fmla="*/ 12571 h 125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36" h="12571">
                  <a:moveTo>
                    <a:pt x="2337" y="4548"/>
                  </a:moveTo>
                  <a:lnTo>
                    <a:pt x="2144" y="4454"/>
                  </a:lnTo>
                  <a:lnTo>
                    <a:pt x="1982" y="4308"/>
                  </a:lnTo>
                  <a:lnTo>
                    <a:pt x="1844" y="4107"/>
                  </a:lnTo>
                  <a:lnTo>
                    <a:pt x="1737" y="3854"/>
                  </a:lnTo>
                  <a:lnTo>
                    <a:pt x="1633" y="3244"/>
                  </a:lnTo>
                  <a:lnTo>
                    <a:pt x="1678" y="2588"/>
                  </a:lnTo>
                  <a:lnTo>
                    <a:pt x="1856" y="1996"/>
                  </a:lnTo>
                  <a:lnTo>
                    <a:pt x="2144" y="1525"/>
                  </a:lnTo>
                  <a:lnTo>
                    <a:pt x="2533" y="1151"/>
                  </a:lnTo>
                  <a:lnTo>
                    <a:pt x="3018" y="853"/>
                  </a:lnTo>
                  <a:lnTo>
                    <a:pt x="3587" y="621"/>
                  </a:lnTo>
                  <a:lnTo>
                    <a:pt x="4223" y="443"/>
                  </a:lnTo>
                  <a:lnTo>
                    <a:pt x="5615" y="202"/>
                  </a:lnTo>
                  <a:lnTo>
                    <a:pt x="7020" y="33"/>
                  </a:lnTo>
                  <a:lnTo>
                    <a:pt x="7651" y="0"/>
                  </a:lnTo>
                  <a:lnTo>
                    <a:pt x="8206" y="44"/>
                  </a:lnTo>
                  <a:lnTo>
                    <a:pt x="8674" y="188"/>
                  </a:lnTo>
                  <a:lnTo>
                    <a:pt x="9090" y="449"/>
                  </a:lnTo>
                  <a:lnTo>
                    <a:pt x="9467" y="823"/>
                  </a:lnTo>
                  <a:lnTo>
                    <a:pt x="9805" y="1300"/>
                  </a:lnTo>
                  <a:lnTo>
                    <a:pt x="10102" y="1861"/>
                  </a:lnTo>
                  <a:lnTo>
                    <a:pt x="10358" y="2488"/>
                  </a:lnTo>
                  <a:lnTo>
                    <a:pt x="10763" y="3856"/>
                  </a:lnTo>
                  <a:lnTo>
                    <a:pt x="11026" y="5274"/>
                  </a:lnTo>
                  <a:lnTo>
                    <a:pt x="11136" y="6689"/>
                  </a:lnTo>
                  <a:lnTo>
                    <a:pt x="11083" y="8049"/>
                  </a:lnTo>
                  <a:lnTo>
                    <a:pt x="10992" y="8693"/>
                  </a:lnTo>
                  <a:lnTo>
                    <a:pt x="10856" y="9305"/>
                  </a:lnTo>
                  <a:lnTo>
                    <a:pt x="10676" y="9877"/>
                  </a:lnTo>
                  <a:lnTo>
                    <a:pt x="10449" y="10405"/>
                  </a:lnTo>
                  <a:lnTo>
                    <a:pt x="10178" y="10881"/>
                  </a:lnTo>
                  <a:lnTo>
                    <a:pt x="9861" y="11302"/>
                  </a:lnTo>
                  <a:lnTo>
                    <a:pt x="9499" y="11663"/>
                  </a:lnTo>
                  <a:lnTo>
                    <a:pt x="9089" y="11961"/>
                  </a:lnTo>
                  <a:lnTo>
                    <a:pt x="8628" y="12193"/>
                  </a:lnTo>
                  <a:lnTo>
                    <a:pt x="8109" y="12367"/>
                  </a:lnTo>
                  <a:lnTo>
                    <a:pt x="7539" y="12486"/>
                  </a:lnTo>
                  <a:lnTo>
                    <a:pt x="6927" y="12556"/>
                  </a:lnTo>
                  <a:lnTo>
                    <a:pt x="5613" y="12571"/>
                  </a:lnTo>
                  <a:lnTo>
                    <a:pt x="4243" y="12471"/>
                  </a:lnTo>
                  <a:lnTo>
                    <a:pt x="2898" y="12314"/>
                  </a:lnTo>
                  <a:lnTo>
                    <a:pt x="2280" y="12206"/>
                  </a:lnTo>
                  <a:lnTo>
                    <a:pt x="1715" y="12039"/>
                  </a:lnTo>
                  <a:lnTo>
                    <a:pt x="1206" y="11788"/>
                  </a:lnTo>
                  <a:lnTo>
                    <a:pt x="750" y="11425"/>
                  </a:lnTo>
                  <a:lnTo>
                    <a:pt x="375" y="10968"/>
                  </a:lnTo>
                  <a:lnTo>
                    <a:pt x="115" y="10442"/>
                  </a:lnTo>
                  <a:lnTo>
                    <a:pt x="0" y="9870"/>
                  </a:lnTo>
                  <a:lnTo>
                    <a:pt x="60" y="9273"/>
                  </a:lnTo>
                  <a:lnTo>
                    <a:pt x="166" y="8966"/>
                  </a:lnTo>
                  <a:lnTo>
                    <a:pt x="329" y="8651"/>
                  </a:lnTo>
                  <a:lnTo>
                    <a:pt x="802" y="7999"/>
                  </a:lnTo>
                  <a:lnTo>
                    <a:pt x="2005" y="6729"/>
                  </a:lnTo>
                  <a:lnTo>
                    <a:pt x="2538" y="6152"/>
                  </a:lnTo>
                  <a:lnTo>
                    <a:pt x="2746" y="5876"/>
                  </a:lnTo>
                  <a:lnTo>
                    <a:pt x="2901" y="5599"/>
                  </a:lnTo>
                  <a:lnTo>
                    <a:pt x="2978" y="5296"/>
                  </a:lnTo>
                  <a:lnTo>
                    <a:pt x="2912" y="4968"/>
                  </a:lnTo>
                  <a:lnTo>
                    <a:pt x="2674" y="4706"/>
                  </a:lnTo>
                  <a:lnTo>
                    <a:pt x="2337" y="45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2" name="Line 403"/>
            <p:cNvSpPr>
              <a:spLocks noChangeShapeType="1"/>
            </p:cNvSpPr>
            <p:nvPr/>
          </p:nvSpPr>
          <p:spPr bwMode="auto">
            <a:xfrm flipV="1">
              <a:off x="3312" y="2169"/>
              <a:ext cx="55"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3" name="Freeform 404"/>
            <p:cNvSpPr>
              <a:spLocks/>
            </p:cNvSpPr>
            <p:nvPr/>
          </p:nvSpPr>
          <p:spPr bwMode="auto">
            <a:xfrm>
              <a:off x="3899" y="1976"/>
              <a:ext cx="45" cy="71"/>
            </a:xfrm>
            <a:custGeom>
              <a:avLst/>
              <a:gdLst>
                <a:gd name="T0" fmla="*/ 0 w 629"/>
                <a:gd name="T1" fmla="*/ 0 h 932"/>
                <a:gd name="T2" fmla="*/ 26 w 629"/>
                <a:gd name="T3" fmla="*/ 71 h 932"/>
                <a:gd name="T4" fmla="*/ 45 w 629"/>
                <a:gd name="T5" fmla="*/ 52 h 932"/>
                <a:gd name="T6" fmla="*/ 0 w 629"/>
                <a:gd name="T7" fmla="*/ 0 h 932"/>
                <a:gd name="T8" fmla="*/ 0 60000 65536"/>
                <a:gd name="T9" fmla="*/ 0 60000 65536"/>
                <a:gd name="T10" fmla="*/ 0 60000 65536"/>
                <a:gd name="T11" fmla="*/ 0 60000 65536"/>
                <a:gd name="T12" fmla="*/ 0 w 629"/>
                <a:gd name="T13" fmla="*/ 0 h 932"/>
                <a:gd name="T14" fmla="*/ 629 w 629"/>
                <a:gd name="T15" fmla="*/ 932 h 932"/>
              </a:gdLst>
              <a:ahLst/>
              <a:cxnLst>
                <a:cxn ang="T8">
                  <a:pos x="T0" y="T1"/>
                </a:cxn>
                <a:cxn ang="T9">
                  <a:pos x="T2" y="T3"/>
                </a:cxn>
                <a:cxn ang="T10">
                  <a:pos x="T4" y="T5"/>
                </a:cxn>
                <a:cxn ang="T11">
                  <a:pos x="T6" y="T7"/>
                </a:cxn>
              </a:cxnLst>
              <a:rect l="T12" t="T13" r="T14" b="T15"/>
              <a:pathLst>
                <a:path w="629" h="932">
                  <a:moveTo>
                    <a:pt x="0" y="0"/>
                  </a:moveTo>
                  <a:lnTo>
                    <a:pt x="365" y="932"/>
                  </a:lnTo>
                  <a:lnTo>
                    <a:pt x="629" y="68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4" name="Freeform 405"/>
            <p:cNvSpPr>
              <a:spLocks/>
            </p:cNvSpPr>
            <p:nvPr/>
          </p:nvSpPr>
          <p:spPr bwMode="auto">
            <a:xfrm>
              <a:off x="3899" y="1976"/>
              <a:ext cx="45" cy="71"/>
            </a:xfrm>
            <a:custGeom>
              <a:avLst/>
              <a:gdLst>
                <a:gd name="T0" fmla="*/ 0 w 629"/>
                <a:gd name="T1" fmla="*/ 0 h 932"/>
                <a:gd name="T2" fmla="*/ 26 w 629"/>
                <a:gd name="T3" fmla="*/ 71 h 932"/>
                <a:gd name="T4" fmla="*/ 45 w 629"/>
                <a:gd name="T5" fmla="*/ 52 h 932"/>
                <a:gd name="T6" fmla="*/ 0 w 629"/>
                <a:gd name="T7" fmla="*/ 0 h 932"/>
                <a:gd name="T8" fmla="*/ 0 60000 65536"/>
                <a:gd name="T9" fmla="*/ 0 60000 65536"/>
                <a:gd name="T10" fmla="*/ 0 60000 65536"/>
                <a:gd name="T11" fmla="*/ 0 60000 65536"/>
                <a:gd name="T12" fmla="*/ 0 w 629"/>
                <a:gd name="T13" fmla="*/ 0 h 932"/>
                <a:gd name="T14" fmla="*/ 629 w 629"/>
                <a:gd name="T15" fmla="*/ 932 h 932"/>
              </a:gdLst>
              <a:ahLst/>
              <a:cxnLst>
                <a:cxn ang="T8">
                  <a:pos x="T0" y="T1"/>
                </a:cxn>
                <a:cxn ang="T9">
                  <a:pos x="T2" y="T3"/>
                </a:cxn>
                <a:cxn ang="T10">
                  <a:pos x="T4" y="T5"/>
                </a:cxn>
                <a:cxn ang="T11">
                  <a:pos x="T6" y="T7"/>
                </a:cxn>
              </a:cxnLst>
              <a:rect l="T12" t="T13" r="T14" b="T15"/>
              <a:pathLst>
                <a:path w="629" h="932">
                  <a:moveTo>
                    <a:pt x="0" y="0"/>
                  </a:moveTo>
                  <a:lnTo>
                    <a:pt x="365" y="932"/>
                  </a:lnTo>
                  <a:lnTo>
                    <a:pt x="629" y="68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5" name="Freeform 406"/>
            <p:cNvSpPr>
              <a:spLocks/>
            </p:cNvSpPr>
            <p:nvPr/>
          </p:nvSpPr>
          <p:spPr bwMode="auto">
            <a:xfrm>
              <a:off x="3899" y="1955"/>
              <a:ext cx="45" cy="73"/>
            </a:xfrm>
            <a:custGeom>
              <a:avLst/>
              <a:gdLst>
                <a:gd name="T0" fmla="*/ 17 w 629"/>
                <a:gd name="T1" fmla="*/ 0 h 956"/>
                <a:gd name="T2" fmla="*/ 0 w 629"/>
                <a:gd name="T3" fmla="*/ 21 h 956"/>
                <a:gd name="T4" fmla="*/ 45 w 629"/>
                <a:gd name="T5" fmla="*/ 73 h 956"/>
                <a:gd name="T6" fmla="*/ 17 w 629"/>
                <a:gd name="T7" fmla="*/ 0 h 956"/>
                <a:gd name="T8" fmla="*/ 0 60000 65536"/>
                <a:gd name="T9" fmla="*/ 0 60000 65536"/>
                <a:gd name="T10" fmla="*/ 0 60000 65536"/>
                <a:gd name="T11" fmla="*/ 0 60000 65536"/>
                <a:gd name="T12" fmla="*/ 0 w 629"/>
                <a:gd name="T13" fmla="*/ 0 h 956"/>
                <a:gd name="T14" fmla="*/ 629 w 629"/>
                <a:gd name="T15" fmla="*/ 956 h 956"/>
              </a:gdLst>
              <a:ahLst/>
              <a:cxnLst>
                <a:cxn ang="T8">
                  <a:pos x="T0" y="T1"/>
                </a:cxn>
                <a:cxn ang="T9">
                  <a:pos x="T2" y="T3"/>
                </a:cxn>
                <a:cxn ang="T10">
                  <a:pos x="T4" y="T5"/>
                </a:cxn>
                <a:cxn ang="T11">
                  <a:pos x="T6" y="T7"/>
                </a:cxn>
              </a:cxnLst>
              <a:rect l="T12" t="T13" r="T14" b="T15"/>
              <a:pathLst>
                <a:path w="629" h="956">
                  <a:moveTo>
                    <a:pt x="233" y="0"/>
                  </a:moveTo>
                  <a:lnTo>
                    <a:pt x="0" y="273"/>
                  </a:lnTo>
                  <a:lnTo>
                    <a:pt x="629" y="956"/>
                  </a:lnTo>
                  <a:lnTo>
                    <a:pt x="2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6" name="Freeform 407"/>
            <p:cNvSpPr>
              <a:spLocks/>
            </p:cNvSpPr>
            <p:nvPr/>
          </p:nvSpPr>
          <p:spPr bwMode="auto">
            <a:xfrm>
              <a:off x="3899" y="1955"/>
              <a:ext cx="45" cy="73"/>
            </a:xfrm>
            <a:custGeom>
              <a:avLst/>
              <a:gdLst>
                <a:gd name="T0" fmla="*/ 17 w 629"/>
                <a:gd name="T1" fmla="*/ 0 h 956"/>
                <a:gd name="T2" fmla="*/ 0 w 629"/>
                <a:gd name="T3" fmla="*/ 21 h 956"/>
                <a:gd name="T4" fmla="*/ 45 w 629"/>
                <a:gd name="T5" fmla="*/ 73 h 956"/>
                <a:gd name="T6" fmla="*/ 17 w 629"/>
                <a:gd name="T7" fmla="*/ 0 h 956"/>
                <a:gd name="T8" fmla="*/ 0 60000 65536"/>
                <a:gd name="T9" fmla="*/ 0 60000 65536"/>
                <a:gd name="T10" fmla="*/ 0 60000 65536"/>
                <a:gd name="T11" fmla="*/ 0 60000 65536"/>
                <a:gd name="T12" fmla="*/ 0 w 629"/>
                <a:gd name="T13" fmla="*/ 0 h 956"/>
                <a:gd name="T14" fmla="*/ 629 w 629"/>
                <a:gd name="T15" fmla="*/ 956 h 956"/>
              </a:gdLst>
              <a:ahLst/>
              <a:cxnLst>
                <a:cxn ang="T8">
                  <a:pos x="T0" y="T1"/>
                </a:cxn>
                <a:cxn ang="T9">
                  <a:pos x="T2" y="T3"/>
                </a:cxn>
                <a:cxn ang="T10">
                  <a:pos x="T4" y="T5"/>
                </a:cxn>
                <a:cxn ang="T11">
                  <a:pos x="T6" y="T7"/>
                </a:cxn>
              </a:cxnLst>
              <a:rect l="T12" t="T13" r="T14" b="T15"/>
              <a:pathLst>
                <a:path w="629" h="956">
                  <a:moveTo>
                    <a:pt x="233" y="0"/>
                  </a:moveTo>
                  <a:lnTo>
                    <a:pt x="0" y="273"/>
                  </a:lnTo>
                  <a:lnTo>
                    <a:pt x="629" y="956"/>
                  </a:lnTo>
                  <a:lnTo>
                    <a:pt x="2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7" name="Freeform 408"/>
            <p:cNvSpPr>
              <a:spLocks/>
            </p:cNvSpPr>
            <p:nvPr/>
          </p:nvSpPr>
          <p:spPr bwMode="auto">
            <a:xfrm>
              <a:off x="3883" y="1944"/>
              <a:ext cx="32" cy="32"/>
            </a:xfrm>
            <a:custGeom>
              <a:avLst/>
              <a:gdLst>
                <a:gd name="T0" fmla="*/ 0 w 446"/>
                <a:gd name="T1" fmla="*/ 0 h 417"/>
                <a:gd name="T2" fmla="*/ 15 w 446"/>
                <a:gd name="T3" fmla="*/ 32 h 417"/>
                <a:gd name="T4" fmla="*/ 32 w 446"/>
                <a:gd name="T5" fmla="*/ 11 h 417"/>
                <a:gd name="T6" fmla="*/ 0 w 446"/>
                <a:gd name="T7" fmla="*/ 0 h 417"/>
                <a:gd name="T8" fmla="*/ 0 60000 65536"/>
                <a:gd name="T9" fmla="*/ 0 60000 65536"/>
                <a:gd name="T10" fmla="*/ 0 60000 65536"/>
                <a:gd name="T11" fmla="*/ 0 60000 65536"/>
                <a:gd name="T12" fmla="*/ 0 w 446"/>
                <a:gd name="T13" fmla="*/ 0 h 417"/>
                <a:gd name="T14" fmla="*/ 446 w 446"/>
                <a:gd name="T15" fmla="*/ 417 h 417"/>
              </a:gdLst>
              <a:ahLst/>
              <a:cxnLst>
                <a:cxn ang="T8">
                  <a:pos x="T0" y="T1"/>
                </a:cxn>
                <a:cxn ang="T9">
                  <a:pos x="T2" y="T3"/>
                </a:cxn>
                <a:cxn ang="T10">
                  <a:pos x="T4" y="T5"/>
                </a:cxn>
                <a:cxn ang="T11">
                  <a:pos x="T6" y="T7"/>
                </a:cxn>
              </a:cxnLst>
              <a:rect l="T12" t="T13" r="T14" b="T15"/>
              <a:pathLst>
                <a:path w="446" h="417">
                  <a:moveTo>
                    <a:pt x="0" y="0"/>
                  </a:moveTo>
                  <a:lnTo>
                    <a:pt x="213" y="417"/>
                  </a:lnTo>
                  <a:lnTo>
                    <a:pt x="446" y="1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 name="Freeform 409"/>
            <p:cNvSpPr>
              <a:spLocks/>
            </p:cNvSpPr>
            <p:nvPr/>
          </p:nvSpPr>
          <p:spPr bwMode="auto">
            <a:xfrm>
              <a:off x="3883" y="1944"/>
              <a:ext cx="32" cy="32"/>
            </a:xfrm>
            <a:custGeom>
              <a:avLst/>
              <a:gdLst>
                <a:gd name="T0" fmla="*/ 0 w 446"/>
                <a:gd name="T1" fmla="*/ 0 h 417"/>
                <a:gd name="T2" fmla="*/ 15 w 446"/>
                <a:gd name="T3" fmla="*/ 32 h 417"/>
                <a:gd name="T4" fmla="*/ 32 w 446"/>
                <a:gd name="T5" fmla="*/ 11 h 417"/>
                <a:gd name="T6" fmla="*/ 0 w 446"/>
                <a:gd name="T7" fmla="*/ 0 h 417"/>
                <a:gd name="T8" fmla="*/ 0 60000 65536"/>
                <a:gd name="T9" fmla="*/ 0 60000 65536"/>
                <a:gd name="T10" fmla="*/ 0 60000 65536"/>
                <a:gd name="T11" fmla="*/ 0 60000 65536"/>
                <a:gd name="T12" fmla="*/ 0 w 446"/>
                <a:gd name="T13" fmla="*/ 0 h 417"/>
                <a:gd name="T14" fmla="*/ 446 w 446"/>
                <a:gd name="T15" fmla="*/ 417 h 417"/>
              </a:gdLst>
              <a:ahLst/>
              <a:cxnLst>
                <a:cxn ang="T8">
                  <a:pos x="T0" y="T1"/>
                </a:cxn>
                <a:cxn ang="T9">
                  <a:pos x="T2" y="T3"/>
                </a:cxn>
                <a:cxn ang="T10">
                  <a:pos x="T4" y="T5"/>
                </a:cxn>
                <a:cxn ang="T11">
                  <a:pos x="T6" y="T7"/>
                </a:cxn>
              </a:cxnLst>
              <a:rect l="T12" t="T13" r="T14" b="T15"/>
              <a:pathLst>
                <a:path w="446" h="417">
                  <a:moveTo>
                    <a:pt x="0" y="0"/>
                  </a:moveTo>
                  <a:lnTo>
                    <a:pt x="213" y="417"/>
                  </a:lnTo>
                  <a:lnTo>
                    <a:pt x="446" y="14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9" name="Freeform 410"/>
            <p:cNvSpPr>
              <a:spLocks/>
            </p:cNvSpPr>
            <p:nvPr/>
          </p:nvSpPr>
          <p:spPr bwMode="auto">
            <a:xfrm>
              <a:off x="3883" y="1922"/>
              <a:ext cx="32" cy="33"/>
            </a:xfrm>
            <a:custGeom>
              <a:avLst/>
              <a:gdLst>
                <a:gd name="T0" fmla="*/ 15 w 446"/>
                <a:gd name="T1" fmla="*/ 0 h 431"/>
                <a:gd name="T2" fmla="*/ 0 w 446"/>
                <a:gd name="T3" fmla="*/ 22 h 431"/>
                <a:gd name="T4" fmla="*/ 32 w 446"/>
                <a:gd name="T5" fmla="*/ 33 h 431"/>
                <a:gd name="T6" fmla="*/ 15 w 446"/>
                <a:gd name="T7" fmla="*/ 0 h 431"/>
                <a:gd name="T8" fmla="*/ 0 60000 65536"/>
                <a:gd name="T9" fmla="*/ 0 60000 65536"/>
                <a:gd name="T10" fmla="*/ 0 60000 65536"/>
                <a:gd name="T11" fmla="*/ 0 60000 65536"/>
                <a:gd name="T12" fmla="*/ 0 w 446"/>
                <a:gd name="T13" fmla="*/ 0 h 431"/>
                <a:gd name="T14" fmla="*/ 446 w 446"/>
                <a:gd name="T15" fmla="*/ 431 h 431"/>
              </a:gdLst>
              <a:ahLst/>
              <a:cxnLst>
                <a:cxn ang="T8">
                  <a:pos x="T0" y="T1"/>
                </a:cxn>
                <a:cxn ang="T9">
                  <a:pos x="T2" y="T3"/>
                </a:cxn>
                <a:cxn ang="T10">
                  <a:pos x="T4" y="T5"/>
                </a:cxn>
                <a:cxn ang="T11">
                  <a:pos x="T6" y="T7"/>
                </a:cxn>
              </a:cxnLst>
              <a:rect l="T12" t="T13" r="T14" b="T15"/>
              <a:pathLst>
                <a:path w="446" h="431">
                  <a:moveTo>
                    <a:pt x="211" y="0"/>
                  </a:moveTo>
                  <a:lnTo>
                    <a:pt x="0" y="287"/>
                  </a:lnTo>
                  <a:lnTo>
                    <a:pt x="446" y="431"/>
                  </a:lnTo>
                  <a:lnTo>
                    <a:pt x="2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0" name="Freeform 411"/>
            <p:cNvSpPr>
              <a:spLocks/>
            </p:cNvSpPr>
            <p:nvPr/>
          </p:nvSpPr>
          <p:spPr bwMode="auto">
            <a:xfrm>
              <a:off x="3883" y="1922"/>
              <a:ext cx="32" cy="33"/>
            </a:xfrm>
            <a:custGeom>
              <a:avLst/>
              <a:gdLst>
                <a:gd name="T0" fmla="*/ 15 w 446"/>
                <a:gd name="T1" fmla="*/ 0 h 431"/>
                <a:gd name="T2" fmla="*/ 0 w 446"/>
                <a:gd name="T3" fmla="*/ 22 h 431"/>
                <a:gd name="T4" fmla="*/ 32 w 446"/>
                <a:gd name="T5" fmla="*/ 33 h 431"/>
                <a:gd name="T6" fmla="*/ 15 w 446"/>
                <a:gd name="T7" fmla="*/ 0 h 431"/>
                <a:gd name="T8" fmla="*/ 0 60000 65536"/>
                <a:gd name="T9" fmla="*/ 0 60000 65536"/>
                <a:gd name="T10" fmla="*/ 0 60000 65536"/>
                <a:gd name="T11" fmla="*/ 0 60000 65536"/>
                <a:gd name="T12" fmla="*/ 0 w 446"/>
                <a:gd name="T13" fmla="*/ 0 h 431"/>
                <a:gd name="T14" fmla="*/ 446 w 446"/>
                <a:gd name="T15" fmla="*/ 431 h 431"/>
              </a:gdLst>
              <a:ahLst/>
              <a:cxnLst>
                <a:cxn ang="T8">
                  <a:pos x="T0" y="T1"/>
                </a:cxn>
                <a:cxn ang="T9">
                  <a:pos x="T2" y="T3"/>
                </a:cxn>
                <a:cxn ang="T10">
                  <a:pos x="T4" y="T5"/>
                </a:cxn>
                <a:cxn ang="T11">
                  <a:pos x="T6" y="T7"/>
                </a:cxn>
              </a:cxnLst>
              <a:rect l="T12" t="T13" r="T14" b="T15"/>
              <a:pathLst>
                <a:path w="446" h="431">
                  <a:moveTo>
                    <a:pt x="211" y="0"/>
                  </a:moveTo>
                  <a:lnTo>
                    <a:pt x="0" y="287"/>
                  </a:lnTo>
                  <a:lnTo>
                    <a:pt x="446" y="431"/>
                  </a:lnTo>
                  <a:lnTo>
                    <a:pt x="2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1" name="Freeform 412"/>
            <p:cNvSpPr>
              <a:spLocks/>
            </p:cNvSpPr>
            <p:nvPr/>
          </p:nvSpPr>
          <p:spPr bwMode="auto">
            <a:xfrm>
              <a:off x="3867" y="1915"/>
              <a:ext cx="32" cy="29"/>
            </a:xfrm>
            <a:custGeom>
              <a:avLst/>
              <a:gdLst>
                <a:gd name="T0" fmla="*/ 0 w 448"/>
                <a:gd name="T1" fmla="*/ 0 h 374"/>
                <a:gd name="T2" fmla="*/ 17 w 448"/>
                <a:gd name="T3" fmla="*/ 29 h 374"/>
                <a:gd name="T4" fmla="*/ 32 w 448"/>
                <a:gd name="T5" fmla="*/ 7 h 374"/>
                <a:gd name="T6" fmla="*/ 0 w 448"/>
                <a:gd name="T7" fmla="*/ 0 h 374"/>
                <a:gd name="T8" fmla="*/ 0 60000 65536"/>
                <a:gd name="T9" fmla="*/ 0 60000 65536"/>
                <a:gd name="T10" fmla="*/ 0 60000 65536"/>
                <a:gd name="T11" fmla="*/ 0 60000 65536"/>
                <a:gd name="T12" fmla="*/ 0 w 448"/>
                <a:gd name="T13" fmla="*/ 0 h 374"/>
                <a:gd name="T14" fmla="*/ 448 w 448"/>
                <a:gd name="T15" fmla="*/ 374 h 374"/>
              </a:gdLst>
              <a:ahLst/>
              <a:cxnLst>
                <a:cxn ang="T8">
                  <a:pos x="T0" y="T1"/>
                </a:cxn>
                <a:cxn ang="T9">
                  <a:pos x="T2" y="T3"/>
                </a:cxn>
                <a:cxn ang="T10">
                  <a:pos x="T4" y="T5"/>
                </a:cxn>
                <a:cxn ang="T11">
                  <a:pos x="T6" y="T7"/>
                </a:cxn>
              </a:cxnLst>
              <a:rect l="T12" t="T13" r="T14" b="T15"/>
              <a:pathLst>
                <a:path w="448" h="374">
                  <a:moveTo>
                    <a:pt x="0" y="0"/>
                  </a:moveTo>
                  <a:lnTo>
                    <a:pt x="237" y="374"/>
                  </a:lnTo>
                  <a:lnTo>
                    <a:pt x="448" y="8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2" name="Freeform 413"/>
            <p:cNvSpPr>
              <a:spLocks/>
            </p:cNvSpPr>
            <p:nvPr/>
          </p:nvSpPr>
          <p:spPr bwMode="auto">
            <a:xfrm>
              <a:off x="3867" y="1915"/>
              <a:ext cx="32" cy="29"/>
            </a:xfrm>
            <a:custGeom>
              <a:avLst/>
              <a:gdLst>
                <a:gd name="T0" fmla="*/ 0 w 448"/>
                <a:gd name="T1" fmla="*/ 0 h 374"/>
                <a:gd name="T2" fmla="*/ 17 w 448"/>
                <a:gd name="T3" fmla="*/ 29 h 374"/>
                <a:gd name="T4" fmla="*/ 32 w 448"/>
                <a:gd name="T5" fmla="*/ 7 h 374"/>
                <a:gd name="T6" fmla="*/ 0 w 448"/>
                <a:gd name="T7" fmla="*/ 0 h 374"/>
                <a:gd name="T8" fmla="*/ 0 60000 65536"/>
                <a:gd name="T9" fmla="*/ 0 60000 65536"/>
                <a:gd name="T10" fmla="*/ 0 60000 65536"/>
                <a:gd name="T11" fmla="*/ 0 60000 65536"/>
                <a:gd name="T12" fmla="*/ 0 w 448"/>
                <a:gd name="T13" fmla="*/ 0 h 374"/>
                <a:gd name="T14" fmla="*/ 448 w 448"/>
                <a:gd name="T15" fmla="*/ 374 h 374"/>
              </a:gdLst>
              <a:ahLst/>
              <a:cxnLst>
                <a:cxn ang="T8">
                  <a:pos x="T0" y="T1"/>
                </a:cxn>
                <a:cxn ang="T9">
                  <a:pos x="T2" y="T3"/>
                </a:cxn>
                <a:cxn ang="T10">
                  <a:pos x="T4" y="T5"/>
                </a:cxn>
                <a:cxn ang="T11">
                  <a:pos x="T6" y="T7"/>
                </a:cxn>
              </a:cxnLst>
              <a:rect l="T12" t="T13" r="T14" b="T15"/>
              <a:pathLst>
                <a:path w="448" h="374">
                  <a:moveTo>
                    <a:pt x="0" y="0"/>
                  </a:moveTo>
                  <a:lnTo>
                    <a:pt x="237" y="374"/>
                  </a:lnTo>
                  <a:lnTo>
                    <a:pt x="448" y="8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 name="Freeform 414"/>
            <p:cNvSpPr>
              <a:spLocks/>
            </p:cNvSpPr>
            <p:nvPr/>
          </p:nvSpPr>
          <p:spPr bwMode="auto">
            <a:xfrm>
              <a:off x="3867" y="1892"/>
              <a:ext cx="32" cy="30"/>
            </a:xfrm>
            <a:custGeom>
              <a:avLst/>
              <a:gdLst>
                <a:gd name="T0" fmla="*/ 13 w 448"/>
                <a:gd name="T1" fmla="*/ 0 h 388"/>
                <a:gd name="T2" fmla="*/ 0 w 448"/>
                <a:gd name="T3" fmla="*/ 23 h 388"/>
                <a:gd name="T4" fmla="*/ 32 w 448"/>
                <a:gd name="T5" fmla="*/ 30 h 388"/>
                <a:gd name="T6" fmla="*/ 13 w 448"/>
                <a:gd name="T7" fmla="*/ 0 h 388"/>
                <a:gd name="T8" fmla="*/ 0 60000 65536"/>
                <a:gd name="T9" fmla="*/ 0 60000 65536"/>
                <a:gd name="T10" fmla="*/ 0 60000 65536"/>
                <a:gd name="T11" fmla="*/ 0 60000 65536"/>
                <a:gd name="T12" fmla="*/ 0 w 448"/>
                <a:gd name="T13" fmla="*/ 0 h 388"/>
                <a:gd name="T14" fmla="*/ 448 w 448"/>
                <a:gd name="T15" fmla="*/ 388 h 388"/>
              </a:gdLst>
              <a:ahLst/>
              <a:cxnLst>
                <a:cxn ang="T8">
                  <a:pos x="T0" y="T1"/>
                </a:cxn>
                <a:cxn ang="T9">
                  <a:pos x="T2" y="T3"/>
                </a:cxn>
                <a:cxn ang="T10">
                  <a:pos x="T4" y="T5"/>
                </a:cxn>
                <a:cxn ang="T11">
                  <a:pos x="T6" y="T7"/>
                </a:cxn>
              </a:cxnLst>
              <a:rect l="T12" t="T13" r="T14" b="T15"/>
              <a:pathLst>
                <a:path w="448" h="388">
                  <a:moveTo>
                    <a:pt x="184" y="0"/>
                  </a:moveTo>
                  <a:lnTo>
                    <a:pt x="0" y="301"/>
                  </a:lnTo>
                  <a:lnTo>
                    <a:pt x="448" y="388"/>
                  </a:lnTo>
                  <a:lnTo>
                    <a:pt x="1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4" name="Freeform 415"/>
            <p:cNvSpPr>
              <a:spLocks/>
            </p:cNvSpPr>
            <p:nvPr/>
          </p:nvSpPr>
          <p:spPr bwMode="auto">
            <a:xfrm>
              <a:off x="3867" y="1892"/>
              <a:ext cx="32" cy="30"/>
            </a:xfrm>
            <a:custGeom>
              <a:avLst/>
              <a:gdLst>
                <a:gd name="T0" fmla="*/ 13 w 448"/>
                <a:gd name="T1" fmla="*/ 0 h 388"/>
                <a:gd name="T2" fmla="*/ 0 w 448"/>
                <a:gd name="T3" fmla="*/ 23 h 388"/>
                <a:gd name="T4" fmla="*/ 32 w 448"/>
                <a:gd name="T5" fmla="*/ 30 h 388"/>
                <a:gd name="T6" fmla="*/ 13 w 448"/>
                <a:gd name="T7" fmla="*/ 0 h 388"/>
                <a:gd name="T8" fmla="*/ 0 60000 65536"/>
                <a:gd name="T9" fmla="*/ 0 60000 65536"/>
                <a:gd name="T10" fmla="*/ 0 60000 65536"/>
                <a:gd name="T11" fmla="*/ 0 60000 65536"/>
                <a:gd name="T12" fmla="*/ 0 w 448"/>
                <a:gd name="T13" fmla="*/ 0 h 388"/>
                <a:gd name="T14" fmla="*/ 448 w 448"/>
                <a:gd name="T15" fmla="*/ 388 h 388"/>
              </a:gdLst>
              <a:ahLst/>
              <a:cxnLst>
                <a:cxn ang="T8">
                  <a:pos x="T0" y="T1"/>
                </a:cxn>
                <a:cxn ang="T9">
                  <a:pos x="T2" y="T3"/>
                </a:cxn>
                <a:cxn ang="T10">
                  <a:pos x="T4" y="T5"/>
                </a:cxn>
                <a:cxn ang="T11">
                  <a:pos x="T6" y="T7"/>
                </a:cxn>
              </a:cxnLst>
              <a:rect l="T12" t="T13" r="T14" b="T15"/>
              <a:pathLst>
                <a:path w="448" h="388">
                  <a:moveTo>
                    <a:pt x="184" y="0"/>
                  </a:moveTo>
                  <a:lnTo>
                    <a:pt x="0" y="301"/>
                  </a:lnTo>
                  <a:lnTo>
                    <a:pt x="448" y="388"/>
                  </a:lnTo>
                  <a:lnTo>
                    <a:pt x="1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5" name="Freeform 416"/>
            <p:cNvSpPr>
              <a:spLocks/>
            </p:cNvSpPr>
            <p:nvPr/>
          </p:nvSpPr>
          <p:spPr bwMode="auto">
            <a:xfrm>
              <a:off x="3578" y="2818"/>
              <a:ext cx="142" cy="7"/>
            </a:xfrm>
            <a:custGeom>
              <a:avLst/>
              <a:gdLst>
                <a:gd name="T0" fmla="*/ 142 w 1995"/>
                <a:gd name="T1" fmla="*/ 0 h 90"/>
                <a:gd name="T2" fmla="*/ 96 w 1995"/>
                <a:gd name="T3" fmla="*/ 6 h 90"/>
                <a:gd name="T4" fmla="*/ 0 w 1995"/>
                <a:gd name="T5" fmla="*/ 7 h 90"/>
                <a:gd name="T6" fmla="*/ 142 w 1995"/>
                <a:gd name="T7" fmla="*/ 0 h 90"/>
                <a:gd name="T8" fmla="*/ 0 60000 65536"/>
                <a:gd name="T9" fmla="*/ 0 60000 65536"/>
                <a:gd name="T10" fmla="*/ 0 60000 65536"/>
                <a:gd name="T11" fmla="*/ 0 60000 65536"/>
                <a:gd name="T12" fmla="*/ 0 w 1995"/>
                <a:gd name="T13" fmla="*/ 0 h 90"/>
                <a:gd name="T14" fmla="*/ 1995 w 1995"/>
                <a:gd name="T15" fmla="*/ 90 h 90"/>
              </a:gdLst>
              <a:ahLst/>
              <a:cxnLst>
                <a:cxn ang="T8">
                  <a:pos x="T0" y="T1"/>
                </a:cxn>
                <a:cxn ang="T9">
                  <a:pos x="T2" y="T3"/>
                </a:cxn>
                <a:cxn ang="T10">
                  <a:pos x="T4" y="T5"/>
                </a:cxn>
                <a:cxn ang="T11">
                  <a:pos x="T6" y="T7"/>
                </a:cxn>
              </a:cxnLst>
              <a:rect l="T12" t="T13" r="T14" b="T15"/>
              <a:pathLst>
                <a:path w="1995" h="90">
                  <a:moveTo>
                    <a:pt x="1995" y="0"/>
                  </a:moveTo>
                  <a:lnTo>
                    <a:pt x="1353" y="73"/>
                  </a:lnTo>
                  <a:lnTo>
                    <a:pt x="0" y="90"/>
                  </a:lnTo>
                  <a:lnTo>
                    <a:pt x="19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 name="Freeform 417"/>
            <p:cNvSpPr>
              <a:spLocks/>
            </p:cNvSpPr>
            <p:nvPr/>
          </p:nvSpPr>
          <p:spPr bwMode="auto">
            <a:xfrm>
              <a:off x="3578" y="2818"/>
              <a:ext cx="142" cy="7"/>
            </a:xfrm>
            <a:custGeom>
              <a:avLst/>
              <a:gdLst>
                <a:gd name="T0" fmla="*/ 142 w 1995"/>
                <a:gd name="T1" fmla="*/ 0 h 90"/>
                <a:gd name="T2" fmla="*/ 96 w 1995"/>
                <a:gd name="T3" fmla="*/ 6 h 90"/>
                <a:gd name="T4" fmla="*/ 0 w 1995"/>
                <a:gd name="T5" fmla="*/ 7 h 90"/>
                <a:gd name="T6" fmla="*/ 142 w 1995"/>
                <a:gd name="T7" fmla="*/ 0 h 90"/>
                <a:gd name="T8" fmla="*/ 0 60000 65536"/>
                <a:gd name="T9" fmla="*/ 0 60000 65536"/>
                <a:gd name="T10" fmla="*/ 0 60000 65536"/>
                <a:gd name="T11" fmla="*/ 0 60000 65536"/>
                <a:gd name="T12" fmla="*/ 0 w 1995"/>
                <a:gd name="T13" fmla="*/ 0 h 90"/>
                <a:gd name="T14" fmla="*/ 1995 w 1995"/>
                <a:gd name="T15" fmla="*/ 90 h 90"/>
              </a:gdLst>
              <a:ahLst/>
              <a:cxnLst>
                <a:cxn ang="T8">
                  <a:pos x="T0" y="T1"/>
                </a:cxn>
                <a:cxn ang="T9">
                  <a:pos x="T2" y="T3"/>
                </a:cxn>
                <a:cxn ang="T10">
                  <a:pos x="T4" y="T5"/>
                </a:cxn>
                <a:cxn ang="T11">
                  <a:pos x="T6" y="T7"/>
                </a:cxn>
              </a:cxnLst>
              <a:rect l="T12" t="T13" r="T14" b="T15"/>
              <a:pathLst>
                <a:path w="1995" h="90">
                  <a:moveTo>
                    <a:pt x="1995" y="0"/>
                  </a:moveTo>
                  <a:lnTo>
                    <a:pt x="1353" y="73"/>
                  </a:lnTo>
                  <a:lnTo>
                    <a:pt x="0" y="90"/>
                  </a:lnTo>
                  <a:lnTo>
                    <a:pt x="199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7" name="Freeform 418"/>
            <p:cNvSpPr>
              <a:spLocks/>
            </p:cNvSpPr>
            <p:nvPr/>
          </p:nvSpPr>
          <p:spPr bwMode="auto">
            <a:xfrm>
              <a:off x="3478" y="2817"/>
              <a:ext cx="242" cy="8"/>
            </a:xfrm>
            <a:custGeom>
              <a:avLst/>
              <a:gdLst>
                <a:gd name="T0" fmla="*/ 0 w 3386"/>
                <a:gd name="T1" fmla="*/ 0 h 102"/>
                <a:gd name="T2" fmla="*/ 242 w 3386"/>
                <a:gd name="T3" fmla="*/ 1 h 102"/>
                <a:gd name="T4" fmla="*/ 99 w 3386"/>
                <a:gd name="T5" fmla="*/ 8 h 102"/>
                <a:gd name="T6" fmla="*/ 0 w 3386"/>
                <a:gd name="T7" fmla="*/ 0 h 102"/>
                <a:gd name="T8" fmla="*/ 0 60000 65536"/>
                <a:gd name="T9" fmla="*/ 0 60000 65536"/>
                <a:gd name="T10" fmla="*/ 0 60000 65536"/>
                <a:gd name="T11" fmla="*/ 0 60000 65536"/>
                <a:gd name="T12" fmla="*/ 0 w 3386"/>
                <a:gd name="T13" fmla="*/ 0 h 102"/>
                <a:gd name="T14" fmla="*/ 3386 w 3386"/>
                <a:gd name="T15" fmla="*/ 102 h 102"/>
              </a:gdLst>
              <a:ahLst/>
              <a:cxnLst>
                <a:cxn ang="T8">
                  <a:pos x="T0" y="T1"/>
                </a:cxn>
                <a:cxn ang="T9">
                  <a:pos x="T2" y="T3"/>
                </a:cxn>
                <a:cxn ang="T10">
                  <a:pos x="T4" y="T5"/>
                </a:cxn>
                <a:cxn ang="T11">
                  <a:pos x="T6" y="T7"/>
                </a:cxn>
              </a:cxnLst>
              <a:rect l="T12" t="T13" r="T14" b="T15"/>
              <a:pathLst>
                <a:path w="3386" h="102">
                  <a:moveTo>
                    <a:pt x="0" y="0"/>
                  </a:moveTo>
                  <a:lnTo>
                    <a:pt x="3386" y="12"/>
                  </a:lnTo>
                  <a:lnTo>
                    <a:pt x="1391" y="10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8" name="Freeform 419"/>
            <p:cNvSpPr>
              <a:spLocks/>
            </p:cNvSpPr>
            <p:nvPr/>
          </p:nvSpPr>
          <p:spPr bwMode="auto">
            <a:xfrm>
              <a:off x="3478" y="2817"/>
              <a:ext cx="242" cy="8"/>
            </a:xfrm>
            <a:custGeom>
              <a:avLst/>
              <a:gdLst>
                <a:gd name="T0" fmla="*/ 0 w 3386"/>
                <a:gd name="T1" fmla="*/ 0 h 102"/>
                <a:gd name="T2" fmla="*/ 242 w 3386"/>
                <a:gd name="T3" fmla="*/ 1 h 102"/>
                <a:gd name="T4" fmla="*/ 99 w 3386"/>
                <a:gd name="T5" fmla="*/ 8 h 102"/>
                <a:gd name="T6" fmla="*/ 0 w 3386"/>
                <a:gd name="T7" fmla="*/ 0 h 102"/>
                <a:gd name="T8" fmla="*/ 0 60000 65536"/>
                <a:gd name="T9" fmla="*/ 0 60000 65536"/>
                <a:gd name="T10" fmla="*/ 0 60000 65536"/>
                <a:gd name="T11" fmla="*/ 0 60000 65536"/>
                <a:gd name="T12" fmla="*/ 0 w 3386"/>
                <a:gd name="T13" fmla="*/ 0 h 102"/>
                <a:gd name="T14" fmla="*/ 3386 w 3386"/>
                <a:gd name="T15" fmla="*/ 102 h 102"/>
              </a:gdLst>
              <a:ahLst/>
              <a:cxnLst>
                <a:cxn ang="T8">
                  <a:pos x="T0" y="T1"/>
                </a:cxn>
                <a:cxn ang="T9">
                  <a:pos x="T2" y="T3"/>
                </a:cxn>
                <a:cxn ang="T10">
                  <a:pos x="T4" y="T5"/>
                </a:cxn>
                <a:cxn ang="T11">
                  <a:pos x="T6" y="T7"/>
                </a:cxn>
              </a:cxnLst>
              <a:rect l="T12" t="T13" r="T14" b="T15"/>
              <a:pathLst>
                <a:path w="3386" h="102">
                  <a:moveTo>
                    <a:pt x="0" y="0"/>
                  </a:moveTo>
                  <a:lnTo>
                    <a:pt x="3386" y="12"/>
                  </a:lnTo>
                  <a:lnTo>
                    <a:pt x="1391" y="10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9" name="Freeform 420"/>
            <p:cNvSpPr>
              <a:spLocks/>
            </p:cNvSpPr>
            <p:nvPr/>
          </p:nvSpPr>
          <p:spPr bwMode="auto">
            <a:xfrm>
              <a:off x="3478" y="2808"/>
              <a:ext cx="285" cy="10"/>
            </a:xfrm>
            <a:custGeom>
              <a:avLst/>
              <a:gdLst>
                <a:gd name="T0" fmla="*/ 285 w 3992"/>
                <a:gd name="T1" fmla="*/ 0 h 127"/>
                <a:gd name="T2" fmla="*/ 242 w 3992"/>
                <a:gd name="T3" fmla="*/ 10 h 127"/>
                <a:gd name="T4" fmla="*/ 0 w 3992"/>
                <a:gd name="T5" fmla="*/ 9 h 127"/>
                <a:gd name="T6" fmla="*/ 285 w 3992"/>
                <a:gd name="T7" fmla="*/ 0 h 127"/>
                <a:gd name="T8" fmla="*/ 0 60000 65536"/>
                <a:gd name="T9" fmla="*/ 0 60000 65536"/>
                <a:gd name="T10" fmla="*/ 0 60000 65536"/>
                <a:gd name="T11" fmla="*/ 0 60000 65536"/>
                <a:gd name="T12" fmla="*/ 0 w 3992"/>
                <a:gd name="T13" fmla="*/ 0 h 127"/>
                <a:gd name="T14" fmla="*/ 3992 w 3992"/>
                <a:gd name="T15" fmla="*/ 127 h 127"/>
              </a:gdLst>
              <a:ahLst/>
              <a:cxnLst>
                <a:cxn ang="T8">
                  <a:pos x="T0" y="T1"/>
                </a:cxn>
                <a:cxn ang="T9">
                  <a:pos x="T2" y="T3"/>
                </a:cxn>
                <a:cxn ang="T10">
                  <a:pos x="T4" y="T5"/>
                </a:cxn>
                <a:cxn ang="T11">
                  <a:pos x="T6" y="T7"/>
                </a:cxn>
              </a:cxnLst>
              <a:rect l="T12" t="T13" r="T14" b="T15"/>
              <a:pathLst>
                <a:path w="3992" h="127">
                  <a:moveTo>
                    <a:pt x="3992" y="0"/>
                  </a:moveTo>
                  <a:lnTo>
                    <a:pt x="3386" y="127"/>
                  </a:lnTo>
                  <a:lnTo>
                    <a:pt x="0" y="115"/>
                  </a:lnTo>
                  <a:lnTo>
                    <a:pt x="39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0" name="Freeform 421"/>
            <p:cNvSpPr>
              <a:spLocks/>
            </p:cNvSpPr>
            <p:nvPr/>
          </p:nvSpPr>
          <p:spPr bwMode="auto">
            <a:xfrm>
              <a:off x="3478" y="2808"/>
              <a:ext cx="285" cy="10"/>
            </a:xfrm>
            <a:custGeom>
              <a:avLst/>
              <a:gdLst>
                <a:gd name="T0" fmla="*/ 285 w 3992"/>
                <a:gd name="T1" fmla="*/ 0 h 127"/>
                <a:gd name="T2" fmla="*/ 242 w 3992"/>
                <a:gd name="T3" fmla="*/ 10 h 127"/>
                <a:gd name="T4" fmla="*/ 0 w 3992"/>
                <a:gd name="T5" fmla="*/ 9 h 127"/>
                <a:gd name="T6" fmla="*/ 285 w 3992"/>
                <a:gd name="T7" fmla="*/ 0 h 127"/>
                <a:gd name="T8" fmla="*/ 0 60000 65536"/>
                <a:gd name="T9" fmla="*/ 0 60000 65536"/>
                <a:gd name="T10" fmla="*/ 0 60000 65536"/>
                <a:gd name="T11" fmla="*/ 0 60000 65536"/>
                <a:gd name="T12" fmla="*/ 0 w 3992"/>
                <a:gd name="T13" fmla="*/ 0 h 127"/>
                <a:gd name="T14" fmla="*/ 3992 w 3992"/>
                <a:gd name="T15" fmla="*/ 127 h 127"/>
              </a:gdLst>
              <a:ahLst/>
              <a:cxnLst>
                <a:cxn ang="T8">
                  <a:pos x="T0" y="T1"/>
                </a:cxn>
                <a:cxn ang="T9">
                  <a:pos x="T2" y="T3"/>
                </a:cxn>
                <a:cxn ang="T10">
                  <a:pos x="T4" y="T5"/>
                </a:cxn>
                <a:cxn ang="T11">
                  <a:pos x="T6" y="T7"/>
                </a:cxn>
              </a:cxnLst>
              <a:rect l="T12" t="T13" r="T14" b="T15"/>
              <a:pathLst>
                <a:path w="3992" h="127">
                  <a:moveTo>
                    <a:pt x="3992" y="0"/>
                  </a:moveTo>
                  <a:lnTo>
                    <a:pt x="3386" y="127"/>
                  </a:lnTo>
                  <a:lnTo>
                    <a:pt x="0" y="115"/>
                  </a:lnTo>
                  <a:lnTo>
                    <a:pt x="399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1" name="Freeform 422"/>
            <p:cNvSpPr>
              <a:spLocks/>
            </p:cNvSpPr>
            <p:nvPr/>
          </p:nvSpPr>
          <p:spPr bwMode="auto">
            <a:xfrm>
              <a:off x="3381" y="2805"/>
              <a:ext cx="382" cy="12"/>
            </a:xfrm>
            <a:custGeom>
              <a:avLst/>
              <a:gdLst>
                <a:gd name="T0" fmla="*/ 0 w 5351"/>
                <a:gd name="T1" fmla="*/ 0 h 159"/>
                <a:gd name="T2" fmla="*/ 382 w 5351"/>
                <a:gd name="T3" fmla="*/ 3 h 159"/>
                <a:gd name="T4" fmla="*/ 97 w 5351"/>
                <a:gd name="T5" fmla="*/ 12 h 159"/>
                <a:gd name="T6" fmla="*/ 0 w 5351"/>
                <a:gd name="T7" fmla="*/ 0 h 159"/>
                <a:gd name="T8" fmla="*/ 0 60000 65536"/>
                <a:gd name="T9" fmla="*/ 0 60000 65536"/>
                <a:gd name="T10" fmla="*/ 0 60000 65536"/>
                <a:gd name="T11" fmla="*/ 0 60000 65536"/>
                <a:gd name="T12" fmla="*/ 0 w 5351"/>
                <a:gd name="T13" fmla="*/ 0 h 159"/>
                <a:gd name="T14" fmla="*/ 5351 w 5351"/>
                <a:gd name="T15" fmla="*/ 159 h 159"/>
              </a:gdLst>
              <a:ahLst/>
              <a:cxnLst>
                <a:cxn ang="T8">
                  <a:pos x="T0" y="T1"/>
                </a:cxn>
                <a:cxn ang="T9">
                  <a:pos x="T2" y="T3"/>
                </a:cxn>
                <a:cxn ang="T10">
                  <a:pos x="T4" y="T5"/>
                </a:cxn>
                <a:cxn ang="T11">
                  <a:pos x="T6" y="T7"/>
                </a:cxn>
              </a:cxnLst>
              <a:rect l="T12" t="T13" r="T14" b="T15"/>
              <a:pathLst>
                <a:path w="5351" h="159">
                  <a:moveTo>
                    <a:pt x="0" y="0"/>
                  </a:moveTo>
                  <a:lnTo>
                    <a:pt x="5351" y="44"/>
                  </a:lnTo>
                  <a:lnTo>
                    <a:pt x="1359" y="1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 name="Freeform 423"/>
            <p:cNvSpPr>
              <a:spLocks/>
            </p:cNvSpPr>
            <p:nvPr/>
          </p:nvSpPr>
          <p:spPr bwMode="auto">
            <a:xfrm>
              <a:off x="3381" y="2805"/>
              <a:ext cx="382" cy="12"/>
            </a:xfrm>
            <a:custGeom>
              <a:avLst/>
              <a:gdLst>
                <a:gd name="T0" fmla="*/ 0 w 5351"/>
                <a:gd name="T1" fmla="*/ 0 h 159"/>
                <a:gd name="T2" fmla="*/ 382 w 5351"/>
                <a:gd name="T3" fmla="*/ 3 h 159"/>
                <a:gd name="T4" fmla="*/ 97 w 5351"/>
                <a:gd name="T5" fmla="*/ 12 h 159"/>
                <a:gd name="T6" fmla="*/ 0 w 5351"/>
                <a:gd name="T7" fmla="*/ 0 h 159"/>
                <a:gd name="T8" fmla="*/ 0 60000 65536"/>
                <a:gd name="T9" fmla="*/ 0 60000 65536"/>
                <a:gd name="T10" fmla="*/ 0 60000 65536"/>
                <a:gd name="T11" fmla="*/ 0 60000 65536"/>
                <a:gd name="T12" fmla="*/ 0 w 5351"/>
                <a:gd name="T13" fmla="*/ 0 h 159"/>
                <a:gd name="T14" fmla="*/ 5351 w 5351"/>
                <a:gd name="T15" fmla="*/ 159 h 159"/>
              </a:gdLst>
              <a:ahLst/>
              <a:cxnLst>
                <a:cxn ang="T8">
                  <a:pos x="T0" y="T1"/>
                </a:cxn>
                <a:cxn ang="T9">
                  <a:pos x="T2" y="T3"/>
                </a:cxn>
                <a:cxn ang="T10">
                  <a:pos x="T4" y="T5"/>
                </a:cxn>
                <a:cxn ang="T11">
                  <a:pos x="T6" y="T7"/>
                </a:cxn>
              </a:cxnLst>
              <a:rect l="T12" t="T13" r="T14" b="T15"/>
              <a:pathLst>
                <a:path w="5351" h="159">
                  <a:moveTo>
                    <a:pt x="0" y="0"/>
                  </a:moveTo>
                  <a:lnTo>
                    <a:pt x="5351" y="44"/>
                  </a:lnTo>
                  <a:lnTo>
                    <a:pt x="1359" y="15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3" name="Freeform 424"/>
            <p:cNvSpPr>
              <a:spLocks/>
            </p:cNvSpPr>
            <p:nvPr/>
          </p:nvSpPr>
          <p:spPr bwMode="auto">
            <a:xfrm>
              <a:off x="3381" y="2801"/>
              <a:ext cx="382" cy="7"/>
            </a:xfrm>
            <a:custGeom>
              <a:avLst/>
              <a:gdLst>
                <a:gd name="T0" fmla="*/ 197 w 5351"/>
                <a:gd name="T1" fmla="*/ 0 h 97"/>
                <a:gd name="T2" fmla="*/ 382 w 5351"/>
                <a:gd name="T3" fmla="*/ 7 h 97"/>
                <a:gd name="T4" fmla="*/ 0 w 5351"/>
                <a:gd name="T5" fmla="*/ 4 h 97"/>
                <a:gd name="T6" fmla="*/ 197 w 5351"/>
                <a:gd name="T7" fmla="*/ 0 h 97"/>
                <a:gd name="T8" fmla="*/ 0 60000 65536"/>
                <a:gd name="T9" fmla="*/ 0 60000 65536"/>
                <a:gd name="T10" fmla="*/ 0 60000 65536"/>
                <a:gd name="T11" fmla="*/ 0 60000 65536"/>
                <a:gd name="T12" fmla="*/ 0 w 5351"/>
                <a:gd name="T13" fmla="*/ 0 h 97"/>
                <a:gd name="T14" fmla="*/ 5351 w 5351"/>
                <a:gd name="T15" fmla="*/ 97 h 97"/>
              </a:gdLst>
              <a:ahLst/>
              <a:cxnLst>
                <a:cxn ang="T8">
                  <a:pos x="T0" y="T1"/>
                </a:cxn>
                <a:cxn ang="T9">
                  <a:pos x="T2" y="T3"/>
                </a:cxn>
                <a:cxn ang="T10">
                  <a:pos x="T4" y="T5"/>
                </a:cxn>
                <a:cxn ang="T11">
                  <a:pos x="T6" y="T7"/>
                </a:cxn>
              </a:cxnLst>
              <a:rect l="T12" t="T13" r="T14" b="T15"/>
              <a:pathLst>
                <a:path w="5351" h="97">
                  <a:moveTo>
                    <a:pt x="2764" y="0"/>
                  </a:moveTo>
                  <a:lnTo>
                    <a:pt x="5351" y="97"/>
                  </a:lnTo>
                  <a:lnTo>
                    <a:pt x="0" y="53"/>
                  </a:lnTo>
                  <a:lnTo>
                    <a:pt x="27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4" name="Freeform 425"/>
            <p:cNvSpPr>
              <a:spLocks/>
            </p:cNvSpPr>
            <p:nvPr/>
          </p:nvSpPr>
          <p:spPr bwMode="auto">
            <a:xfrm>
              <a:off x="3381" y="2801"/>
              <a:ext cx="382" cy="7"/>
            </a:xfrm>
            <a:custGeom>
              <a:avLst/>
              <a:gdLst>
                <a:gd name="T0" fmla="*/ 197 w 5351"/>
                <a:gd name="T1" fmla="*/ 0 h 97"/>
                <a:gd name="T2" fmla="*/ 382 w 5351"/>
                <a:gd name="T3" fmla="*/ 7 h 97"/>
                <a:gd name="T4" fmla="*/ 0 w 5351"/>
                <a:gd name="T5" fmla="*/ 4 h 97"/>
                <a:gd name="T6" fmla="*/ 197 w 5351"/>
                <a:gd name="T7" fmla="*/ 0 h 97"/>
                <a:gd name="T8" fmla="*/ 0 60000 65536"/>
                <a:gd name="T9" fmla="*/ 0 60000 65536"/>
                <a:gd name="T10" fmla="*/ 0 60000 65536"/>
                <a:gd name="T11" fmla="*/ 0 60000 65536"/>
                <a:gd name="T12" fmla="*/ 0 w 5351"/>
                <a:gd name="T13" fmla="*/ 0 h 97"/>
                <a:gd name="T14" fmla="*/ 5351 w 5351"/>
                <a:gd name="T15" fmla="*/ 97 h 97"/>
              </a:gdLst>
              <a:ahLst/>
              <a:cxnLst>
                <a:cxn ang="T8">
                  <a:pos x="T0" y="T1"/>
                </a:cxn>
                <a:cxn ang="T9">
                  <a:pos x="T2" y="T3"/>
                </a:cxn>
                <a:cxn ang="T10">
                  <a:pos x="T4" y="T5"/>
                </a:cxn>
                <a:cxn ang="T11">
                  <a:pos x="T6" y="T7"/>
                </a:cxn>
              </a:cxnLst>
              <a:rect l="T12" t="T13" r="T14" b="T15"/>
              <a:pathLst>
                <a:path w="5351" h="97">
                  <a:moveTo>
                    <a:pt x="2764" y="0"/>
                  </a:moveTo>
                  <a:lnTo>
                    <a:pt x="5351" y="97"/>
                  </a:lnTo>
                  <a:lnTo>
                    <a:pt x="0" y="53"/>
                  </a:lnTo>
                  <a:lnTo>
                    <a:pt x="27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5" name="Freeform 426"/>
            <p:cNvSpPr>
              <a:spLocks/>
            </p:cNvSpPr>
            <p:nvPr/>
          </p:nvSpPr>
          <p:spPr bwMode="auto">
            <a:xfrm>
              <a:off x="3579" y="2799"/>
              <a:ext cx="184" cy="9"/>
            </a:xfrm>
            <a:custGeom>
              <a:avLst/>
              <a:gdLst>
                <a:gd name="T0" fmla="*/ 93 w 2587"/>
                <a:gd name="T1" fmla="*/ 0 h 112"/>
                <a:gd name="T2" fmla="*/ 184 w 2587"/>
                <a:gd name="T3" fmla="*/ 9 h 112"/>
                <a:gd name="T4" fmla="*/ 0 w 2587"/>
                <a:gd name="T5" fmla="*/ 1 h 112"/>
                <a:gd name="T6" fmla="*/ 93 w 2587"/>
                <a:gd name="T7" fmla="*/ 0 h 112"/>
                <a:gd name="T8" fmla="*/ 0 60000 65536"/>
                <a:gd name="T9" fmla="*/ 0 60000 65536"/>
                <a:gd name="T10" fmla="*/ 0 60000 65536"/>
                <a:gd name="T11" fmla="*/ 0 60000 65536"/>
                <a:gd name="T12" fmla="*/ 0 w 2587"/>
                <a:gd name="T13" fmla="*/ 0 h 112"/>
                <a:gd name="T14" fmla="*/ 2587 w 2587"/>
                <a:gd name="T15" fmla="*/ 112 h 112"/>
              </a:gdLst>
              <a:ahLst/>
              <a:cxnLst>
                <a:cxn ang="T8">
                  <a:pos x="T0" y="T1"/>
                </a:cxn>
                <a:cxn ang="T9">
                  <a:pos x="T2" y="T3"/>
                </a:cxn>
                <a:cxn ang="T10">
                  <a:pos x="T4" y="T5"/>
                </a:cxn>
                <a:cxn ang="T11">
                  <a:pos x="T6" y="T7"/>
                </a:cxn>
              </a:cxnLst>
              <a:rect l="T12" t="T13" r="T14" b="T15"/>
              <a:pathLst>
                <a:path w="2587" h="112">
                  <a:moveTo>
                    <a:pt x="1314" y="0"/>
                  </a:moveTo>
                  <a:lnTo>
                    <a:pt x="2587" y="112"/>
                  </a:lnTo>
                  <a:lnTo>
                    <a:pt x="0" y="15"/>
                  </a:lnTo>
                  <a:lnTo>
                    <a:pt x="1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6" name="Freeform 427"/>
            <p:cNvSpPr>
              <a:spLocks/>
            </p:cNvSpPr>
            <p:nvPr/>
          </p:nvSpPr>
          <p:spPr bwMode="auto">
            <a:xfrm>
              <a:off x="3579" y="2799"/>
              <a:ext cx="184" cy="9"/>
            </a:xfrm>
            <a:custGeom>
              <a:avLst/>
              <a:gdLst>
                <a:gd name="T0" fmla="*/ 93 w 2587"/>
                <a:gd name="T1" fmla="*/ 0 h 112"/>
                <a:gd name="T2" fmla="*/ 184 w 2587"/>
                <a:gd name="T3" fmla="*/ 9 h 112"/>
                <a:gd name="T4" fmla="*/ 0 w 2587"/>
                <a:gd name="T5" fmla="*/ 1 h 112"/>
                <a:gd name="T6" fmla="*/ 93 w 2587"/>
                <a:gd name="T7" fmla="*/ 0 h 112"/>
                <a:gd name="T8" fmla="*/ 0 60000 65536"/>
                <a:gd name="T9" fmla="*/ 0 60000 65536"/>
                <a:gd name="T10" fmla="*/ 0 60000 65536"/>
                <a:gd name="T11" fmla="*/ 0 60000 65536"/>
                <a:gd name="T12" fmla="*/ 0 w 2587"/>
                <a:gd name="T13" fmla="*/ 0 h 112"/>
                <a:gd name="T14" fmla="*/ 2587 w 2587"/>
                <a:gd name="T15" fmla="*/ 112 h 112"/>
              </a:gdLst>
              <a:ahLst/>
              <a:cxnLst>
                <a:cxn ang="T8">
                  <a:pos x="T0" y="T1"/>
                </a:cxn>
                <a:cxn ang="T9">
                  <a:pos x="T2" y="T3"/>
                </a:cxn>
                <a:cxn ang="T10">
                  <a:pos x="T4" y="T5"/>
                </a:cxn>
                <a:cxn ang="T11">
                  <a:pos x="T6" y="T7"/>
                </a:cxn>
              </a:cxnLst>
              <a:rect l="T12" t="T13" r="T14" b="T15"/>
              <a:pathLst>
                <a:path w="2587" h="112">
                  <a:moveTo>
                    <a:pt x="1314" y="0"/>
                  </a:moveTo>
                  <a:lnTo>
                    <a:pt x="2587" y="112"/>
                  </a:lnTo>
                  <a:lnTo>
                    <a:pt x="0" y="15"/>
                  </a:lnTo>
                  <a:lnTo>
                    <a:pt x="1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7" name="Freeform 428"/>
            <p:cNvSpPr>
              <a:spLocks/>
            </p:cNvSpPr>
            <p:nvPr/>
          </p:nvSpPr>
          <p:spPr bwMode="auto">
            <a:xfrm>
              <a:off x="3335" y="2796"/>
              <a:ext cx="244" cy="9"/>
            </a:xfrm>
            <a:custGeom>
              <a:avLst/>
              <a:gdLst>
                <a:gd name="T0" fmla="*/ 0 w 3410"/>
                <a:gd name="T1" fmla="*/ 0 h 114"/>
                <a:gd name="T2" fmla="*/ 244 w 3410"/>
                <a:gd name="T3" fmla="*/ 5 h 114"/>
                <a:gd name="T4" fmla="*/ 46 w 3410"/>
                <a:gd name="T5" fmla="*/ 9 h 114"/>
                <a:gd name="T6" fmla="*/ 0 w 3410"/>
                <a:gd name="T7" fmla="*/ 0 h 114"/>
                <a:gd name="T8" fmla="*/ 0 60000 65536"/>
                <a:gd name="T9" fmla="*/ 0 60000 65536"/>
                <a:gd name="T10" fmla="*/ 0 60000 65536"/>
                <a:gd name="T11" fmla="*/ 0 60000 65536"/>
                <a:gd name="T12" fmla="*/ 0 w 3410"/>
                <a:gd name="T13" fmla="*/ 0 h 114"/>
                <a:gd name="T14" fmla="*/ 3410 w 3410"/>
                <a:gd name="T15" fmla="*/ 114 h 114"/>
              </a:gdLst>
              <a:ahLst/>
              <a:cxnLst>
                <a:cxn ang="T8">
                  <a:pos x="T0" y="T1"/>
                </a:cxn>
                <a:cxn ang="T9">
                  <a:pos x="T2" y="T3"/>
                </a:cxn>
                <a:cxn ang="T10">
                  <a:pos x="T4" y="T5"/>
                </a:cxn>
                <a:cxn ang="T11">
                  <a:pos x="T6" y="T7"/>
                </a:cxn>
              </a:cxnLst>
              <a:rect l="T12" t="T13" r="T14" b="T15"/>
              <a:pathLst>
                <a:path w="3410" h="114">
                  <a:moveTo>
                    <a:pt x="0" y="0"/>
                  </a:moveTo>
                  <a:lnTo>
                    <a:pt x="3410" y="61"/>
                  </a:lnTo>
                  <a:lnTo>
                    <a:pt x="646" y="1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8" name="Freeform 429"/>
            <p:cNvSpPr>
              <a:spLocks/>
            </p:cNvSpPr>
            <p:nvPr/>
          </p:nvSpPr>
          <p:spPr bwMode="auto">
            <a:xfrm>
              <a:off x="3335" y="2796"/>
              <a:ext cx="244" cy="9"/>
            </a:xfrm>
            <a:custGeom>
              <a:avLst/>
              <a:gdLst>
                <a:gd name="T0" fmla="*/ 0 w 3410"/>
                <a:gd name="T1" fmla="*/ 0 h 114"/>
                <a:gd name="T2" fmla="*/ 244 w 3410"/>
                <a:gd name="T3" fmla="*/ 5 h 114"/>
                <a:gd name="T4" fmla="*/ 46 w 3410"/>
                <a:gd name="T5" fmla="*/ 9 h 114"/>
                <a:gd name="T6" fmla="*/ 0 w 3410"/>
                <a:gd name="T7" fmla="*/ 0 h 114"/>
                <a:gd name="T8" fmla="*/ 0 60000 65536"/>
                <a:gd name="T9" fmla="*/ 0 60000 65536"/>
                <a:gd name="T10" fmla="*/ 0 60000 65536"/>
                <a:gd name="T11" fmla="*/ 0 60000 65536"/>
                <a:gd name="T12" fmla="*/ 0 w 3410"/>
                <a:gd name="T13" fmla="*/ 0 h 114"/>
                <a:gd name="T14" fmla="*/ 3410 w 3410"/>
                <a:gd name="T15" fmla="*/ 114 h 114"/>
              </a:gdLst>
              <a:ahLst/>
              <a:cxnLst>
                <a:cxn ang="T8">
                  <a:pos x="T0" y="T1"/>
                </a:cxn>
                <a:cxn ang="T9">
                  <a:pos x="T2" y="T3"/>
                </a:cxn>
                <a:cxn ang="T10">
                  <a:pos x="T4" y="T5"/>
                </a:cxn>
                <a:cxn ang="T11">
                  <a:pos x="T6" y="T7"/>
                </a:cxn>
              </a:cxnLst>
              <a:rect l="T12" t="T13" r="T14" b="T15"/>
              <a:pathLst>
                <a:path w="3410" h="114">
                  <a:moveTo>
                    <a:pt x="0" y="0"/>
                  </a:moveTo>
                  <a:lnTo>
                    <a:pt x="3410" y="61"/>
                  </a:lnTo>
                  <a:lnTo>
                    <a:pt x="646" y="11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9" name="Freeform 430"/>
            <p:cNvSpPr>
              <a:spLocks/>
            </p:cNvSpPr>
            <p:nvPr/>
          </p:nvSpPr>
          <p:spPr bwMode="auto">
            <a:xfrm>
              <a:off x="3672" y="2794"/>
              <a:ext cx="91" cy="14"/>
            </a:xfrm>
            <a:custGeom>
              <a:avLst/>
              <a:gdLst>
                <a:gd name="T0" fmla="*/ 44 w 1273"/>
                <a:gd name="T1" fmla="*/ 0 h 182"/>
                <a:gd name="T2" fmla="*/ 91 w 1273"/>
                <a:gd name="T3" fmla="*/ 14 h 182"/>
                <a:gd name="T4" fmla="*/ 0 w 1273"/>
                <a:gd name="T5" fmla="*/ 5 h 182"/>
                <a:gd name="T6" fmla="*/ 44 w 1273"/>
                <a:gd name="T7" fmla="*/ 0 h 182"/>
                <a:gd name="T8" fmla="*/ 0 60000 65536"/>
                <a:gd name="T9" fmla="*/ 0 60000 65536"/>
                <a:gd name="T10" fmla="*/ 0 60000 65536"/>
                <a:gd name="T11" fmla="*/ 0 60000 65536"/>
                <a:gd name="T12" fmla="*/ 0 w 1273"/>
                <a:gd name="T13" fmla="*/ 0 h 182"/>
                <a:gd name="T14" fmla="*/ 1273 w 1273"/>
                <a:gd name="T15" fmla="*/ 182 h 182"/>
              </a:gdLst>
              <a:ahLst/>
              <a:cxnLst>
                <a:cxn ang="T8">
                  <a:pos x="T0" y="T1"/>
                </a:cxn>
                <a:cxn ang="T9">
                  <a:pos x="T2" y="T3"/>
                </a:cxn>
                <a:cxn ang="T10">
                  <a:pos x="T4" y="T5"/>
                </a:cxn>
                <a:cxn ang="T11">
                  <a:pos x="T6" y="T7"/>
                </a:cxn>
              </a:cxnLst>
              <a:rect l="T12" t="T13" r="T14" b="T15"/>
              <a:pathLst>
                <a:path w="1273" h="182">
                  <a:moveTo>
                    <a:pt x="612" y="0"/>
                  </a:moveTo>
                  <a:lnTo>
                    <a:pt x="1273" y="182"/>
                  </a:lnTo>
                  <a:lnTo>
                    <a:pt x="0" y="70"/>
                  </a:lnTo>
                  <a:lnTo>
                    <a:pt x="6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0" name="Freeform 431"/>
            <p:cNvSpPr>
              <a:spLocks/>
            </p:cNvSpPr>
            <p:nvPr/>
          </p:nvSpPr>
          <p:spPr bwMode="auto">
            <a:xfrm>
              <a:off x="3672" y="2794"/>
              <a:ext cx="91" cy="14"/>
            </a:xfrm>
            <a:custGeom>
              <a:avLst/>
              <a:gdLst>
                <a:gd name="T0" fmla="*/ 44 w 1273"/>
                <a:gd name="T1" fmla="*/ 0 h 182"/>
                <a:gd name="T2" fmla="*/ 91 w 1273"/>
                <a:gd name="T3" fmla="*/ 14 h 182"/>
                <a:gd name="T4" fmla="*/ 0 w 1273"/>
                <a:gd name="T5" fmla="*/ 5 h 182"/>
                <a:gd name="T6" fmla="*/ 44 w 1273"/>
                <a:gd name="T7" fmla="*/ 0 h 182"/>
                <a:gd name="T8" fmla="*/ 0 60000 65536"/>
                <a:gd name="T9" fmla="*/ 0 60000 65536"/>
                <a:gd name="T10" fmla="*/ 0 60000 65536"/>
                <a:gd name="T11" fmla="*/ 0 60000 65536"/>
                <a:gd name="T12" fmla="*/ 0 w 1273"/>
                <a:gd name="T13" fmla="*/ 0 h 182"/>
                <a:gd name="T14" fmla="*/ 1273 w 1273"/>
                <a:gd name="T15" fmla="*/ 182 h 182"/>
              </a:gdLst>
              <a:ahLst/>
              <a:cxnLst>
                <a:cxn ang="T8">
                  <a:pos x="T0" y="T1"/>
                </a:cxn>
                <a:cxn ang="T9">
                  <a:pos x="T2" y="T3"/>
                </a:cxn>
                <a:cxn ang="T10">
                  <a:pos x="T4" y="T5"/>
                </a:cxn>
                <a:cxn ang="T11">
                  <a:pos x="T6" y="T7"/>
                </a:cxn>
              </a:cxnLst>
              <a:rect l="T12" t="T13" r="T14" b="T15"/>
              <a:pathLst>
                <a:path w="1273" h="182">
                  <a:moveTo>
                    <a:pt x="612" y="0"/>
                  </a:moveTo>
                  <a:lnTo>
                    <a:pt x="1273" y="182"/>
                  </a:lnTo>
                  <a:lnTo>
                    <a:pt x="0" y="70"/>
                  </a:lnTo>
                  <a:lnTo>
                    <a:pt x="6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1" name="Freeform 432"/>
            <p:cNvSpPr>
              <a:spLocks/>
            </p:cNvSpPr>
            <p:nvPr/>
          </p:nvSpPr>
          <p:spPr bwMode="auto">
            <a:xfrm>
              <a:off x="3716" y="2794"/>
              <a:ext cx="87" cy="14"/>
            </a:xfrm>
            <a:custGeom>
              <a:avLst/>
              <a:gdLst>
                <a:gd name="T0" fmla="*/ 87 w 1222"/>
                <a:gd name="T1" fmla="*/ 0 h 187"/>
                <a:gd name="T2" fmla="*/ 47 w 1222"/>
                <a:gd name="T3" fmla="*/ 14 h 187"/>
                <a:gd name="T4" fmla="*/ 0 w 1222"/>
                <a:gd name="T5" fmla="*/ 0 h 187"/>
                <a:gd name="T6" fmla="*/ 87 w 1222"/>
                <a:gd name="T7" fmla="*/ 0 h 187"/>
                <a:gd name="T8" fmla="*/ 0 60000 65536"/>
                <a:gd name="T9" fmla="*/ 0 60000 65536"/>
                <a:gd name="T10" fmla="*/ 0 60000 65536"/>
                <a:gd name="T11" fmla="*/ 0 60000 65536"/>
                <a:gd name="T12" fmla="*/ 0 w 1222"/>
                <a:gd name="T13" fmla="*/ 0 h 187"/>
                <a:gd name="T14" fmla="*/ 1222 w 1222"/>
                <a:gd name="T15" fmla="*/ 187 h 187"/>
              </a:gdLst>
              <a:ahLst/>
              <a:cxnLst>
                <a:cxn ang="T8">
                  <a:pos x="T0" y="T1"/>
                </a:cxn>
                <a:cxn ang="T9">
                  <a:pos x="T2" y="T3"/>
                </a:cxn>
                <a:cxn ang="T10">
                  <a:pos x="T4" y="T5"/>
                </a:cxn>
                <a:cxn ang="T11">
                  <a:pos x="T6" y="T7"/>
                </a:cxn>
              </a:cxnLst>
              <a:rect l="T12" t="T13" r="T14" b="T15"/>
              <a:pathLst>
                <a:path w="1222" h="187">
                  <a:moveTo>
                    <a:pt x="1222" y="0"/>
                  </a:moveTo>
                  <a:lnTo>
                    <a:pt x="661" y="187"/>
                  </a:lnTo>
                  <a:lnTo>
                    <a:pt x="0" y="5"/>
                  </a:lnTo>
                  <a:lnTo>
                    <a:pt x="12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2" name="Freeform 433"/>
            <p:cNvSpPr>
              <a:spLocks/>
            </p:cNvSpPr>
            <p:nvPr/>
          </p:nvSpPr>
          <p:spPr bwMode="auto">
            <a:xfrm>
              <a:off x="3716" y="2794"/>
              <a:ext cx="87" cy="14"/>
            </a:xfrm>
            <a:custGeom>
              <a:avLst/>
              <a:gdLst>
                <a:gd name="T0" fmla="*/ 87 w 1222"/>
                <a:gd name="T1" fmla="*/ 0 h 187"/>
                <a:gd name="T2" fmla="*/ 47 w 1222"/>
                <a:gd name="T3" fmla="*/ 14 h 187"/>
                <a:gd name="T4" fmla="*/ 0 w 1222"/>
                <a:gd name="T5" fmla="*/ 0 h 187"/>
                <a:gd name="T6" fmla="*/ 87 w 1222"/>
                <a:gd name="T7" fmla="*/ 0 h 187"/>
                <a:gd name="T8" fmla="*/ 0 60000 65536"/>
                <a:gd name="T9" fmla="*/ 0 60000 65536"/>
                <a:gd name="T10" fmla="*/ 0 60000 65536"/>
                <a:gd name="T11" fmla="*/ 0 60000 65536"/>
                <a:gd name="T12" fmla="*/ 0 w 1222"/>
                <a:gd name="T13" fmla="*/ 0 h 187"/>
                <a:gd name="T14" fmla="*/ 1222 w 1222"/>
                <a:gd name="T15" fmla="*/ 187 h 187"/>
              </a:gdLst>
              <a:ahLst/>
              <a:cxnLst>
                <a:cxn ang="T8">
                  <a:pos x="T0" y="T1"/>
                </a:cxn>
                <a:cxn ang="T9">
                  <a:pos x="T2" y="T3"/>
                </a:cxn>
                <a:cxn ang="T10">
                  <a:pos x="T4" y="T5"/>
                </a:cxn>
                <a:cxn ang="T11">
                  <a:pos x="T6" y="T7"/>
                </a:cxn>
              </a:cxnLst>
              <a:rect l="T12" t="T13" r="T14" b="T15"/>
              <a:pathLst>
                <a:path w="1222" h="187">
                  <a:moveTo>
                    <a:pt x="1222" y="0"/>
                  </a:moveTo>
                  <a:lnTo>
                    <a:pt x="661" y="187"/>
                  </a:lnTo>
                  <a:lnTo>
                    <a:pt x="0" y="5"/>
                  </a:lnTo>
                  <a:lnTo>
                    <a:pt x="12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3" name="Freeform 434"/>
            <p:cNvSpPr>
              <a:spLocks/>
            </p:cNvSpPr>
            <p:nvPr/>
          </p:nvSpPr>
          <p:spPr bwMode="auto">
            <a:xfrm>
              <a:off x="3335" y="2793"/>
              <a:ext cx="244" cy="8"/>
            </a:xfrm>
            <a:custGeom>
              <a:avLst/>
              <a:gdLst>
                <a:gd name="T0" fmla="*/ 146 w 3410"/>
                <a:gd name="T1" fmla="*/ 0 h 100"/>
                <a:gd name="T2" fmla="*/ 244 w 3410"/>
                <a:gd name="T3" fmla="*/ 8 h 100"/>
                <a:gd name="T4" fmla="*/ 0 w 3410"/>
                <a:gd name="T5" fmla="*/ 3 h 100"/>
                <a:gd name="T6" fmla="*/ 146 w 3410"/>
                <a:gd name="T7" fmla="*/ 0 h 100"/>
                <a:gd name="T8" fmla="*/ 0 60000 65536"/>
                <a:gd name="T9" fmla="*/ 0 60000 65536"/>
                <a:gd name="T10" fmla="*/ 0 60000 65536"/>
                <a:gd name="T11" fmla="*/ 0 60000 65536"/>
                <a:gd name="T12" fmla="*/ 0 w 3410"/>
                <a:gd name="T13" fmla="*/ 0 h 100"/>
                <a:gd name="T14" fmla="*/ 3410 w 3410"/>
                <a:gd name="T15" fmla="*/ 100 h 100"/>
              </a:gdLst>
              <a:ahLst/>
              <a:cxnLst>
                <a:cxn ang="T8">
                  <a:pos x="T0" y="T1"/>
                </a:cxn>
                <a:cxn ang="T9">
                  <a:pos x="T2" y="T3"/>
                </a:cxn>
                <a:cxn ang="T10">
                  <a:pos x="T4" y="T5"/>
                </a:cxn>
                <a:cxn ang="T11">
                  <a:pos x="T6" y="T7"/>
                </a:cxn>
              </a:cxnLst>
              <a:rect l="T12" t="T13" r="T14" b="T15"/>
              <a:pathLst>
                <a:path w="3410" h="100">
                  <a:moveTo>
                    <a:pt x="2040" y="0"/>
                  </a:moveTo>
                  <a:lnTo>
                    <a:pt x="3410" y="100"/>
                  </a:lnTo>
                  <a:lnTo>
                    <a:pt x="0" y="39"/>
                  </a:lnTo>
                  <a:lnTo>
                    <a:pt x="20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 name="Freeform 435"/>
            <p:cNvSpPr>
              <a:spLocks/>
            </p:cNvSpPr>
            <p:nvPr/>
          </p:nvSpPr>
          <p:spPr bwMode="auto">
            <a:xfrm>
              <a:off x="3335" y="2793"/>
              <a:ext cx="244" cy="8"/>
            </a:xfrm>
            <a:custGeom>
              <a:avLst/>
              <a:gdLst>
                <a:gd name="T0" fmla="*/ 146 w 3410"/>
                <a:gd name="T1" fmla="*/ 0 h 100"/>
                <a:gd name="T2" fmla="*/ 244 w 3410"/>
                <a:gd name="T3" fmla="*/ 8 h 100"/>
                <a:gd name="T4" fmla="*/ 0 w 3410"/>
                <a:gd name="T5" fmla="*/ 3 h 100"/>
                <a:gd name="T6" fmla="*/ 146 w 3410"/>
                <a:gd name="T7" fmla="*/ 0 h 100"/>
                <a:gd name="T8" fmla="*/ 0 60000 65536"/>
                <a:gd name="T9" fmla="*/ 0 60000 65536"/>
                <a:gd name="T10" fmla="*/ 0 60000 65536"/>
                <a:gd name="T11" fmla="*/ 0 60000 65536"/>
                <a:gd name="T12" fmla="*/ 0 w 3410"/>
                <a:gd name="T13" fmla="*/ 0 h 100"/>
                <a:gd name="T14" fmla="*/ 3410 w 3410"/>
                <a:gd name="T15" fmla="*/ 100 h 100"/>
              </a:gdLst>
              <a:ahLst/>
              <a:cxnLst>
                <a:cxn ang="T8">
                  <a:pos x="T0" y="T1"/>
                </a:cxn>
                <a:cxn ang="T9">
                  <a:pos x="T2" y="T3"/>
                </a:cxn>
                <a:cxn ang="T10">
                  <a:pos x="T4" y="T5"/>
                </a:cxn>
                <a:cxn ang="T11">
                  <a:pos x="T6" y="T7"/>
                </a:cxn>
              </a:cxnLst>
              <a:rect l="T12" t="T13" r="T14" b="T15"/>
              <a:pathLst>
                <a:path w="3410" h="100">
                  <a:moveTo>
                    <a:pt x="2040" y="0"/>
                  </a:moveTo>
                  <a:lnTo>
                    <a:pt x="3410" y="100"/>
                  </a:lnTo>
                  <a:lnTo>
                    <a:pt x="0" y="39"/>
                  </a:lnTo>
                  <a:lnTo>
                    <a:pt x="20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5" name="Freeform 436"/>
            <p:cNvSpPr>
              <a:spLocks/>
            </p:cNvSpPr>
            <p:nvPr/>
          </p:nvSpPr>
          <p:spPr bwMode="auto">
            <a:xfrm>
              <a:off x="3716" y="2785"/>
              <a:ext cx="87" cy="9"/>
            </a:xfrm>
            <a:custGeom>
              <a:avLst/>
              <a:gdLst>
                <a:gd name="T0" fmla="*/ 41 w 1222"/>
                <a:gd name="T1" fmla="*/ 0 h 119"/>
                <a:gd name="T2" fmla="*/ 87 w 1222"/>
                <a:gd name="T3" fmla="*/ 9 h 119"/>
                <a:gd name="T4" fmla="*/ 0 w 1222"/>
                <a:gd name="T5" fmla="*/ 9 h 119"/>
                <a:gd name="T6" fmla="*/ 41 w 1222"/>
                <a:gd name="T7" fmla="*/ 0 h 119"/>
                <a:gd name="T8" fmla="*/ 0 60000 65536"/>
                <a:gd name="T9" fmla="*/ 0 60000 65536"/>
                <a:gd name="T10" fmla="*/ 0 60000 65536"/>
                <a:gd name="T11" fmla="*/ 0 60000 65536"/>
                <a:gd name="T12" fmla="*/ 0 w 1222"/>
                <a:gd name="T13" fmla="*/ 0 h 119"/>
                <a:gd name="T14" fmla="*/ 1222 w 1222"/>
                <a:gd name="T15" fmla="*/ 119 h 119"/>
              </a:gdLst>
              <a:ahLst/>
              <a:cxnLst>
                <a:cxn ang="T8">
                  <a:pos x="T0" y="T1"/>
                </a:cxn>
                <a:cxn ang="T9">
                  <a:pos x="T2" y="T3"/>
                </a:cxn>
                <a:cxn ang="T10">
                  <a:pos x="T4" y="T5"/>
                </a:cxn>
                <a:cxn ang="T11">
                  <a:pos x="T6" y="T7"/>
                </a:cxn>
              </a:cxnLst>
              <a:rect l="T12" t="T13" r="T14" b="T15"/>
              <a:pathLst>
                <a:path w="1222" h="119">
                  <a:moveTo>
                    <a:pt x="570" y="0"/>
                  </a:moveTo>
                  <a:lnTo>
                    <a:pt x="1222" y="114"/>
                  </a:lnTo>
                  <a:lnTo>
                    <a:pt x="0" y="119"/>
                  </a:lnTo>
                  <a:lnTo>
                    <a:pt x="5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6" name="Freeform 437"/>
            <p:cNvSpPr>
              <a:spLocks/>
            </p:cNvSpPr>
            <p:nvPr/>
          </p:nvSpPr>
          <p:spPr bwMode="auto">
            <a:xfrm>
              <a:off x="3716" y="2785"/>
              <a:ext cx="87" cy="9"/>
            </a:xfrm>
            <a:custGeom>
              <a:avLst/>
              <a:gdLst>
                <a:gd name="T0" fmla="*/ 41 w 1222"/>
                <a:gd name="T1" fmla="*/ 0 h 119"/>
                <a:gd name="T2" fmla="*/ 87 w 1222"/>
                <a:gd name="T3" fmla="*/ 9 h 119"/>
                <a:gd name="T4" fmla="*/ 0 w 1222"/>
                <a:gd name="T5" fmla="*/ 9 h 119"/>
                <a:gd name="T6" fmla="*/ 41 w 1222"/>
                <a:gd name="T7" fmla="*/ 0 h 119"/>
                <a:gd name="T8" fmla="*/ 0 60000 65536"/>
                <a:gd name="T9" fmla="*/ 0 60000 65536"/>
                <a:gd name="T10" fmla="*/ 0 60000 65536"/>
                <a:gd name="T11" fmla="*/ 0 60000 65536"/>
                <a:gd name="T12" fmla="*/ 0 w 1222"/>
                <a:gd name="T13" fmla="*/ 0 h 119"/>
                <a:gd name="T14" fmla="*/ 1222 w 1222"/>
                <a:gd name="T15" fmla="*/ 119 h 119"/>
              </a:gdLst>
              <a:ahLst/>
              <a:cxnLst>
                <a:cxn ang="T8">
                  <a:pos x="T0" y="T1"/>
                </a:cxn>
                <a:cxn ang="T9">
                  <a:pos x="T2" y="T3"/>
                </a:cxn>
                <a:cxn ang="T10">
                  <a:pos x="T4" y="T5"/>
                </a:cxn>
                <a:cxn ang="T11">
                  <a:pos x="T6" y="T7"/>
                </a:cxn>
              </a:cxnLst>
              <a:rect l="T12" t="T13" r="T14" b="T15"/>
              <a:pathLst>
                <a:path w="1222" h="119">
                  <a:moveTo>
                    <a:pt x="570" y="0"/>
                  </a:moveTo>
                  <a:lnTo>
                    <a:pt x="1222" y="114"/>
                  </a:lnTo>
                  <a:lnTo>
                    <a:pt x="0" y="119"/>
                  </a:lnTo>
                  <a:lnTo>
                    <a:pt x="57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7" name="Freeform 438"/>
            <p:cNvSpPr>
              <a:spLocks/>
            </p:cNvSpPr>
            <p:nvPr/>
          </p:nvSpPr>
          <p:spPr bwMode="auto">
            <a:xfrm>
              <a:off x="3291" y="2782"/>
              <a:ext cx="190" cy="14"/>
            </a:xfrm>
            <a:custGeom>
              <a:avLst/>
              <a:gdLst>
                <a:gd name="T0" fmla="*/ 0 w 2652"/>
                <a:gd name="T1" fmla="*/ 0 h 180"/>
                <a:gd name="T2" fmla="*/ 190 w 2652"/>
                <a:gd name="T3" fmla="*/ 11 h 180"/>
                <a:gd name="T4" fmla="*/ 44 w 2652"/>
                <a:gd name="T5" fmla="*/ 14 h 180"/>
                <a:gd name="T6" fmla="*/ 0 w 2652"/>
                <a:gd name="T7" fmla="*/ 0 h 180"/>
                <a:gd name="T8" fmla="*/ 0 60000 65536"/>
                <a:gd name="T9" fmla="*/ 0 60000 65536"/>
                <a:gd name="T10" fmla="*/ 0 60000 65536"/>
                <a:gd name="T11" fmla="*/ 0 60000 65536"/>
                <a:gd name="T12" fmla="*/ 0 w 2652"/>
                <a:gd name="T13" fmla="*/ 0 h 180"/>
                <a:gd name="T14" fmla="*/ 2652 w 2652"/>
                <a:gd name="T15" fmla="*/ 180 h 180"/>
              </a:gdLst>
              <a:ahLst/>
              <a:cxnLst>
                <a:cxn ang="T8">
                  <a:pos x="T0" y="T1"/>
                </a:cxn>
                <a:cxn ang="T9">
                  <a:pos x="T2" y="T3"/>
                </a:cxn>
                <a:cxn ang="T10">
                  <a:pos x="T4" y="T5"/>
                </a:cxn>
                <a:cxn ang="T11">
                  <a:pos x="T6" y="T7"/>
                </a:cxn>
              </a:cxnLst>
              <a:rect l="T12" t="T13" r="T14" b="T15"/>
              <a:pathLst>
                <a:path w="2652" h="180">
                  <a:moveTo>
                    <a:pt x="0" y="0"/>
                  </a:moveTo>
                  <a:lnTo>
                    <a:pt x="2652" y="141"/>
                  </a:lnTo>
                  <a:lnTo>
                    <a:pt x="612" y="18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8" name="Freeform 439"/>
            <p:cNvSpPr>
              <a:spLocks/>
            </p:cNvSpPr>
            <p:nvPr/>
          </p:nvSpPr>
          <p:spPr bwMode="auto">
            <a:xfrm>
              <a:off x="3291" y="2782"/>
              <a:ext cx="190" cy="14"/>
            </a:xfrm>
            <a:custGeom>
              <a:avLst/>
              <a:gdLst>
                <a:gd name="T0" fmla="*/ 0 w 2652"/>
                <a:gd name="T1" fmla="*/ 0 h 180"/>
                <a:gd name="T2" fmla="*/ 190 w 2652"/>
                <a:gd name="T3" fmla="*/ 11 h 180"/>
                <a:gd name="T4" fmla="*/ 44 w 2652"/>
                <a:gd name="T5" fmla="*/ 14 h 180"/>
                <a:gd name="T6" fmla="*/ 0 w 2652"/>
                <a:gd name="T7" fmla="*/ 0 h 180"/>
                <a:gd name="T8" fmla="*/ 0 60000 65536"/>
                <a:gd name="T9" fmla="*/ 0 60000 65536"/>
                <a:gd name="T10" fmla="*/ 0 60000 65536"/>
                <a:gd name="T11" fmla="*/ 0 60000 65536"/>
                <a:gd name="T12" fmla="*/ 0 w 2652"/>
                <a:gd name="T13" fmla="*/ 0 h 180"/>
                <a:gd name="T14" fmla="*/ 2652 w 2652"/>
                <a:gd name="T15" fmla="*/ 180 h 180"/>
              </a:gdLst>
              <a:ahLst/>
              <a:cxnLst>
                <a:cxn ang="T8">
                  <a:pos x="T0" y="T1"/>
                </a:cxn>
                <a:cxn ang="T9">
                  <a:pos x="T2" y="T3"/>
                </a:cxn>
                <a:cxn ang="T10">
                  <a:pos x="T4" y="T5"/>
                </a:cxn>
                <a:cxn ang="T11">
                  <a:pos x="T6" y="T7"/>
                </a:cxn>
              </a:cxnLst>
              <a:rect l="T12" t="T13" r="T14" b="T15"/>
              <a:pathLst>
                <a:path w="2652" h="180">
                  <a:moveTo>
                    <a:pt x="0" y="0"/>
                  </a:moveTo>
                  <a:lnTo>
                    <a:pt x="2652" y="141"/>
                  </a:lnTo>
                  <a:lnTo>
                    <a:pt x="612" y="18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9" name="Freeform 440"/>
            <p:cNvSpPr>
              <a:spLocks/>
            </p:cNvSpPr>
            <p:nvPr/>
          </p:nvSpPr>
          <p:spPr bwMode="auto">
            <a:xfrm>
              <a:off x="3291" y="2781"/>
              <a:ext cx="190" cy="12"/>
            </a:xfrm>
            <a:custGeom>
              <a:avLst/>
              <a:gdLst>
                <a:gd name="T0" fmla="*/ 94 w 2652"/>
                <a:gd name="T1" fmla="*/ 0 h 157"/>
                <a:gd name="T2" fmla="*/ 190 w 2652"/>
                <a:gd name="T3" fmla="*/ 12 h 157"/>
                <a:gd name="T4" fmla="*/ 0 w 2652"/>
                <a:gd name="T5" fmla="*/ 1 h 157"/>
                <a:gd name="T6" fmla="*/ 94 w 2652"/>
                <a:gd name="T7" fmla="*/ 0 h 157"/>
                <a:gd name="T8" fmla="*/ 0 60000 65536"/>
                <a:gd name="T9" fmla="*/ 0 60000 65536"/>
                <a:gd name="T10" fmla="*/ 0 60000 65536"/>
                <a:gd name="T11" fmla="*/ 0 60000 65536"/>
                <a:gd name="T12" fmla="*/ 0 w 2652"/>
                <a:gd name="T13" fmla="*/ 0 h 157"/>
                <a:gd name="T14" fmla="*/ 2652 w 2652"/>
                <a:gd name="T15" fmla="*/ 157 h 157"/>
              </a:gdLst>
              <a:ahLst/>
              <a:cxnLst>
                <a:cxn ang="T8">
                  <a:pos x="T0" y="T1"/>
                </a:cxn>
                <a:cxn ang="T9">
                  <a:pos x="T2" y="T3"/>
                </a:cxn>
                <a:cxn ang="T10">
                  <a:pos x="T4" y="T5"/>
                </a:cxn>
                <a:cxn ang="T11">
                  <a:pos x="T6" y="T7"/>
                </a:cxn>
              </a:cxnLst>
              <a:rect l="T12" t="T13" r="T14" b="T15"/>
              <a:pathLst>
                <a:path w="2652" h="157">
                  <a:moveTo>
                    <a:pt x="1307" y="0"/>
                  </a:moveTo>
                  <a:lnTo>
                    <a:pt x="2652" y="157"/>
                  </a:lnTo>
                  <a:lnTo>
                    <a:pt x="0" y="16"/>
                  </a:lnTo>
                  <a:lnTo>
                    <a:pt x="13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0" name="Freeform 441"/>
            <p:cNvSpPr>
              <a:spLocks/>
            </p:cNvSpPr>
            <p:nvPr/>
          </p:nvSpPr>
          <p:spPr bwMode="auto">
            <a:xfrm>
              <a:off x="3291" y="2781"/>
              <a:ext cx="190" cy="12"/>
            </a:xfrm>
            <a:custGeom>
              <a:avLst/>
              <a:gdLst>
                <a:gd name="T0" fmla="*/ 94 w 2652"/>
                <a:gd name="T1" fmla="*/ 0 h 157"/>
                <a:gd name="T2" fmla="*/ 190 w 2652"/>
                <a:gd name="T3" fmla="*/ 12 h 157"/>
                <a:gd name="T4" fmla="*/ 0 w 2652"/>
                <a:gd name="T5" fmla="*/ 1 h 157"/>
                <a:gd name="T6" fmla="*/ 94 w 2652"/>
                <a:gd name="T7" fmla="*/ 0 h 157"/>
                <a:gd name="T8" fmla="*/ 0 60000 65536"/>
                <a:gd name="T9" fmla="*/ 0 60000 65536"/>
                <a:gd name="T10" fmla="*/ 0 60000 65536"/>
                <a:gd name="T11" fmla="*/ 0 60000 65536"/>
                <a:gd name="T12" fmla="*/ 0 w 2652"/>
                <a:gd name="T13" fmla="*/ 0 h 157"/>
                <a:gd name="T14" fmla="*/ 2652 w 2652"/>
                <a:gd name="T15" fmla="*/ 157 h 157"/>
              </a:gdLst>
              <a:ahLst/>
              <a:cxnLst>
                <a:cxn ang="T8">
                  <a:pos x="T0" y="T1"/>
                </a:cxn>
                <a:cxn ang="T9">
                  <a:pos x="T2" y="T3"/>
                </a:cxn>
                <a:cxn ang="T10">
                  <a:pos x="T4" y="T5"/>
                </a:cxn>
                <a:cxn ang="T11">
                  <a:pos x="T6" y="T7"/>
                </a:cxn>
              </a:cxnLst>
              <a:rect l="T12" t="T13" r="T14" b="T15"/>
              <a:pathLst>
                <a:path w="2652" h="157">
                  <a:moveTo>
                    <a:pt x="1307" y="0"/>
                  </a:moveTo>
                  <a:lnTo>
                    <a:pt x="2652" y="157"/>
                  </a:lnTo>
                  <a:lnTo>
                    <a:pt x="0" y="16"/>
                  </a:lnTo>
                  <a:lnTo>
                    <a:pt x="130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1" name="Freeform 442"/>
            <p:cNvSpPr>
              <a:spLocks/>
            </p:cNvSpPr>
            <p:nvPr/>
          </p:nvSpPr>
          <p:spPr bwMode="auto">
            <a:xfrm>
              <a:off x="3757" y="2774"/>
              <a:ext cx="83" cy="20"/>
            </a:xfrm>
            <a:custGeom>
              <a:avLst/>
              <a:gdLst>
                <a:gd name="T0" fmla="*/ 83 w 1161"/>
                <a:gd name="T1" fmla="*/ 0 h 257"/>
                <a:gd name="T2" fmla="*/ 47 w 1161"/>
                <a:gd name="T3" fmla="*/ 20 h 257"/>
                <a:gd name="T4" fmla="*/ 0 w 1161"/>
                <a:gd name="T5" fmla="*/ 11 h 257"/>
                <a:gd name="T6" fmla="*/ 83 w 1161"/>
                <a:gd name="T7" fmla="*/ 0 h 257"/>
                <a:gd name="T8" fmla="*/ 0 60000 65536"/>
                <a:gd name="T9" fmla="*/ 0 60000 65536"/>
                <a:gd name="T10" fmla="*/ 0 60000 65536"/>
                <a:gd name="T11" fmla="*/ 0 60000 65536"/>
                <a:gd name="T12" fmla="*/ 0 w 1161"/>
                <a:gd name="T13" fmla="*/ 0 h 257"/>
                <a:gd name="T14" fmla="*/ 1161 w 1161"/>
                <a:gd name="T15" fmla="*/ 257 h 257"/>
              </a:gdLst>
              <a:ahLst/>
              <a:cxnLst>
                <a:cxn ang="T8">
                  <a:pos x="T0" y="T1"/>
                </a:cxn>
                <a:cxn ang="T9">
                  <a:pos x="T2" y="T3"/>
                </a:cxn>
                <a:cxn ang="T10">
                  <a:pos x="T4" y="T5"/>
                </a:cxn>
                <a:cxn ang="T11">
                  <a:pos x="T6" y="T7"/>
                </a:cxn>
              </a:cxnLst>
              <a:rect l="T12" t="T13" r="T14" b="T15"/>
              <a:pathLst>
                <a:path w="1161" h="257">
                  <a:moveTo>
                    <a:pt x="1161" y="0"/>
                  </a:moveTo>
                  <a:lnTo>
                    <a:pt x="652" y="257"/>
                  </a:lnTo>
                  <a:lnTo>
                    <a:pt x="0" y="143"/>
                  </a:lnTo>
                  <a:lnTo>
                    <a:pt x="11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2" name="Freeform 443"/>
            <p:cNvSpPr>
              <a:spLocks/>
            </p:cNvSpPr>
            <p:nvPr/>
          </p:nvSpPr>
          <p:spPr bwMode="auto">
            <a:xfrm>
              <a:off x="3757" y="2774"/>
              <a:ext cx="83" cy="20"/>
            </a:xfrm>
            <a:custGeom>
              <a:avLst/>
              <a:gdLst>
                <a:gd name="T0" fmla="*/ 83 w 1161"/>
                <a:gd name="T1" fmla="*/ 0 h 257"/>
                <a:gd name="T2" fmla="*/ 47 w 1161"/>
                <a:gd name="T3" fmla="*/ 20 h 257"/>
                <a:gd name="T4" fmla="*/ 0 w 1161"/>
                <a:gd name="T5" fmla="*/ 11 h 257"/>
                <a:gd name="T6" fmla="*/ 83 w 1161"/>
                <a:gd name="T7" fmla="*/ 0 h 257"/>
                <a:gd name="T8" fmla="*/ 0 60000 65536"/>
                <a:gd name="T9" fmla="*/ 0 60000 65536"/>
                <a:gd name="T10" fmla="*/ 0 60000 65536"/>
                <a:gd name="T11" fmla="*/ 0 60000 65536"/>
                <a:gd name="T12" fmla="*/ 0 w 1161"/>
                <a:gd name="T13" fmla="*/ 0 h 257"/>
                <a:gd name="T14" fmla="*/ 1161 w 1161"/>
                <a:gd name="T15" fmla="*/ 257 h 257"/>
              </a:gdLst>
              <a:ahLst/>
              <a:cxnLst>
                <a:cxn ang="T8">
                  <a:pos x="T0" y="T1"/>
                </a:cxn>
                <a:cxn ang="T9">
                  <a:pos x="T2" y="T3"/>
                </a:cxn>
                <a:cxn ang="T10">
                  <a:pos x="T4" y="T5"/>
                </a:cxn>
                <a:cxn ang="T11">
                  <a:pos x="T6" y="T7"/>
                </a:cxn>
              </a:cxnLst>
              <a:rect l="T12" t="T13" r="T14" b="T15"/>
              <a:pathLst>
                <a:path w="1161" h="257">
                  <a:moveTo>
                    <a:pt x="1161" y="0"/>
                  </a:moveTo>
                  <a:lnTo>
                    <a:pt x="652" y="257"/>
                  </a:lnTo>
                  <a:lnTo>
                    <a:pt x="0" y="143"/>
                  </a:lnTo>
                  <a:lnTo>
                    <a:pt x="11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3" name="Freeform 444"/>
            <p:cNvSpPr>
              <a:spLocks/>
            </p:cNvSpPr>
            <p:nvPr/>
          </p:nvSpPr>
          <p:spPr bwMode="auto">
            <a:xfrm>
              <a:off x="3291" y="2772"/>
              <a:ext cx="94" cy="10"/>
            </a:xfrm>
            <a:custGeom>
              <a:avLst/>
              <a:gdLst>
                <a:gd name="T0" fmla="*/ 50 w 1307"/>
                <a:gd name="T1" fmla="*/ 0 h 124"/>
                <a:gd name="T2" fmla="*/ 94 w 1307"/>
                <a:gd name="T3" fmla="*/ 9 h 124"/>
                <a:gd name="T4" fmla="*/ 0 w 1307"/>
                <a:gd name="T5" fmla="*/ 10 h 124"/>
                <a:gd name="T6" fmla="*/ 50 w 1307"/>
                <a:gd name="T7" fmla="*/ 0 h 124"/>
                <a:gd name="T8" fmla="*/ 0 60000 65536"/>
                <a:gd name="T9" fmla="*/ 0 60000 65536"/>
                <a:gd name="T10" fmla="*/ 0 60000 65536"/>
                <a:gd name="T11" fmla="*/ 0 60000 65536"/>
                <a:gd name="T12" fmla="*/ 0 w 1307"/>
                <a:gd name="T13" fmla="*/ 0 h 124"/>
                <a:gd name="T14" fmla="*/ 1307 w 1307"/>
                <a:gd name="T15" fmla="*/ 124 h 124"/>
              </a:gdLst>
              <a:ahLst/>
              <a:cxnLst>
                <a:cxn ang="T8">
                  <a:pos x="T0" y="T1"/>
                </a:cxn>
                <a:cxn ang="T9">
                  <a:pos x="T2" y="T3"/>
                </a:cxn>
                <a:cxn ang="T10">
                  <a:pos x="T4" y="T5"/>
                </a:cxn>
                <a:cxn ang="T11">
                  <a:pos x="T6" y="T7"/>
                </a:cxn>
              </a:cxnLst>
              <a:rect l="T12" t="T13" r="T14" b="T15"/>
              <a:pathLst>
                <a:path w="1307" h="124">
                  <a:moveTo>
                    <a:pt x="689" y="0"/>
                  </a:moveTo>
                  <a:lnTo>
                    <a:pt x="1307" y="108"/>
                  </a:lnTo>
                  <a:lnTo>
                    <a:pt x="0" y="124"/>
                  </a:lnTo>
                  <a:lnTo>
                    <a:pt x="6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4" name="Freeform 445"/>
            <p:cNvSpPr>
              <a:spLocks/>
            </p:cNvSpPr>
            <p:nvPr/>
          </p:nvSpPr>
          <p:spPr bwMode="auto">
            <a:xfrm>
              <a:off x="3291" y="2772"/>
              <a:ext cx="94" cy="10"/>
            </a:xfrm>
            <a:custGeom>
              <a:avLst/>
              <a:gdLst>
                <a:gd name="T0" fmla="*/ 50 w 1307"/>
                <a:gd name="T1" fmla="*/ 0 h 124"/>
                <a:gd name="T2" fmla="*/ 94 w 1307"/>
                <a:gd name="T3" fmla="*/ 9 h 124"/>
                <a:gd name="T4" fmla="*/ 0 w 1307"/>
                <a:gd name="T5" fmla="*/ 10 h 124"/>
                <a:gd name="T6" fmla="*/ 50 w 1307"/>
                <a:gd name="T7" fmla="*/ 0 h 124"/>
                <a:gd name="T8" fmla="*/ 0 60000 65536"/>
                <a:gd name="T9" fmla="*/ 0 60000 65536"/>
                <a:gd name="T10" fmla="*/ 0 60000 65536"/>
                <a:gd name="T11" fmla="*/ 0 60000 65536"/>
                <a:gd name="T12" fmla="*/ 0 w 1307"/>
                <a:gd name="T13" fmla="*/ 0 h 124"/>
                <a:gd name="T14" fmla="*/ 1307 w 1307"/>
                <a:gd name="T15" fmla="*/ 124 h 124"/>
              </a:gdLst>
              <a:ahLst/>
              <a:cxnLst>
                <a:cxn ang="T8">
                  <a:pos x="T0" y="T1"/>
                </a:cxn>
                <a:cxn ang="T9">
                  <a:pos x="T2" y="T3"/>
                </a:cxn>
                <a:cxn ang="T10">
                  <a:pos x="T4" y="T5"/>
                </a:cxn>
                <a:cxn ang="T11">
                  <a:pos x="T6" y="T7"/>
                </a:cxn>
              </a:cxnLst>
              <a:rect l="T12" t="T13" r="T14" b="T15"/>
              <a:pathLst>
                <a:path w="1307" h="124">
                  <a:moveTo>
                    <a:pt x="689" y="0"/>
                  </a:moveTo>
                  <a:lnTo>
                    <a:pt x="1307" y="108"/>
                  </a:lnTo>
                  <a:lnTo>
                    <a:pt x="0" y="124"/>
                  </a:lnTo>
                  <a:lnTo>
                    <a:pt x="68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5" name="Freeform 446"/>
            <p:cNvSpPr>
              <a:spLocks/>
            </p:cNvSpPr>
            <p:nvPr/>
          </p:nvSpPr>
          <p:spPr bwMode="auto">
            <a:xfrm>
              <a:off x="3757" y="2771"/>
              <a:ext cx="83" cy="14"/>
            </a:xfrm>
            <a:custGeom>
              <a:avLst/>
              <a:gdLst>
                <a:gd name="T0" fmla="*/ 37 w 1161"/>
                <a:gd name="T1" fmla="*/ 0 h 174"/>
                <a:gd name="T2" fmla="*/ 83 w 1161"/>
                <a:gd name="T3" fmla="*/ 2 h 174"/>
                <a:gd name="T4" fmla="*/ 0 w 1161"/>
                <a:gd name="T5" fmla="*/ 14 h 174"/>
                <a:gd name="T6" fmla="*/ 37 w 1161"/>
                <a:gd name="T7" fmla="*/ 0 h 174"/>
                <a:gd name="T8" fmla="*/ 0 60000 65536"/>
                <a:gd name="T9" fmla="*/ 0 60000 65536"/>
                <a:gd name="T10" fmla="*/ 0 60000 65536"/>
                <a:gd name="T11" fmla="*/ 0 60000 65536"/>
                <a:gd name="T12" fmla="*/ 0 w 1161"/>
                <a:gd name="T13" fmla="*/ 0 h 174"/>
                <a:gd name="T14" fmla="*/ 1161 w 1161"/>
                <a:gd name="T15" fmla="*/ 174 h 174"/>
              </a:gdLst>
              <a:ahLst/>
              <a:cxnLst>
                <a:cxn ang="T8">
                  <a:pos x="T0" y="T1"/>
                </a:cxn>
                <a:cxn ang="T9">
                  <a:pos x="T2" y="T3"/>
                </a:cxn>
                <a:cxn ang="T10">
                  <a:pos x="T4" y="T5"/>
                </a:cxn>
                <a:cxn ang="T11">
                  <a:pos x="T6" y="T7"/>
                </a:cxn>
              </a:cxnLst>
              <a:rect l="T12" t="T13" r="T14" b="T15"/>
              <a:pathLst>
                <a:path w="1161" h="174">
                  <a:moveTo>
                    <a:pt x="519" y="0"/>
                  </a:moveTo>
                  <a:lnTo>
                    <a:pt x="1161" y="31"/>
                  </a:lnTo>
                  <a:lnTo>
                    <a:pt x="0" y="174"/>
                  </a:lnTo>
                  <a:lnTo>
                    <a:pt x="5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6" name="Freeform 447"/>
            <p:cNvSpPr>
              <a:spLocks/>
            </p:cNvSpPr>
            <p:nvPr/>
          </p:nvSpPr>
          <p:spPr bwMode="auto">
            <a:xfrm>
              <a:off x="3757" y="2771"/>
              <a:ext cx="83" cy="14"/>
            </a:xfrm>
            <a:custGeom>
              <a:avLst/>
              <a:gdLst>
                <a:gd name="T0" fmla="*/ 37 w 1161"/>
                <a:gd name="T1" fmla="*/ 0 h 174"/>
                <a:gd name="T2" fmla="*/ 83 w 1161"/>
                <a:gd name="T3" fmla="*/ 2 h 174"/>
                <a:gd name="T4" fmla="*/ 0 w 1161"/>
                <a:gd name="T5" fmla="*/ 14 h 174"/>
                <a:gd name="T6" fmla="*/ 37 w 1161"/>
                <a:gd name="T7" fmla="*/ 0 h 174"/>
                <a:gd name="T8" fmla="*/ 0 60000 65536"/>
                <a:gd name="T9" fmla="*/ 0 60000 65536"/>
                <a:gd name="T10" fmla="*/ 0 60000 65536"/>
                <a:gd name="T11" fmla="*/ 0 60000 65536"/>
                <a:gd name="T12" fmla="*/ 0 w 1161"/>
                <a:gd name="T13" fmla="*/ 0 h 174"/>
                <a:gd name="T14" fmla="*/ 1161 w 1161"/>
                <a:gd name="T15" fmla="*/ 174 h 174"/>
              </a:gdLst>
              <a:ahLst/>
              <a:cxnLst>
                <a:cxn ang="T8">
                  <a:pos x="T0" y="T1"/>
                </a:cxn>
                <a:cxn ang="T9">
                  <a:pos x="T2" y="T3"/>
                </a:cxn>
                <a:cxn ang="T10">
                  <a:pos x="T4" y="T5"/>
                </a:cxn>
                <a:cxn ang="T11">
                  <a:pos x="T6" y="T7"/>
                </a:cxn>
              </a:cxnLst>
              <a:rect l="T12" t="T13" r="T14" b="T15"/>
              <a:pathLst>
                <a:path w="1161" h="174">
                  <a:moveTo>
                    <a:pt x="519" y="0"/>
                  </a:moveTo>
                  <a:lnTo>
                    <a:pt x="1161" y="31"/>
                  </a:lnTo>
                  <a:lnTo>
                    <a:pt x="0" y="174"/>
                  </a:lnTo>
                  <a:lnTo>
                    <a:pt x="5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7" name="Freeform 448"/>
            <p:cNvSpPr>
              <a:spLocks/>
            </p:cNvSpPr>
            <p:nvPr/>
          </p:nvSpPr>
          <p:spPr bwMode="auto">
            <a:xfrm>
              <a:off x="3251" y="2760"/>
              <a:ext cx="90" cy="22"/>
            </a:xfrm>
            <a:custGeom>
              <a:avLst/>
              <a:gdLst>
                <a:gd name="T0" fmla="*/ 0 w 1259"/>
                <a:gd name="T1" fmla="*/ 0 h 282"/>
                <a:gd name="T2" fmla="*/ 90 w 1259"/>
                <a:gd name="T3" fmla="*/ 12 h 282"/>
                <a:gd name="T4" fmla="*/ 41 w 1259"/>
                <a:gd name="T5" fmla="*/ 22 h 282"/>
                <a:gd name="T6" fmla="*/ 0 w 1259"/>
                <a:gd name="T7" fmla="*/ 0 h 282"/>
                <a:gd name="T8" fmla="*/ 0 60000 65536"/>
                <a:gd name="T9" fmla="*/ 0 60000 65536"/>
                <a:gd name="T10" fmla="*/ 0 60000 65536"/>
                <a:gd name="T11" fmla="*/ 0 60000 65536"/>
                <a:gd name="T12" fmla="*/ 0 w 1259"/>
                <a:gd name="T13" fmla="*/ 0 h 282"/>
                <a:gd name="T14" fmla="*/ 1259 w 1259"/>
                <a:gd name="T15" fmla="*/ 282 h 282"/>
              </a:gdLst>
              <a:ahLst/>
              <a:cxnLst>
                <a:cxn ang="T8">
                  <a:pos x="T0" y="T1"/>
                </a:cxn>
                <a:cxn ang="T9">
                  <a:pos x="T2" y="T3"/>
                </a:cxn>
                <a:cxn ang="T10">
                  <a:pos x="T4" y="T5"/>
                </a:cxn>
                <a:cxn ang="T11">
                  <a:pos x="T6" y="T7"/>
                </a:cxn>
              </a:cxnLst>
              <a:rect l="T12" t="T13" r="T14" b="T15"/>
              <a:pathLst>
                <a:path w="1259" h="282">
                  <a:moveTo>
                    <a:pt x="0" y="0"/>
                  </a:moveTo>
                  <a:lnTo>
                    <a:pt x="1259" y="158"/>
                  </a:lnTo>
                  <a:lnTo>
                    <a:pt x="570" y="2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8" name="Freeform 449"/>
            <p:cNvSpPr>
              <a:spLocks/>
            </p:cNvSpPr>
            <p:nvPr/>
          </p:nvSpPr>
          <p:spPr bwMode="auto">
            <a:xfrm>
              <a:off x="3251" y="2760"/>
              <a:ext cx="90" cy="22"/>
            </a:xfrm>
            <a:custGeom>
              <a:avLst/>
              <a:gdLst>
                <a:gd name="T0" fmla="*/ 0 w 1259"/>
                <a:gd name="T1" fmla="*/ 0 h 282"/>
                <a:gd name="T2" fmla="*/ 90 w 1259"/>
                <a:gd name="T3" fmla="*/ 12 h 282"/>
                <a:gd name="T4" fmla="*/ 41 w 1259"/>
                <a:gd name="T5" fmla="*/ 22 h 282"/>
                <a:gd name="T6" fmla="*/ 0 w 1259"/>
                <a:gd name="T7" fmla="*/ 0 h 282"/>
                <a:gd name="T8" fmla="*/ 0 60000 65536"/>
                <a:gd name="T9" fmla="*/ 0 60000 65536"/>
                <a:gd name="T10" fmla="*/ 0 60000 65536"/>
                <a:gd name="T11" fmla="*/ 0 60000 65536"/>
                <a:gd name="T12" fmla="*/ 0 w 1259"/>
                <a:gd name="T13" fmla="*/ 0 h 282"/>
                <a:gd name="T14" fmla="*/ 1259 w 1259"/>
                <a:gd name="T15" fmla="*/ 282 h 282"/>
              </a:gdLst>
              <a:ahLst/>
              <a:cxnLst>
                <a:cxn ang="T8">
                  <a:pos x="T0" y="T1"/>
                </a:cxn>
                <a:cxn ang="T9">
                  <a:pos x="T2" y="T3"/>
                </a:cxn>
                <a:cxn ang="T10">
                  <a:pos x="T4" y="T5"/>
                </a:cxn>
                <a:cxn ang="T11">
                  <a:pos x="T6" y="T7"/>
                </a:cxn>
              </a:cxnLst>
              <a:rect l="T12" t="T13" r="T14" b="T15"/>
              <a:pathLst>
                <a:path w="1259" h="282">
                  <a:moveTo>
                    <a:pt x="0" y="0"/>
                  </a:moveTo>
                  <a:lnTo>
                    <a:pt x="1259" y="158"/>
                  </a:lnTo>
                  <a:lnTo>
                    <a:pt x="570" y="28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9" name="Freeform 450"/>
            <p:cNvSpPr>
              <a:spLocks/>
            </p:cNvSpPr>
            <p:nvPr/>
          </p:nvSpPr>
          <p:spPr bwMode="auto">
            <a:xfrm>
              <a:off x="3251" y="2760"/>
              <a:ext cx="90" cy="12"/>
            </a:xfrm>
            <a:custGeom>
              <a:avLst/>
              <a:gdLst>
                <a:gd name="T0" fmla="*/ 50 w 1259"/>
                <a:gd name="T1" fmla="*/ 0 h 167"/>
                <a:gd name="T2" fmla="*/ 90 w 1259"/>
                <a:gd name="T3" fmla="*/ 12 h 167"/>
                <a:gd name="T4" fmla="*/ 0 w 1259"/>
                <a:gd name="T5" fmla="*/ 1 h 167"/>
                <a:gd name="T6" fmla="*/ 50 w 1259"/>
                <a:gd name="T7" fmla="*/ 0 h 167"/>
                <a:gd name="T8" fmla="*/ 0 60000 65536"/>
                <a:gd name="T9" fmla="*/ 0 60000 65536"/>
                <a:gd name="T10" fmla="*/ 0 60000 65536"/>
                <a:gd name="T11" fmla="*/ 0 60000 65536"/>
                <a:gd name="T12" fmla="*/ 0 w 1259"/>
                <a:gd name="T13" fmla="*/ 0 h 167"/>
                <a:gd name="T14" fmla="*/ 1259 w 1259"/>
                <a:gd name="T15" fmla="*/ 167 h 167"/>
              </a:gdLst>
              <a:ahLst/>
              <a:cxnLst>
                <a:cxn ang="T8">
                  <a:pos x="T0" y="T1"/>
                </a:cxn>
                <a:cxn ang="T9">
                  <a:pos x="T2" y="T3"/>
                </a:cxn>
                <a:cxn ang="T10">
                  <a:pos x="T4" y="T5"/>
                </a:cxn>
                <a:cxn ang="T11">
                  <a:pos x="T6" y="T7"/>
                </a:cxn>
              </a:cxnLst>
              <a:rect l="T12" t="T13" r="T14" b="T15"/>
              <a:pathLst>
                <a:path w="1259" h="167">
                  <a:moveTo>
                    <a:pt x="694" y="0"/>
                  </a:moveTo>
                  <a:lnTo>
                    <a:pt x="1259" y="167"/>
                  </a:lnTo>
                  <a:lnTo>
                    <a:pt x="0" y="9"/>
                  </a:lnTo>
                  <a:lnTo>
                    <a:pt x="6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0" name="Freeform 451"/>
            <p:cNvSpPr>
              <a:spLocks/>
            </p:cNvSpPr>
            <p:nvPr/>
          </p:nvSpPr>
          <p:spPr bwMode="auto">
            <a:xfrm>
              <a:off x="3251" y="2760"/>
              <a:ext cx="90" cy="12"/>
            </a:xfrm>
            <a:custGeom>
              <a:avLst/>
              <a:gdLst>
                <a:gd name="T0" fmla="*/ 50 w 1259"/>
                <a:gd name="T1" fmla="*/ 0 h 167"/>
                <a:gd name="T2" fmla="*/ 90 w 1259"/>
                <a:gd name="T3" fmla="*/ 12 h 167"/>
                <a:gd name="T4" fmla="*/ 0 w 1259"/>
                <a:gd name="T5" fmla="*/ 1 h 167"/>
                <a:gd name="T6" fmla="*/ 50 w 1259"/>
                <a:gd name="T7" fmla="*/ 0 h 167"/>
                <a:gd name="T8" fmla="*/ 0 60000 65536"/>
                <a:gd name="T9" fmla="*/ 0 60000 65536"/>
                <a:gd name="T10" fmla="*/ 0 60000 65536"/>
                <a:gd name="T11" fmla="*/ 0 60000 65536"/>
                <a:gd name="T12" fmla="*/ 0 w 1259"/>
                <a:gd name="T13" fmla="*/ 0 h 167"/>
                <a:gd name="T14" fmla="*/ 1259 w 1259"/>
                <a:gd name="T15" fmla="*/ 167 h 167"/>
              </a:gdLst>
              <a:ahLst/>
              <a:cxnLst>
                <a:cxn ang="T8">
                  <a:pos x="T0" y="T1"/>
                </a:cxn>
                <a:cxn ang="T9">
                  <a:pos x="T2" y="T3"/>
                </a:cxn>
                <a:cxn ang="T10">
                  <a:pos x="T4" y="T5"/>
                </a:cxn>
                <a:cxn ang="T11">
                  <a:pos x="T6" y="T7"/>
                </a:cxn>
              </a:cxnLst>
              <a:rect l="T12" t="T13" r="T14" b="T15"/>
              <a:pathLst>
                <a:path w="1259" h="167">
                  <a:moveTo>
                    <a:pt x="694" y="0"/>
                  </a:moveTo>
                  <a:lnTo>
                    <a:pt x="1259" y="167"/>
                  </a:lnTo>
                  <a:lnTo>
                    <a:pt x="0" y="9"/>
                  </a:lnTo>
                  <a:lnTo>
                    <a:pt x="6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1" name="Freeform 452"/>
            <p:cNvSpPr>
              <a:spLocks/>
            </p:cNvSpPr>
            <p:nvPr/>
          </p:nvSpPr>
          <p:spPr bwMode="auto">
            <a:xfrm>
              <a:off x="3794" y="2754"/>
              <a:ext cx="46" cy="20"/>
            </a:xfrm>
            <a:custGeom>
              <a:avLst/>
              <a:gdLst>
                <a:gd name="T0" fmla="*/ 33 w 642"/>
                <a:gd name="T1" fmla="*/ 0 h 263"/>
                <a:gd name="T2" fmla="*/ 46 w 642"/>
                <a:gd name="T3" fmla="*/ 20 h 263"/>
                <a:gd name="T4" fmla="*/ 0 w 642"/>
                <a:gd name="T5" fmla="*/ 18 h 263"/>
                <a:gd name="T6" fmla="*/ 33 w 642"/>
                <a:gd name="T7" fmla="*/ 0 h 263"/>
                <a:gd name="T8" fmla="*/ 0 60000 65536"/>
                <a:gd name="T9" fmla="*/ 0 60000 65536"/>
                <a:gd name="T10" fmla="*/ 0 60000 65536"/>
                <a:gd name="T11" fmla="*/ 0 60000 65536"/>
                <a:gd name="T12" fmla="*/ 0 w 642"/>
                <a:gd name="T13" fmla="*/ 0 h 263"/>
                <a:gd name="T14" fmla="*/ 642 w 642"/>
                <a:gd name="T15" fmla="*/ 263 h 263"/>
              </a:gdLst>
              <a:ahLst/>
              <a:cxnLst>
                <a:cxn ang="T8">
                  <a:pos x="T0" y="T1"/>
                </a:cxn>
                <a:cxn ang="T9">
                  <a:pos x="T2" y="T3"/>
                </a:cxn>
                <a:cxn ang="T10">
                  <a:pos x="T4" y="T5"/>
                </a:cxn>
                <a:cxn ang="T11">
                  <a:pos x="T6" y="T7"/>
                </a:cxn>
              </a:cxnLst>
              <a:rect l="T12" t="T13" r="T14" b="T15"/>
              <a:pathLst>
                <a:path w="642" h="263">
                  <a:moveTo>
                    <a:pt x="461" y="0"/>
                  </a:moveTo>
                  <a:lnTo>
                    <a:pt x="642" y="263"/>
                  </a:lnTo>
                  <a:lnTo>
                    <a:pt x="0" y="232"/>
                  </a:lnTo>
                  <a:lnTo>
                    <a:pt x="4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2" name="Freeform 453"/>
            <p:cNvSpPr>
              <a:spLocks/>
            </p:cNvSpPr>
            <p:nvPr/>
          </p:nvSpPr>
          <p:spPr bwMode="auto">
            <a:xfrm>
              <a:off x="3794" y="2754"/>
              <a:ext cx="46" cy="20"/>
            </a:xfrm>
            <a:custGeom>
              <a:avLst/>
              <a:gdLst>
                <a:gd name="T0" fmla="*/ 33 w 642"/>
                <a:gd name="T1" fmla="*/ 0 h 263"/>
                <a:gd name="T2" fmla="*/ 46 w 642"/>
                <a:gd name="T3" fmla="*/ 20 h 263"/>
                <a:gd name="T4" fmla="*/ 0 w 642"/>
                <a:gd name="T5" fmla="*/ 18 h 263"/>
                <a:gd name="T6" fmla="*/ 33 w 642"/>
                <a:gd name="T7" fmla="*/ 0 h 263"/>
                <a:gd name="T8" fmla="*/ 0 60000 65536"/>
                <a:gd name="T9" fmla="*/ 0 60000 65536"/>
                <a:gd name="T10" fmla="*/ 0 60000 65536"/>
                <a:gd name="T11" fmla="*/ 0 60000 65536"/>
                <a:gd name="T12" fmla="*/ 0 w 642"/>
                <a:gd name="T13" fmla="*/ 0 h 263"/>
                <a:gd name="T14" fmla="*/ 642 w 642"/>
                <a:gd name="T15" fmla="*/ 263 h 263"/>
              </a:gdLst>
              <a:ahLst/>
              <a:cxnLst>
                <a:cxn ang="T8">
                  <a:pos x="T0" y="T1"/>
                </a:cxn>
                <a:cxn ang="T9">
                  <a:pos x="T2" y="T3"/>
                </a:cxn>
                <a:cxn ang="T10">
                  <a:pos x="T4" y="T5"/>
                </a:cxn>
                <a:cxn ang="T11">
                  <a:pos x="T6" y="T7"/>
                </a:cxn>
              </a:cxnLst>
              <a:rect l="T12" t="T13" r="T14" b="T15"/>
              <a:pathLst>
                <a:path w="642" h="263">
                  <a:moveTo>
                    <a:pt x="461" y="0"/>
                  </a:moveTo>
                  <a:lnTo>
                    <a:pt x="642" y="263"/>
                  </a:lnTo>
                  <a:lnTo>
                    <a:pt x="0" y="232"/>
                  </a:lnTo>
                  <a:lnTo>
                    <a:pt x="4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3" name="Freeform 454"/>
            <p:cNvSpPr>
              <a:spLocks/>
            </p:cNvSpPr>
            <p:nvPr/>
          </p:nvSpPr>
          <p:spPr bwMode="auto">
            <a:xfrm>
              <a:off x="3827" y="2749"/>
              <a:ext cx="45" cy="25"/>
            </a:xfrm>
            <a:custGeom>
              <a:avLst/>
              <a:gdLst>
                <a:gd name="T0" fmla="*/ 45 w 633"/>
                <a:gd name="T1" fmla="*/ 0 h 329"/>
                <a:gd name="T2" fmla="*/ 13 w 633"/>
                <a:gd name="T3" fmla="*/ 25 h 329"/>
                <a:gd name="T4" fmla="*/ 0 w 633"/>
                <a:gd name="T5" fmla="*/ 5 h 329"/>
                <a:gd name="T6" fmla="*/ 45 w 633"/>
                <a:gd name="T7" fmla="*/ 0 h 329"/>
                <a:gd name="T8" fmla="*/ 0 60000 65536"/>
                <a:gd name="T9" fmla="*/ 0 60000 65536"/>
                <a:gd name="T10" fmla="*/ 0 60000 65536"/>
                <a:gd name="T11" fmla="*/ 0 60000 65536"/>
                <a:gd name="T12" fmla="*/ 0 w 633"/>
                <a:gd name="T13" fmla="*/ 0 h 329"/>
                <a:gd name="T14" fmla="*/ 633 w 633"/>
                <a:gd name="T15" fmla="*/ 329 h 329"/>
              </a:gdLst>
              <a:ahLst/>
              <a:cxnLst>
                <a:cxn ang="T8">
                  <a:pos x="T0" y="T1"/>
                </a:cxn>
                <a:cxn ang="T9">
                  <a:pos x="T2" y="T3"/>
                </a:cxn>
                <a:cxn ang="T10">
                  <a:pos x="T4" y="T5"/>
                </a:cxn>
                <a:cxn ang="T11">
                  <a:pos x="T6" y="T7"/>
                </a:cxn>
              </a:cxnLst>
              <a:rect l="T12" t="T13" r="T14" b="T15"/>
              <a:pathLst>
                <a:path w="633" h="329">
                  <a:moveTo>
                    <a:pt x="633" y="0"/>
                  </a:moveTo>
                  <a:lnTo>
                    <a:pt x="181" y="329"/>
                  </a:lnTo>
                  <a:lnTo>
                    <a:pt x="0" y="66"/>
                  </a:lnTo>
                  <a:lnTo>
                    <a:pt x="6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4" name="Freeform 455"/>
            <p:cNvSpPr>
              <a:spLocks/>
            </p:cNvSpPr>
            <p:nvPr/>
          </p:nvSpPr>
          <p:spPr bwMode="auto">
            <a:xfrm>
              <a:off x="3827" y="2749"/>
              <a:ext cx="45" cy="25"/>
            </a:xfrm>
            <a:custGeom>
              <a:avLst/>
              <a:gdLst>
                <a:gd name="T0" fmla="*/ 45 w 633"/>
                <a:gd name="T1" fmla="*/ 0 h 329"/>
                <a:gd name="T2" fmla="*/ 13 w 633"/>
                <a:gd name="T3" fmla="*/ 25 h 329"/>
                <a:gd name="T4" fmla="*/ 0 w 633"/>
                <a:gd name="T5" fmla="*/ 5 h 329"/>
                <a:gd name="T6" fmla="*/ 45 w 633"/>
                <a:gd name="T7" fmla="*/ 0 h 329"/>
                <a:gd name="T8" fmla="*/ 0 60000 65536"/>
                <a:gd name="T9" fmla="*/ 0 60000 65536"/>
                <a:gd name="T10" fmla="*/ 0 60000 65536"/>
                <a:gd name="T11" fmla="*/ 0 60000 65536"/>
                <a:gd name="T12" fmla="*/ 0 w 633"/>
                <a:gd name="T13" fmla="*/ 0 h 329"/>
                <a:gd name="T14" fmla="*/ 633 w 633"/>
                <a:gd name="T15" fmla="*/ 329 h 329"/>
              </a:gdLst>
              <a:ahLst/>
              <a:cxnLst>
                <a:cxn ang="T8">
                  <a:pos x="T0" y="T1"/>
                </a:cxn>
                <a:cxn ang="T9">
                  <a:pos x="T2" y="T3"/>
                </a:cxn>
                <a:cxn ang="T10">
                  <a:pos x="T4" y="T5"/>
                </a:cxn>
                <a:cxn ang="T11">
                  <a:pos x="T6" y="T7"/>
                </a:cxn>
              </a:cxnLst>
              <a:rect l="T12" t="T13" r="T14" b="T15"/>
              <a:pathLst>
                <a:path w="633" h="329">
                  <a:moveTo>
                    <a:pt x="633" y="0"/>
                  </a:moveTo>
                  <a:lnTo>
                    <a:pt x="181" y="329"/>
                  </a:lnTo>
                  <a:lnTo>
                    <a:pt x="0" y="66"/>
                  </a:lnTo>
                  <a:lnTo>
                    <a:pt x="6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5" name="Freeform 456"/>
            <p:cNvSpPr>
              <a:spLocks/>
            </p:cNvSpPr>
            <p:nvPr/>
          </p:nvSpPr>
          <p:spPr bwMode="auto">
            <a:xfrm>
              <a:off x="3251" y="2740"/>
              <a:ext cx="49" cy="20"/>
            </a:xfrm>
            <a:custGeom>
              <a:avLst/>
              <a:gdLst>
                <a:gd name="T0" fmla="*/ 13 w 694"/>
                <a:gd name="T1" fmla="*/ 0 h 260"/>
                <a:gd name="T2" fmla="*/ 49 w 694"/>
                <a:gd name="T3" fmla="*/ 19 h 260"/>
                <a:gd name="T4" fmla="*/ 0 w 694"/>
                <a:gd name="T5" fmla="*/ 20 h 260"/>
                <a:gd name="T6" fmla="*/ 13 w 694"/>
                <a:gd name="T7" fmla="*/ 0 h 260"/>
                <a:gd name="T8" fmla="*/ 0 60000 65536"/>
                <a:gd name="T9" fmla="*/ 0 60000 65536"/>
                <a:gd name="T10" fmla="*/ 0 60000 65536"/>
                <a:gd name="T11" fmla="*/ 0 60000 65536"/>
                <a:gd name="T12" fmla="*/ 0 w 694"/>
                <a:gd name="T13" fmla="*/ 0 h 260"/>
                <a:gd name="T14" fmla="*/ 694 w 694"/>
                <a:gd name="T15" fmla="*/ 260 h 260"/>
              </a:gdLst>
              <a:ahLst/>
              <a:cxnLst>
                <a:cxn ang="T8">
                  <a:pos x="T0" y="T1"/>
                </a:cxn>
                <a:cxn ang="T9">
                  <a:pos x="T2" y="T3"/>
                </a:cxn>
                <a:cxn ang="T10">
                  <a:pos x="T4" y="T5"/>
                </a:cxn>
                <a:cxn ang="T11">
                  <a:pos x="T6" y="T7"/>
                </a:cxn>
              </a:cxnLst>
              <a:rect l="T12" t="T13" r="T14" b="T15"/>
              <a:pathLst>
                <a:path w="694" h="260">
                  <a:moveTo>
                    <a:pt x="185" y="0"/>
                  </a:moveTo>
                  <a:lnTo>
                    <a:pt x="694" y="251"/>
                  </a:lnTo>
                  <a:lnTo>
                    <a:pt x="0" y="260"/>
                  </a:lnTo>
                  <a:lnTo>
                    <a:pt x="1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6" name="Freeform 457"/>
            <p:cNvSpPr>
              <a:spLocks/>
            </p:cNvSpPr>
            <p:nvPr/>
          </p:nvSpPr>
          <p:spPr bwMode="auto">
            <a:xfrm>
              <a:off x="3251" y="2740"/>
              <a:ext cx="49" cy="20"/>
            </a:xfrm>
            <a:custGeom>
              <a:avLst/>
              <a:gdLst>
                <a:gd name="T0" fmla="*/ 13 w 694"/>
                <a:gd name="T1" fmla="*/ 0 h 260"/>
                <a:gd name="T2" fmla="*/ 49 w 694"/>
                <a:gd name="T3" fmla="*/ 19 h 260"/>
                <a:gd name="T4" fmla="*/ 0 w 694"/>
                <a:gd name="T5" fmla="*/ 20 h 260"/>
                <a:gd name="T6" fmla="*/ 13 w 694"/>
                <a:gd name="T7" fmla="*/ 0 h 260"/>
                <a:gd name="T8" fmla="*/ 0 60000 65536"/>
                <a:gd name="T9" fmla="*/ 0 60000 65536"/>
                <a:gd name="T10" fmla="*/ 0 60000 65536"/>
                <a:gd name="T11" fmla="*/ 0 60000 65536"/>
                <a:gd name="T12" fmla="*/ 0 w 694"/>
                <a:gd name="T13" fmla="*/ 0 h 260"/>
                <a:gd name="T14" fmla="*/ 694 w 694"/>
                <a:gd name="T15" fmla="*/ 260 h 260"/>
              </a:gdLst>
              <a:ahLst/>
              <a:cxnLst>
                <a:cxn ang="T8">
                  <a:pos x="T0" y="T1"/>
                </a:cxn>
                <a:cxn ang="T9">
                  <a:pos x="T2" y="T3"/>
                </a:cxn>
                <a:cxn ang="T10">
                  <a:pos x="T4" y="T5"/>
                </a:cxn>
                <a:cxn ang="T11">
                  <a:pos x="T6" y="T7"/>
                </a:cxn>
              </a:cxnLst>
              <a:rect l="T12" t="T13" r="T14" b="T15"/>
              <a:pathLst>
                <a:path w="694" h="260">
                  <a:moveTo>
                    <a:pt x="185" y="0"/>
                  </a:moveTo>
                  <a:lnTo>
                    <a:pt x="694" y="251"/>
                  </a:lnTo>
                  <a:lnTo>
                    <a:pt x="0" y="260"/>
                  </a:lnTo>
                  <a:lnTo>
                    <a:pt x="1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7" name="Freeform 458"/>
            <p:cNvSpPr>
              <a:spLocks/>
            </p:cNvSpPr>
            <p:nvPr/>
          </p:nvSpPr>
          <p:spPr bwMode="auto">
            <a:xfrm>
              <a:off x="3827" y="2731"/>
              <a:ext cx="45" cy="23"/>
            </a:xfrm>
            <a:custGeom>
              <a:avLst/>
              <a:gdLst>
                <a:gd name="T0" fmla="*/ 29 w 633"/>
                <a:gd name="T1" fmla="*/ 0 h 298"/>
                <a:gd name="T2" fmla="*/ 45 w 633"/>
                <a:gd name="T3" fmla="*/ 18 h 298"/>
                <a:gd name="T4" fmla="*/ 0 w 633"/>
                <a:gd name="T5" fmla="*/ 23 h 298"/>
                <a:gd name="T6" fmla="*/ 29 w 633"/>
                <a:gd name="T7" fmla="*/ 0 h 298"/>
                <a:gd name="T8" fmla="*/ 0 60000 65536"/>
                <a:gd name="T9" fmla="*/ 0 60000 65536"/>
                <a:gd name="T10" fmla="*/ 0 60000 65536"/>
                <a:gd name="T11" fmla="*/ 0 60000 65536"/>
                <a:gd name="T12" fmla="*/ 0 w 633"/>
                <a:gd name="T13" fmla="*/ 0 h 298"/>
                <a:gd name="T14" fmla="*/ 633 w 633"/>
                <a:gd name="T15" fmla="*/ 298 h 298"/>
              </a:gdLst>
              <a:ahLst/>
              <a:cxnLst>
                <a:cxn ang="T8">
                  <a:pos x="T0" y="T1"/>
                </a:cxn>
                <a:cxn ang="T9">
                  <a:pos x="T2" y="T3"/>
                </a:cxn>
                <a:cxn ang="T10">
                  <a:pos x="T4" y="T5"/>
                </a:cxn>
                <a:cxn ang="T11">
                  <a:pos x="T6" y="T7"/>
                </a:cxn>
              </a:cxnLst>
              <a:rect l="T12" t="T13" r="T14" b="T15"/>
              <a:pathLst>
                <a:path w="633" h="298">
                  <a:moveTo>
                    <a:pt x="410" y="0"/>
                  </a:moveTo>
                  <a:lnTo>
                    <a:pt x="633" y="232"/>
                  </a:lnTo>
                  <a:lnTo>
                    <a:pt x="0" y="298"/>
                  </a:lnTo>
                  <a:lnTo>
                    <a:pt x="4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8" name="Freeform 459"/>
            <p:cNvSpPr>
              <a:spLocks/>
            </p:cNvSpPr>
            <p:nvPr/>
          </p:nvSpPr>
          <p:spPr bwMode="auto">
            <a:xfrm>
              <a:off x="3827" y="2731"/>
              <a:ext cx="45" cy="23"/>
            </a:xfrm>
            <a:custGeom>
              <a:avLst/>
              <a:gdLst>
                <a:gd name="T0" fmla="*/ 29 w 633"/>
                <a:gd name="T1" fmla="*/ 0 h 298"/>
                <a:gd name="T2" fmla="*/ 45 w 633"/>
                <a:gd name="T3" fmla="*/ 18 h 298"/>
                <a:gd name="T4" fmla="*/ 0 w 633"/>
                <a:gd name="T5" fmla="*/ 23 h 298"/>
                <a:gd name="T6" fmla="*/ 29 w 633"/>
                <a:gd name="T7" fmla="*/ 0 h 298"/>
                <a:gd name="T8" fmla="*/ 0 60000 65536"/>
                <a:gd name="T9" fmla="*/ 0 60000 65536"/>
                <a:gd name="T10" fmla="*/ 0 60000 65536"/>
                <a:gd name="T11" fmla="*/ 0 60000 65536"/>
                <a:gd name="T12" fmla="*/ 0 w 633"/>
                <a:gd name="T13" fmla="*/ 0 h 298"/>
                <a:gd name="T14" fmla="*/ 633 w 633"/>
                <a:gd name="T15" fmla="*/ 298 h 298"/>
              </a:gdLst>
              <a:ahLst/>
              <a:cxnLst>
                <a:cxn ang="T8">
                  <a:pos x="T0" y="T1"/>
                </a:cxn>
                <a:cxn ang="T9">
                  <a:pos x="T2" y="T3"/>
                </a:cxn>
                <a:cxn ang="T10">
                  <a:pos x="T4" y="T5"/>
                </a:cxn>
                <a:cxn ang="T11">
                  <a:pos x="T6" y="T7"/>
                </a:cxn>
              </a:cxnLst>
              <a:rect l="T12" t="T13" r="T14" b="T15"/>
              <a:pathLst>
                <a:path w="633" h="298">
                  <a:moveTo>
                    <a:pt x="410" y="0"/>
                  </a:moveTo>
                  <a:lnTo>
                    <a:pt x="633" y="232"/>
                  </a:lnTo>
                  <a:lnTo>
                    <a:pt x="0" y="298"/>
                  </a:lnTo>
                  <a:lnTo>
                    <a:pt x="4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9" name="Freeform 460"/>
            <p:cNvSpPr>
              <a:spLocks/>
            </p:cNvSpPr>
            <p:nvPr/>
          </p:nvSpPr>
          <p:spPr bwMode="auto">
            <a:xfrm>
              <a:off x="3214" y="2729"/>
              <a:ext cx="50" cy="31"/>
            </a:xfrm>
            <a:custGeom>
              <a:avLst/>
              <a:gdLst>
                <a:gd name="T0" fmla="*/ 0 w 696"/>
                <a:gd name="T1" fmla="*/ 0 h 406"/>
                <a:gd name="T2" fmla="*/ 50 w 696"/>
                <a:gd name="T3" fmla="*/ 11 h 406"/>
                <a:gd name="T4" fmla="*/ 37 w 696"/>
                <a:gd name="T5" fmla="*/ 31 h 406"/>
                <a:gd name="T6" fmla="*/ 0 w 696"/>
                <a:gd name="T7" fmla="*/ 0 h 406"/>
                <a:gd name="T8" fmla="*/ 0 60000 65536"/>
                <a:gd name="T9" fmla="*/ 0 60000 65536"/>
                <a:gd name="T10" fmla="*/ 0 60000 65536"/>
                <a:gd name="T11" fmla="*/ 0 60000 65536"/>
                <a:gd name="T12" fmla="*/ 0 w 696"/>
                <a:gd name="T13" fmla="*/ 0 h 406"/>
                <a:gd name="T14" fmla="*/ 696 w 696"/>
                <a:gd name="T15" fmla="*/ 406 h 406"/>
              </a:gdLst>
              <a:ahLst/>
              <a:cxnLst>
                <a:cxn ang="T8">
                  <a:pos x="T0" y="T1"/>
                </a:cxn>
                <a:cxn ang="T9">
                  <a:pos x="T2" y="T3"/>
                </a:cxn>
                <a:cxn ang="T10">
                  <a:pos x="T4" y="T5"/>
                </a:cxn>
                <a:cxn ang="T11">
                  <a:pos x="T6" y="T7"/>
                </a:cxn>
              </a:cxnLst>
              <a:rect l="T12" t="T13" r="T14" b="T15"/>
              <a:pathLst>
                <a:path w="696" h="406">
                  <a:moveTo>
                    <a:pt x="0" y="0"/>
                  </a:moveTo>
                  <a:lnTo>
                    <a:pt x="696" y="146"/>
                  </a:lnTo>
                  <a:lnTo>
                    <a:pt x="511" y="40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0" name="Freeform 461"/>
            <p:cNvSpPr>
              <a:spLocks/>
            </p:cNvSpPr>
            <p:nvPr/>
          </p:nvSpPr>
          <p:spPr bwMode="auto">
            <a:xfrm>
              <a:off x="3214" y="2729"/>
              <a:ext cx="50" cy="31"/>
            </a:xfrm>
            <a:custGeom>
              <a:avLst/>
              <a:gdLst>
                <a:gd name="T0" fmla="*/ 0 w 696"/>
                <a:gd name="T1" fmla="*/ 0 h 406"/>
                <a:gd name="T2" fmla="*/ 50 w 696"/>
                <a:gd name="T3" fmla="*/ 11 h 406"/>
                <a:gd name="T4" fmla="*/ 37 w 696"/>
                <a:gd name="T5" fmla="*/ 31 h 406"/>
                <a:gd name="T6" fmla="*/ 0 w 696"/>
                <a:gd name="T7" fmla="*/ 0 h 406"/>
                <a:gd name="T8" fmla="*/ 0 60000 65536"/>
                <a:gd name="T9" fmla="*/ 0 60000 65536"/>
                <a:gd name="T10" fmla="*/ 0 60000 65536"/>
                <a:gd name="T11" fmla="*/ 0 60000 65536"/>
                <a:gd name="T12" fmla="*/ 0 w 696"/>
                <a:gd name="T13" fmla="*/ 0 h 406"/>
                <a:gd name="T14" fmla="*/ 696 w 696"/>
                <a:gd name="T15" fmla="*/ 406 h 406"/>
              </a:gdLst>
              <a:ahLst/>
              <a:cxnLst>
                <a:cxn ang="T8">
                  <a:pos x="T0" y="T1"/>
                </a:cxn>
                <a:cxn ang="T9">
                  <a:pos x="T2" y="T3"/>
                </a:cxn>
                <a:cxn ang="T10">
                  <a:pos x="T4" y="T5"/>
                </a:cxn>
                <a:cxn ang="T11">
                  <a:pos x="T6" y="T7"/>
                </a:cxn>
              </a:cxnLst>
              <a:rect l="T12" t="T13" r="T14" b="T15"/>
              <a:pathLst>
                <a:path w="696" h="406">
                  <a:moveTo>
                    <a:pt x="0" y="0"/>
                  </a:moveTo>
                  <a:lnTo>
                    <a:pt x="696" y="146"/>
                  </a:lnTo>
                  <a:lnTo>
                    <a:pt x="511" y="40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1" name="Freeform 462"/>
            <p:cNvSpPr>
              <a:spLocks/>
            </p:cNvSpPr>
            <p:nvPr/>
          </p:nvSpPr>
          <p:spPr bwMode="auto">
            <a:xfrm>
              <a:off x="3856" y="2718"/>
              <a:ext cx="44" cy="31"/>
            </a:xfrm>
            <a:custGeom>
              <a:avLst/>
              <a:gdLst>
                <a:gd name="T0" fmla="*/ 44 w 620"/>
                <a:gd name="T1" fmla="*/ 0 h 395"/>
                <a:gd name="T2" fmla="*/ 16 w 620"/>
                <a:gd name="T3" fmla="*/ 31 h 395"/>
                <a:gd name="T4" fmla="*/ 0 w 620"/>
                <a:gd name="T5" fmla="*/ 13 h 395"/>
                <a:gd name="T6" fmla="*/ 44 w 620"/>
                <a:gd name="T7" fmla="*/ 0 h 395"/>
                <a:gd name="T8" fmla="*/ 0 60000 65536"/>
                <a:gd name="T9" fmla="*/ 0 60000 65536"/>
                <a:gd name="T10" fmla="*/ 0 60000 65536"/>
                <a:gd name="T11" fmla="*/ 0 60000 65536"/>
                <a:gd name="T12" fmla="*/ 0 w 620"/>
                <a:gd name="T13" fmla="*/ 0 h 395"/>
                <a:gd name="T14" fmla="*/ 620 w 620"/>
                <a:gd name="T15" fmla="*/ 395 h 395"/>
              </a:gdLst>
              <a:ahLst/>
              <a:cxnLst>
                <a:cxn ang="T8">
                  <a:pos x="T0" y="T1"/>
                </a:cxn>
                <a:cxn ang="T9">
                  <a:pos x="T2" y="T3"/>
                </a:cxn>
                <a:cxn ang="T10">
                  <a:pos x="T4" y="T5"/>
                </a:cxn>
                <a:cxn ang="T11">
                  <a:pos x="T6" y="T7"/>
                </a:cxn>
              </a:cxnLst>
              <a:rect l="T12" t="T13" r="T14" b="T15"/>
              <a:pathLst>
                <a:path w="620" h="395">
                  <a:moveTo>
                    <a:pt x="620" y="0"/>
                  </a:moveTo>
                  <a:lnTo>
                    <a:pt x="223" y="395"/>
                  </a:lnTo>
                  <a:lnTo>
                    <a:pt x="0" y="163"/>
                  </a:lnTo>
                  <a:lnTo>
                    <a:pt x="6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2" name="Freeform 463"/>
            <p:cNvSpPr>
              <a:spLocks/>
            </p:cNvSpPr>
            <p:nvPr/>
          </p:nvSpPr>
          <p:spPr bwMode="auto">
            <a:xfrm>
              <a:off x="3856" y="2718"/>
              <a:ext cx="44" cy="31"/>
            </a:xfrm>
            <a:custGeom>
              <a:avLst/>
              <a:gdLst>
                <a:gd name="T0" fmla="*/ 44 w 620"/>
                <a:gd name="T1" fmla="*/ 0 h 395"/>
                <a:gd name="T2" fmla="*/ 16 w 620"/>
                <a:gd name="T3" fmla="*/ 31 h 395"/>
                <a:gd name="T4" fmla="*/ 0 w 620"/>
                <a:gd name="T5" fmla="*/ 13 h 395"/>
                <a:gd name="T6" fmla="*/ 44 w 620"/>
                <a:gd name="T7" fmla="*/ 0 h 395"/>
                <a:gd name="T8" fmla="*/ 0 60000 65536"/>
                <a:gd name="T9" fmla="*/ 0 60000 65536"/>
                <a:gd name="T10" fmla="*/ 0 60000 65536"/>
                <a:gd name="T11" fmla="*/ 0 60000 65536"/>
                <a:gd name="T12" fmla="*/ 0 w 620"/>
                <a:gd name="T13" fmla="*/ 0 h 395"/>
                <a:gd name="T14" fmla="*/ 620 w 620"/>
                <a:gd name="T15" fmla="*/ 395 h 395"/>
              </a:gdLst>
              <a:ahLst/>
              <a:cxnLst>
                <a:cxn ang="T8">
                  <a:pos x="T0" y="T1"/>
                </a:cxn>
                <a:cxn ang="T9">
                  <a:pos x="T2" y="T3"/>
                </a:cxn>
                <a:cxn ang="T10">
                  <a:pos x="T4" y="T5"/>
                </a:cxn>
                <a:cxn ang="T11">
                  <a:pos x="T6" y="T7"/>
                </a:cxn>
              </a:cxnLst>
              <a:rect l="T12" t="T13" r="T14" b="T15"/>
              <a:pathLst>
                <a:path w="620" h="395">
                  <a:moveTo>
                    <a:pt x="620" y="0"/>
                  </a:moveTo>
                  <a:lnTo>
                    <a:pt x="223" y="395"/>
                  </a:lnTo>
                  <a:lnTo>
                    <a:pt x="0" y="163"/>
                  </a:lnTo>
                  <a:lnTo>
                    <a:pt x="6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3" name="Freeform 464"/>
            <p:cNvSpPr>
              <a:spLocks/>
            </p:cNvSpPr>
            <p:nvPr/>
          </p:nvSpPr>
          <p:spPr bwMode="auto">
            <a:xfrm>
              <a:off x="3214" y="2712"/>
              <a:ext cx="50" cy="28"/>
            </a:xfrm>
            <a:custGeom>
              <a:avLst/>
              <a:gdLst>
                <a:gd name="T0" fmla="*/ 17 w 696"/>
                <a:gd name="T1" fmla="*/ 0 h 363"/>
                <a:gd name="T2" fmla="*/ 50 w 696"/>
                <a:gd name="T3" fmla="*/ 28 h 363"/>
                <a:gd name="T4" fmla="*/ 0 w 696"/>
                <a:gd name="T5" fmla="*/ 17 h 363"/>
                <a:gd name="T6" fmla="*/ 17 w 696"/>
                <a:gd name="T7" fmla="*/ 0 h 363"/>
                <a:gd name="T8" fmla="*/ 0 60000 65536"/>
                <a:gd name="T9" fmla="*/ 0 60000 65536"/>
                <a:gd name="T10" fmla="*/ 0 60000 65536"/>
                <a:gd name="T11" fmla="*/ 0 60000 65536"/>
                <a:gd name="T12" fmla="*/ 0 w 696"/>
                <a:gd name="T13" fmla="*/ 0 h 363"/>
                <a:gd name="T14" fmla="*/ 696 w 696"/>
                <a:gd name="T15" fmla="*/ 363 h 363"/>
              </a:gdLst>
              <a:ahLst/>
              <a:cxnLst>
                <a:cxn ang="T8">
                  <a:pos x="T0" y="T1"/>
                </a:cxn>
                <a:cxn ang="T9">
                  <a:pos x="T2" y="T3"/>
                </a:cxn>
                <a:cxn ang="T10">
                  <a:pos x="T4" y="T5"/>
                </a:cxn>
                <a:cxn ang="T11">
                  <a:pos x="T6" y="T7"/>
                </a:cxn>
              </a:cxnLst>
              <a:rect l="T12" t="T13" r="T14" b="T15"/>
              <a:pathLst>
                <a:path w="696" h="363">
                  <a:moveTo>
                    <a:pt x="240" y="0"/>
                  </a:moveTo>
                  <a:lnTo>
                    <a:pt x="696" y="363"/>
                  </a:lnTo>
                  <a:lnTo>
                    <a:pt x="0" y="217"/>
                  </a:lnTo>
                  <a:lnTo>
                    <a:pt x="2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 name="Freeform 465"/>
            <p:cNvSpPr>
              <a:spLocks/>
            </p:cNvSpPr>
            <p:nvPr/>
          </p:nvSpPr>
          <p:spPr bwMode="auto">
            <a:xfrm>
              <a:off x="3214" y="2712"/>
              <a:ext cx="50" cy="28"/>
            </a:xfrm>
            <a:custGeom>
              <a:avLst/>
              <a:gdLst>
                <a:gd name="T0" fmla="*/ 17 w 696"/>
                <a:gd name="T1" fmla="*/ 0 h 363"/>
                <a:gd name="T2" fmla="*/ 50 w 696"/>
                <a:gd name="T3" fmla="*/ 28 h 363"/>
                <a:gd name="T4" fmla="*/ 0 w 696"/>
                <a:gd name="T5" fmla="*/ 17 h 363"/>
                <a:gd name="T6" fmla="*/ 17 w 696"/>
                <a:gd name="T7" fmla="*/ 0 h 363"/>
                <a:gd name="T8" fmla="*/ 0 60000 65536"/>
                <a:gd name="T9" fmla="*/ 0 60000 65536"/>
                <a:gd name="T10" fmla="*/ 0 60000 65536"/>
                <a:gd name="T11" fmla="*/ 0 60000 65536"/>
                <a:gd name="T12" fmla="*/ 0 w 696"/>
                <a:gd name="T13" fmla="*/ 0 h 363"/>
                <a:gd name="T14" fmla="*/ 696 w 696"/>
                <a:gd name="T15" fmla="*/ 363 h 363"/>
              </a:gdLst>
              <a:ahLst/>
              <a:cxnLst>
                <a:cxn ang="T8">
                  <a:pos x="T0" y="T1"/>
                </a:cxn>
                <a:cxn ang="T9">
                  <a:pos x="T2" y="T3"/>
                </a:cxn>
                <a:cxn ang="T10">
                  <a:pos x="T4" y="T5"/>
                </a:cxn>
                <a:cxn ang="T11">
                  <a:pos x="T6" y="T7"/>
                </a:cxn>
              </a:cxnLst>
              <a:rect l="T12" t="T13" r="T14" b="T15"/>
              <a:pathLst>
                <a:path w="696" h="363">
                  <a:moveTo>
                    <a:pt x="240" y="0"/>
                  </a:moveTo>
                  <a:lnTo>
                    <a:pt x="696" y="363"/>
                  </a:lnTo>
                  <a:lnTo>
                    <a:pt x="0" y="217"/>
                  </a:lnTo>
                  <a:lnTo>
                    <a:pt x="2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5" name="Freeform 466"/>
            <p:cNvSpPr>
              <a:spLocks/>
            </p:cNvSpPr>
            <p:nvPr/>
          </p:nvSpPr>
          <p:spPr bwMode="auto">
            <a:xfrm>
              <a:off x="3856" y="2703"/>
              <a:ext cx="44" cy="28"/>
            </a:xfrm>
            <a:custGeom>
              <a:avLst/>
              <a:gdLst>
                <a:gd name="T0" fmla="*/ 26 w 620"/>
                <a:gd name="T1" fmla="*/ 0 h 361"/>
                <a:gd name="T2" fmla="*/ 44 w 620"/>
                <a:gd name="T3" fmla="*/ 15 h 361"/>
                <a:gd name="T4" fmla="*/ 0 w 620"/>
                <a:gd name="T5" fmla="*/ 28 h 361"/>
                <a:gd name="T6" fmla="*/ 26 w 620"/>
                <a:gd name="T7" fmla="*/ 0 h 361"/>
                <a:gd name="T8" fmla="*/ 0 60000 65536"/>
                <a:gd name="T9" fmla="*/ 0 60000 65536"/>
                <a:gd name="T10" fmla="*/ 0 60000 65536"/>
                <a:gd name="T11" fmla="*/ 0 60000 65536"/>
                <a:gd name="T12" fmla="*/ 0 w 620"/>
                <a:gd name="T13" fmla="*/ 0 h 361"/>
                <a:gd name="T14" fmla="*/ 620 w 620"/>
                <a:gd name="T15" fmla="*/ 361 h 361"/>
              </a:gdLst>
              <a:ahLst/>
              <a:cxnLst>
                <a:cxn ang="T8">
                  <a:pos x="T0" y="T1"/>
                </a:cxn>
                <a:cxn ang="T9">
                  <a:pos x="T2" y="T3"/>
                </a:cxn>
                <a:cxn ang="T10">
                  <a:pos x="T4" y="T5"/>
                </a:cxn>
                <a:cxn ang="T11">
                  <a:pos x="T6" y="T7"/>
                </a:cxn>
              </a:cxnLst>
              <a:rect l="T12" t="T13" r="T14" b="T15"/>
              <a:pathLst>
                <a:path w="620" h="361">
                  <a:moveTo>
                    <a:pt x="362" y="0"/>
                  </a:moveTo>
                  <a:lnTo>
                    <a:pt x="620" y="198"/>
                  </a:lnTo>
                  <a:lnTo>
                    <a:pt x="0" y="361"/>
                  </a:lnTo>
                  <a:lnTo>
                    <a:pt x="3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6" name="Freeform 467"/>
            <p:cNvSpPr>
              <a:spLocks/>
            </p:cNvSpPr>
            <p:nvPr/>
          </p:nvSpPr>
          <p:spPr bwMode="auto">
            <a:xfrm>
              <a:off x="3856" y="2703"/>
              <a:ext cx="44" cy="28"/>
            </a:xfrm>
            <a:custGeom>
              <a:avLst/>
              <a:gdLst>
                <a:gd name="T0" fmla="*/ 26 w 620"/>
                <a:gd name="T1" fmla="*/ 0 h 361"/>
                <a:gd name="T2" fmla="*/ 44 w 620"/>
                <a:gd name="T3" fmla="*/ 15 h 361"/>
                <a:gd name="T4" fmla="*/ 0 w 620"/>
                <a:gd name="T5" fmla="*/ 28 h 361"/>
                <a:gd name="T6" fmla="*/ 26 w 620"/>
                <a:gd name="T7" fmla="*/ 0 h 361"/>
                <a:gd name="T8" fmla="*/ 0 60000 65536"/>
                <a:gd name="T9" fmla="*/ 0 60000 65536"/>
                <a:gd name="T10" fmla="*/ 0 60000 65536"/>
                <a:gd name="T11" fmla="*/ 0 60000 65536"/>
                <a:gd name="T12" fmla="*/ 0 w 620"/>
                <a:gd name="T13" fmla="*/ 0 h 361"/>
                <a:gd name="T14" fmla="*/ 620 w 620"/>
                <a:gd name="T15" fmla="*/ 361 h 361"/>
              </a:gdLst>
              <a:ahLst/>
              <a:cxnLst>
                <a:cxn ang="T8">
                  <a:pos x="T0" y="T1"/>
                </a:cxn>
                <a:cxn ang="T9">
                  <a:pos x="T2" y="T3"/>
                </a:cxn>
                <a:cxn ang="T10">
                  <a:pos x="T4" y="T5"/>
                </a:cxn>
                <a:cxn ang="T11">
                  <a:pos x="T6" y="T7"/>
                </a:cxn>
              </a:cxnLst>
              <a:rect l="T12" t="T13" r="T14" b="T15"/>
              <a:pathLst>
                <a:path w="620" h="361">
                  <a:moveTo>
                    <a:pt x="362" y="0"/>
                  </a:moveTo>
                  <a:lnTo>
                    <a:pt x="620" y="198"/>
                  </a:lnTo>
                  <a:lnTo>
                    <a:pt x="0" y="361"/>
                  </a:lnTo>
                  <a:lnTo>
                    <a:pt x="36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7" name="Freeform 468"/>
            <p:cNvSpPr>
              <a:spLocks/>
            </p:cNvSpPr>
            <p:nvPr/>
          </p:nvSpPr>
          <p:spPr bwMode="auto">
            <a:xfrm>
              <a:off x="3184" y="2690"/>
              <a:ext cx="47" cy="39"/>
            </a:xfrm>
            <a:custGeom>
              <a:avLst/>
              <a:gdLst>
                <a:gd name="T0" fmla="*/ 0 w 659"/>
                <a:gd name="T1" fmla="*/ 0 h 511"/>
                <a:gd name="T2" fmla="*/ 47 w 659"/>
                <a:gd name="T3" fmla="*/ 22 h 511"/>
                <a:gd name="T4" fmla="*/ 30 w 659"/>
                <a:gd name="T5" fmla="*/ 39 h 511"/>
                <a:gd name="T6" fmla="*/ 0 w 659"/>
                <a:gd name="T7" fmla="*/ 0 h 511"/>
                <a:gd name="T8" fmla="*/ 0 60000 65536"/>
                <a:gd name="T9" fmla="*/ 0 60000 65536"/>
                <a:gd name="T10" fmla="*/ 0 60000 65536"/>
                <a:gd name="T11" fmla="*/ 0 60000 65536"/>
                <a:gd name="T12" fmla="*/ 0 w 659"/>
                <a:gd name="T13" fmla="*/ 0 h 511"/>
                <a:gd name="T14" fmla="*/ 659 w 659"/>
                <a:gd name="T15" fmla="*/ 511 h 511"/>
              </a:gdLst>
              <a:ahLst/>
              <a:cxnLst>
                <a:cxn ang="T8">
                  <a:pos x="T0" y="T1"/>
                </a:cxn>
                <a:cxn ang="T9">
                  <a:pos x="T2" y="T3"/>
                </a:cxn>
                <a:cxn ang="T10">
                  <a:pos x="T4" y="T5"/>
                </a:cxn>
                <a:cxn ang="T11">
                  <a:pos x="T6" y="T7"/>
                </a:cxn>
              </a:cxnLst>
              <a:rect l="T12" t="T13" r="T14" b="T15"/>
              <a:pathLst>
                <a:path w="659" h="511">
                  <a:moveTo>
                    <a:pt x="0" y="0"/>
                  </a:moveTo>
                  <a:lnTo>
                    <a:pt x="659" y="294"/>
                  </a:lnTo>
                  <a:lnTo>
                    <a:pt x="419" y="5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8" name="Freeform 469"/>
            <p:cNvSpPr>
              <a:spLocks/>
            </p:cNvSpPr>
            <p:nvPr/>
          </p:nvSpPr>
          <p:spPr bwMode="auto">
            <a:xfrm>
              <a:off x="3184" y="2690"/>
              <a:ext cx="47" cy="39"/>
            </a:xfrm>
            <a:custGeom>
              <a:avLst/>
              <a:gdLst>
                <a:gd name="T0" fmla="*/ 0 w 659"/>
                <a:gd name="T1" fmla="*/ 0 h 511"/>
                <a:gd name="T2" fmla="*/ 47 w 659"/>
                <a:gd name="T3" fmla="*/ 22 h 511"/>
                <a:gd name="T4" fmla="*/ 30 w 659"/>
                <a:gd name="T5" fmla="*/ 39 h 511"/>
                <a:gd name="T6" fmla="*/ 0 w 659"/>
                <a:gd name="T7" fmla="*/ 0 h 511"/>
                <a:gd name="T8" fmla="*/ 0 60000 65536"/>
                <a:gd name="T9" fmla="*/ 0 60000 65536"/>
                <a:gd name="T10" fmla="*/ 0 60000 65536"/>
                <a:gd name="T11" fmla="*/ 0 60000 65536"/>
                <a:gd name="T12" fmla="*/ 0 w 659"/>
                <a:gd name="T13" fmla="*/ 0 h 511"/>
                <a:gd name="T14" fmla="*/ 659 w 659"/>
                <a:gd name="T15" fmla="*/ 511 h 511"/>
              </a:gdLst>
              <a:ahLst/>
              <a:cxnLst>
                <a:cxn ang="T8">
                  <a:pos x="T0" y="T1"/>
                </a:cxn>
                <a:cxn ang="T9">
                  <a:pos x="T2" y="T3"/>
                </a:cxn>
                <a:cxn ang="T10">
                  <a:pos x="T4" y="T5"/>
                </a:cxn>
                <a:cxn ang="T11">
                  <a:pos x="T6" y="T7"/>
                </a:cxn>
              </a:cxnLst>
              <a:rect l="T12" t="T13" r="T14" b="T15"/>
              <a:pathLst>
                <a:path w="659" h="511">
                  <a:moveTo>
                    <a:pt x="0" y="0"/>
                  </a:moveTo>
                  <a:lnTo>
                    <a:pt x="659" y="294"/>
                  </a:lnTo>
                  <a:lnTo>
                    <a:pt x="419" y="51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9" name="Freeform 470"/>
            <p:cNvSpPr>
              <a:spLocks/>
            </p:cNvSpPr>
            <p:nvPr/>
          </p:nvSpPr>
          <p:spPr bwMode="auto">
            <a:xfrm>
              <a:off x="3882" y="2683"/>
              <a:ext cx="43" cy="35"/>
            </a:xfrm>
            <a:custGeom>
              <a:avLst/>
              <a:gdLst>
                <a:gd name="T0" fmla="*/ 43 w 600"/>
                <a:gd name="T1" fmla="*/ 0 h 455"/>
                <a:gd name="T2" fmla="*/ 18 w 600"/>
                <a:gd name="T3" fmla="*/ 35 h 455"/>
                <a:gd name="T4" fmla="*/ 0 w 600"/>
                <a:gd name="T5" fmla="*/ 20 h 455"/>
                <a:gd name="T6" fmla="*/ 43 w 600"/>
                <a:gd name="T7" fmla="*/ 0 h 455"/>
                <a:gd name="T8" fmla="*/ 0 60000 65536"/>
                <a:gd name="T9" fmla="*/ 0 60000 65536"/>
                <a:gd name="T10" fmla="*/ 0 60000 65536"/>
                <a:gd name="T11" fmla="*/ 0 60000 65536"/>
                <a:gd name="T12" fmla="*/ 0 w 600"/>
                <a:gd name="T13" fmla="*/ 0 h 455"/>
                <a:gd name="T14" fmla="*/ 600 w 600"/>
                <a:gd name="T15" fmla="*/ 455 h 455"/>
              </a:gdLst>
              <a:ahLst/>
              <a:cxnLst>
                <a:cxn ang="T8">
                  <a:pos x="T0" y="T1"/>
                </a:cxn>
                <a:cxn ang="T9">
                  <a:pos x="T2" y="T3"/>
                </a:cxn>
                <a:cxn ang="T10">
                  <a:pos x="T4" y="T5"/>
                </a:cxn>
                <a:cxn ang="T11">
                  <a:pos x="T6" y="T7"/>
                </a:cxn>
              </a:cxnLst>
              <a:rect l="T12" t="T13" r="T14" b="T15"/>
              <a:pathLst>
                <a:path w="600" h="455">
                  <a:moveTo>
                    <a:pt x="600" y="0"/>
                  </a:moveTo>
                  <a:lnTo>
                    <a:pt x="258" y="455"/>
                  </a:lnTo>
                  <a:lnTo>
                    <a:pt x="0" y="257"/>
                  </a:lnTo>
                  <a:lnTo>
                    <a:pt x="6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0" name="Freeform 471"/>
            <p:cNvSpPr>
              <a:spLocks/>
            </p:cNvSpPr>
            <p:nvPr/>
          </p:nvSpPr>
          <p:spPr bwMode="auto">
            <a:xfrm>
              <a:off x="3882" y="2683"/>
              <a:ext cx="43" cy="35"/>
            </a:xfrm>
            <a:custGeom>
              <a:avLst/>
              <a:gdLst>
                <a:gd name="T0" fmla="*/ 43 w 600"/>
                <a:gd name="T1" fmla="*/ 0 h 455"/>
                <a:gd name="T2" fmla="*/ 18 w 600"/>
                <a:gd name="T3" fmla="*/ 35 h 455"/>
                <a:gd name="T4" fmla="*/ 0 w 600"/>
                <a:gd name="T5" fmla="*/ 20 h 455"/>
                <a:gd name="T6" fmla="*/ 43 w 600"/>
                <a:gd name="T7" fmla="*/ 0 h 455"/>
                <a:gd name="T8" fmla="*/ 0 60000 65536"/>
                <a:gd name="T9" fmla="*/ 0 60000 65536"/>
                <a:gd name="T10" fmla="*/ 0 60000 65536"/>
                <a:gd name="T11" fmla="*/ 0 60000 65536"/>
                <a:gd name="T12" fmla="*/ 0 w 600"/>
                <a:gd name="T13" fmla="*/ 0 h 455"/>
                <a:gd name="T14" fmla="*/ 600 w 600"/>
                <a:gd name="T15" fmla="*/ 455 h 455"/>
              </a:gdLst>
              <a:ahLst/>
              <a:cxnLst>
                <a:cxn ang="T8">
                  <a:pos x="T0" y="T1"/>
                </a:cxn>
                <a:cxn ang="T9">
                  <a:pos x="T2" y="T3"/>
                </a:cxn>
                <a:cxn ang="T10">
                  <a:pos x="T4" y="T5"/>
                </a:cxn>
                <a:cxn ang="T11">
                  <a:pos x="T6" y="T7"/>
                </a:cxn>
              </a:cxnLst>
              <a:rect l="T12" t="T13" r="T14" b="T15"/>
              <a:pathLst>
                <a:path w="600" h="455">
                  <a:moveTo>
                    <a:pt x="600" y="0"/>
                  </a:moveTo>
                  <a:lnTo>
                    <a:pt x="258" y="455"/>
                  </a:lnTo>
                  <a:lnTo>
                    <a:pt x="0" y="257"/>
                  </a:lnTo>
                  <a:lnTo>
                    <a:pt x="6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1" name="Freeform 472"/>
            <p:cNvSpPr>
              <a:spLocks/>
            </p:cNvSpPr>
            <p:nvPr/>
          </p:nvSpPr>
          <p:spPr bwMode="auto">
            <a:xfrm>
              <a:off x="3184" y="2677"/>
              <a:ext cx="47" cy="35"/>
            </a:xfrm>
            <a:custGeom>
              <a:avLst/>
              <a:gdLst>
                <a:gd name="T0" fmla="*/ 20 w 659"/>
                <a:gd name="T1" fmla="*/ 0 h 457"/>
                <a:gd name="T2" fmla="*/ 47 w 659"/>
                <a:gd name="T3" fmla="*/ 35 h 457"/>
                <a:gd name="T4" fmla="*/ 0 w 659"/>
                <a:gd name="T5" fmla="*/ 12 h 457"/>
                <a:gd name="T6" fmla="*/ 20 w 659"/>
                <a:gd name="T7" fmla="*/ 0 h 457"/>
                <a:gd name="T8" fmla="*/ 0 60000 65536"/>
                <a:gd name="T9" fmla="*/ 0 60000 65536"/>
                <a:gd name="T10" fmla="*/ 0 60000 65536"/>
                <a:gd name="T11" fmla="*/ 0 60000 65536"/>
                <a:gd name="T12" fmla="*/ 0 w 659"/>
                <a:gd name="T13" fmla="*/ 0 h 457"/>
                <a:gd name="T14" fmla="*/ 659 w 659"/>
                <a:gd name="T15" fmla="*/ 457 h 457"/>
              </a:gdLst>
              <a:ahLst/>
              <a:cxnLst>
                <a:cxn ang="T8">
                  <a:pos x="T0" y="T1"/>
                </a:cxn>
                <a:cxn ang="T9">
                  <a:pos x="T2" y="T3"/>
                </a:cxn>
                <a:cxn ang="T10">
                  <a:pos x="T4" y="T5"/>
                </a:cxn>
                <a:cxn ang="T11">
                  <a:pos x="T6" y="T7"/>
                </a:cxn>
              </a:cxnLst>
              <a:rect l="T12" t="T13" r="T14" b="T15"/>
              <a:pathLst>
                <a:path w="659" h="457">
                  <a:moveTo>
                    <a:pt x="284" y="0"/>
                  </a:moveTo>
                  <a:lnTo>
                    <a:pt x="659" y="457"/>
                  </a:lnTo>
                  <a:lnTo>
                    <a:pt x="0" y="163"/>
                  </a:lnTo>
                  <a:lnTo>
                    <a:pt x="2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2" name="Freeform 473"/>
            <p:cNvSpPr>
              <a:spLocks/>
            </p:cNvSpPr>
            <p:nvPr/>
          </p:nvSpPr>
          <p:spPr bwMode="auto">
            <a:xfrm>
              <a:off x="3184" y="2677"/>
              <a:ext cx="47" cy="35"/>
            </a:xfrm>
            <a:custGeom>
              <a:avLst/>
              <a:gdLst>
                <a:gd name="T0" fmla="*/ 20 w 659"/>
                <a:gd name="T1" fmla="*/ 0 h 457"/>
                <a:gd name="T2" fmla="*/ 47 w 659"/>
                <a:gd name="T3" fmla="*/ 35 h 457"/>
                <a:gd name="T4" fmla="*/ 0 w 659"/>
                <a:gd name="T5" fmla="*/ 12 h 457"/>
                <a:gd name="T6" fmla="*/ 20 w 659"/>
                <a:gd name="T7" fmla="*/ 0 h 457"/>
                <a:gd name="T8" fmla="*/ 0 60000 65536"/>
                <a:gd name="T9" fmla="*/ 0 60000 65536"/>
                <a:gd name="T10" fmla="*/ 0 60000 65536"/>
                <a:gd name="T11" fmla="*/ 0 60000 65536"/>
                <a:gd name="T12" fmla="*/ 0 w 659"/>
                <a:gd name="T13" fmla="*/ 0 h 457"/>
                <a:gd name="T14" fmla="*/ 659 w 659"/>
                <a:gd name="T15" fmla="*/ 457 h 457"/>
              </a:gdLst>
              <a:ahLst/>
              <a:cxnLst>
                <a:cxn ang="T8">
                  <a:pos x="T0" y="T1"/>
                </a:cxn>
                <a:cxn ang="T9">
                  <a:pos x="T2" y="T3"/>
                </a:cxn>
                <a:cxn ang="T10">
                  <a:pos x="T4" y="T5"/>
                </a:cxn>
                <a:cxn ang="T11">
                  <a:pos x="T6" y="T7"/>
                </a:cxn>
              </a:cxnLst>
              <a:rect l="T12" t="T13" r="T14" b="T15"/>
              <a:pathLst>
                <a:path w="659" h="457">
                  <a:moveTo>
                    <a:pt x="284" y="0"/>
                  </a:moveTo>
                  <a:lnTo>
                    <a:pt x="659" y="457"/>
                  </a:lnTo>
                  <a:lnTo>
                    <a:pt x="0" y="163"/>
                  </a:lnTo>
                  <a:lnTo>
                    <a:pt x="2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3" name="Freeform 474"/>
            <p:cNvSpPr>
              <a:spLocks/>
            </p:cNvSpPr>
            <p:nvPr/>
          </p:nvSpPr>
          <p:spPr bwMode="auto">
            <a:xfrm>
              <a:off x="3882" y="2671"/>
              <a:ext cx="43" cy="32"/>
            </a:xfrm>
            <a:custGeom>
              <a:avLst/>
              <a:gdLst>
                <a:gd name="T0" fmla="*/ 23 w 600"/>
                <a:gd name="T1" fmla="*/ 0 h 421"/>
                <a:gd name="T2" fmla="*/ 43 w 600"/>
                <a:gd name="T3" fmla="*/ 12 h 421"/>
                <a:gd name="T4" fmla="*/ 0 w 600"/>
                <a:gd name="T5" fmla="*/ 32 h 421"/>
                <a:gd name="T6" fmla="*/ 23 w 600"/>
                <a:gd name="T7" fmla="*/ 0 h 421"/>
                <a:gd name="T8" fmla="*/ 0 60000 65536"/>
                <a:gd name="T9" fmla="*/ 0 60000 65536"/>
                <a:gd name="T10" fmla="*/ 0 60000 65536"/>
                <a:gd name="T11" fmla="*/ 0 60000 65536"/>
                <a:gd name="T12" fmla="*/ 0 w 600"/>
                <a:gd name="T13" fmla="*/ 0 h 421"/>
                <a:gd name="T14" fmla="*/ 600 w 600"/>
                <a:gd name="T15" fmla="*/ 421 h 421"/>
              </a:gdLst>
              <a:ahLst/>
              <a:cxnLst>
                <a:cxn ang="T8">
                  <a:pos x="T0" y="T1"/>
                </a:cxn>
                <a:cxn ang="T9">
                  <a:pos x="T2" y="T3"/>
                </a:cxn>
                <a:cxn ang="T10">
                  <a:pos x="T4" y="T5"/>
                </a:cxn>
                <a:cxn ang="T11">
                  <a:pos x="T6" y="T7"/>
                </a:cxn>
              </a:cxnLst>
              <a:rect l="T12" t="T13" r="T14" b="T15"/>
              <a:pathLst>
                <a:path w="600" h="421">
                  <a:moveTo>
                    <a:pt x="317" y="0"/>
                  </a:moveTo>
                  <a:lnTo>
                    <a:pt x="600" y="164"/>
                  </a:lnTo>
                  <a:lnTo>
                    <a:pt x="0" y="421"/>
                  </a:lnTo>
                  <a:lnTo>
                    <a:pt x="3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4" name="Freeform 475"/>
            <p:cNvSpPr>
              <a:spLocks/>
            </p:cNvSpPr>
            <p:nvPr/>
          </p:nvSpPr>
          <p:spPr bwMode="auto">
            <a:xfrm>
              <a:off x="3882" y="2671"/>
              <a:ext cx="43" cy="32"/>
            </a:xfrm>
            <a:custGeom>
              <a:avLst/>
              <a:gdLst>
                <a:gd name="T0" fmla="*/ 23 w 600"/>
                <a:gd name="T1" fmla="*/ 0 h 421"/>
                <a:gd name="T2" fmla="*/ 43 w 600"/>
                <a:gd name="T3" fmla="*/ 12 h 421"/>
                <a:gd name="T4" fmla="*/ 0 w 600"/>
                <a:gd name="T5" fmla="*/ 32 h 421"/>
                <a:gd name="T6" fmla="*/ 23 w 600"/>
                <a:gd name="T7" fmla="*/ 0 h 421"/>
                <a:gd name="T8" fmla="*/ 0 60000 65536"/>
                <a:gd name="T9" fmla="*/ 0 60000 65536"/>
                <a:gd name="T10" fmla="*/ 0 60000 65536"/>
                <a:gd name="T11" fmla="*/ 0 60000 65536"/>
                <a:gd name="T12" fmla="*/ 0 w 600"/>
                <a:gd name="T13" fmla="*/ 0 h 421"/>
                <a:gd name="T14" fmla="*/ 600 w 600"/>
                <a:gd name="T15" fmla="*/ 421 h 421"/>
              </a:gdLst>
              <a:ahLst/>
              <a:cxnLst>
                <a:cxn ang="T8">
                  <a:pos x="T0" y="T1"/>
                </a:cxn>
                <a:cxn ang="T9">
                  <a:pos x="T2" y="T3"/>
                </a:cxn>
                <a:cxn ang="T10">
                  <a:pos x="T4" y="T5"/>
                </a:cxn>
                <a:cxn ang="T11">
                  <a:pos x="T6" y="T7"/>
                </a:cxn>
              </a:cxnLst>
              <a:rect l="T12" t="T13" r="T14" b="T15"/>
              <a:pathLst>
                <a:path w="600" h="421">
                  <a:moveTo>
                    <a:pt x="317" y="0"/>
                  </a:moveTo>
                  <a:lnTo>
                    <a:pt x="600" y="164"/>
                  </a:lnTo>
                  <a:lnTo>
                    <a:pt x="0" y="421"/>
                  </a:lnTo>
                  <a:lnTo>
                    <a:pt x="3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5" name="Freeform 476"/>
            <p:cNvSpPr>
              <a:spLocks/>
            </p:cNvSpPr>
            <p:nvPr/>
          </p:nvSpPr>
          <p:spPr bwMode="auto">
            <a:xfrm>
              <a:off x="3163" y="2644"/>
              <a:ext cx="41" cy="46"/>
            </a:xfrm>
            <a:custGeom>
              <a:avLst/>
              <a:gdLst>
                <a:gd name="T0" fmla="*/ 0 w 576"/>
                <a:gd name="T1" fmla="*/ 0 h 593"/>
                <a:gd name="T2" fmla="*/ 41 w 576"/>
                <a:gd name="T3" fmla="*/ 33 h 593"/>
                <a:gd name="T4" fmla="*/ 21 w 576"/>
                <a:gd name="T5" fmla="*/ 46 h 593"/>
                <a:gd name="T6" fmla="*/ 0 w 576"/>
                <a:gd name="T7" fmla="*/ 0 h 593"/>
                <a:gd name="T8" fmla="*/ 0 60000 65536"/>
                <a:gd name="T9" fmla="*/ 0 60000 65536"/>
                <a:gd name="T10" fmla="*/ 0 60000 65536"/>
                <a:gd name="T11" fmla="*/ 0 60000 65536"/>
                <a:gd name="T12" fmla="*/ 0 w 576"/>
                <a:gd name="T13" fmla="*/ 0 h 593"/>
                <a:gd name="T14" fmla="*/ 576 w 576"/>
                <a:gd name="T15" fmla="*/ 593 h 593"/>
              </a:gdLst>
              <a:ahLst/>
              <a:cxnLst>
                <a:cxn ang="T8">
                  <a:pos x="T0" y="T1"/>
                </a:cxn>
                <a:cxn ang="T9">
                  <a:pos x="T2" y="T3"/>
                </a:cxn>
                <a:cxn ang="T10">
                  <a:pos x="T4" y="T5"/>
                </a:cxn>
                <a:cxn ang="T11">
                  <a:pos x="T6" y="T7"/>
                </a:cxn>
              </a:cxnLst>
              <a:rect l="T12" t="T13" r="T14" b="T15"/>
              <a:pathLst>
                <a:path w="576" h="593">
                  <a:moveTo>
                    <a:pt x="0" y="0"/>
                  </a:moveTo>
                  <a:lnTo>
                    <a:pt x="576" y="430"/>
                  </a:lnTo>
                  <a:lnTo>
                    <a:pt x="292" y="59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6" name="Freeform 477"/>
            <p:cNvSpPr>
              <a:spLocks/>
            </p:cNvSpPr>
            <p:nvPr/>
          </p:nvSpPr>
          <p:spPr bwMode="auto">
            <a:xfrm>
              <a:off x="3163" y="2644"/>
              <a:ext cx="41" cy="46"/>
            </a:xfrm>
            <a:custGeom>
              <a:avLst/>
              <a:gdLst>
                <a:gd name="T0" fmla="*/ 0 w 576"/>
                <a:gd name="T1" fmla="*/ 0 h 593"/>
                <a:gd name="T2" fmla="*/ 41 w 576"/>
                <a:gd name="T3" fmla="*/ 33 h 593"/>
                <a:gd name="T4" fmla="*/ 21 w 576"/>
                <a:gd name="T5" fmla="*/ 46 h 593"/>
                <a:gd name="T6" fmla="*/ 0 w 576"/>
                <a:gd name="T7" fmla="*/ 0 h 593"/>
                <a:gd name="T8" fmla="*/ 0 60000 65536"/>
                <a:gd name="T9" fmla="*/ 0 60000 65536"/>
                <a:gd name="T10" fmla="*/ 0 60000 65536"/>
                <a:gd name="T11" fmla="*/ 0 60000 65536"/>
                <a:gd name="T12" fmla="*/ 0 w 576"/>
                <a:gd name="T13" fmla="*/ 0 h 593"/>
                <a:gd name="T14" fmla="*/ 576 w 576"/>
                <a:gd name="T15" fmla="*/ 593 h 593"/>
              </a:gdLst>
              <a:ahLst/>
              <a:cxnLst>
                <a:cxn ang="T8">
                  <a:pos x="T0" y="T1"/>
                </a:cxn>
                <a:cxn ang="T9">
                  <a:pos x="T2" y="T3"/>
                </a:cxn>
                <a:cxn ang="T10">
                  <a:pos x="T4" y="T5"/>
                </a:cxn>
                <a:cxn ang="T11">
                  <a:pos x="T6" y="T7"/>
                </a:cxn>
              </a:cxnLst>
              <a:rect l="T12" t="T13" r="T14" b="T15"/>
              <a:pathLst>
                <a:path w="576" h="593">
                  <a:moveTo>
                    <a:pt x="0" y="0"/>
                  </a:moveTo>
                  <a:lnTo>
                    <a:pt x="576" y="430"/>
                  </a:lnTo>
                  <a:lnTo>
                    <a:pt x="292" y="59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7" name="Freeform 478"/>
            <p:cNvSpPr>
              <a:spLocks/>
            </p:cNvSpPr>
            <p:nvPr/>
          </p:nvSpPr>
          <p:spPr bwMode="auto">
            <a:xfrm>
              <a:off x="3905" y="2644"/>
              <a:ext cx="41" cy="39"/>
            </a:xfrm>
            <a:custGeom>
              <a:avLst/>
              <a:gdLst>
                <a:gd name="T0" fmla="*/ 41 w 572"/>
                <a:gd name="T1" fmla="*/ 0 h 508"/>
                <a:gd name="T2" fmla="*/ 20 w 572"/>
                <a:gd name="T3" fmla="*/ 39 h 508"/>
                <a:gd name="T4" fmla="*/ 0 w 572"/>
                <a:gd name="T5" fmla="*/ 26 h 508"/>
                <a:gd name="T6" fmla="*/ 41 w 572"/>
                <a:gd name="T7" fmla="*/ 0 h 508"/>
                <a:gd name="T8" fmla="*/ 0 60000 65536"/>
                <a:gd name="T9" fmla="*/ 0 60000 65536"/>
                <a:gd name="T10" fmla="*/ 0 60000 65536"/>
                <a:gd name="T11" fmla="*/ 0 60000 65536"/>
                <a:gd name="T12" fmla="*/ 0 w 572"/>
                <a:gd name="T13" fmla="*/ 0 h 508"/>
                <a:gd name="T14" fmla="*/ 572 w 572"/>
                <a:gd name="T15" fmla="*/ 508 h 508"/>
              </a:gdLst>
              <a:ahLst/>
              <a:cxnLst>
                <a:cxn ang="T8">
                  <a:pos x="T0" y="T1"/>
                </a:cxn>
                <a:cxn ang="T9">
                  <a:pos x="T2" y="T3"/>
                </a:cxn>
                <a:cxn ang="T10">
                  <a:pos x="T4" y="T5"/>
                </a:cxn>
                <a:cxn ang="T11">
                  <a:pos x="T6" y="T7"/>
                </a:cxn>
              </a:cxnLst>
              <a:rect l="T12" t="T13" r="T14" b="T15"/>
              <a:pathLst>
                <a:path w="572" h="508">
                  <a:moveTo>
                    <a:pt x="572" y="0"/>
                  </a:moveTo>
                  <a:lnTo>
                    <a:pt x="283" y="508"/>
                  </a:lnTo>
                  <a:lnTo>
                    <a:pt x="0" y="344"/>
                  </a:lnTo>
                  <a:lnTo>
                    <a:pt x="5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8" name="Freeform 479"/>
            <p:cNvSpPr>
              <a:spLocks/>
            </p:cNvSpPr>
            <p:nvPr/>
          </p:nvSpPr>
          <p:spPr bwMode="auto">
            <a:xfrm>
              <a:off x="3905" y="2644"/>
              <a:ext cx="41" cy="39"/>
            </a:xfrm>
            <a:custGeom>
              <a:avLst/>
              <a:gdLst>
                <a:gd name="T0" fmla="*/ 41 w 572"/>
                <a:gd name="T1" fmla="*/ 0 h 508"/>
                <a:gd name="T2" fmla="*/ 20 w 572"/>
                <a:gd name="T3" fmla="*/ 39 h 508"/>
                <a:gd name="T4" fmla="*/ 0 w 572"/>
                <a:gd name="T5" fmla="*/ 26 h 508"/>
                <a:gd name="T6" fmla="*/ 41 w 572"/>
                <a:gd name="T7" fmla="*/ 0 h 508"/>
                <a:gd name="T8" fmla="*/ 0 60000 65536"/>
                <a:gd name="T9" fmla="*/ 0 60000 65536"/>
                <a:gd name="T10" fmla="*/ 0 60000 65536"/>
                <a:gd name="T11" fmla="*/ 0 60000 65536"/>
                <a:gd name="T12" fmla="*/ 0 w 572"/>
                <a:gd name="T13" fmla="*/ 0 h 508"/>
                <a:gd name="T14" fmla="*/ 572 w 572"/>
                <a:gd name="T15" fmla="*/ 508 h 508"/>
              </a:gdLst>
              <a:ahLst/>
              <a:cxnLst>
                <a:cxn ang="T8">
                  <a:pos x="T0" y="T1"/>
                </a:cxn>
                <a:cxn ang="T9">
                  <a:pos x="T2" y="T3"/>
                </a:cxn>
                <a:cxn ang="T10">
                  <a:pos x="T4" y="T5"/>
                </a:cxn>
                <a:cxn ang="T11">
                  <a:pos x="T6" y="T7"/>
                </a:cxn>
              </a:cxnLst>
              <a:rect l="T12" t="T13" r="T14" b="T15"/>
              <a:pathLst>
                <a:path w="572" h="508">
                  <a:moveTo>
                    <a:pt x="572" y="0"/>
                  </a:moveTo>
                  <a:lnTo>
                    <a:pt x="283" y="508"/>
                  </a:lnTo>
                  <a:lnTo>
                    <a:pt x="0" y="344"/>
                  </a:lnTo>
                  <a:lnTo>
                    <a:pt x="57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9" name="Freeform 480"/>
            <p:cNvSpPr>
              <a:spLocks/>
            </p:cNvSpPr>
            <p:nvPr/>
          </p:nvSpPr>
          <p:spPr bwMode="auto">
            <a:xfrm>
              <a:off x="3163" y="2637"/>
              <a:ext cx="41" cy="40"/>
            </a:xfrm>
            <a:custGeom>
              <a:avLst/>
              <a:gdLst>
                <a:gd name="T0" fmla="*/ 22 w 576"/>
                <a:gd name="T1" fmla="*/ 0 h 526"/>
                <a:gd name="T2" fmla="*/ 41 w 576"/>
                <a:gd name="T3" fmla="*/ 40 h 526"/>
                <a:gd name="T4" fmla="*/ 0 w 576"/>
                <a:gd name="T5" fmla="*/ 7 h 526"/>
                <a:gd name="T6" fmla="*/ 22 w 576"/>
                <a:gd name="T7" fmla="*/ 0 h 526"/>
                <a:gd name="T8" fmla="*/ 0 60000 65536"/>
                <a:gd name="T9" fmla="*/ 0 60000 65536"/>
                <a:gd name="T10" fmla="*/ 0 60000 65536"/>
                <a:gd name="T11" fmla="*/ 0 60000 65536"/>
                <a:gd name="T12" fmla="*/ 0 w 576"/>
                <a:gd name="T13" fmla="*/ 0 h 526"/>
                <a:gd name="T14" fmla="*/ 576 w 576"/>
                <a:gd name="T15" fmla="*/ 526 h 526"/>
              </a:gdLst>
              <a:ahLst/>
              <a:cxnLst>
                <a:cxn ang="T8">
                  <a:pos x="T0" y="T1"/>
                </a:cxn>
                <a:cxn ang="T9">
                  <a:pos x="T2" y="T3"/>
                </a:cxn>
                <a:cxn ang="T10">
                  <a:pos x="T4" y="T5"/>
                </a:cxn>
                <a:cxn ang="T11">
                  <a:pos x="T6" y="T7"/>
                </a:cxn>
              </a:cxnLst>
              <a:rect l="T12" t="T13" r="T14" b="T15"/>
              <a:pathLst>
                <a:path w="576" h="526">
                  <a:moveTo>
                    <a:pt x="316" y="0"/>
                  </a:moveTo>
                  <a:lnTo>
                    <a:pt x="576" y="526"/>
                  </a:lnTo>
                  <a:lnTo>
                    <a:pt x="0" y="96"/>
                  </a:lnTo>
                  <a:lnTo>
                    <a:pt x="3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0" name="Freeform 481"/>
            <p:cNvSpPr>
              <a:spLocks/>
            </p:cNvSpPr>
            <p:nvPr/>
          </p:nvSpPr>
          <p:spPr bwMode="auto">
            <a:xfrm>
              <a:off x="3163" y="2637"/>
              <a:ext cx="41" cy="40"/>
            </a:xfrm>
            <a:custGeom>
              <a:avLst/>
              <a:gdLst>
                <a:gd name="T0" fmla="*/ 22 w 576"/>
                <a:gd name="T1" fmla="*/ 0 h 526"/>
                <a:gd name="T2" fmla="*/ 41 w 576"/>
                <a:gd name="T3" fmla="*/ 40 h 526"/>
                <a:gd name="T4" fmla="*/ 0 w 576"/>
                <a:gd name="T5" fmla="*/ 7 h 526"/>
                <a:gd name="T6" fmla="*/ 22 w 576"/>
                <a:gd name="T7" fmla="*/ 0 h 526"/>
                <a:gd name="T8" fmla="*/ 0 60000 65536"/>
                <a:gd name="T9" fmla="*/ 0 60000 65536"/>
                <a:gd name="T10" fmla="*/ 0 60000 65536"/>
                <a:gd name="T11" fmla="*/ 0 60000 65536"/>
                <a:gd name="T12" fmla="*/ 0 w 576"/>
                <a:gd name="T13" fmla="*/ 0 h 526"/>
                <a:gd name="T14" fmla="*/ 576 w 576"/>
                <a:gd name="T15" fmla="*/ 526 h 526"/>
              </a:gdLst>
              <a:ahLst/>
              <a:cxnLst>
                <a:cxn ang="T8">
                  <a:pos x="T0" y="T1"/>
                </a:cxn>
                <a:cxn ang="T9">
                  <a:pos x="T2" y="T3"/>
                </a:cxn>
                <a:cxn ang="T10">
                  <a:pos x="T4" y="T5"/>
                </a:cxn>
                <a:cxn ang="T11">
                  <a:pos x="T6" y="T7"/>
                </a:cxn>
              </a:cxnLst>
              <a:rect l="T12" t="T13" r="T14" b="T15"/>
              <a:pathLst>
                <a:path w="576" h="526">
                  <a:moveTo>
                    <a:pt x="316" y="0"/>
                  </a:moveTo>
                  <a:lnTo>
                    <a:pt x="576" y="526"/>
                  </a:lnTo>
                  <a:lnTo>
                    <a:pt x="0" y="96"/>
                  </a:lnTo>
                  <a:lnTo>
                    <a:pt x="3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1" name="Freeform 482"/>
            <p:cNvSpPr>
              <a:spLocks/>
            </p:cNvSpPr>
            <p:nvPr/>
          </p:nvSpPr>
          <p:spPr bwMode="auto">
            <a:xfrm>
              <a:off x="3905" y="2634"/>
              <a:ext cx="41" cy="37"/>
            </a:xfrm>
            <a:custGeom>
              <a:avLst/>
              <a:gdLst>
                <a:gd name="T0" fmla="*/ 19 w 572"/>
                <a:gd name="T1" fmla="*/ 0 h 476"/>
                <a:gd name="T2" fmla="*/ 41 w 572"/>
                <a:gd name="T3" fmla="*/ 10 h 476"/>
                <a:gd name="T4" fmla="*/ 0 w 572"/>
                <a:gd name="T5" fmla="*/ 37 h 476"/>
                <a:gd name="T6" fmla="*/ 19 w 572"/>
                <a:gd name="T7" fmla="*/ 0 h 476"/>
                <a:gd name="T8" fmla="*/ 0 60000 65536"/>
                <a:gd name="T9" fmla="*/ 0 60000 65536"/>
                <a:gd name="T10" fmla="*/ 0 60000 65536"/>
                <a:gd name="T11" fmla="*/ 0 60000 65536"/>
                <a:gd name="T12" fmla="*/ 0 w 572"/>
                <a:gd name="T13" fmla="*/ 0 h 476"/>
                <a:gd name="T14" fmla="*/ 572 w 572"/>
                <a:gd name="T15" fmla="*/ 476 h 476"/>
              </a:gdLst>
              <a:ahLst/>
              <a:cxnLst>
                <a:cxn ang="T8">
                  <a:pos x="T0" y="T1"/>
                </a:cxn>
                <a:cxn ang="T9">
                  <a:pos x="T2" y="T3"/>
                </a:cxn>
                <a:cxn ang="T10">
                  <a:pos x="T4" y="T5"/>
                </a:cxn>
                <a:cxn ang="T11">
                  <a:pos x="T6" y="T7"/>
                </a:cxn>
              </a:cxnLst>
              <a:rect l="T12" t="T13" r="T14" b="T15"/>
              <a:pathLst>
                <a:path w="572" h="476">
                  <a:moveTo>
                    <a:pt x="271" y="0"/>
                  </a:moveTo>
                  <a:lnTo>
                    <a:pt x="572" y="132"/>
                  </a:lnTo>
                  <a:lnTo>
                    <a:pt x="0" y="476"/>
                  </a:lnTo>
                  <a:lnTo>
                    <a:pt x="2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2" name="Freeform 483"/>
            <p:cNvSpPr>
              <a:spLocks/>
            </p:cNvSpPr>
            <p:nvPr/>
          </p:nvSpPr>
          <p:spPr bwMode="auto">
            <a:xfrm>
              <a:off x="3905" y="2634"/>
              <a:ext cx="41" cy="37"/>
            </a:xfrm>
            <a:custGeom>
              <a:avLst/>
              <a:gdLst>
                <a:gd name="T0" fmla="*/ 19 w 572"/>
                <a:gd name="T1" fmla="*/ 0 h 476"/>
                <a:gd name="T2" fmla="*/ 41 w 572"/>
                <a:gd name="T3" fmla="*/ 10 h 476"/>
                <a:gd name="T4" fmla="*/ 0 w 572"/>
                <a:gd name="T5" fmla="*/ 37 h 476"/>
                <a:gd name="T6" fmla="*/ 19 w 572"/>
                <a:gd name="T7" fmla="*/ 0 h 476"/>
                <a:gd name="T8" fmla="*/ 0 60000 65536"/>
                <a:gd name="T9" fmla="*/ 0 60000 65536"/>
                <a:gd name="T10" fmla="*/ 0 60000 65536"/>
                <a:gd name="T11" fmla="*/ 0 60000 65536"/>
                <a:gd name="T12" fmla="*/ 0 w 572"/>
                <a:gd name="T13" fmla="*/ 0 h 476"/>
                <a:gd name="T14" fmla="*/ 572 w 572"/>
                <a:gd name="T15" fmla="*/ 476 h 476"/>
              </a:gdLst>
              <a:ahLst/>
              <a:cxnLst>
                <a:cxn ang="T8">
                  <a:pos x="T0" y="T1"/>
                </a:cxn>
                <a:cxn ang="T9">
                  <a:pos x="T2" y="T3"/>
                </a:cxn>
                <a:cxn ang="T10">
                  <a:pos x="T4" y="T5"/>
                </a:cxn>
                <a:cxn ang="T11">
                  <a:pos x="T6" y="T7"/>
                </a:cxn>
              </a:cxnLst>
              <a:rect l="T12" t="T13" r="T14" b="T15"/>
              <a:pathLst>
                <a:path w="572" h="476">
                  <a:moveTo>
                    <a:pt x="271" y="0"/>
                  </a:moveTo>
                  <a:lnTo>
                    <a:pt x="572" y="132"/>
                  </a:lnTo>
                  <a:lnTo>
                    <a:pt x="0" y="476"/>
                  </a:lnTo>
                  <a:lnTo>
                    <a:pt x="27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3" name="Freeform 484"/>
            <p:cNvSpPr>
              <a:spLocks/>
            </p:cNvSpPr>
            <p:nvPr/>
          </p:nvSpPr>
          <p:spPr bwMode="auto">
            <a:xfrm>
              <a:off x="3924" y="2601"/>
              <a:ext cx="39" cy="43"/>
            </a:xfrm>
            <a:custGeom>
              <a:avLst/>
              <a:gdLst>
                <a:gd name="T0" fmla="*/ 39 w 541"/>
                <a:gd name="T1" fmla="*/ 0 h 557"/>
                <a:gd name="T2" fmla="*/ 22 w 541"/>
                <a:gd name="T3" fmla="*/ 43 h 557"/>
                <a:gd name="T4" fmla="*/ 0 w 541"/>
                <a:gd name="T5" fmla="*/ 33 h 557"/>
                <a:gd name="T6" fmla="*/ 39 w 541"/>
                <a:gd name="T7" fmla="*/ 0 h 557"/>
                <a:gd name="T8" fmla="*/ 0 60000 65536"/>
                <a:gd name="T9" fmla="*/ 0 60000 65536"/>
                <a:gd name="T10" fmla="*/ 0 60000 65536"/>
                <a:gd name="T11" fmla="*/ 0 60000 65536"/>
                <a:gd name="T12" fmla="*/ 0 w 541"/>
                <a:gd name="T13" fmla="*/ 0 h 557"/>
                <a:gd name="T14" fmla="*/ 541 w 541"/>
                <a:gd name="T15" fmla="*/ 557 h 557"/>
              </a:gdLst>
              <a:ahLst/>
              <a:cxnLst>
                <a:cxn ang="T8">
                  <a:pos x="T0" y="T1"/>
                </a:cxn>
                <a:cxn ang="T9">
                  <a:pos x="T2" y="T3"/>
                </a:cxn>
                <a:cxn ang="T10">
                  <a:pos x="T4" y="T5"/>
                </a:cxn>
                <a:cxn ang="T11">
                  <a:pos x="T6" y="T7"/>
                </a:cxn>
              </a:cxnLst>
              <a:rect l="T12" t="T13" r="T14" b="T15"/>
              <a:pathLst>
                <a:path w="541" h="557">
                  <a:moveTo>
                    <a:pt x="541" y="0"/>
                  </a:moveTo>
                  <a:lnTo>
                    <a:pt x="301" y="557"/>
                  </a:lnTo>
                  <a:lnTo>
                    <a:pt x="0" y="425"/>
                  </a:lnTo>
                  <a:lnTo>
                    <a:pt x="5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4" name="Freeform 485"/>
            <p:cNvSpPr>
              <a:spLocks/>
            </p:cNvSpPr>
            <p:nvPr/>
          </p:nvSpPr>
          <p:spPr bwMode="auto">
            <a:xfrm>
              <a:off x="3924" y="2601"/>
              <a:ext cx="39" cy="43"/>
            </a:xfrm>
            <a:custGeom>
              <a:avLst/>
              <a:gdLst>
                <a:gd name="T0" fmla="*/ 39 w 541"/>
                <a:gd name="T1" fmla="*/ 0 h 557"/>
                <a:gd name="T2" fmla="*/ 22 w 541"/>
                <a:gd name="T3" fmla="*/ 43 h 557"/>
                <a:gd name="T4" fmla="*/ 0 w 541"/>
                <a:gd name="T5" fmla="*/ 33 h 557"/>
                <a:gd name="T6" fmla="*/ 39 w 541"/>
                <a:gd name="T7" fmla="*/ 0 h 557"/>
                <a:gd name="T8" fmla="*/ 0 60000 65536"/>
                <a:gd name="T9" fmla="*/ 0 60000 65536"/>
                <a:gd name="T10" fmla="*/ 0 60000 65536"/>
                <a:gd name="T11" fmla="*/ 0 60000 65536"/>
                <a:gd name="T12" fmla="*/ 0 w 541"/>
                <a:gd name="T13" fmla="*/ 0 h 557"/>
                <a:gd name="T14" fmla="*/ 541 w 541"/>
                <a:gd name="T15" fmla="*/ 557 h 557"/>
              </a:gdLst>
              <a:ahLst/>
              <a:cxnLst>
                <a:cxn ang="T8">
                  <a:pos x="T0" y="T1"/>
                </a:cxn>
                <a:cxn ang="T9">
                  <a:pos x="T2" y="T3"/>
                </a:cxn>
                <a:cxn ang="T10">
                  <a:pos x="T4" y="T5"/>
                </a:cxn>
                <a:cxn ang="T11">
                  <a:pos x="T6" y="T7"/>
                </a:cxn>
              </a:cxnLst>
              <a:rect l="T12" t="T13" r="T14" b="T15"/>
              <a:pathLst>
                <a:path w="541" h="557">
                  <a:moveTo>
                    <a:pt x="541" y="0"/>
                  </a:moveTo>
                  <a:lnTo>
                    <a:pt x="301" y="557"/>
                  </a:lnTo>
                  <a:lnTo>
                    <a:pt x="0" y="425"/>
                  </a:lnTo>
                  <a:lnTo>
                    <a:pt x="5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5" name="Freeform 486"/>
            <p:cNvSpPr>
              <a:spLocks/>
            </p:cNvSpPr>
            <p:nvPr/>
          </p:nvSpPr>
          <p:spPr bwMode="auto">
            <a:xfrm>
              <a:off x="3154" y="2594"/>
              <a:ext cx="32" cy="50"/>
            </a:xfrm>
            <a:custGeom>
              <a:avLst/>
              <a:gdLst>
                <a:gd name="T0" fmla="*/ 0 w 446"/>
                <a:gd name="T1" fmla="*/ 0 h 652"/>
                <a:gd name="T2" fmla="*/ 32 w 446"/>
                <a:gd name="T3" fmla="*/ 43 h 652"/>
                <a:gd name="T4" fmla="*/ 9 w 446"/>
                <a:gd name="T5" fmla="*/ 50 h 652"/>
                <a:gd name="T6" fmla="*/ 0 w 446"/>
                <a:gd name="T7" fmla="*/ 0 h 652"/>
                <a:gd name="T8" fmla="*/ 0 60000 65536"/>
                <a:gd name="T9" fmla="*/ 0 60000 65536"/>
                <a:gd name="T10" fmla="*/ 0 60000 65536"/>
                <a:gd name="T11" fmla="*/ 0 60000 65536"/>
                <a:gd name="T12" fmla="*/ 0 w 446"/>
                <a:gd name="T13" fmla="*/ 0 h 652"/>
                <a:gd name="T14" fmla="*/ 446 w 446"/>
                <a:gd name="T15" fmla="*/ 652 h 652"/>
              </a:gdLst>
              <a:ahLst/>
              <a:cxnLst>
                <a:cxn ang="T8">
                  <a:pos x="T0" y="T1"/>
                </a:cxn>
                <a:cxn ang="T9">
                  <a:pos x="T2" y="T3"/>
                </a:cxn>
                <a:cxn ang="T10">
                  <a:pos x="T4" y="T5"/>
                </a:cxn>
                <a:cxn ang="T11">
                  <a:pos x="T6" y="T7"/>
                </a:cxn>
              </a:cxnLst>
              <a:rect l="T12" t="T13" r="T14" b="T15"/>
              <a:pathLst>
                <a:path w="446" h="652">
                  <a:moveTo>
                    <a:pt x="0" y="0"/>
                  </a:moveTo>
                  <a:lnTo>
                    <a:pt x="446" y="556"/>
                  </a:lnTo>
                  <a:lnTo>
                    <a:pt x="130" y="6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6" name="Freeform 487"/>
            <p:cNvSpPr>
              <a:spLocks/>
            </p:cNvSpPr>
            <p:nvPr/>
          </p:nvSpPr>
          <p:spPr bwMode="auto">
            <a:xfrm>
              <a:off x="3154" y="2594"/>
              <a:ext cx="32" cy="50"/>
            </a:xfrm>
            <a:custGeom>
              <a:avLst/>
              <a:gdLst>
                <a:gd name="T0" fmla="*/ 0 w 446"/>
                <a:gd name="T1" fmla="*/ 0 h 652"/>
                <a:gd name="T2" fmla="*/ 32 w 446"/>
                <a:gd name="T3" fmla="*/ 43 h 652"/>
                <a:gd name="T4" fmla="*/ 9 w 446"/>
                <a:gd name="T5" fmla="*/ 50 h 652"/>
                <a:gd name="T6" fmla="*/ 0 w 446"/>
                <a:gd name="T7" fmla="*/ 0 h 652"/>
                <a:gd name="T8" fmla="*/ 0 60000 65536"/>
                <a:gd name="T9" fmla="*/ 0 60000 65536"/>
                <a:gd name="T10" fmla="*/ 0 60000 65536"/>
                <a:gd name="T11" fmla="*/ 0 60000 65536"/>
                <a:gd name="T12" fmla="*/ 0 w 446"/>
                <a:gd name="T13" fmla="*/ 0 h 652"/>
                <a:gd name="T14" fmla="*/ 446 w 446"/>
                <a:gd name="T15" fmla="*/ 652 h 652"/>
              </a:gdLst>
              <a:ahLst/>
              <a:cxnLst>
                <a:cxn ang="T8">
                  <a:pos x="T0" y="T1"/>
                </a:cxn>
                <a:cxn ang="T9">
                  <a:pos x="T2" y="T3"/>
                </a:cxn>
                <a:cxn ang="T10">
                  <a:pos x="T4" y="T5"/>
                </a:cxn>
                <a:cxn ang="T11">
                  <a:pos x="T6" y="T7"/>
                </a:cxn>
              </a:cxnLst>
              <a:rect l="T12" t="T13" r="T14" b="T15"/>
              <a:pathLst>
                <a:path w="446" h="652">
                  <a:moveTo>
                    <a:pt x="0" y="0"/>
                  </a:moveTo>
                  <a:lnTo>
                    <a:pt x="446" y="556"/>
                  </a:lnTo>
                  <a:lnTo>
                    <a:pt x="130" y="6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7" name="Freeform 488"/>
            <p:cNvSpPr>
              <a:spLocks/>
            </p:cNvSpPr>
            <p:nvPr/>
          </p:nvSpPr>
          <p:spPr bwMode="auto">
            <a:xfrm>
              <a:off x="3924" y="2593"/>
              <a:ext cx="39" cy="41"/>
            </a:xfrm>
            <a:custGeom>
              <a:avLst/>
              <a:gdLst>
                <a:gd name="T0" fmla="*/ 16 w 541"/>
                <a:gd name="T1" fmla="*/ 0 h 528"/>
                <a:gd name="T2" fmla="*/ 39 w 541"/>
                <a:gd name="T3" fmla="*/ 8 h 528"/>
                <a:gd name="T4" fmla="*/ 0 w 541"/>
                <a:gd name="T5" fmla="*/ 41 h 528"/>
                <a:gd name="T6" fmla="*/ 16 w 541"/>
                <a:gd name="T7" fmla="*/ 0 h 528"/>
                <a:gd name="T8" fmla="*/ 0 60000 65536"/>
                <a:gd name="T9" fmla="*/ 0 60000 65536"/>
                <a:gd name="T10" fmla="*/ 0 60000 65536"/>
                <a:gd name="T11" fmla="*/ 0 60000 65536"/>
                <a:gd name="T12" fmla="*/ 0 w 541"/>
                <a:gd name="T13" fmla="*/ 0 h 528"/>
                <a:gd name="T14" fmla="*/ 541 w 541"/>
                <a:gd name="T15" fmla="*/ 528 h 528"/>
              </a:gdLst>
              <a:ahLst/>
              <a:cxnLst>
                <a:cxn ang="T8">
                  <a:pos x="T0" y="T1"/>
                </a:cxn>
                <a:cxn ang="T9">
                  <a:pos x="T2" y="T3"/>
                </a:cxn>
                <a:cxn ang="T10">
                  <a:pos x="T4" y="T5"/>
                </a:cxn>
                <a:cxn ang="T11">
                  <a:pos x="T6" y="T7"/>
                </a:cxn>
              </a:cxnLst>
              <a:rect l="T12" t="T13" r="T14" b="T15"/>
              <a:pathLst>
                <a:path w="541" h="528">
                  <a:moveTo>
                    <a:pt x="227" y="0"/>
                  </a:moveTo>
                  <a:lnTo>
                    <a:pt x="541" y="103"/>
                  </a:lnTo>
                  <a:lnTo>
                    <a:pt x="0" y="528"/>
                  </a:lnTo>
                  <a:lnTo>
                    <a:pt x="2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8" name="Freeform 489"/>
            <p:cNvSpPr>
              <a:spLocks/>
            </p:cNvSpPr>
            <p:nvPr/>
          </p:nvSpPr>
          <p:spPr bwMode="auto">
            <a:xfrm>
              <a:off x="3924" y="2593"/>
              <a:ext cx="39" cy="41"/>
            </a:xfrm>
            <a:custGeom>
              <a:avLst/>
              <a:gdLst>
                <a:gd name="T0" fmla="*/ 16 w 541"/>
                <a:gd name="T1" fmla="*/ 0 h 528"/>
                <a:gd name="T2" fmla="*/ 39 w 541"/>
                <a:gd name="T3" fmla="*/ 8 h 528"/>
                <a:gd name="T4" fmla="*/ 0 w 541"/>
                <a:gd name="T5" fmla="*/ 41 h 528"/>
                <a:gd name="T6" fmla="*/ 16 w 541"/>
                <a:gd name="T7" fmla="*/ 0 h 528"/>
                <a:gd name="T8" fmla="*/ 0 60000 65536"/>
                <a:gd name="T9" fmla="*/ 0 60000 65536"/>
                <a:gd name="T10" fmla="*/ 0 60000 65536"/>
                <a:gd name="T11" fmla="*/ 0 60000 65536"/>
                <a:gd name="T12" fmla="*/ 0 w 541"/>
                <a:gd name="T13" fmla="*/ 0 h 528"/>
                <a:gd name="T14" fmla="*/ 541 w 541"/>
                <a:gd name="T15" fmla="*/ 528 h 528"/>
              </a:gdLst>
              <a:ahLst/>
              <a:cxnLst>
                <a:cxn ang="T8">
                  <a:pos x="T0" y="T1"/>
                </a:cxn>
                <a:cxn ang="T9">
                  <a:pos x="T2" y="T3"/>
                </a:cxn>
                <a:cxn ang="T10">
                  <a:pos x="T4" y="T5"/>
                </a:cxn>
                <a:cxn ang="T11">
                  <a:pos x="T6" y="T7"/>
                </a:cxn>
              </a:cxnLst>
              <a:rect l="T12" t="T13" r="T14" b="T15"/>
              <a:pathLst>
                <a:path w="541" h="528">
                  <a:moveTo>
                    <a:pt x="227" y="0"/>
                  </a:moveTo>
                  <a:lnTo>
                    <a:pt x="541" y="103"/>
                  </a:lnTo>
                  <a:lnTo>
                    <a:pt x="0" y="528"/>
                  </a:lnTo>
                  <a:lnTo>
                    <a:pt x="2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9" name="Freeform 490"/>
            <p:cNvSpPr>
              <a:spLocks/>
            </p:cNvSpPr>
            <p:nvPr/>
          </p:nvSpPr>
          <p:spPr bwMode="auto">
            <a:xfrm>
              <a:off x="3154" y="2593"/>
              <a:ext cx="32" cy="44"/>
            </a:xfrm>
            <a:custGeom>
              <a:avLst/>
              <a:gdLst>
                <a:gd name="T0" fmla="*/ 24 w 446"/>
                <a:gd name="T1" fmla="*/ 0 h 572"/>
                <a:gd name="T2" fmla="*/ 32 w 446"/>
                <a:gd name="T3" fmla="*/ 44 h 572"/>
                <a:gd name="T4" fmla="*/ 0 w 446"/>
                <a:gd name="T5" fmla="*/ 1 h 572"/>
                <a:gd name="T6" fmla="*/ 24 w 446"/>
                <a:gd name="T7" fmla="*/ 0 h 572"/>
                <a:gd name="T8" fmla="*/ 0 60000 65536"/>
                <a:gd name="T9" fmla="*/ 0 60000 65536"/>
                <a:gd name="T10" fmla="*/ 0 60000 65536"/>
                <a:gd name="T11" fmla="*/ 0 60000 65536"/>
                <a:gd name="T12" fmla="*/ 0 w 446"/>
                <a:gd name="T13" fmla="*/ 0 h 572"/>
                <a:gd name="T14" fmla="*/ 446 w 446"/>
                <a:gd name="T15" fmla="*/ 572 h 572"/>
              </a:gdLst>
              <a:ahLst/>
              <a:cxnLst>
                <a:cxn ang="T8">
                  <a:pos x="T0" y="T1"/>
                </a:cxn>
                <a:cxn ang="T9">
                  <a:pos x="T2" y="T3"/>
                </a:cxn>
                <a:cxn ang="T10">
                  <a:pos x="T4" y="T5"/>
                </a:cxn>
                <a:cxn ang="T11">
                  <a:pos x="T6" y="T7"/>
                </a:cxn>
              </a:cxnLst>
              <a:rect l="T12" t="T13" r="T14" b="T15"/>
              <a:pathLst>
                <a:path w="446" h="572">
                  <a:moveTo>
                    <a:pt x="331" y="0"/>
                  </a:moveTo>
                  <a:lnTo>
                    <a:pt x="446" y="572"/>
                  </a:lnTo>
                  <a:lnTo>
                    <a:pt x="0" y="16"/>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0" name="Freeform 491"/>
            <p:cNvSpPr>
              <a:spLocks/>
            </p:cNvSpPr>
            <p:nvPr/>
          </p:nvSpPr>
          <p:spPr bwMode="auto">
            <a:xfrm>
              <a:off x="3154" y="2593"/>
              <a:ext cx="32" cy="44"/>
            </a:xfrm>
            <a:custGeom>
              <a:avLst/>
              <a:gdLst>
                <a:gd name="T0" fmla="*/ 24 w 446"/>
                <a:gd name="T1" fmla="*/ 0 h 572"/>
                <a:gd name="T2" fmla="*/ 32 w 446"/>
                <a:gd name="T3" fmla="*/ 44 h 572"/>
                <a:gd name="T4" fmla="*/ 0 w 446"/>
                <a:gd name="T5" fmla="*/ 1 h 572"/>
                <a:gd name="T6" fmla="*/ 24 w 446"/>
                <a:gd name="T7" fmla="*/ 0 h 572"/>
                <a:gd name="T8" fmla="*/ 0 60000 65536"/>
                <a:gd name="T9" fmla="*/ 0 60000 65536"/>
                <a:gd name="T10" fmla="*/ 0 60000 65536"/>
                <a:gd name="T11" fmla="*/ 0 60000 65536"/>
                <a:gd name="T12" fmla="*/ 0 w 446"/>
                <a:gd name="T13" fmla="*/ 0 h 572"/>
                <a:gd name="T14" fmla="*/ 446 w 446"/>
                <a:gd name="T15" fmla="*/ 572 h 572"/>
              </a:gdLst>
              <a:ahLst/>
              <a:cxnLst>
                <a:cxn ang="T8">
                  <a:pos x="T0" y="T1"/>
                </a:cxn>
                <a:cxn ang="T9">
                  <a:pos x="T2" y="T3"/>
                </a:cxn>
                <a:cxn ang="T10">
                  <a:pos x="T4" y="T5"/>
                </a:cxn>
                <a:cxn ang="T11">
                  <a:pos x="T6" y="T7"/>
                </a:cxn>
              </a:cxnLst>
              <a:rect l="T12" t="T13" r="T14" b="T15"/>
              <a:pathLst>
                <a:path w="446" h="572">
                  <a:moveTo>
                    <a:pt x="331" y="0"/>
                  </a:moveTo>
                  <a:lnTo>
                    <a:pt x="446" y="572"/>
                  </a:lnTo>
                  <a:lnTo>
                    <a:pt x="0" y="16"/>
                  </a:lnTo>
                  <a:lnTo>
                    <a:pt x="33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1" name="Freeform 492"/>
            <p:cNvSpPr>
              <a:spLocks/>
            </p:cNvSpPr>
            <p:nvPr/>
          </p:nvSpPr>
          <p:spPr bwMode="auto">
            <a:xfrm>
              <a:off x="3154" y="2568"/>
              <a:ext cx="24" cy="26"/>
            </a:xfrm>
            <a:custGeom>
              <a:avLst/>
              <a:gdLst>
                <a:gd name="T0" fmla="*/ 1 w 331"/>
                <a:gd name="T1" fmla="*/ 0 h 341"/>
                <a:gd name="T2" fmla="*/ 24 w 331"/>
                <a:gd name="T3" fmla="*/ 25 h 341"/>
                <a:gd name="T4" fmla="*/ 0 w 331"/>
                <a:gd name="T5" fmla="*/ 26 h 341"/>
                <a:gd name="T6" fmla="*/ 1 w 331"/>
                <a:gd name="T7" fmla="*/ 0 h 341"/>
                <a:gd name="T8" fmla="*/ 0 60000 65536"/>
                <a:gd name="T9" fmla="*/ 0 60000 65536"/>
                <a:gd name="T10" fmla="*/ 0 60000 65536"/>
                <a:gd name="T11" fmla="*/ 0 60000 65536"/>
                <a:gd name="T12" fmla="*/ 0 w 331"/>
                <a:gd name="T13" fmla="*/ 0 h 341"/>
                <a:gd name="T14" fmla="*/ 331 w 331"/>
                <a:gd name="T15" fmla="*/ 341 h 341"/>
              </a:gdLst>
              <a:ahLst/>
              <a:cxnLst>
                <a:cxn ang="T8">
                  <a:pos x="T0" y="T1"/>
                </a:cxn>
                <a:cxn ang="T9">
                  <a:pos x="T2" y="T3"/>
                </a:cxn>
                <a:cxn ang="T10">
                  <a:pos x="T4" y="T5"/>
                </a:cxn>
                <a:cxn ang="T11">
                  <a:pos x="T6" y="T7"/>
                </a:cxn>
              </a:cxnLst>
              <a:rect l="T12" t="T13" r="T14" b="T15"/>
              <a:pathLst>
                <a:path w="331" h="341">
                  <a:moveTo>
                    <a:pt x="8" y="0"/>
                  </a:moveTo>
                  <a:lnTo>
                    <a:pt x="331" y="325"/>
                  </a:lnTo>
                  <a:lnTo>
                    <a:pt x="0" y="341"/>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2" name="Freeform 493"/>
            <p:cNvSpPr>
              <a:spLocks/>
            </p:cNvSpPr>
            <p:nvPr/>
          </p:nvSpPr>
          <p:spPr bwMode="auto">
            <a:xfrm>
              <a:off x="3154" y="2568"/>
              <a:ext cx="24" cy="26"/>
            </a:xfrm>
            <a:custGeom>
              <a:avLst/>
              <a:gdLst>
                <a:gd name="T0" fmla="*/ 1 w 331"/>
                <a:gd name="T1" fmla="*/ 0 h 341"/>
                <a:gd name="T2" fmla="*/ 24 w 331"/>
                <a:gd name="T3" fmla="*/ 25 h 341"/>
                <a:gd name="T4" fmla="*/ 0 w 331"/>
                <a:gd name="T5" fmla="*/ 26 h 341"/>
                <a:gd name="T6" fmla="*/ 1 w 331"/>
                <a:gd name="T7" fmla="*/ 0 h 341"/>
                <a:gd name="T8" fmla="*/ 0 60000 65536"/>
                <a:gd name="T9" fmla="*/ 0 60000 65536"/>
                <a:gd name="T10" fmla="*/ 0 60000 65536"/>
                <a:gd name="T11" fmla="*/ 0 60000 65536"/>
                <a:gd name="T12" fmla="*/ 0 w 331"/>
                <a:gd name="T13" fmla="*/ 0 h 341"/>
                <a:gd name="T14" fmla="*/ 331 w 331"/>
                <a:gd name="T15" fmla="*/ 341 h 341"/>
              </a:gdLst>
              <a:ahLst/>
              <a:cxnLst>
                <a:cxn ang="T8">
                  <a:pos x="T0" y="T1"/>
                </a:cxn>
                <a:cxn ang="T9">
                  <a:pos x="T2" y="T3"/>
                </a:cxn>
                <a:cxn ang="T10">
                  <a:pos x="T4" y="T5"/>
                </a:cxn>
                <a:cxn ang="T11">
                  <a:pos x="T6" y="T7"/>
                </a:cxn>
              </a:cxnLst>
              <a:rect l="T12" t="T13" r="T14" b="T15"/>
              <a:pathLst>
                <a:path w="331" h="341">
                  <a:moveTo>
                    <a:pt x="8" y="0"/>
                  </a:moveTo>
                  <a:lnTo>
                    <a:pt x="331" y="325"/>
                  </a:lnTo>
                  <a:lnTo>
                    <a:pt x="0" y="34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3" name="Freeform 494"/>
            <p:cNvSpPr>
              <a:spLocks/>
            </p:cNvSpPr>
            <p:nvPr/>
          </p:nvSpPr>
          <p:spPr bwMode="auto">
            <a:xfrm>
              <a:off x="3940" y="2555"/>
              <a:ext cx="36" cy="46"/>
            </a:xfrm>
            <a:custGeom>
              <a:avLst/>
              <a:gdLst>
                <a:gd name="T0" fmla="*/ 36 w 503"/>
                <a:gd name="T1" fmla="*/ 0 h 599"/>
                <a:gd name="T2" fmla="*/ 22 w 503"/>
                <a:gd name="T3" fmla="*/ 46 h 599"/>
                <a:gd name="T4" fmla="*/ 0 w 503"/>
                <a:gd name="T5" fmla="*/ 38 h 599"/>
                <a:gd name="T6" fmla="*/ 36 w 503"/>
                <a:gd name="T7" fmla="*/ 0 h 599"/>
                <a:gd name="T8" fmla="*/ 0 60000 65536"/>
                <a:gd name="T9" fmla="*/ 0 60000 65536"/>
                <a:gd name="T10" fmla="*/ 0 60000 65536"/>
                <a:gd name="T11" fmla="*/ 0 60000 65536"/>
                <a:gd name="T12" fmla="*/ 0 w 503"/>
                <a:gd name="T13" fmla="*/ 0 h 599"/>
                <a:gd name="T14" fmla="*/ 503 w 503"/>
                <a:gd name="T15" fmla="*/ 599 h 599"/>
              </a:gdLst>
              <a:ahLst/>
              <a:cxnLst>
                <a:cxn ang="T8">
                  <a:pos x="T0" y="T1"/>
                </a:cxn>
                <a:cxn ang="T9">
                  <a:pos x="T2" y="T3"/>
                </a:cxn>
                <a:cxn ang="T10">
                  <a:pos x="T4" y="T5"/>
                </a:cxn>
                <a:cxn ang="T11">
                  <a:pos x="T6" y="T7"/>
                </a:cxn>
              </a:cxnLst>
              <a:rect l="T12" t="T13" r="T14" b="T15"/>
              <a:pathLst>
                <a:path w="503" h="599">
                  <a:moveTo>
                    <a:pt x="503" y="0"/>
                  </a:moveTo>
                  <a:lnTo>
                    <a:pt x="314" y="599"/>
                  </a:lnTo>
                  <a:lnTo>
                    <a:pt x="0" y="496"/>
                  </a:lnTo>
                  <a:lnTo>
                    <a:pt x="5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4" name="Freeform 495"/>
            <p:cNvSpPr>
              <a:spLocks/>
            </p:cNvSpPr>
            <p:nvPr/>
          </p:nvSpPr>
          <p:spPr bwMode="auto">
            <a:xfrm>
              <a:off x="3940" y="2555"/>
              <a:ext cx="36" cy="46"/>
            </a:xfrm>
            <a:custGeom>
              <a:avLst/>
              <a:gdLst>
                <a:gd name="T0" fmla="*/ 36 w 503"/>
                <a:gd name="T1" fmla="*/ 0 h 599"/>
                <a:gd name="T2" fmla="*/ 22 w 503"/>
                <a:gd name="T3" fmla="*/ 46 h 599"/>
                <a:gd name="T4" fmla="*/ 0 w 503"/>
                <a:gd name="T5" fmla="*/ 38 h 599"/>
                <a:gd name="T6" fmla="*/ 36 w 503"/>
                <a:gd name="T7" fmla="*/ 0 h 599"/>
                <a:gd name="T8" fmla="*/ 0 60000 65536"/>
                <a:gd name="T9" fmla="*/ 0 60000 65536"/>
                <a:gd name="T10" fmla="*/ 0 60000 65536"/>
                <a:gd name="T11" fmla="*/ 0 60000 65536"/>
                <a:gd name="T12" fmla="*/ 0 w 503"/>
                <a:gd name="T13" fmla="*/ 0 h 599"/>
                <a:gd name="T14" fmla="*/ 503 w 503"/>
                <a:gd name="T15" fmla="*/ 599 h 599"/>
              </a:gdLst>
              <a:ahLst/>
              <a:cxnLst>
                <a:cxn ang="T8">
                  <a:pos x="T0" y="T1"/>
                </a:cxn>
                <a:cxn ang="T9">
                  <a:pos x="T2" y="T3"/>
                </a:cxn>
                <a:cxn ang="T10">
                  <a:pos x="T4" y="T5"/>
                </a:cxn>
                <a:cxn ang="T11">
                  <a:pos x="T6" y="T7"/>
                </a:cxn>
              </a:cxnLst>
              <a:rect l="T12" t="T13" r="T14" b="T15"/>
              <a:pathLst>
                <a:path w="503" h="599">
                  <a:moveTo>
                    <a:pt x="503" y="0"/>
                  </a:moveTo>
                  <a:lnTo>
                    <a:pt x="314" y="599"/>
                  </a:lnTo>
                  <a:lnTo>
                    <a:pt x="0" y="496"/>
                  </a:lnTo>
                  <a:lnTo>
                    <a:pt x="50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5" name="Freeform 496"/>
            <p:cNvSpPr>
              <a:spLocks/>
            </p:cNvSpPr>
            <p:nvPr/>
          </p:nvSpPr>
          <p:spPr bwMode="auto">
            <a:xfrm>
              <a:off x="3940" y="2549"/>
              <a:ext cx="36" cy="44"/>
            </a:xfrm>
            <a:custGeom>
              <a:avLst/>
              <a:gdLst>
                <a:gd name="T0" fmla="*/ 13 w 503"/>
                <a:gd name="T1" fmla="*/ 0 h 572"/>
                <a:gd name="T2" fmla="*/ 36 w 503"/>
                <a:gd name="T3" fmla="*/ 6 h 572"/>
                <a:gd name="T4" fmla="*/ 0 w 503"/>
                <a:gd name="T5" fmla="*/ 44 h 572"/>
                <a:gd name="T6" fmla="*/ 13 w 503"/>
                <a:gd name="T7" fmla="*/ 0 h 572"/>
                <a:gd name="T8" fmla="*/ 0 60000 65536"/>
                <a:gd name="T9" fmla="*/ 0 60000 65536"/>
                <a:gd name="T10" fmla="*/ 0 60000 65536"/>
                <a:gd name="T11" fmla="*/ 0 60000 65536"/>
                <a:gd name="T12" fmla="*/ 0 w 503"/>
                <a:gd name="T13" fmla="*/ 0 h 572"/>
                <a:gd name="T14" fmla="*/ 503 w 503"/>
                <a:gd name="T15" fmla="*/ 572 h 572"/>
              </a:gdLst>
              <a:ahLst/>
              <a:cxnLst>
                <a:cxn ang="T8">
                  <a:pos x="T0" y="T1"/>
                </a:cxn>
                <a:cxn ang="T9">
                  <a:pos x="T2" y="T3"/>
                </a:cxn>
                <a:cxn ang="T10">
                  <a:pos x="T4" y="T5"/>
                </a:cxn>
                <a:cxn ang="T11">
                  <a:pos x="T6" y="T7"/>
                </a:cxn>
              </a:cxnLst>
              <a:rect l="T12" t="T13" r="T14" b="T15"/>
              <a:pathLst>
                <a:path w="503" h="572">
                  <a:moveTo>
                    <a:pt x="180" y="0"/>
                  </a:moveTo>
                  <a:lnTo>
                    <a:pt x="503" y="76"/>
                  </a:lnTo>
                  <a:lnTo>
                    <a:pt x="0" y="572"/>
                  </a:lnTo>
                  <a:lnTo>
                    <a:pt x="1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6" name="Freeform 497"/>
            <p:cNvSpPr>
              <a:spLocks/>
            </p:cNvSpPr>
            <p:nvPr/>
          </p:nvSpPr>
          <p:spPr bwMode="auto">
            <a:xfrm>
              <a:off x="3940" y="2549"/>
              <a:ext cx="36" cy="44"/>
            </a:xfrm>
            <a:custGeom>
              <a:avLst/>
              <a:gdLst>
                <a:gd name="T0" fmla="*/ 13 w 503"/>
                <a:gd name="T1" fmla="*/ 0 h 572"/>
                <a:gd name="T2" fmla="*/ 36 w 503"/>
                <a:gd name="T3" fmla="*/ 6 h 572"/>
                <a:gd name="T4" fmla="*/ 0 w 503"/>
                <a:gd name="T5" fmla="*/ 44 h 572"/>
                <a:gd name="T6" fmla="*/ 13 w 503"/>
                <a:gd name="T7" fmla="*/ 0 h 572"/>
                <a:gd name="T8" fmla="*/ 0 60000 65536"/>
                <a:gd name="T9" fmla="*/ 0 60000 65536"/>
                <a:gd name="T10" fmla="*/ 0 60000 65536"/>
                <a:gd name="T11" fmla="*/ 0 60000 65536"/>
                <a:gd name="T12" fmla="*/ 0 w 503"/>
                <a:gd name="T13" fmla="*/ 0 h 572"/>
                <a:gd name="T14" fmla="*/ 503 w 503"/>
                <a:gd name="T15" fmla="*/ 572 h 572"/>
              </a:gdLst>
              <a:ahLst/>
              <a:cxnLst>
                <a:cxn ang="T8">
                  <a:pos x="T0" y="T1"/>
                </a:cxn>
                <a:cxn ang="T9">
                  <a:pos x="T2" y="T3"/>
                </a:cxn>
                <a:cxn ang="T10">
                  <a:pos x="T4" y="T5"/>
                </a:cxn>
                <a:cxn ang="T11">
                  <a:pos x="T6" y="T7"/>
                </a:cxn>
              </a:cxnLst>
              <a:rect l="T12" t="T13" r="T14" b="T15"/>
              <a:pathLst>
                <a:path w="503" h="572">
                  <a:moveTo>
                    <a:pt x="180" y="0"/>
                  </a:moveTo>
                  <a:lnTo>
                    <a:pt x="503" y="76"/>
                  </a:lnTo>
                  <a:lnTo>
                    <a:pt x="0" y="572"/>
                  </a:lnTo>
                  <a:lnTo>
                    <a:pt x="18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7" name="Freeform 498"/>
            <p:cNvSpPr>
              <a:spLocks/>
            </p:cNvSpPr>
            <p:nvPr/>
          </p:nvSpPr>
          <p:spPr bwMode="auto">
            <a:xfrm>
              <a:off x="3155" y="2547"/>
              <a:ext cx="27" cy="46"/>
            </a:xfrm>
            <a:custGeom>
              <a:avLst/>
              <a:gdLst>
                <a:gd name="T0" fmla="*/ 27 w 383"/>
                <a:gd name="T1" fmla="*/ 0 h 597"/>
                <a:gd name="T2" fmla="*/ 23 w 383"/>
                <a:gd name="T3" fmla="*/ 46 h 597"/>
                <a:gd name="T4" fmla="*/ 0 w 383"/>
                <a:gd name="T5" fmla="*/ 21 h 597"/>
                <a:gd name="T6" fmla="*/ 27 w 383"/>
                <a:gd name="T7" fmla="*/ 0 h 597"/>
                <a:gd name="T8" fmla="*/ 0 60000 65536"/>
                <a:gd name="T9" fmla="*/ 0 60000 65536"/>
                <a:gd name="T10" fmla="*/ 0 60000 65536"/>
                <a:gd name="T11" fmla="*/ 0 60000 65536"/>
                <a:gd name="T12" fmla="*/ 0 w 383"/>
                <a:gd name="T13" fmla="*/ 0 h 597"/>
                <a:gd name="T14" fmla="*/ 383 w 383"/>
                <a:gd name="T15" fmla="*/ 597 h 597"/>
              </a:gdLst>
              <a:ahLst/>
              <a:cxnLst>
                <a:cxn ang="T8">
                  <a:pos x="T0" y="T1"/>
                </a:cxn>
                <a:cxn ang="T9">
                  <a:pos x="T2" y="T3"/>
                </a:cxn>
                <a:cxn ang="T10">
                  <a:pos x="T4" y="T5"/>
                </a:cxn>
                <a:cxn ang="T11">
                  <a:pos x="T6" y="T7"/>
                </a:cxn>
              </a:cxnLst>
              <a:rect l="T12" t="T13" r="T14" b="T15"/>
              <a:pathLst>
                <a:path w="383" h="597">
                  <a:moveTo>
                    <a:pt x="383" y="0"/>
                  </a:moveTo>
                  <a:lnTo>
                    <a:pt x="323" y="597"/>
                  </a:lnTo>
                  <a:lnTo>
                    <a:pt x="0" y="272"/>
                  </a:lnTo>
                  <a:lnTo>
                    <a:pt x="3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8" name="Freeform 499"/>
            <p:cNvSpPr>
              <a:spLocks/>
            </p:cNvSpPr>
            <p:nvPr/>
          </p:nvSpPr>
          <p:spPr bwMode="auto">
            <a:xfrm>
              <a:off x="3155" y="2547"/>
              <a:ext cx="27" cy="46"/>
            </a:xfrm>
            <a:custGeom>
              <a:avLst/>
              <a:gdLst>
                <a:gd name="T0" fmla="*/ 27 w 383"/>
                <a:gd name="T1" fmla="*/ 0 h 597"/>
                <a:gd name="T2" fmla="*/ 23 w 383"/>
                <a:gd name="T3" fmla="*/ 46 h 597"/>
                <a:gd name="T4" fmla="*/ 0 w 383"/>
                <a:gd name="T5" fmla="*/ 21 h 597"/>
                <a:gd name="T6" fmla="*/ 27 w 383"/>
                <a:gd name="T7" fmla="*/ 0 h 597"/>
                <a:gd name="T8" fmla="*/ 0 60000 65536"/>
                <a:gd name="T9" fmla="*/ 0 60000 65536"/>
                <a:gd name="T10" fmla="*/ 0 60000 65536"/>
                <a:gd name="T11" fmla="*/ 0 60000 65536"/>
                <a:gd name="T12" fmla="*/ 0 w 383"/>
                <a:gd name="T13" fmla="*/ 0 h 597"/>
                <a:gd name="T14" fmla="*/ 383 w 383"/>
                <a:gd name="T15" fmla="*/ 597 h 597"/>
              </a:gdLst>
              <a:ahLst/>
              <a:cxnLst>
                <a:cxn ang="T8">
                  <a:pos x="T0" y="T1"/>
                </a:cxn>
                <a:cxn ang="T9">
                  <a:pos x="T2" y="T3"/>
                </a:cxn>
                <a:cxn ang="T10">
                  <a:pos x="T4" y="T5"/>
                </a:cxn>
                <a:cxn ang="T11">
                  <a:pos x="T6" y="T7"/>
                </a:cxn>
              </a:cxnLst>
              <a:rect l="T12" t="T13" r="T14" b="T15"/>
              <a:pathLst>
                <a:path w="383" h="597">
                  <a:moveTo>
                    <a:pt x="383" y="0"/>
                  </a:moveTo>
                  <a:lnTo>
                    <a:pt x="323" y="597"/>
                  </a:lnTo>
                  <a:lnTo>
                    <a:pt x="0" y="272"/>
                  </a:lnTo>
                  <a:lnTo>
                    <a:pt x="38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9" name="Freeform 500"/>
            <p:cNvSpPr>
              <a:spLocks/>
            </p:cNvSpPr>
            <p:nvPr/>
          </p:nvSpPr>
          <p:spPr bwMode="auto">
            <a:xfrm>
              <a:off x="3155" y="2541"/>
              <a:ext cx="27" cy="27"/>
            </a:xfrm>
            <a:custGeom>
              <a:avLst/>
              <a:gdLst>
                <a:gd name="T0" fmla="*/ 4 w 383"/>
                <a:gd name="T1" fmla="*/ 0 h 347"/>
                <a:gd name="T2" fmla="*/ 27 w 383"/>
                <a:gd name="T3" fmla="*/ 6 h 347"/>
                <a:gd name="T4" fmla="*/ 0 w 383"/>
                <a:gd name="T5" fmla="*/ 27 h 347"/>
                <a:gd name="T6" fmla="*/ 4 w 383"/>
                <a:gd name="T7" fmla="*/ 0 h 347"/>
                <a:gd name="T8" fmla="*/ 0 60000 65536"/>
                <a:gd name="T9" fmla="*/ 0 60000 65536"/>
                <a:gd name="T10" fmla="*/ 0 60000 65536"/>
                <a:gd name="T11" fmla="*/ 0 60000 65536"/>
                <a:gd name="T12" fmla="*/ 0 w 383"/>
                <a:gd name="T13" fmla="*/ 0 h 347"/>
                <a:gd name="T14" fmla="*/ 383 w 383"/>
                <a:gd name="T15" fmla="*/ 347 h 347"/>
              </a:gdLst>
              <a:ahLst/>
              <a:cxnLst>
                <a:cxn ang="T8">
                  <a:pos x="T0" y="T1"/>
                </a:cxn>
                <a:cxn ang="T9">
                  <a:pos x="T2" y="T3"/>
                </a:cxn>
                <a:cxn ang="T10">
                  <a:pos x="T4" y="T5"/>
                </a:cxn>
                <a:cxn ang="T11">
                  <a:pos x="T6" y="T7"/>
                </a:cxn>
              </a:cxnLst>
              <a:rect l="T12" t="T13" r="T14" b="T15"/>
              <a:pathLst>
                <a:path w="383" h="347">
                  <a:moveTo>
                    <a:pt x="61" y="0"/>
                  </a:moveTo>
                  <a:lnTo>
                    <a:pt x="383" y="75"/>
                  </a:lnTo>
                  <a:lnTo>
                    <a:pt x="0" y="347"/>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0" name="Freeform 501"/>
            <p:cNvSpPr>
              <a:spLocks/>
            </p:cNvSpPr>
            <p:nvPr/>
          </p:nvSpPr>
          <p:spPr bwMode="auto">
            <a:xfrm>
              <a:off x="3155" y="2541"/>
              <a:ext cx="27" cy="27"/>
            </a:xfrm>
            <a:custGeom>
              <a:avLst/>
              <a:gdLst>
                <a:gd name="T0" fmla="*/ 4 w 383"/>
                <a:gd name="T1" fmla="*/ 0 h 347"/>
                <a:gd name="T2" fmla="*/ 27 w 383"/>
                <a:gd name="T3" fmla="*/ 6 h 347"/>
                <a:gd name="T4" fmla="*/ 0 w 383"/>
                <a:gd name="T5" fmla="*/ 27 h 347"/>
                <a:gd name="T6" fmla="*/ 4 w 383"/>
                <a:gd name="T7" fmla="*/ 0 h 347"/>
                <a:gd name="T8" fmla="*/ 0 60000 65536"/>
                <a:gd name="T9" fmla="*/ 0 60000 65536"/>
                <a:gd name="T10" fmla="*/ 0 60000 65536"/>
                <a:gd name="T11" fmla="*/ 0 60000 65536"/>
                <a:gd name="T12" fmla="*/ 0 w 383"/>
                <a:gd name="T13" fmla="*/ 0 h 347"/>
                <a:gd name="T14" fmla="*/ 383 w 383"/>
                <a:gd name="T15" fmla="*/ 347 h 347"/>
              </a:gdLst>
              <a:ahLst/>
              <a:cxnLst>
                <a:cxn ang="T8">
                  <a:pos x="T0" y="T1"/>
                </a:cxn>
                <a:cxn ang="T9">
                  <a:pos x="T2" y="T3"/>
                </a:cxn>
                <a:cxn ang="T10">
                  <a:pos x="T4" y="T5"/>
                </a:cxn>
                <a:cxn ang="T11">
                  <a:pos x="T6" y="T7"/>
                </a:cxn>
              </a:cxnLst>
              <a:rect l="T12" t="T13" r="T14" b="T15"/>
              <a:pathLst>
                <a:path w="383" h="347">
                  <a:moveTo>
                    <a:pt x="61" y="0"/>
                  </a:moveTo>
                  <a:lnTo>
                    <a:pt x="383" y="75"/>
                  </a:lnTo>
                  <a:lnTo>
                    <a:pt x="0" y="347"/>
                  </a:lnTo>
                  <a:lnTo>
                    <a:pt x="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1" name="Freeform 502"/>
            <p:cNvSpPr>
              <a:spLocks/>
            </p:cNvSpPr>
            <p:nvPr/>
          </p:nvSpPr>
          <p:spPr bwMode="auto">
            <a:xfrm>
              <a:off x="3159" y="2523"/>
              <a:ext cx="31" cy="24"/>
            </a:xfrm>
            <a:custGeom>
              <a:avLst/>
              <a:gdLst>
                <a:gd name="T0" fmla="*/ 31 w 428"/>
                <a:gd name="T1" fmla="*/ 0 h 307"/>
                <a:gd name="T2" fmla="*/ 23 w 428"/>
                <a:gd name="T3" fmla="*/ 24 h 307"/>
                <a:gd name="T4" fmla="*/ 0 w 428"/>
                <a:gd name="T5" fmla="*/ 18 h 307"/>
                <a:gd name="T6" fmla="*/ 31 w 428"/>
                <a:gd name="T7" fmla="*/ 0 h 307"/>
                <a:gd name="T8" fmla="*/ 0 60000 65536"/>
                <a:gd name="T9" fmla="*/ 0 60000 65536"/>
                <a:gd name="T10" fmla="*/ 0 60000 65536"/>
                <a:gd name="T11" fmla="*/ 0 60000 65536"/>
                <a:gd name="T12" fmla="*/ 0 w 428"/>
                <a:gd name="T13" fmla="*/ 0 h 307"/>
                <a:gd name="T14" fmla="*/ 428 w 428"/>
                <a:gd name="T15" fmla="*/ 307 h 307"/>
              </a:gdLst>
              <a:ahLst/>
              <a:cxnLst>
                <a:cxn ang="T8">
                  <a:pos x="T0" y="T1"/>
                </a:cxn>
                <a:cxn ang="T9">
                  <a:pos x="T2" y="T3"/>
                </a:cxn>
                <a:cxn ang="T10">
                  <a:pos x="T4" y="T5"/>
                </a:cxn>
                <a:cxn ang="T11">
                  <a:pos x="T6" y="T7"/>
                </a:cxn>
              </a:cxnLst>
              <a:rect l="T12" t="T13" r="T14" b="T15"/>
              <a:pathLst>
                <a:path w="428" h="307">
                  <a:moveTo>
                    <a:pt x="428" y="0"/>
                  </a:moveTo>
                  <a:lnTo>
                    <a:pt x="322" y="307"/>
                  </a:lnTo>
                  <a:lnTo>
                    <a:pt x="0" y="232"/>
                  </a:lnTo>
                  <a:lnTo>
                    <a:pt x="4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2" name="Freeform 503"/>
            <p:cNvSpPr>
              <a:spLocks/>
            </p:cNvSpPr>
            <p:nvPr/>
          </p:nvSpPr>
          <p:spPr bwMode="auto">
            <a:xfrm>
              <a:off x="3159" y="2523"/>
              <a:ext cx="31" cy="24"/>
            </a:xfrm>
            <a:custGeom>
              <a:avLst/>
              <a:gdLst>
                <a:gd name="T0" fmla="*/ 31 w 428"/>
                <a:gd name="T1" fmla="*/ 0 h 307"/>
                <a:gd name="T2" fmla="*/ 23 w 428"/>
                <a:gd name="T3" fmla="*/ 24 h 307"/>
                <a:gd name="T4" fmla="*/ 0 w 428"/>
                <a:gd name="T5" fmla="*/ 18 h 307"/>
                <a:gd name="T6" fmla="*/ 31 w 428"/>
                <a:gd name="T7" fmla="*/ 0 h 307"/>
                <a:gd name="T8" fmla="*/ 0 60000 65536"/>
                <a:gd name="T9" fmla="*/ 0 60000 65536"/>
                <a:gd name="T10" fmla="*/ 0 60000 65536"/>
                <a:gd name="T11" fmla="*/ 0 60000 65536"/>
                <a:gd name="T12" fmla="*/ 0 w 428"/>
                <a:gd name="T13" fmla="*/ 0 h 307"/>
                <a:gd name="T14" fmla="*/ 428 w 428"/>
                <a:gd name="T15" fmla="*/ 307 h 307"/>
              </a:gdLst>
              <a:ahLst/>
              <a:cxnLst>
                <a:cxn ang="T8">
                  <a:pos x="T0" y="T1"/>
                </a:cxn>
                <a:cxn ang="T9">
                  <a:pos x="T2" y="T3"/>
                </a:cxn>
                <a:cxn ang="T10">
                  <a:pos x="T4" y="T5"/>
                </a:cxn>
                <a:cxn ang="T11">
                  <a:pos x="T6" y="T7"/>
                </a:cxn>
              </a:cxnLst>
              <a:rect l="T12" t="T13" r="T14" b="T15"/>
              <a:pathLst>
                <a:path w="428" h="307">
                  <a:moveTo>
                    <a:pt x="428" y="0"/>
                  </a:moveTo>
                  <a:lnTo>
                    <a:pt x="322" y="307"/>
                  </a:lnTo>
                  <a:lnTo>
                    <a:pt x="0" y="232"/>
                  </a:lnTo>
                  <a:lnTo>
                    <a:pt x="4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3" name="Freeform 504"/>
            <p:cNvSpPr>
              <a:spLocks/>
            </p:cNvSpPr>
            <p:nvPr/>
          </p:nvSpPr>
          <p:spPr bwMode="auto">
            <a:xfrm>
              <a:off x="3159" y="2514"/>
              <a:ext cx="31" cy="27"/>
            </a:xfrm>
            <a:custGeom>
              <a:avLst/>
              <a:gdLst>
                <a:gd name="T0" fmla="*/ 9 w 428"/>
                <a:gd name="T1" fmla="*/ 0 h 350"/>
                <a:gd name="T2" fmla="*/ 31 w 428"/>
                <a:gd name="T3" fmla="*/ 9 h 350"/>
                <a:gd name="T4" fmla="*/ 0 w 428"/>
                <a:gd name="T5" fmla="*/ 27 h 350"/>
                <a:gd name="T6" fmla="*/ 9 w 428"/>
                <a:gd name="T7" fmla="*/ 0 h 350"/>
                <a:gd name="T8" fmla="*/ 0 60000 65536"/>
                <a:gd name="T9" fmla="*/ 0 60000 65536"/>
                <a:gd name="T10" fmla="*/ 0 60000 65536"/>
                <a:gd name="T11" fmla="*/ 0 60000 65536"/>
                <a:gd name="T12" fmla="*/ 0 w 428"/>
                <a:gd name="T13" fmla="*/ 0 h 350"/>
                <a:gd name="T14" fmla="*/ 428 w 428"/>
                <a:gd name="T15" fmla="*/ 350 h 350"/>
              </a:gdLst>
              <a:ahLst/>
              <a:cxnLst>
                <a:cxn ang="T8">
                  <a:pos x="T0" y="T1"/>
                </a:cxn>
                <a:cxn ang="T9">
                  <a:pos x="T2" y="T3"/>
                </a:cxn>
                <a:cxn ang="T10">
                  <a:pos x="T4" y="T5"/>
                </a:cxn>
                <a:cxn ang="T11">
                  <a:pos x="T6" y="T7"/>
                </a:cxn>
              </a:cxnLst>
              <a:rect l="T12" t="T13" r="T14" b="T15"/>
              <a:pathLst>
                <a:path w="428" h="350">
                  <a:moveTo>
                    <a:pt x="119" y="0"/>
                  </a:moveTo>
                  <a:lnTo>
                    <a:pt x="428" y="118"/>
                  </a:lnTo>
                  <a:lnTo>
                    <a:pt x="0" y="350"/>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 name="Freeform 505"/>
            <p:cNvSpPr>
              <a:spLocks/>
            </p:cNvSpPr>
            <p:nvPr/>
          </p:nvSpPr>
          <p:spPr bwMode="auto">
            <a:xfrm>
              <a:off x="3159" y="2514"/>
              <a:ext cx="31" cy="27"/>
            </a:xfrm>
            <a:custGeom>
              <a:avLst/>
              <a:gdLst>
                <a:gd name="T0" fmla="*/ 9 w 428"/>
                <a:gd name="T1" fmla="*/ 0 h 350"/>
                <a:gd name="T2" fmla="*/ 31 w 428"/>
                <a:gd name="T3" fmla="*/ 9 h 350"/>
                <a:gd name="T4" fmla="*/ 0 w 428"/>
                <a:gd name="T5" fmla="*/ 27 h 350"/>
                <a:gd name="T6" fmla="*/ 9 w 428"/>
                <a:gd name="T7" fmla="*/ 0 h 350"/>
                <a:gd name="T8" fmla="*/ 0 60000 65536"/>
                <a:gd name="T9" fmla="*/ 0 60000 65536"/>
                <a:gd name="T10" fmla="*/ 0 60000 65536"/>
                <a:gd name="T11" fmla="*/ 0 60000 65536"/>
                <a:gd name="T12" fmla="*/ 0 w 428"/>
                <a:gd name="T13" fmla="*/ 0 h 350"/>
                <a:gd name="T14" fmla="*/ 428 w 428"/>
                <a:gd name="T15" fmla="*/ 350 h 350"/>
              </a:gdLst>
              <a:ahLst/>
              <a:cxnLst>
                <a:cxn ang="T8">
                  <a:pos x="T0" y="T1"/>
                </a:cxn>
                <a:cxn ang="T9">
                  <a:pos x="T2" y="T3"/>
                </a:cxn>
                <a:cxn ang="T10">
                  <a:pos x="T4" y="T5"/>
                </a:cxn>
                <a:cxn ang="T11">
                  <a:pos x="T6" y="T7"/>
                </a:cxn>
              </a:cxnLst>
              <a:rect l="T12" t="T13" r="T14" b="T15"/>
              <a:pathLst>
                <a:path w="428" h="350">
                  <a:moveTo>
                    <a:pt x="119" y="0"/>
                  </a:moveTo>
                  <a:lnTo>
                    <a:pt x="428" y="118"/>
                  </a:lnTo>
                  <a:lnTo>
                    <a:pt x="0" y="350"/>
                  </a:lnTo>
                  <a:lnTo>
                    <a:pt x="1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5" name="Freeform 506"/>
            <p:cNvSpPr>
              <a:spLocks/>
            </p:cNvSpPr>
            <p:nvPr/>
          </p:nvSpPr>
          <p:spPr bwMode="auto">
            <a:xfrm>
              <a:off x="3953" y="2506"/>
              <a:ext cx="33" cy="49"/>
            </a:xfrm>
            <a:custGeom>
              <a:avLst/>
              <a:gdLst>
                <a:gd name="T0" fmla="*/ 33 w 463"/>
                <a:gd name="T1" fmla="*/ 0 h 635"/>
                <a:gd name="T2" fmla="*/ 23 w 463"/>
                <a:gd name="T3" fmla="*/ 49 h 635"/>
                <a:gd name="T4" fmla="*/ 0 w 463"/>
                <a:gd name="T5" fmla="*/ 43 h 635"/>
                <a:gd name="T6" fmla="*/ 33 w 463"/>
                <a:gd name="T7" fmla="*/ 0 h 635"/>
                <a:gd name="T8" fmla="*/ 0 60000 65536"/>
                <a:gd name="T9" fmla="*/ 0 60000 65536"/>
                <a:gd name="T10" fmla="*/ 0 60000 65536"/>
                <a:gd name="T11" fmla="*/ 0 60000 65536"/>
                <a:gd name="T12" fmla="*/ 0 w 463"/>
                <a:gd name="T13" fmla="*/ 0 h 635"/>
                <a:gd name="T14" fmla="*/ 463 w 463"/>
                <a:gd name="T15" fmla="*/ 635 h 635"/>
              </a:gdLst>
              <a:ahLst/>
              <a:cxnLst>
                <a:cxn ang="T8">
                  <a:pos x="T0" y="T1"/>
                </a:cxn>
                <a:cxn ang="T9">
                  <a:pos x="T2" y="T3"/>
                </a:cxn>
                <a:cxn ang="T10">
                  <a:pos x="T4" y="T5"/>
                </a:cxn>
                <a:cxn ang="T11">
                  <a:pos x="T6" y="T7"/>
                </a:cxn>
              </a:cxnLst>
              <a:rect l="T12" t="T13" r="T14" b="T15"/>
              <a:pathLst>
                <a:path w="463" h="635">
                  <a:moveTo>
                    <a:pt x="463" y="0"/>
                  </a:moveTo>
                  <a:lnTo>
                    <a:pt x="323" y="635"/>
                  </a:lnTo>
                  <a:lnTo>
                    <a:pt x="0" y="559"/>
                  </a:lnTo>
                  <a:lnTo>
                    <a:pt x="4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6" name="Freeform 507"/>
            <p:cNvSpPr>
              <a:spLocks/>
            </p:cNvSpPr>
            <p:nvPr/>
          </p:nvSpPr>
          <p:spPr bwMode="auto">
            <a:xfrm>
              <a:off x="3953" y="2506"/>
              <a:ext cx="33" cy="49"/>
            </a:xfrm>
            <a:custGeom>
              <a:avLst/>
              <a:gdLst>
                <a:gd name="T0" fmla="*/ 33 w 463"/>
                <a:gd name="T1" fmla="*/ 0 h 635"/>
                <a:gd name="T2" fmla="*/ 23 w 463"/>
                <a:gd name="T3" fmla="*/ 49 h 635"/>
                <a:gd name="T4" fmla="*/ 0 w 463"/>
                <a:gd name="T5" fmla="*/ 43 h 635"/>
                <a:gd name="T6" fmla="*/ 33 w 463"/>
                <a:gd name="T7" fmla="*/ 0 h 635"/>
                <a:gd name="T8" fmla="*/ 0 60000 65536"/>
                <a:gd name="T9" fmla="*/ 0 60000 65536"/>
                <a:gd name="T10" fmla="*/ 0 60000 65536"/>
                <a:gd name="T11" fmla="*/ 0 60000 65536"/>
                <a:gd name="T12" fmla="*/ 0 w 463"/>
                <a:gd name="T13" fmla="*/ 0 h 635"/>
                <a:gd name="T14" fmla="*/ 463 w 463"/>
                <a:gd name="T15" fmla="*/ 635 h 635"/>
              </a:gdLst>
              <a:ahLst/>
              <a:cxnLst>
                <a:cxn ang="T8">
                  <a:pos x="T0" y="T1"/>
                </a:cxn>
                <a:cxn ang="T9">
                  <a:pos x="T2" y="T3"/>
                </a:cxn>
                <a:cxn ang="T10">
                  <a:pos x="T4" y="T5"/>
                </a:cxn>
                <a:cxn ang="T11">
                  <a:pos x="T6" y="T7"/>
                </a:cxn>
              </a:cxnLst>
              <a:rect l="T12" t="T13" r="T14" b="T15"/>
              <a:pathLst>
                <a:path w="463" h="635">
                  <a:moveTo>
                    <a:pt x="463" y="0"/>
                  </a:moveTo>
                  <a:lnTo>
                    <a:pt x="323" y="635"/>
                  </a:lnTo>
                  <a:lnTo>
                    <a:pt x="0" y="559"/>
                  </a:lnTo>
                  <a:lnTo>
                    <a:pt x="4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7" name="Freeform 508"/>
            <p:cNvSpPr>
              <a:spLocks/>
            </p:cNvSpPr>
            <p:nvPr/>
          </p:nvSpPr>
          <p:spPr bwMode="auto">
            <a:xfrm>
              <a:off x="3953" y="2502"/>
              <a:ext cx="33" cy="47"/>
            </a:xfrm>
            <a:custGeom>
              <a:avLst/>
              <a:gdLst>
                <a:gd name="T0" fmla="*/ 10 w 463"/>
                <a:gd name="T1" fmla="*/ 0 h 612"/>
                <a:gd name="T2" fmla="*/ 33 w 463"/>
                <a:gd name="T3" fmla="*/ 4 h 612"/>
                <a:gd name="T4" fmla="*/ 0 w 463"/>
                <a:gd name="T5" fmla="*/ 47 h 612"/>
                <a:gd name="T6" fmla="*/ 10 w 463"/>
                <a:gd name="T7" fmla="*/ 0 h 612"/>
                <a:gd name="T8" fmla="*/ 0 60000 65536"/>
                <a:gd name="T9" fmla="*/ 0 60000 65536"/>
                <a:gd name="T10" fmla="*/ 0 60000 65536"/>
                <a:gd name="T11" fmla="*/ 0 60000 65536"/>
                <a:gd name="T12" fmla="*/ 0 w 463"/>
                <a:gd name="T13" fmla="*/ 0 h 612"/>
                <a:gd name="T14" fmla="*/ 463 w 463"/>
                <a:gd name="T15" fmla="*/ 612 h 612"/>
              </a:gdLst>
              <a:ahLst/>
              <a:cxnLst>
                <a:cxn ang="T8">
                  <a:pos x="T0" y="T1"/>
                </a:cxn>
                <a:cxn ang="T9">
                  <a:pos x="T2" y="T3"/>
                </a:cxn>
                <a:cxn ang="T10">
                  <a:pos x="T4" y="T5"/>
                </a:cxn>
                <a:cxn ang="T11">
                  <a:pos x="T6" y="T7"/>
                </a:cxn>
              </a:cxnLst>
              <a:rect l="T12" t="T13" r="T14" b="T15"/>
              <a:pathLst>
                <a:path w="463" h="612">
                  <a:moveTo>
                    <a:pt x="136" y="0"/>
                  </a:moveTo>
                  <a:lnTo>
                    <a:pt x="463" y="53"/>
                  </a:lnTo>
                  <a:lnTo>
                    <a:pt x="0" y="612"/>
                  </a:lnTo>
                  <a:lnTo>
                    <a:pt x="1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8" name="Freeform 509"/>
            <p:cNvSpPr>
              <a:spLocks/>
            </p:cNvSpPr>
            <p:nvPr/>
          </p:nvSpPr>
          <p:spPr bwMode="auto">
            <a:xfrm>
              <a:off x="3953" y="2502"/>
              <a:ext cx="33" cy="47"/>
            </a:xfrm>
            <a:custGeom>
              <a:avLst/>
              <a:gdLst>
                <a:gd name="T0" fmla="*/ 10 w 463"/>
                <a:gd name="T1" fmla="*/ 0 h 612"/>
                <a:gd name="T2" fmla="*/ 33 w 463"/>
                <a:gd name="T3" fmla="*/ 4 h 612"/>
                <a:gd name="T4" fmla="*/ 0 w 463"/>
                <a:gd name="T5" fmla="*/ 47 h 612"/>
                <a:gd name="T6" fmla="*/ 10 w 463"/>
                <a:gd name="T7" fmla="*/ 0 h 612"/>
                <a:gd name="T8" fmla="*/ 0 60000 65536"/>
                <a:gd name="T9" fmla="*/ 0 60000 65536"/>
                <a:gd name="T10" fmla="*/ 0 60000 65536"/>
                <a:gd name="T11" fmla="*/ 0 60000 65536"/>
                <a:gd name="T12" fmla="*/ 0 w 463"/>
                <a:gd name="T13" fmla="*/ 0 h 612"/>
                <a:gd name="T14" fmla="*/ 463 w 463"/>
                <a:gd name="T15" fmla="*/ 612 h 612"/>
              </a:gdLst>
              <a:ahLst/>
              <a:cxnLst>
                <a:cxn ang="T8">
                  <a:pos x="T0" y="T1"/>
                </a:cxn>
                <a:cxn ang="T9">
                  <a:pos x="T2" y="T3"/>
                </a:cxn>
                <a:cxn ang="T10">
                  <a:pos x="T4" y="T5"/>
                </a:cxn>
                <a:cxn ang="T11">
                  <a:pos x="T6" y="T7"/>
                </a:cxn>
              </a:cxnLst>
              <a:rect l="T12" t="T13" r="T14" b="T15"/>
              <a:pathLst>
                <a:path w="463" h="612">
                  <a:moveTo>
                    <a:pt x="136" y="0"/>
                  </a:moveTo>
                  <a:lnTo>
                    <a:pt x="463" y="53"/>
                  </a:lnTo>
                  <a:lnTo>
                    <a:pt x="0" y="612"/>
                  </a:lnTo>
                  <a:lnTo>
                    <a:pt x="13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9" name="Freeform 510"/>
            <p:cNvSpPr>
              <a:spLocks/>
            </p:cNvSpPr>
            <p:nvPr/>
          </p:nvSpPr>
          <p:spPr bwMode="auto">
            <a:xfrm>
              <a:off x="3167" y="2499"/>
              <a:ext cx="34" cy="24"/>
            </a:xfrm>
            <a:custGeom>
              <a:avLst/>
              <a:gdLst>
                <a:gd name="T0" fmla="*/ 34 w 472"/>
                <a:gd name="T1" fmla="*/ 0 h 315"/>
                <a:gd name="T2" fmla="*/ 22 w 472"/>
                <a:gd name="T3" fmla="*/ 24 h 315"/>
                <a:gd name="T4" fmla="*/ 0 w 472"/>
                <a:gd name="T5" fmla="*/ 15 h 315"/>
                <a:gd name="T6" fmla="*/ 34 w 472"/>
                <a:gd name="T7" fmla="*/ 0 h 315"/>
                <a:gd name="T8" fmla="*/ 0 60000 65536"/>
                <a:gd name="T9" fmla="*/ 0 60000 65536"/>
                <a:gd name="T10" fmla="*/ 0 60000 65536"/>
                <a:gd name="T11" fmla="*/ 0 60000 65536"/>
                <a:gd name="T12" fmla="*/ 0 w 472"/>
                <a:gd name="T13" fmla="*/ 0 h 315"/>
                <a:gd name="T14" fmla="*/ 472 w 472"/>
                <a:gd name="T15" fmla="*/ 315 h 315"/>
              </a:gdLst>
              <a:ahLst/>
              <a:cxnLst>
                <a:cxn ang="T8">
                  <a:pos x="T0" y="T1"/>
                </a:cxn>
                <a:cxn ang="T9">
                  <a:pos x="T2" y="T3"/>
                </a:cxn>
                <a:cxn ang="T10">
                  <a:pos x="T4" y="T5"/>
                </a:cxn>
                <a:cxn ang="T11">
                  <a:pos x="T6" y="T7"/>
                </a:cxn>
              </a:cxnLst>
              <a:rect l="T12" t="T13" r="T14" b="T15"/>
              <a:pathLst>
                <a:path w="472" h="315">
                  <a:moveTo>
                    <a:pt x="472" y="0"/>
                  </a:moveTo>
                  <a:lnTo>
                    <a:pt x="309" y="315"/>
                  </a:lnTo>
                  <a:lnTo>
                    <a:pt x="0" y="197"/>
                  </a:lnTo>
                  <a:lnTo>
                    <a:pt x="4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0" name="Freeform 511"/>
            <p:cNvSpPr>
              <a:spLocks/>
            </p:cNvSpPr>
            <p:nvPr/>
          </p:nvSpPr>
          <p:spPr bwMode="auto">
            <a:xfrm>
              <a:off x="3167" y="2499"/>
              <a:ext cx="34" cy="24"/>
            </a:xfrm>
            <a:custGeom>
              <a:avLst/>
              <a:gdLst>
                <a:gd name="T0" fmla="*/ 34 w 472"/>
                <a:gd name="T1" fmla="*/ 0 h 315"/>
                <a:gd name="T2" fmla="*/ 22 w 472"/>
                <a:gd name="T3" fmla="*/ 24 h 315"/>
                <a:gd name="T4" fmla="*/ 0 w 472"/>
                <a:gd name="T5" fmla="*/ 15 h 315"/>
                <a:gd name="T6" fmla="*/ 34 w 472"/>
                <a:gd name="T7" fmla="*/ 0 h 315"/>
                <a:gd name="T8" fmla="*/ 0 60000 65536"/>
                <a:gd name="T9" fmla="*/ 0 60000 65536"/>
                <a:gd name="T10" fmla="*/ 0 60000 65536"/>
                <a:gd name="T11" fmla="*/ 0 60000 65536"/>
                <a:gd name="T12" fmla="*/ 0 w 472"/>
                <a:gd name="T13" fmla="*/ 0 h 315"/>
                <a:gd name="T14" fmla="*/ 472 w 472"/>
                <a:gd name="T15" fmla="*/ 315 h 315"/>
              </a:gdLst>
              <a:ahLst/>
              <a:cxnLst>
                <a:cxn ang="T8">
                  <a:pos x="T0" y="T1"/>
                </a:cxn>
                <a:cxn ang="T9">
                  <a:pos x="T2" y="T3"/>
                </a:cxn>
                <a:cxn ang="T10">
                  <a:pos x="T4" y="T5"/>
                </a:cxn>
                <a:cxn ang="T11">
                  <a:pos x="T6" y="T7"/>
                </a:cxn>
              </a:cxnLst>
              <a:rect l="T12" t="T13" r="T14" b="T15"/>
              <a:pathLst>
                <a:path w="472" h="315">
                  <a:moveTo>
                    <a:pt x="472" y="0"/>
                  </a:moveTo>
                  <a:lnTo>
                    <a:pt x="309" y="315"/>
                  </a:lnTo>
                  <a:lnTo>
                    <a:pt x="0" y="197"/>
                  </a:lnTo>
                  <a:lnTo>
                    <a:pt x="47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1" name="Freeform 512"/>
            <p:cNvSpPr>
              <a:spLocks/>
            </p:cNvSpPr>
            <p:nvPr/>
          </p:nvSpPr>
          <p:spPr bwMode="auto">
            <a:xfrm>
              <a:off x="3167" y="2487"/>
              <a:ext cx="34" cy="27"/>
            </a:xfrm>
            <a:custGeom>
              <a:avLst/>
              <a:gdLst>
                <a:gd name="T0" fmla="*/ 13 w 472"/>
                <a:gd name="T1" fmla="*/ 0 h 350"/>
                <a:gd name="T2" fmla="*/ 34 w 472"/>
                <a:gd name="T3" fmla="*/ 12 h 350"/>
                <a:gd name="T4" fmla="*/ 0 w 472"/>
                <a:gd name="T5" fmla="*/ 27 h 350"/>
                <a:gd name="T6" fmla="*/ 13 w 472"/>
                <a:gd name="T7" fmla="*/ 0 h 350"/>
                <a:gd name="T8" fmla="*/ 0 60000 65536"/>
                <a:gd name="T9" fmla="*/ 0 60000 65536"/>
                <a:gd name="T10" fmla="*/ 0 60000 65536"/>
                <a:gd name="T11" fmla="*/ 0 60000 65536"/>
                <a:gd name="T12" fmla="*/ 0 w 472"/>
                <a:gd name="T13" fmla="*/ 0 h 350"/>
                <a:gd name="T14" fmla="*/ 472 w 472"/>
                <a:gd name="T15" fmla="*/ 350 h 350"/>
              </a:gdLst>
              <a:ahLst/>
              <a:cxnLst>
                <a:cxn ang="T8">
                  <a:pos x="T0" y="T1"/>
                </a:cxn>
                <a:cxn ang="T9">
                  <a:pos x="T2" y="T3"/>
                </a:cxn>
                <a:cxn ang="T10">
                  <a:pos x="T4" y="T5"/>
                </a:cxn>
                <a:cxn ang="T11">
                  <a:pos x="T6" y="T7"/>
                </a:cxn>
              </a:cxnLst>
              <a:rect l="T12" t="T13" r="T14" b="T15"/>
              <a:pathLst>
                <a:path w="472" h="350">
                  <a:moveTo>
                    <a:pt x="181" y="0"/>
                  </a:moveTo>
                  <a:lnTo>
                    <a:pt x="472" y="153"/>
                  </a:lnTo>
                  <a:lnTo>
                    <a:pt x="0" y="350"/>
                  </a:lnTo>
                  <a:lnTo>
                    <a:pt x="1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2" name="Freeform 513"/>
            <p:cNvSpPr>
              <a:spLocks/>
            </p:cNvSpPr>
            <p:nvPr/>
          </p:nvSpPr>
          <p:spPr bwMode="auto">
            <a:xfrm>
              <a:off x="3167" y="2487"/>
              <a:ext cx="34" cy="27"/>
            </a:xfrm>
            <a:custGeom>
              <a:avLst/>
              <a:gdLst>
                <a:gd name="T0" fmla="*/ 13 w 472"/>
                <a:gd name="T1" fmla="*/ 0 h 350"/>
                <a:gd name="T2" fmla="*/ 34 w 472"/>
                <a:gd name="T3" fmla="*/ 12 h 350"/>
                <a:gd name="T4" fmla="*/ 0 w 472"/>
                <a:gd name="T5" fmla="*/ 27 h 350"/>
                <a:gd name="T6" fmla="*/ 13 w 472"/>
                <a:gd name="T7" fmla="*/ 0 h 350"/>
                <a:gd name="T8" fmla="*/ 0 60000 65536"/>
                <a:gd name="T9" fmla="*/ 0 60000 65536"/>
                <a:gd name="T10" fmla="*/ 0 60000 65536"/>
                <a:gd name="T11" fmla="*/ 0 60000 65536"/>
                <a:gd name="T12" fmla="*/ 0 w 472"/>
                <a:gd name="T13" fmla="*/ 0 h 350"/>
                <a:gd name="T14" fmla="*/ 472 w 472"/>
                <a:gd name="T15" fmla="*/ 350 h 350"/>
              </a:gdLst>
              <a:ahLst/>
              <a:cxnLst>
                <a:cxn ang="T8">
                  <a:pos x="T0" y="T1"/>
                </a:cxn>
                <a:cxn ang="T9">
                  <a:pos x="T2" y="T3"/>
                </a:cxn>
                <a:cxn ang="T10">
                  <a:pos x="T4" y="T5"/>
                </a:cxn>
                <a:cxn ang="T11">
                  <a:pos x="T6" y="T7"/>
                </a:cxn>
              </a:cxnLst>
              <a:rect l="T12" t="T13" r="T14" b="T15"/>
              <a:pathLst>
                <a:path w="472" h="350">
                  <a:moveTo>
                    <a:pt x="181" y="0"/>
                  </a:moveTo>
                  <a:lnTo>
                    <a:pt x="472" y="153"/>
                  </a:lnTo>
                  <a:lnTo>
                    <a:pt x="0" y="350"/>
                  </a:lnTo>
                  <a:lnTo>
                    <a:pt x="18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3" name="Freeform 514"/>
            <p:cNvSpPr>
              <a:spLocks/>
            </p:cNvSpPr>
            <p:nvPr/>
          </p:nvSpPr>
          <p:spPr bwMode="auto">
            <a:xfrm>
              <a:off x="3963" y="2455"/>
              <a:ext cx="30" cy="51"/>
            </a:xfrm>
            <a:custGeom>
              <a:avLst/>
              <a:gdLst>
                <a:gd name="T0" fmla="*/ 30 w 422"/>
                <a:gd name="T1" fmla="*/ 0 h 666"/>
                <a:gd name="T2" fmla="*/ 23 w 422"/>
                <a:gd name="T3" fmla="*/ 51 h 666"/>
                <a:gd name="T4" fmla="*/ 0 w 422"/>
                <a:gd name="T5" fmla="*/ 47 h 666"/>
                <a:gd name="T6" fmla="*/ 30 w 422"/>
                <a:gd name="T7" fmla="*/ 0 h 666"/>
                <a:gd name="T8" fmla="*/ 0 60000 65536"/>
                <a:gd name="T9" fmla="*/ 0 60000 65536"/>
                <a:gd name="T10" fmla="*/ 0 60000 65536"/>
                <a:gd name="T11" fmla="*/ 0 60000 65536"/>
                <a:gd name="T12" fmla="*/ 0 w 422"/>
                <a:gd name="T13" fmla="*/ 0 h 666"/>
                <a:gd name="T14" fmla="*/ 422 w 422"/>
                <a:gd name="T15" fmla="*/ 666 h 666"/>
              </a:gdLst>
              <a:ahLst/>
              <a:cxnLst>
                <a:cxn ang="T8">
                  <a:pos x="T0" y="T1"/>
                </a:cxn>
                <a:cxn ang="T9">
                  <a:pos x="T2" y="T3"/>
                </a:cxn>
                <a:cxn ang="T10">
                  <a:pos x="T4" y="T5"/>
                </a:cxn>
                <a:cxn ang="T11">
                  <a:pos x="T6" y="T7"/>
                </a:cxn>
              </a:cxnLst>
              <a:rect l="T12" t="T13" r="T14" b="T15"/>
              <a:pathLst>
                <a:path w="422" h="666">
                  <a:moveTo>
                    <a:pt x="422" y="0"/>
                  </a:moveTo>
                  <a:lnTo>
                    <a:pt x="327" y="666"/>
                  </a:lnTo>
                  <a:lnTo>
                    <a:pt x="0" y="613"/>
                  </a:lnTo>
                  <a:lnTo>
                    <a:pt x="4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4" name="Freeform 515"/>
            <p:cNvSpPr>
              <a:spLocks/>
            </p:cNvSpPr>
            <p:nvPr/>
          </p:nvSpPr>
          <p:spPr bwMode="auto">
            <a:xfrm>
              <a:off x="3963" y="2455"/>
              <a:ext cx="30" cy="51"/>
            </a:xfrm>
            <a:custGeom>
              <a:avLst/>
              <a:gdLst>
                <a:gd name="T0" fmla="*/ 30 w 422"/>
                <a:gd name="T1" fmla="*/ 0 h 666"/>
                <a:gd name="T2" fmla="*/ 23 w 422"/>
                <a:gd name="T3" fmla="*/ 51 h 666"/>
                <a:gd name="T4" fmla="*/ 0 w 422"/>
                <a:gd name="T5" fmla="*/ 47 h 666"/>
                <a:gd name="T6" fmla="*/ 30 w 422"/>
                <a:gd name="T7" fmla="*/ 0 h 666"/>
                <a:gd name="T8" fmla="*/ 0 60000 65536"/>
                <a:gd name="T9" fmla="*/ 0 60000 65536"/>
                <a:gd name="T10" fmla="*/ 0 60000 65536"/>
                <a:gd name="T11" fmla="*/ 0 60000 65536"/>
                <a:gd name="T12" fmla="*/ 0 w 422"/>
                <a:gd name="T13" fmla="*/ 0 h 666"/>
                <a:gd name="T14" fmla="*/ 422 w 422"/>
                <a:gd name="T15" fmla="*/ 666 h 666"/>
              </a:gdLst>
              <a:ahLst/>
              <a:cxnLst>
                <a:cxn ang="T8">
                  <a:pos x="T0" y="T1"/>
                </a:cxn>
                <a:cxn ang="T9">
                  <a:pos x="T2" y="T3"/>
                </a:cxn>
                <a:cxn ang="T10">
                  <a:pos x="T4" y="T5"/>
                </a:cxn>
                <a:cxn ang="T11">
                  <a:pos x="T6" y="T7"/>
                </a:cxn>
              </a:cxnLst>
              <a:rect l="T12" t="T13" r="T14" b="T15"/>
              <a:pathLst>
                <a:path w="422" h="666">
                  <a:moveTo>
                    <a:pt x="422" y="0"/>
                  </a:moveTo>
                  <a:lnTo>
                    <a:pt x="327" y="666"/>
                  </a:lnTo>
                  <a:lnTo>
                    <a:pt x="0" y="613"/>
                  </a:lnTo>
                  <a:lnTo>
                    <a:pt x="4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5" name="Freeform 516"/>
            <p:cNvSpPr>
              <a:spLocks/>
            </p:cNvSpPr>
            <p:nvPr/>
          </p:nvSpPr>
          <p:spPr bwMode="auto">
            <a:xfrm>
              <a:off x="3963" y="2453"/>
              <a:ext cx="30" cy="49"/>
            </a:xfrm>
            <a:custGeom>
              <a:avLst/>
              <a:gdLst>
                <a:gd name="T0" fmla="*/ 6 w 422"/>
                <a:gd name="T1" fmla="*/ 0 h 644"/>
                <a:gd name="T2" fmla="*/ 30 w 422"/>
                <a:gd name="T3" fmla="*/ 2 h 644"/>
                <a:gd name="T4" fmla="*/ 0 w 422"/>
                <a:gd name="T5" fmla="*/ 49 h 644"/>
                <a:gd name="T6" fmla="*/ 6 w 422"/>
                <a:gd name="T7" fmla="*/ 0 h 644"/>
                <a:gd name="T8" fmla="*/ 0 60000 65536"/>
                <a:gd name="T9" fmla="*/ 0 60000 65536"/>
                <a:gd name="T10" fmla="*/ 0 60000 65536"/>
                <a:gd name="T11" fmla="*/ 0 60000 65536"/>
                <a:gd name="T12" fmla="*/ 0 w 422"/>
                <a:gd name="T13" fmla="*/ 0 h 644"/>
                <a:gd name="T14" fmla="*/ 422 w 422"/>
                <a:gd name="T15" fmla="*/ 644 h 644"/>
              </a:gdLst>
              <a:ahLst/>
              <a:cxnLst>
                <a:cxn ang="T8">
                  <a:pos x="T0" y="T1"/>
                </a:cxn>
                <a:cxn ang="T9">
                  <a:pos x="T2" y="T3"/>
                </a:cxn>
                <a:cxn ang="T10">
                  <a:pos x="T4" y="T5"/>
                </a:cxn>
                <a:cxn ang="T11">
                  <a:pos x="T6" y="T7"/>
                </a:cxn>
              </a:cxnLst>
              <a:rect l="T12" t="T13" r="T14" b="T15"/>
              <a:pathLst>
                <a:path w="422" h="644">
                  <a:moveTo>
                    <a:pt x="91" y="0"/>
                  </a:moveTo>
                  <a:lnTo>
                    <a:pt x="422" y="31"/>
                  </a:lnTo>
                  <a:lnTo>
                    <a:pt x="0" y="644"/>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6" name="Freeform 517"/>
            <p:cNvSpPr>
              <a:spLocks/>
            </p:cNvSpPr>
            <p:nvPr/>
          </p:nvSpPr>
          <p:spPr bwMode="auto">
            <a:xfrm>
              <a:off x="3963" y="2453"/>
              <a:ext cx="30" cy="49"/>
            </a:xfrm>
            <a:custGeom>
              <a:avLst/>
              <a:gdLst>
                <a:gd name="T0" fmla="*/ 6 w 422"/>
                <a:gd name="T1" fmla="*/ 0 h 644"/>
                <a:gd name="T2" fmla="*/ 30 w 422"/>
                <a:gd name="T3" fmla="*/ 2 h 644"/>
                <a:gd name="T4" fmla="*/ 0 w 422"/>
                <a:gd name="T5" fmla="*/ 49 h 644"/>
                <a:gd name="T6" fmla="*/ 6 w 422"/>
                <a:gd name="T7" fmla="*/ 0 h 644"/>
                <a:gd name="T8" fmla="*/ 0 60000 65536"/>
                <a:gd name="T9" fmla="*/ 0 60000 65536"/>
                <a:gd name="T10" fmla="*/ 0 60000 65536"/>
                <a:gd name="T11" fmla="*/ 0 60000 65536"/>
                <a:gd name="T12" fmla="*/ 0 w 422"/>
                <a:gd name="T13" fmla="*/ 0 h 644"/>
                <a:gd name="T14" fmla="*/ 422 w 422"/>
                <a:gd name="T15" fmla="*/ 644 h 644"/>
              </a:gdLst>
              <a:ahLst/>
              <a:cxnLst>
                <a:cxn ang="T8">
                  <a:pos x="T0" y="T1"/>
                </a:cxn>
                <a:cxn ang="T9">
                  <a:pos x="T2" y="T3"/>
                </a:cxn>
                <a:cxn ang="T10">
                  <a:pos x="T4" y="T5"/>
                </a:cxn>
                <a:cxn ang="T11">
                  <a:pos x="T6" y="T7"/>
                </a:cxn>
              </a:cxnLst>
              <a:rect l="T12" t="T13" r="T14" b="T15"/>
              <a:pathLst>
                <a:path w="422" h="644">
                  <a:moveTo>
                    <a:pt x="91" y="0"/>
                  </a:moveTo>
                  <a:lnTo>
                    <a:pt x="422" y="31"/>
                  </a:lnTo>
                  <a:lnTo>
                    <a:pt x="0" y="644"/>
                  </a:lnTo>
                  <a:lnTo>
                    <a:pt x="9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7" name="Freeform 518"/>
            <p:cNvSpPr>
              <a:spLocks/>
            </p:cNvSpPr>
            <p:nvPr/>
          </p:nvSpPr>
          <p:spPr bwMode="auto">
            <a:xfrm>
              <a:off x="3180" y="2449"/>
              <a:ext cx="55" cy="50"/>
            </a:xfrm>
            <a:custGeom>
              <a:avLst/>
              <a:gdLst>
                <a:gd name="T0" fmla="*/ 55 w 764"/>
                <a:gd name="T1" fmla="*/ 0 h 652"/>
                <a:gd name="T2" fmla="*/ 21 w 764"/>
                <a:gd name="T3" fmla="*/ 50 h 652"/>
                <a:gd name="T4" fmla="*/ 0 w 764"/>
                <a:gd name="T5" fmla="*/ 38 h 652"/>
                <a:gd name="T6" fmla="*/ 55 w 764"/>
                <a:gd name="T7" fmla="*/ 0 h 652"/>
                <a:gd name="T8" fmla="*/ 0 60000 65536"/>
                <a:gd name="T9" fmla="*/ 0 60000 65536"/>
                <a:gd name="T10" fmla="*/ 0 60000 65536"/>
                <a:gd name="T11" fmla="*/ 0 60000 65536"/>
                <a:gd name="T12" fmla="*/ 0 w 764"/>
                <a:gd name="T13" fmla="*/ 0 h 652"/>
                <a:gd name="T14" fmla="*/ 764 w 764"/>
                <a:gd name="T15" fmla="*/ 652 h 652"/>
              </a:gdLst>
              <a:ahLst/>
              <a:cxnLst>
                <a:cxn ang="T8">
                  <a:pos x="T0" y="T1"/>
                </a:cxn>
                <a:cxn ang="T9">
                  <a:pos x="T2" y="T3"/>
                </a:cxn>
                <a:cxn ang="T10">
                  <a:pos x="T4" y="T5"/>
                </a:cxn>
                <a:cxn ang="T11">
                  <a:pos x="T6" y="T7"/>
                </a:cxn>
              </a:cxnLst>
              <a:rect l="T12" t="T13" r="T14" b="T15"/>
              <a:pathLst>
                <a:path w="764" h="652">
                  <a:moveTo>
                    <a:pt x="764" y="0"/>
                  </a:moveTo>
                  <a:lnTo>
                    <a:pt x="291" y="652"/>
                  </a:lnTo>
                  <a:lnTo>
                    <a:pt x="0" y="499"/>
                  </a:lnTo>
                  <a:lnTo>
                    <a:pt x="7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8" name="Freeform 519"/>
            <p:cNvSpPr>
              <a:spLocks/>
            </p:cNvSpPr>
            <p:nvPr/>
          </p:nvSpPr>
          <p:spPr bwMode="auto">
            <a:xfrm>
              <a:off x="3180" y="2449"/>
              <a:ext cx="55" cy="50"/>
            </a:xfrm>
            <a:custGeom>
              <a:avLst/>
              <a:gdLst>
                <a:gd name="T0" fmla="*/ 55 w 764"/>
                <a:gd name="T1" fmla="*/ 0 h 652"/>
                <a:gd name="T2" fmla="*/ 21 w 764"/>
                <a:gd name="T3" fmla="*/ 50 h 652"/>
                <a:gd name="T4" fmla="*/ 0 w 764"/>
                <a:gd name="T5" fmla="*/ 38 h 652"/>
                <a:gd name="T6" fmla="*/ 55 w 764"/>
                <a:gd name="T7" fmla="*/ 0 h 652"/>
                <a:gd name="T8" fmla="*/ 0 60000 65536"/>
                <a:gd name="T9" fmla="*/ 0 60000 65536"/>
                <a:gd name="T10" fmla="*/ 0 60000 65536"/>
                <a:gd name="T11" fmla="*/ 0 60000 65536"/>
                <a:gd name="T12" fmla="*/ 0 w 764"/>
                <a:gd name="T13" fmla="*/ 0 h 652"/>
                <a:gd name="T14" fmla="*/ 764 w 764"/>
                <a:gd name="T15" fmla="*/ 652 h 652"/>
              </a:gdLst>
              <a:ahLst/>
              <a:cxnLst>
                <a:cxn ang="T8">
                  <a:pos x="T0" y="T1"/>
                </a:cxn>
                <a:cxn ang="T9">
                  <a:pos x="T2" y="T3"/>
                </a:cxn>
                <a:cxn ang="T10">
                  <a:pos x="T4" y="T5"/>
                </a:cxn>
                <a:cxn ang="T11">
                  <a:pos x="T6" y="T7"/>
                </a:cxn>
              </a:cxnLst>
              <a:rect l="T12" t="T13" r="T14" b="T15"/>
              <a:pathLst>
                <a:path w="764" h="652">
                  <a:moveTo>
                    <a:pt x="764" y="0"/>
                  </a:moveTo>
                  <a:lnTo>
                    <a:pt x="291" y="652"/>
                  </a:lnTo>
                  <a:lnTo>
                    <a:pt x="0" y="499"/>
                  </a:lnTo>
                  <a:lnTo>
                    <a:pt x="7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9" name="Freeform 520"/>
            <p:cNvSpPr>
              <a:spLocks/>
            </p:cNvSpPr>
            <p:nvPr/>
          </p:nvSpPr>
          <p:spPr bwMode="auto">
            <a:xfrm>
              <a:off x="3180" y="2434"/>
              <a:ext cx="55" cy="53"/>
            </a:xfrm>
            <a:custGeom>
              <a:avLst/>
              <a:gdLst>
                <a:gd name="T0" fmla="*/ 36 w 764"/>
                <a:gd name="T1" fmla="*/ 0 h 693"/>
                <a:gd name="T2" fmla="*/ 55 w 764"/>
                <a:gd name="T3" fmla="*/ 15 h 693"/>
                <a:gd name="T4" fmla="*/ 0 w 764"/>
                <a:gd name="T5" fmla="*/ 53 h 693"/>
                <a:gd name="T6" fmla="*/ 36 w 764"/>
                <a:gd name="T7" fmla="*/ 0 h 693"/>
                <a:gd name="T8" fmla="*/ 0 60000 65536"/>
                <a:gd name="T9" fmla="*/ 0 60000 65536"/>
                <a:gd name="T10" fmla="*/ 0 60000 65536"/>
                <a:gd name="T11" fmla="*/ 0 60000 65536"/>
                <a:gd name="T12" fmla="*/ 0 w 764"/>
                <a:gd name="T13" fmla="*/ 0 h 693"/>
                <a:gd name="T14" fmla="*/ 764 w 764"/>
                <a:gd name="T15" fmla="*/ 693 h 693"/>
              </a:gdLst>
              <a:ahLst/>
              <a:cxnLst>
                <a:cxn ang="T8">
                  <a:pos x="T0" y="T1"/>
                </a:cxn>
                <a:cxn ang="T9">
                  <a:pos x="T2" y="T3"/>
                </a:cxn>
                <a:cxn ang="T10">
                  <a:pos x="T4" y="T5"/>
                </a:cxn>
                <a:cxn ang="T11">
                  <a:pos x="T6" y="T7"/>
                </a:cxn>
              </a:cxnLst>
              <a:rect l="T12" t="T13" r="T14" b="T15"/>
              <a:pathLst>
                <a:path w="764" h="693">
                  <a:moveTo>
                    <a:pt x="503" y="0"/>
                  </a:moveTo>
                  <a:lnTo>
                    <a:pt x="764" y="194"/>
                  </a:lnTo>
                  <a:lnTo>
                    <a:pt x="0" y="693"/>
                  </a:lnTo>
                  <a:lnTo>
                    <a:pt x="5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0" name="Freeform 521"/>
            <p:cNvSpPr>
              <a:spLocks/>
            </p:cNvSpPr>
            <p:nvPr/>
          </p:nvSpPr>
          <p:spPr bwMode="auto">
            <a:xfrm>
              <a:off x="3180" y="2434"/>
              <a:ext cx="55" cy="53"/>
            </a:xfrm>
            <a:custGeom>
              <a:avLst/>
              <a:gdLst>
                <a:gd name="T0" fmla="*/ 36 w 764"/>
                <a:gd name="T1" fmla="*/ 0 h 693"/>
                <a:gd name="T2" fmla="*/ 55 w 764"/>
                <a:gd name="T3" fmla="*/ 15 h 693"/>
                <a:gd name="T4" fmla="*/ 0 w 764"/>
                <a:gd name="T5" fmla="*/ 53 h 693"/>
                <a:gd name="T6" fmla="*/ 36 w 764"/>
                <a:gd name="T7" fmla="*/ 0 h 693"/>
                <a:gd name="T8" fmla="*/ 0 60000 65536"/>
                <a:gd name="T9" fmla="*/ 0 60000 65536"/>
                <a:gd name="T10" fmla="*/ 0 60000 65536"/>
                <a:gd name="T11" fmla="*/ 0 60000 65536"/>
                <a:gd name="T12" fmla="*/ 0 w 764"/>
                <a:gd name="T13" fmla="*/ 0 h 693"/>
                <a:gd name="T14" fmla="*/ 764 w 764"/>
                <a:gd name="T15" fmla="*/ 693 h 693"/>
              </a:gdLst>
              <a:ahLst/>
              <a:cxnLst>
                <a:cxn ang="T8">
                  <a:pos x="T0" y="T1"/>
                </a:cxn>
                <a:cxn ang="T9">
                  <a:pos x="T2" y="T3"/>
                </a:cxn>
                <a:cxn ang="T10">
                  <a:pos x="T4" y="T5"/>
                </a:cxn>
                <a:cxn ang="T11">
                  <a:pos x="T6" y="T7"/>
                </a:cxn>
              </a:cxnLst>
              <a:rect l="T12" t="T13" r="T14" b="T15"/>
              <a:pathLst>
                <a:path w="764" h="693">
                  <a:moveTo>
                    <a:pt x="503" y="0"/>
                  </a:moveTo>
                  <a:lnTo>
                    <a:pt x="764" y="194"/>
                  </a:lnTo>
                  <a:lnTo>
                    <a:pt x="0" y="693"/>
                  </a:lnTo>
                  <a:lnTo>
                    <a:pt x="50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1" name="Freeform 522"/>
            <p:cNvSpPr>
              <a:spLocks/>
            </p:cNvSpPr>
            <p:nvPr/>
          </p:nvSpPr>
          <p:spPr bwMode="auto">
            <a:xfrm>
              <a:off x="3216" y="2351"/>
              <a:ext cx="105" cy="98"/>
            </a:xfrm>
            <a:custGeom>
              <a:avLst/>
              <a:gdLst>
                <a:gd name="T0" fmla="*/ 105 w 1464"/>
                <a:gd name="T1" fmla="*/ 0 h 1270"/>
                <a:gd name="T2" fmla="*/ 19 w 1464"/>
                <a:gd name="T3" fmla="*/ 98 h 1270"/>
                <a:gd name="T4" fmla="*/ 0 w 1464"/>
                <a:gd name="T5" fmla="*/ 83 h 1270"/>
                <a:gd name="T6" fmla="*/ 105 w 1464"/>
                <a:gd name="T7" fmla="*/ 0 h 1270"/>
                <a:gd name="T8" fmla="*/ 0 60000 65536"/>
                <a:gd name="T9" fmla="*/ 0 60000 65536"/>
                <a:gd name="T10" fmla="*/ 0 60000 65536"/>
                <a:gd name="T11" fmla="*/ 0 60000 65536"/>
                <a:gd name="T12" fmla="*/ 0 w 1464"/>
                <a:gd name="T13" fmla="*/ 0 h 1270"/>
                <a:gd name="T14" fmla="*/ 1464 w 1464"/>
                <a:gd name="T15" fmla="*/ 1270 h 1270"/>
              </a:gdLst>
              <a:ahLst/>
              <a:cxnLst>
                <a:cxn ang="T8">
                  <a:pos x="T0" y="T1"/>
                </a:cxn>
                <a:cxn ang="T9">
                  <a:pos x="T2" y="T3"/>
                </a:cxn>
                <a:cxn ang="T10">
                  <a:pos x="T4" y="T5"/>
                </a:cxn>
                <a:cxn ang="T11">
                  <a:pos x="T6" y="T7"/>
                </a:cxn>
              </a:cxnLst>
              <a:rect l="T12" t="T13" r="T14" b="T15"/>
              <a:pathLst>
                <a:path w="1464" h="1270">
                  <a:moveTo>
                    <a:pt x="1464" y="0"/>
                  </a:moveTo>
                  <a:lnTo>
                    <a:pt x="261" y="1270"/>
                  </a:lnTo>
                  <a:lnTo>
                    <a:pt x="0" y="1076"/>
                  </a:lnTo>
                  <a:lnTo>
                    <a:pt x="14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2" name="Freeform 523"/>
            <p:cNvSpPr>
              <a:spLocks/>
            </p:cNvSpPr>
            <p:nvPr/>
          </p:nvSpPr>
          <p:spPr bwMode="auto">
            <a:xfrm>
              <a:off x="3216" y="2351"/>
              <a:ext cx="105" cy="98"/>
            </a:xfrm>
            <a:custGeom>
              <a:avLst/>
              <a:gdLst>
                <a:gd name="T0" fmla="*/ 105 w 1464"/>
                <a:gd name="T1" fmla="*/ 0 h 1270"/>
                <a:gd name="T2" fmla="*/ 19 w 1464"/>
                <a:gd name="T3" fmla="*/ 98 h 1270"/>
                <a:gd name="T4" fmla="*/ 0 w 1464"/>
                <a:gd name="T5" fmla="*/ 83 h 1270"/>
                <a:gd name="T6" fmla="*/ 105 w 1464"/>
                <a:gd name="T7" fmla="*/ 0 h 1270"/>
                <a:gd name="T8" fmla="*/ 0 60000 65536"/>
                <a:gd name="T9" fmla="*/ 0 60000 65536"/>
                <a:gd name="T10" fmla="*/ 0 60000 65536"/>
                <a:gd name="T11" fmla="*/ 0 60000 65536"/>
                <a:gd name="T12" fmla="*/ 0 w 1464"/>
                <a:gd name="T13" fmla="*/ 0 h 1270"/>
                <a:gd name="T14" fmla="*/ 1464 w 1464"/>
                <a:gd name="T15" fmla="*/ 1270 h 1270"/>
              </a:gdLst>
              <a:ahLst/>
              <a:cxnLst>
                <a:cxn ang="T8">
                  <a:pos x="T0" y="T1"/>
                </a:cxn>
                <a:cxn ang="T9">
                  <a:pos x="T2" y="T3"/>
                </a:cxn>
                <a:cxn ang="T10">
                  <a:pos x="T4" y="T5"/>
                </a:cxn>
                <a:cxn ang="T11">
                  <a:pos x="T6" y="T7"/>
                </a:cxn>
              </a:cxnLst>
              <a:rect l="T12" t="T13" r="T14" b="T15"/>
              <a:pathLst>
                <a:path w="1464" h="1270">
                  <a:moveTo>
                    <a:pt x="1464" y="0"/>
                  </a:moveTo>
                  <a:lnTo>
                    <a:pt x="261" y="1270"/>
                  </a:lnTo>
                  <a:lnTo>
                    <a:pt x="0" y="1076"/>
                  </a:lnTo>
                  <a:lnTo>
                    <a:pt x="14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3" name="Freeform 524"/>
            <p:cNvSpPr>
              <a:spLocks/>
            </p:cNvSpPr>
            <p:nvPr/>
          </p:nvSpPr>
          <p:spPr bwMode="auto">
            <a:xfrm>
              <a:off x="3969" y="2348"/>
              <a:ext cx="24" cy="107"/>
            </a:xfrm>
            <a:custGeom>
              <a:avLst/>
              <a:gdLst>
                <a:gd name="T0" fmla="*/ 4 w 331"/>
                <a:gd name="T1" fmla="*/ 0 h 1391"/>
                <a:gd name="T2" fmla="*/ 24 w 331"/>
                <a:gd name="T3" fmla="*/ 107 h 1391"/>
                <a:gd name="T4" fmla="*/ 0 w 331"/>
                <a:gd name="T5" fmla="*/ 105 h 1391"/>
                <a:gd name="T6" fmla="*/ 4 w 331"/>
                <a:gd name="T7" fmla="*/ 0 h 1391"/>
                <a:gd name="T8" fmla="*/ 0 60000 65536"/>
                <a:gd name="T9" fmla="*/ 0 60000 65536"/>
                <a:gd name="T10" fmla="*/ 0 60000 65536"/>
                <a:gd name="T11" fmla="*/ 0 60000 65536"/>
                <a:gd name="T12" fmla="*/ 0 w 331"/>
                <a:gd name="T13" fmla="*/ 0 h 1391"/>
                <a:gd name="T14" fmla="*/ 331 w 331"/>
                <a:gd name="T15" fmla="*/ 1391 h 1391"/>
              </a:gdLst>
              <a:ahLst/>
              <a:cxnLst>
                <a:cxn ang="T8">
                  <a:pos x="T0" y="T1"/>
                </a:cxn>
                <a:cxn ang="T9">
                  <a:pos x="T2" y="T3"/>
                </a:cxn>
                <a:cxn ang="T10">
                  <a:pos x="T4" y="T5"/>
                </a:cxn>
                <a:cxn ang="T11">
                  <a:pos x="T6" y="T7"/>
                </a:cxn>
              </a:cxnLst>
              <a:rect l="T12" t="T13" r="T14" b="T15"/>
              <a:pathLst>
                <a:path w="331" h="1391">
                  <a:moveTo>
                    <a:pt x="53" y="0"/>
                  </a:moveTo>
                  <a:lnTo>
                    <a:pt x="331" y="1391"/>
                  </a:lnTo>
                  <a:lnTo>
                    <a:pt x="0" y="1360"/>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4" name="Freeform 525"/>
            <p:cNvSpPr>
              <a:spLocks/>
            </p:cNvSpPr>
            <p:nvPr/>
          </p:nvSpPr>
          <p:spPr bwMode="auto">
            <a:xfrm>
              <a:off x="3969" y="2348"/>
              <a:ext cx="24" cy="107"/>
            </a:xfrm>
            <a:custGeom>
              <a:avLst/>
              <a:gdLst>
                <a:gd name="T0" fmla="*/ 4 w 331"/>
                <a:gd name="T1" fmla="*/ 0 h 1391"/>
                <a:gd name="T2" fmla="*/ 24 w 331"/>
                <a:gd name="T3" fmla="*/ 107 h 1391"/>
                <a:gd name="T4" fmla="*/ 0 w 331"/>
                <a:gd name="T5" fmla="*/ 105 h 1391"/>
                <a:gd name="T6" fmla="*/ 4 w 331"/>
                <a:gd name="T7" fmla="*/ 0 h 1391"/>
                <a:gd name="T8" fmla="*/ 0 60000 65536"/>
                <a:gd name="T9" fmla="*/ 0 60000 65536"/>
                <a:gd name="T10" fmla="*/ 0 60000 65536"/>
                <a:gd name="T11" fmla="*/ 0 60000 65536"/>
                <a:gd name="T12" fmla="*/ 0 w 331"/>
                <a:gd name="T13" fmla="*/ 0 h 1391"/>
                <a:gd name="T14" fmla="*/ 331 w 331"/>
                <a:gd name="T15" fmla="*/ 1391 h 1391"/>
              </a:gdLst>
              <a:ahLst/>
              <a:cxnLst>
                <a:cxn ang="T8">
                  <a:pos x="T0" y="T1"/>
                </a:cxn>
                <a:cxn ang="T9">
                  <a:pos x="T2" y="T3"/>
                </a:cxn>
                <a:cxn ang="T10">
                  <a:pos x="T4" y="T5"/>
                </a:cxn>
                <a:cxn ang="T11">
                  <a:pos x="T6" y="T7"/>
                </a:cxn>
              </a:cxnLst>
              <a:rect l="T12" t="T13" r="T14" b="T15"/>
              <a:pathLst>
                <a:path w="331" h="1391">
                  <a:moveTo>
                    <a:pt x="53" y="0"/>
                  </a:moveTo>
                  <a:lnTo>
                    <a:pt x="331" y="1391"/>
                  </a:lnTo>
                  <a:lnTo>
                    <a:pt x="0" y="1360"/>
                  </a:lnTo>
                  <a:lnTo>
                    <a:pt x="5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5" name="Freeform 526"/>
            <p:cNvSpPr>
              <a:spLocks/>
            </p:cNvSpPr>
            <p:nvPr/>
          </p:nvSpPr>
          <p:spPr bwMode="auto">
            <a:xfrm>
              <a:off x="3973" y="2348"/>
              <a:ext cx="24" cy="107"/>
            </a:xfrm>
            <a:custGeom>
              <a:avLst/>
              <a:gdLst>
                <a:gd name="T0" fmla="*/ 24 w 333"/>
                <a:gd name="T1" fmla="*/ 0 h 1397"/>
                <a:gd name="T2" fmla="*/ 20 w 333"/>
                <a:gd name="T3" fmla="*/ 107 h 1397"/>
                <a:gd name="T4" fmla="*/ 0 w 333"/>
                <a:gd name="T5" fmla="*/ 0 h 1397"/>
                <a:gd name="T6" fmla="*/ 24 w 333"/>
                <a:gd name="T7" fmla="*/ 0 h 1397"/>
                <a:gd name="T8" fmla="*/ 0 60000 65536"/>
                <a:gd name="T9" fmla="*/ 0 60000 65536"/>
                <a:gd name="T10" fmla="*/ 0 60000 65536"/>
                <a:gd name="T11" fmla="*/ 0 60000 65536"/>
                <a:gd name="T12" fmla="*/ 0 w 333"/>
                <a:gd name="T13" fmla="*/ 0 h 1397"/>
                <a:gd name="T14" fmla="*/ 333 w 333"/>
                <a:gd name="T15" fmla="*/ 1397 h 1397"/>
              </a:gdLst>
              <a:ahLst/>
              <a:cxnLst>
                <a:cxn ang="T8">
                  <a:pos x="T0" y="T1"/>
                </a:cxn>
                <a:cxn ang="T9">
                  <a:pos x="T2" y="T3"/>
                </a:cxn>
                <a:cxn ang="T10">
                  <a:pos x="T4" y="T5"/>
                </a:cxn>
                <a:cxn ang="T11">
                  <a:pos x="T6" y="T7"/>
                </a:cxn>
              </a:cxnLst>
              <a:rect l="T12" t="T13" r="T14" b="T15"/>
              <a:pathLst>
                <a:path w="333" h="1397">
                  <a:moveTo>
                    <a:pt x="333" y="0"/>
                  </a:moveTo>
                  <a:lnTo>
                    <a:pt x="278" y="1397"/>
                  </a:lnTo>
                  <a:lnTo>
                    <a:pt x="0" y="6"/>
                  </a:lnTo>
                  <a:lnTo>
                    <a:pt x="3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6" name="Freeform 527"/>
            <p:cNvSpPr>
              <a:spLocks/>
            </p:cNvSpPr>
            <p:nvPr/>
          </p:nvSpPr>
          <p:spPr bwMode="auto">
            <a:xfrm>
              <a:off x="3973" y="2348"/>
              <a:ext cx="24" cy="107"/>
            </a:xfrm>
            <a:custGeom>
              <a:avLst/>
              <a:gdLst>
                <a:gd name="T0" fmla="*/ 24 w 333"/>
                <a:gd name="T1" fmla="*/ 0 h 1397"/>
                <a:gd name="T2" fmla="*/ 20 w 333"/>
                <a:gd name="T3" fmla="*/ 107 h 1397"/>
                <a:gd name="T4" fmla="*/ 0 w 333"/>
                <a:gd name="T5" fmla="*/ 0 h 1397"/>
                <a:gd name="T6" fmla="*/ 24 w 333"/>
                <a:gd name="T7" fmla="*/ 0 h 1397"/>
                <a:gd name="T8" fmla="*/ 0 60000 65536"/>
                <a:gd name="T9" fmla="*/ 0 60000 65536"/>
                <a:gd name="T10" fmla="*/ 0 60000 65536"/>
                <a:gd name="T11" fmla="*/ 0 60000 65536"/>
                <a:gd name="T12" fmla="*/ 0 w 333"/>
                <a:gd name="T13" fmla="*/ 0 h 1397"/>
                <a:gd name="T14" fmla="*/ 333 w 333"/>
                <a:gd name="T15" fmla="*/ 1397 h 1397"/>
              </a:gdLst>
              <a:ahLst/>
              <a:cxnLst>
                <a:cxn ang="T8">
                  <a:pos x="T0" y="T1"/>
                </a:cxn>
                <a:cxn ang="T9">
                  <a:pos x="T2" y="T3"/>
                </a:cxn>
                <a:cxn ang="T10">
                  <a:pos x="T4" y="T5"/>
                </a:cxn>
                <a:cxn ang="T11">
                  <a:pos x="T6" y="T7"/>
                </a:cxn>
              </a:cxnLst>
              <a:rect l="T12" t="T13" r="T14" b="T15"/>
              <a:pathLst>
                <a:path w="333" h="1397">
                  <a:moveTo>
                    <a:pt x="333" y="0"/>
                  </a:moveTo>
                  <a:lnTo>
                    <a:pt x="278" y="1397"/>
                  </a:lnTo>
                  <a:lnTo>
                    <a:pt x="0" y="6"/>
                  </a:lnTo>
                  <a:lnTo>
                    <a:pt x="3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7" name="Freeform 528"/>
            <p:cNvSpPr>
              <a:spLocks/>
            </p:cNvSpPr>
            <p:nvPr/>
          </p:nvSpPr>
          <p:spPr bwMode="auto">
            <a:xfrm>
              <a:off x="3216" y="2335"/>
              <a:ext cx="105" cy="99"/>
            </a:xfrm>
            <a:custGeom>
              <a:avLst/>
              <a:gdLst>
                <a:gd name="T0" fmla="*/ 88 w 1464"/>
                <a:gd name="T1" fmla="*/ 0 h 1288"/>
                <a:gd name="T2" fmla="*/ 105 w 1464"/>
                <a:gd name="T3" fmla="*/ 16 h 1288"/>
                <a:gd name="T4" fmla="*/ 0 w 1464"/>
                <a:gd name="T5" fmla="*/ 99 h 1288"/>
                <a:gd name="T6" fmla="*/ 88 w 1464"/>
                <a:gd name="T7" fmla="*/ 0 h 1288"/>
                <a:gd name="T8" fmla="*/ 0 60000 65536"/>
                <a:gd name="T9" fmla="*/ 0 60000 65536"/>
                <a:gd name="T10" fmla="*/ 0 60000 65536"/>
                <a:gd name="T11" fmla="*/ 0 60000 65536"/>
                <a:gd name="T12" fmla="*/ 0 w 1464"/>
                <a:gd name="T13" fmla="*/ 0 h 1288"/>
                <a:gd name="T14" fmla="*/ 1464 w 1464"/>
                <a:gd name="T15" fmla="*/ 1288 h 1288"/>
              </a:gdLst>
              <a:ahLst/>
              <a:cxnLst>
                <a:cxn ang="T8">
                  <a:pos x="T0" y="T1"/>
                </a:cxn>
                <a:cxn ang="T9">
                  <a:pos x="T2" y="T3"/>
                </a:cxn>
                <a:cxn ang="T10">
                  <a:pos x="T4" y="T5"/>
                </a:cxn>
                <a:cxn ang="T11">
                  <a:pos x="T6" y="T7"/>
                </a:cxn>
              </a:cxnLst>
              <a:rect l="T12" t="T13" r="T14" b="T15"/>
              <a:pathLst>
                <a:path w="1464" h="1288">
                  <a:moveTo>
                    <a:pt x="1220" y="0"/>
                  </a:moveTo>
                  <a:lnTo>
                    <a:pt x="1464" y="212"/>
                  </a:lnTo>
                  <a:lnTo>
                    <a:pt x="0" y="1288"/>
                  </a:lnTo>
                  <a:lnTo>
                    <a:pt x="1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8" name="Freeform 529"/>
            <p:cNvSpPr>
              <a:spLocks/>
            </p:cNvSpPr>
            <p:nvPr/>
          </p:nvSpPr>
          <p:spPr bwMode="auto">
            <a:xfrm>
              <a:off x="3216" y="2335"/>
              <a:ext cx="105" cy="99"/>
            </a:xfrm>
            <a:custGeom>
              <a:avLst/>
              <a:gdLst>
                <a:gd name="T0" fmla="*/ 88 w 1464"/>
                <a:gd name="T1" fmla="*/ 0 h 1288"/>
                <a:gd name="T2" fmla="*/ 105 w 1464"/>
                <a:gd name="T3" fmla="*/ 16 h 1288"/>
                <a:gd name="T4" fmla="*/ 0 w 1464"/>
                <a:gd name="T5" fmla="*/ 99 h 1288"/>
                <a:gd name="T6" fmla="*/ 88 w 1464"/>
                <a:gd name="T7" fmla="*/ 0 h 1288"/>
                <a:gd name="T8" fmla="*/ 0 60000 65536"/>
                <a:gd name="T9" fmla="*/ 0 60000 65536"/>
                <a:gd name="T10" fmla="*/ 0 60000 65536"/>
                <a:gd name="T11" fmla="*/ 0 60000 65536"/>
                <a:gd name="T12" fmla="*/ 0 w 1464"/>
                <a:gd name="T13" fmla="*/ 0 h 1288"/>
                <a:gd name="T14" fmla="*/ 1464 w 1464"/>
                <a:gd name="T15" fmla="*/ 1288 h 1288"/>
              </a:gdLst>
              <a:ahLst/>
              <a:cxnLst>
                <a:cxn ang="T8">
                  <a:pos x="T0" y="T1"/>
                </a:cxn>
                <a:cxn ang="T9">
                  <a:pos x="T2" y="T3"/>
                </a:cxn>
                <a:cxn ang="T10">
                  <a:pos x="T4" y="T5"/>
                </a:cxn>
                <a:cxn ang="T11">
                  <a:pos x="T6" y="T7"/>
                </a:cxn>
              </a:cxnLst>
              <a:rect l="T12" t="T13" r="T14" b="T15"/>
              <a:pathLst>
                <a:path w="1464" h="1288">
                  <a:moveTo>
                    <a:pt x="1220" y="0"/>
                  </a:moveTo>
                  <a:lnTo>
                    <a:pt x="1464" y="212"/>
                  </a:lnTo>
                  <a:lnTo>
                    <a:pt x="0" y="1288"/>
                  </a:lnTo>
                  <a:lnTo>
                    <a:pt x="12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9" name="Freeform 530"/>
            <p:cNvSpPr>
              <a:spLocks/>
            </p:cNvSpPr>
            <p:nvPr/>
          </p:nvSpPr>
          <p:spPr bwMode="auto">
            <a:xfrm>
              <a:off x="3303" y="2307"/>
              <a:ext cx="56" cy="44"/>
            </a:xfrm>
            <a:custGeom>
              <a:avLst/>
              <a:gdLst>
                <a:gd name="T0" fmla="*/ 56 w 777"/>
                <a:gd name="T1" fmla="*/ 0 h 577"/>
                <a:gd name="T2" fmla="*/ 18 w 777"/>
                <a:gd name="T3" fmla="*/ 44 h 577"/>
                <a:gd name="T4" fmla="*/ 0 w 777"/>
                <a:gd name="T5" fmla="*/ 28 h 577"/>
                <a:gd name="T6" fmla="*/ 56 w 777"/>
                <a:gd name="T7" fmla="*/ 0 h 577"/>
                <a:gd name="T8" fmla="*/ 0 60000 65536"/>
                <a:gd name="T9" fmla="*/ 0 60000 65536"/>
                <a:gd name="T10" fmla="*/ 0 60000 65536"/>
                <a:gd name="T11" fmla="*/ 0 60000 65536"/>
                <a:gd name="T12" fmla="*/ 0 w 777"/>
                <a:gd name="T13" fmla="*/ 0 h 577"/>
                <a:gd name="T14" fmla="*/ 777 w 777"/>
                <a:gd name="T15" fmla="*/ 577 h 577"/>
              </a:gdLst>
              <a:ahLst/>
              <a:cxnLst>
                <a:cxn ang="T8">
                  <a:pos x="T0" y="T1"/>
                </a:cxn>
                <a:cxn ang="T9">
                  <a:pos x="T2" y="T3"/>
                </a:cxn>
                <a:cxn ang="T10">
                  <a:pos x="T4" y="T5"/>
                </a:cxn>
                <a:cxn ang="T11">
                  <a:pos x="T6" y="T7"/>
                </a:cxn>
              </a:cxnLst>
              <a:rect l="T12" t="T13" r="T14" b="T15"/>
              <a:pathLst>
                <a:path w="777" h="577">
                  <a:moveTo>
                    <a:pt x="777" y="0"/>
                  </a:moveTo>
                  <a:lnTo>
                    <a:pt x="244" y="577"/>
                  </a:lnTo>
                  <a:lnTo>
                    <a:pt x="0" y="365"/>
                  </a:lnTo>
                  <a:lnTo>
                    <a:pt x="7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0" name="Freeform 531"/>
            <p:cNvSpPr>
              <a:spLocks/>
            </p:cNvSpPr>
            <p:nvPr/>
          </p:nvSpPr>
          <p:spPr bwMode="auto">
            <a:xfrm>
              <a:off x="3303" y="2307"/>
              <a:ext cx="56" cy="44"/>
            </a:xfrm>
            <a:custGeom>
              <a:avLst/>
              <a:gdLst>
                <a:gd name="T0" fmla="*/ 56 w 777"/>
                <a:gd name="T1" fmla="*/ 0 h 577"/>
                <a:gd name="T2" fmla="*/ 18 w 777"/>
                <a:gd name="T3" fmla="*/ 44 h 577"/>
                <a:gd name="T4" fmla="*/ 0 w 777"/>
                <a:gd name="T5" fmla="*/ 28 h 577"/>
                <a:gd name="T6" fmla="*/ 56 w 777"/>
                <a:gd name="T7" fmla="*/ 0 h 577"/>
                <a:gd name="T8" fmla="*/ 0 60000 65536"/>
                <a:gd name="T9" fmla="*/ 0 60000 65536"/>
                <a:gd name="T10" fmla="*/ 0 60000 65536"/>
                <a:gd name="T11" fmla="*/ 0 60000 65536"/>
                <a:gd name="T12" fmla="*/ 0 w 777"/>
                <a:gd name="T13" fmla="*/ 0 h 577"/>
                <a:gd name="T14" fmla="*/ 777 w 777"/>
                <a:gd name="T15" fmla="*/ 577 h 577"/>
              </a:gdLst>
              <a:ahLst/>
              <a:cxnLst>
                <a:cxn ang="T8">
                  <a:pos x="T0" y="T1"/>
                </a:cxn>
                <a:cxn ang="T9">
                  <a:pos x="T2" y="T3"/>
                </a:cxn>
                <a:cxn ang="T10">
                  <a:pos x="T4" y="T5"/>
                </a:cxn>
                <a:cxn ang="T11">
                  <a:pos x="T6" y="T7"/>
                </a:cxn>
              </a:cxnLst>
              <a:rect l="T12" t="T13" r="T14" b="T15"/>
              <a:pathLst>
                <a:path w="777" h="577">
                  <a:moveTo>
                    <a:pt x="777" y="0"/>
                  </a:moveTo>
                  <a:lnTo>
                    <a:pt x="244" y="577"/>
                  </a:lnTo>
                  <a:lnTo>
                    <a:pt x="0" y="365"/>
                  </a:lnTo>
                  <a:lnTo>
                    <a:pt x="7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1" name="Freeform 532"/>
            <p:cNvSpPr>
              <a:spLocks/>
            </p:cNvSpPr>
            <p:nvPr/>
          </p:nvSpPr>
          <p:spPr bwMode="auto">
            <a:xfrm>
              <a:off x="3303" y="2292"/>
              <a:ext cx="56" cy="43"/>
            </a:xfrm>
            <a:custGeom>
              <a:avLst/>
              <a:gdLst>
                <a:gd name="T0" fmla="*/ 37 w 777"/>
                <a:gd name="T1" fmla="*/ 0 h 559"/>
                <a:gd name="T2" fmla="*/ 56 w 777"/>
                <a:gd name="T3" fmla="*/ 15 h 559"/>
                <a:gd name="T4" fmla="*/ 0 w 777"/>
                <a:gd name="T5" fmla="*/ 43 h 559"/>
                <a:gd name="T6" fmla="*/ 37 w 777"/>
                <a:gd name="T7" fmla="*/ 0 h 559"/>
                <a:gd name="T8" fmla="*/ 0 60000 65536"/>
                <a:gd name="T9" fmla="*/ 0 60000 65536"/>
                <a:gd name="T10" fmla="*/ 0 60000 65536"/>
                <a:gd name="T11" fmla="*/ 0 60000 65536"/>
                <a:gd name="T12" fmla="*/ 0 w 777"/>
                <a:gd name="T13" fmla="*/ 0 h 559"/>
                <a:gd name="T14" fmla="*/ 777 w 777"/>
                <a:gd name="T15" fmla="*/ 559 h 559"/>
              </a:gdLst>
              <a:ahLst/>
              <a:cxnLst>
                <a:cxn ang="T8">
                  <a:pos x="T0" y="T1"/>
                </a:cxn>
                <a:cxn ang="T9">
                  <a:pos x="T2" y="T3"/>
                </a:cxn>
                <a:cxn ang="T10">
                  <a:pos x="T4" y="T5"/>
                </a:cxn>
                <a:cxn ang="T11">
                  <a:pos x="T6" y="T7"/>
                </a:cxn>
              </a:cxnLst>
              <a:rect l="T12" t="T13" r="T14" b="T15"/>
              <a:pathLst>
                <a:path w="777" h="559">
                  <a:moveTo>
                    <a:pt x="515" y="0"/>
                  </a:moveTo>
                  <a:lnTo>
                    <a:pt x="777" y="194"/>
                  </a:lnTo>
                  <a:lnTo>
                    <a:pt x="0" y="559"/>
                  </a:lnTo>
                  <a:lnTo>
                    <a:pt x="5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2" name="Freeform 533"/>
            <p:cNvSpPr>
              <a:spLocks/>
            </p:cNvSpPr>
            <p:nvPr/>
          </p:nvSpPr>
          <p:spPr bwMode="auto">
            <a:xfrm>
              <a:off x="3303" y="2292"/>
              <a:ext cx="56" cy="43"/>
            </a:xfrm>
            <a:custGeom>
              <a:avLst/>
              <a:gdLst>
                <a:gd name="T0" fmla="*/ 37 w 777"/>
                <a:gd name="T1" fmla="*/ 0 h 559"/>
                <a:gd name="T2" fmla="*/ 56 w 777"/>
                <a:gd name="T3" fmla="*/ 15 h 559"/>
                <a:gd name="T4" fmla="*/ 0 w 777"/>
                <a:gd name="T5" fmla="*/ 43 h 559"/>
                <a:gd name="T6" fmla="*/ 37 w 777"/>
                <a:gd name="T7" fmla="*/ 0 h 559"/>
                <a:gd name="T8" fmla="*/ 0 60000 65536"/>
                <a:gd name="T9" fmla="*/ 0 60000 65536"/>
                <a:gd name="T10" fmla="*/ 0 60000 65536"/>
                <a:gd name="T11" fmla="*/ 0 60000 65536"/>
                <a:gd name="T12" fmla="*/ 0 w 777"/>
                <a:gd name="T13" fmla="*/ 0 h 559"/>
                <a:gd name="T14" fmla="*/ 777 w 777"/>
                <a:gd name="T15" fmla="*/ 559 h 559"/>
              </a:gdLst>
              <a:ahLst/>
              <a:cxnLst>
                <a:cxn ang="T8">
                  <a:pos x="T0" y="T1"/>
                </a:cxn>
                <a:cxn ang="T9">
                  <a:pos x="T2" y="T3"/>
                </a:cxn>
                <a:cxn ang="T10">
                  <a:pos x="T4" y="T5"/>
                </a:cxn>
                <a:cxn ang="T11">
                  <a:pos x="T6" y="T7"/>
                </a:cxn>
              </a:cxnLst>
              <a:rect l="T12" t="T13" r="T14" b="T15"/>
              <a:pathLst>
                <a:path w="777" h="559">
                  <a:moveTo>
                    <a:pt x="515" y="0"/>
                  </a:moveTo>
                  <a:lnTo>
                    <a:pt x="777" y="194"/>
                  </a:lnTo>
                  <a:lnTo>
                    <a:pt x="0" y="559"/>
                  </a:lnTo>
                  <a:lnTo>
                    <a:pt x="51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3" name="Freeform 534"/>
            <p:cNvSpPr>
              <a:spLocks/>
            </p:cNvSpPr>
            <p:nvPr/>
          </p:nvSpPr>
          <p:spPr bwMode="auto">
            <a:xfrm>
              <a:off x="3340" y="2286"/>
              <a:ext cx="34" cy="21"/>
            </a:xfrm>
            <a:custGeom>
              <a:avLst/>
              <a:gdLst>
                <a:gd name="T0" fmla="*/ 34 w 470"/>
                <a:gd name="T1" fmla="*/ 0 h 276"/>
                <a:gd name="T2" fmla="*/ 19 w 470"/>
                <a:gd name="T3" fmla="*/ 21 h 276"/>
                <a:gd name="T4" fmla="*/ 0 w 470"/>
                <a:gd name="T5" fmla="*/ 6 h 276"/>
                <a:gd name="T6" fmla="*/ 34 w 470"/>
                <a:gd name="T7" fmla="*/ 0 h 276"/>
                <a:gd name="T8" fmla="*/ 0 60000 65536"/>
                <a:gd name="T9" fmla="*/ 0 60000 65536"/>
                <a:gd name="T10" fmla="*/ 0 60000 65536"/>
                <a:gd name="T11" fmla="*/ 0 60000 65536"/>
                <a:gd name="T12" fmla="*/ 0 w 470"/>
                <a:gd name="T13" fmla="*/ 0 h 276"/>
                <a:gd name="T14" fmla="*/ 470 w 470"/>
                <a:gd name="T15" fmla="*/ 276 h 276"/>
              </a:gdLst>
              <a:ahLst/>
              <a:cxnLst>
                <a:cxn ang="T8">
                  <a:pos x="T0" y="T1"/>
                </a:cxn>
                <a:cxn ang="T9">
                  <a:pos x="T2" y="T3"/>
                </a:cxn>
                <a:cxn ang="T10">
                  <a:pos x="T4" y="T5"/>
                </a:cxn>
                <a:cxn ang="T11">
                  <a:pos x="T6" y="T7"/>
                </a:cxn>
              </a:cxnLst>
              <a:rect l="T12" t="T13" r="T14" b="T15"/>
              <a:pathLst>
                <a:path w="470" h="276">
                  <a:moveTo>
                    <a:pt x="470" y="0"/>
                  </a:moveTo>
                  <a:lnTo>
                    <a:pt x="262" y="276"/>
                  </a:lnTo>
                  <a:lnTo>
                    <a:pt x="0" y="82"/>
                  </a:lnTo>
                  <a:lnTo>
                    <a:pt x="4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4" name="Freeform 535"/>
            <p:cNvSpPr>
              <a:spLocks/>
            </p:cNvSpPr>
            <p:nvPr/>
          </p:nvSpPr>
          <p:spPr bwMode="auto">
            <a:xfrm>
              <a:off x="3340" y="2286"/>
              <a:ext cx="34" cy="21"/>
            </a:xfrm>
            <a:custGeom>
              <a:avLst/>
              <a:gdLst>
                <a:gd name="T0" fmla="*/ 34 w 470"/>
                <a:gd name="T1" fmla="*/ 0 h 276"/>
                <a:gd name="T2" fmla="*/ 19 w 470"/>
                <a:gd name="T3" fmla="*/ 21 h 276"/>
                <a:gd name="T4" fmla="*/ 0 w 470"/>
                <a:gd name="T5" fmla="*/ 6 h 276"/>
                <a:gd name="T6" fmla="*/ 34 w 470"/>
                <a:gd name="T7" fmla="*/ 0 h 276"/>
                <a:gd name="T8" fmla="*/ 0 60000 65536"/>
                <a:gd name="T9" fmla="*/ 0 60000 65536"/>
                <a:gd name="T10" fmla="*/ 0 60000 65536"/>
                <a:gd name="T11" fmla="*/ 0 60000 65536"/>
                <a:gd name="T12" fmla="*/ 0 w 470"/>
                <a:gd name="T13" fmla="*/ 0 h 276"/>
                <a:gd name="T14" fmla="*/ 470 w 470"/>
                <a:gd name="T15" fmla="*/ 276 h 276"/>
              </a:gdLst>
              <a:ahLst/>
              <a:cxnLst>
                <a:cxn ang="T8">
                  <a:pos x="T0" y="T1"/>
                </a:cxn>
                <a:cxn ang="T9">
                  <a:pos x="T2" y="T3"/>
                </a:cxn>
                <a:cxn ang="T10">
                  <a:pos x="T4" y="T5"/>
                </a:cxn>
                <a:cxn ang="T11">
                  <a:pos x="T6" y="T7"/>
                </a:cxn>
              </a:cxnLst>
              <a:rect l="T12" t="T13" r="T14" b="T15"/>
              <a:pathLst>
                <a:path w="470" h="276">
                  <a:moveTo>
                    <a:pt x="470" y="0"/>
                  </a:moveTo>
                  <a:lnTo>
                    <a:pt x="262" y="276"/>
                  </a:lnTo>
                  <a:lnTo>
                    <a:pt x="0" y="82"/>
                  </a:lnTo>
                  <a:lnTo>
                    <a:pt x="47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5" name="Freeform 536"/>
            <p:cNvSpPr>
              <a:spLocks/>
            </p:cNvSpPr>
            <p:nvPr/>
          </p:nvSpPr>
          <p:spPr bwMode="auto">
            <a:xfrm>
              <a:off x="3340" y="2273"/>
              <a:ext cx="34" cy="19"/>
            </a:xfrm>
            <a:custGeom>
              <a:avLst/>
              <a:gdLst>
                <a:gd name="T0" fmla="*/ 14 w 470"/>
                <a:gd name="T1" fmla="*/ 0 h 249"/>
                <a:gd name="T2" fmla="*/ 34 w 470"/>
                <a:gd name="T3" fmla="*/ 13 h 249"/>
                <a:gd name="T4" fmla="*/ 0 w 470"/>
                <a:gd name="T5" fmla="*/ 19 h 249"/>
                <a:gd name="T6" fmla="*/ 14 w 470"/>
                <a:gd name="T7" fmla="*/ 0 h 249"/>
                <a:gd name="T8" fmla="*/ 0 60000 65536"/>
                <a:gd name="T9" fmla="*/ 0 60000 65536"/>
                <a:gd name="T10" fmla="*/ 0 60000 65536"/>
                <a:gd name="T11" fmla="*/ 0 60000 65536"/>
                <a:gd name="T12" fmla="*/ 0 w 470"/>
                <a:gd name="T13" fmla="*/ 0 h 249"/>
                <a:gd name="T14" fmla="*/ 470 w 470"/>
                <a:gd name="T15" fmla="*/ 249 h 249"/>
              </a:gdLst>
              <a:ahLst/>
              <a:cxnLst>
                <a:cxn ang="T8">
                  <a:pos x="T0" y="T1"/>
                </a:cxn>
                <a:cxn ang="T9">
                  <a:pos x="T2" y="T3"/>
                </a:cxn>
                <a:cxn ang="T10">
                  <a:pos x="T4" y="T5"/>
                </a:cxn>
                <a:cxn ang="T11">
                  <a:pos x="T6" y="T7"/>
                </a:cxn>
              </a:cxnLst>
              <a:rect l="T12" t="T13" r="T14" b="T15"/>
              <a:pathLst>
                <a:path w="470" h="249">
                  <a:moveTo>
                    <a:pt x="190" y="0"/>
                  </a:moveTo>
                  <a:lnTo>
                    <a:pt x="470" y="167"/>
                  </a:lnTo>
                  <a:lnTo>
                    <a:pt x="0" y="249"/>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6" name="Freeform 537"/>
            <p:cNvSpPr>
              <a:spLocks/>
            </p:cNvSpPr>
            <p:nvPr/>
          </p:nvSpPr>
          <p:spPr bwMode="auto">
            <a:xfrm>
              <a:off x="3340" y="2273"/>
              <a:ext cx="34" cy="19"/>
            </a:xfrm>
            <a:custGeom>
              <a:avLst/>
              <a:gdLst>
                <a:gd name="T0" fmla="*/ 14 w 470"/>
                <a:gd name="T1" fmla="*/ 0 h 249"/>
                <a:gd name="T2" fmla="*/ 34 w 470"/>
                <a:gd name="T3" fmla="*/ 13 h 249"/>
                <a:gd name="T4" fmla="*/ 0 w 470"/>
                <a:gd name="T5" fmla="*/ 19 h 249"/>
                <a:gd name="T6" fmla="*/ 14 w 470"/>
                <a:gd name="T7" fmla="*/ 0 h 249"/>
                <a:gd name="T8" fmla="*/ 0 60000 65536"/>
                <a:gd name="T9" fmla="*/ 0 60000 65536"/>
                <a:gd name="T10" fmla="*/ 0 60000 65536"/>
                <a:gd name="T11" fmla="*/ 0 60000 65536"/>
                <a:gd name="T12" fmla="*/ 0 w 470"/>
                <a:gd name="T13" fmla="*/ 0 h 249"/>
                <a:gd name="T14" fmla="*/ 470 w 470"/>
                <a:gd name="T15" fmla="*/ 249 h 249"/>
              </a:gdLst>
              <a:ahLst/>
              <a:cxnLst>
                <a:cxn ang="T8">
                  <a:pos x="T0" y="T1"/>
                </a:cxn>
                <a:cxn ang="T9">
                  <a:pos x="T2" y="T3"/>
                </a:cxn>
                <a:cxn ang="T10">
                  <a:pos x="T4" y="T5"/>
                </a:cxn>
                <a:cxn ang="T11">
                  <a:pos x="T6" y="T7"/>
                </a:cxn>
              </a:cxnLst>
              <a:rect l="T12" t="T13" r="T14" b="T15"/>
              <a:pathLst>
                <a:path w="470" h="249">
                  <a:moveTo>
                    <a:pt x="190" y="0"/>
                  </a:moveTo>
                  <a:lnTo>
                    <a:pt x="470" y="167"/>
                  </a:lnTo>
                  <a:lnTo>
                    <a:pt x="0" y="249"/>
                  </a:lnTo>
                  <a:lnTo>
                    <a:pt x="19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7" name="Freeform 538"/>
            <p:cNvSpPr>
              <a:spLocks/>
            </p:cNvSpPr>
            <p:nvPr/>
          </p:nvSpPr>
          <p:spPr bwMode="auto">
            <a:xfrm>
              <a:off x="3354" y="2264"/>
              <a:ext cx="31" cy="22"/>
            </a:xfrm>
            <a:custGeom>
              <a:avLst/>
              <a:gdLst>
                <a:gd name="T0" fmla="*/ 31 w 435"/>
                <a:gd name="T1" fmla="*/ 0 h 277"/>
                <a:gd name="T2" fmla="*/ 20 w 435"/>
                <a:gd name="T3" fmla="*/ 22 h 277"/>
                <a:gd name="T4" fmla="*/ 0 w 435"/>
                <a:gd name="T5" fmla="*/ 9 h 277"/>
                <a:gd name="T6" fmla="*/ 31 w 435"/>
                <a:gd name="T7" fmla="*/ 0 h 277"/>
                <a:gd name="T8" fmla="*/ 0 60000 65536"/>
                <a:gd name="T9" fmla="*/ 0 60000 65536"/>
                <a:gd name="T10" fmla="*/ 0 60000 65536"/>
                <a:gd name="T11" fmla="*/ 0 60000 65536"/>
                <a:gd name="T12" fmla="*/ 0 w 435"/>
                <a:gd name="T13" fmla="*/ 0 h 277"/>
                <a:gd name="T14" fmla="*/ 435 w 435"/>
                <a:gd name="T15" fmla="*/ 277 h 277"/>
              </a:gdLst>
              <a:ahLst/>
              <a:cxnLst>
                <a:cxn ang="T8">
                  <a:pos x="T0" y="T1"/>
                </a:cxn>
                <a:cxn ang="T9">
                  <a:pos x="T2" y="T3"/>
                </a:cxn>
                <a:cxn ang="T10">
                  <a:pos x="T4" y="T5"/>
                </a:cxn>
                <a:cxn ang="T11">
                  <a:pos x="T6" y="T7"/>
                </a:cxn>
              </a:cxnLst>
              <a:rect l="T12" t="T13" r="T14" b="T15"/>
              <a:pathLst>
                <a:path w="435" h="277">
                  <a:moveTo>
                    <a:pt x="435" y="0"/>
                  </a:moveTo>
                  <a:lnTo>
                    <a:pt x="280" y="277"/>
                  </a:lnTo>
                  <a:lnTo>
                    <a:pt x="0" y="110"/>
                  </a:lnTo>
                  <a:lnTo>
                    <a:pt x="4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8" name="Freeform 539"/>
            <p:cNvSpPr>
              <a:spLocks/>
            </p:cNvSpPr>
            <p:nvPr/>
          </p:nvSpPr>
          <p:spPr bwMode="auto">
            <a:xfrm>
              <a:off x="3354" y="2264"/>
              <a:ext cx="31" cy="22"/>
            </a:xfrm>
            <a:custGeom>
              <a:avLst/>
              <a:gdLst>
                <a:gd name="T0" fmla="*/ 31 w 435"/>
                <a:gd name="T1" fmla="*/ 0 h 277"/>
                <a:gd name="T2" fmla="*/ 20 w 435"/>
                <a:gd name="T3" fmla="*/ 22 h 277"/>
                <a:gd name="T4" fmla="*/ 0 w 435"/>
                <a:gd name="T5" fmla="*/ 9 h 277"/>
                <a:gd name="T6" fmla="*/ 31 w 435"/>
                <a:gd name="T7" fmla="*/ 0 h 277"/>
                <a:gd name="T8" fmla="*/ 0 60000 65536"/>
                <a:gd name="T9" fmla="*/ 0 60000 65536"/>
                <a:gd name="T10" fmla="*/ 0 60000 65536"/>
                <a:gd name="T11" fmla="*/ 0 60000 65536"/>
                <a:gd name="T12" fmla="*/ 0 w 435"/>
                <a:gd name="T13" fmla="*/ 0 h 277"/>
                <a:gd name="T14" fmla="*/ 435 w 435"/>
                <a:gd name="T15" fmla="*/ 277 h 277"/>
              </a:gdLst>
              <a:ahLst/>
              <a:cxnLst>
                <a:cxn ang="T8">
                  <a:pos x="T0" y="T1"/>
                </a:cxn>
                <a:cxn ang="T9">
                  <a:pos x="T2" y="T3"/>
                </a:cxn>
                <a:cxn ang="T10">
                  <a:pos x="T4" y="T5"/>
                </a:cxn>
                <a:cxn ang="T11">
                  <a:pos x="T6" y="T7"/>
                </a:cxn>
              </a:cxnLst>
              <a:rect l="T12" t="T13" r="T14" b="T15"/>
              <a:pathLst>
                <a:path w="435" h="277">
                  <a:moveTo>
                    <a:pt x="435" y="0"/>
                  </a:moveTo>
                  <a:lnTo>
                    <a:pt x="280" y="277"/>
                  </a:lnTo>
                  <a:lnTo>
                    <a:pt x="0" y="110"/>
                  </a:lnTo>
                  <a:lnTo>
                    <a:pt x="43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9" name="Freeform 540"/>
            <p:cNvSpPr>
              <a:spLocks/>
            </p:cNvSpPr>
            <p:nvPr/>
          </p:nvSpPr>
          <p:spPr bwMode="auto">
            <a:xfrm>
              <a:off x="3354" y="2255"/>
              <a:ext cx="31" cy="18"/>
            </a:xfrm>
            <a:custGeom>
              <a:avLst/>
              <a:gdLst>
                <a:gd name="T0" fmla="*/ 9 w 435"/>
                <a:gd name="T1" fmla="*/ 0 h 227"/>
                <a:gd name="T2" fmla="*/ 31 w 435"/>
                <a:gd name="T3" fmla="*/ 9 h 227"/>
                <a:gd name="T4" fmla="*/ 0 w 435"/>
                <a:gd name="T5" fmla="*/ 18 h 227"/>
                <a:gd name="T6" fmla="*/ 9 w 435"/>
                <a:gd name="T7" fmla="*/ 0 h 227"/>
                <a:gd name="T8" fmla="*/ 0 60000 65536"/>
                <a:gd name="T9" fmla="*/ 0 60000 65536"/>
                <a:gd name="T10" fmla="*/ 0 60000 65536"/>
                <a:gd name="T11" fmla="*/ 0 60000 65536"/>
                <a:gd name="T12" fmla="*/ 0 w 435"/>
                <a:gd name="T13" fmla="*/ 0 h 227"/>
                <a:gd name="T14" fmla="*/ 435 w 435"/>
                <a:gd name="T15" fmla="*/ 227 h 227"/>
              </a:gdLst>
              <a:ahLst/>
              <a:cxnLst>
                <a:cxn ang="T8">
                  <a:pos x="T0" y="T1"/>
                </a:cxn>
                <a:cxn ang="T9">
                  <a:pos x="T2" y="T3"/>
                </a:cxn>
                <a:cxn ang="T10">
                  <a:pos x="T4" y="T5"/>
                </a:cxn>
                <a:cxn ang="T11">
                  <a:pos x="T6" y="T7"/>
                </a:cxn>
              </a:cxnLst>
              <a:rect l="T12" t="T13" r="T14" b="T15"/>
              <a:pathLst>
                <a:path w="435" h="227">
                  <a:moveTo>
                    <a:pt x="127" y="0"/>
                  </a:moveTo>
                  <a:lnTo>
                    <a:pt x="435" y="117"/>
                  </a:lnTo>
                  <a:lnTo>
                    <a:pt x="0" y="227"/>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0" name="Freeform 541"/>
            <p:cNvSpPr>
              <a:spLocks/>
            </p:cNvSpPr>
            <p:nvPr/>
          </p:nvSpPr>
          <p:spPr bwMode="auto">
            <a:xfrm>
              <a:off x="3354" y="2255"/>
              <a:ext cx="31" cy="18"/>
            </a:xfrm>
            <a:custGeom>
              <a:avLst/>
              <a:gdLst>
                <a:gd name="T0" fmla="*/ 9 w 435"/>
                <a:gd name="T1" fmla="*/ 0 h 227"/>
                <a:gd name="T2" fmla="*/ 31 w 435"/>
                <a:gd name="T3" fmla="*/ 9 h 227"/>
                <a:gd name="T4" fmla="*/ 0 w 435"/>
                <a:gd name="T5" fmla="*/ 18 h 227"/>
                <a:gd name="T6" fmla="*/ 9 w 435"/>
                <a:gd name="T7" fmla="*/ 0 h 227"/>
                <a:gd name="T8" fmla="*/ 0 60000 65536"/>
                <a:gd name="T9" fmla="*/ 0 60000 65536"/>
                <a:gd name="T10" fmla="*/ 0 60000 65536"/>
                <a:gd name="T11" fmla="*/ 0 60000 65536"/>
                <a:gd name="T12" fmla="*/ 0 w 435"/>
                <a:gd name="T13" fmla="*/ 0 h 227"/>
                <a:gd name="T14" fmla="*/ 435 w 435"/>
                <a:gd name="T15" fmla="*/ 227 h 227"/>
              </a:gdLst>
              <a:ahLst/>
              <a:cxnLst>
                <a:cxn ang="T8">
                  <a:pos x="T0" y="T1"/>
                </a:cxn>
                <a:cxn ang="T9">
                  <a:pos x="T2" y="T3"/>
                </a:cxn>
                <a:cxn ang="T10">
                  <a:pos x="T4" y="T5"/>
                </a:cxn>
                <a:cxn ang="T11">
                  <a:pos x="T6" y="T7"/>
                </a:cxn>
              </a:cxnLst>
              <a:rect l="T12" t="T13" r="T14" b="T15"/>
              <a:pathLst>
                <a:path w="435" h="227">
                  <a:moveTo>
                    <a:pt x="127" y="0"/>
                  </a:moveTo>
                  <a:lnTo>
                    <a:pt x="435" y="117"/>
                  </a:lnTo>
                  <a:lnTo>
                    <a:pt x="0" y="227"/>
                  </a:lnTo>
                  <a:lnTo>
                    <a:pt x="1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1" name="Freeform 542"/>
            <p:cNvSpPr>
              <a:spLocks/>
            </p:cNvSpPr>
            <p:nvPr/>
          </p:nvSpPr>
          <p:spPr bwMode="auto">
            <a:xfrm>
              <a:off x="3363" y="2241"/>
              <a:ext cx="27" cy="23"/>
            </a:xfrm>
            <a:custGeom>
              <a:avLst/>
              <a:gdLst>
                <a:gd name="T0" fmla="*/ 27 w 385"/>
                <a:gd name="T1" fmla="*/ 0 h 303"/>
                <a:gd name="T2" fmla="*/ 22 w 385"/>
                <a:gd name="T3" fmla="*/ 23 h 303"/>
                <a:gd name="T4" fmla="*/ 0 w 385"/>
                <a:gd name="T5" fmla="*/ 14 h 303"/>
                <a:gd name="T6" fmla="*/ 27 w 385"/>
                <a:gd name="T7" fmla="*/ 0 h 303"/>
                <a:gd name="T8" fmla="*/ 0 60000 65536"/>
                <a:gd name="T9" fmla="*/ 0 60000 65536"/>
                <a:gd name="T10" fmla="*/ 0 60000 65536"/>
                <a:gd name="T11" fmla="*/ 0 60000 65536"/>
                <a:gd name="T12" fmla="*/ 0 w 385"/>
                <a:gd name="T13" fmla="*/ 0 h 303"/>
                <a:gd name="T14" fmla="*/ 385 w 385"/>
                <a:gd name="T15" fmla="*/ 303 h 303"/>
              </a:gdLst>
              <a:ahLst/>
              <a:cxnLst>
                <a:cxn ang="T8">
                  <a:pos x="T0" y="T1"/>
                </a:cxn>
                <a:cxn ang="T9">
                  <a:pos x="T2" y="T3"/>
                </a:cxn>
                <a:cxn ang="T10">
                  <a:pos x="T4" y="T5"/>
                </a:cxn>
                <a:cxn ang="T11">
                  <a:pos x="T6" y="T7"/>
                </a:cxn>
              </a:cxnLst>
              <a:rect l="T12" t="T13" r="T14" b="T15"/>
              <a:pathLst>
                <a:path w="385" h="303">
                  <a:moveTo>
                    <a:pt x="385" y="0"/>
                  </a:moveTo>
                  <a:lnTo>
                    <a:pt x="308" y="303"/>
                  </a:lnTo>
                  <a:lnTo>
                    <a:pt x="0" y="186"/>
                  </a:lnTo>
                  <a:lnTo>
                    <a:pt x="3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2" name="Freeform 543"/>
            <p:cNvSpPr>
              <a:spLocks/>
            </p:cNvSpPr>
            <p:nvPr/>
          </p:nvSpPr>
          <p:spPr bwMode="auto">
            <a:xfrm>
              <a:off x="3363" y="2241"/>
              <a:ext cx="27" cy="23"/>
            </a:xfrm>
            <a:custGeom>
              <a:avLst/>
              <a:gdLst>
                <a:gd name="T0" fmla="*/ 27 w 385"/>
                <a:gd name="T1" fmla="*/ 0 h 303"/>
                <a:gd name="T2" fmla="*/ 22 w 385"/>
                <a:gd name="T3" fmla="*/ 23 h 303"/>
                <a:gd name="T4" fmla="*/ 0 w 385"/>
                <a:gd name="T5" fmla="*/ 14 h 303"/>
                <a:gd name="T6" fmla="*/ 27 w 385"/>
                <a:gd name="T7" fmla="*/ 0 h 303"/>
                <a:gd name="T8" fmla="*/ 0 60000 65536"/>
                <a:gd name="T9" fmla="*/ 0 60000 65536"/>
                <a:gd name="T10" fmla="*/ 0 60000 65536"/>
                <a:gd name="T11" fmla="*/ 0 60000 65536"/>
                <a:gd name="T12" fmla="*/ 0 w 385"/>
                <a:gd name="T13" fmla="*/ 0 h 303"/>
                <a:gd name="T14" fmla="*/ 385 w 385"/>
                <a:gd name="T15" fmla="*/ 303 h 303"/>
              </a:gdLst>
              <a:ahLst/>
              <a:cxnLst>
                <a:cxn ang="T8">
                  <a:pos x="T0" y="T1"/>
                </a:cxn>
                <a:cxn ang="T9">
                  <a:pos x="T2" y="T3"/>
                </a:cxn>
                <a:cxn ang="T10">
                  <a:pos x="T4" y="T5"/>
                </a:cxn>
                <a:cxn ang="T11">
                  <a:pos x="T6" y="T7"/>
                </a:cxn>
              </a:cxnLst>
              <a:rect l="T12" t="T13" r="T14" b="T15"/>
              <a:pathLst>
                <a:path w="385" h="303">
                  <a:moveTo>
                    <a:pt x="385" y="0"/>
                  </a:moveTo>
                  <a:lnTo>
                    <a:pt x="308" y="303"/>
                  </a:lnTo>
                  <a:lnTo>
                    <a:pt x="0" y="186"/>
                  </a:lnTo>
                  <a:lnTo>
                    <a:pt x="3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3" name="Freeform 544"/>
            <p:cNvSpPr>
              <a:spLocks/>
            </p:cNvSpPr>
            <p:nvPr/>
          </p:nvSpPr>
          <p:spPr bwMode="auto">
            <a:xfrm>
              <a:off x="3363" y="2240"/>
              <a:ext cx="27" cy="15"/>
            </a:xfrm>
            <a:custGeom>
              <a:avLst/>
              <a:gdLst>
                <a:gd name="T0" fmla="*/ 4 w 385"/>
                <a:gd name="T1" fmla="*/ 0 h 203"/>
                <a:gd name="T2" fmla="*/ 27 w 385"/>
                <a:gd name="T3" fmla="*/ 1 h 203"/>
                <a:gd name="T4" fmla="*/ 0 w 385"/>
                <a:gd name="T5" fmla="*/ 15 h 203"/>
                <a:gd name="T6" fmla="*/ 4 w 385"/>
                <a:gd name="T7" fmla="*/ 0 h 203"/>
                <a:gd name="T8" fmla="*/ 0 60000 65536"/>
                <a:gd name="T9" fmla="*/ 0 60000 65536"/>
                <a:gd name="T10" fmla="*/ 0 60000 65536"/>
                <a:gd name="T11" fmla="*/ 0 60000 65536"/>
                <a:gd name="T12" fmla="*/ 0 w 385"/>
                <a:gd name="T13" fmla="*/ 0 h 203"/>
                <a:gd name="T14" fmla="*/ 385 w 385"/>
                <a:gd name="T15" fmla="*/ 203 h 203"/>
              </a:gdLst>
              <a:ahLst/>
              <a:cxnLst>
                <a:cxn ang="T8">
                  <a:pos x="T0" y="T1"/>
                </a:cxn>
                <a:cxn ang="T9">
                  <a:pos x="T2" y="T3"/>
                </a:cxn>
                <a:cxn ang="T10">
                  <a:pos x="T4" y="T5"/>
                </a:cxn>
                <a:cxn ang="T11">
                  <a:pos x="T6" y="T7"/>
                </a:cxn>
              </a:cxnLst>
              <a:rect l="T12" t="T13" r="T14" b="T15"/>
              <a:pathLst>
                <a:path w="385" h="203">
                  <a:moveTo>
                    <a:pt x="54" y="0"/>
                  </a:moveTo>
                  <a:lnTo>
                    <a:pt x="385" y="17"/>
                  </a:lnTo>
                  <a:lnTo>
                    <a:pt x="0" y="203"/>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4" name="Freeform 545"/>
            <p:cNvSpPr>
              <a:spLocks/>
            </p:cNvSpPr>
            <p:nvPr/>
          </p:nvSpPr>
          <p:spPr bwMode="auto">
            <a:xfrm>
              <a:off x="3363" y="2240"/>
              <a:ext cx="27" cy="15"/>
            </a:xfrm>
            <a:custGeom>
              <a:avLst/>
              <a:gdLst>
                <a:gd name="T0" fmla="*/ 4 w 385"/>
                <a:gd name="T1" fmla="*/ 0 h 203"/>
                <a:gd name="T2" fmla="*/ 27 w 385"/>
                <a:gd name="T3" fmla="*/ 1 h 203"/>
                <a:gd name="T4" fmla="*/ 0 w 385"/>
                <a:gd name="T5" fmla="*/ 15 h 203"/>
                <a:gd name="T6" fmla="*/ 4 w 385"/>
                <a:gd name="T7" fmla="*/ 0 h 203"/>
                <a:gd name="T8" fmla="*/ 0 60000 65536"/>
                <a:gd name="T9" fmla="*/ 0 60000 65536"/>
                <a:gd name="T10" fmla="*/ 0 60000 65536"/>
                <a:gd name="T11" fmla="*/ 0 60000 65536"/>
                <a:gd name="T12" fmla="*/ 0 w 385"/>
                <a:gd name="T13" fmla="*/ 0 h 203"/>
                <a:gd name="T14" fmla="*/ 385 w 385"/>
                <a:gd name="T15" fmla="*/ 203 h 203"/>
              </a:gdLst>
              <a:ahLst/>
              <a:cxnLst>
                <a:cxn ang="T8">
                  <a:pos x="T0" y="T1"/>
                </a:cxn>
                <a:cxn ang="T9">
                  <a:pos x="T2" y="T3"/>
                </a:cxn>
                <a:cxn ang="T10">
                  <a:pos x="T4" y="T5"/>
                </a:cxn>
                <a:cxn ang="T11">
                  <a:pos x="T6" y="T7"/>
                </a:cxn>
              </a:cxnLst>
              <a:rect l="T12" t="T13" r="T14" b="T15"/>
              <a:pathLst>
                <a:path w="385" h="203">
                  <a:moveTo>
                    <a:pt x="54" y="0"/>
                  </a:moveTo>
                  <a:lnTo>
                    <a:pt x="385" y="17"/>
                  </a:lnTo>
                  <a:lnTo>
                    <a:pt x="0" y="203"/>
                  </a:lnTo>
                  <a:lnTo>
                    <a:pt x="5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5" name="Freeform 546"/>
            <p:cNvSpPr>
              <a:spLocks/>
            </p:cNvSpPr>
            <p:nvPr/>
          </p:nvSpPr>
          <p:spPr bwMode="auto">
            <a:xfrm>
              <a:off x="3965" y="2239"/>
              <a:ext cx="32" cy="109"/>
            </a:xfrm>
            <a:custGeom>
              <a:avLst/>
              <a:gdLst>
                <a:gd name="T0" fmla="*/ 0 w 443"/>
                <a:gd name="T1" fmla="*/ 0 h 1415"/>
                <a:gd name="T2" fmla="*/ 32 w 443"/>
                <a:gd name="T3" fmla="*/ 109 h 1415"/>
                <a:gd name="T4" fmla="*/ 8 w 443"/>
                <a:gd name="T5" fmla="*/ 109 h 1415"/>
                <a:gd name="T6" fmla="*/ 0 w 443"/>
                <a:gd name="T7" fmla="*/ 0 h 1415"/>
                <a:gd name="T8" fmla="*/ 0 60000 65536"/>
                <a:gd name="T9" fmla="*/ 0 60000 65536"/>
                <a:gd name="T10" fmla="*/ 0 60000 65536"/>
                <a:gd name="T11" fmla="*/ 0 60000 65536"/>
                <a:gd name="T12" fmla="*/ 0 w 443"/>
                <a:gd name="T13" fmla="*/ 0 h 1415"/>
                <a:gd name="T14" fmla="*/ 443 w 443"/>
                <a:gd name="T15" fmla="*/ 1415 h 1415"/>
              </a:gdLst>
              <a:ahLst/>
              <a:cxnLst>
                <a:cxn ang="T8">
                  <a:pos x="T0" y="T1"/>
                </a:cxn>
                <a:cxn ang="T9">
                  <a:pos x="T2" y="T3"/>
                </a:cxn>
                <a:cxn ang="T10">
                  <a:pos x="T4" y="T5"/>
                </a:cxn>
                <a:cxn ang="T11">
                  <a:pos x="T6" y="T7"/>
                </a:cxn>
              </a:cxnLst>
              <a:rect l="T12" t="T13" r="T14" b="T15"/>
              <a:pathLst>
                <a:path w="443" h="1415">
                  <a:moveTo>
                    <a:pt x="0" y="0"/>
                  </a:moveTo>
                  <a:lnTo>
                    <a:pt x="443" y="1409"/>
                  </a:lnTo>
                  <a:lnTo>
                    <a:pt x="110" y="14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6" name="Freeform 547"/>
            <p:cNvSpPr>
              <a:spLocks/>
            </p:cNvSpPr>
            <p:nvPr/>
          </p:nvSpPr>
          <p:spPr bwMode="auto">
            <a:xfrm>
              <a:off x="3965" y="2239"/>
              <a:ext cx="32" cy="109"/>
            </a:xfrm>
            <a:custGeom>
              <a:avLst/>
              <a:gdLst>
                <a:gd name="T0" fmla="*/ 0 w 443"/>
                <a:gd name="T1" fmla="*/ 0 h 1415"/>
                <a:gd name="T2" fmla="*/ 32 w 443"/>
                <a:gd name="T3" fmla="*/ 109 h 1415"/>
                <a:gd name="T4" fmla="*/ 8 w 443"/>
                <a:gd name="T5" fmla="*/ 109 h 1415"/>
                <a:gd name="T6" fmla="*/ 0 w 443"/>
                <a:gd name="T7" fmla="*/ 0 h 1415"/>
                <a:gd name="T8" fmla="*/ 0 60000 65536"/>
                <a:gd name="T9" fmla="*/ 0 60000 65536"/>
                <a:gd name="T10" fmla="*/ 0 60000 65536"/>
                <a:gd name="T11" fmla="*/ 0 60000 65536"/>
                <a:gd name="T12" fmla="*/ 0 w 443"/>
                <a:gd name="T13" fmla="*/ 0 h 1415"/>
                <a:gd name="T14" fmla="*/ 443 w 443"/>
                <a:gd name="T15" fmla="*/ 1415 h 1415"/>
              </a:gdLst>
              <a:ahLst/>
              <a:cxnLst>
                <a:cxn ang="T8">
                  <a:pos x="T0" y="T1"/>
                </a:cxn>
                <a:cxn ang="T9">
                  <a:pos x="T2" y="T3"/>
                </a:cxn>
                <a:cxn ang="T10">
                  <a:pos x="T4" y="T5"/>
                </a:cxn>
                <a:cxn ang="T11">
                  <a:pos x="T6" y="T7"/>
                </a:cxn>
              </a:cxnLst>
              <a:rect l="T12" t="T13" r="T14" b="T15"/>
              <a:pathLst>
                <a:path w="443" h="1415">
                  <a:moveTo>
                    <a:pt x="0" y="0"/>
                  </a:moveTo>
                  <a:lnTo>
                    <a:pt x="443" y="1409"/>
                  </a:lnTo>
                  <a:lnTo>
                    <a:pt x="110" y="141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7" name="Freeform 548"/>
            <p:cNvSpPr>
              <a:spLocks/>
            </p:cNvSpPr>
            <p:nvPr/>
          </p:nvSpPr>
          <p:spPr bwMode="auto">
            <a:xfrm>
              <a:off x="3965" y="2236"/>
              <a:ext cx="32" cy="112"/>
            </a:xfrm>
            <a:custGeom>
              <a:avLst/>
              <a:gdLst>
                <a:gd name="T0" fmla="*/ 24 w 443"/>
                <a:gd name="T1" fmla="*/ 0 h 1447"/>
                <a:gd name="T2" fmla="*/ 32 w 443"/>
                <a:gd name="T3" fmla="*/ 112 h 1447"/>
                <a:gd name="T4" fmla="*/ 0 w 443"/>
                <a:gd name="T5" fmla="*/ 3 h 1447"/>
                <a:gd name="T6" fmla="*/ 24 w 443"/>
                <a:gd name="T7" fmla="*/ 0 h 1447"/>
                <a:gd name="T8" fmla="*/ 0 60000 65536"/>
                <a:gd name="T9" fmla="*/ 0 60000 65536"/>
                <a:gd name="T10" fmla="*/ 0 60000 65536"/>
                <a:gd name="T11" fmla="*/ 0 60000 65536"/>
                <a:gd name="T12" fmla="*/ 0 w 443"/>
                <a:gd name="T13" fmla="*/ 0 h 1447"/>
                <a:gd name="T14" fmla="*/ 443 w 443"/>
                <a:gd name="T15" fmla="*/ 1447 h 1447"/>
              </a:gdLst>
              <a:ahLst/>
              <a:cxnLst>
                <a:cxn ang="T8">
                  <a:pos x="T0" y="T1"/>
                </a:cxn>
                <a:cxn ang="T9">
                  <a:pos x="T2" y="T3"/>
                </a:cxn>
                <a:cxn ang="T10">
                  <a:pos x="T4" y="T5"/>
                </a:cxn>
                <a:cxn ang="T11">
                  <a:pos x="T6" y="T7"/>
                </a:cxn>
              </a:cxnLst>
              <a:rect l="T12" t="T13" r="T14" b="T15"/>
              <a:pathLst>
                <a:path w="443" h="1447">
                  <a:moveTo>
                    <a:pt x="330" y="0"/>
                  </a:moveTo>
                  <a:lnTo>
                    <a:pt x="443" y="1447"/>
                  </a:lnTo>
                  <a:lnTo>
                    <a:pt x="0" y="38"/>
                  </a:lnTo>
                  <a:lnTo>
                    <a:pt x="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8" name="Freeform 549"/>
            <p:cNvSpPr>
              <a:spLocks/>
            </p:cNvSpPr>
            <p:nvPr/>
          </p:nvSpPr>
          <p:spPr bwMode="auto">
            <a:xfrm>
              <a:off x="3965" y="2236"/>
              <a:ext cx="32" cy="112"/>
            </a:xfrm>
            <a:custGeom>
              <a:avLst/>
              <a:gdLst>
                <a:gd name="T0" fmla="*/ 24 w 443"/>
                <a:gd name="T1" fmla="*/ 0 h 1447"/>
                <a:gd name="T2" fmla="*/ 32 w 443"/>
                <a:gd name="T3" fmla="*/ 112 h 1447"/>
                <a:gd name="T4" fmla="*/ 0 w 443"/>
                <a:gd name="T5" fmla="*/ 3 h 1447"/>
                <a:gd name="T6" fmla="*/ 24 w 443"/>
                <a:gd name="T7" fmla="*/ 0 h 1447"/>
                <a:gd name="T8" fmla="*/ 0 60000 65536"/>
                <a:gd name="T9" fmla="*/ 0 60000 65536"/>
                <a:gd name="T10" fmla="*/ 0 60000 65536"/>
                <a:gd name="T11" fmla="*/ 0 60000 65536"/>
                <a:gd name="T12" fmla="*/ 0 w 443"/>
                <a:gd name="T13" fmla="*/ 0 h 1447"/>
                <a:gd name="T14" fmla="*/ 443 w 443"/>
                <a:gd name="T15" fmla="*/ 1447 h 1447"/>
              </a:gdLst>
              <a:ahLst/>
              <a:cxnLst>
                <a:cxn ang="T8">
                  <a:pos x="T0" y="T1"/>
                </a:cxn>
                <a:cxn ang="T9">
                  <a:pos x="T2" y="T3"/>
                </a:cxn>
                <a:cxn ang="T10">
                  <a:pos x="T4" y="T5"/>
                </a:cxn>
                <a:cxn ang="T11">
                  <a:pos x="T6" y="T7"/>
                </a:cxn>
              </a:cxnLst>
              <a:rect l="T12" t="T13" r="T14" b="T15"/>
              <a:pathLst>
                <a:path w="443" h="1447">
                  <a:moveTo>
                    <a:pt x="330" y="0"/>
                  </a:moveTo>
                  <a:lnTo>
                    <a:pt x="443" y="1447"/>
                  </a:lnTo>
                  <a:lnTo>
                    <a:pt x="0" y="38"/>
                  </a:lnTo>
                  <a:lnTo>
                    <a:pt x="3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9" name="Freeform 550"/>
            <p:cNvSpPr>
              <a:spLocks/>
            </p:cNvSpPr>
            <p:nvPr/>
          </p:nvSpPr>
          <p:spPr bwMode="auto">
            <a:xfrm>
              <a:off x="3364" y="2226"/>
              <a:ext cx="26" cy="15"/>
            </a:xfrm>
            <a:custGeom>
              <a:avLst/>
              <a:gdLst>
                <a:gd name="T0" fmla="*/ 0 w 367"/>
                <a:gd name="T1" fmla="*/ 0 h 192"/>
                <a:gd name="T2" fmla="*/ 26 w 367"/>
                <a:gd name="T3" fmla="*/ 15 h 192"/>
                <a:gd name="T4" fmla="*/ 3 w 367"/>
                <a:gd name="T5" fmla="*/ 14 h 192"/>
                <a:gd name="T6" fmla="*/ 0 w 367"/>
                <a:gd name="T7" fmla="*/ 0 h 192"/>
                <a:gd name="T8" fmla="*/ 0 60000 65536"/>
                <a:gd name="T9" fmla="*/ 0 60000 65536"/>
                <a:gd name="T10" fmla="*/ 0 60000 65536"/>
                <a:gd name="T11" fmla="*/ 0 60000 65536"/>
                <a:gd name="T12" fmla="*/ 0 w 367"/>
                <a:gd name="T13" fmla="*/ 0 h 192"/>
                <a:gd name="T14" fmla="*/ 367 w 367"/>
                <a:gd name="T15" fmla="*/ 192 h 192"/>
              </a:gdLst>
              <a:ahLst/>
              <a:cxnLst>
                <a:cxn ang="T8">
                  <a:pos x="T0" y="T1"/>
                </a:cxn>
                <a:cxn ang="T9">
                  <a:pos x="T2" y="T3"/>
                </a:cxn>
                <a:cxn ang="T10">
                  <a:pos x="T4" y="T5"/>
                </a:cxn>
                <a:cxn ang="T11">
                  <a:pos x="T6" y="T7"/>
                </a:cxn>
              </a:cxnLst>
              <a:rect l="T12" t="T13" r="T14" b="T15"/>
              <a:pathLst>
                <a:path w="367" h="192">
                  <a:moveTo>
                    <a:pt x="0" y="0"/>
                  </a:moveTo>
                  <a:lnTo>
                    <a:pt x="367" y="192"/>
                  </a:lnTo>
                  <a:lnTo>
                    <a:pt x="36" y="17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0" name="Freeform 551"/>
            <p:cNvSpPr>
              <a:spLocks/>
            </p:cNvSpPr>
            <p:nvPr/>
          </p:nvSpPr>
          <p:spPr bwMode="auto">
            <a:xfrm>
              <a:off x="3364" y="2226"/>
              <a:ext cx="26" cy="15"/>
            </a:xfrm>
            <a:custGeom>
              <a:avLst/>
              <a:gdLst>
                <a:gd name="T0" fmla="*/ 0 w 367"/>
                <a:gd name="T1" fmla="*/ 0 h 192"/>
                <a:gd name="T2" fmla="*/ 26 w 367"/>
                <a:gd name="T3" fmla="*/ 15 h 192"/>
                <a:gd name="T4" fmla="*/ 3 w 367"/>
                <a:gd name="T5" fmla="*/ 14 h 192"/>
                <a:gd name="T6" fmla="*/ 0 w 367"/>
                <a:gd name="T7" fmla="*/ 0 h 192"/>
                <a:gd name="T8" fmla="*/ 0 60000 65536"/>
                <a:gd name="T9" fmla="*/ 0 60000 65536"/>
                <a:gd name="T10" fmla="*/ 0 60000 65536"/>
                <a:gd name="T11" fmla="*/ 0 60000 65536"/>
                <a:gd name="T12" fmla="*/ 0 w 367"/>
                <a:gd name="T13" fmla="*/ 0 h 192"/>
                <a:gd name="T14" fmla="*/ 367 w 367"/>
                <a:gd name="T15" fmla="*/ 192 h 192"/>
              </a:gdLst>
              <a:ahLst/>
              <a:cxnLst>
                <a:cxn ang="T8">
                  <a:pos x="T0" y="T1"/>
                </a:cxn>
                <a:cxn ang="T9">
                  <a:pos x="T2" y="T3"/>
                </a:cxn>
                <a:cxn ang="T10">
                  <a:pos x="T4" y="T5"/>
                </a:cxn>
                <a:cxn ang="T11">
                  <a:pos x="T6" y="T7"/>
                </a:cxn>
              </a:cxnLst>
              <a:rect l="T12" t="T13" r="T14" b="T15"/>
              <a:pathLst>
                <a:path w="367" h="192">
                  <a:moveTo>
                    <a:pt x="0" y="0"/>
                  </a:moveTo>
                  <a:lnTo>
                    <a:pt x="367" y="192"/>
                  </a:lnTo>
                  <a:lnTo>
                    <a:pt x="36" y="17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1" name="Freeform 552"/>
            <p:cNvSpPr>
              <a:spLocks/>
            </p:cNvSpPr>
            <p:nvPr/>
          </p:nvSpPr>
          <p:spPr bwMode="auto">
            <a:xfrm>
              <a:off x="3364" y="2216"/>
              <a:ext cx="26" cy="25"/>
            </a:xfrm>
            <a:custGeom>
              <a:avLst/>
              <a:gdLst>
                <a:gd name="T0" fmla="*/ 21 w 367"/>
                <a:gd name="T1" fmla="*/ 0 h 328"/>
                <a:gd name="T2" fmla="*/ 26 w 367"/>
                <a:gd name="T3" fmla="*/ 25 h 328"/>
                <a:gd name="T4" fmla="*/ 0 w 367"/>
                <a:gd name="T5" fmla="*/ 10 h 328"/>
                <a:gd name="T6" fmla="*/ 21 w 367"/>
                <a:gd name="T7" fmla="*/ 0 h 328"/>
                <a:gd name="T8" fmla="*/ 0 60000 65536"/>
                <a:gd name="T9" fmla="*/ 0 60000 65536"/>
                <a:gd name="T10" fmla="*/ 0 60000 65536"/>
                <a:gd name="T11" fmla="*/ 0 60000 65536"/>
                <a:gd name="T12" fmla="*/ 0 w 367"/>
                <a:gd name="T13" fmla="*/ 0 h 328"/>
                <a:gd name="T14" fmla="*/ 367 w 367"/>
                <a:gd name="T15" fmla="*/ 328 h 328"/>
              </a:gdLst>
              <a:ahLst/>
              <a:cxnLst>
                <a:cxn ang="T8">
                  <a:pos x="T0" y="T1"/>
                </a:cxn>
                <a:cxn ang="T9">
                  <a:pos x="T2" y="T3"/>
                </a:cxn>
                <a:cxn ang="T10">
                  <a:pos x="T4" y="T5"/>
                </a:cxn>
                <a:cxn ang="T11">
                  <a:pos x="T6" y="T7"/>
                </a:cxn>
              </a:cxnLst>
              <a:rect l="T12" t="T13" r="T14" b="T15"/>
              <a:pathLst>
                <a:path w="367" h="328">
                  <a:moveTo>
                    <a:pt x="301" y="0"/>
                  </a:moveTo>
                  <a:lnTo>
                    <a:pt x="367" y="328"/>
                  </a:lnTo>
                  <a:lnTo>
                    <a:pt x="0" y="136"/>
                  </a:lnTo>
                  <a:lnTo>
                    <a:pt x="3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2" name="Freeform 553"/>
            <p:cNvSpPr>
              <a:spLocks/>
            </p:cNvSpPr>
            <p:nvPr/>
          </p:nvSpPr>
          <p:spPr bwMode="auto">
            <a:xfrm>
              <a:off x="3364" y="2216"/>
              <a:ext cx="26" cy="25"/>
            </a:xfrm>
            <a:custGeom>
              <a:avLst/>
              <a:gdLst>
                <a:gd name="T0" fmla="*/ 21 w 367"/>
                <a:gd name="T1" fmla="*/ 0 h 328"/>
                <a:gd name="T2" fmla="*/ 26 w 367"/>
                <a:gd name="T3" fmla="*/ 25 h 328"/>
                <a:gd name="T4" fmla="*/ 0 w 367"/>
                <a:gd name="T5" fmla="*/ 10 h 328"/>
                <a:gd name="T6" fmla="*/ 21 w 367"/>
                <a:gd name="T7" fmla="*/ 0 h 328"/>
                <a:gd name="T8" fmla="*/ 0 60000 65536"/>
                <a:gd name="T9" fmla="*/ 0 60000 65536"/>
                <a:gd name="T10" fmla="*/ 0 60000 65536"/>
                <a:gd name="T11" fmla="*/ 0 60000 65536"/>
                <a:gd name="T12" fmla="*/ 0 w 367"/>
                <a:gd name="T13" fmla="*/ 0 h 328"/>
                <a:gd name="T14" fmla="*/ 367 w 367"/>
                <a:gd name="T15" fmla="*/ 328 h 328"/>
              </a:gdLst>
              <a:ahLst/>
              <a:cxnLst>
                <a:cxn ang="T8">
                  <a:pos x="T0" y="T1"/>
                </a:cxn>
                <a:cxn ang="T9">
                  <a:pos x="T2" y="T3"/>
                </a:cxn>
                <a:cxn ang="T10">
                  <a:pos x="T4" y="T5"/>
                </a:cxn>
                <a:cxn ang="T11">
                  <a:pos x="T6" y="T7"/>
                </a:cxn>
              </a:cxnLst>
              <a:rect l="T12" t="T13" r="T14" b="T15"/>
              <a:pathLst>
                <a:path w="367" h="328">
                  <a:moveTo>
                    <a:pt x="301" y="0"/>
                  </a:moveTo>
                  <a:lnTo>
                    <a:pt x="367" y="328"/>
                  </a:lnTo>
                  <a:lnTo>
                    <a:pt x="0" y="136"/>
                  </a:lnTo>
                  <a:lnTo>
                    <a:pt x="30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3" name="Freeform 554"/>
            <p:cNvSpPr>
              <a:spLocks/>
            </p:cNvSpPr>
            <p:nvPr/>
          </p:nvSpPr>
          <p:spPr bwMode="auto">
            <a:xfrm>
              <a:off x="3355" y="2215"/>
              <a:ext cx="31" cy="11"/>
            </a:xfrm>
            <a:custGeom>
              <a:avLst/>
              <a:gdLst>
                <a:gd name="T0" fmla="*/ 0 w 434"/>
                <a:gd name="T1" fmla="*/ 0 h 146"/>
                <a:gd name="T2" fmla="*/ 31 w 434"/>
                <a:gd name="T3" fmla="*/ 1 h 146"/>
                <a:gd name="T4" fmla="*/ 10 w 434"/>
                <a:gd name="T5" fmla="*/ 11 h 146"/>
                <a:gd name="T6" fmla="*/ 0 w 434"/>
                <a:gd name="T7" fmla="*/ 0 h 146"/>
                <a:gd name="T8" fmla="*/ 0 60000 65536"/>
                <a:gd name="T9" fmla="*/ 0 60000 65536"/>
                <a:gd name="T10" fmla="*/ 0 60000 65536"/>
                <a:gd name="T11" fmla="*/ 0 60000 65536"/>
                <a:gd name="T12" fmla="*/ 0 w 434"/>
                <a:gd name="T13" fmla="*/ 0 h 146"/>
                <a:gd name="T14" fmla="*/ 434 w 434"/>
                <a:gd name="T15" fmla="*/ 146 h 146"/>
              </a:gdLst>
              <a:ahLst/>
              <a:cxnLst>
                <a:cxn ang="T8">
                  <a:pos x="T0" y="T1"/>
                </a:cxn>
                <a:cxn ang="T9">
                  <a:pos x="T2" y="T3"/>
                </a:cxn>
                <a:cxn ang="T10">
                  <a:pos x="T4" y="T5"/>
                </a:cxn>
                <a:cxn ang="T11">
                  <a:pos x="T6" y="T7"/>
                </a:cxn>
              </a:cxnLst>
              <a:rect l="T12" t="T13" r="T14" b="T15"/>
              <a:pathLst>
                <a:path w="434" h="146">
                  <a:moveTo>
                    <a:pt x="0" y="0"/>
                  </a:moveTo>
                  <a:lnTo>
                    <a:pt x="434" y="10"/>
                  </a:lnTo>
                  <a:lnTo>
                    <a:pt x="133" y="1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4" name="Freeform 555"/>
            <p:cNvSpPr>
              <a:spLocks/>
            </p:cNvSpPr>
            <p:nvPr/>
          </p:nvSpPr>
          <p:spPr bwMode="auto">
            <a:xfrm>
              <a:off x="3355" y="2215"/>
              <a:ext cx="31" cy="11"/>
            </a:xfrm>
            <a:custGeom>
              <a:avLst/>
              <a:gdLst>
                <a:gd name="T0" fmla="*/ 0 w 434"/>
                <a:gd name="T1" fmla="*/ 0 h 146"/>
                <a:gd name="T2" fmla="*/ 31 w 434"/>
                <a:gd name="T3" fmla="*/ 1 h 146"/>
                <a:gd name="T4" fmla="*/ 10 w 434"/>
                <a:gd name="T5" fmla="*/ 11 h 146"/>
                <a:gd name="T6" fmla="*/ 0 w 434"/>
                <a:gd name="T7" fmla="*/ 0 h 146"/>
                <a:gd name="T8" fmla="*/ 0 60000 65536"/>
                <a:gd name="T9" fmla="*/ 0 60000 65536"/>
                <a:gd name="T10" fmla="*/ 0 60000 65536"/>
                <a:gd name="T11" fmla="*/ 0 60000 65536"/>
                <a:gd name="T12" fmla="*/ 0 w 434"/>
                <a:gd name="T13" fmla="*/ 0 h 146"/>
                <a:gd name="T14" fmla="*/ 434 w 434"/>
                <a:gd name="T15" fmla="*/ 146 h 146"/>
              </a:gdLst>
              <a:ahLst/>
              <a:cxnLst>
                <a:cxn ang="T8">
                  <a:pos x="T0" y="T1"/>
                </a:cxn>
                <a:cxn ang="T9">
                  <a:pos x="T2" y="T3"/>
                </a:cxn>
                <a:cxn ang="T10">
                  <a:pos x="T4" y="T5"/>
                </a:cxn>
                <a:cxn ang="T11">
                  <a:pos x="T6" y="T7"/>
                </a:cxn>
              </a:cxnLst>
              <a:rect l="T12" t="T13" r="T14" b="T15"/>
              <a:pathLst>
                <a:path w="434" h="146">
                  <a:moveTo>
                    <a:pt x="0" y="0"/>
                  </a:moveTo>
                  <a:lnTo>
                    <a:pt x="434" y="10"/>
                  </a:lnTo>
                  <a:lnTo>
                    <a:pt x="133" y="14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5" name="Freeform 556"/>
            <p:cNvSpPr>
              <a:spLocks/>
            </p:cNvSpPr>
            <p:nvPr/>
          </p:nvSpPr>
          <p:spPr bwMode="auto">
            <a:xfrm>
              <a:off x="3337" y="2206"/>
              <a:ext cx="49" cy="10"/>
            </a:xfrm>
            <a:custGeom>
              <a:avLst/>
              <a:gdLst>
                <a:gd name="T0" fmla="*/ 0 w 681"/>
                <a:gd name="T1" fmla="*/ 0 h 123"/>
                <a:gd name="T2" fmla="*/ 49 w 681"/>
                <a:gd name="T3" fmla="*/ 10 h 123"/>
                <a:gd name="T4" fmla="*/ 18 w 681"/>
                <a:gd name="T5" fmla="*/ 9 h 123"/>
                <a:gd name="T6" fmla="*/ 0 w 681"/>
                <a:gd name="T7" fmla="*/ 0 h 123"/>
                <a:gd name="T8" fmla="*/ 0 60000 65536"/>
                <a:gd name="T9" fmla="*/ 0 60000 65536"/>
                <a:gd name="T10" fmla="*/ 0 60000 65536"/>
                <a:gd name="T11" fmla="*/ 0 60000 65536"/>
                <a:gd name="T12" fmla="*/ 0 w 681"/>
                <a:gd name="T13" fmla="*/ 0 h 123"/>
                <a:gd name="T14" fmla="*/ 681 w 681"/>
                <a:gd name="T15" fmla="*/ 123 h 123"/>
              </a:gdLst>
              <a:ahLst/>
              <a:cxnLst>
                <a:cxn ang="T8">
                  <a:pos x="T0" y="T1"/>
                </a:cxn>
                <a:cxn ang="T9">
                  <a:pos x="T2" y="T3"/>
                </a:cxn>
                <a:cxn ang="T10">
                  <a:pos x="T4" y="T5"/>
                </a:cxn>
                <a:cxn ang="T11">
                  <a:pos x="T6" y="T7"/>
                </a:cxn>
              </a:cxnLst>
              <a:rect l="T12" t="T13" r="T14" b="T15"/>
              <a:pathLst>
                <a:path w="681" h="123">
                  <a:moveTo>
                    <a:pt x="0" y="0"/>
                  </a:moveTo>
                  <a:lnTo>
                    <a:pt x="681" y="123"/>
                  </a:lnTo>
                  <a:lnTo>
                    <a:pt x="247" y="11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6" name="Freeform 557"/>
            <p:cNvSpPr>
              <a:spLocks/>
            </p:cNvSpPr>
            <p:nvPr/>
          </p:nvSpPr>
          <p:spPr bwMode="auto">
            <a:xfrm>
              <a:off x="3337" y="2206"/>
              <a:ext cx="49" cy="10"/>
            </a:xfrm>
            <a:custGeom>
              <a:avLst/>
              <a:gdLst>
                <a:gd name="T0" fmla="*/ 0 w 681"/>
                <a:gd name="T1" fmla="*/ 0 h 123"/>
                <a:gd name="T2" fmla="*/ 49 w 681"/>
                <a:gd name="T3" fmla="*/ 10 h 123"/>
                <a:gd name="T4" fmla="*/ 18 w 681"/>
                <a:gd name="T5" fmla="*/ 9 h 123"/>
                <a:gd name="T6" fmla="*/ 0 w 681"/>
                <a:gd name="T7" fmla="*/ 0 h 123"/>
                <a:gd name="T8" fmla="*/ 0 60000 65536"/>
                <a:gd name="T9" fmla="*/ 0 60000 65536"/>
                <a:gd name="T10" fmla="*/ 0 60000 65536"/>
                <a:gd name="T11" fmla="*/ 0 60000 65536"/>
                <a:gd name="T12" fmla="*/ 0 w 681"/>
                <a:gd name="T13" fmla="*/ 0 h 123"/>
                <a:gd name="T14" fmla="*/ 681 w 681"/>
                <a:gd name="T15" fmla="*/ 123 h 123"/>
              </a:gdLst>
              <a:ahLst/>
              <a:cxnLst>
                <a:cxn ang="T8">
                  <a:pos x="T0" y="T1"/>
                </a:cxn>
                <a:cxn ang="T9">
                  <a:pos x="T2" y="T3"/>
                </a:cxn>
                <a:cxn ang="T10">
                  <a:pos x="T4" y="T5"/>
                </a:cxn>
                <a:cxn ang="T11">
                  <a:pos x="T6" y="T7"/>
                </a:cxn>
              </a:cxnLst>
              <a:rect l="T12" t="T13" r="T14" b="T15"/>
              <a:pathLst>
                <a:path w="681" h="123">
                  <a:moveTo>
                    <a:pt x="0" y="0"/>
                  </a:moveTo>
                  <a:lnTo>
                    <a:pt x="681" y="123"/>
                  </a:lnTo>
                  <a:lnTo>
                    <a:pt x="247" y="11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7" name="Freeform 558"/>
            <p:cNvSpPr>
              <a:spLocks/>
            </p:cNvSpPr>
            <p:nvPr/>
          </p:nvSpPr>
          <p:spPr bwMode="auto">
            <a:xfrm>
              <a:off x="3317" y="2196"/>
              <a:ext cx="69" cy="20"/>
            </a:xfrm>
            <a:custGeom>
              <a:avLst/>
              <a:gdLst>
                <a:gd name="T0" fmla="*/ 0 w 961"/>
                <a:gd name="T1" fmla="*/ 0 h 258"/>
                <a:gd name="T2" fmla="*/ 69 w 961"/>
                <a:gd name="T3" fmla="*/ 20 h 258"/>
                <a:gd name="T4" fmla="*/ 20 w 961"/>
                <a:gd name="T5" fmla="*/ 10 h 258"/>
                <a:gd name="T6" fmla="*/ 0 w 961"/>
                <a:gd name="T7" fmla="*/ 0 h 258"/>
                <a:gd name="T8" fmla="*/ 0 60000 65536"/>
                <a:gd name="T9" fmla="*/ 0 60000 65536"/>
                <a:gd name="T10" fmla="*/ 0 60000 65536"/>
                <a:gd name="T11" fmla="*/ 0 60000 65536"/>
                <a:gd name="T12" fmla="*/ 0 w 961"/>
                <a:gd name="T13" fmla="*/ 0 h 258"/>
                <a:gd name="T14" fmla="*/ 961 w 961"/>
                <a:gd name="T15" fmla="*/ 258 h 258"/>
              </a:gdLst>
              <a:ahLst/>
              <a:cxnLst>
                <a:cxn ang="T8">
                  <a:pos x="T0" y="T1"/>
                </a:cxn>
                <a:cxn ang="T9">
                  <a:pos x="T2" y="T3"/>
                </a:cxn>
                <a:cxn ang="T10">
                  <a:pos x="T4" y="T5"/>
                </a:cxn>
                <a:cxn ang="T11">
                  <a:pos x="T6" y="T7"/>
                </a:cxn>
              </a:cxnLst>
              <a:rect l="T12" t="T13" r="T14" b="T15"/>
              <a:pathLst>
                <a:path w="961" h="258">
                  <a:moveTo>
                    <a:pt x="0" y="0"/>
                  </a:moveTo>
                  <a:lnTo>
                    <a:pt x="961" y="258"/>
                  </a:lnTo>
                  <a:lnTo>
                    <a:pt x="280" y="1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8" name="Freeform 559"/>
            <p:cNvSpPr>
              <a:spLocks/>
            </p:cNvSpPr>
            <p:nvPr/>
          </p:nvSpPr>
          <p:spPr bwMode="auto">
            <a:xfrm>
              <a:off x="3317" y="2196"/>
              <a:ext cx="69" cy="20"/>
            </a:xfrm>
            <a:custGeom>
              <a:avLst/>
              <a:gdLst>
                <a:gd name="T0" fmla="*/ 0 w 961"/>
                <a:gd name="T1" fmla="*/ 0 h 258"/>
                <a:gd name="T2" fmla="*/ 69 w 961"/>
                <a:gd name="T3" fmla="*/ 20 h 258"/>
                <a:gd name="T4" fmla="*/ 20 w 961"/>
                <a:gd name="T5" fmla="*/ 10 h 258"/>
                <a:gd name="T6" fmla="*/ 0 w 961"/>
                <a:gd name="T7" fmla="*/ 0 h 258"/>
                <a:gd name="T8" fmla="*/ 0 60000 65536"/>
                <a:gd name="T9" fmla="*/ 0 60000 65536"/>
                <a:gd name="T10" fmla="*/ 0 60000 65536"/>
                <a:gd name="T11" fmla="*/ 0 60000 65536"/>
                <a:gd name="T12" fmla="*/ 0 w 961"/>
                <a:gd name="T13" fmla="*/ 0 h 258"/>
                <a:gd name="T14" fmla="*/ 961 w 961"/>
                <a:gd name="T15" fmla="*/ 258 h 258"/>
              </a:gdLst>
              <a:ahLst/>
              <a:cxnLst>
                <a:cxn ang="T8">
                  <a:pos x="T0" y="T1"/>
                </a:cxn>
                <a:cxn ang="T9">
                  <a:pos x="T2" y="T3"/>
                </a:cxn>
                <a:cxn ang="T10">
                  <a:pos x="T4" y="T5"/>
                </a:cxn>
                <a:cxn ang="T11">
                  <a:pos x="T6" y="T7"/>
                </a:cxn>
              </a:cxnLst>
              <a:rect l="T12" t="T13" r="T14" b="T15"/>
              <a:pathLst>
                <a:path w="961" h="258">
                  <a:moveTo>
                    <a:pt x="0" y="0"/>
                  </a:moveTo>
                  <a:lnTo>
                    <a:pt x="961" y="258"/>
                  </a:lnTo>
                  <a:lnTo>
                    <a:pt x="280" y="13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9" name="Freeform 560"/>
            <p:cNvSpPr>
              <a:spLocks/>
            </p:cNvSpPr>
            <p:nvPr/>
          </p:nvSpPr>
          <p:spPr bwMode="auto">
            <a:xfrm>
              <a:off x="3317" y="2196"/>
              <a:ext cx="69" cy="20"/>
            </a:xfrm>
            <a:custGeom>
              <a:avLst/>
              <a:gdLst>
                <a:gd name="T0" fmla="*/ 52 w 961"/>
                <a:gd name="T1" fmla="*/ 0 h 262"/>
                <a:gd name="T2" fmla="*/ 69 w 961"/>
                <a:gd name="T3" fmla="*/ 20 h 262"/>
                <a:gd name="T4" fmla="*/ 0 w 961"/>
                <a:gd name="T5" fmla="*/ 0 h 262"/>
                <a:gd name="T6" fmla="*/ 52 w 961"/>
                <a:gd name="T7" fmla="*/ 0 h 262"/>
                <a:gd name="T8" fmla="*/ 0 60000 65536"/>
                <a:gd name="T9" fmla="*/ 0 60000 65536"/>
                <a:gd name="T10" fmla="*/ 0 60000 65536"/>
                <a:gd name="T11" fmla="*/ 0 60000 65536"/>
                <a:gd name="T12" fmla="*/ 0 w 961"/>
                <a:gd name="T13" fmla="*/ 0 h 262"/>
                <a:gd name="T14" fmla="*/ 961 w 961"/>
                <a:gd name="T15" fmla="*/ 262 h 262"/>
              </a:gdLst>
              <a:ahLst/>
              <a:cxnLst>
                <a:cxn ang="T8">
                  <a:pos x="T0" y="T1"/>
                </a:cxn>
                <a:cxn ang="T9">
                  <a:pos x="T2" y="T3"/>
                </a:cxn>
                <a:cxn ang="T10">
                  <a:pos x="T4" y="T5"/>
                </a:cxn>
                <a:cxn ang="T11">
                  <a:pos x="T6" y="T7"/>
                </a:cxn>
              </a:cxnLst>
              <a:rect l="T12" t="T13" r="T14" b="T15"/>
              <a:pathLst>
                <a:path w="961" h="262">
                  <a:moveTo>
                    <a:pt x="723" y="0"/>
                  </a:moveTo>
                  <a:lnTo>
                    <a:pt x="961" y="262"/>
                  </a:lnTo>
                  <a:lnTo>
                    <a:pt x="0" y="4"/>
                  </a:lnTo>
                  <a:lnTo>
                    <a:pt x="7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0" name="Freeform 561"/>
            <p:cNvSpPr>
              <a:spLocks/>
            </p:cNvSpPr>
            <p:nvPr/>
          </p:nvSpPr>
          <p:spPr bwMode="auto">
            <a:xfrm>
              <a:off x="3317" y="2196"/>
              <a:ext cx="69" cy="20"/>
            </a:xfrm>
            <a:custGeom>
              <a:avLst/>
              <a:gdLst>
                <a:gd name="T0" fmla="*/ 52 w 961"/>
                <a:gd name="T1" fmla="*/ 0 h 262"/>
                <a:gd name="T2" fmla="*/ 69 w 961"/>
                <a:gd name="T3" fmla="*/ 20 h 262"/>
                <a:gd name="T4" fmla="*/ 0 w 961"/>
                <a:gd name="T5" fmla="*/ 0 h 262"/>
                <a:gd name="T6" fmla="*/ 52 w 961"/>
                <a:gd name="T7" fmla="*/ 0 h 262"/>
                <a:gd name="T8" fmla="*/ 0 60000 65536"/>
                <a:gd name="T9" fmla="*/ 0 60000 65536"/>
                <a:gd name="T10" fmla="*/ 0 60000 65536"/>
                <a:gd name="T11" fmla="*/ 0 60000 65536"/>
                <a:gd name="T12" fmla="*/ 0 w 961"/>
                <a:gd name="T13" fmla="*/ 0 h 262"/>
                <a:gd name="T14" fmla="*/ 961 w 961"/>
                <a:gd name="T15" fmla="*/ 262 h 262"/>
              </a:gdLst>
              <a:ahLst/>
              <a:cxnLst>
                <a:cxn ang="T8">
                  <a:pos x="T0" y="T1"/>
                </a:cxn>
                <a:cxn ang="T9">
                  <a:pos x="T2" y="T3"/>
                </a:cxn>
                <a:cxn ang="T10">
                  <a:pos x="T4" y="T5"/>
                </a:cxn>
                <a:cxn ang="T11">
                  <a:pos x="T6" y="T7"/>
                </a:cxn>
              </a:cxnLst>
              <a:rect l="T12" t="T13" r="T14" b="T15"/>
              <a:pathLst>
                <a:path w="961" h="262">
                  <a:moveTo>
                    <a:pt x="723" y="0"/>
                  </a:moveTo>
                  <a:lnTo>
                    <a:pt x="961" y="262"/>
                  </a:lnTo>
                  <a:lnTo>
                    <a:pt x="0" y="4"/>
                  </a:lnTo>
                  <a:lnTo>
                    <a:pt x="7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1" name="Freeform 562"/>
            <p:cNvSpPr>
              <a:spLocks/>
            </p:cNvSpPr>
            <p:nvPr/>
          </p:nvSpPr>
          <p:spPr bwMode="auto">
            <a:xfrm>
              <a:off x="3317" y="2183"/>
              <a:ext cx="52" cy="13"/>
            </a:xfrm>
            <a:custGeom>
              <a:avLst/>
              <a:gdLst>
                <a:gd name="T0" fmla="*/ 28 w 723"/>
                <a:gd name="T1" fmla="*/ 0 h 162"/>
                <a:gd name="T2" fmla="*/ 52 w 723"/>
                <a:gd name="T3" fmla="*/ 13 h 162"/>
                <a:gd name="T4" fmla="*/ 0 w 723"/>
                <a:gd name="T5" fmla="*/ 13 h 162"/>
                <a:gd name="T6" fmla="*/ 28 w 723"/>
                <a:gd name="T7" fmla="*/ 0 h 162"/>
                <a:gd name="T8" fmla="*/ 0 60000 65536"/>
                <a:gd name="T9" fmla="*/ 0 60000 65536"/>
                <a:gd name="T10" fmla="*/ 0 60000 65536"/>
                <a:gd name="T11" fmla="*/ 0 60000 65536"/>
                <a:gd name="T12" fmla="*/ 0 w 723"/>
                <a:gd name="T13" fmla="*/ 0 h 162"/>
                <a:gd name="T14" fmla="*/ 723 w 723"/>
                <a:gd name="T15" fmla="*/ 162 h 162"/>
              </a:gdLst>
              <a:ahLst/>
              <a:cxnLst>
                <a:cxn ang="T8">
                  <a:pos x="T0" y="T1"/>
                </a:cxn>
                <a:cxn ang="T9">
                  <a:pos x="T2" y="T3"/>
                </a:cxn>
                <a:cxn ang="T10">
                  <a:pos x="T4" y="T5"/>
                </a:cxn>
                <a:cxn ang="T11">
                  <a:pos x="T6" y="T7"/>
                </a:cxn>
              </a:cxnLst>
              <a:rect l="T12" t="T13" r="T14" b="T15"/>
              <a:pathLst>
                <a:path w="723" h="162">
                  <a:moveTo>
                    <a:pt x="386" y="0"/>
                  </a:moveTo>
                  <a:lnTo>
                    <a:pt x="723" y="158"/>
                  </a:lnTo>
                  <a:lnTo>
                    <a:pt x="0" y="162"/>
                  </a:lnTo>
                  <a:lnTo>
                    <a:pt x="3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2" name="Freeform 563"/>
            <p:cNvSpPr>
              <a:spLocks/>
            </p:cNvSpPr>
            <p:nvPr/>
          </p:nvSpPr>
          <p:spPr bwMode="auto">
            <a:xfrm>
              <a:off x="3317" y="2183"/>
              <a:ext cx="52" cy="13"/>
            </a:xfrm>
            <a:custGeom>
              <a:avLst/>
              <a:gdLst>
                <a:gd name="T0" fmla="*/ 28 w 723"/>
                <a:gd name="T1" fmla="*/ 0 h 162"/>
                <a:gd name="T2" fmla="*/ 52 w 723"/>
                <a:gd name="T3" fmla="*/ 13 h 162"/>
                <a:gd name="T4" fmla="*/ 0 w 723"/>
                <a:gd name="T5" fmla="*/ 13 h 162"/>
                <a:gd name="T6" fmla="*/ 28 w 723"/>
                <a:gd name="T7" fmla="*/ 0 h 162"/>
                <a:gd name="T8" fmla="*/ 0 60000 65536"/>
                <a:gd name="T9" fmla="*/ 0 60000 65536"/>
                <a:gd name="T10" fmla="*/ 0 60000 65536"/>
                <a:gd name="T11" fmla="*/ 0 60000 65536"/>
                <a:gd name="T12" fmla="*/ 0 w 723"/>
                <a:gd name="T13" fmla="*/ 0 h 162"/>
                <a:gd name="T14" fmla="*/ 723 w 723"/>
                <a:gd name="T15" fmla="*/ 162 h 162"/>
              </a:gdLst>
              <a:ahLst/>
              <a:cxnLst>
                <a:cxn ang="T8">
                  <a:pos x="T0" y="T1"/>
                </a:cxn>
                <a:cxn ang="T9">
                  <a:pos x="T2" y="T3"/>
                </a:cxn>
                <a:cxn ang="T10">
                  <a:pos x="T4" y="T5"/>
                </a:cxn>
                <a:cxn ang="T11">
                  <a:pos x="T6" y="T7"/>
                </a:cxn>
              </a:cxnLst>
              <a:rect l="T12" t="T13" r="T14" b="T15"/>
              <a:pathLst>
                <a:path w="723" h="162">
                  <a:moveTo>
                    <a:pt x="386" y="0"/>
                  </a:moveTo>
                  <a:lnTo>
                    <a:pt x="723" y="158"/>
                  </a:lnTo>
                  <a:lnTo>
                    <a:pt x="0" y="162"/>
                  </a:lnTo>
                  <a:lnTo>
                    <a:pt x="38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3" name="Freeform 564"/>
            <p:cNvSpPr>
              <a:spLocks/>
            </p:cNvSpPr>
            <p:nvPr/>
          </p:nvSpPr>
          <p:spPr bwMode="auto">
            <a:xfrm>
              <a:off x="3301" y="2180"/>
              <a:ext cx="44" cy="16"/>
            </a:xfrm>
            <a:custGeom>
              <a:avLst/>
              <a:gdLst>
                <a:gd name="T0" fmla="*/ 0 w 613"/>
                <a:gd name="T1" fmla="*/ 0 h 203"/>
                <a:gd name="T2" fmla="*/ 44 w 613"/>
                <a:gd name="T3" fmla="*/ 3 h 203"/>
                <a:gd name="T4" fmla="*/ 16 w 613"/>
                <a:gd name="T5" fmla="*/ 16 h 203"/>
                <a:gd name="T6" fmla="*/ 0 w 613"/>
                <a:gd name="T7" fmla="*/ 0 h 203"/>
                <a:gd name="T8" fmla="*/ 0 60000 65536"/>
                <a:gd name="T9" fmla="*/ 0 60000 65536"/>
                <a:gd name="T10" fmla="*/ 0 60000 65536"/>
                <a:gd name="T11" fmla="*/ 0 60000 65536"/>
                <a:gd name="T12" fmla="*/ 0 w 613"/>
                <a:gd name="T13" fmla="*/ 0 h 203"/>
                <a:gd name="T14" fmla="*/ 613 w 613"/>
                <a:gd name="T15" fmla="*/ 203 h 203"/>
              </a:gdLst>
              <a:ahLst/>
              <a:cxnLst>
                <a:cxn ang="T8">
                  <a:pos x="T0" y="T1"/>
                </a:cxn>
                <a:cxn ang="T9">
                  <a:pos x="T2" y="T3"/>
                </a:cxn>
                <a:cxn ang="T10">
                  <a:pos x="T4" y="T5"/>
                </a:cxn>
                <a:cxn ang="T11">
                  <a:pos x="T6" y="T7"/>
                </a:cxn>
              </a:cxnLst>
              <a:rect l="T12" t="T13" r="T14" b="T15"/>
              <a:pathLst>
                <a:path w="613" h="203">
                  <a:moveTo>
                    <a:pt x="0" y="0"/>
                  </a:moveTo>
                  <a:lnTo>
                    <a:pt x="613" y="41"/>
                  </a:lnTo>
                  <a:lnTo>
                    <a:pt x="227" y="20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4" name="Freeform 565"/>
            <p:cNvSpPr>
              <a:spLocks/>
            </p:cNvSpPr>
            <p:nvPr/>
          </p:nvSpPr>
          <p:spPr bwMode="auto">
            <a:xfrm>
              <a:off x="3301" y="2180"/>
              <a:ext cx="44" cy="16"/>
            </a:xfrm>
            <a:custGeom>
              <a:avLst/>
              <a:gdLst>
                <a:gd name="T0" fmla="*/ 0 w 613"/>
                <a:gd name="T1" fmla="*/ 0 h 203"/>
                <a:gd name="T2" fmla="*/ 44 w 613"/>
                <a:gd name="T3" fmla="*/ 3 h 203"/>
                <a:gd name="T4" fmla="*/ 16 w 613"/>
                <a:gd name="T5" fmla="*/ 16 h 203"/>
                <a:gd name="T6" fmla="*/ 0 w 613"/>
                <a:gd name="T7" fmla="*/ 0 h 203"/>
                <a:gd name="T8" fmla="*/ 0 60000 65536"/>
                <a:gd name="T9" fmla="*/ 0 60000 65536"/>
                <a:gd name="T10" fmla="*/ 0 60000 65536"/>
                <a:gd name="T11" fmla="*/ 0 60000 65536"/>
                <a:gd name="T12" fmla="*/ 0 w 613"/>
                <a:gd name="T13" fmla="*/ 0 h 203"/>
                <a:gd name="T14" fmla="*/ 613 w 613"/>
                <a:gd name="T15" fmla="*/ 203 h 203"/>
              </a:gdLst>
              <a:ahLst/>
              <a:cxnLst>
                <a:cxn ang="T8">
                  <a:pos x="T0" y="T1"/>
                </a:cxn>
                <a:cxn ang="T9">
                  <a:pos x="T2" y="T3"/>
                </a:cxn>
                <a:cxn ang="T10">
                  <a:pos x="T4" y="T5"/>
                </a:cxn>
                <a:cxn ang="T11">
                  <a:pos x="T6" y="T7"/>
                </a:cxn>
              </a:cxnLst>
              <a:rect l="T12" t="T13" r="T14" b="T15"/>
              <a:pathLst>
                <a:path w="613" h="203">
                  <a:moveTo>
                    <a:pt x="0" y="0"/>
                  </a:moveTo>
                  <a:lnTo>
                    <a:pt x="613" y="41"/>
                  </a:lnTo>
                  <a:lnTo>
                    <a:pt x="227" y="20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5" name="Freeform 566"/>
            <p:cNvSpPr>
              <a:spLocks/>
            </p:cNvSpPr>
            <p:nvPr/>
          </p:nvSpPr>
          <p:spPr bwMode="auto">
            <a:xfrm>
              <a:off x="3301" y="2176"/>
              <a:ext cx="44" cy="7"/>
            </a:xfrm>
            <a:custGeom>
              <a:avLst/>
              <a:gdLst>
                <a:gd name="T0" fmla="*/ 30 w 613"/>
                <a:gd name="T1" fmla="*/ 0 h 94"/>
                <a:gd name="T2" fmla="*/ 44 w 613"/>
                <a:gd name="T3" fmla="*/ 7 h 94"/>
                <a:gd name="T4" fmla="*/ 0 w 613"/>
                <a:gd name="T5" fmla="*/ 4 h 94"/>
                <a:gd name="T6" fmla="*/ 30 w 613"/>
                <a:gd name="T7" fmla="*/ 0 h 94"/>
                <a:gd name="T8" fmla="*/ 0 60000 65536"/>
                <a:gd name="T9" fmla="*/ 0 60000 65536"/>
                <a:gd name="T10" fmla="*/ 0 60000 65536"/>
                <a:gd name="T11" fmla="*/ 0 60000 65536"/>
                <a:gd name="T12" fmla="*/ 0 w 613"/>
                <a:gd name="T13" fmla="*/ 0 h 94"/>
                <a:gd name="T14" fmla="*/ 613 w 613"/>
                <a:gd name="T15" fmla="*/ 94 h 94"/>
              </a:gdLst>
              <a:ahLst/>
              <a:cxnLst>
                <a:cxn ang="T8">
                  <a:pos x="T0" y="T1"/>
                </a:cxn>
                <a:cxn ang="T9">
                  <a:pos x="T2" y="T3"/>
                </a:cxn>
                <a:cxn ang="T10">
                  <a:pos x="T4" y="T5"/>
                </a:cxn>
                <a:cxn ang="T11">
                  <a:pos x="T6" y="T7"/>
                </a:cxn>
              </a:cxnLst>
              <a:rect l="T12" t="T13" r="T14" b="T15"/>
              <a:pathLst>
                <a:path w="613" h="94">
                  <a:moveTo>
                    <a:pt x="420" y="0"/>
                  </a:moveTo>
                  <a:lnTo>
                    <a:pt x="613" y="94"/>
                  </a:lnTo>
                  <a:lnTo>
                    <a:pt x="0" y="53"/>
                  </a:lnTo>
                  <a:lnTo>
                    <a:pt x="4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6" name="Freeform 567"/>
            <p:cNvSpPr>
              <a:spLocks/>
            </p:cNvSpPr>
            <p:nvPr/>
          </p:nvSpPr>
          <p:spPr bwMode="auto">
            <a:xfrm>
              <a:off x="3301" y="2176"/>
              <a:ext cx="44" cy="7"/>
            </a:xfrm>
            <a:custGeom>
              <a:avLst/>
              <a:gdLst>
                <a:gd name="T0" fmla="*/ 30 w 613"/>
                <a:gd name="T1" fmla="*/ 0 h 94"/>
                <a:gd name="T2" fmla="*/ 44 w 613"/>
                <a:gd name="T3" fmla="*/ 7 h 94"/>
                <a:gd name="T4" fmla="*/ 0 w 613"/>
                <a:gd name="T5" fmla="*/ 4 h 94"/>
                <a:gd name="T6" fmla="*/ 30 w 613"/>
                <a:gd name="T7" fmla="*/ 0 h 94"/>
                <a:gd name="T8" fmla="*/ 0 60000 65536"/>
                <a:gd name="T9" fmla="*/ 0 60000 65536"/>
                <a:gd name="T10" fmla="*/ 0 60000 65536"/>
                <a:gd name="T11" fmla="*/ 0 60000 65536"/>
                <a:gd name="T12" fmla="*/ 0 w 613"/>
                <a:gd name="T13" fmla="*/ 0 h 94"/>
                <a:gd name="T14" fmla="*/ 613 w 613"/>
                <a:gd name="T15" fmla="*/ 94 h 94"/>
              </a:gdLst>
              <a:ahLst/>
              <a:cxnLst>
                <a:cxn ang="T8">
                  <a:pos x="T0" y="T1"/>
                </a:cxn>
                <a:cxn ang="T9">
                  <a:pos x="T2" y="T3"/>
                </a:cxn>
                <a:cxn ang="T10">
                  <a:pos x="T4" y="T5"/>
                </a:cxn>
                <a:cxn ang="T11">
                  <a:pos x="T6" y="T7"/>
                </a:cxn>
              </a:cxnLst>
              <a:rect l="T12" t="T13" r="T14" b="T15"/>
              <a:pathLst>
                <a:path w="613" h="94">
                  <a:moveTo>
                    <a:pt x="420" y="0"/>
                  </a:moveTo>
                  <a:lnTo>
                    <a:pt x="613" y="94"/>
                  </a:lnTo>
                  <a:lnTo>
                    <a:pt x="0" y="53"/>
                  </a:lnTo>
                  <a:lnTo>
                    <a:pt x="4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7" name="Freeform 568"/>
            <p:cNvSpPr>
              <a:spLocks/>
            </p:cNvSpPr>
            <p:nvPr/>
          </p:nvSpPr>
          <p:spPr bwMode="auto">
            <a:xfrm>
              <a:off x="3301" y="2165"/>
              <a:ext cx="30" cy="15"/>
            </a:xfrm>
            <a:custGeom>
              <a:avLst/>
              <a:gdLst>
                <a:gd name="T0" fmla="*/ 18 w 420"/>
                <a:gd name="T1" fmla="*/ 0 h 199"/>
                <a:gd name="T2" fmla="*/ 30 w 420"/>
                <a:gd name="T3" fmla="*/ 11 h 199"/>
                <a:gd name="T4" fmla="*/ 0 w 420"/>
                <a:gd name="T5" fmla="*/ 15 h 199"/>
                <a:gd name="T6" fmla="*/ 18 w 420"/>
                <a:gd name="T7" fmla="*/ 0 h 199"/>
                <a:gd name="T8" fmla="*/ 0 60000 65536"/>
                <a:gd name="T9" fmla="*/ 0 60000 65536"/>
                <a:gd name="T10" fmla="*/ 0 60000 65536"/>
                <a:gd name="T11" fmla="*/ 0 60000 65536"/>
                <a:gd name="T12" fmla="*/ 0 w 420"/>
                <a:gd name="T13" fmla="*/ 0 h 199"/>
                <a:gd name="T14" fmla="*/ 420 w 420"/>
                <a:gd name="T15" fmla="*/ 199 h 199"/>
              </a:gdLst>
              <a:ahLst/>
              <a:cxnLst>
                <a:cxn ang="T8">
                  <a:pos x="T0" y="T1"/>
                </a:cxn>
                <a:cxn ang="T9">
                  <a:pos x="T2" y="T3"/>
                </a:cxn>
                <a:cxn ang="T10">
                  <a:pos x="T4" y="T5"/>
                </a:cxn>
                <a:cxn ang="T11">
                  <a:pos x="T6" y="T7"/>
                </a:cxn>
              </a:cxnLst>
              <a:rect l="T12" t="T13" r="T14" b="T15"/>
              <a:pathLst>
                <a:path w="420" h="199">
                  <a:moveTo>
                    <a:pt x="258" y="0"/>
                  </a:moveTo>
                  <a:lnTo>
                    <a:pt x="420" y="146"/>
                  </a:lnTo>
                  <a:lnTo>
                    <a:pt x="0" y="199"/>
                  </a:lnTo>
                  <a:lnTo>
                    <a:pt x="2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8" name="Freeform 569"/>
            <p:cNvSpPr>
              <a:spLocks/>
            </p:cNvSpPr>
            <p:nvPr/>
          </p:nvSpPr>
          <p:spPr bwMode="auto">
            <a:xfrm>
              <a:off x="3301" y="2165"/>
              <a:ext cx="30" cy="15"/>
            </a:xfrm>
            <a:custGeom>
              <a:avLst/>
              <a:gdLst>
                <a:gd name="T0" fmla="*/ 18 w 420"/>
                <a:gd name="T1" fmla="*/ 0 h 199"/>
                <a:gd name="T2" fmla="*/ 30 w 420"/>
                <a:gd name="T3" fmla="*/ 11 h 199"/>
                <a:gd name="T4" fmla="*/ 0 w 420"/>
                <a:gd name="T5" fmla="*/ 15 h 199"/>
                <a:gd name="T6" fmla="*/ 18 w 420"/>
                <a:gd name="T7" fmla="*/ 0 h 199"/>
                <a:gd name="T8" fmla="*/ 0 60000 65536"/>
                <a:gd name="T9" fmla="*/ 0 60000 65536"/>
                <a:gd name="T10" fmla="*/ 0 60000 65536"/>
                <a:gd name="T11" fmla="*/ 0 60000 65536"/>
                <a:gd name="T12" fmla="*/ 0 w 420"/>
                <a:gd name="T13" fmla="*/ 0 h 199"/>
                <a:gd name="T14" fmla="*/ 420 w 420"/>
                <a:gd name="T15" fmla="*/ 199 h 199"/>
              </a:gdLst>
              <a:ahLst/>
              <a:cxnLst>
                <a:cxn ang="T8">
                  <a:pos x="T0" y="T1"/>
                </a:cxn>
                <a:cxn ang="T9">
                  <a:pos x="T2" y="T3"/>
                </a:cxn>
                <a:cxn ang="T10">
                  <a:pos x="T4" y="T5"/>
                </a:cxn>
                <a:cxn ang="T11">
                  <a:pos x="T6" y="T7"/>
                </a:cxn>
              </a:cxnLst>
              <a:rect l="T12" t="T13" r="T14" b="T15"/>
              <a:pathLst>
                <a:path w="420" h="199">
                  <a:moveTo>
                    <a:pt x="258" y="0"/>
                  </a:moveTo>
                  <a:lnTo>
                    <a:pt x="420" y="146"/>
                  </a:lnTo>
                  <a:lnTo>
                    <a:pt x="0" y="199"/>
                  </a:lnTo>
                  <a:lnTo>
                    <a:pt x="2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9" name="Freeform 570"/>
            <p:cNvSpPr>
              <a:spLocks/>
            </p:cNvSpPr>
            <p:nvPr/>
          </p:nvSpPr>
          <p:spPr bwMode="auto">
            <a:xfrm>
              <a:off x="3288" y="2160"/>
              <a:ext cx="31" cy="20"/>
            </a:xfrm>
            <a:custGeom>
              <a:avLst/>
              <a:gdLst>
                <a:gd name="T0" fmla="*/ 0 w 434"/>
                <a:gd name="T1" fmla="*/ 0 h 259"/>
                <a:gd name="T2" fmla="*/ 31 w 434"/>
                <a:gd name="T3" fmla="*/ 5 h 259"/>
                <a:gd name="T4" fmla="*/ 13 w 434"/>
                <a:gd name="T5" fmla="*/ 20 h 259"/>
                <a:gd name="T6" fmla="*/ 0 w 434"/>
                <a:gd name="T7" fmla="*/ 0 h 259"/>
                <a:gd name="T8" fmla="*/ 0 60000 65536"/>
                <a:gd name="T9" fmla="*/ 0 60000 65536"/>
                <a:gd name="T10" fmla="*/ 0 60000 65536"/>
                <a:gd name="T11" fmla="*/ 0 60000 65536"/>
                <a:gd name="T12" fmla="*/ 0 w 434"/>
                <a:gd name="T13" fmla="*/ 0 h 259"/>
                <a:gd name="T14" fmla="*/ 434 w 434"/>
                <a:gd name="T15" fmla="*/ 259 h 259"/>
              </a:gdLst>
              <a:ahLst/>
              <a:cxnLst>
                <a:cxn ang="T8">
                  <a:pos x="T0" y="T1"/>
                </a:cxn>
                <a:cxn ang="T9">
                  <a:pos x="T2" y="T3"/>
                </a:cxn>
                <a:cxn ang="T10">
                  <a:pos x="T4" y="T5"/>
                </a:cxn>
                <a:cxn ang="T11">
                  <a:pos x="T6" y="T7"/>
                </a:cxn>
              </a:cxnLst>
              <a:rect l="T12" t="T13" r="T14" b="T15"/>
              <a:pathLst>
                <a:path w="434" h="259">
                  <a:moveTo>
                    <a:pt x="0" y="0"/>
                  </a:moveTo>
                  <a:lnTo>
                    <a:pt x="434" y="60"/>
                  </a:lnTo>
                  <a:lnTo>
                    <a:pt x="176" y="2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0" name="Freeform 571"/>
            <p:cNvSpPr>
              <a:spLocks/>
            </p:cNvSpPr>
            <p:nvPr/>
          </p:nvSpPr>
          <p:spPr bwMode="auto">
            <a:xfrm>
              <a:off x="3288" y="2160"/>
              <a:ext cx="31" cy="20"/>
            </a:xfrm>
            <a:custGeom>
              <a:avLst/>
              <a:gdLst>
                <a:gd name="T0" fmla="*/ 0 w 434"/>
                <a:gd name="T1" fmla="*/ 0 h 259"/>
                <a:gd name="T2" fmla="*/ 31 w 434"/>
                <a:gd name="T3" fmla="*/ 5 h 259"/>
                <a:gd name="T4" fmla="*/ 13 w 434"/>
                <a:gd name="T5" fmla="*/ 20 h 259"/>
                <a:gd name="T6" fmla="*/ 0 w 434"/>
                <a:gd name="T7" fmla="*/ 0 h 259"/>
                <a:gd name="T8" fmla="*/ 0 60000 65536"/>
                <a:gd name="T9" fmla="*/ 0 60000 65536"/>
                <a:gd name="T10" fmla="*/ 0 60000 65536"/>
                <a:gd name="T11" fmla="*/ 0 60000 65536"/>
                <a:gd name="T12" fmla="*/ 0 w 434"/>
                <a:gd name="T13" fmla="*/ 0 h 259"/>
                <a:gd name="T14" fmla="*/ 434 w 434"/>
                <a:gd name="T15" fmla="*/ 259 h 259"/>
              </a:gdLst>
              <a:ahLst/>
              <a:cxnLst>
                <a:cxn ang="T8">
                  <a:pos x="T0" y="T1"/>
                </a:cxn>
                <a:cxn ang="T9">
                  <a:pos x="T2" y="T3"/>
                </a:cxn>
                <a:cxn ang="T10">
                  <a:pos x="T4" y="T5"/>
                </a:cxn>
                <a:cxn ang="T11">
                  <a:pos x="T6" y="T7"/>
                </a:cxn>
              </a:cxnLst>
              <a:rect l="T12" t="T13" r="T14" b="T15"/>
              <a:pathLst>
                <a:path w="434" h="259">
                  <a:moveTo>
                    <a:pt x="0" y="0"/>
                  </a:moveTo>
                  <a:lnTo>
                    <a:pt x="434" y="60"/>
                  </a:lnTo>
                  <a:lnTo>
                    <a:pt x="176" y="25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1" name="Freeform 572"/>
            <p:cNvSpPr>
              <a:spLocks/>
            </p:cNvSpPr>
            <p:nvPr/>
          </p:nvSpPr>
          <p:spPr bwMode="auto">
            <a:xfrm>
              <a:off x="3288" y="2149"/>
              <a:ext cx="31" cy="16"/>
            </a:xfrm>
            <a:custGeom>
              <a:avLst/>
              <a:gdLst>
                <a:gd name="T0" fmla="*/ 21 w 434"/>
                <a:gd name="T1" fmla="*/ 0 h 201"/>
                <a:gd name="T2" fmla="*/ 31 w 434"/>
                <a:gd name="T3" fmla="*/ 16 h 201"/>
                <a:gd name="T4" fmla="*/ 0 w 434"/>
                <a:gd name="T5" fmla="*/ 11 h 201"/>
                <a:gd name="T6" fmla="*/ 21 w 434"/>
                <a:gd name="T7" fmla="*/ 0 h 201"/>
                <a:gd name="T8" fmla="*/ 0 60000 65536"/>
                <a:gd name="T9" fmla="*/ 0 60000 65536"/>
                <a:gd name="T10" fmla="*/ 0 60000 65536"/>
                <a:gd name="T11" fmla="*/ 0 60000 65536"/>
                <a:gd name="T12" fmla="*/ 0 w 434"/>
                <a:gd name="T13" fmla="*/ 0 h 201"/>
                <a:gd name="T14" fmla="*/ 434 w 434"/>
                <a:gd name="T15" fmla="*/ 201 h 201"/>
              </a:gdLst>
              <a:ahLst/>
              <a:cxnLst>
                <a:cxn ang="T8">
                  <a:pos x="T0" y="T1"/>
                </a:cxn>
                <a:cxn ang="T9">
                  <a:pos x="T2" y="T3"/>
                </a:cxn>
                <a:cxn ang="T10">
                  <a:pos x="T4" y="T5"/>
                </a:cxn>
                <a:cxn ang="T11">
                  <a:pos x="T6" y="T7"/>
                </a:cxn>
              </a:cxnLst>
              <a:rect l="T12" t="T13" r="T14" b="T15"/>
              <a:pathLst>
                <a:path w="434" h="201">
                  <a:moveTo>
                    <a:pt x="296" y="0"/>
                  </a:moveTo>
                  <a:lnTo>
                    <a:pt x="434" y="201"/>
                  </a:lnTo>
                  <a:lnTo>
                    <a:pt x="0" y="141"/>
                  </a:lnTo>
                  <a:lnTo>
                    <a:pt x="2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2" name="Freeform 573"/>
            <p:cNvSpPr>
              <a:spLocks/>
            </p:cNvSpPr>
            <p:nvPr/>
          </p:nvSpPr>
          <p:spPr bwMode="auto">
            <a:xfrm>
              <a:off x="3288" y="2149"/>
              <a:ext cx="31" cy="16"/>
            </a:xfrm>
            <a:custGeom>
              <a:avLst/>
              <a:gdLst>
                <a:gd name="T0" fmla="*/ 21 w 434"/>
                <a:gd name="T1" fmla="*/ 0 h 201"/>
                <a:gd name="T2" fmla="*/ 31 w 434"/>
                <a:gd name="T3" fmla="*/ 16 h 201"/>
                <a:gd name="T4" fmla="*/ 0 w 434"/>
                <a:gd name="T5" fmla="*/ 11 h 201"/>
                <a:gd name="T6" fmla="*/ 21 w 434"/>
                <a:gd name="T7" fmla="*/ 0 h 201"/>
                <a:gd name="T8" fmla="*/ 0 60000 65536"/>
                <a:gd name="T9" fmla="*/ 0 60000 65536"/>
                <a:gd name="T10" fmla="*/ 0 60000 65536"/>
                <a:gd name="T11" fmla="*/ 0 60000 65536"/>
                <a:gd name="T12" fmla="*/ 0 w 434"/>
                <a:gd name="T13" fmla="*/ 0 h 201"/>
                <a:gd name="T14" fmla="*/ 434 w 434"/>
                <a:gd name="T15" fmla="*/ 201 h 201"/>
              </a:gdLst>
              <a:ahLst/>
              <a:cxnLst>
                <a:cxn ang="T8">
                  <a:pos x="T0" y="T1"/>
                </a:cxn>
                <a:cxn ang="T9">
                  <a:pos x="T2" y="T3"/>
                </a:cxn>
                <a:cxn ang="T10">
                  <a:pos x="T4" y="T5"/>
                </a:cxn>
                <a:cxn ang="T11">
                  <a:pos x="T6" y="T7"/>
                </a:cxn>
              </a:cxnLst>
              <a:rect l="T12" t="T13" r="T14" b="T15"/>
              <a:pathLst>
                <a:path w="434" h="201">
                  <a:moveTo>
                    <a:pt x="296" y="0"/>
                  </a:moveTo>
                  <a:lnTo>
                    <a:pt x="434" y="201"/>
                  </a:lnTo>
                  <a:lnTo>
                    <a:pt x="0" y="141"/>
                  </a:lnTo>
                  <a:lnTo>
                    <a:pt x="29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3" name="Freeform 574"/>
            <p:cNvSpPr>
              <a:spLocks/>
            </p:cNvSpPr>
            <p:nvPr/>
          </p:nvSpPr>
          <p:spPr bwMode="auto">
            <a:xfrm>
              <a:off x="3279" y="2137"/>
              <a:ext cx="30" cy="23"/>
            </a:xfrm>
            <a:custGeom>
              <a:avLst/>
              <a:gdLst>
                <a:gd name="T0" fmla="*/ 0 w 424"/>
                <a:gd name="T1" fmla="*/ 0 h 302"/>
                <a:gd name="T2" fmla="*/ 30 w 424"/>
                <a:gd name="T3" fmla="*/ 12 h 302"/>
                <a:gd name="T4" fmla="*/ 9 w 424"/>
                <a:gd name="T5" fmla="*/ 23 h 302"/>
                <a:gd name="T6" fmla="*/ 0 w 424"/>
                <a:gd name="T7" fmla="*/ 0 h 302"/>
                <a:gd name="T8" fmla="*/ 0 60000 65536"/>
                <a:gd name="T9" fmla="*/ 0 60000 65536"/>
                <a:gd name="T10" fmla="*/ 0 60000 65536"/>
                <a:gd name="T11" fmla="*/ 0 60000 65536"/>
                <a:gd name="T12" fmla="*/ 0 w 424"/>
                <a:gd name="T13" fmla="*/ 0 h 302"/>
                <a:gd name="T14" fmla="*/ 424 w 424"/>
                <a:gd name="T15" fmla="*/ 302 h 302"/>
              </a:gdLst>
              <a:ahLst/>
              <a:cxnLst>
                <a:cxn ang="T8">
                  <a:pos x="T0" y="T1"/>
                </a:cxn>
                <a:cxn ang="T9">
                  <a:pos x="T2" y="T3"/>
                </a:cxn>
                <a:cxn ang="T10">
                  <a:pos x="T4" y="T5"/>
                </a:cxn>
                <a:cxn ang="T11">
                  <a:pos x="T6" y="T7"/>
                </a:cxn>
              </a:cxnLst>
              <a:rect l="T12" t="T13" r="T14" b="T15"/>
              <a:pathLst>
                <a:path w="424" h="302">
                  <a:moveTo>
                    <a:pt x="0" y="0"/>
                  </a:moveTo>
                  <a:lnTo>
                    <a:pt x="424" y="161"/>
                  </a:lnTo>
                  <a:lnTo>
                    <a:pt x="128" y="30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4" name="Freeform 575"/>
            <p:cNvSpPr>
              <a:spLocks/>
            </p:cNvSpPr>
            <p:nvPr/>
          </p:nvSpPr>
          <p:spPr bwMode="auto">
            <a:xfrm>
              <a:off x="3279" y="2137"/>
              <a:ext cx="30" cy="23"/>
            </a:xfrm>
            <a:custGeom>
              <a:avLst/>
              <a:gdLst>
                <a:gd name="T0" fmla="*/ 0 w 424"/>
                <a:gd name="T1" fmla="*/ 0 h 302"/>
                <a:gd name="T2" fmla="*/ 30 w 424"/>
                <a:gd name="T3" fmla="*/ 12 h 302"/>
                <a:gd name="T4" fmla="*/ 9 w 424"/>
                <a:gd name="T5" fmla="*/ 23 h 302"/>
                <a:gd name="T6" fmla="*/ 0 w 424"/>
                <a:gd name="T7" fmla="*/ 0 h 302"/>
                <a:gd name="T8" fmla="*/ 0 60000 65536"/>
                <a:gd name="T9" fmla="*/ 0 60000 65536"/>
                <a:gd name="T10" fmla="*/ 0 60000 65536"/>
                <a:gd name="T11" fmla="*/ 0 60000 65536"/>
                <a:gd name="T12" fmla="*/ 0 w 424"/>
                <a:gd name="T13" fmla="*/ 0 h 302"/>
                <a:gd name="T14" fmla="*/ 424 w 424"/>
                <a:gd name="T15" fmla="*/ 302 h 302"/>
              </a:gdLst>
              <a:ahLst/>
              <a:cxnLst>
                <a:cxn ang="T8">
                  <a:pos x="T0" y="T1"/>
                </a:cxn>
                <a:cxn ang="T9">
                  <a:pos x="T2" y="T3"/>
                </a:cxn>
                <a:cxn ang="T10">
                  <a:pos x="T4" y="T5"/>
                </a:cxn>
                <a:cxn ang="T11">
                  <a:pos x="T6" y="T7"/>
                </a:cxn>
              </a:cxnLst>
              <a:rect l="T12" t="T13" r="T14" b="T15"/>
              <a:pathLst>
                <a:path w="424" h="302">
                  <a:moveTo>
                    <a:pt x="0" y="0"/>
                  </a:moveTo>
                  <a:lnTo>
                    <a:pt x="424" y="161"/>
                  </a:lnTo>
                  <a:lnTo>
                    <a:pt x="128" y="30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5" name="Freeform 576"/>
            <p:cNvSpPr>
              <a:spLocks/>
            </p:cNvSpPr>
            <p:nvPr/>
          </p:nvSpPr>
          <p:spPr bwMode="auto">
            <a:xfrm>
              <a:off x="3946" y="2130"/>
              <a:ext cx="43" cy="109"/>
            </a:xfrm>
            <a:custGeom>
              <a:avLst/>
              <a:gdLst>
                <a:gd name="T0" fmla="*/ 0 w 593"/>
                <a:gd name="T1" fmla="*/ 0 h 1418"/>
                <a:gd name="T2" fmla="*/ 43 w 593"/>
                <a:gd name="T3" fmla="*/ 106 h 1418"/>
                <a:gd name="T4" fmla="*/ 19 w 593"/>
                <a:gd name="T5" fmla="*/ 109 h 1418"/>
                <a:gd name="T6" fmla="*/ 0 w 593"/>
                <a:gd name="T7" fmla="*/ 0 h 1418"/>
                <a:gd name="T8" fmla="*/ 0 60000 65536"/>
                <a:gd name="T9" fmla="*/ 0 60000 65536"/>
                <a:gd name="T10" fmla="*/ 0 60000 65536"/>
                <a:gd name="T11" fmla="*/ 0 60000 65536"/>
                <a:gd name="T12" fmla="*/ 0 w 593"/>
                <a:gd name="T13" fmla="*/ 0 h 1418"/>
                <a:gd name="T14" fmla="*/ 593 w 593"/>
                <a:gd name="T15" fmla="*/ 1418 h 1418"/>
              </a:gdLst>
              <a:ahLst/>
              <a:cxnLst>
                <a:cxn ang="T8">
                  <a:pos x="T0" y="T1"/>
                </a:cxn>
                <a:cxn ang="T9">
                  <a:pos x="T2" y="T3"/>
                </a:cxn>
                <a:cxn ang="T10">
                  <a:pos x="T4" y="T5"/>
                </a:cxn>
                <a:cxn ang="T11">
                  <a:pos x="T6" y="T7"/>
                </a:cxn>
              </a:cxnLst>
              <a:rect l="T12" t="T13" r="T14" b="T15"/>
              <a:pathLst>
                <a:path w="593" h="1418">
                  <a:moveTo>
                    <a:pt x="0" y="0"/>
                  </a:moveTo>
                  <a:lnTo>
                    <a:pt x="593" y="1380"/>
                  </a:lnTo>
                  <a:lnTo>
                    <a:pt x="263" y="14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 name="Freeform 577"/>
            <p:cNvSpPr>
              <a:spLocks/>
            </p:cNvSpPr>
            <p:nvPr/>
          </p:nvSpPr>
          <p:spPr bwMode="auto">
            <a:xfrm>
              <a:off x="3946" y="2130"/>
              <a:ext cx="43" cy="109"/>
            </a:xfrm>
            <a:custGeom>
              <a:avLst/>
              <a:gdLst>
                <a:gd name="T0" fmla="*/ 0 w 593"/>
                <a:gd name="T1" fmla="*/ 0 h 1418"/>
                <a:gd name="T2" fmla="*/ 43 w 593"/>
                <a:gd name="T3" fmla="*/ 106 h 1418"/>
                <a:gd name="T4" fmla="*/ 19 w 593"/>
                <a:gd name="T5" fmla="*/ 109 h 1418"/>
                <a:gd name="T6" fmla="*/ 0 w 593"/>
                <a:gd name="T7" fmla="*/ 0 h 1418"/>
                <a:gd name="T8" fmla="*/ 0 60000 65536"/>
                <a:gd name="T9" fmla="*/ 0 60000 65536"/>
                <a:gd name="T10" fmla="*/ 0 60000 65536"/>
                <a:gd name="T11" fmla="*/ 0 60000 65536"/>
                <a:gd name="T12" fmla="*/ 0 w 593"/>
                <a:gd name="T13" fmla="*/ 0 h 1418"/>
                <a:gd name="T14" fmla="*/ 593 w 593"/>
                <a:gd name="T15" fmla="*/ 1418 h 1418"/>
              </a:gdLst>
              <a:ahLst/>
              <a:cxnLst>
                <a:cxn ang="T8">
                  <a:pos x="T0" y="T1"/>
                </a:cxn>
                <a:cxn ang="T9">
                  <a:pos x="T2" y="T3"/>
                </a:cxn>
                <a:cxn ang="T10">
                  <a:pos x="T4" y="T5"/>
                </a:cxn>
                <a:cxn ang="T11">
                  <a:pos x="T6" y="T7"/>
                </a:cxn>
              </a:cxnLst>
              <a:rect l="T12" t="T13" r="T14" b="T15"/>
              <a:pathLst>
                <a:path w="593" h="1418">
                  <a:moveTo>
                    <a:pt x="0" y="0"/>
                  </a:moveTo>
                  <a:lnTo>
                    <a:pt x="593" y="1380"/>
                  </a:lnTo>
                  <a:lnTo>
                    <a:pt x="263" y="141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7" name="Freeform 578"/>
            <p:cNvSpPr>
              <a:spLocks/>
            </p:cNvSpPr>
            <p:nvPr/>
          </p:nvSpPr>
          <p:spPr bwMode="auto">
            <a:xfrm>
              <a:off x="3279" y="2130"/>
              <a:ext cx="30" cy="19"/>
            </a:xfrm>
            <a:custGeom>
              <a:avLst/>
              <a:gdLst>
                <a:gd name="T0" fmla="*/ 22 w 424"/>
                <a:gd name="T1" fmla="*/ 0 h 253"/>
                <a:gd name="T2" fmla="*/ 30 w 424"/>
                <a:gd name="T3" fmla="*/ 19 h 253"/>
                <a:gd name="T4" fmla="*/ 0 w 424"/>
                <a:gd name="T5" fmla="*/ 7 h 253"/>
                <a:gd name="T6" fmla="*/ 22 w 424"/>
                <a:gd name="T7" fmla="*/ 0 h 253"/>
                <a:gd name="T8" fmla="*/ 0 60000 65536"/>
                <a:gd name="T9" fmla="*/ 0 60000 65536"/>
                <a:gd name="T10" fmla="*/ 0 60000 65536"/>
                <a:gd name="T11" fmla="*/ 0 60000 65536"/>
                <a:gd name="T12" fmla="*/ 0 w 424"/>
                <a:gd name="T13" fmla="*/ 0 h 253"/>
                <a:gd name="T14" fmla="*/ 424 w 424"/>
                <a:gd name="T15" fmla="*/ 253 h 253"/>
              </a:gdLst>
              <a:ahLst/>
              <a:cxnLst>
                <a:cxn ang="T8">
                  <a:pos x="T0" y="T1"/>
                </a:cxn>
                <a:cxn ang="T9">
                  <a:pos x="T2" y="T3"/>
                </a:cxn>
                <a:cxn ang="T10">
                  <a:pos x="T4" y="T5"/>
                </a:cxn>
                <a:cxn ang="T11">
                  <a:pos x="T6" y="T7"/>
                </a:cxn>
              </a:cxnLst>
              <a:rect l="T12" t="T13" r="T14" b="T15"/>
              <a:pathLst>
                <a:path w="424" h="253">
                  <a:moveTo>
                    <a:pt x="317" y="0"/>
                  </a:moveTo>
                  <a:lnTo>
                    <a:pt x="424" y="253"/>
                  </a:lnTo>
                  <a:lnTo>
                    <a:pt x="0" y="92"/>
                  </a:lnTo>
                  <a:lnTo>
                    <a:pt x="3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8" name="Freeform 579"/>
            <p:cNvSpPr>
              <a:spLocks/>
            </p:cNvSpPr>
            <p:nvPr/>
          </p:nvSpPr>
          <p:spPr bwMode="auto">
            <a:xfrm>
              <a:off x="3279" y="2130"/>
              <a:ext cx="30" cy="19"/>
            </a:xfrm>
            <a:custGeom>
              <a:avLst/>
              <a:gdLst>
                <a:gd name="T0" fmla="*/ 22 w 424"/>
                <a:gd name="T1" fmla="*/ 0 h 253"/>
                <a:gd name="T2" fmla="*/ 30 w 424"/>
                <a:gd name="T3" fmla="*/ 19 h 253"/>
                <a:gd name="T4" fmla="*/ 0 w 424"/>
                <a:gd name="T5" fmla="*/ 7 h 253"/>
                <a:gd name="T6" fmla="*/ 22 w 424"/>
                <a:gd name="T7" fmla="*/ 0 h 253"/>
                <a:gd name="T8" fmla="*/ 0 60000 65536"/>
                <a:gd name="T9" fmla="*/ 0 60000 65536"/>
                <a:gd name="T10" fmla="*/ 0 60000 65536"/>
                <a:gd name="T11" fmla="*/ 0 60000 65536"/>
                <a:gd name="T12" fmla="*/ 0 w 424"/>
                <a:gd name="T13" fmla="*/ 0 h 253"/>
                <a:gd name="T14" fmla="*/ 424 w 424"/>
                <a:gd name="T15" fmla="*/ 253 h 253"/>
              </a:gdLst>
              <a:ahLst/>
              <a:cxnLst>
                <a:cxn ang="T8">
                  <a:pos x="T0" y="T1"/>
                </a:cxn>
                <a:cxn ang="T9">
                  <a:pos x="T2" y="T3"/>
                </a:cxn>
                <a:cxn ang="T10">
                  <a:pos x="T4" y="T5"/>
                </a:cxn>
                <a:cxn ang="T11">
                  <a:pos x="T6" y="T7"/>
                </a:cxn>
              </a:cxnLst>
              <a:rect l="T12" t="T13" r="T14" b="T15"/>
              <a:pathLst>
                <a:path w="424" h="253">
                  <a:moveTo>
                    <a:pt x="317" y="0"/>
                  </a:moveTo>
                  <a:lnTo>
                    <a:pt x="424" y="253"/>
                  </a:lnTo>
                  <a:lnTo>
                    <a:pt x="0" y="92"/>
                  </a:lnTo>
                  <a:lnTo>
                    <a:pt x="3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9" name="Freeform 580"/>
            <p:cNvSpPr>
              <a:spLocks/>
            </p:cNvSpPr>
            <p:nvPr/>
          </p:nvSpPr>
          <p:spPr bwMode="auto">
            <a:xfrm>
              <a:off x="3946" y="2125"/>
              <a:ext cx="43" cy="111"/>
            </a:xfrm>
            <a:custGeom>
              <a:avLst/>
              <a:gdLst>
                <a:gd name="T0" fmla="*/ 23 w 593"/>
                <a:gd name="T1" fmla="*/ 0 h 1450"/>
                <a:gd name="T2" fmla="*/ 43 w 593"/>
                <a:gd name="T3" fmla="*/ 111 h 1450"/>
                <a:gd name="T4" fmla="*/ 0 w 593"/>
                <a:gd name="T5" fmla="*/ 5 h 1450"/>
                <a:gd name="T6" fmla="*/ 23 w 593"/>
                <a:gd name="T7" fmla="*/ 0 h 1450"/>
                <a:gd name="T8" fmla="*/ 0 60000 65536"/>
                <a:gd name="T9" fmla="*/ 0 60000 65536"/>
                <a:gd name="T10" fmla="*/ 0 60000 65536"/>
                <a:gd name="T11" fmla="*/ 0 60000 65536"/>
                <a:gd name="T12" fmla="*/ 0 w 593"/>
                <a:gd name="T13" fmla="*/ 0 h 1450"/>
                <a:gd name="T14" fmla="*/ 593 w 593"/>
                <a:gd name="T15" fmla="*/ 1450 h 1450"/>
              </a:gdLst>
              <a:ahLst/>
              <a:cxnLst>
                <a:cxn ang="T8">
                  <a:pos x="T0" y="T1"/>
                </a:cxn>
                <a:cxn ang="T9">
                  <a:pos x="T2" y="T3"/>
                </a:cxn>
                <a:cxn ang="T10">
                  <a:pos x="T4" y="T5"/>
                </a:cxn>
                <a:cxn ang="T11">
                  <a:pos x="T6" y="T7"/>
                </a:cxn>
              </a:cxnLst>
              <a:rect l="T12" t="T13" r="T14" b="T15"/>
              <a:pathLst>
                <a:path w="593" h="1450">
                  <a:moveTo>
                    <a:pt x="324" y="0"/>
                  </a:moveTo>
                  <a:lnTo>
                    <a:pt x="593" y="1450"/>
                  </a:lnTo>
                  <a:lnTo>
                    <a:pt x="0" y="70"/>
                  </a:lnTo>
                  <a:lnTo>
                    <a:pt x="3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0" name="Freeform 581"/>
            <p:cNvSpPr>
              <a:spLocks/>
            </p:cNvSpPr>
            <p:nvPr/>
          </p:nvSpPr>
          <p:spPr bwMode="auto">
            <a:xfrm>
              <a:off x="3946" y="2125"/>
              <a:ext cx="43" cy="111"/>
            </a:xfrm>
            <a:custGeom>
              <a:avLst/>
              <a:gdLst>
                <a:gd name="T0" fmla="*/ 23 w 593"/>
                <a:gd name="T1" fmla="*/ 0 h 1450"/>
                <a:gd name="T2" fmla="*/ 43 w 593"/>
                <a:gd name="T3" fmla="*/ 111 h 1450"/>
                <a:gd name="T4" fmla="*/ 0 w 593"/>
                <a:gd name="T5" fmla="*/ 5 h 1450"/>
                <a:gd name="T6" fmla="*/ 23 w 593"/>
                <a:gd name="T7" fmla="*/ 0 h 1450"/>
                <a:gd name="T8" fmla="*/ 0 60000 65536"/>
                <a:gd name="T9" fmla="*/ 0 60000 65536"/>
                <a:gd name="T10" fmla="*/ 0 60000 65536"/>
                <a:gd name="T11" fmla="*/ 0 60000 65536"/>
                <a:gd name="T12" fmla="*/ 0 w 593"/>
                <a:gd name="T13" fmla="*/ 0 h 1450"/>
                <a:gd name="T14" fmla="*/ 593 w 593"/>
                <a:gd name="T15" fmla="*/ 1450 h 1450"/>
              </a:gdLst>
              <a:ahLst/>
              <a:cxnLst>
                <a:cxn ang="T8">
                  <a:pos x="T0" y="T1"/>
                </a:cxn>
                <a:cxn ang="T9">
                  <a:pos x="T2" y="T3"/>
                </a:cxn>
                <a:cxn ang="T10">
                  <a:pos x="T4" y="T5"/>
                </a:cxn>
                <a:cxn ang="T11">
                  <a:pos x="T6" y="T7"/>
                </a:cxn>
              </a:cxnLst>
              <a:rect l="T12" t="T13" r="T14" b="T15"/>
              <a:pathLst>
                <a:path w="593" h="1450">
                  <a:moveTo>
                    <a:pt x="324" y="0"/>
                  </a:moveTo>
                  <a:lnTo>
                    <a:pt x="593" y="1450"/>
                  </a:lnTo>
                  <a:lnTo>
                    <a:pt x="0" y="70"/>
                  </a:lnTo>
                  <a:lnTo>
                    <a:pt x="32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1" name="Freeform 582"/>
            <p:cNvSpPr>
              <a:spLocks/>
            </p:cNvSpPr>
            <p:nvPr/>
          </p:nvSpPr>
          <p:spPr bwMode="auto">
            <a:xfrm>
              <a:off x="3273" y="2111"/>
              <a:ext cx="29" cy="26"/>
            </a:xfrm>
            <a:custGeom>
              <a:avLst/>
              <a:gdLst>
                <a:gd name="T0" fmla="*/ 0 w 399"/>
                <a:gd name="T1" fmla="*/ 0 h 335"/>
                <a:gd name="T2" fmla="*/ 29 w 399"/>
                <a:gd name="T3" fmla="*/ 19 h 335"/>
                <a:gd name="T4" fmla="*/ 6 w 399"/>
                <a:gd name="T5" fmla="*/ 26 h 335"/>
                <a:gd name="T6" fmla="*/ 0 w 399"/>
                <a:gd name="T7" fmla="*/ 0 h 335"/>
                <a:gd name="T8" fmla="*/ 0 60000 65536"/>
                <a:gd name="T9" fmla="*/ 0 60000 65536"/>
                <a:gd name="T10" fmla="*/ 0 60000 65536"/>
                <a:gd name="T11" fmla="*/ 0 60000 65536"/>
                <a:gd name="T12" fmla="*/ 0 w 399"/>
                <a:gd name="T13" fmla="*/ 0 h 335"/>
                <a:gd name="T14" fmla="*/ 399 w 399"/>
                <a:gd name="T15" fmla="*/ 335 h 335"/>
              </a:gdLst>
              <a:ahLst/>
              <a:cxnLst>
                <a:cxn ang="T8">
                  <a:pos x="T0" y="T1"/>
                </a:cxn>
                <a:cxn ang="T9">
                  <a:pos x="T2" y="T3"/>
                </a:cxn>
                <a:cxn ang="T10">
                  <a:pos x="T4" y="T5"/>
                </a:cxn>
                <a:cxn ang="T11">
                  <a:pos x="T6" y="T7"/>
                </a:cxn>
              </a:cxnLst>
              <a:rect l="T12" t="T13" r="T14" b="T15"/>
              <a:pathLst>
                <a:path w="399" h="335">
                  <a:moveTo>
                    <a:pt x="0" y="0"/>
                  </a:moveTo>
                  <a:lnTo>
                    <a:pt x="399" y="243"/>
                  </a:lnTo>
                  <a:lnTo>
                    <a:pt x="82" y="3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2" name="Freeform 583"/>
            <p:cNvSpPr>
              <a:spLocks/>
            </p:cNvSpPr>
            <p:nvPr/>
          </p:nvSpPr>
          <p:spPr bwMode="auto">
            <a:xfrm>
              <a:off x="3273" y="2111"/>
              <a:ext cx="29" cy="26"/>
            </a:xfrm>
            <a:custGeom>
              <a:avLst/>
              <a:gdLst>
                <a:gd name="T0" fmla="*/ 0 w 399"/>
                <a:gd name="T1" fmla="*/ 0 h 335"/>
                <a:gd name="T2" fmla="*/ 29 w 399"/>
                <a:gd name="T3" fmla="*/ 19 h 335"/>
                <a:gd name="T4" fmla="*/ 6 w 399"/>
                <a:gd name="T5" fmla="*/ 26 h 335"/>
                <a:gd name="T6" fmla="*/ 0 w 399"/>
                <a:gd name="T7" fmla="*/ 0 h 335"/>
                <a:gd name="T8" fmla="*/ 0 60000 65536"/>
                <a:gd name="T9" fmla="*/ 0 60000 65536"/>
                <a:gd name="T10" fmla="*/ 0 60000 65536"/>
                <a:gd name="T11" fmla="*/ 0 60000 65536"/>
                <a:gd name="T12" fmla="*/ 0 w 399"/>
                <a:gd name="T13" fmla="*/ 0 h 335"/>
                <a:gd name="T14" fmla="*/ 399 w 399"/>
                <a:gd name="T15" fmla="*/ 335 h 335"/>
              </a:gdLst>
              <a:ahLst/>
              <a:cxnLst>
                <a:cxn ang="T8">
                  <a:pos x="T0" y="T1"/>
                </a:cxn>
                <a:cxn ang="T9">
                  <a:pos x="T2" y="T3"/>
                </a:cxn>
                <a:cxn ang="T10">
                  <a:pos x="T4" y="T5"/>
                </a:cxn>
                <a:cxn ang="T11">
                  <a:pos x="T6" y="T7"/>
                </a:cxn>
              </a:cxnLst>
              <a:rect l="T12" t="T13" r="T14" b="T15"/>
              <a:pathLst>
                <a:path w="399" h="335">
                  <a:moveTo>
                    <a:pt x="0" y="0"/>
                  </a:moveTo>
                  <a:lnTo>
                    <a:pt x="399" y="243"/>
                  </a:lnTo>
                  <a:lnTo>
                    <a:pt x="82" y="33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3" name="Freeform 584"/>
            <p:cNvSpPr>
              <a:spLocks/>
            </p:cNvSpPr>
            <p:nvPr/>
          </p:nvSpPr>
          <p:spPr bwMode="auto">
            <a:xfrm>
              <a:off x="3271" y="2084"/>
              <a:ext cx="31" cy="46"/>
            </a:xfrm>
            <a:custGeom>
              <a:avLst/>
              <a:gdLst>
                <a:gd name="T0" fmla="*/ 0 w 436"/>
                <a:gd name="T1" fmla="*/ 0 h 597"/>
                <a:gd name="T2" fmla="*/ 31 w 436"/>
                <a:gd name="T3" fmla="*/ 46 h 597"/>
                <a:gd name="T4" fmla="*/ 3 w 436"/>
                <a:gd name="T5" fmla="*/ 27 h 597"/>
                <a:gd name="T6" fmla="*/ 0 w 436"/>
                <a:gd name="T7" fmla="*/ 0 h 597"/>
                <a:gd name="T8" fmla="*/ 0 60000 65536"/>
                <a:gd name="T9" fmla="*/ 0 60000 65536"/>
                <a:gd name="T10" fmla="*/ 0 60000 65536"/>
                <a:gd name="T11" fmla="*/ 0 60000 65536"/>
                <a:gd name="T12" fmla="*/ 0 w 436"/>
                <a:gd name="T13" fmla="*/ 0 h 597"/>
                <a:gd name="T14" fmla="*/ 436 w 436"/>
                <a:gd name="T15" fmla="*/ 597 h 597"/>
              </a:gdLst>
              <a:ahLst/>
              <a:cxnLst>
                <a:cxn ang="T8">
                  <a:pos x="T0" y="T1"/>
                </a:cxn>
                <a:cxn ang="T9">
                  <a:pos x="T2" y="T3"/>
                </a:cxn>
                <a:cxn ang="T10">
                  <a:pos x="T4" y="T5"/>
                </a:cxn>
                <a:cxn ang="T11">
                  <a:pos x="T6" y="T7"/>
                </a:cxn>
              </a:cxnLst>
              <a:rect l="T12" t="T13" r="T14" b="T15"/>
              <a:pathLst>
                <a:path w="436" h="597">
                  <a:moveTo>
                    <a:pt x="0" y="0"/>
                  </a:moveTo>
                  <a:lnTo>
                    <a:pt x="436" y="597"/>
                  </a:lnTo>
                  <a:lnTo>
                    <a:pt x="37" y="35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4" name="Freeform 585"/>
            <p:cNvSpPr>
              <a:spLocks/>
            </p:cNvSpPr>
            <p:nvPr/>
          </p:nvSpPr>
          <p:spPr bwMode="auto">
            <a:xfrm>
              <a:off x="3271" y="2084"/>
              <a:ext cx="31" cy="46"/>
            </a:xfrm>
            <a:custGeom>
              <a:avLst/>
              <a:gdLst>
                <a:gd name="T0" fmla="*/ 0 w 436"/>
                <a:gd name="T1" fmla="*/ 0 h 597"/>
                <a:gd name="T2" fmla="*/ 31 w 436"/>
                <a:gd name="T3" fmla="*/ 46 h 597"/>
                <a:gd name="T4" fmla="*/ 3 w 436"/>
                <a:gd name="T5" fmla="*/ 27 h 597"/>
                <a:gd name="T6" fmla="*/ 0 w 436"/>
                <a:gd name="T7" fmla="*/ 0 h 597"/>
                <a:gd name="T8" fmla="*/ 0 60000 65536"/>
                <a:gd name="T9" fmla="*/ 0 60000 65536"/>
                <a:gd name="T10" fmla="*/ 0 60000 65536"/>
                <a:gd name="T11" fmla="*/ 0 60000 65536"/>
                <a:gd name="T12" fmla="*/ 0 w 436"/>
                <a:gd name="T13" fmla="*/ 0 h 597"/>
                <a:gd name="T14" fmla="*/ 436 w 436"/>
                <a:gd name="T15" fmla="*/ 597 h 597"/>
              </a:gdLst>
              <a:ahLst/>
              <a:cxnLst>
                <a:cxn ang="T8">
                  <a:pos x="T0" y="T1"/>
                </a:cxn>
                <a:cxn ang="T9">
                  <a:pos x="T2" y="T3"/>
                </a:cxn>
                <a:cxn ang="T10">
                  <a:pos x="T4" y="T5"/>
                </a:cxn>
                <a:cxn ang="T11">
                  <a:pos x="T6" y="T7"/>
                </a:cxn>
              </a:cxnLst>
              <a:rect l="T12" t="T13" r="T14" b="T15"/>
              <a:pathLst>
                <a:path w="436" h="597">
                  <a:moveTo>
                    <a:pt x="0" y="0"/>
                  </a:moveTo>
                  <a:lnTo>
                    <a:pt x="436" y="597"/>
                  </a:lnTo>
                  <a:lnTo>
                    <a:pt x="37" y="35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5" name="Freeform 586"/>
            <p:cNvSpPr>
              <a:spLocks/>
            </p:cNvSpPr>
            <p:nvPr/>
          </p:nvSpPr>
          <p:spPr bwMode="auto">
            <a:xfrm>
              <a:off x="3271" y="2083"/>
              <a:ext cx="31" cy="47"/>
            </a:xfrm>
            <a:custGeom>
              <a:avLst/>
              <a:gdLst>
                <a:gd name="T0" fmla="*/ 24 w 436"/>
                <a:gd name="T1" fmla="*/ 0 h 610"/>
                <a:gd name="T2" fmla="*/ 31 w 436"/>
                <a:gd name="T3" fmla="*/ 47 h 610"/>
                <a:gd name="T4" fmla="*/ 0 w 436"/>
                <a:gd name="T5" fmla="*/ 1 h 610"/>
                <a:gd name="T6" fmla="*/ 24 w 436"/>
                <a:gd name="T7" fmla="*/ 0 h 610"/>
                <a:gd name="T8" fmla="*/ 0 60000 65536"/>
                <a:gd name="T9" fmla="*/ 0 60000 65536"/>
                <a:gd name="T10" fmla="*/ 0 60000 65536"/>
                <a:gd name="T11" fmla="*/ 0 60000 65536"/>
                <a:gd name="T12" fmla="*/ 0 w 436"/>
                <a:gd name="T13" fmla="*/ 0 h 610"/>
                <a:gd name="T14" fmla="*/ 436 w 436"/>
                <a:gd name="T15" fmla="*/ 610 h 610"/>
              </a:gdLst>
              <a:ahLst/>
              <a:cxnLst>
                <a:cxn ang="T8">
                  <a:pos x="T0" y="T1"/>
                </a:cxn>
                <a:cxn ang="T9">
                  <a:pos x="T2" y="T3"/>
                </a:cxn>
                <a:cxn ang="T10">
                  <a:pos x="T4" y="T5"/>
                </a:cxn>
                <a:cxn ang="T11">
                  <a:pos x="T6" y="T7"/>
                </a:cxn>
              </a:cxnLst>
              <a:rect l="T12" t="T13" r="T14" b="T15"/>
              <a:pathLst>
                <a:path w="436" h="610">
                  <a:moveTo>
                    <a:pt x="332" y="0"/>
                  </a:moveTo>
                  <a:lnTo>
                    <a:pt x="436" y="610"/>
                  </a:lnTo>
                  <a:lnTo>
                    <a:pt x="0" y="13"/>
                  </a:lnTo>
                  <a:lnTo>
                    <a:pt x="3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6" name="Freeform 587"/>
            <p:cNvSpPr>
              <a:spLocks/>
            </p:cNvSpPr>
            <p:nvPr/>
          </p:nvSpPr>
          <p:spPr bwMode="auto">
            <a:xfrm>
              <a:off x="3271" y="2083"/>
              <a:ext cx="31" cy="47"/>
            </a:xfrm>
            <a:custGeom>
              <a:avLst/>
              <a:gdLst>
                <a:gd name="T0" fmla="*/ 24 w 436"/>
                <a:gd name="T1" fmla="*/ 0 h 610"/>
                <a:gd name="T2" fmla="*/ 31 w 436"/>
                <a:gd name="T3" fmla="*/ 47 h 610"/>
                <a:gd name="T4" fmla="*/ 0 w 436"/>
                <a:gd name="T5" fmla="*/ 1 h 610"/>
                <a:gd name="T6" fmla="*/ 24 w 436"/>
                <a:gd name="T7" fmla="*/ 0 h 610"/>
                <a:gd name="T8" fmla="*/ 0 60000 65536"/>
                <a:gd name="T9" fmla="*/ 0 60000 65536"/>
                <a:gd name="T10" fmla="*/ 0 60000 65536"/>
                <a:gd name="T11" fmla="*/ 0 60000 65536"/>
                <a:gd name="T12" fmla="*/ 0 w 436"/>
                <a:gd name="T13" fmla="*/ 0 h 610"/>
                <a:gd name="T14" fmla="*/ 436 w 436"/>
                <a:gd name="T15" fmla="*/ 610 h 610"/>
              </a:gdLst>
              <a:ahLst/>
              <a:cxnLst>
                <a:cxn ang="T8">
                  <a:pos x="T0" y="T1"/>
                </a:cxn>
                <a:cxn ang="T9">
                  <a:pos x="T2" y="T3"/>
                </a:cxn>
                <a:cxn ang="T10">
                  <a:pos x="T4" y="T5"/>
                </a:cxn>
                <a:cxn ang="T11">
                  <a:pos x="T6" y="T7"/>
                </a:cxn>
              </a:cxnLst>
              <a:rect l="T12" t="T13" r="T14" b="T15"/>
              <a:pathLst>
                <a:path w="436" h="610">
                  <a:moveTo>
                    <a:pt x="332" y="0"/>
                  </a:moveTo>
                  <a:lnTo>
                    <a:pt x="436" y="610"/>
                  </a:lnTo>
                  <a:lnTo>
                    <a:pt x="0" y="13"/>
                  </a:lnTo>
                  <a:lnTo>
                    <a:pt x="3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7" name="Freeform 588"/>
            <p:cNvSpPr>
              <a:spLocks/>
            </p:cNvSpPr>
            <p:nvPr/>
          </p:nvSpPr>
          <p:spPr bwMode="auto">
            <a:xfrm>
              <a:off x="3271" y="2033"/>
              <a:ext cx="27" cy="51"/>
            </a:xfrm>
            <a:custGeom>
              <a:avLst/>
              <a:gdLst>
                <a:gd name="T0" fmla="*/ 27 w 377"/>
                <a:gd name="T1" fmla="*/ 0 h 669"/>
                <a:gd name="T2" fmla="*/ 24 w 377"/>
                <a:gd name="T3" fmla="*/ 50 h 669"/>
                <a:gd name="T4" fmla="*/ 0 w 377"/>
                <a:gd name="T5" fmla="*/ 51 h 669"/>
                <a:gd name="T6" fmla="*/ 27 w 377"/>
                <a:gd name="T7" fmla="*/ 0 h 669"/>
                <a:gd name="T8" fmla="*/ 0 60000 65536"/>
                <a:gd name="T9" fmla="*/ 0 60000 65536"/>
                <a:gd name="T10" fmla="*/ 0 60000 65536"/>
                <a:gd name="T11" fmla="*/ 0 60000 65536"/>
                <a:gd name="T12" fmla="*/ 0 w 377"/>
                <a:gd name="T13" fmla="*/ 0 h 669"/>
                <a:gd name="T14" fmla="*/ 377 w 377"/>
                <a:gd name="T15" fmla="*/ 669 h 669"/>
              </a:gdLst>
              <a:ahLst/>
              <a:cxnLst>
                <a:cxn ang="T8">
                  <a:pos x="T0" y="T1"/>
                </a:cxn>
                <a:cxn ang="T9">
                  <a:pos x="T2" y="T3"/>
                </a:cxn>
                <a:cxn ang="T10">
                  <a:pos x="T4" y="T5"/>
                </a:cxn>
                <a:cxn ang="T11">
                  <a:pos x="T6" y="T7"/>
                </a:cxn>
              </a:cxnLst>
              <a:rect l="T12" t="T13" r="T14" b="T15"/>
              <a:pathLst>
                <a:path w="377" h="669">
                  <a:moveTo>
                    <a:pt x="377" y="0"/>
                  </a:moveTo>
                  <a:lnTo>
                    <a:pt x="332" y="656"/>
                  </a:lnTo>
                  <a:lnTo>
                    <a:pt x="0" y="669"/>
                  </a:lnTo>
                  <a:lnTo>
                    <a:pt x="3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8" name="Freeform 589"/>
            <p:cNvSpPr>
              <a:spLocks/>
            </p:cNvSpPr>
            <p:nvPr/>
          </p:nvSpPr>
          <p:spPr bwMode="auto">
            <a:xfrm>
              <a:off x="3271" y="2033"/>
              <a:ext cx="27" cy="51"/>
            </a:xfrm>
            <a:custGeom>
              <a:avLst/>
              <a:gdLst>
                <a:gd name="T0" fmla="*/ 27 w 377"/>
                <a:gd name="T1" fmla="*/ 0 h 669"/>
                <a:gd name="T2" fmla="*/ 24 w 377"/>
                <a:gd name="T3" fmla="*/ 50 h 669"/>
                <a:gd name="T4" fmla="*/ 0 w 377"/>
                <a:gd name="T5" fmla="*/ 51 h 669"/>
                <a:gd name="T6" fmla="*/ 27 w 377"/>
                <a:gd name="T7" fmla="*/ 0 h 669"/>
                <a:gd name="T8" fmla="*/ 0 60000 65536"/>
                <a:gd name="T9" fmla="*/ 0 60000 65536"/>
                <a:gd name="T10" fmla="*/ 0 60000 65536"/>
                <a:gd name="T11" fmla="*/ 0 60000 65536"/>
                <a:gd name="T12" fmla="*/ 0 w 377"/>
                <a:gd name="T13" fmla="*/ 0 h 669"/>
                <a:gd name="T14" fmla="*/ 377 w 377"/>
                <a:gd name="T15" fmla="*/ 669 h 669"/>
              </a:gdLst>
              <a:ahLst/>
              <a:cxnLst>
                <a:cxn ang="T8">
                  <a:pos x="T0" y="T1"/>
                </a:cxn>
                <a:cxn ang="T9">
                  <a:pos x="T2" y="T3"/>
                </a:cxn>
                <a:cxn ang="T10">
                  <a:pos x="T4" y="T5"/>
                </a:cxn>
                <a:cxn ang="T11">
                  <a:pos x="T6" y="T7"/>
                </a:cxn>
              </a:cxnLst>
              <a:rect l="T12" t="T13" r="T14" b="T15"/>
              <a:pathLst>
                <a:path w="377" h="669">
                  <a:moveTo>
                    <a:pt x="377" y="0"/>
                  </a:moveTo>
                  <a:lnTo>
                    <a:pt x="332" y="656"/>
                  </a:lnTo>
                  <a:lnTo>
                    <a:pt x="0" y="669"/>
                  </a:lnTo>
                  <a:lnTo>
                    <a:pt x="3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9" name="Freeform 590"/>
            <p:cNvSpPr>
              <a:spLocks/>
            </p:cNvSpPr>
            <p:nvPr/>
          </p:nvSpPr>
          <p:spPr bwMode="auto">
            <a:xfrm>
              <a:off x="3271" y="2029"/>
              <a:ext cx="27" cy="55"/>
            </a:xfrm>
            <a:custGeom>
              <a:avLst/>
              <a:gdLst>
                <a:gd name="T0" fmla="*/ 4 w 377"/>
                <a:gd name="T1" fmla="*/ 0 h 722"/>
                <a:gd name="T2" fmla="*/ 27 w 377"/>
                <a:gd name="T3" fmla="*/ 4 h 722"/>
                <a:gd name="T4" fmla="*/ 0 w 377"/>
                <a:gd name="T5" fmla="*/ 55 h 722"/>
                <a:gd name="T6" fmla="*/ 4 w 377"/>
                <a:gd name="T7" fmla="*/ 0 h 722"/>
                <a:gd name="T8" fmla="*/ 0 60000 65536"/>
                <a:gd name="T9" fmla="*/ 0 60000 65536"/>
                <a:gd name="T10" fmla="*/ 0 60000 65536"/>
                <a:gd name="T11" fmla="*/ 0 60000 65536"/>
                <a:gd name="T12" fmla="*/ 0 w 377"/>
                <a:gd name="T13" fmla="*/ 0 h 722"/>
                <a:gd name="T14" fmla="*/ 377 w 377"/>
                <a:gd name="T15" fmla="*/ 722 h 722"/>
              </a:gdLst>
              <a:ahLst/>
              <a:cxnLst>
                <a:cxn ang="T8">
                  <a:pos x="T0" y="T1"/>
                </a:cxn>
                <a:cxn ang="T9">
                  <a:pos x="T2" y="T3"/>
                </a:cxn>
                <a:cxn ang="T10">
                  <a:pos x="T4" y="T5"/>
                </a:cxn>
                <a:cxn ang="T11">
                  <a:pos x="T6" y="T7"/>
                </a:cxn>
              </a:cxnLst>
              <a:rect l="T12" t="T13" r="T14" b="T15"/>
              <a:pathLst>
                <a:path w="377" h="722">
                  <a:moveTo>
                    <a:pt x="49" y="0"/>
                  </a:moveTo>
                  <a:lnTo>
                    <a:pt x="377" y="53"/>
                  </a:lnTo>
                  <a:lnTo>
                    <a:pt x="0" y="722"/>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0" name="Freeform 591"/>
            <p:cNvSpPr>
              <a:spLocks/>
            </p:cNvSpPr>
            <p:nvPr/>
          </p:nvSpPr>
          <p:spPr bwMode="auto">
            <a:xfrm>
              <a:off x="3271" y="2029"/>
              <a:ext cx="27" cy="55"/>
            </a:xfrm>
            <a:custGeom>
              <a:avLst/>
              <a:gdLst>
                <a:gd name="T0" fmla="*/ 4 w 377"/>
                <a:gd name="T1" fmla="*/ 0 h 722"/>
                <a:gd name="T2" fmla="*/ 27 w 377"/>
                <a:gd name="T3" fmla="*/ 4 h 722"/>
                <a:gd name="T4" fmla="*/ 0 w 377"/>
                <a:gd name="T5" fmla="*/ 55 h 722"/>
                <a:gd name="T6" fmla="*/ 4 w 377"/>
                <a:gd name="T7" fmla="*/ 0 h 722"/>
                <a:gd name="T8" fmla="*/ 0 60000 65536"/>
                <a:gd name="T9" fmla="*/ 0 60000 65536"/>
                <a:gd name="T10" fmla="*/ 0 60000 65536"/>
                <a:gd name="T11" fmla="*/ 0 60000 65536"/>
                <a:gd name="T12" fmla="*/ 0 w 377"/>
                <a:gd name="T13" fmla="*/ 0 h 722"/>
                <a:gd name="T14" fmla="*/ 377 w 377"/>
                <a:gd name="T15" fmla="*/ 722 h 722"/>
              </a:gdLst>
              <a:ahLst/>
              <a:cxnLst>
                <a:cxn ang="T8">
                  <a:pos x="T0" y="T1"/>
                </a:cxn>
                <a:cxn ang="T9">
                  <a:pos x="T2" y="T3"/>
                </a:cxn>
                <a:cxn ang="T10">
                  <a:pos x="T4" y="T5"/>
                </a:cxn>
                <a:cxn ang="T11">
                  <a:pos x="T6" y="T7"/>
                </a:cxn>
              </a:cxnLst>
              <a:rect l="T12" t="T13" r="T14" b="T15"/>
              <a:pathLst>
                <a:path w="377" h="722">
                  <a:moveTo>
                    <a:pt x="49" y="0"/>
                  </a:moveTo>
                  <a:lnTo>
                    <a:pt x="377" y="53"/>
                  </a:lnTo>
                  <a:lnTo>
                    <a:pt x="0" y="722"/>
                  </a:lnTo>
                  <a:lnTo>
                    <a:pt x="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1" name="Freeform 592"/>
            <p:cNvSpPr>
              <a:spLocks/>
            </p:cNvSpPr>
            <p:nvPr/>
          </p:nvSpPr>
          <p:spPr bwMode="auto">
            <a:xfrm>
              <a:off x="3918" y="2025"/>
              <a:ext cx="52" cy="105"/>
            </a:xfrm>
            <a:custGeom>
              <a:avLst/>
              <a:gdLst>
                <a:gd name="T0" fmla="*/ 0 w 729"/>
                <a:gd name="T1" fmla="*/ 0 h 1368"/>
                <a:gd name="T2" fmla="*/ 52 w 729"/>
                <a:gd name="T3" fmla="*/ 100 h 1368"/>
                <a:gd name="T4" fmla="*/ 29 w 729"/>
                <a:gd name="T5" fmla="*/ 105 h 1368"/>
                <a:gd name="T6" fmla="*/ 0 w 729"/>
                <a:gd name="T7" fmla="*/ 0 h 1368"/>
                <a:gd name="T8" fmla="*/ 0 60000 65536"/>
                <a:gd name="T9" fmla="*/ 0 60000 65536"/>
                <a:gd name="T10" fmla="*/ 0 60000 65536"/>
                <a:gd name="T11" fmla="*/ 0 60000 65536"/>
                <a:gd name="T12" fmla="*/ 0 w 729"/>
                <a:gd name="T13" fmla="*/ 0 h 1368"/>
                <a:gd name="T14" fmla="*/ 729 w 729"/>
                <a:gd name="T15" fmla="*/ 1368 h 1368"/>
              </a:gdLst>
              <a:ahLst/>
              <a:cxnLst>
                <a:cxn ang="T8">
                  <a:pos x="T0" y="T1"/>
                </a:cxn>
                <a:cxn ang="T9">
                  <a:pos x="T2" y="T3"/>
                </a:cxn>
                <a:cxn ang="T10">
                  <a:pos x="T4" y="T5"/>
                </a:cxn>
                <a:cxn ang="T11">
                  <a:pos x="T6" y="T7"/>
                </a:cxn>
              </a:cxnLst>
              <a:rect l="T12" t="T13" r="T14" b="T15"/>
              <a:pathLst>
                <a:path w="729" h="1368">
                  <a:moveTo>
                    <a:pt x="0" y="0"/>
                  </a:moveTo>
                  <a:lnTo>
                    <a:pt x="729" y="1298"/>
                  </a:lnTo>
                  <a:lnTo>
                    <a:pt x="405" y="136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2" name="Freeform 593"/>
            <p:cNvSpPr>
              <a:spLocks/>
            </p:cNvSpPr>
            <p:nvPr/>
          </p:nvSpPr>
          <p:spPr bwMode="auto">
            <a:xfrm>
              <a:off x="3918" y="2025"/>
              <a:ext cx="52" cy="105"/>
            </a:xfrm>
            <a:custGeom>
              <a:avLst/>
              <a:gdLst>
                <a:gd name="T0" fmla="*/ 0 w 729"/>
                <a:gd name="T1" fmla="*/ 0 h 1368"/>
                <a:gd name="T2" fmla="*/ 52 w 729"/>
                <a:gd name="T3" fmla="*/ 100 h 1368"/>
                <a:gd name="T4" fmla="*/ 29 w 729"/>
                <a:gd name="T5" fmla="*/ 105 h 1368"/>
                <a:gd name="T6" fmla="*/ 0 w 729"/>
                <a:gd name="T7" fmla="*/ 0 h 1368"/>
                <a:gd name="T8" fmla="*/ 0 60000 65536"/>
                <a:gd name="T9" fmla="*/ 0 60000 65536"/>
                <a:gd name="T10" fmla="*/ 0 60000 65536"/>
                <a:gd name="T11" fmla="*/ 0 60000 65536"/>
                <a:gd name="T12" fmla="*/ 0 w 729"/>
                <a:gd name="T13" fmla="*/ 0 h 1368"/>
                <a:gd name="T14" fmla="*/ 729 w 729"/>
                <a:gd name="T15" fmla="*/ 1368 h 1368"/>
              </a:gdLst>
              <a:ahLst/>
              <a:cxnLst>
                <a:cxn ang="T8">
                  <a:pos x="T0" y="T1"/>
                </a:cxn>
                <a:cxn ang="T9">
                  <a:pos x="T2" y="T3"/>
                </a:cxn>
                <a:cxn ang="T10">
                  <a:pos x="T4" y="T5"/>
                </a:cxn>
                <a:cxn ang="T11">
                  <a:pos x="T6" y="T7"/>
                </a:cxn>
              </a:cxnLst>
              <a:rect l="T12" t="T13" r="T14" b="T15"/>
              <a:pathLst>
                <a:path w="729" h="1368">
                  <a:moveTo>
                    <a:pt x="0" y="0"/>
                  </a:moveTo>
                  <a:lnTo>
                    <a:pt x="729" y="1298"/>
                  </a:lnTo>
                  <a:lnTo>
                    <a:pt x="405" y="136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3" name="Freeform 594"/>
            <p:cNvSpPr>
              <a:spLocks/>
            </p:cNvSpPr>
            <p:nvPr/>
          </p:nvSpPr>
          <p:spPr bwMode="auto">
            <a:xfrm>
              <a:off x="3918" y="2017"/>
              <a:ext cx="52" cy="108"/>
            </a:xfrm>
            <a:custGeom>
              <a:avLst/>
              <a:gdLst>
                <a:gd name="T0" fmla="*/ 22 w 729"/>
                <a:gd name="T1" fmla="*/ 0 h 1399"/>
                <a:gd name="T2" fmla="*/ 52 w 729"/>
                <a:gd name="T3" fmla="*/ 108 h 1399"/>
                <a:gd name="T4" fmla="*/ 0 w 729"/>
                <a:gd name="T5" fmla="*/ 8 h 1399"/>
                <a:gd name="T6" fmla="*/ 22 w 729"/>
                <a:gd name="T7" fmla="*/ 0 h 1399"/>
                <a:gd name="T8" fmla="*/ 0 60000 65536"/>
                <a:gd name="T9" fmla="*/ 0 60000 65536"/>
                <a:gd name="T10" fmla="*/ 0 60000 65536"/>
                <a:gd name="T11" fmla="*/ 0 60000 65536"/>
                <a:gd name="T12" fmla="*/ 0 w 729"/>
                <a:gd name="T13" fmla="*/ 0 h 1399"/>
                <a:gd name="T14" fmla="*/ 729 w 729"/>
                <a:gd name="T15" fmla="*/ 1399 h 1399"/>
              </a:gdLst>
              <a:ahLst/>
              <a:cxnLst>
                <a:cxn ang="T8">
                  <a:pos x="T0" y="T1"/>
                </a:cxn>
                <a:cxn ang="T9">
                  <a:pos x="T2" y="T3"/>
                </a:cxn>
                <a:cxn ang="T10">
                  <a:pos x="T4" y="T5"/>
                </a:cxn>
                <a:cxn ang="T11">
                  <a:pos x="T6" y="T7"/>
                </a:cxn>
              </a:cxnLst>
              <a:rect l="T12" t="T13" r="T14" b="T15"/>
              <a:pathLst>
                <a:path w="729" h="1399">
                  <a:moveTo>
                    <a:pt x="314" y="0"/>
                  </a:moveTo>
                  <a:lnTo>
                    <a:pt x="729" y="1399"/>
                  </a:lnTo>
                  <a:lnTo>
                    <a:pt x="0" y="101"/>
                  </a:lnTo>
                  <a:lnTo>
                    <a:pt x="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4" name="Freeform 595"/>
            <p:cNvSpPr>
              <a:spLocks/>
            </p:cNvSpPr>
            <p:nvPr/>
          </p:nvSpPr>
          <p:spPr bwMode="auto">
            <a:xfrm>
              <a:off x="3918" y="2017"/>
              <a:ext cx="52" cy="108"/>
            </a:xfrm>
            <a:custGeom>
              <a:avLst/>
              <a:gdLst>
                <a:gd name="T0" fmla="*/ 22 w 729"/>
                <a:gd name="T1" fmla="*/ 0 h 1399"/>
                <a:gd name="T2" fmla="*/ 52 w 729"/>
                <a:gd name="T3" fmla="*/ 108 h 1399"/>
                <a:gd name="T4" fmla="*/ 0 w 729"/>
                <a:gd name="T5" fmla="*/ 8 h 1399"/>
                <a:gd name="T6" fmla="*/ 22 w 729"/>
                <a:gd name="T7" fmla="*/ 0 h 1399"/>
                <a:gd name="T8" fmla="*/ 0 60000 65536"/>
                <a:gd name="T9" fmla="*/ 0 60000 65536"/>
                <a:gd name="T10" fmla="*/ 0 60000 65536"/>
                <a:gd name="T11" fmla="*/ 0 60000 65536"/>
                <a:gd name="T12" fmla="*/ 0 w 729"/>
                <a:gd name="T13" fmla="*/ 0 h 1399"/>
                <a:gd name="T14" fmla="*/ 729 w 729"/>
                <a:gd name="T15" fmla="*/ 1399 h 1399"/>
              </a:gdLst>
              <a:ahLst/>
              <a:cxnLst>
                <a:cxn ang="T8">
                  <a:pos x="T0" y="T1"/>
                </a:cxn>
                <a:cxn ang="T9">
                  <a:pos x="T2" y="T3"/>
                </a:cxn>
                <a:cxn ang="T10">
                  <a:pos x="T4" y="T5"/>
                </a:cxn>
                <a:cxn ang="T11">
                  <a:pos x="T6" y="T7"/>
                </a:cxn>
              </a:cxnLst>
              <a:rect l="T12" t="T13" r="T14" b="T15"/>
              <a:pathLst>
                <a:path w="729" h="1399">
                  <a:moveTo>
                    <a:pt x="314" y="0"/>
                  </a:moveTo>
                  <a:lnTo>
                    <a:pt x="729" y="1399"/>
                  </a:lnTo>
                  <a:lnTo>
                    <a:pt x="0" y="101"/>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5" name="Freeform 596"/>
            <p:cNvSpPr>
              <a:spLocks/>
            </p:cNvSpPr>
            <p:nvPr/>
          </p:nvSpPr>
          <p:spPr bwMode="auto">
            <a:xfrm>
              <a:off x="3274" y="1987"/>
              <a:ext cx="36" cy="46"/>
            </a:xfrm>
            <a:custGeom>
              <a:avLst/>
              <a:gdLst>
                <a:gd name="T0" fmla="*/ 36 w 506"/>
                <a:gd name="T1" fmla="*/ 0 h 592"/>
                <a:gd name="T2" fmla="*/ 23 w 506"/>
                <a:gd name="T3" fmla="*/ 46 h 592"/>
                <a:gd name="T4" fmla="*/ 0 w 506"/>
                <a:gd name="T5" fmla="*/ 42 h 592"/>
                <a:gd name="T6" fmla="*/ 36 w 506"/>
                <a:gd name="T7" fmla="*/ 0 h 592"/>
                <a:gd name="T8" fmla="*/ 0 60000 65536"/>
                <a:gd name="T9" fmla="*/ 0 60000 65536"/>
                <a:gd name="T10" fmla="*/ 0 60000 65536"/>
                <a:gd name="T11" fmla="*/ 0 60000 65536"/>
                <a:gd name="T12" fmla="*/ 0 w 506"/>
                <a:gd name="T13" fmla="*/ 0 h 592"/>
                <a:gd name="T14" fmla="*/ 506 w 506"/>
                <a:gd name="T15" fmla="*/ 592 h 592"/>
              </a:gdLst>
              <a:ahLst/>
              <a:cxnLst>
                <a:cxn ang="T8">
                  <a:pos x="T0" y="T1"/>
                </a:cxn>
                <a:cxn ang="T9">
                  <a:pos x="T2" y="T3"/>
                </a:cxn>
                <a:cxn ang="T10">
                  <a:pos x="T4" y="T5"/>
                </a:cxn>
                <a:cxn ang="T11">
                  <a:pos x="T6" y="T7"/>
                </a:cxn>
              </a:cxnLst>
              <a:rect l="T12" t="T13" r="T14" b="T15"/>
              <a:pathLst>
                <a:path w="506" h="592">
                  <a:moveTo>
                    <a:pt x="506" y="0"/>
                  </a:moveTo>
                  <a:lnTo>
                    <a:pt x="328" y="592"/>
                  </a:lnTo>
                  <a:lnTo>
                    <a:pt x="0" y="539"/>
                  </a:lnTo>
                  <a:lnTo>
                    <a:pt x="5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6" name="Freeform 597"/>
            <p:cNvSpPr>
              <a:spLocks/>
            </p:cNvSpPr>
            <p:nvPr/>
          </p:nvSpPr>
          <p:spPr bwMode="auto">
            <a:xfrm>
              <a:off x="3274" y="1987"/>
              <a:ext cx="36" cy="46"/>
            </a:xfrm>
            <a:custGeom>
              <a:avLst/>
              <a:gdLst>
                <a:gd name="T0" fmla="*/ 36 w 506"/>
                <a:gd name="T1" fmla="*/ 0 h 592"/>
                <a:gd name="T2" fmla="*/ 23 w 506"/>
                <a:gd name="T3" fmla="*/ 46 h 592"/>
                <a:gd name="T4" fmla="*/ 0 w 506"/>
                <a:gd name="T5" fmla="*/ 42 h 592"/>
                <a:gd name="T6" fmla="*/ 36 w 506"/>
                <a:gd name="T7" fmla="*/ 0 h 592"/>
                <a:gd name="T8" fmla="*/ 0 60000 65536"/>
                <a:gd name="T9" fmla="*/ 0 60000 65536"/>
                <a:gd name="T10" fmla="*/ 0 60000 65536"/>
                <a:gd name="T11" fmla="*/ 0 60000 65536"/>
                <a:gd name="T12" fmla="*/ 0 w 506"/>
                <a:gd name="T13" fmla="*/ 0 h 592"/>
                <a:gd name="T14" fmla="*/ 506 w 506"/>
                <a:gd name="T15" fmla="*/ 592 h 592"/>
              </a:gdLst>
              <a:ahLst/>
              <a:cxnLst>
                <a:cxn ang="T8">
                  <a:pos x="T0" y="T1"/>
                </a:cxn>
                <a:cxn ang="T9">
                  <a:pos x="T2" y="T3"/>
                </a:cxn>
                <a:cxn ang="T10">
                  <a:pos x="T4" y="T5"/>
                </a:cxn>
                <a:cxn ang="T11">
                  <a:pos x="T6" y="T7"/>
                </a:cxn>
              </a:cxnLst>
              <a:rect l="T12" t="T13" r="T14" b="T15"/>
              <a:pathLst>
                <a:path w="506" h="592">
                  <a:moveTo>
                    <a:pt x="506" y="0"/>
                  </a:moveTo>
                  <a:lnTo>
                    <a:pt x="328" y="592"/>
                  </a:lnTo>
                  <a:lnTo>
                    <a:pt x="0" y="539"/>
                  </a:lnTo>
                  <a:lnTo>
                    <a:pt x="50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7" name="Freeform 598"/>
            <p:cNvSpPr>
              <a:spLocks/>
            </p:cNvSpPr>
            <p:nvPr/>
          </p:nvSpPr>
          <p:spPr bwMode="auto">
            <a:xfrm>
              <a:off x="3274" y="1978"/>
              <a:ext cx="36" cy="51"/>
            </a:xfrm>
            <a:custGeom>
              <a:avLst/>
              <a:gdLst>
                <a:gd name="T0" fmla="*/ 14 w 506"/>
                <a:gd name="T1" fmla="*/ 0 h 660"/>
                <a:gd name="T2" fmla="*/ 36 w 506"/>
                <a:gd name="T3" fmla="*/ 9 h 660"/>
                <a:gd name="T4" fmla="*/ 0 w 506"/>
                <a:gd name="T5" fmla="*/ 51 h 660"/>
                <a:gd name="T6" fmla="*/ 14 w 506"/>
                <a:gd name="T7" fmla="*/ 0 h 660"/>
                <a:gd name="T8" fmla="*/ 0 60000 65536"/>
                <a:gd name="T9" fmla="*/ 0 60000 65536"/>
                <a:gd name="T10" fmla="*/ 0 60000 65536"/>
                <a:gd name="T11" fmla="*/ 0 60000 65536"/>
                <a:gd name="T12" fmla="*/ 0 w 506"/>
                <a:gd name="T13" fmla="*/ 0 h 660"/>
                <a:gd name="T14" fmla="*/ 506 w 506"/>
                <a:gd name="T15" fmla="*/ 660 h 660"/>
              </a:gdLst>
              <a:ahLst/>
              <a:cxnLst>
                <a:cxn ang="T8">
                  <a:pos x="T0" y="T1"/>
                </a:cxn>
                <a:cxn ang="T9">
                  <a:pos x="T2" y="T3"/>
                </a:cxn>
                <a:cxn ang="T10">
                  <a:pos x="T4" y="T5"/>
                </a:cxn>
                <a:cxn ang="T11">
                  <a:pos x="T6" y="T7"/>
                </a:cxn>
              </a:cxnLst>
              <a:rect l="T12" t="T13" r="T14" b="T15"/>
              <a:pathLst>
                <a:path w="506" h="660">
                  <a:moveTo>
                    <a:pt x="200" y="0"/>
                  </a:moveTo>
                  <a:lnTo>
                    <a:pt x="506" y="121"/>
                  </a:lnTo>
                  <a:lnTo>
                    <a:pt x="0" y="660"/>
                  </a:lnTo>
                  <a:lnTo>
                    <a:pt x="2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8" name="Freeform 599"/>
            <p:cNvSpPr>
              <a:spLocks/>
            </p:cNvSpPr>
            <p:nvPr/>
          </p:nvSpPr>
          <p:spPr bwMode="auto">
            <a:xfrm>
              <a:off x="3274" y="1978"/>
              <a:ext cx="36" cy="51"/>
            </a:xfrm>
            <a:custGeom>
              <a:avLst/>
              <a:gdLst>
                <a:gd name="T0" fmla="*/ 14 w 506"/>
                <a:gd name="T1" fmla="*/ 0 h 660"/>
                <a:gd name="T2" fmla="*/ 36 w 506"/>
                <a:gd name="T3" fmla="*/ 9 h 660"/>
                <a:gd name="T4" fmla="*/ 0 w 506"/>
                <a:gd name="T5" fmla="*/ 51 h 660"/>
                <a:gd name="T6" fmla="*/ 14 w 506"/>
                <a:gd name="T7" fmla="*/ 0 h 660"/>
                <a:gd name="T8" fmla="*/ 0 60000 65536"/>
                <a:gd name="T9" fmla="*/ 0 60000 65536"/>
                <a:gd name="T10" fmla="*/ 0 60000 65536"/>
                <a:gd name="T11" fmla="*/ 0 60000 65536"/>
                <a:gd name="T12" fmla="*/ 0 w 506"/>
                <a:gd name="T13" fmla="*/ 0 h 660"/>
                <a:gd name="T14" fmla="*/ 506 w 506"/>
                <a:gd name="T15" fmla="*/ 660 h 660"/>
              </a:gdLst>
              <a:ahLst/>
              <a:cxnLst>
                <a:cxn ang="T8">
                  <a:pos x="T0" y="T1"/>
                </a:cxn>
                <a:cxn ang="T9">
                  <a:pos x="T2" y="T3"/>
                </a:cxn>
                <a:cxn ang="T10">
                  <a:pos x="T4" y="T5"/>
                </a:cxn>
                <a:cxn ang="T11">
                  <a:pos x="T6" y="T7"/>
                </a:cxn>
              </a:cxnLst>
              <a:rect l="T12" t="T13" r="T14" b="T15"/>
              <a:pathLst>
                <a:path w="506" h="660">
                  <a:moveTo>
                    <a:pt x="200" y="0"/>
                  </a:moveTo>
                  <a:lnTo>
                    <a:pt x="506" y="121"/>
                  </a:lnTo>
                  <a:lnTo>
                    <a:pt x="0" y="660"/>
                  </a:lnTo>
                  <a:lnTo>
                    <a:pt x="2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9" name="Freeform 600"/>
            <p:cNvSpPr>
              <a:spLocks/>
            </p:cNvSpPr>
            <p:nvPr/>
          </p:nvSpPr>
          <p:spPr bwMode="auto">
            <a:xfrm>
              <a:off x="3899" y="1977"/>
              <a:ext cx="41" cy="48"/>
            </a:xfrm>
            <a:custGeom>
              <a:avLst/>
              <a:gdLst>
                <a:gd name="T0" fmla="*/ 0 w 570"/>
                <a:gd name="T1" fmla="*/ 0 h 627"/>
                <a:gd name="T2" fmla="*/ 41 w 570"/>
                <a:gd name="T3" fmla="*/ 40 h 627"/>
                <a:gd name="T4" fmla="*/ 18 w 570"/>
                <a:gd name="T5" fmla="*/ 48 h 627"/>
                <a:gd name="T6" fmla="*/ 0 w 570"/>
                <a:gd name="T7" fmla="*/ 0 h 627"/>
                <a:gd name="T8" fmla="*/ 0 60000 65536"/>
                <a:gd name="T9" fmla="*/ 0 60000 65536"/>
                <a:gd name="T10" fmla="*/ 0 60000 65536"/>
                <a:gd name="T11" fmla="*/ 0 60000 65536"/>
                <a:gd name="T12" fmla="*/ 0 w 570"/>
                <a:gd name="T13" fmla="*/ 0 h 627"/>
                <a:gd name="T14" fmla="*/ 570 w 570"/>
                <a:gd name="T15" fmla="*/ 627 h 627"/>
              </a:gdLst>
              <a:ahLst/>
              <a:cxnLst>
                <a:cxn ang="T8">
                  <a:pos x="T0" y="T1"/>
                </a:cxn>
                <a:cxn ang="T9">
                  <a:pos x="T2" y="T3"/>
                </a:cxn>
                <a:cxn ang="T10">
                  <a:pos x="T4" y="T5"/>
                </a:cxn>
                <a:cxn ang="T11">
                  <a:pos x="T6" y="T7"/>
                </a:cxn>
              </a:cxnLst>
              <a:rect l="T12" t="T13" r="T14" b="T15"/>
              <a:pathLst>
                <a:path w="570" h="627">
                  <a:moveTo>
                    <a:pt x="0" y="0"/>
                  </a:moveTo>
                  <a:lnTo>
                    <a:pt x="570" y="526"/>
                  </a:lnTo>
                  <a:lnTo>
                    <a:pt x="256" y="62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0" name="Freeform 601"/>
            <p:cNvSpPr>
              <a:spLocks/>
            </p:cNvSpPr>
            <p:nvPr/>
          </p:nvSpPr>
          <p:spPr bwMode="auto">
            <a:xfrm>
              <a:off x="3899" y="1977"/>
              <a:ext cx="41" cy="48"/>
            </a:xfrm>
            <a:custGeom>
              <a:avLst/>
              <a:gdLst>
                <a:gd name="T0" fmla="*/ 0 w 570"/>
                <a:gd name="T1" fmla="*/ 0 h 627"/>
                <a:gd name="T2" fmla="*/ 41 w 570"/>
                <a:gd name="T3" fmla="*/ 40 h 627"/>
                <a:gd name="T4" fmla="*/ 18 w 570"/>
                <a:gd name="T5" fmla="*/ 48 h 627"/>
                <a:gd name="T6" fmla="*/ 0 w 570"/>
                <a:gd name="T7" fmla="*/ 0 h 627"/>
                <a:gd name="T8" fmla="*/ 0 60000 65536"/>
                <a:gd name="T9" fmla="*/ 0 60000 65536"/>
                <a:gd name="T10" fmla="*/ 0 60000 65536"/>
                <a:gd name="T11" fmla="*/ 0 60000 65536"/>
                <a:gd name="T12" fmla="*/ 0 w 570"/>
                <a:gd name="T13" fmla="*/ 0 h 627"/>
                <a:gd name="T14" fmla="*/ 570 w 570"/>
                <a:gd name="T15" fmla="*/ 627 h 627"/>
              </a:gdLst>
              <a:ahLst/>
              <a:cxnLst>
                <a:cxn ang="T8">
                  <a:pos x="T0" y="T1"/>
                </a:cxn>
                <a:cxn ang="T9">
                  <a:pos x="T2" y="T3"/>
                </a:cxn>
                <a:cxn ang="T10">
                  <a:pos x="T4" y="T5"/>
                </a:cxn>
                <a:cxn ang="T11">
                  <a:pos x="T6" y="T7"/>
                </a:cxn>
              </a:cxnLst>
              <a:rect l="T12" t="T13" r="T14" b="T15"/>
              <a:pathLst>
                <a:path w="570" h="627">
                  <a:moveTo>
                    <a:pt x="0" y="0"/>
                  </a:moveTo>
                  <a:lnTo>
                    <a:pt x="570" y="526"/>
                  </a:lnTo>
                  <a:lnTo>
                    <a:pt x="256" y="62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1" name="Freeform 602"/>
            <p:cNvSpPr>
              <a:spLocks/>
            </p:cNvSpPr>
            <p:nvPr/>
          </p:nvSpPr>
          <p:spPr bwMode="auto">
            <a:xfrm>
              <a:off x="3899" y="1967"/>
              <a:ext cx="41" cy="50"/>
            </a:xfrm>
            <a:custGeom>
              <a:avLst/>
              <a:gdLst>
                <a:gd name="T0" fmla="*/ 22 w 570"/>
                <a:gd name="T1" fmla="*/ 0 h 650"/>
                <a:gd name="T2" fmla="*/ 41 w 570"/>
                <a:gd name="T3" fmla="*/ 50 h 650"/>
                <a:gd name="T4" fmla="*/ 0 w 570"/>
                <a:gd name="T5" fmla="*/ 10 h 650"/>
                <a:gd name="T6" fmla="*/ 22 w 570"/>
                <a:gd name="T7" fmla="*/ 0 h 650"/>
                <a:gd name="T8" fmla="*/ 0 60000 65536"/>
                <a:gd name="T9" fmla="*/ 0 60000 65536"/>
                <a:gd name="T10" fmla="*/ 0 60000 65536"/>
                <a:gd name="T11" fmla="*/ 0 60000 65536"/>
                <a:gd name="T12" fmla="*/ 0 w 570"/>
                <a:gd name="T13" fmla="*/ 0 h 650"/>
                <a:gd name="T14" fmla="*/ 570 w 570"/>
                <a:gd name="T15" fmla="*/ 650 h 650"/>
              </a:gdLst>
              <a:ahLst/>
              <a:cxnLst>
                <a:cxn ang="T8">
                  <a:pos x="T0" y="T1"/>
                </a:cxn>
                <a:cxn ang="T9">
                  <a:pos x="T2" y="T3"/>
                </a:cxn>
                <a:cxn ang="T10">
                  <a:pos x="T4" y="T5"/>
                </a:cxn>
                <a:cxn ang="T11">
                  <a:pos x="T6" y="T7"/>
                </a:cxn>
              </a:cxnLst>
              <a:rect l="T12" t="T13" r="T14" b="T15"/>
              <a:pathLst>
                <a:path w="570" h="650">
                  <a:moveTo>
                    <a:pt x="304" y="0"/>
                  </a:moveTo>
                  <a:lnTo>
                    <a:pt x="570" y="650"/>
                  </a:lnTo>
                  <a:lnTo>
                    <a:pt x="0" y="124"/>
                  </a:lnTo>
                  <a:lnTo>
                    <a:pt x="3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2" name="Freeform 603"/>
            <p:cNvSpPr>
              <a:spLocks/>
            </p:cNvSpPr>
            <p:nvPr/>
          </p:nvSpPr>
          <p:spPr bwMode="auto">
            <a:xfrm>
              <a:off x="3899" y="1967"/>
              <a:ext cx="41" cy="50"/>
            </a:xfrm>
            <a:custGeom>
              <a:avLst/>
              <a:gdLst>
                <a:gd name="T0" fmla="*/ 22 w 570"/>
                <a:gd name="T1" fmla="*/ 0 h 650"/>
                <a:gd name="T2" fmla="*/ 41 w 570"/>
                <a:gd name="T3" fmla="*/ 50 h 650"/>
                <a:gd name="T4" fmla="*/ 0 w 570"/>
                <a:gd name="T5" fmla="*/ 10 h 650"/>
                <a:gd name="T6" fmla="*/ 22 w 570"/>
                <a:gd name="T7" fmla="*/ 0 h 650"/>
                <a:gd name="T8" fmla="*/ 0 60000 65536"/>
                <a:gd name="T9" fmla="*/ 0 60000 65536"/>
                <a:gd name="T10" fmla="*/ 0 60000 65536"/>
                <a:gd name="T11" fmla="*/ 0 60000 65536"/>
                <a:gd name="T12" fmla="*/ 0 w 570"/>
                <a:gd name="T13" fmla="*/ 0 h 650"/>
                <a:gd name="T14" fmla="*/ 570 w 570"/>
                <a:gd name="T15" fmla="*/ 650 h 650"/>
              </a:gdLst>
              <a:ahLst/>
              <a:cxnLst>
                <a:cxn ang="T8">
                  <a:pos x="T0" y="T1"/>
                </a:cxn>
                <a:cxn ang="T9">
                  <a:pos x="T2" y="T3"/>
                </a:cxn>
                <a:cxn ang="T10">
                  <a:pos x="T4" y="T5"/>
                </a:cxn>
                <a:cxn ang="T11">
                  <a:pos x="T6" y="T7"/>
                </a:cxn>
              </a:cxnLst>
              <a:rect l="T12" t="T13" r="T14" b="T15"/>
              <a:pathLst>
                <a:path w="570" h="650">
                  <a:moveTo>
                    <a:pt x="304" y="0"/>
                  </a:moveTo>
                  <a:lnTo>
                    <a:pt x="570" y="650"/>
                  </a:lnTo>
                  <a:lnTo>
                    <a:pt x="0" y="124"/>
                  </a:lnTo>
                  <a:lnTo>
                    <a:pt x="30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3" name="Freeform 604"/>
            <p:cNvSpPr>
              <a:spLocks/>
            </p:cNvSpPr>
            <p:nvPr/>
          </p:nvSpPr>
          <p:spPr bwMode="auto">
            <a:xfrm>
              <a:off x="3288" y="1951"/>
              <a:ext cx="43" cy="36"/>
            </a:xfrm>
            <a:custGeom>
              <a:avLst/>
              <a:gdLst>
                <a:gd name="T0" fmla="*/ 43 w 594"/>
                <a:gd name="T1" fmla="*/ 0 h 471"/>
                <a:gd name="T2" fmla="*/ 22 w 594"/>
                <a:gd name="T3" fmla="*/ 36 h 471"/>
                <a:gd name="T4" fmla="*/ 0 w 594"/>
                <a:gd name="T5" fmla="*/ 27 h 471"/>
                <a:gd name="T6" fmla="*/ 43 w 594"/>
                <a:gd name="T7" fmla="*/ 0 h 471"/>
                <a:gd name="T8" fmla="*/ 0 60000 65536"/>
                <a:gd name="T9" fmla="*/ 0 60000 65536"/>
                <a:gd name="T10" fmla="*/ 0 60000 65536"/>
                <a:gd name="T11" fmla="*/ 0 60000 65536"/>
                <a:gd name="T12" fmla="*/ 0 w 594"/>
                <a:gd name="T13" fmla="*/ 0 h 471"/>
                <a:gd name="T14" fmla="*/ 594 w 594"/>
                <a:gd name="T15" fmla="*/ 471 h 471"/>
              </a:gdLst>
              <a:ahLst/>
              <a:cxnLst>
                <a:cxn ang="T8">
                  <a:pos x="T0" y="T1"/>
                </a:cxn>
                <a:cxn ang="T9">
                  <a:pos x="T2" y="T3"/>
                </a:cxn>
                <a:cxn ang="T10">
                  <a:pos x="T4" y="T5"/>
                </a:cxn>
                <a:cxn ang="T11">
                  <a:pos x="T6" y="T7"/>
                </a:cxn>
              </a:cxnLst>
              <a:rect l="T12" t="T13" r="T14" b="T15"/>
              <a:pathLst>
                <a:path w="594" h="471">
                  <a:moveTo>
                    <a:pt x="594" y="0"/>
                  </a:moveTo>
                  <a:lnTo>
                    <a:pt x="306" y="471"/>
                  </a:lnTo>
                  <a:lnTo>
                    <a:pt x="0" y="350"/>
                  </a:lnTo>
                  <a:lnTo>
                    <a:pt x="5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4" name="Freeform 605"/>
            <p:cNvSpPr>
              <a:spLocks/>
            </p:cNvSpPr>
            <p:nvPr/>
          </p:nvSpPr>
          <p:spPr bwMode="auto">
            <a:xfrm>
              <a:off x="3288" y="1951"/>
              <a:ext cx="43" cy="36"/>
            </a:xfrm>
            <a:custGeom>
              <a:avLst/>
              <a:gdLst>
                <a:gd name="T0" fmla="*/ 43 w 594"/>
                <a:gd name="T1" fmla="*/ 0 h 471"/>
                <a:gd name="T2" fmla="*/ 22 w 594"/>
                <a:gd name="T3" fmla="*/ 36 h 471"/>
                <a:gd name="T4" fmla="*/ 0 w 594"/>
                <a:gd name="T5" fmla="*/ 27 h 471"/>
                <a:gd name="T6" fmla="*/ 43 w 594"/>
                <a:gd name="T7" fmla="*/ 0 h 471"/>
                <a:gd name="T8" fmla="*/ 0 60000 65536"/>
                <a:gd name="T9" fmla="*/ 0 60000 65536"/>
                <a:gd name="T10" fmla="*/ 0 60000 65536"/>
                <a:gd name="T11" fmla="*/ 0 60000 65536"/>
                <a:gd name="T12" fmla="*/ 0 w 594"/>
                <a:gd name="T13" fmla="*/ 0 h 471"/>
                <a:gd name="T14" fmla="*/ 594 w 594"/>
                <a:gd name="T15" fmla="*/ 471 h 471"/>
              </a:gdLst>
              <a:ahLst/>
              <a:cxnLst>
                <a:cxn ang="T8">
                  <a:pos x="T0" y="T1"/>
                </a:cxn>
                <a:cxn ang="T9">
                  <a:pos x="T2" y="T3"/>
                </a:cxn>
                <a:cxn ang="T10">
                  <a:pos x="T4" y="T5"/>
                </a:cxn>
                <a:cxn ang="T11">
                  <a:pos x="T6" y="T7"/>
                </a:cxn>
              </a:cxnLst>
              <a:rect l="T12" t="T13" r="T14" b="T15"/>
              <a:pathLst>
                <a:path w="594" h="471">
                  <a:moveTo>
                    <a:pt x="594" y="0"/>
                  </a:moveTo>
                  <a:lnTo>
                    <a:pt x="306" y="471"/>
                  </a:lnTo>
                  <a:lnTo>
                    <a:pt x="0" y="350"/>
                  </a:lnTo>
                  <a:lnTo>
                    <a:pt x="5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5" name="Freeform 606"/>
            <p:cNvSpPr>
              <a:spLocks/>
            </p:cNvSpPr>
            <p:nvPr/>
          </p:nvSpPr>
          <p:spPr bwMode="auto">
            <a:xfrm>
              <a:off x="3288" y="1936"/>
              <a:ext cx="43" cy="42"/>
            </a:xfrm>
            <a:custGeom>
              <a:avLst/>
              <a:gdLst>
                <a:gd name="T0" fmla="*/ 24 w 594"/>
                <a:gd name="T1" fmla="*/ 0 h 540"/>
                <a:gd name="T2" fmla="*/ 43 w 594"/>
                <a:gd name="T3" fmla="*/ 15 h 540"/>
                <a:gd name="T4" fmla="*/ 0 w 594"/>
                <a:gd name="T5" fmla="*/ 42 h 540"/>
                <a:gd name="T6" fmla="*/ 24 w 594"/>
                <a:gd name="T7" fmla="*/ 0 h 540"/>
                <a:gd name="T8" fmla="*/ 0 60000 65536"/>
                <a:gd name="T9" fmla="*/ 0 60000 65536"/>
                <a:gd name="T10" fmla="*/ 0 60000 65536"/>
                <a:gd name="T11" fmla="*/ 0 60000 65536"/>
                <a:gd name="T12" fmla="*/ 0 w 594"/>
                <a:gd name="T13" fmla="*/ 0 h 540"/>
                <a:gd name="T14" fmla="*/ 594 w 594"/>
                <a:gd name="T15" fmla="*/ 540 h 540"/>
              </a:gdLst>
              <a:ahLst/>
              <a:cxnLst>
                <a:cxn ang="T8">
                  <a:pos x="T0" y="T1"/>
                </a:cxn>
                <a:cxn ang="T9">
                  <a:pos x="T2" y="T3"/>
                </a:cxn>
                <a:cxn ang="T10">
                  <a:pos x="T4" y="T5"/>
                </a:cxn>
                <a:cxn ang="T11">
                  <a:pos x="T6" y="T7"/>
                </a:cxn>
              </a:cxnLst>
              <a:rect l="T12" t="T13" r="T14" b="T15"/>
              <a:pathLst>
                <a:path w="594" h="540">
                  <a:moveTo>
                    <a:pt x="330" y="0"/>
                  </a:moveTo>
                  <a:lnTo>
                    <a:pt x="594" y="190"/>
                  </a:lnTo>
                  <a:lnTo>
                    <a:pt x="0" y="540"/>
                  </a:lnTo>
                  <a:lnTo>
                    <a:pt x="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6" name="Freeform 607"/>
            <p:cNvSpPr>
              <a:spLocks/>
            </p:cNvSpPr>
            <p:nvPr/>
          </p:nvSpPr>
          <p:spPr bwMode="auto">
            <a:xfrm>
              <a:off x="3288" y="1936"/>
              <a:ext cx="43" cy="42"/>
            </a:xfrm>
            <a:custGeom>
              <a:avLst/>
              <a:gdLst>
                <a:gd name="T0" fmla="*/ 24 w 594"/>
                <a:gd name="T1" fmla="*/ 0 h 540"/>
                <a:gd name="T2" fmla="*/ 43 w 594"/>
                <a:gd name="T3" fmla="*/ 15 h 540"/>
                <a:gd name="T4" fmla="*/ 0 w 594"/>
                <a:gd name="T5" fmla="*/ 42 h 540"/>
                <a:gd name="T6" fmla="*/ 24 w 594"/>
                <a:gd name="T7" fmla="*/ 0 h 540"/>
                <a:gd name="T8" fmla="*/ 0 60000 65536"/>
                <a:gd name="T9" fmla="*/ 0 60000 65536"/>
                <a:gd name="T10" fmla="*/ 0 60000 65536"/>
                <a:gd name="T11" fmla="*/ 0 60000 65536"/>
                <a:gd name="T12" fmla="*/ 0 w 594"/>
                <a:gd name="T13" fmla="*/ 0 h 540"/>
                <a:gd name="T14" fmla="*/ 594 w 594"/>
                <a:gd name="T15" fmla="*/ 540 h 540"/>
              </a:gdLst>
              <a:ahLst/>
              <a:cxnLst>
                <a:cxn ang="T8">
                  <a:pos x="T0" y="T1"/>
                </a:cxn>
                <a:cxn ang="T9">
                  <a:pos x="T2" y="T3"/>
                </a:cxn>
                <a:cxn ang="T10">
                  <a:pos x="T4" y="T5"/>
                </a:cxn>
                <a:cxn ang="T11">
                  <a:pos x="T6" y="T7"/>
                </a:cxn>
              </a:cxnLst>
              <a:rect l="T12" t="T13" r="T14" b="T15"/>
              <a:pathLst>
                <a:path w="594" h="540">
                  <a:moveTo>
                    <a:pt x="330" y="0"/>
                  </a:moveTo>
                  <a:lnTo>
                    <a:pt x="594" y="190"/>
                  </a:lnTo>
                  <a:lnTo>
                    <a:pt x="0" y="540"/>
                  </a:lnTo>
                  <a:lnTo>
                    <a:pt x="3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7" name="Freeform 608"/>
            <p:cNvSpPr>
              <a:spLocks/>
            </p:cNvSpPr>
            <p:nvPr/>
          </p:nvSpPr>
          <p:spPr bwMode="auto">
            <a:xfrm>
              <a:off x="3878" y="1934"/>
              <a:ext cx="43" cy="43"/>
            </a:xfrm>
            <a:custGeom>
              <a:avLst/>
              <a:gdLst>
                <a:gd name="T0" fmla="*/ 0 w 601"/>
                <a:gd name="T1" fmla="*/ 0 h 561"/>
                <a:gd name="T2" fmla="*/ 43 w 601"/>
                <a:gd name="T3" fmla="*/ 33 h 561"/>
                <a:gd name="T4" fmla="*/ 21 w 601"/>
                <a:gd name="T5" fmla="*/ 43 h 561"/>
                <a:gd name="T6" fmla="*/ 0 w 601"/>
                <a:gd name="T7" fmla="*/ 0 h 561"/>
                <a:gd name="T8" fmla="*/ 0 60000 65536"/>
                <a:gd name="T9" fmla="*/ 0 60000 65536"/>
                <a:gd name="T10" fmla="*/ 0 60000 65536"/>
                <a:gd name="T11" fmla="*/ 0 60000 65536"/>
                <a:gd name="T12" fmla="*/ 0 w 601"/>
                <a:gd name="T13" fmla="*/ 0 h 561"/>
                <a:gd name="T14" fmla="*/ 601 w 601"/>
                <a:gd name="T15" fmla="*/ 561 h 561"/>
              </a:gdLst>
              <a:ahLst/>
              <a:cxnLst>
                <a:cxn ang="T8">
                  <a:pos x="T0" y="T1"/>
                </a:cxn>
                <a:cxn ang="T9">
                  <a:pos x="T2" y="T3"/>
                </a:cxn>
                <a:cxn ang="T10">
                  <a:pos x="T4" y="T5"/>
                </a:cxn>
                <a:cxn ang="T11">
                  <a:pos x="T6" y="T7"/>
                </a:cxn>
              </a:cxnLst>
              <a:rect l="T12" t="T13" r="T14" b="T15"/>
              <a:pathLst>
                <a:path w="601" h="561">
                  <a:moveTo>
                    <a:pt x="0" y="0"/>
                  </a:moveTo>
                  <a:lnTo>
                    <a:pt x="601" y="437"/>
                  </a:lnTo>
                  <a:lnTo>
                    <a:pt x="297" y="56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8" name="Freeform 609"/>
            <p:cNvSpPr>
              <a:spLocks/>
            </p:cNvSpPr>
            <p:nvPr/>
          </p:nvSpPr>
          <p:spPr bwMode="auto">
            <a:xfrm>
              <a:off x="3878" y="1934"/>
              <a:ext cx="43" cy="43"/>
            </a:xfrm>
            <a:custGeom>
              <a:avLst/>
              <a:gdLst>
                <a:gd name="T0" fmla="*/ 0 w 601"/>
                <a:gd name="T1" fmla="*/ 0 h 561"/>
                <a:gd name="T2" fmla="*/ 43 w 601"/>
                <a:gd name="T3" fmla="*/ 33 h 561"/>
                <a:gd name="T4" fmla="*/ 21 w 601"/>
                <a:gd name="T5" fmla="*/ 43 h 561"/>
                <a:gd name="T6" fmla="*/ 0 w 601"/>
                <a:gd name="T7" fmla="*/ 0 h 561"/>
                <a:gd name="T8" fmla="*/ 0 60000 65536"/>
                <a:gd name="T9" fmla="*/ 0 60000 65536"/>
                <a:gd name="T10" fmla="*/ 0 60000 65536"/>
                <a:gd name="T11" fmla="*/ 0 60000 65536"/>
                <a:gd name="T12" fmla="*/ 0 w 601"/>
                <a:gd name="T13" fmla="*/ 0 h 561"/>
                <a:gd name="T14" fmla="*/ 601 w 601"/>
                <a:gd name="T15" fmla="*/ 561 h 561"/>
              </a:gdLst>
              <a:ahLst/>
              <a:cxnLst>
                <a:cxn ang="T8">
                  <a:pos x="T0" y="T1"/>
                </a:cxn>
                <a:cxn ang="T9">
                  <a:pos x="T2" y="T3"/>
                </a:cxn>
                <a:cxn ang="T10">
                  <a:pos x="T4" y="T5"/>
                </a:cxn>
                <a:cxn ang="T11">
                  <a:pos x="T6" y="T7"/>
                </a:cxn>
              </a:cxnLst>
              <a:rect l="T12" t="T13" r="T14" b="T15"/>
              <a:pathLst>
                <a:path w="601" h="561">
                  <a:moveTo>
                    <a:pt x="0" y="0"/>
                  </a:moveTo>
                  <a:lnTo>
                    <a:pt x="601" y="437"/>
                  </a:lnTo>
                  <a:lnTo>
                    <a:pt x="297" y="56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9" name="Freeform 610"/>
            <p:cNvSpPr>
              <a:spLocks/>
            </p:cNvSpPr>
            <p:nvPr/>
          </p:nvSpPr>
          <p:spPr bwMode="auto">
            <a:xfrm>
              <a:off x="3312" y="1922"/>
              <a:ext cx="47" cy="29"/>
            </a:xfrm>
            <a:custGeom>
              <a:avLst/>
              <a:gdLst>
                <a:gd name="T0" fmla="*/ 47 w 653"/>
                <a:gd name="T1" fmla="*/ 0 h 374"/>
                <a:gd name="T2" fmla="*/ 19 w 653"/>
                <a:gd name="T3" fmla="*/ 29 h 374"/>
                <a:gd name="T4" fmla="*/ 0 w 653"/>
                <a:gd name="T5" fmla="*/ 14 h 374"/>
                <a:gd name="T6" fmla="*/ 47 w 653"/>
                <a:gd name="T7" fmla="*/ 0 h 374"/>
                <a:gd name="T8" fmla="*/ 0 60000 65536"/>
                <a:gd name="T9" fmla="*/ 0 60000 65536"/>
                <a:gd name="T10" fmla="*/ 0 60000 65536"/>
                <a:gd name="T11" fmla="*/ 0 60000 65536"/>
                <a:gd name="T12" fmla="*/ 0 w 653"/>
                <a:gd name="T13" fmla="*/ 0 h 374"/>
                <a:gd name="T14" fmla="*/ 653 w 653"/>
                <a:gd name="T15" fmla="*/ 374 h 374"/>
              </a:gdLst>
              <a:ahLst/>
              <a:cxnLst>
                <a:cxn ang="T8">
                  <a:pos x="T0" y="T1"/>
                </a:cxn>
                <a:cxn ang="T9">
                  <a:pos x="T2" y="T3"/>
                </a:cxn>
                <a:cxn ang="T10">
                  <a:pos x="T4" y="T5"/>
                </a:cxn>
                <a:cxn ang="T11">
                  <a:pos x="T6" y="T7"/>
                </a:cxn>
              </a:cxnLst>
              <a:rect l="T12" t="T13" r="T14" b="T15"/>
              <a:pathLst>
                <a:path w="653" h="374">
                  <a:moveTo>
                    <a:pt x="653" y="0"/>
                  </a:moveTo>
                  <a:lnTo>
                    <a:pt x="264" y="374"/>
                  </a:lnTo>
                  <a:lnTo>
                    <a:pt x="0" y="184"/>
                  </a:lnTo>
                  <a:lnTo>
                    <a:pt x="6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0" name="Freeform 611"/>
            <p:cNvSpPr>
              <a:spLocks/>
            </p:cNvSpPr>
            <p:nvPr/>
          </p:nvSpPr>
          <p:spPr bwMode="auto">
            <a:xfrm>
              <a:off x="3312" y="1922"/>
              <a:ext cx="47" cy="29"/>
            </a:xfrm>
            <a:custGeom>
              <a:avLst/>
              <a:gdLst>
                <a:gd name="T0" fmla="*/ 47 w 653"/>
                <a:gd name="T1" fmla="*/ 0 h 374"/>
                <a:gd name="T2" fmla="*/ 19 w 653"/>
                <a:gd name="T3" fmla="*/ 29 h 374"/>
                <a:gd name="T4" fmla="*/ 0 w 653"/>
                <a:gd name="T5" fmla="*/ 14 h 374"/>
                <a:gd name="T6" fmla="*/ 47 w 653"/>
                <a:gd name="T7" fmla="*/ 0 h 374"/>
                <a:gd name="T8" fmla="*/ 0 60000 65536"/>
                <a:gd name="T9" fmla="*/ 0 60000 65536"/>
                <a:gd name="T10" fmla="*/ 0 60000 65536"/>
                <a:gd name="T11" fmla="*/ 0 60000 65536"/>
                <a:gd name="T12" fmla="*/ 0 w 653"/>
                <a:gd name="T13" fmla="*/ 0 h 374"/>
                <a:gd name="T14" fmla="*/ 653 w 653"/>
                <a:gd name="T15" fmla="*/ 374 h 374"/>
              </a:gdLst>
              <a:ahLst/>
              <a:cxnLst>
                <a:cxn ang="T8">
                  <a:pos x="T0" y="T1"/>
                </a:cxn>
                <a:cxn ang="T9">
                  <a:pos x="T2" y="T3"/>
                </a:cxn>
                <a:cxn ang="T10">
                  <a:pos x="T4" y="T5"/>
                </a:cxn>
                <a:cxn ang="T11">
                  <a:pos x="T6" y="T7"/>
                </a:cxn>
              </a:cxnLst>
              <a:rect l="T12" t="T13" r="T14" b="T15"/>
              <a:pathLst>
                <a:path w="653" h="374">
                  <a:moveTo>
                    <a:pt x="653" y="0"/>
                  </a:moveTo>
                  <a:lnTo>
                    <a:pt x="264" y="374"/>
                  </a:lnTo>
                  <a:lnTo>
                    <a:pt x="0" y="184"/>
                  </a:lnTo>
                  <a:lnTo>
                    <a:pt x="65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1" name="Freeform 612"/>
            <p:cNvSpPr>
              <a:spLocks/>
            </p:cNvSpPr>
            <p:nvPr/>
          </p:nvSpPr>
          <p:spPr bwMode="auto">
            <a:xfrm>
              <a:off x="3878" y="1922"/>
              <a:ext cx="43" cy="45"/>
            </a:xfrm>
            <a:custGeom>
              <a:avLst/>
              <a:gdLst>
                <a:gd name="T0" fmla="*/ 21 w 601"/>
                <a:gd name="T1" fmla="*/ 0 h 593"/>
                <a:gd name="T2" fmla="*/ 43 w 601"/>
                <a:gd name="T3" fmla="*/ 45 h 593"/>
                <a:gd name="T4" fmla="*/ 0 w 601"/>
                <a:gd name="T5" fmla="*/ 12 h 593"/>
                <a:gd name="T6" fmla="*/ 21 w 601"/>
                <a:gd name="T7" fmla="*/ 0 h 593"/>
                <a:gd name="T8" fmla="*/ 0 60000 65536"/>
                <a:gd name="T9" fmla="*/ 0 60000 65536"/>
                <a:gd name="T10" fmla="*/ 0 60000 65536"/>
                <a:gd name="T11" fmla="*/ 0 60000 65536"/>
                <a:gd name="T12" fmla="*/ 0 w 601"/>
                <a:gd name="T13" fmla="*/ 0 h 593"/>
                <a:gd name="T14" fmla="*/ 601 w 601"/>
                <a:gd name="T15" fmla="*/ 593 h 593"/>
              </a:gdLst>
              <a:ahLst/>
              <a:cxnLst>
                <a:cxn ang="T8">
                  <a:pos x="T0" y="T1"/>
                </a:cxn>
                <a:cxn ang="T9">
                  <a:pos x="T2" y="T3"/>
                </a:cxn>
                <a:cxn ang="T10">
                  <a:pos x="T4" y="T5"/>
                </a:cxn>
                <a:cxn ang="T11">
                  <a:pos x="T6" y="T7"/>
                </a:cxn>
              </a:cxnLst>
              <a:rect l="T12" t="T13" r="T14" b="T15"/>
              <a:pathLst>
                <a:path w="601" h="593">
                  <a:moveTo>
                    <a:pt x="288" y="0"/>
                  </a:moveTo>
                  <a:lnTo>
                    <a:pt x="601" y="593"/>
                  </a:lnTo>
                  <a:lnTo>
                    <a:pt x="0" y="156"/>
                  </a:lnTo>
                  <a:lnTo>
                    <a:pt x="2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2" name="Freeform 613"/>
            <p:cNvSpPr>
              <a:spLocks/>
            </p:cNvSpPr>
            <p:nvPr/>
          </p:nvSpPr>
          <p:spPr bwMode="auto">
            <a:xfrm>
              <a:off x="3878" y="1922"/>
              <a:ext cx="43" cy="45"/>
            </a:xfrm>
            <a:custGeom>
              <a:avLst/>
              <a:gdLst>
                <a:gd name="T0" fmla="*/ 21 w 601"/>
                <a:gd name="T1" fmla="*/ 0 h 593"/>
                <a:gd name="T2" fmla="*/ 43 w 601"/>
                <a:gd name="T3" fmla="*/ 45 h 593"/>
                <a:gd name="T4" fmla="*/ 0 w 601"/>
                <a:gd name="T5" fmla="*/ 12 h 593"/>
                <a:gd name="T6" fmla="*/ 21 w 601"/>
                <a:gd name="T7" fmla="*/ 0 h 593"/>
                <a:gd name="T8" fmla="*/ 0 60000 65536"/>
                <a:gd name="T9" fmla="*/ 0 60000 65536"/>
                <a:gd name="T10" fmla="*/ 0 60000 65536"/>
                <a:gd name="T11" fmla="*/ 0 60000 65536"/>
                <a:gd name="T12" fmla="*/ 0 w 601"/>
                <a:gd name="T13" fmla="*/ 0 h 593"/>
                <a:gd name="T14" fmla="*/ 601 w 601"/>
                <a:gd name="T15" fmla="*/ 593 h 593"/>
              </a:gdLst>
              <a:ahLst/>
              <a:cxnLst>
                <a:cxn ang="T8">
                  <a:pos x="T0" y="T1"/>
                </a:cxn>
                <a:cxn ang="T9">
                  <a:pos x="T2" y="T3"/>
                </a:cxn>
                <a:cxn ang="T10">
                  <a:pos x="T4" y="T5"/>
                </a:cxn>
                <a:cxn ang="T11">
                  <a:pos x="T6" y="T7"/>
                </a:cxn>
              </a:cxnLst>
              <a:rect l="T12" t="T13" r="T14" b="T15"/>
              <a:pathLst>
                <a:path w="601" h="593">
                  <a:moveTo>
                    <a:pt x="288" y="0"/>
                  </a:moveTo>
                  <a:lnTo>
                    <a:pt x="601" y="593"/>
                  </a:lnTo>
                  <a:lnTo>
                    <a:pt x="0" y="156"/>
                  </a:lnTo>
                  <a:lnTo>
                    <a:pt x="28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3" name="Freeform 614"/>
            <p:cNvSpPr>
              <a:spLocks/>
            </p:cNvSpPr>
            <p:nvPr/>
          </p:nvSpPr>
          <p:spPr bwMode="auto">
            <a:xfrm>
              <a:off x="3312" y="1903"/>
              <a:ext cx="47" cy="33"/>
            </a:xfrm>
            <a:custGeom>
              <a:avLst/>
              <a:gdLst>
                <a:gd name="T0" fmla="*/ 32 w 653"/>
                <a:gd name="T1" fmla="*/ 0 h 427"/>
                <a:gd name="T2" fmla="*/ 47 w 653"/>
                <a:gd name="T3" fmla="*/ 19 h 427"/>
                <a:gd name="T4" fmla="*/ 0 w 653"/>
                <a:gd name="T5" fmla="*/ 33 h 427"/>
                <a:gd name="T6" fmla="*/ 32 w 653"/>
                <a:gd name="T7" fmla="*/ 0 h 427"/>
                <a:gd name="T8" fmla="*/ 0 60000 65536"/>
                <a:gd name="T9" fmla="*/ 0 60000 65536"/>
                <a:gd name="T10" fmla="*/ 0 60000 65536"/>
                <a:gd name="T11" fmla="*/ 0 60000 65536"/>
                <a:gd name="T12" fmla="*/ 0 w 653"/>
                <a:gd name="T13" fmla="*/ 0 h 427"/>
                <a:gd name="T14" fmla="*/ 653 w 653"/>
                <a:gd name="T15" fmla="*/ 427 h 427"/>
              </a:gdLst>
              <a:ahLst/>
              <a:cxnLst>
                <a:cxn ang="T8">
                  <a:pos x="T0" y="T1"/>
                </a:cxn>
                <a:cxn ang="T9">
                  <a:pos x="T2" y="T3"/>
                </a:cxn>
                <a:cxn ang="T10">
                  <a:pos x="T4" y="T5"/>
                </a:cxn>
                <a:cxn ang="T11">
                  <a:pos x="T6" y="T7"/>
                </a:cxn>
              </a:cxnLst>
              <a:rect l="T12" t="T13" r="T14" b="T15"/>
              <a:pathLst>
                <a:path w="653" h="427">
                  <a:moveTo>
                    <a:pt x="445" y="0"/>
                  </a:moveTo>
                  <a:lnTo>
                    <a:pt x="653" y="243"/>
                  </a:lnTo>
                  <a:lnTo>
                    <a:pt x="0" y="427"/>
                  </a:lnTo>
                  <a:lnTo>
                    <a:pt x="4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4" name="Freeform 615"/>
            <p:cNvSpPr>
              <a:spLocks/>
            </p:cNvSpPr>
            <p:nvPr/>
          </p:nvSpPr>
          <p:spPr bwMode="auto">
            <a:xfrm>
              <a:off x="3312" y="1903"/>
              <a:ext cx="47" cy="33"/>
            </a:xfrm>
            <a:custGeom>
              <a:avLst/>
              <a:gdLst>
                <a:gd name="T0" fmla="*/ 32 w 653"/>
                <a:gd name="T1" fmla="*/ 0 h 427"/>
                <a:gd name="T2" fmla="*/ 47 w 653"/>
                <a:gd name="T3" fmla="*/ 19 h 427"/>
                <a:gd name="T4" fmla="*/ 0 w 653"/>
                <a:gd name="T5" fmla="*/ 33 h 427"/>
                <a:gd name="T6" fmla="*/ 32 w 653"/>
                <a:gd name="T7" fmla="*/ 0 h 427"/>
                <a:gd name="T8" fmla="*/ 0 60000 65536"/>
                <a:gd name="T9" fmla="*/ 0 60000 65536"/>
                <a:gd name="T10" fmla="*/ 0 60000 65536"/>
                <a:gd name="T11" fmla="*/ 0 60000 65536"/>
                <a:gd name="T12" fmla="*/ 0 w 653"/>
                <a:gd name="T13" fmla="*/ 0 h 427"/>
                <a:gd name="T14" fmla="*/ 653 w 653"/>
                <a:gd name="T15" fmla="*/ 427 h 427"/>
              </a:gdLst>
              <a:ahLst/>
              <a:cxnLst>
                <a:cxn ang="T8">
                  <a:pos x="T0" y="T1"/>
                </a:cxn>
                <a:cxn ang="T9">
                  <a:pos x="T2" y="T3"/>
                </a:cxn>
                <a:cxn ang="T10">
                  <a:pos x="T4" y="T5"/>
                </a:cxn>
                <a:cxn ang="T11">
                  <a:pos x="T6" y="T7"/>
                </a:cxn>
              </a:cxnLst>
              <a:rect l="T12" t="T13" r="T14" b="T15"/>
              <a:pathLst>
                <a:path w="653" h="427">
                  <a:moveTo>
                    <a:pt x="445" y="0"/>
                  </a:moveTo>
                  <a:lnTo>
                    <a:pt x="653" y="243"/>
                  </a:lnTo>
                  <a:lnTo>
                    <a:pt x="0" y="427"/>
                  </a:lnTo>
                  <a:lnTo>
                    <a:pt x="44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5" name="Freeform 616"/>
            <p:cNvSpPr>
              <a:spLocks/>
            </p:cNvSpPr>
            <p:nvPr/>
          </p:nvSpPr>
          <p:spPr bwMode="auto">
            <a:xfrm>
              <a:off x="3344" y="1899"/>
              <a:ext cx="49" cy="23"/>
            </a:xfrm>
            <a:custGeom>
              <a:avLst/>
              <a:gdLst>
                <a:gd name="T0" fmla="*/ 49 w 693"/>
                <a:gd name="T1" fmla="*/ 0 h 298"/>
                <a:gd name="T2" fmla="*/ 15 w 693"/>
                <a:gd name="T3" fmla="*/ 23 h 298"/>
                <a:gd name="T4" fmla="*/ 0 w 693"/>
                <a:gd name="T5" fmla="*/ 4 h 298"/>
                <a:gd name="T6" fmla="*/ 49 w 693"/>
                <a:gd name="T7" fmla="*/ 0 h 298"/>
                <a:gd name="T8" fmla="*/ 0 60000 65536"/>
                <a:gd name="T9" fmla="*/ 0 60000 65536"/>
                <a:gd name="T10" fmla="*/ 0 60000 65536"/>
                <a:gd name="T11" fmla="*/ 0 60000 65536"/>
                <a:gd name="T12" fmla="*/ 0 w 693"/>
                <a:gd name="T13" fmla="*/ 0 h 298"/>
                <a:gd name="T14" fmla="*/ 693 w 693"/>
                <a:gd name="T15" fmla="*/ 298 h 298"/>
              </a:gdLst>
              <a:ahLst/>
              <a:cxnLst>
                <a:cxn ang="T8">
                  <a:pos x="T0" y="T1"/>
                </a:cxn>
                <a:cxn ang="T9">
                  <a:pos x="T2" y="T3"/>
                </a:cxn>
                <a:cxn ang="T10">
                  <a:pos x="T4" y="T5"/>
                </a:cxn>
                <a:cxn ang="T11">
                  <a:pos x="T6" y="T7"/>
                </a:cxn>
              </a:cxnLst>
              <a:rect l="T12" t="T13" r="T14" b="T15"/>
              <a:pathLst>
                <a:path w="693" h="298">
                  <a:moveTo>
                    <a:pt x="693" y="0"/>
                  </a:moveTo>
                  <a:lnTo>
                    <a:pt x="208" y="298"/>
                  </a:lnTo>
                  <a:lnTo>
                    <a:pt x="0" y="55"/>
                  </a:lnTo>
                  <a:lnTo>
                    <a:pt x="6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6" name="Freeform 617"/>
            <p:cNvSpPr>
              <a:spLocks/>
            </p:cNvSpPr>
            <p:nvPr/>
          </p:nvSpPr>
          <p:spPr bwMode="auto">
            <a:xfrm>
              <a:off x="3344" y="1899"/>
              <a:ext cx="49" cy="23"/>
            </a:xfrm>
            <a:custGeom>
              <a:avLst/>
              <a:gdLst>
                <a:gd name="T0" fmla="*/ 49 w 693"/>
                <a:gd name="T1" fmla="*/ 0 h 298"/>
                <a:gd name="T2" fmla="*/ 15 w 693"/>
                <a:gd name="T3" fmla="*/ 23 h 298"/>
                <a:gd name="T4" fmla="*/ 0 w 693"/>
                <a:gd name="T5" fmla="*/ 4 h 298"/>
                <a:gd name="T6" fmla="*/ 49 w 693"/>
                <a:gd name="T7" fmla="*/ 0 h 298"/>
                <a:gd name="T8" fmla="*/ 0 60000 65536"/>
                <a:gd name="T9" fmla="*/ 0 60000 65536"/>
                <a:gd name="T10" fmla="*/ 0 60000 65536"/>
                <a:gd name="T11" fmla="*/ 0 60000 65536"/>
                <a:gd name="T12" fmla="*/ 0 w 693"/>
                <a:gd name="T13" fmla="*/ 0 h 298"/>
                <a:gd name="T14" fmla="*/ 693 w 693"/>
                <a:gd name="T15" fmla="*/ 298 h 298"/>
              </a:gdLst>
              <a:ahLst/>
              <a:cxnLst>
                <a:cxn ang="T8">
                  <a:pos x="T0" y="T1"/>
                </a:cxn>
                <a:cxn ang="T9">
                  <a:pos x="T2" y="T3"/>
                </a:cxn>
                <a:cxn ang="T10">
                  <a:pos x="T4" y="T5"/>
                </a:cxn>
                <a:cxn ang="T11">
                  <a:pos x="T6" y="T7"/>
                </a:cxn>
              </a:cxnLst>
              <a:rect l="T12" t="T13" r="T14" b="T15"/>
              <a:pathLst>
                <a:path w="693" h="298">
                  <a:moveTo>
                    <a:pt x="693" y="0"/>
                  </a:moveTo>
                  <a:lnTo>
                    <a:pt x="208" y="298"/>
                  </a:lnTo>
                  <a:lnTo>
                    <a:pt x="0" y="55"/>
                  </a:lnTo>
                  <a:lnTo>
                    <a:pt x="69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7" name="Freeform 618"/>
            <p:cNvSpPr>
              <a:spLocks/>
            </p:cNvSpPr>
            <p:nvPr/>
          </p:nvSpPr>
          <p:spPr bwMode="auto">
            <a:xfrm>
              <a:off x="3854" y="1897"/>
              <a:ext cx="45" cy="37"/>
            </a:xfrm>
            <a:custGeom>
              <a:avLst/>
              <a:gdLst>
                <a:gd name="T0" fmla="*/ 0 w 626"/>
                <a:gd name="T1" fmla="*/ 0 h 477"/>
                <a:gd name="T2" fmla="*/ 45 w 626"/>
                <a:gd name="T3" fmla="*/ 25 h 477"/>
                <a:gd name="T4" fmla="*/ 24 w 626"/>
                <a:gd name="T5" fmla="*/ 37 h 477"/>
                <a:gd name="T6" fmla="*/ 0 w 626"/>
                <a:gd name="T7" fmla="*/ 0 h 477"/>
                <a:gd name="T8" fmla="*/ 0 60000 65536"/>
                <a:gd name="T9" fmla="*/ 0 60000 65536"/>
                <a:gd name="T10" fmla="*/ 0 60000 65536"/>
                <a:gd name="T11" fmla="*/ 0 60000 65536"/>
                <a:gd name="T12" fmla="*/ 0 w 626"/>
                <a:gd name="T13" fmla="*/ 0 h 477"/>
                <a:gd name="T14" fmla="*/ 626 w 626"/>
                <a:gd name="T15" fmla="*/ 477 h 477"/>
              </a:gdLst>
              <a:ahLst/>
              <a:cxnLst>
                <a:cxn ang="T8">
                  <a:pos x="T0" y="T1"/>
                </a:cxn>
                <a:cxn ang="T9">
                  <a:pos x="T2" y="T3"/>
                </a:cxn>
                <a:cxn ang="T10">
                  <a:pos x="T4" y="T5"/>
                </a:cxn>
                <a:cxn ang="T11">
                  <a:pos x="T6" y="T7"/>
                </a:cxn>
              </a:cxnLst>
              <a:rect l="T12" t="T13" r="T14" b="T15"/>
              <a:pathLst>
                <a:path w="626" h="477">
                  <a:moveTo>
                    <a:pt x="0" y="0"/>
                  </a:moveTo>
                  <a:lnTo>
                    <a:pt x="626" y="321"/>
                  </a:lnTo>
                  <a:lnTo>
                    <a:pt x="338" y="47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8" name="Freeform 619"/>
            <p:cNvSpPr>
              <a:spLocks/>
            </p:cNvSpPr>
            <p:nvPr/>
          </p:nvSpPr>
          <p:spPr bwMode="auto">
            <a:xfrm>
              <a:off x="3854" y="1897"/>
              <a:ext cx="45" cy="37"/>
            </a:xfrm>
            <a:custGeom>
              <a:avLst/>
              <a:gdLst>
                <a:gd name="T0" fmla="*/ 0 w 626"/>
                <a:gd name="T1" fmla="*/ 0 h 477"/>
                <a:gd name="T2" fmla="*/ 45 w 626"/>
                <a:gd name="T3" fmla="*/ 25 h 477"/>
                <a:gd name="T4" fmla="*/ 24 w 626"/>
                <a:gd name="T5" fmla="*/ 37 h 477"/>
                <a:gd name="T6" fmla="*/ 0 w 626"/>
                <a:gd name="T7" fmla="*/ 0 h 477"/>
                <a:gd name="T8" fmla="*/ 0 60000 65536"/>
                <a:gd name="T9" fmla="*/ 0 60000 65536"/>
                <a:gd name="T10" fmla="*/ 0 60000 65536"/>
                <a:gd name="T11" fmla="*/ 0 60000 65536"/>
                <a:gd name="T12" fmla="*/ 0 w 626"/>
                <a:gd name="T13" fmla="*/ 0 h 477"/>
                <a:gd name="T14" fmla="*/ 626 w 626"/>
                <a:gd name="T15" fmla="*/ 477 h 477"/>
              </a:gdLst>
              <a:ahLst/>
              <a:cxnLst>
                <a:cxn ang="T8">
                  <a:pos x="T0" y="T1"/>
                </a:cxn>
                <a:cxn ang="T9">
                  <a:pos x="T2" y="T3"/>
                </a:cxn>
                <a:cxn ang="T10">
                  <a:pos x="T4" y="T5"/>
                </a:cxn>
                <a:cxn ang="T11">
                  <a:pos x="T6" y="T7"/>
                </a:cxn>
              </a:cxnLst>
              <a:rect l="T12" t="T13" r="T14" b="T15"/>
              <a:pathLst>
                <a:path w="626" h="477">
                  <a:moveTo>
                    <a:pt x="0" y="0"/>
                  </a:moveTo>
                  <a:lnTo>
                    <a:pt x="626" y="321"/>
                  </a:lnTo>
                  <a:lnTo>
                    <a:pt x="338" y="47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9" name="Freeform 620"/>
            <p:cNvSpPr>
              <a:spLocks/>
            </p:cNvSpPr>
            <p:nvPr/>
          </p:nvSpPr>
          <p:spPr bwMode="auto">
            <a:xfrm>
              <a:off x="3854" y="1882"/>
              <a:ext cx="45" cy="40"/>
            </a:xfrm>
            <a:custGeom>
              <a:avLst/>
              <a:gdLst>
                <a:gd name="T0" fmla="*/ 19 w 626"/>
                <a:gd name="T1" fmla="*/ 0 h 515"/>
                <a:gd name="T2" fmla="*/ 45 w 626"/>
                <a:gd name="T3" fmla="*/ 40 h 515"/>
                <a:gd name="T4" fmla="*/ 0 w 626"/>
                <a:gd name="T5" fmla="*/ 15 h 515"/>
                <a:gd name="T6" fmla="*/ 19 w 626"/>
                <a:gd name="T7" fmla="*/ 0 h 515"/>
                <a:gd name="T8" fmla="*/ 0 60000 65536"/>
                <a:gd name="T9" fmla="*/ 0 60000 65536"/>
                <a:gd name="T10" fmla="*/ 0 60000 65536"/>
                <a:gd name="T11" fmla="*/ 0 60000 65536"/>
                <a:gd name="T12" fmla="*/ 0 w 626"/>
                <a:gd name="T13" fmla="*/ 0 h 515"/>
                <a:gd name="T14" fmla="*/ 626 w 626"/>
                <a:gd name="T15" fmla="*/ 515 h 515"/>
              </a:gdLst>
              <a:ahLst/>
              <a:cxnLst>
                <a:cxn ang="T8">
                  <a:pos x="T0" y="T1"/>
                </a:cxn>
                <a:cxn ang="T9">
                  <a:pos x="T2" y="T3"/>
                </a:cxn>
                <a:cxn ang="T10">
                  <a:pos x="T4" y="T5"/>
                </a:cxn>
                <a:cxn ang="T11">
                  <a:pos x="T6" y="T7"/>
                </a:cxn>
              </a:cxnLst>
              <a:rect l="T12" t="T13" r="T14" b="T15"/>
              <a:pathLst>
                <a:path w="626" h="515">
                  <a:moveTo>
                    <a:pt x="261" y="0"/>
                  </a:moveTo>
                  <a:lnTo>
                    <a:pt x="626" y="515"/>
                  </a:lnTo>
                  <a:lnTo>
                    <a:pt x="0" y="194"/>
                  </a:lnTo>
                  <a:lnTo>
                    <a:pt x="2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0" name="Freeform 621"/>
            <p:cNvSpPr>
              <a:spLocks/>
            </p:cNvSpPr>
            <p:nvPr/>
          </p:nvSpPr>
          <p:spPr bwMode="auto">
            <a:xfrm>
              <a:off x="3854" y="1882"/>
              <a:ext cx="45" cy="40"/>
            </a:xfrm>
            <a:custGeom>
              <a:avLst/>
              <a:gdLst>
                <a:gd name="T0" fmla="*/ 19 w 626"/>
                <a:gd name="T1" fmla="*/ 0 h 515"/>
                <a:gd name="T2" fmla="*/ 45 w 626"/>
                <a:gd name="T3" fmla="*/ 40 h 515"/>
                <a:gd name="T4" fmla="*/ 0 w 626"/>
                <a:gd name="T5" fmla="*/ 15 h 515"/>
                <a:gd name="T6" fmla="*/ 19 w 626"/>
                <a:gd name="T7" fmla="*/ 0 h 515"/>
                <a:gd name="T8" fmla="*/ 0 60000 65536"/>
                <a:gd name="T9" fmla="*/ 0 60000 65536"/>
                <a:gd name="T10" fmla="*/ 0 60000 65536"/>
                <a:gd name="T11" fmla="*/ 0 60000 65536"/>
                <a:gd name="T12" fmla="*/ 0 w 626"/>
                <a:gd name="T13" fmla="*/ 0 h 515"/>
                <a:gd name="T14" fmla="*/ 626 w 626"/>
                <a:gd name="T15" fmla="*/ 515 h 515"/>
              </a:gdLst>
              <a:ahLst/>
              <a:cxnLst>
                <a:cxn ang="T8">
                  <a:pos x="T0" y="T1"/>
                </a:cxn>
                <a:cxn ang="T9">
                  <a:pos x="T2" y="T3"/>
                </a:cxn>
                <a:cxn ang="T10">
                  <a:pos x="T4" y="T5"/>
                </a:cxn>
                <a:cxn ang="T11">
                  <a:pos x="T6" y="T7"/>
                </a:cxn>
              </a:cxnLst>
              <a:rect l="T12" t="T13" r="T14" b="T15"/>
              <a:pathLst>
                <a:path w="626" h="515">
                  <a:moveTo>
                    <a:pt x="261" y="0"/>
                  </a:moveTo>
                  <a:lnTo>
                    <a:pt x="626" y="515"/>
                  </a:lnTo>
                  <a:lnTo>
                    <a:pt x="0" y="194"/>
                  </a:lnTo>
                  <a:lnTo>
                    <a:pt x="2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1" name="Freeform 622"/>
            <p:cNvSpPr>
              <a:spLocks/>
            </p:cNvSpPr>
            <p:nvPr/>
          </p:nvSpPr>
          <p:spPr bwMode="auto">
            <a:xfrm>
              <a:off x="3344" y="1881"/>
              <a:ext cx="90" cy="22"/>
            </a:xfrm>
            <a:custGeom>
              <a:avLst/>
              <a:gdLst>
                <a:gd name="T0" fmla="*/ 90 w 1262"/>
                <a:gd name="T1" fmla="*/ 0 h 287"/>
                <a:gd name="T2" fmla="*/ 49 w 1262"/>
                <a:gd name="T3" fmla="*/ 18 h 287"/>
                <a:gd name="T4" fmla="*/ 0 w 1262"/>
                <a:gd name="T5" fmla="*/ 22 h 287"/>
                <a:gd name="T6" fmla="*/ 90 w 1262"/>
                <a:gd name="T7" fmla="*/ 0 h 287"/>
                <a:gd name="T8" fmla="*/ 0 60000 65536"/>
                <a:gd name="T9" fmla="*/ 0 60000 65536"/>
                <a:gd name="T10" fmla="*/ 0 60000 65536"/>
                <a:gd name="T11" fmla="*/ 0 60000 65536"/>
                <a:gd name="T12" fmla="*/ 0 w 1262"/>
                <a:gd name="T13" fmla="*/ 0 h 287"/>
                <a:gd name="T14" fmla="*/ 1262 w 1262"/>
                <a:gd name="T15" fmla="*/ 287 h 287"/>
              </a:gdLst>
              <a:ahLst/>
              <a:cxnLst>
                <a:cxn ang="T8">
                  <a:pos x="T0" y="T1"/>
                </a:cxn>
                <a:cxn ang="T9">
                  <a:pos x="T2" y="T3"/>
                </a:cxn>
                <a:cxn ang="T10">
                  <a:pos x="T4" y="T5"/>
                </a:cxn>
                <a:cxn ang="T11">
                  <a:pos x="T6" y="T7"/>
                </a:cxn>
              </a:cxnLst>
              <a:rect l="T12" t="T13" r="T14" b="T15"/>
              <a:pathLst>
                <a:path w="1262" h="287">
                  <a:moveTo>
                    <a:pt x="1262" y="0"/>
                  </a:moveTo>
                  <a:lnTo>
                    <a:pt x="693" y="232"/>
                  </a:lnTo>
                  <a:lnTo>
                    <a:pt x="0" y="287"/>
                  </a:lnTo>
                  <a:lnTo>
                    <a:pt x="12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2" name="Freeform 623"/>
            <p:cNvSpPr>
              <a:spLocks/>
            </p:cNvSpPr>
            <p:nvPr/>
          </p:nvSpPr>
          <p:spPr bwMode="auto">
            <a:xfrm>
              <a:off x="3344" y="1881"/>
              <a:ext cx="90" cy="22"/>
            </a:xfrm>
            <a:custGeom>
              <a:avLst/>
              <a:gdLst>
                <a:gd name="T0" fmla="*/ 90 w 1262"/>
                <a:gd name="T1" fmla="*/ 0 h 287"/>
                <a:gd name="T2" fmla="*/ 49 w 1262"/>
                <a:gd name="T3" fmla="*/ 18 h 287"/>
                <a:gd name="T4" fmla="*/ 0 w 1262"/>
                <a:gd name="T5" fmla="*/ 22 h 287"/>
                <a:gd name="T6" fmla="*/ 90 w 1262"/>
                <a:gd name="T7" fmla="*/ 0 h 287"/>
                <a:gd name="T8" fmla="*/ 0 60000 65536"/>
                <a:gd name="T9" fmla="*/ 0 60000 65536"/>
                <a:gd name="T10" fmla="*/ 0 60000 65536"/>
                <a:gd name="T11" fmla="*/ 0 60000 65536"/>
                <a:gd name="T12" fmla="*/ 0 w 1262"/>
                <a:gd name="T13" fmla="*/ 0 h 287"/>
                <a:gd name="T14" fmla="*/ 1262 w 1262"/>
                <a:gd name="T15" fmla="*/ 287 h 287"/>
              </a:gdLst>
              <a:ahLst/>
              <a:cxnLst>
                <a:cxn ang="T8">
                  <a:pos x="T0" y="T1"/>
                </a:cxn>
                <a:cxn ang="T9">
                  <a:pos x="T2" y="T3"/>
                </a:cxn>
                <a:cxn ang="T10">
                  <a:pos x="T4" y="T5"/>
                </a:cxn>
                <a:cxn ang="T11">
                  <a:pos x="T6" y="T7"/>
                </a:cxn>
              </a:cxnLst>
              <a:rect l="T12" t="T13" r="T14" b="T15"/>
              <a:pathLst>
                <a:path w="1262" h="287">
                  <a:moveTo>
                    <a:pt x="1262" y="0"/>
                  </a:moveTo>
                  <a:lnTo>
                    <a:pt x="693" y="232"/>
                  </a:lnTo>
                  <a:lnTo>
                    <a:pt x="0" y="287"/>
                  </a:lnTo>
                  <a:lnTo>
                    <a:pt x="126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3" name="Freeform 624"/>
            <p:cNvSpPr>
              <a:spLocks/>
            </p:cNvSpPr>
            <p:nvPr/>
          </p:nvSpPr>
          <p:spPr bwMode="auto">
            <a:xfrm>
              <a:off x="3344" y="1878"/>
              <a:ext cx="90" cy="25"/>
            </a:xfrm>
            <a:custGeom>
              <a:avLst/>
              <a:gdLst>
                <a:gd name="T0" fmla="*/ 38 w 1262"/>
                <a:gd name="T1" fmla="*/ 0 h 331"/>
                <a:gd name="T2" fmla="*/ 90 w 1262"/>
                <a:gd name="T3" fmla="*/ 3 h 331"/>
                <a:gd name="T4" fmla="*/ 0 w 1262"/>
                <a:gd name="T5" fmla="*/ 25 h 331"/>
                <a:gd name="T6" fmla="*/ 38 w 1262"/>
                <a:gd name="T7" fmla="*/ 0 h 331"/>
                <a:gd name="T8" fmla="*/ 0 60000 65536"/>
                <a:gd name="T9" fmla="*/ 0 60000 65536"/>
                <a:gd name="T10" fmla="*/ 0 60000 65536"/>
                <a:gd name="T11" fmla="*/ 0 60000 65536"/>
                <a:gd name="T12" fmla="*/ 0 w 1262"/>
                <a:gd name="T13" fmla="*/ 0 h 331"/>
                <a:gd name="T14" fmla="*/ 1262 w 1262"/>
                <a:gd name="T15" fmla="*/ 331 h 331"/>
              </a:gdLst>
              <a:ahLst/>
              <a:cxnLst>
                <a:cxn ang="T8">
                  <a:pos x="T0" y="T1"/>
                </a:cxn>
                <a:cxn ang="T9">
                  <a:pos x="T2" y="T3"/>
                </a:cxn>
                <a:cxn ang="T10">
                  <a:pos x="T4" y="T5"/>
                </a:cxn>
                <a:cxn ang="T11">
                  <a:pos x="T6" y="T7"/>
                </a:cxn>
              </a:cxnLst>
              <a:rect l="T12" t="T13" r="T14" b="T15"/>
              <a:pathLst>
                <a:path w="1262" h="331">
                  <a:moveTo>
                    <a:pt x="537" y="0"/>
                  </a:moveTo>
                  <a:lnTo>
                    <a:pt x="1262" y="44"/>
                  </a:lnTo>
                  <a:lnTo>
                    <a:pt x="0" y="331"/>
                  </a:lnTo>
                  <a:lnTo>
                    <a:pt x="5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4" name="Freeform 625"/>
            <p:cNvSpPr>
              <a:spLocks/>
            </p:cNvSpPr>
            <p:nvPr/>
          </p:nvSpPr>
          <p:spPr bwMode="auto">
            <a:xfrm>
              <a:off x="3344" y="1878"/>
              <a:ext cx="90" cy="25"/>
            </a:xfrm>
            <a:custGeom>
              <a:avLst/>
              <a:gdLst>
                <a:gd name="T0" fmla="*/ 38 w 1262"/>
                <a:gd name="T1" fmla="*/ 0 h 331"/>
                <a:gd name="T2" fmla="*/ 90 w 1262"/>
                <a:gd name="T3" fmla="*/ 3 h 331"/>
                <a:gd name="T4" fmla="*/ 0 w 1262"/>
                <a:gd name="T5" fmla="*/ 25 h 331"/>
                <a:gd name="T6" fmla="*/ 38 w 1262"/>
                <a:gd name="T7" fmla="*/ 0 h 331"/>
                <a:gd name="T8" fmla="*/ 0 60000 65536"/>
                <a:gd name="T9" fmla="*/ 0 60000 65536"/>
                <a:gd name="T10" fmla="*/ 0 60000 65536"/>
                <a:gd name="T11" fmla="*/ 0 60000 65536"/>
                <a:gd name="T12" fmla="*/ 0 w 1262"/>
                <a:gd name="T13" fmla="*/ 0 h 331"/>
                <a:gd name="T14" fmla="*/ 1262 w 1262"/>
                <a:gd name="T15" fmla="*/ 331 h 331"/>
              </a:gdLst>
              <a:ahLst/>
              <a:cxnLst>
                <a:cxn ang="T8">
                  <a:pos x="T0" y="T1"/>
                </a:cxn>
                <a:cxn ang="T9">
                  <a:pos x="T2" y="T3"/>
                </a:cxn>
                <a:cxn ang="T10">
                  <a:pos x="T4" y="T5"/>
                </a:cxn>
                <a:cxn ang="T11">
                  <a:pos x="T6" y="T7"/>
                </a:cxn>
              </a:cxnLst>
              <a:rect l="T12" t="T13" r="T14" b="T15"/>
              <a:pathLst>
                <a:path w="1262" h="331">
                  <a:moveTo>
                    <a:pt x="537" y="0"/>
                  </a:moveTo>
                  <a:lnTo>
                    <a:pt x="1262" y="44"/>
                  </a:lnTo>
                  <a:lnTo>
                    <a:pt x="0" y="331"/>
                  </a:lnTo>
                  <a:lnTo>
                    <a:pt x="5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5" name="Freeform 626"/>
            <p:cNvSpPr>
              <a:spLocks/>
            </p:cNvSpPr>
            <p:nvPr/>
          </p:nvSpPr>
          <p:spPr bwMode="auto">
            <a:xfrm>
              <a:off x="3827" y="1868"/>
              <a:ext cx="45" cy="29"/>
            </a:xfrm>
            <a:custGeom>
              <a:avLst/>
              <a:gdLst>
                <a:gd name="T0" fmla="*/ 0 w 638"/>
                <a:gd name="T1" fmla="*/ 0 h 374"/>
                <a:gd name="T2" fmla="*/ 45 w 638"/>
                <a:gd name="T3" fmla="*/ 14 h 374"/>
                <a:gd name="T4" fmla="*/ 27 w 638"/>
                <a:gd name="T5" fmla="*/ 29 h 374"/>
                <a:gd name="T6" fmla="*/ 0 w 638"/>
                <a:gd name="T7" fmla="*/ 0 h 374"/>
                <a:gd name="T8" fmla="*/ 0 60000 65536"/>
                <a:gd name="T9" fmla="*/ 0 60000 65536"/>
                <a:gd name="T10" fmla="*/ 0 60000 65536"/>
                <a:gd name="T11" fmla="*/ 0 60000 65536"/>
                <a:gd name="T12" fmla="*/ 0 w 638"/>
                <a:gd name="T13" fmla="*/ 0 h 374"/>
                <a:gd name="T14" fmla="*/ 638 w 638"/>
                <a:gd name="T15" fmla="*/ 374 h 374"/>
              </a:gdLst>
              <a:ahLst/>
              <a:cxnLst>
                <a:cxn ang="T8">
                  <a:pos x="T0" y="T1"/>
                </a:cxn>
                <a:cxn ang="T9">
                  <a:pos x="T2" y="T3"/>
                </a:cxn>
                <a:cxn ang="T10">
                  <a:pos x="T4" y="T5"/>
                </a:cxn>
                <a:cxn ang="T11">
                  <a:pos x="T6" y="T7"/>
                </a:cxn>
              </a:cxnLst>
              <a:rect l="T12" t="T13" r="T14" b="T15"/>
              <a:pathLst>
                <a:path w="638" h="374">
                  <a:moveTo>
                    <a:pt x="0" y="0"/>
                  </a:moveTo>
                  <a:lnTo>
                    <a:pt x="638" y="180"/>
                  </a:lnTo>
                  <a:lnTo>
                    <a:pt x="377" y="37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6" name="Freeform 627"/>
            <p:cNvSpPr>
              <a:spLocks/>
            </p:cNvSpPr>
            <p:nvPr/>
          </p:nvSpPr>
          <p:spPr bwMode="auto">
            <a:xfrm>
              <a:off x="3827" y="1868"/>
              <a:ext cx="45" cy="29"/>
            </a:xfrm>
            <a:custGeom>
              <a:avLst/>
              <a:gdLst>
                <a:gd name="T0" fmla="*/ 0 w 638"/>
                <a:gd name="T1" fmla="*/ 0 h 374"/>
                <a:gd name="T2" fmla="*/ 45 w 638"/>
                <a:gd name="T3" fmla="*/ 14 h 374"/>
                <a:gd name="T4" fmla="*/ 27 w 638"/>
                <a:gd name="T5" fmla="*/ 29 h 374"/>
                <a:gd name="T6" fmla="*/ 0 w 638"/>
                <a:gd name="T7" fmla="*/ 0 h 374"/>
                <a:gd name="T8" fmla="*/ 0 60000 65536"/>
                <a:gd name="T9" fmla="*/ 0 60000 65536"/>
                <a:gd name="T10" fmla="*/ 0 60000 65536"/>
                <a:gd name="T11" fmla="*/ 0 60000 65536"/>
                <a:gd name="T12" fmla="*/ 0 w 638"/>
                <a:gd name="T13" fmla="*/ 0 h 374"/>
                <a:gd name="T14" fmla="*/ 638 w 638"/>
                <a:gd name="T15" fmla="*/ 374 h 374"/>
              </a:gdLst>
              <a:ahLst/>
              <a:cxnLst>
                <a:cxn ang="T8">
                  <a:pos x="T0" y="T1"/>
                </a:cxn>
                <a:cxn ang="T9">
                  <a:pos x="T2" y="T3"/>
                </a:cxn>
                <a:cxn ang="T10">
                  <a:pos x="T4" y="T5"/>
                </a:cxn>
                <a:cxn ang="T11">
                  <a:pos x="T6" y="T7"/>
                </a:cxn>
              </a:cxnLst>
              <a:rect l="T12" t="T13" r="T14" b="T15"/>
              <a:pathLst>
                <a:path w="638" h="374">
                  <a:moveTo>
                    <a:pt x="0" y="0"/>
                  </a:moveTo>
                  <a:lnTo>
                    <a:pt x="638" y="180"/>
                  </a:lnTo>
                  <a:lnTo>
                    <a:pt x="377" y="37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7" name="Freeform 628"/>
            <p:cNvSpPr>
              <a:spLocks/>
            </p:cNvSpPr>
            <p:nvPr/>
          </p:nvSpPr>
          <p:spPr bwMode="auto">
            <a:xfrm>
              <a:off x="3382" y="1868"/>
              <a:ext cx="97" cy="13"/>
            </a:xfrm>
            <a:custGeom>
              <a:avLst/>
              <a:gdLst>
                <a:gd name="T0" fmla="*/ 97 w 1361"/>
                <a:gd name="T1" fmla="*/ 0 h 178"/>
                <a:gd name="T2" fmla="*/ 52 w 1361"/>
                <a:gd name="T3" fmla="*/ 13 h 178"/>
                <a:gd name="T4" fmla="*/ 0 w 1361"/>
                <a:gd name="T5" fmla="*/ 10 h 178"/>
                <a:gd name="T6" fmla="*/ 97 w 1361"/>
                <a:gd name="T7" fmla="*/ 0 h 178"/>
                <a:gd name="T8" fmla="*/ 0 60000 65536"/>
                <a:gd name="T9" fmla="*/ 0 60000 65536"/>
                <a:gd name="T10" fmla="*/ 0 60000 65536"/>
                <a:gd name="T11" fmla="*/ 0 60000 65536"/>
                <a:gd name="T12" fmla="*/ 0 w 1361"/>
                <a:gd name="T13" fmla="*/ 0 h 178"/>
                <a:gd name="T14" fmla="*/ 1361 w 1361"/>
                <a:gd name="T15" fmla="*/ 178 h 178"/>
              </a:gdLst>
              <a:ahLst/>
              <a:cxnLst>
                <a:cxn ang="T8">
                  <a:pos x="T0" y="T1"/>
                </a:cxn>
                <a:cxn ang="T9">
                  <a:pos x="T2" y="T3"/>
                </a:cxn>
                <a:cxn ang="T10">
                  <a:pos x="T4" y="T5"/>
                </a:cxn>
                <a:cxn ang="T11">
                  <a:pos x="T6" y="T7"/>
                </a:cxn>
              </a:cxnLst>
              <a:rect l="T12" t="T13" r="T14" b="T15"/>
              <a:pathLst>
                <a:path w="1361" h="178">
                  <a:moveTo>
                    <a:pt x="1361" y="0"/>
                  </a:moveTo>
                  <a:lnTo>
                    <a:pt x="725" y="178"/>
                  </a:lnTo>
                  <a:lnTo>
                    <a:pt x="0" y="134"/>
                  </a:lnTo>
                  <a:lnTo>
                    <a:pt x="13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8" name="Freeform 629"/>
            <p:cNvSpPr>
              <a:spLocks/>
            </p:cNvSpPr>
            <p:nvPr/>
          </p:nvSpPr>
          <p:spPr bwMode="auto">
            <a:xfrm>
              <a:off x="3382" y="1868"/>
              <a:ext cx="97" cy="13"/>
            </a:xfrm>
            <a:custGeom>
              <a:avLst/>
              <a:gdLst>
                <a:gd name="T0" fmla="*/ 97 w 1361"/>
                <a:gd name="T1" fmla="*/ 0 h 178"/>
                <a:gd name="T2" fmla="*/ 52 w 1361"/>
                <a:gd name="T3" fmla="*/ 13 h 178"/>
                <a:gd name="T4" fmla="*/ 0 w 1361"/>
                <a:gd name="T5" fmla="*/ 10 h 178"/>
                <a:gd name="T6" fmla="*/ 97 w 1361"/>
                <a:gd name="T7" fmla="*/ 0 h 178"/>
                <a:gd name="T8" fmla="*/ 0 60000 65536"/>
                <a:gd name="T9" fmla="*/ 0 60000 65536"/>
                <a:gd name="T10" fmla="*/ 0 60000 65536"/>
                <a:gd name="T11" fmla="*/ 0 60000 65536"/>
                <a:gd name="T12" fmla="*/ 0 w 1361"/>
                <a:gd name="T13" fmla="*/ 0 h 178"/>
                <a:gd name="T14" fmla="*/ 1361 w 1361"/>
                <a:gd name="T15" fmla="*/ 178 h 178"/>
              </a:gdLst>
              <a:ahLst/>
              <a:cxnLst>
                <a:cxn ang="T8">
                  <a:pos x="T0" y="T1"/>
                </a:cxn>
                <a:cxn ang="T9">
                  <a:pos x="T2" y="T3"/>
                </a:cxn>
                <a:cxn ang="T10">
                  <a:pos x="T4" y="T5"/>
                </a:cxn>
                <a:cxn ang="T11">
                  <a:pos x="T6" y="T7"/>
                </a:cxn>
              </a:cxnLst>
              <a:rect l="T12" t="T13" r="T14" b="T15"/>
              <a:pathLst>
                <a:path w="1361" h="178">
                  <a:moveTo>
                    <a:pt x="1361" y="0"/>
                  </a:moveTo>
                  <a:lnTo>
                    <a:pt x="725" y="178"/>
                  </a:lnTo>
                  <a:lnTo>
                    <a:pt x="0" y="134"/>
                  </a:lnTo>
                  <a:lnTo>
                    <a:pt x="13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9" name="Freeform 630"/>
            <p:cNvSpPr>
              <a:spLocks/>
            </p:cNvSpPr>
            <p:nvPr/>
          </p:nvSpPr>
          <p:spPr bwMode="auto">
            <a:xfrm>
              <a:off x="3382" y="1859"/>
              <a:ext cx="97" cy="19"/>
            </a:xfrm>
            <a:custGeom>
              <a:avLst/>
              <a:gdLst>
                <a:gd name="T0" fmla="*/ 44 w 1361"/>
                <a:gd name="T1" fmla="*/ 0 h 251"/>
                <a:gd name="T2" fmla="*/ 97 w 1361"/>
                <a:gd name="T3" fmla="*/ 9 h 251"/>
                <a:gd name="T4" fmla="*/ 0 w 1361"/>
                <a:gd name="T5" fmla="*/ 19 h 251"/>
                <a:gd name="T6" fmla="*/ 44 w 1361"/>
                <a:gd name="T7" fmla="*/ 0 h 251"/>
                <a:gd name="T8" fmla="*/ 0 60000 65536"/>
                <a:gd name="T9" fmla="*/ 0 60000 65536"/>
                <a:gd name="T10" fmla="*/ 0 60000 65536"/>
                <a:gd name="T11" fmla="*/ 0 60000 65536"/>
                <a:gd name="T12" fmla="*/ 0 w 1361"/>
                <a:gd name="T13" fmla="*/ 0 h 251"/>
                <a:gd name="T14" fmla="*/ 1361 w 1361"/>
                <a:gd name="T15" fmla="*/ 251 h 251"/>
              </a:gdLst>
              <a:ahLst/>
              <a:cxnLst>
                <a:cxn ang="T8">
                  <a:pos x="T0" y="T1"/>
                </a:cxn>
                <a:cxn ang="T9">
                  <a:pos x="T2" y="T3"/>
                </a:cxn>
                <a:cxn ang="T10">
                  <a:pos x="T4" y="T5"/>
                </a:cxn>
                <a:cxn ang="T11">
                  <a:pos x="T6" y="T7"/>
                </a:cxn>
              </a:cxnLst>
              <a:rect l="T12" t="T13" r="T14" b="T15"/>
              <a:pathLst>
                <a:path w="1361" h="251">
                  <a:moveTo>
                    <a:pt x="613" y="0"/>
                  </a:moveTo>
                  <a:lnTo>
                    <a:pt x="1361" y="117"/>
                  </a:lnTo>
                  <a:lnTo>
                    <a:pt x="0" y="251"/>
                  </a:lnTo>
                  <a:lnTo>
                    <a:pt x="6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0" name="Freeform 631"/>
            <p:cNvSpPr>
              <a:spLocks/>
            </p:cNvSpPr>
            <p:nvPr/>
          </p:nvSpPr>
          <p:spPr bwMode="auto">
            <a:xfrm>
              <a:off x="3382" y="1859"/>
              <a:ext cx="97" cy="19"/>
            </a:xfrm>
            <a:custGeom>
              <a:avLst/>
              <a:gdLst>
                <a:gd name="T0" fmla="*/ 44 w 1361"/>
                <a:gd name="T1" fmla="*/ 0 h 251"/>
                <a:gd name="T2" fmla="*/ 97 w 1361"/>
                <a:gd name="T3" fmla="*/ 9 h 251"/>
                <a:gd name="T4" fmla="*/ 0 w 1361"/>
                <a:gd name="T5" fmla="*/ 19 h 251"/>
                <a:gd name="T6" fmla="*/ 44 w 1361"/>
                <a:gd name="T7" fmla="*/ 0 h 251"/>
                <a:gd name="T8" fmla="*/ 0 60000 65536"/>
                <a:gd name="T9" fmla="*/ 0 60000 65536"/>
                <a:gd name="T10" fmla="*/ 0 60000 65536"/>
                <a:gd name="T11" fmla="*/ 0 60000 65536"/>
                <a:gd name="T12" fmla="*/ 0 w 1361"/>
                <a:gd name="T13" fmla="*/ 0 h 251"/>
                <a:gd name="T14" fmla="*/ 1361 w 1361"/>
                <a:gd name="T15" fmla="*/ 251 h 251"/>
              </a:gdLst>
              <a:ahLst/>
              <a:cxnLst>
                <a:cxn ang="T8">
                  <a:pos x="T0" y="T1"/>
                </a:cxn>
                <a:cxn ang="T9">
                  <a:pos x="T2" y="T3"/>
                </a:cxn>
                <a:cxn ang="T10">
                  <a:pos x="T4" y="T5"/>
                </a:cxn>
                <a:cxn ang="T11">
                  <a:pos x="T6" y="T7"/>
                </a:cxn>
              </a:cxnLst>
              <a:rect l="T12" t="T13" r="T14" b="T15"/>
              <a:pathLst>
                <a:path w="1361" h="251">
                  <a:moveTo>
                    <a:pt x="613" y="0"/>
                  </a:moveTo>
                  <a:lnTo>
                    <a:pt x="1361" y="117"/>
                  </a:lnTo>
                  <a:lnTo>
                    <a:pt x="0" y="251"/>
                  </a:lnTo>
                  <a:lnTo>
                    <a:pt x="6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1" name="Freeform 632"/>
            <p:cNvSpPr>
              <a:spLocks/>
            </p:cNvSpPr>
            <p:nvPr/>
          </p:nvSpPr>
          <p:spPr bwMode="auto">
            <a:xfrm>
              <a:off x="3827" y="1850"/>
              <a:ext cx="45" cy="32"/>
            </a:xfrm>
            <a:custGeom>
              <a:avLst/>
              <a:gdLst>
                <a:gd name="T0" fmla="*/ 15 w 638"/>
                <a:gd name="T1" fmla="*/ 0 h 419"/>
                <a:gd name="T2" fmla="*/ 45 w 638"/>
                <a:gd name="T3" fmla="*/ 32 h 419"/>
                <a:gd name="T4" fmla="*/ 0 w 638"/>
                <a:gd name="T5" fmla="*/ 18 h 419"/>
                <a:gd name="T6" fmla="*/ 15 w 638"/>
                <a:gd name="T7" fmla="*/ 0 h 419"/>
                <a:gd name="T8" fmla="*/ 0 60000 65536"/>
                <a:gd name="T9" fmla="*/ 0 60000 65536"/>
                <a:gd name="T10" fmla="*/ 0 60000 65536"/>
                <a:gd name="T11" fmla="*/ 0 60000 65536"/>
                <a:gd name="T12" fmla="*/ 0 w 638"/>
                <a:gd name="T13" fmla="*/ 0 h 419"/>
                <a:gd name="T14" fmla="*/ 638 w 638"/>
                <a:gd name="T15" fmla="*/ 419 h 419"/>
              </a:gdLst>
              <a:ahLst/>
              <a:cxnLst>
                <a:cxn ang="T8">
                  <a:pos x="T0" y="T1"/>
                </a:cxn>
                <a:cxn ang="T9">
                  <a:pos x="T2" y="T3"/>
                </a:cxn>
                <a:cxn ang="T10">
                  <a:pos x="T4" y="T5"/>
                </a:cxn>
                <a:cxn ang="T11">
                  <a:pos x="T6" y="T7"/>
                </a:cxn>
              </a:cxnLst>
              <a:rect l="T12" t="T13" r="T14" b="T15"/>
              <a:pathLst>
                <a:path w="638" h="419">
                  <a:moveTo>
                    <a:pt x="216" y="0"/>
                  </a:moveTo>
                  <a:lnTo>
                    <a:pt x="638" y="419"/>
                  </a:lnTo>
                  <a:lnTo>
                    <a:pt x="0" y="239"/>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2" name="Freeform 633"/>
            <p:cNvSpPr>
              <a:spLocks/>
            </p:cNvSpPr>
            <p:nvPr/>
          </p:nvSpPr>
          <p:spPr bwMode="auto">
            <a:xfrm>
              <a:off x="3827" y="1850"/>
              <a:ext cx="45" cy="32"/>
            </a:xfrm>
            <a:custGeom>
              <a:avLst/>
              <a:gdLst>
                <a:gd name="T0" fmla="*/ 15 w 638"/>
                <a:gd name="T1" fmla="*/ 0 h 419"/>
                <a:gd name="T2" fmla="*/ 45 w 638"/>
                <a:gd name="T3" fmla="*/ 32 h 419"/>
                <a:gd name="T4" fmla="*/ 0 w 638"/>
                <a:gd name="T5" fmla="*/ 18 h 419"/>
                <a:gd name="T6" fmla="*/ 15 w 638"/>
                <a:gd name="T7" fmla="*/ 0 h 419"/>
                <a:gd name="T8" fmla="*/ 0 60000 65536"/>
                <a:gd name="T9" fmla="*/ 0 60000 65536"/>
                <a:gd name="T10" fmla="*/ 0 60000 65536"/>
                <a:gd name="T11" fmla="*/ 0 60000 65536"/>
                <a:gd name="T12" fmla="*/ 0 w 638"/>
                <a:gd name="T13" fmla="*/ 0 h 419"/>
                <a:gd name="T14" fmla="*/ 638 w 638"/>
                <a:gd name="T15" fmla="*/ 419 h 419"/>
              </a:gdLst>
              <a:ahLst/>
              <a:cxnLst>
                <a:cxn ang="T8">
                  <a:pos x="T0" y="T1"/>
                </a:cxn>
                <a:cxn ang="T9">
                  <a:pos x="T2" y="T3"/>
                </a:cxn>
                <a:cxn ang="T10">
                  <a:pos x="T4" y="T5"/>
                </a:cxn>
                <a:cxn ang="T11">
                  <a:pos x="T6" y="T7"/>
                </a:cxn>
              </a:cxnLst>
              <a:rect l="T12" t="T13" r="T14" b="T15"/>
              <a:pathLst>
                <a:path w="638" h="419">
                  <a:moveTo>
                    <a:pt x="216" y="0"/>
                  </a:moveTo>
                  <a:lnTo>
                    <a:pt x="638" y="419"/>
                  </a:lnTo>
                  <a:lnTo>
                    <a:pt x="0" y="239"/>
                  </a:lnTo>
                  <a:lnTo>
                    <a:pt x="2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3" name="Freeform 634"/>
            <p:cNvSpPr>
              <a:spLocks/>
            </p:cNvSpPr>
            <p:nvPr/>
          </p:nvSpPr>
          <p:spPr bwMode="auto">
            <a:xfrm>
              <a:off x="3426" y="1849"/>
              <a:ext cx="153" cy="19"/>
            </a:xfrm>
            <a:custGeom>
              <a:avLst/>
              <a:gdLst>
                <a:gd name="T0" fmla="*/ 153 w 2140"/>
                <a:gd name="T1" fmla="*/ 0 h 241"/>
                <a:gd name="T2" fmla="*/ 53 w 2140"/>
                <a:gd name="T3" fmla="*/ 19 h 241"/>
                <a:gd name="T4" fmla="*/ 0 w 2140"/>
                <a:gd name="T5" fmla="*/ 10 h 241"/>
                <a:gd name="T6" fmla="*/ 153 w 2140"/>
                <a:gd name="T7" fmla="*/ 0 h 241"/>
                <a:gd name="T8" fmla="*/ 0 60000 65536"/>
                <a:gd name="T9" fmla="*/ 0 60000 65536"/>
                <a:gd name="T10" fmla="*/ 0 60000 65536"/>
                <a:gd name="T11" fmla="*/ 0 60000 65536"/>
                <a:gd name="T12" fmla="*/ 0 w 2140"/>
                <a:gd name="T13" fmla="*/ 0 h 241"/>
                <a:gd name="T14" fmla="*/ 2140 w 2140"/>
                <a:gd name="T15" fmla="*/ 241 h 241"/>
              </a:gdLst>
              <a:ahLst/>
              <a:cxnLst>
                <a:cxn ang="T8">
                  <a:pos x="T0" y="T1"/>
                </a:cxn>
                <a:cxn ang="T9">
                  <a:pos x="T2" y="T3"/>
                </a:cxn>
                <a:cxn ang="T10">
                  <a:pos x="T4" y="T5"/>
                </a:cxn>
                <a:cxn ang="T11">
                  <a:pos x="T6" y="T7"/>
                </a:cxn>
              </a:cxnLst>
              <a:rect l="T12" t="T13" r="T14" b="T15"/>
              <a:pathLst>
                <a:path w="2140" h="241">
                  <a:moveTo>
                    <a:pt x="2140" y="0"/>
                  </a:moveTo>
                  <a:lnTo>
                    <a:pt x="748" y="241"/>
                  </a:lnTo>
                  <a:lnTo>
                    <a:pt x="0" y="124"/>
                  </a:lnTo>
                  <a:lnTo>
                    <a:pt x="2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4" name="Freeform 635"/>
            <p:cNvSpPr>
              <a:spLocks/>
            </p:cNvSpPr>
            <p:nvPr/>
          </p:nvSpPr>
          <p:spPr bwMode="auto">
            <a:xfrm>
              <a:off x="3426" y="1849"/>
              <a:ext cx="153" cy="19"/>
            </a:xfrm>
            <a:custGeom>
              <a:avLst/>
              <a:gdLst>
                <a:gd name="T0" fmla="*/ 153 w 2140"/>
                <a:gd name="T1" fmla="*/ 0 h 241"/>
                <a:gd name="T2" fmla="*/ 53 w 2140"/>
                <a:gd name="T3" fmla="*/ 19 h 241"/>
                <a:gd name="T4" fmla="*/ 0 w 2140"/>
                <a:gd name="T5" fmla="*/ 10 h 241"/>
                <a:gd name="T6" fmla="*/ 153 w 2140"/>
                <a:gd name="T7" fmla="*/ 0 h 241"/>
                <a:gd name="T8" fmla="*/ 0 60000 65536"/>
                <a:gd name="T9" fmla="*/ 0 60000 65536"/>
                <a:gd name="T10" fmla="*/ 0 60000 65536"/>
                <a:gd name="T11" fmla="*/ 0 60000 65536"/>
                <a:gd name="T12" fmla="*/ 0 w 2140"/>
                <a:gd name="T13" fmla="*/ 0 h 241"/>
                <a:gd name="T14" fmla="*/ 2140 w 2140"/>
                <a:gd name="T15" fmla="*/ 241 h 241"/>
              </a:gdLst>
              <a:ahLst/>
              <a:cxnLst>
                <a:cxn ang="T8">
                  <a:pos x="T0" y="T1"/>
                </a:cxn>
                <a:cxn ang="T9">
                  <a:pos x="T2" y="T3"/>
                </a:cxn>
                <a:cxn ang="T10">
                  <a:pos x="T4" y="T5"/>
                </a:cxn>
                <a:cxn ang="T11">
                  <a:pos x="T6" y="T7"/>
                </a:cxn>
              </a:cxnLst>
              <a:rect l="T12" t="T13" r="T14" b="T15"/>
              <a:pathLst>
                <a:path w="2140" h="241">
                  <a:moveTo>
                    <a:pt x="2140" y="0"/>
                  </a:moveTo>
                  <a:lnTo>
                    <a:pt x="748" y="241"/>
                  </a:lnTo>
                  <a:lnTo>
                    <a:pt x="0" y="124"/>
                  </a:lnTo>
                  <a:lnTo>
                    <a:pt x="2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5" name="Freeform 636"/>
            <p:cNvSpPr>
              <a:spLocks/>
            </p:cNvSpPr>
            <p:nvPr/>
          </p:nvSpPr>
          <p:spPr bwMode="auto">
            <a:xfrm>
              <a:off x="3797" y="1848"/>
              <a:ext cx="45" cy="20"/>
            </a:xfrm>
            <a:custGeom>
              <a:avLst/>
              <a:gdLst>
                <a:gd name="T0" fmla="*/ 0 w 632"/>
                <a:gd name="T1" fmla="*/ 0 h 261"/>
                <a:gd name="T2" fmla="*/ 45 w 632"/>
                <a:gd name="T3" fmla="*/ 2 h 261"/>
                <a:gd name="T4" fmla="*/ 30 w 632"/>
                <a:gd name="T5" fmla="*/ 20 h 261"/>
                <a:gd name="T6" fmla="*/ 0 w 632"/>
                <a:gd name="T7" fmla="*/ 0 h 261"/>
                <a:gd name="T8" fmla="*/ 0 60000 65536"/>
                <a:gd name="T9" fmla="*/ 0 60000 65536"/>
                <a:gd name="T10" fmla="*/ 0 60000 65536"/>
                <a:gd name="T11" fmla="*/ 0 60000 65536"/>
                <a:gd name="T12" fmla="*/ 0 w 632"/>
                <a:gd name="T13" fmla="*/ 0 h 261"/>
                <a:gd name="T14" fmla="*/ 632 w 632"/>
                <a:gd name="T15" fmla="*/ 261 h 261"/>
              </a:gdLst>
              <a:ahLst/>
              <a:cxnLst>
                <a:cxn ang="T8">
                  <a:pos x="T0" y="T1"/>
                </a:cxn>
                <a:cxn ang="T9">
                  <a:pos x="T2" y="T3"/>
                </a:cxn>
                <a:cxn ang="T10">
                  <a:pos x="T4" y="T5"/>
                </a:cxn>
                <a:cxn ang="T11">
                  <a:pos x="T6" y="T7"/>
                </a:cxn>
              </a:cxnLst>
              <a:rect l="T12" t="T13" r="T14" b="T15"/>
              <a:pathLst>
                <a:path w="632" h="261">
                  <a:moveTo>
                    <a:pt x="0" y="0"/>
                  </a:moveTo>
                  <a:lnTo>
                    <a:pt x="632" y="22"/>
                  </a:lnTo>
                  <a:lnTo>
                    <a:pt x="416" y="26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6" name="Freeform 637"/>
            <p:cNvSpPr>
              <a:spLocks/>
            </p:cNvSpPr>
            <p:nvPr/>
          </p:nvSpPr>
          <p:spPr bwMode="auto">
            <a:xfrm>
              <a:off x="3797" y="1848"/>
              <a:ext cx="45" cy="20"/>
            </a:xfrm>
            <a:custGeom>
              <a:avLst/>
              <a:gdLst>
                <a:gd name="T0" fmla="*/ 0 w 632"/>
                <a:gd name="T1" fmla="*/ 0 h 261"/>
                <a:gd name="T2" fmla="*/ 45 w 632"/>
                <a:gd name="T3" fmla="*/ 2 h 261"/>
                <a:gd name="T4" fmla="*/ 30 w 632"/>
                <a:gd name="T5" fmla="*/ 20 h 261"/>
                <a:gd name="T6" fmla="*/ 0 w 632"/>
                <a:gd name="T7" fmla="*/ 0 h 261"/>
                <a:gd name="T8" fmla="*/ 0 60000 65536"/>
                <a:gd name="T9" fmla="*/ 0 60000 65536"/>
                <a:gd name="T10" fmla="*/ 0 60000 65536"/>
                <a:gd name="T11" fmla="*/ 0 60000 65536"/>
                <a:gd name="T12" fmla="*/ 0 w 632"/>
                <a:gd name="T13" fmla="*/ 0 h 261"/>
                <a:gd name="T14" fmla="*/ 632 w 632"/>
                <a:gd name="T15" fmla="*/ 261 h 261"/>
              </a:gdLst>
              <a:ahLst/>
              <a:cxnLst>
                <a:cxn ang="T8">
                  <a:pos x="T0" y="T1"/>
                </a:cxn>
                <a:cxn ang="T9">
                  <a:pos x="T2" y="T3"/>
                </a:cxn>
                <a:cxn ang="T10">
                  <a:pos x="T4" y="T5"/>
                </a:cxn>
                <a:cxn ang="T11">
                  <a:pos x="T6" y="T7"/>
                </a:cxn>
              </a:cxnLst>
              <a:rect l="T12" t="T13" r="T14" b="T15"/>
              <a:pathLst>
                <a:path w="632" h="261">
                  <a:moveTo>
                    <a:pt x="0" y="0"/>
                  </a:moveTo>
                  <a:lnTo>
                    <a:pt x="632" y="22"/>
                  </a:lnTo>
                  <a:lnTo>
                    <a:pt x="416" y="26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7" name="Freeform 638"/>
            <p:cNvSpPr>
              <a:spLocks/>
            </p:cNvSpPr>
            <p:nvPr/>
          </p:nvSpPr>
          <p:spPr bwMode="auto">
            <a:xfrm>
              <a:off x="3426" y="1844"/>
              <a:ext cx="153" cy="15"/>
            </a:xfrm>
            <a:custGeom>
              <a:avLst/>
              <a:gdLst>
                <a:gd name="T0" fmla="*/ 48 w 2140"/>
                <a:gd name="T1" fmla="*/ 0 h 187"/>
                <a:gd name="T2" fmla="*/ 153 w 2140"/>
                <a:gd name="T3" fmla="*/ 5 h 187"/>
                <a:gd name="T4" fmla="*/ 0 w 2140"/>
                <a:gd name="T5" fmla="*/ 15 h 187"/>
                <a:gd name="T6" fmla="*/ 48 w 2140"/>
                <a:gd name="T7" fmla="*/ 0 h 187"/>
                <a:gd name="T8" fmla="*/ 0 60000 65536"/>
                <a:gd name="T9" fmla="*/ 0 60000 65536"/>
                <a:gd name="T10" fmla="*/ 0 60000 65536"/>
                <a:gd name="T11" fmla="*/ 0 60000 65536"/>
                <a:gd name="T12" fmla="*/ 0 w 2140"/>
                <a:gd name="T13" fmla="*/ 0 h 187"/>
                <a:gd name="T14" fmla="*/ 2140 w 2140"/>
                <a:gd name="T15" fmla="*/ 187 h 187"/>
              </a:gdLst>
              <a:ahLst/>
              <a:cxnLst>
                <a:cxn ang="T8">
                  <a:pos x="T0" y="T1"/>
                </a:cxn>
                <a:cxn ang="T9">
                  <a:pos x="T2" y="T3"/>
                </a:cxn>
                <a:cxn ang="T10">
                  <a:pos x="T4" y="T5"/>
                </a:cxn>
                <a:cxn ang="T11">
                  <a:pos x="T6" y="T7"/>
                </a:cxn>
              </a:cxnLst>
              <a:rect l="T12" t="T13" r="T14" b="T15"/>
              <a:pathLst>
                <a:path w="2140" h="187">
                  <a:moveTo>
                    <a:pt x="668" y="0"/>
                  </a:moveTo>
                  <a:lnTo>
                    <a:pt x="2140" y="63"/>
                  </a:lnTo>
                  <a:lnTo>
                    <a:pt x="0" y="187"/>
                  </a:lnTo>
                  <a:lnTo>
                    <a:pt x="6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 name="Freeform 639"/>
            <p:cNvSpPr>
              <a:spLocks/>
            </p:cNvSpPr>
            <p:nvPr/>
          </p:nvSpPr>
          <p:spPr bwMode="auto">
            <a:xfrm>
              <a:off x="3426" y="1844"/>
              <a:ext cx="153" cy="15"/>
            </a:xfrm>
            <a:custGeom>
              <a:avLst/>
              <a:gdLst>
                <a:gd name="T0" fmla="*/ 48 w 2140"/>
                <a:gd name="T1" fmla="*/ 0 h 187"/>
                <a:gd name="T2" fmla="*/ 153 w 2140"/>
                <a:gd name="T3" fmla="*/ 5 h 187"/>
                <a:gd name="T4" fmla="*/ 0 w 2140"/>
                <a:gd name="T5" fmla="*/ 15 h 187"/>
                <a:gd name="T6" fmla="*/ 48 w 2140"/>
                <a:gd name="T7" fmla="*/ 0 h 187"/>
                <a:gd name="T8" fmla="*/ 0 60000 65536"/>
                <a:gd name="T9" fmla="*/ 0 60000 65536"/>
                <a:gd name="T10" fmla="*/ 0 60000 65536"/>
                <a:gd name="T11" fmla="*/ 0 60000 65536"/>
                <a:gd name="T12" fmla="*/ 0 w 2140"/>
                <a:gd name="T13" fmla="*/ 0 h 187"/>
                <a:gd name="T14" fmla="*/ 2140 w 2140"/>
                <a:gd name="T15" fmla="*/ 187 h 187"/>
              </a:gdLst>
              <a:ahLst/>
              <a:cxnLst>
                <a:cxn ang="T8">
                  <a:pos x="T0" y="T1"/>
                </a:cxn>
                <a:cxn ang="T9">
                  <a:pos x="T2" y="T3"/>
                </a:cxn>
                <a:cxn ang="T10">
                  <a:pos x="T4" y="T5"/>
                </a:cxn>
                <a:cxn ang="T11">
                  <a:pos x="T6" y="T7"/>
                </a:cxn>
              </a:cxnLst>
              <a:rect l="T12" t="T13" r="T14" b="T15"/>
              <a:pathLst>
                <a:path w="2140" h="187">
                  <a:moveTo>
                    <a:pt x="668" y="0"/>
                  </a:moveTo>
                  <a:lnTo>
                    <a:pt x="2140" y="63"/>
                  </a:lnTo>
                  <a:lnTo>
                    <a:pt x="0" y="187"/>
                  </a:lnTo>
                  <a:lnTo>
                    <a:pt x="66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9" name="Freeform 640"/>
            <p:cNvSpPr>
              <a:spLocks/>
            </p:cNvSpPr>
            <p:nvPr/>
          </p:nvSpPr>
          <p:spPr bwMode="auto">
            <a:xfrm>
              <a:off x="3764" y="1837"/>
              <a:ext cx="78" cy="13"/>
            </a:xfrm>
            <a:custGeom>
              <a:avLst/>
              <a:gdLst>
                <a:gd name="T0" fmla="*/ 0 w 1100"/>
                <a:gd name="T1" fmla="*/ 0 h 166"/>
                <a:gd name="T2" fmla="*/ 78 w 1100"/>
                <a:gd name="T3" fmla="*/ 13 h 166"/>
                <a:gd name="T4" fmla="*/ 33 w 1100"/>
                <a:gd name="T5" fmla="*/ 11 h 166"/>
                <a:gd name="T6" fmla="*/ 0 w 1100"/>
                <a:gd name="T7" fmla="*/ 0 h 166"/>
                <a:gd name="T8" fmla="*/ 0 60000 65536"/>
                <a:gd name="T9" fmla="*/ 0 60000 65536"/>
                <a:gd name="T10" fmla="*/ 0 60000 65536"/>
                <a:gd name="T11" fmla="*/ 0 60000 65536"/>
                <a:gd name="T12" fmla="*/ 0 w 1100"/>
                <a:gd name="T13" fmla="*/ 0 h 166"/>
                <a:gd name="T14" fmla="*/ 1100 w 1100"/>
                <a:gd name="T15" fmla="*/ 166 h 166"/>
              </a:gdLst>
              <a:ahLst/>
              <a:cxnLst>
                <a:cxn ang="T8">
                  <a:pos x="T0" y="T1"/>
                </a:cxn>
                <a:cxn ang="T9">
                  <a:pos x="T2" y="T3"/>
                </a:cxn>
                <a:cxn ang="T10">
                  <a:pos x="T4" y="T5"/>
                </a:cxn>
                <a:cxn ang="T11">
                  <a:pos x="T6" y="T7"/>
                </a:cxn>
              </a:cxnLst>
              <a:rect l="T12" t="T13" r="T14" b="T15"/>
              <a:pathLst>
                <a:path w="1100" h="166">
                  <a:moveTo>
                    <a:pt x="0" y="0"/>
                  </a:moveTo>
                  <a:lnTo>
                    <a:pt x="1100" y="166"/>
                  </a:lnTo>
                  <a:lnTo>
                    <a:pt x="468" y="1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 name="Freeform 641"/>
            <p:cNvSpPr>
              <a:spLocks/>
            </p:cNvSpPr>
            <p:nvPr/>
          </p:nvSpPr>
          <p:spPr bwMode="auto">
            <a:xfrm>
              <a:off x="3764" y="1837"/>
              <a:ext cx="78" cy="13"/>
            </a:xfrm>
            <a:custGeom>
              <a:avLst/>
              <a:gdLst>
                <a:gd name="T0" fmla="*/ 0 w 1100"/>
                <a:gd name="T1" fmla="*/ 0 h 166"/>
                <a:gd name="T2" fmla="*/ 78 w 1100"/>
                <a:gd name="T3" fmla="*/ 13 h 166"/>
                <a:gd name="T4" fmla="*/ 33 w 1100"/>
                <a:gd name="T5" fmla="*/ 11 h 166"/>
                <a:gd name="T6" fmla="*/ 0 w 1100"/>
                <a:gd name="T7" fmla="*/ 0 h 166"/>
                <a:gd name="T8" fmla="*/ 0 60000 65536"/>
                <a:gd name="T9" fmla="*/ 0 60000 65536"/>
                <a:gd name="T10" fmla="*/ 0 60000 65536"/>
                <a:gd name="T11" fmla="*/ 0 60000 65536"/>
                <a:gd name="T12" fmla="*/ 0 w 1100"/>
                <a:gd name="T13" fmla="*/ 0 h 166"/>
                <a:gd name="T14" fmla="*/ 1100 w 1100"/>
                <a:gd name="T15" fmla="*/ 166 h 166"/>
              </a:gdLst>
              <a:ahLst/>
              <a:cxnLst>
                <a:cxn ang="T8">
                  <a:pos x="T0" y="T1"/>
                </a:cxn>
                <a:cxn ang="T9">
                  <a:pos x="T2" y="T3"/>
                </a:cxn>
                <a:cxn ang="T10">
                  <a:pos x="T4" y="T5"/>
                </a:cxn>
                <a:cxn ang="T11">
                  <a:pos x="T6" y="T7"/>
                </a:cxn>
              </a:cxnLst>
              <a:rect l="T12" t="T13" r="T14" b="T15"/>
              <a:pathLst>
                <a:path w="1100" h="166">
                  <a:moveTo>
                    <a:pt x="0" y="0"/>
                  </a:moveTo>
                  <a:lnTo>
                    <a:pt x="1100" y="166"/>
                  </a:lnTo>
                  <a:lnTo>
                    <a:pt x="468" y="14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1" name="Freeform 642"/>
            <p:cNvSpPr>
              <a:spLocks/>
            </p:cNvSpPr>
            <p:nvPr/>
          </p:nvSpPr>
          <p:spPr bwMode="auto">
            <a:xfrm>
              <a:off x="3474" y="1836"/>
              <a:ext cx="205" cy="13"/>
            </a:xfrm>
            <a:custGeom>
              <a:avLst/>
              <a:gdLst>
                <a:gd name="T0" fmla="*/ 205 w 2877"/>
                <a:gd name="T1" fmla="*/ 0 h 169"/>
                <a:gd name="T2" fmla="*/ 105 w 2877"/>
                <a:gd name="T3" fmla="*/ 13 h 169"/>
                <a:gd name="T4" fmla="*/ 0 w 2877"/>
                <a:gd name="T5" fmla="*/ 8 h 169"/>
                <a:gd name="T6" fmla="*/ 205 w 2877"/>
                <a:gd name="T7" fmla="*/ 0 h 169"/>
                <a:gd name="T8" fmla="*/ 0 60000 65536"/>
                <a:gd name="T9" fmla="*/ 0 60000 65536"/>
                <a:gd name="T10" fmla="*/ 0 60000 65536"/>
                <a:gd name="T11" fmla="*/ 0 60000 65536"/>
                <a:gd name="T12" fmla="*/ 0 w 2877"/>
                <a:gd name="T13" fmla="*/ 0 h 169"/>
                <a:gd name="T14" fmla="*/ 2877 w 2877"/>
                <a:gd name="T15" fmla="*/ 169 h 169"/>
              </a:gdLst>
              <a:ahLst/>
              <a:cxnLst>
                <a:cxn ang="T8">
                  <a:pos x="T0" y="T1"/>
                </a:cxn>
                <a:cxn ang="T9">
                  <a:pos x="T2" y="T3"/>
                </a:cxn>
                <a:cxn ang="T10">
                  <a:pos x="T4" y="T5"/>
                </a:cxn>
                <a:cxn ang="T11">
                  <a:pos x="T6" y="T7"/>
                </a:cxn>
              </a:cxnLst>
              <a:rect l="T12" t="T13" r="T14" b="T15"/>
              <a:pathLst>
                <a:path w="2877" h="169">
                  <a:moveTo>
                    <a:pt x="2877" y="0"/>
                  </a:moveTo>
                  <a:lnTo>
                    <a:pt x="1472" y="169"/>
                  </a:lnTo>
                  <a:lnTo>
                    <a:pt x="0" y="106"/>
                  </a:lnTo>
                  <a:lnTo>
                    <a:pt x="28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2" name="Freeform 643"/>
            <p:cNvSpPr>
              <a:spLocks/>
            </p:cNvSpPr>
            <p:nvPr/>
          </p:nvSpPr>
          <p:spPr bwMode="auto">
            <a:xfrm>
              <a:off x="3474" y="1836"/>
              <a:ext cx="205" cy="13"/>
            </a:xfrm>
            <a:custGeom>
              <a:avLst/>
              <a:gdLst>
                <a:gd name="T0" fmla="*/ 205 w 2877"/>
                <a:gd name="T1" fmla="*/ 0 h 169"/>
                <a:gd name="T2" fmla="*/ 105 w 2877"/>
                <a:gd name="T3" fmla="*/ 13 h 169"/>
                <a:gd name="T4" fmla="*/ 0 w 2877"/>
                <a:gd name="T5" fmla="*/ 8 h 169"/>
                <a:gd name="T6" fmla="*/ 205 w 2877"/>
                <a:gd name="T7" fmla="*/ 0 h 169"/>
                <a:gd name="T8" fmla="*/ 0 60000 65536"/>
                <a:gd name="T9" fmla="*/ 0 60000 65536"/>
                <a:gd name="T10" fmla="*/ 0 60000 65536"/>
                <a:gd name="T11" fmla="*/ 0 60000 65536"/>
                <a:gd name="T12" fmla="*/ 0 w 2877"/>
                <a:gd name="T13" fmla="*/ 0 h 169"/>
                <a:gd name="T14" fmla="*/ 2877 w 2877"/>
                <a:gd name="T15" fmla="*/ 169 h 169"/>
              </a:gdLst>
              <a:ahLst/>
              <a:cxnLst>
                <a:cxn ang="T8">
                  <a:pos x="T0" y="T1"/>
                </a:cxn>
                <a:cxn ang="T9">
                  <a:pos x="T2" y="T3"/>
                </a:cxn>
                <a:cxn ang="T10">
                  <a:pos x="T4" y="T5"/>
                </a:cxn>
                <a:cxn ang="T11">
                  <a:pos x="T6" y="T7"/>
                </a:cxn>
              </a:cxnLst>
              <a:rect l="T12" t="T13" r="T14" b="T15"/>
              <a:pathLst>
                <a:path w="2877" h="169">
                  <a:moveTo>
                    <a:pt x="2877" y="0"/>
                  </a:moveTo>
                  <a:lnTo>
                    <a:pt x="1472" y="169"/>
                  </a:lnTo>
                  <a:lnTo>
                    <a:pt x="0" y="106"/>
                  </a:lnTo>
                  <a:lnTo>
                    <a:pt x="28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3" name="Freeform 644"/>
            <p:cNvSpPr>
              <a:spLocks/>
            </p:cNvSpPr>
            <p:nvPr/>
          </p:nvSpPr>
          <p:spPr bwMode="auto">
            <a:xfrm>
              <a:off x="3474" y="1834"/>
              <a:ext cx="250" cy="10"/>
            </a:xfrm>
            <a:custGeom>
              <a:avLst/>
              <a:gdLst>
                <a:gd name="T0" fmla="*/ 250 w 3508"/>
                <a:gd name="T1" fmla="*/ 0 h 139"/>
                <a:gd name="T2" fmla="*/ 205 w 3508"/>
                <a:gd name="T3" fmla="*/ 2 h 139"/>
                <a:gd name="T4" fmla="*/ 0 w 3508"/>
                <a:gd name="T5" fmla="*/ 10 h 139"/>
                <a:gd name="T6" fmla="*/ 250 w 3508"/>
                <a:gd name="T7" fmla="*/ 0 h 139"/>
                <a:gd name="T8" fmla="*/ 0 60000 65536"/>
                <a:gd name="T9" fmla="*/ 0 60000 65536"/>
                <a:gd name="T10" fmla="*/ 0 60000 65536"/>
                <a:gd name="T11" fmla="*/ 0 60000 65536"/>
                <a:gd name="T12" fmla="*/ 0 w 3508"/>
                <a:gd name="T13" fmla="*/ 0 h 139"/>
                <a:gd name="T14" fmla="*/ 3508 w 3508"/>
                <a:gd name="T15" fmla="*/ 139 h 139"/>
              </a:gdLst>
              <a:ahLst/>
              <a:cxnLst>
                <a:cxn ang="T8">
                  <a:pos x="T0" y="T1"/>
                </a:cxn>
                <a:cxn ang="T9">
                  <a:pos x="T2" y="T3"/>
                </a:cxn>
                <a:cxn ang="T10">
                  <a:pos x="T4" y="T5"/>
                </a:cxn>
                <a:cxn ang="T11">
                  <a:pos x="T6" y="T7"/>
                </a:cxn>
              </a:cxnLst>
              <a:rect l="T12" t="T13" r="T14" b="T15"/>
              <a:pathLst>
                <a:path w="3508" h="139">
                  <a:moveTo>
                    <a:pt x="3508" y="0"/>
                  </a:moveTo>
                  <a:lnTo>
                    <a:pt x="2877" y="33"/>
                  </a:lnTo>
                  <a:lnTo>
                    <a:pt x="0" y="139"/>
                  </a:lnTo>
                  <a:lnTo>
                    <a:pt x="35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4" name="Freeform 645"/>
            <p:cNvSpPr>
              <a:spLocks/>
            </p:cNvSpPr>
            <p:nvPr/>
          </p:nvSpPr>
          <p:spPr bwMode="auto">
            <a:xfrm>
              <a:off x="3474" y="1834"/>
              <a:ext cx="250" cy="10"/>
            </a:xfrm>
            <a:custGeom>
              <a:avLst/>
              <a:gdLst>
                <a:gd name="T0" fmla="*/ 250 w 3508"/>
                <a:gd name="T1" fmla="*/ 0 h 139"/>
                <a:gd name="T2" fmla="*/ 205 w 3508"/>
                <a:gd name="T3" fmla="*/ 2 h 139"/>
                <a:gd name="T4" fmla="*/ 0 w 3508"/>
                <a:gd name="T5" fmla="*/ 10 h 139"/>
                <a:gd name="T6" fmla="*/ 250 w 3508"/>
                <a:gd name="T7" fmla="*/ 0 h 139"/>
                <a:gd name="T8" fmla="*/ 0 60000 65536"/>
                <a:gd name="T9" fmla="*/ 0 60000 65536"/>
                <a:gd name="T10" fmla="*/ 0 60000 65536"/>
                <a:gd name="T11" fmla="*/ 0 60000 65536"/>
                <a:gd name="T12" fmla="*/ 0 w 3508"/>
                <a:gd name="T13" fmla="*/ 0 h 139"/>
                <a:gd name="T14" fmla="*/ 3508 w 3508"/>
                <a:gd name="T15" fmla="*/ 139 h 139"/>
              </a:gdLst>
              <a:ahLst/>
              <a:cxnLst>
                <a:cxn ang="T8">
                  <a:pos x="T0" y="T1"/>
                </a:cxn>
                <a:cxn ang="T9">
                  <a:pos x="T2" y="T3"/>
                </a:cxn>
                <a:cxn ang="T10">
                  <a:pos x="T4" y="T5"/>
                </a:cxn>
                <a:cxn ang="T11">
                  <a:pos x="T6" y="T7"/>
                </a:cxn>
              </a:cxnLst>
              <a:rect l="T12" t="T13" r="T14" b="T15"/>
              <a:pathLst>
                <a:path w="3508" h="139">
                  <a:moveTo>
                    <a:pt x="3508" y="0"/>
                  </a:moveTo>
                  <a:lnTo>
                    <a:pt x="2877" y="33"/>
                  </a:lnTo>
                  <a:lnTo>
                    <a:pt x="0" y="139"/>
                  </a:lnTo>
                  <a:lnTo>
                    <a:pt x="350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5" name="Freeform 646"/>
            <p:cNvSpPr>
              <a:spLocks/>
            </p:cNvSpPr>
            <p:nvPr/>
          </p:nvSpPr>
          <p:spPr bwMode="auto">
            <a:xfrm>
              <a:off x="3724" y="1826"/>
              <a:ext cx="84" cy="11"/>
            </a:xfrm>
            <a:custGeom>
              <a:avLst/>
              <a:gdLst>
                <a:gd name="T0" fmla="*/ 84 w 1169"/>
                <a:gd name="T1" fmla="*/ 0 h 137"/>
                <a:gd name="T2" fmla="*/ 40 w 1169"/>
                <a:gd name="T3" fmla="*/ 11 h 137"/>
                <a:gd name="T4" fmla="*/ 0 w 1169"/>
                <a:gd name="T5" fmla="*/ 7 h 137"/>
                <a:gd name="T6" fmla="*/ 84 w 1169"/>
                <a:gd name="T7" fmla="*/ 0 h 137"/>
                <a:gd name="T8" fmla="*/ 0 60000 65536"/>
                <a:gd name="T9" fmla="*/ 0 60000 65536"/>
                <a:gd name="T10" fmla="*/ 0 60000 65536"/>
                <a:gd name="T11" fmla="*/ 0 60000 65536"/>
                <a:gd name="T12" fmla="*/ 0 w 1169"/>
                <a:gd name="T13" fmla="*/ 0 h 137"/>
                <a:gd name="T14" fmla="*/ 1169 w 1169"/>
                <a:gd name="T15" fmla="*/ 137 h 137"/>
              </a:gdLst>
              <a:ahLst/>
              <a:cxnLst>
                <a:cxn ang="T8">
                  <a:pos x="T0" y="T1"/>
                </a:cxn>
                <a:cxn ang="T9">
                  <a:pos x="T2" y="T3"/>
                </a:cxn>
                <a:cxn ang="T10">
                  <a:pos x="T4" y="T5"/>
                </a:cxn>
                <a:cxn ang="T11">
                  <a:pos x="T6" y="T7"/>
                </a:cxn>
              </a:cxnLst>
              <a:rect l="T12" t="T13" r="T14" b="T15"/>
              <a:pathLst>
                <a:path w="1169" h="137">
                  <a:moveTo>
                    <a:pt x="1169" y="0"/>
                  </a:moveTo>
                  <a:lnTo>
                    <a:pt x="555" y="137"/>
                  </a:lnTo>
                  <a:lnTo>
                    <a:pt x="0" y="93"/>
                  </a:lnTo>
                  <a:lnTo>
                    <a:pt x="11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6" name="Freeform 647"/>
            <p:cNvSpPr>
              <a:spLocks/>
            </p:cNvSpPr>
            <p:nvPr/>
          </p:nvSpPr>
          <p:spPr bwMode="auto">
            <a:xfrm>
              <a:off x="3724" y="1826"/>
              <a:ext cx="84" cy="11"/>
            </a:xfrm>
            <a:custGeom>
              <a:avLst/>
              <a:gdLst>
                <a:gd name="T0" fmla="*/ 84 w 1169"/>
                <a:gd name="T1" fmla="*/ 0 h 137"/>
                <a:gd name="T2" fmla="*/ 40 w 1169"/>
                <a:gd name="T3" fmla="*/ 11 h 137"/>
                <a:gd name="T4" fmla="*/ 0 w 1169"/>
                <a:gd name="T5" fmla="*/ 7 h 137"/>
                <a:gd name="T6" fmla="*/ 84 w 1169"/>
                <a:gd name="T7" fmla="*/ 0 h 137"/>
                <a:gd name="T8" fmla="*/ 0 60000 65536"/>
                <a:gd name="T9" fmla="*/ 0 60000 65536"/>
                <a:gd name="T10" fmla="*/ 0 60000 65536"/>
                <a:gd name="T11" fmla="*/ 0 60000 65536"/>
                <a:gd name="T12" fmla="*/ 0 w 1169"/>
                <a:gd name="T13" fmla="*/ 0 h 137"/>
                <a:gd name="T14" fmla="*/ 1169 w 1169"/>
                <a:gd name="T15" fmla="*/ 137 h 137"/>
              </a:gdLst>
              <a:ahLst/>
              <a:cxnLst>
                <a:cxn ang="T8">
                  <a:pos x="T0" y="T1"/>
                </a:cxn>
                <a:cxn ang="T9">
                  <a:pos x="T2" y="T3"/>
                </a:cxn>
                <a:cxn ang="T10">
                  <a:pos x="T4" y="T5"/>
                </a:cxn>
                <a:cxn ang="T11">
                  <a:pos x="T6" y="T7"/>
                </a:cxn>
              </a:cxnLst>
              <a:rect l="T12" t="T13" r="T14" b="T15"/>
              <a:pathLst>
                <a:path w="1169" h="137">
                  <a:moveTo>
                    <a:pt x="1169" y="0"/>
                  </a:moveTo>
                  <a:lnTo>
                    <a:pt x="555" y="137"/>
                  </a:lnTo>
                  <a:lnTo>
                    <a:pt x="0" y="93"/>
                  </a:lnTo>
                  <a:lnTo>
                    <a:pt x="116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7" name="Freeform 648"/>
            <p:cNvSpPr>
              <a:spLocks/>
            </p:cNvSpPr>
            <p:nvPr/>
          </p:nvSpPr>
          <p:spPr bwMode="auto">
            <a:xfrm>
              <a:off x="3764" y="1826"/>
              <a:ext cx="78" cy="24"/>
            </a:xfrm>
            <a:custGeom>
              <a:avLst/>
              <a:gdLst>
                <a:gd name="T0" fmla="*/ 44 w 1100"/>
                <a:gd name="T1" fmla="*/ 0 h 303"/>
                <a:gd name="T2" fmla="*/ 78 w 1100"/>
                <a:gd name="T3" fmla="*/ 24 h 303"/>
                <a:gd name="T4" fmla="*/ 0 w 1100"/>
                <a:gd name="T5" fmla="*/ 11 h 303"/>
                <a:gd name="T6" fmla="*/ 44 w 1100"/>
                <a:gd name="T7" fmla="*/ 0 h 303"/>
                <a:gd name="T8" fmla="*/ 0 60000 65536"/>
                <a:gd name="T9" fmla="*/ 0 60000 65536"/>
                <a:gd name="T10" fmla="*/ 0 60000 65536"/>
                <a:gd name="T11" fmla="*/ 0 60000 65536"/>
                <a:gd name="T12" fmla="*/ 0 w 1100"/>
                <a:gd name="T13" fmla="*/ 0 h 303"/>
                <a:gd name="T14" fmla="*/ 1100 w 1100"/>
                <a:gd name="T15" fmla="*/ 303 h 303"/>
              </a:gdLst>
              <a:ahLst/>
              <a:cxnLst>
                <a:cxn ang="T8">
                  <a:pos x="T0" y="T1"/>
                </a:cxn>
                <a:cxn ang="T9">
                  <a:pos x="T2" y="T3"/>
                </a:cxn>
                <a:cxn ang="T10">
                  <a:pos x="T4" y="T5"/>
                </a:cxn>
                <a:cxn ang="T11">
                  <a:pos x="T6" y="T7"/>
                </a:cxn>
              </a:cxnLst>
              <a:rect l="T12" t="T13" r="T14" b="T15"/>
              <a:pathLst>
                <a:path w="1100" h="303">
                  <a:moveTo>
                    <a:pt x="614" y="0"/>
                  </a:moveTo>
                  <a:lnTo>
                    <a:pt x="1100" y="303"/>
                  </a:lnTo>
                  <a:lnTo>
                    <a:pt x="0" y="137"/>
                  </a:lnTo>
                  <a:lnTo>
                    <a:pt x="6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 name="Freeform 649"/>
            <p:cNvSpPr>
              <a:spLocks/>
            </p:cNvSpPr>
            <p:nvPr/>
          </p:nvSpPr>
          <p:spPr bwMode="auto">
            <a:xfrm>
              <a:off x="3764" y="1826"/>
              <a:ext cx="78" cy="24"/>
            </a:xfrm>
            <a:custGeom>
              <a:avLst/>
              <a:gdLst>
                <a:gd name="T0" fmla="*/ 44 w 1100"/>
                <a:gd name="T1" fmla="*/ 0 h 303"/>
                <a:gd name="T2" fmla="*/ 78 w 1100"/>
                <a:gd name="T3" fmla="*/ 24 h 303"/>
                <a:gd name="T4" fmla="*/ 0 w 1100"/>
                <a:gd name="T5" fmla="*/ 11 h 303"/>
                <a:gd name="T6" fmla="*/ 44 w 1100"/>
                <a:gd name="T7" fmla="*/ 0 h 303"/>
                <a:gd name="T8" fmla="*/ 0 60000 65536"/>
                <a:gd name="T9" fmla="*/ 0 60000 65536"/>
                <a:gd name="T10" fmla="*/ 0 60000 65536"/>
                <a:gd name="T11" fmla="*/ 0 60000 65536"/>
                <a:gd name="T12" fmla="*/ 0 w 1100"/>
                <a:gd name="T13" fmla="*/ 0 h 303"/>
                <a:gd name="T14" fmla="*/ 1100 w 1100"/>
                <a:gd name="T15" fmla="*/ 303 h 303"/>
              </a:gdLst>
              <a:ahLst/>
              <a:cxnLst>
                <a:cxn ang="T8">
                  <a:pos x="T0" y="T1"/>
                </a:cxn>
                <a:cxn ang="T9">
                  <a:pos x="T2" y="T3"/>
                </a:cxn>
                <a:cxn ang="T10">
                  <a:pos x="T4" y="T5"/>
                </a:cxn>
                <a:cxn ang="T11">
                  <a:pos x="T6" y="T7"/>
                </a:cxn>
              </a:cxnLst>
              <a:rect l="T12" t="T13" r="T14" b="T15"/>
              <a:pathLst>
                <a:path w="1100" h="303">
                  <a:moveTo>
                    <a:pt x="614" y="0"/>
                  </a:moveTo>
                  <a:lnTo>
                    <a:pt x="1100" y="303"/>
                  </a:lnTo>
                  <a:lnTo>
                    <a:pt x="0" y="137"/>
                  </a:lnTo>
                  <a:lnTo>
                    <a:pt x="6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9" name="Freeform 650"/>
            <p:cNvSpPr>
              <a:spLocks/>
            </p:cNvSpPr>
            <p:nvPr/>
          </p:nvSpPr>
          <p:spPr bwMode="auto">
            <a:xfrm>
              <a:off x="3575" y="1825"/>
              <a:ext cx="233" cy="9"/>
            </a:xfrm>
            <a:custGeom>
              <a:avLst/>
              <a:gdLst>
                <a:gd name="T0" fmla="*/ 0 w 3252"/>
                <a:gd name="T1" fmla="*/ 0 h 108"/>
                <a:gd name="T2" fmla="*/ 233 w 3252"/>
                <a:gd name="T3" fmla="*/ 1 h 108"/>
                <a:gd name="T4" fmla="*/ 149 w 3252"/>
                <a:gd name="T5" fmla="*/ 9 h 108"/>
                <a:gd name="T6" fmla="*/ 0 w 3252"/>
                <a:gd name="T7" fmla="*/ 0 h 108"/>
                <a:gd name="T8" fmla="*/ 0 60000 65536"/>
                <a:gd name="T9" fmla="*/ 0 60000 65536"/>
                <a:gd name="T10" fmla="*/ 0 60000 65536"/>
                <a:gd name="T11" fmla="*/ 0 60000 65536"/>
                <a:gd name="T12" fmla="*/ 0 w 3252"/>
                <a:gd name="T13" fmla="*/ 0 h 108"/>
                <a:gd name="T14" fmla="*/ 3252 w 3252"/>
                <a:gd name="T15" fmla="*/ 108 h 108"/>
              </a:gdLst>
              <a:ahLst/>
              <a:cxnLst>
                <a:cxn ang="T8">
                  <a:pos x="T0" y="T1"/>
                </a:cxn>
                <a:cxn ang="T9">
                  <a:pos x="T2" y="T3"/>
                </a:cxn>
                <a:cxn ang="T10">
                  <a:pos x="T4" y="T5"/>
                </a:cxn>
                <a:cxn ang="T11">
                  <a:pos x="T6" y="T7"/>
                </a:cxn>
              </a:cxnLst>
              <a:rect l="T12" t="T13" r="T14" b="T15"/>
              <a:pathLst>
                <a:path w="3252" h="108">
                  <a:moveTo>
                    <a:pt x="0" y="0"/>
                  </a:moveTo>
                  <a:lnTo>
                    <a:pt x="3252" y="15"/>
                  </a:lnTo>
                  <a:lnTo>
                    <a:pt x="2083" y="10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 name="Freeform 651"/>
            <p:cNvSpPr>
              <a:spLocks/>
            </p:cNvSpPr>
            <p:nvPr/>
          </p:nvSpPr>
          <p:spPr bwMode="auto">
            <a:xfrm>
              <a:off x="3575" y="1825"/>
              <a:ext cx="233" cy="9"/>
            </a:xfrm>
            <a:custGeom>
              <a:avLst/>
              <a:gdLst>
                <a:gd name="T0" fmla="*/ 0 w 3252"/>
                <a:gd name="T1" fmla="*/ 0 h 108"/>
                <a:gd name="T2" fmla="*/ 233 w 3252"/>
                <a:gd name="T3" fmla="*/ 1 h 108"/>
                <a:gd name="T4" fmla="*/ 149 w 3252"/>
                <a:gd name="T5" fmla="*/ 9 h 108"/>
                <a:gd name="T6" fmla="*/ 0 w 3252"/>
                <a:gd name="T7" fmla="*/ 0 h 108"/>
                <a:gd name="T8" fmla="*/ 0 60000 65536"/>
                <a:gd name="T9" fmla="*/ 0 60000 65536"/>
                <a:gd name="T10" fmla="*/ 0 60000 65536"/>
                <a:gd name="T11" fmla="*/ 0 60000 65536"/>
                <a:gd name="T12" fmla="*/ 0 w 3252"/>
                <a:gd name="T13" fmla="*/ 0 h 108"/>
                <a:gd name="T14" fmla="*/ 3252 w 3252"/>
                <a:gd name="T15" fmla="*/ 108 h 108"/>
              </a:gdLst>
              <a:ahLst/>
              <a:cxnLst>
                <a:cxn ang="T8">
                  <a:pos x="T0" y="T1"/>
                </a:cxn>
                <a:cxn ang="T9">
                  <a:pos x="T2" y="T3"/>
                </a:cxn>
                <a:cxn ang="T10">
                  <a:pos x="T4" y="T5"/>
                </a:cxn>
                <a:cxn ang="T11">
                  <a:pos x="T6" y="T7"/>
                </a:cxn>
              </a:cxnLst>
              <a:rect l="T12" t="T13" r="T14" b="T15"/>
              <a:pathLst>
                <a:path w="3252" h="108">
                  <a:moveTo>
                    <a:pt x="0" y="0"/>
                  </a:moveTo>
                  <a:lnTo>
                    <a:pt x="3252" y="15"/>
                  </a:lnTo>
                  <a:lnTo>
                    <a:pt x="2083" y="10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21" name="Freeform 652"/>
            <p:cNvSpPr>
              <a:spLocks/>
            </p:cNvSpPr>
            <p:nvPr/>
          </p:nvSpPr>
          <p:spPr bwMode="auto">
            <a:xfrm>
              <a:off x="3474" y="1825"/>
              <a:ext cx="250" cy="19"/>
            </a:xfrm>
            <a:custGeom>
              <a:avLst/>
              <a:gdLst>
                <a:gd name="T0" fmla="*/ 102 w 3508"/>
                <a:gd name="T1" fmla="*/ 0 h 247"/>
                <a:gd name="T2" fmla="*/ 250 w 3508"/>
                <a:gd name="T3" fmla="*/ 8 h 247"/>
                <a:gd name="T4" fmla="*/ 0 w 3508"/>
                <a:gd name="T5" fmla="*/ 19 h 247"/>
                <a:gd name="T6" fmla="*/ 102 w 3508"/>
                <a:gd name="T7" fmla="*/ 0 h 247"/>
                <a:gd name="T8" fmla="*/ 0 60000 65536"/>
                <a:gd name="T9" fmla="*/ 0 60000 65536"/>
                <a:gd name="T10" fmla="*/ 0 60000 65536"/>
                <a:gd name="T11" fmla="*/ 0 60000 65536"/>
                <a:gd name="T12" fmla="*/ 0 w 3508"/>
                <a:gd name="T13" fmla="*/ 0 h 247"/>
                <a:gd name="T14" fmla="*/ 3508 w 3508"/>
                <a:gd name="T15" fmla="*/ 247 h 247"/>
              </a:gdLst>
              <a:ahLst/>
              <a:cxnLst>
                <a:cxn ang="T8">
                  <a:pos x="T0" y="T1"/>
                </a:cxn>
                <a:cxn ang="T9">
                  <a:pos x="T2" y="T3"/>
                </a:cxn>
                <a:cxn ang="T10">
                  <a:pos x="T4" y="T5"/>
                </a:cxn>
                <a:cxn ang="T11">
                  <a:pos x="T6" y="T7"/>
                </a:cxn>
              </a:cxnLst>
              <a:rect l="T12" t="T13" r="T14" b="T15"/>
              <a:pathLst>
                <a:path w="3508" h="247">
                  <a:moveTo>
                    <a:pt x="1425" y="0"/>
                  </a:moveTo>
                  <a:lnTo>
                    <a:pt x="3508" y="108"/>
                  </a:lnTo>
                  <a:lnTo>
                    <a:pt x="0" y="247"/>
                  </a:lnTo>
                  <a:lnTo>
                    <a:pt x="1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 name="Freeform 653"/>
            <p:cNvSpPr>
              <a:spLocks/>
            </p:cNvSpPr>
            <p:nvPr/>
          </p:nvSpPr>
          <p:spPr bwMode="auto">
            <a:xfrm>
              <a:off x="3474" y="1825"/>
              <a:ext cx="250" cy="19"/>
            </a:xfrm>
            <a:custGeom>
              <a:avLst/>
              <a:gdLst>
                <a:gd name="T0" fmla="*/ 102 w 3508"/>
                <a:gd name="T1" fmla="*/ 0 h 247"/>
                <a:gd name="T2" fmla="*/ 250 w 3508"/>
                <a:gd name="T3" fmla="*/ 8 h 247"/>
                <a:gd name="T4" fmla="*/ 0 w 3508"/>
                <a:gd name="T5" fmla="*/ 19 h 247"/>
                <a:gd name="T6" fmla="*/ 102 w 3508"/>
                <a:gd name="T7" fmla="*/ 0 h 247"/>
                <a:gd name="T8" fmla="*/ 0 60000 65536"/>
                <a:gd name="T9" fmla="*/ 0 60000 65536"/>
                <a:gd name="T10" fmla="*/ 0 60000 65536"/>
                <a:gd name="T11" fmla="*/ 0 60000 65536"/>
                <a:gd name="T12" fmla="*/ 0 w 3508"/>
                <a:gd name="T13" fmla="*/ 0 h 247"/>
                <a:gd name="T14" fmla="*/ 3508 w 3508"/>
                <a:gd name="T15" fmla="*/ 247 h 247"/>
              </a:gdLst>
              <a:ahLst/>
              <a:cxnLst>
                <a:cxn ang="T8">
                  <a:pos x="T0" y="T1"/>
                </a:cxn>
                <a:cxn ang="T9">
                  <a:pos x="T2" y="T3"/>
                </a:cxn>
                <a:cxn ang="T10">
                  <a:pos x="T4" y="T5"/>
                </a:cxn>
                <a:cxn ang="T11">
                  <a:pos x="T6" y="T7"/>
                </a:cxn>
              </a:cxnLst>
              <a:rect l="T12" t="T13" r="T14" b="T15"/>
              <a:pathLst>
                <a:path w="3508" h="247">
                  <a:moveTo>
                    <a:pt x="1425" y="0"/>
                  </a:moveTo>
                  <a:lnTo>
                    <a:pt x="3508" y="108"/>
                  </a:lnTo>
                  <a:lnTo>
                    <a:pt x="0" y="247"/>
                  </a:lnTo>
                  <a:lnTo>
                    <a:pt x="142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23" name="Freeform 654"/>
            <p:cNvSpPr>
              <a:spLocks/>
            </p:cNvSpPr>
            <p:nvPr/>
          </p:nvSpPr>
          <p:spPr bwMode="auto">
            <a:xfrm>
              <a:off x="3575" y="1813"/>
              <a:ext cx="233" cy="13"/>
            </a:xfrm>
            <a:custGeom>
              <a:avLst/>
              <a:gdLst>
                <a:gd name="T0" fmla="*/ 193 w 3252"/>
                <a:gd name="T1" fmla="*/ 0 h 170"/>
                <a:gd name="T2" fmla="*/ 233 w 3252"/>
                <a:gd name="T3" fmla="*/ 13 h 170"/>
                <a:gd name="T4" fmla="*/ 0 w 3252"/>
                <a:gd name="T5" fmla="*/ 12 h 170"/>
                <a:gd name="T6" fmla="*/ 193 w 3252"/>
                <a:gd name="T7" fmla="*/ 0 h 170"/>
                <a:gd name="T8" fmla="*/ 0 60000 65536"/>
                <a:gd name="T9" fmla="*/ 0 60000 65536"/>
                <a:gd name="T10" fmla="*/ 0 60000 65536"/>
                <a:gd name="T11" fmla="*/ 0 60000 65536"/>
                <a:gd name="T12" fmla="*/ 0 w 3252"/>
                <a:gd name="T13" fmla="*/ 0 h 170"/>
                <a:gd name="T14" fmla="*/ 3252 w 3252"/>
                <a:gd name="T15" fmla="*/ 170 h 170"/>
              </a:gdLst>
              <a:ahLst/>
              <a:cxnLst>
                <a:cxn ang="T8">
                  <a:pos x="T0" y="T1"/>
                </a:cxn>
                <a:cxn ang="T9">
                  <a:pos x="T2" y="T3"/>
                </a:cxn>
                <a:cxn ang="T10">
                  <a:pos x="T4" y="T5"/>
                </a:cxn>
                <a:cxn ang="T11">
                  <a:pos x="T6" y="T7"/>
                </a:cxn>
              </a:cxnLst>
              <a:rect l="T12" t="T13" r="T14" b="T15"/>
              <a:pathLst>
                <a:path w="3252" h="170">
                  <a:moveTo>
                    <a:pt x="2699" y="0"/>
                  </a:moveTo>
                  <a:lnTo>
                    <a:pt x="3252" y="170"/>
                  </a:lnTo>
                  <a:lnTo>
                    <a:pt x="0" y="155"/>
                  </a:lnTo>
                  <a:lnTo>
                    <a:pt x="269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4" name="Freeform 655"/>
            <p:cNvSpPr>
              <a:spLocks/>
            </p:cNvSpPr>
            <p:nvPr/>
          </p:nvSpPr>
          <p:spPr bwMode="auto">
            <a:xfrm>
              <a:off x="3575" y="1813"/>
              <a:ext cx="233" cy="13"/>
            </a:xfrm>
            <a:custGeom>
              <a:avLst/>
              <a:gdLst>
                <a:gd name="T0" fmla="*/ 193 w 3252"/>
                <a:gd name="T1" fmla="*/ 0 h 170"/>
                <a:gd name="T2" fmla="*/ 233 w 3252"/>
                <a:gd name="T3" fmla="*/ 13 h 170"/>
                <a:gd name="T4" fmla="*/ 0 w 3252"/>
                <a:gd name="T5" fmla="*/ 12 h 170"/>
                <a:gd name="T6" fmla="*/ 193 w 3252"/>
                <a:gd name="T7" fmla="*/ 0 h 170"/>
                <a:gd name="T8" fmla="*/ 0 60000 65536"/>
                <a:gd name="T9" fmla="*/ 0 60000 65536"/>
                <a:gd name="T10" fmla="*/ 0 60000 65536"/>
                <a:gd name="T11" fmla="*/ 0 60000 65536"/>
                <a:gd name="T12" fmla="*/ 0 w 3252"/>
                <a:gd name="T13" fmla="*/ 0 h 170"/>
                <a:gd name="T14" fmla="*/ 3252 w 3252"/>
                <a:gd name="T15" fmla="*/ 170 h 170"/>
              </a:gdLst>
              <a:ahLst/>
              <a:cxnLst>
                <a:cxn ang="T8">
                  <a:pos x="T0" y="T1"/>
                </a:cxn>
                <a:cxn ang="T9">
                  <a:pos x="T2" y="T3"/>
                </a:cxn>
                <a:cxn ang="T10">
                  <a:pos x="T4" y="T5"/>
                </a:cxn>
                <a:cxn ang="T11">
                  <a:pos x="T6" y="T7"/>
                </a:cxn>
              </a:cxnLst>
              <a:rect l="T12" t="T13" r="T14" b="T15"/>
              <a:pathLst>
                <a:path w="3252" h="170">
                  <a:moveTo>
                    <a:pt x="2699" y="0"/>
                  </a:moveTo>
                  <a:lnTo>
                    <a:pt x="3252" y="170"/>
                  </a:lnTo>
                  <a:lnTo>
                    <a:pt x="0" y="155"/>
                  </a:lnTo>
                  <a:lnTo>
                    <a:pt x="269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25" name="Freeform 656"/>
            <p:cNvSpPr>
              <a:spLocks/>
            </p:cNvSpPr>
            <p:nvPr/>
          </p:nvSpPr>
          <p:spPr bwMode="auto">
            <a:xfrm>
              <a:off x="3575" y="1812"/>
              <a:ext cx="193" cy="13"/>
            </a:xfrm>
            <a:custGeom>
              <a:avLst/>
              <a:gdLst>
                <a:gd name="T0" fmla="*/ 101 w 2699"/>
                <a:gd name="T1" fmla="*/ 0 h 171"/>
                <a:gd name="T2" fmla="*/ 193 w 2699"/>
                <a:gd name="T3" fmla="*/ 1 h 171"/>
                <a:gd name="T4" fmla="*/ 0 w 2699"/>
                <a:gd name="T5" fmla="*/ 13 h 171"/>
                <a:gd name="T6" fmla="*/ 101 w 2699"/>
                <a:gd name="T7" fmla="*/ 0 h 171"/>
                <a:gd name="T8" fmla="*/ 0 60000 65536"/>
                <a:gd name="T9" fmla="*/ 0 60000 65536"/>
                <a:gd name="T10" fmla="*/ 0 60000 65536"/>
                <a:gd name="T11" fmla="*/ 0 60000 65536"/>
                <a:gd name="T12" fmla="*/ 0 w 2699"/>
                <a:gd name="T13" fmla="*/ 0 h 171"/>
                <a:gd name="T14" fmla="*/ 2699 w 2699"/>
                <a:gd name="T15" fmla="*/ 171 h 171"/>
              </a:gdLst>
              <a:ahLst/>
              <a:cxnLst>
                <a:cxn ang="T8">
                  <a:pos x="T0" y="T1"/>
                </a:cxn>
                <a:cxn ang="T9">
                  <a:pos x="T2" y="T3"/>
                </a:cxn>
                <a:cxn ang="T10">
                  <a:pos x="T4" y="T5"/>
                </a:cxn>
                <a:cxn ang="T11">
                  <a:pos x="T6" y="T7"/>
                </a:cxn>
              </a:cxnLst>
              <a:rect l="T12" t="T13" r="T14" b="T15"/>
              <a:pathLst>
                <a:path w="2699" h="171">
                  <a:moveTo>
                    <a:pt x="1419" y="0"/>
                  </a:moveTo>
                  <a:lnTo>
                    <a:pt x="2699" y="16"/>
                  </a:lnTo>
                  <a:lnTo>
                    <a:pt x="0" y="171"/>
                  </a:lnTo>
                  <a:lnTo>
                    <a:pt x="14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6" name="Freeform 657"/>
            <p:cNvSpPr>
              <a:spLocks/>
            </p:cNvSpPr>
            <p:nvPr/>
          </p:nvSpPr>
          <p:spPr bwMode="auto">
            <a:xfrm>
              <a:off x="3575" y="1812"/>
              <a:ext cx="193" cy="13"/>
            </a:xfrm>
            <a:custGeom>
              <a:avLst/>
              <a:gdLst>
                <a:gd name="T0" fmla="*/ 101 w 2699"/>
                <a:gd name="T1" fmla="*/ 0 h 171"/>
                <a:gd name="T2" fmla="*/ 193 w 2699"/>
                <a:gd name="T3" fmla="*/ 1 h 171"/>
                <a:gd name="T4" fmla="*/ 0 w 2699"/>
                <a:gd name="T5" fmla="*/ 13 h 171"/>
                <a:gd name="T6" fmla="*/ 101 w 2699"/>
                <a:gd name="T7" fmla="*/ 0 h 171"/>
                <a:gd name="T8" fmla="*/ 0 60000 65536"/>
                <a:gd name="T9" fmla="*/ 0 60000 65536"/>
                <a:gd name="T10" fmla="*/ 0 60000 65536"/>
                <a:gd name="T11" fmla="*/ 0 60000 65536"/>
                <a:gd name="T12" fmla="*/ 0 w 2699"/>
                <a:gd name="T13" fmla="*/ 0 h 171"/>
                <a:gd name="T14" fmla="*/ 2699 w 2699"/>
                <a:gd name="T15" fmla="*/ 171 h 171"/>
              </a:gdLst>
              <a:ahLst/>
              <a:cxnLst>
                <a:cxn ang="T8">
                  <a:pos x="T0" y="T1"/>
                </a:cxn>
                <a:cxn ang="T9">
                  <a:pos x="T2" y="T3"/>
                </a:cxn>
                <a:cxn ang="T10">
                  <a:pos x="T4" y="T5"/>
                </a:cxn>
                <a:cxn ang="T11">
                  <a:pos x="T6" y="T7"/>
                </a:cxn>
              </a:cxnLst>
              <a:rect l="T12" t="T13" r="T14" b="T15"/>
              <a:pathLst>
                <a:path w="2699" h="171">
                  <a:moveTo>
                    <a:pt x="1419" y="0"/>
                  </a:moveTo>
                  <a:lnTo>
                    <a:pt x="2699" y="16"/>
                  </a:lnTo>
                  <a:lnTo>
                    <a:pt x="0" y="171"/>
                  </a:lnTo>
                  <a:lnTo>
                    <a:pt x="14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27" name="Freeform 658"/>
            <p:cNvSpPr>
              <a:spLocks/>
            </p:cNvSpPr>
            <p:nvPr/>
          </p:nvSpPr>
          <p:spPr bwMode="auto">
            <a:xfrm>
              <a:off x="3677" y="1809"/>
              <a:ext cx="91" cy="4"/>
            </a:xfrm>
            <a:custGeom>
              <a:avLst/>
              <a:gdLst>
                <a:gd name="T0" fmla="*/ 47 w 1280"/>
                <a:gd name="T1" fmla="*/ 0 h 50"/>
                <a:gd name="T2" fmla="*/ 91 w 1280"/>
                <a:gd name="T3" fmla="*/ 4 h 50"/>
                <a:gd name="T4" fmla="*/ 0 w 1280"/>
                <a:gd name="T5" fmla="*/ 3 h 50"/>
                <a:gd name="T6" fmla="*/ 47 w 1280"/>
                <a:gd name="T7" fmla="*/ 0 h 50"/>
                <a:gd name="T8" fmla="*/ 0 60000 65536"/>
                <a:gd name="T9" fmla="*/ 0 60000 65536"/>
                <a:gd name="T10" fmla="*/ 0 60000 65536"/>
                <a:gd name="T11" fmla="*/ 0 60000 65536"/>
                <a:gd name="T12" fmla="*/ 0 w 1280"/>
                <a:gd name="T13" fmla="*/ 0 h 50"/>
                <a:gd name="T14" fmla="*/ 1280 w 1280"/>
                <a:gd name="T15" fmla="*/ 50 h 50"/>
              </a:gdLst>
              <a:ahLst/>
              <a:cxnLst>
                <a:cxn ang="T8">
                  <a:pos x="T0" y="T1"/>
                </a:cxn>
                <a:cxn ang="T9">
                  <a:pos x="T2" y="T3"/>
                </a:cxn>
                <a:cxn ang="T10">
                  <a:pos x="T4" y="T5"/>
                </a:cxn>
                <a:cxn ang="T11">
                  <a:pos x="T6" y="T7"/>
                </a:cxn>
              </a:cxnLst>
              <a:rect l="T12" t="T13" r="T14" b="T15"/>
              <a:pathLst>
                <a:path w="1280" h="50">
                  <a:moveTo>
                    <a:pt x="664" y="0"/>
                  </a:moveTo>
                  <a:lnTo>
                    <a:pt x="1280" y="50"/>
                  </a:lnTo>
                  <a:lnTo>
                    <a:pt x="0" y="34"/>
                  </a:lnTo>
                  <a:lnTo>
                    <a:pt x="6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8" name="Freeform 659"/>
            <p:cNvSpPr>
              <a:spLocks/>
            </p:cNvSpPr>
            <p:nvPr/>
          </p:nvSpPr>
          <p:spPr bwMode="auto">
            <a:xfrm>
              <a:off x="3677" y="1809"/>
              <a:ext cx="91" cy="4"/>
            </a:xfrm>
            <a:custGeom>
              <a:avLst/>
              <a:gdLst>
                <a:gd name="T0" fmla="*/ 47 w 1280"/>
                <a:gd name="T1" fmla="*/ 0 h 50"/>
                <a:gd name="T2" fmla="*/ 91 w 1280"/>
                <a:gd name="T3" fmla="*/ 4 h 50"/>
                <a:gd name="T4" fmla="*/ 0 w 1280"/>
                <a:gd name="T5" fmla="*/ 3 h 50"/>
                <a:gd name="T6" fmla="*/ 47 w 1280"/>
                <a:gd name="T7" fmla="*/ 0 h 50"/>
                <a:gd name="T8" fmla="*/ 0 60000 65536"/>
                <a:gd name="T9" fmla="*/ 0 60000 65536"/>
                <a:gd name="T10" fmla="*/ 0 60000 65536"/>
                <a:gd name="T11" fmla="*/ 0 60000 65536"/>
                <a:gd name="T12" fmla="*/ 0 w 1280"/>
                <a:gd name="T13" fmla="*/ 0 h 50"/>
                <a:gd name="T14" fmla="*/ 1280 w 1280"/>
                <a:gd name="T15" fmla="*/ 50 h 50"/>
              </a:gdLst>
              <a:ahLst/>
              <a:cxnLst>
                <a:cxn ang="T8">
                  <a:pos x="T0" y="T1"/>
                </a:cxn>
                <a:cxn ang="T9">
                  <a:pos x="T2" y="T3"/>
                </a:cxn>
                <a:cxn ang="T10">
                  <a:pos x="T4" y="T5"/>
                </a:cxn>
                <a:cxn ang="T11">
                  <a:pos x="T6" y="T7"/>
                </a:cxn>
              </a:cxnLst>
              <a:rect l="T12" t="T13" r="T14" b="T15"/>
              <a:pathLst>
                <a:path w="1280" h="50">
                  <a:moveTo>
                    <a:pt x="664" y="0"/>
                  </a:moveTo>
                  <a:lnTo>
                    <a:pt x="1280" y="50"/>
                  </a:lnTo>
                  <a:lnTo>
                    <a:pt x="0" y="34"/>
                  </a:lnTo>
                  <a:lnTo>
                    <a:pt x="6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grpSp>
        <p:nvGrpSpPr>
          <p:cNvPr id="329" name="Group 2"/>
          <p:cNvGrpSpPr>
            <a:grpSpLocks/>
          </p:cNvGrpSpPr>
          <p:nvPr/>
        </p:nvGrpSpPr>
        <p:grpSpPr bwMode="auto">
          <a:xfrm>
            <a:off x="3143672" y="5013177"/>
            <a:ext cx="1619250" cy="1800225"/>
            <a:chOff x="3107" y="1752"/>
            <a:chExt cx="1020" cy="1134"/>
          </a:xfrm>
        </p:grpSpPr>
        <p:sp>
          <p:nvSpPr>
            <p:cNvPr id="330" name="AutoShape 3"/>
            <p:cNvSpPr>
              <a:spLocks noChangeAspect="1" noChangeArrowheads="1" noTextEdit="1"/>
            </p:cNvSpPr>
            <p:nvPr/>
          </p:nvSpPr>
          <p:spPr bwMode="auto">
            <a:xfrm>
              <a:off x="3107" y="175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331" name="Freeform 4"/>
            <p:cNvSpPr>
              <a:spLocks/>
            </p:cNvSpPr>
            <p:nvPr/>
          </p:nvSpPr>
          <p:spPr bwMode="auto">
            <a:xfrm>
              <a:off x="3120" y="1781"/>
              <a:ext cx="977" cy="1085"/>
            </a:xfrm>
            <a:custGeom>
              <a:avLst/>
              <a:gdLst>
                <a:gd name="T0" fmla="*/ 212 w 10753"/>
                <a:gd name="T1" fmla="*/ 424 h 13021"/>
                <a:gd name="T2" fmla="*/ 189 w 10753"/>
                <a:gd name="T3" fmla="*/ 413 h 13021"/>
                <a:gd name="T4" fmla="*/ 170 w 10753"/>
                <a:gd name="T5" fmla="*/ 396 h 13021"/>
                <a:gd name="T6" fmla="*/ 156 w 10753"/>
                <a:gd name="T7" fmla="*/ 375 h 13021"/>
                <a:gd name="T8" fmla="*/ 145 w 10753"/>
                <a:gd name="T9" fmla="*/ 350 h 13021"/>
                <a:gd name="T10" fmla="*/ 138 w 10753"/>
                <a:gd name="T11" fmla="*/ 323 h 13021"/>
                <a:gd name="T12" fmla="*/ 135 w 10753"/>
                <a:gd name="T13" fmla="*/ 293 h 13021"/>
                <a:gd name="T14" fmla="*/ 139 w 10753"/>
                <a:gd name="T15" fmla="*/ 234 h 13021"/>
                <a:gd name="T16" fmla="*/ 156 w 10753"/>
                <a:gd name="T17" fmla="*/ 180 h 13021"/>
                <a:gd name="T18" fmla="*/ 183 w 10753"/>
                <a:gd name="T19" fmla="*/ 136 h 13021"/>
                <a:gd name="T20" fmla="*/ 220 w 10753"/>
                <a:gd name="T21" fmla="*/ 100 h 13021"/>
                <a:gd name="T22" fmla="*/ 264 w 10753"/>
                <a:gd name="T23" fmla="*/ 73 h 13021"/>
                <a:gd name="T24" fmla="*/ 315 w 10753"/>
                <a:gd name="T25" fmla="*/ 52 h 13021"/>
                <a:gd name="T26" fmla="*/ 370 w 10753"/>
                <a:gd name="T27" fmla="*/ 37 h 13021"/>
                <a:gd name="T28" fmla="*/ 488 w 10753"/>
                <a:gd name="T29" fmla="*/ 17 h 13021"/>
                <a:gd name="T30" fmla="*/ 606 w 10753"/>
                <a:gd name="T31" fmla="*/ 3 h 13021"/>
                <a:gd name="T32" fmla="*/ 661 w 10753"/>
                <a:gd name="T33" fmla="*/ 0 h 13021"/>
                <a:gd name="T34" fmla="*/ 712 w 10753"/>
                <a:gd name="T35" fmla="*/ 4 h 13021"/>
                <a:gd name="T36" fmla="*/ 758 w 10753"/>
                <a:gd name="T37" fmla="*/ 18 h 13021"/>
                <a:gd name="T38" fmla="*/ 798 w 10753"/>
                <a:gd name="T39" fmla="*/ 43 h 13021"/>
                <a:gd name="T40" fmla="*/ 833 w 10753"/>
                <a:gd name="T41" fmla="*/ 77 h 13021"/>
                <a:gd name="T42" fmla="*/ 863 w 10753"/>
                <a:gd name="T43" fmla="*/ 120 h 13021"/>
                <a:gd name="T44" fmla="*/ 889 w 10753"/>
                <a:gd name="T45" fmla="*/ 169 h 13021"/>
                <a:gd name="T46" fmla="*/ 911 w 10753"/>
                <a:gd name="T47" fmla="*/ 222 h 13021"/>
                <a:gd name="T48" fmla="*/ 945 w 10753"/>
                <a:gd name="T49" fmla="*/ 337 h 13021"/>
                <a:gd name="T50" fmla="*/ 968 w 10753"/>
                <a:gd name="T51" fmla="*/ 456 h 13021"/>
                <a:gd name="T52" fmla="*/ 977 w 10753"/>
                <a:gd name="T53" fmla="*/ 575 h 13021"/>
                <a:gd name="T54" fmla="*/ 972 w 10753"/>
                <a:gd name="T55" fmla="*/ 690 h 13021"/>
                <a:gd name="T56" fmla="*/ 965 w 10753"/>
                <a:gd name="T57" fmla="*/ 745 h 13021"/>
                <a:gd name="T58" fmla="*/ 953 w 10753"/>
                <a:gd name="T59" fmla="*/ 797 h 13021"/>
                <a:gd name="T60" fmla="*/ 937 w 10753"/>
                <a:gd name="T61" fmla="*/ 846 h 13021"/>
                <a:gd name="T62" fmla="*/ 917 w 10753"/>
                <a:gd name="T63" fmla="*/ 892 h 13021"/>
                <a:gd name="T64" fmla="*/ 894 w 10753"/>
                <a:gd name="T65" fmla="*/ 934 h 13021"/>
                <a:gd name="T66" fmla="*/ 865 w 10753"/>
                <a:gd name="T67" fmla="*/ 971 h 13021"/>
                <a:gd name="T68" fmla="*/ 832 w 10753"/>
                <a:gd name="T69" fmla="*/ 1004 h 13021"/>
                <a:gd name="T70" fmla="*/ 795 w 10753"/>
                <a:gd name="T71" fmla="*/ 1031 h 13021"/>
                <a:gd name="T72" fmla="*/ 753 w 10753"/>
                <a:gd name="T73" fmla="*/ 1052 h 13021"/>
                <a:gd name="T74" fmla="*/ 706 w 10753"/>
                <a:gd name="T75" fmla="*/ 1067 h 13021"/>
                <a:gd name="T76" fmla="*/ 656 w 10753"/>
                <a:gd name="T77" fmla="*/ 1078 h 13021"/>
                <a:gd name="T78" fmla="*/ 603 w 10753"/>
                <a:gd name="T79" fmla="*/ 1084 h 13021"/>
                <a:gd name="T80" fmla="*/ 491 w 10753"/>
                <a:gd name="T81" fmla="*/ 1085 h 13021"/>
                <a:gd name="T82" fmla="*/ 376 w 10753"/>
                <a:gd name="T83" fmla="*/ 1077 h 13021"/>
                <a:gd name="T84" fmla="*/ 263 w 10753"/>
                <a:gd name="T85" fmla="*/ 1064 h 13021"/>
                <a:gd name="T86" fmla="*/ 210 w 10753"/>
                <a:gd name="T87" fmla="*/ 1054 h 13021"/>
                <a:gd name="T88" fmla="*/ 159 w 10753"/>
                <a:gd name="T89" fmla="*/ 1039 h 13021"/>
                <a:gd name="T90" fmla="*/ 112 w 10753"/>
                <a:gd name="T91" fmla="*/ 1016 h 13021"/>
                <a:gd name="T92" fmla="*/ 70 w 10753"/>
                <a:gd name="T93" fmla="*/ 983 h 13021"/>
                <a:gd name="T94" fmla="*/ 35 w 10753"/>
                <a:gd name="T95" fmla="*/ 941 h 13021"/>
                <a:gd name="T96" fmla="*/ 11 w 10753"/>
                <a:gd name="T97" fmla="*/ 892 h 13021"/>
                <a:gd name="T98" fmla="*/ 0 w 10753"/>
                <a:gd name="T99" fmla="*/ 839 h 13021"/>
                <a:gd name="T100" fmla="*/ 1 w 10753"/>
                <a:gd name="T101" fmla="*/ 811 h 13021"/>
                <a:gd name="T102" fmla="*/ 6 w 10753"/>
                <a:gd name="T103" fmla="*/ 782 h 13021"/>
                <a:gd name="T104" fmla="*/ 16 w 10753"/>
                <a:gd name="T105" fmla="*/ 753 h 13021"/>
                <a:gd name="T106" fmla="*/ 31 w 10753"/>
                <a:gd name="T107" fmla="*/ 724 h 13021"/>
                <a:gd name="T108" fmla="*/ 72 w 10753"/>
                <a:gd name="T109" fmla="*/ 667 h 13021"/>
                <a:gd name="T110" fmla="*/ 173 w 10753"/>
                <a:gd name="T111" fmla="*/ 562 h 13021"/>
                <a:gd name="T112" fmla="*/ 216 w 10753"/>
                <a:gd name="T113" fmla="*/ 516 h 13021"/>
                <a:gd name="T114" fmla="*/ 232 w 10753"/>
                <a:gd name="T115" fmla="*/ 495 h 13021"/>
                <a:gd name="T116" fmla="*/ 242 w 10753"/>
                <a:gd name="T117" fmla="*/ 476 h 13021"/>
                <a:gd name="T118" fmla="*/ 246 w 10753"/>
                <a:gd name="T119" fmla="*/ 460 h 13021"/>
                <a:gd name="T120" fmla="*/ 244 w 10753"/>
                <a:gd name="T121" fmla="*/ 445 h 13021"/>
                <a:gd name="T122" fmla="*/ 233 w 10753"/>
                <a:gd name="T123" fmla="*/ 433 h 13021"/>
                <a:gd name="T124" fmla="*/ 212 w 10753"/>
                <a:gd name="T125" fmla="*/ 424 h 130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753"/>
                <a:gd name="T190" fmla="*/ 0 h 13021"/>
                <a:gd name="T191" fmla="*/ 10753 w 10753"/>
                <a:gd name="T192" fmla="*/ 13021 h 130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753" h="13021">
                  <a:moveTo>
                    <a:pt x="2335" y="5089"/>
                  </a:moveTo>
                  <a:lnTo>
                    <a:pt x="2080" y="4956"/>
                  </a:lnTo>
                  <a:lnTo>
                    <a:pt x="1873" y="4755"/>
                  </a:lnTo>
                  <a:lnTo>
                    <a:pt x="1712" y="4500"/>
                  </a:lnTo>
                  <a:lnTo>
                    <a:pt x="1595" y="4202"/>
                  </a:lnTo>
                  <a:lnTo>
                    <a:pt x="1522" y="3872"/>
                  </a:lnTo>
                  <a:lnTo>
                    <a:pt x="1487" y="3522"/>
                  </a:lnTo>
                  <a:lnTo>
                    <a:pt x="1532" y="2811"/>
                  </a:lnTo>
                  <a:lnTo>
                    <a:pt x="1714" y="2159"/>
                  </a:lnTo>
                  <a:lnTo>
                    <a:pt x="2016" y="1627"/>
                  </a:lnTo>
                  <a:lnTo>
                    <a:pt x="2420" y="1205"/>
                  </a:lnTo>
                  <a:lnTo>
                    <a:pt x="2910" y="879"/>
                  </a:lnTo>
                  <a:lnTo>
                    <a:pt x="3468" y="630"/>
                  </a:lnTo>
                  <a:lnTo>
                    <a:pt x="4077" y="446"/>
                  </a:lnTo>
                  <a:lnTo>
                    <a:pt x="5376" y="203"/>
                  </a:lnTo>
                  <a:lnTo>
                    <a:pt x="6668" y="35"/>
                  </a:lnTo>
                  <a:lnTo>
                    <a:pt x="7274" y="0"/>
                  </a:lnTo>
                  <a:lnTo>
                    <a:pt x="7835" y="49"/>
                  </a:lnTo>
                  <a:lnTo>
                    <a:pt x="8339" y="217"/>
                  </a:lnTo>
                  <a:lnTo>
                    <a:pt x="8781" y="517"/>
                  </a:lnTo>
                  <a:lnTo>
                    <a:pt x="9166" y="929"/>
                  </a:lnTo>
                  <a:lnTo>
                    <a:pt x="9498" y="1438"/>
                  </a:lnTo>
                  <a:lnTo>
                    <a:pt x="9784" y="2023"/>
                  </a:lnTo>
                  <a:lnTo>
                    <a:pt x="10026" y="2664"/>
                  </a:lnTo>
                  <a:lnTo>
                    <a:pt x="10405" y="4045"/>
                  </a:lnTo>
                  <a:lnTo>
                    <a:pt x="10650" y="5474"/>
                  </a:lnTo>
                  <a:lnTo>
                    <a:pt x="10753" y="6902"/>
                  </a:lnTo>
                  <a:lnTo>
                    <a:pt x="10703" y="8281"/>
                  </a:lnTo>
                  <a:lnTo>
                    <a:pt x="10616" y="8937"/>
                  </a:lnTo>
                  <a:lnTo>
                    <a:pt x="10487" y="9564"/>
                  </a:lnTo>
                  <a:lnTo>
                    <a:pt x="10315" y="10155"/>
                  </a:lnTo>
                  <a:lnTo>
                    <a:pt x="10098" y="10705"/>
                  </a:lnTo>
                  <a:lnTo>
                    <a:pt x="9834" y="11207"/>
                  </a:lnTo>
                  <a:lnTo>
                    <a:pt x="9522" y="11655"/>
                  </a:lnTo>
                  <a:lnTo>
                    <a:pt x="9161" y="12045"/>
                  </a:lnTo>
                  <a:lnTo>
                    <a:pt x="8749" y="12369"/>
                  </a:lnTo>
                  <a:lnTo>
                    <a:pt x="8285" y="12623"/>
                  </a:lnTo>
                  <a:lnTo>
                    <a:pt x="7773" y="12808"/>
                  </a:lnTo>
                  <a:lnTo>
                    <a:pt x="7221" y="12932"/>
                  </a:lnTo>
                  <a:lnTo>
                    <a:pt x="6638" y="13004"/>
                  </a:lnTo>
                  <a:lnTo>
                    <a:pt x="5403" y="13021"/>
                  </a:lnTo>
                  <a:lnTo>
                    <a:pt x="4137" y="12921"/>
                  </a:lnTo>
                  <a:lnTo>
                    <a:pt x="2898" y="12764"/>
                  </a:lnTo>
                  <a:lnTo>
                    <a:pt x="2309" y="12652"/>
                  </a:lnTo>
                  <a:lnTo>
                    <a:pt x="1751" y="12474"/>
                  </a:lnTo>
                  <a:lnTo>
                    <a:pt x="1232" y="12195"/>
                  </a:lnTo>
                  <a:lnTo>
                    <a:pt x="766" y="11795"/>
                  </a:lnTo>
                  <a:lnTo>
                    <a:pt x="385" y="11291"/>
                  </a:lnTo>
                  <a:lnTo>
                    <a:pt x="119" y="10706"/>
                  </a:lnTo>
                  <a:lnTo>
                    <a:pt x="0" y="10063"/>
                  </a:lnTo>
                  <a:lnTo>
                    <a:pt x="7" y="9727"/>
                  </a:lnTo>
                  <a:lnTo>
                    <a:pt x="63" y="9384"/>
                  </a:lnTo>
                  <a:lnTo>
                    <a:pt x="173" y="9039"/>
                  </a:lnTo>
                  <a:lnTo>
                    <a:pt x="337" y="8693"/>
                  </a:lnTo>
                  <a:lnTo>
                    <a:pt x="795" y="8009"/>
                  </a:lnTo>
                  <a:lnTo>
                    <a:pt x="1906" y="6739"/>
                  </a:lnTo>
                  <a:lnTo>
                    <a:pt x="2376" y="6187"/>
                  </a:lnTo>
                  <a:lnTo>
                    <a:pt x="2548" y="5941"/>
                  </a:lnTo>
                  <a:lnTo>
                    <a:pt x="2664" y="5716"/>
                  </a:lnTo>
                  <a:lnTo>
                    <a:pt x="2713" y="5517"/>
                  </a:lnTo>
                  <a:lnTo>
                    <a:pt x="2682" y="5344"/>
                  </a:lnTo>
                  <a:lnTo>
                    <a:pt x="2559" y="5201"/>
                  </a:lnTo>
                  <a:lnTo>
                    <a:pt x="2335" y="508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32" name="Freeform 5"/>
            <p:cNvSpPr>
              <a:spLocks/>
            </p:cNvSpPr>
            <p:nvPr/>
          </p:nvSpPr>
          <p:spPr bwMode="auto">
            <a:xfrm>
              <a:off x="3899" y="2797"/>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6" y="0"/>
                  </a:lnTo>
                  <a:lnTo>
                    <a:pt x="51" y="52"/>
                  </a:lnTo>
                  <a:lnTo>
                    <a:pt x="0" y="179"/>
                  </a:lnTo>
                  <a:lnTo>
                    <a:pt x="51" y="306"/>
                  </a:lnTo>
                  <a:lnTo>
                    <a:pt x="176"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33" name="Freeform 6"/>
            <p:cNvSpPr>
              <a:spLocks/>
            </p:cNvSpPr>
            <p:nvPr/>
          </p:nvSpPr>
          <p:spPr bwMode="auto">
            <a:xfrm>
              <a:off x="3899" y="2802"/>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34" name="Freeform 7"/>
            <p:cNvSpPr>
              <a:spLocks/>
            </p:cNvSpPr>
            <p:nvPr/>
          </p:nvSpPr>
          <p:spPr bwMode="auto">
            <a:xfrm>
              <a:off x="3899" y="2802"/>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35" name="Freeform 8"/>
            <p:cNvSpPr>
              <a:spLocks/>
            </p:cNvSpPr>
            <p:nvPr/>
          </p:nvSpPr>
          <p:spPr bwMode="auto">
            <a:xfrm>
              <a:off x="3904" y="2802"/>
              <a:ext cx="11" cy="25"/>
            </a:xfrm>
            <a:custGeom>
              <a:avLst/>
              <a:gdLst>
                <a:gd name="T0" fmla="*/ 11 w 125"/>
                <a:gd name="T1" fmla="*/ 25 h 306"/>
                <a:gd name="T2" fmla="*/ 0 w 125"/>
                <a:gd name="T3" fmla="*/ 0 h 306"/>
                <a:gd name="T4" fmla="*/ 0 w 125"/>
                <a:gd name="T5" fmla="*/ 21 h 306"/>
                <a:gd name="T6" fmla="*/ 11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36" name="Freeform 9"/>
            <p:cNvSpPr>
              <a:spLocks/>
            </p:cNvSpPr>
            <p:nvPr/>
          </p:nvSpPr>
          <p:spPr bwMode="auto">
            <a:xfrm>
              <a:off x="3904" y="2802"/>
              <a:ext cx="11" cy="25"/>
            </a:xfrm>
            <a:custGeom>
              <a:avLst/>
              <a:gdLst>
                <a:gd name="T0" fmla="*/ 11 w 125"/>
                <a:gd name="T1" fmla="*/ 25 h 306"/>
                <a:gd name="T2" fmla="*/ 0 w 125"/>
                <a:gd name="T3" fmla="*/ 0 h 306"/>
                <a:gd name="T4" fmla="*/ 0 w 125"/>
                <a:gd name="T5" fmla="*/ 21 h 306"/>
                <a:gd name="T6" fmla="*/ 11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37" name="Freeform 10"/>
            <p:cNvSpPr>
              <a:spLocks/>
            </p:cNvSpPr>
            <p:nvPr/>
          </p:nvSpPr>
          <p:spPr bwMode="auto">
            <a:xfrm>
              <a:off x="3904" y="2797"/>
              <a:ext cx="11" cy="30"/>
            </a:xfrm>
            <a:custGeom>
              <a:avLst/>
              <a:gdLst>
                <a:gd name="T0" fmla="*/ 0 w 125"/>
                <a:gd name="T1" fmla="*/ 4 h 358"/>
                <a:gd name="T2" fmla="*/ 11 w 125"/>
                <a:gd name="T3" fmla="*/ 30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38" name="Freeform 11"/>
            <p:cNvSpPr>
              <a:spLocks/>
            </p:cNvSpPr>
            <p:nvPr/>
          </p:nvSpPr>
          <p:spPr bwMode="auto">
            <a:xfrm>
              <a:off x="3904" y="2797"/>
              <a:ext cx="11" cy="30"/>
            </a:xfrm>
            <a:custGeom>
              <a:avLst/>
              <a:gdLst>
                <a:gd name="T0" fmla="*/ 0 w 125"/>
                <a:gd name="T1" fmla="*/ 4 h 358"/>
                <a:gd name="T2" fmla="*/ 11 w 125"/>
                <a:gd name="T3" fmla="*/ 30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39" name="Freeform 12"/>
            <p:cNvSpPr>
              <a:spLocks/>
            </p:cNvSpPr>
            <p:nvPr/>
          </p:nvSpPr>
          <p:spPr bwMode="auto">
            <a:xfrm>
              <a:off x="3915" y="2797"/>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0" name="Freeform 13"/>
            <p:cNvSpPr>
              <a:spLocks/>
            </p:cNvSpPr>
            <p:nvPr/>
          </p:nvSpPr>
          <p:spPr bwMode="auto">
            <a:xfrm>
              <a:off x="3915" y="2797"/>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41" name="Freeform 14"/>
            <p:cNvSpPr>
              <a:spLocks/>
            </p:cNvSpPr>
            <p:nvPr/>
          </p:nvSpPr>
          <p:spPr bwMode="auto">
            <a:xfrm>
              <a:off x="3915" y="2797"/>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2" name="Freeform 15"/>
            <p:cNvSpPr>
              <a:spLocks/>
            </p:cNvSpPr>
            <p:nvPr/>
          </p:nvSpPr>
          <p:spPr bwMode="auto">
            <a:xfrm>
              <a:off x="3915" y="2797"/>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43" name="Freeform 16"/>
            <p:cNvSpPr>
              <a:spLocks/>
            </p:cNvSpPr>
            <p:nvPr/>
          </p:nvSpPr>
          <p:spPr bwMode="auto">
            <a:xfrm>
              <a:off x="3926" y="2802"/>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4" name="Freeform 17"/>
            <p:cNvSpPr>
              <a:spLocks/>
            </p:cNvSpPr>
            <p:nvPr/>
          </p:nvSpPr>
          <p:spPr bwMode="auto">
            <a:xfrm>
              <a:off x="3926" y="2802"/>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45" name="Freeform 18"/>
            <p:cNvSpPr>
              <a:spLocks/>
            </p:cNvSpPr>
            <p:nvPr/>
          </p:nvSpPr>
          <p:spPr bwMode="auto">
            <a:xfrm>
              <a:off x="3769" y="2847"/>
              <a:ext cx="4" cy="21"/>
            </a:xfrm>
            <a:custGeom>
              <a:avLst/>
              <a:gdLst>
                <a:gd name="T0" fmla="*/ 0 w 52"/>
                <a:gd name="T1" fmla="*/ 11 h 252"/>
                <a:gd name="T2" fmla="*/ 4 w 52"/>
                <a:gd name="T3" fmla="*/ 21 h 252"/>
                <a:gd name="T4" fmla="*/ 4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6"/>
                  </a:moveTo>
                  <a:lnTo>
                    <a:pt x="52" y="252"/>
                  </a:lnTo>
                  <a:lnTo>
                    <a:pt x="52"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6" name="Freeform 19"/>
            <p:cNvSpPr>
              <a:spLocks/>
            </p:cNvSpPr>
            <p:nvPr/>
          </p:nvSpPr>
          <p:spPr bwMode="auto">
            <a:xfrm>
              <a:off x="3769" y="2847"/>
              <a:ext cx="4" cy="21"/>
            </a:xfrm>
            <a:custGeom>
              <a:avLst/>
              <a:gdLst>
                <a:gd name="T0" fmla="*/ 0 w 52"/>
                <a:gd name="T1" fmla="*/ 11 h 252"/>
                <a:gd name="T2" fmla="*/ 4 w 52"/>
                <a:gd name="T3" fmla="*/ 21 h 252"/>
                <a:gd name="T4" fmla="*/ 4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6"/>
                  </a:moveTo>
                  <a:lnTo>
                    <a:pt x="52" y="252"/>
                  </a:lnTo>
                  <a:lnTo>
                    <a:pt x="52"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47" name="Freeform 20"/>
            <p:cNvSpPr>
              <a:spLocks/>
            </p:cNvSpPr>
            <p:nvPr/>
          </p:nvSpPr>
          <p:spPr bwMode="auto">
            <a:xfrm>
              <a:off x="3773" y="2847"/>
              <a:ext cx="12" cy="26"/>
            </a:xfrm>
            <a:custGeom>
              <a:avLst/>
              <a:gdLst>
                <a:gd name="T0" fmla="*/ 12 w 124"/>
                <a:gd name="T1" fmla="*/ 26 h 305"/>
                <a:gd name="T2" fmla="*/ 0 w 124"/>
                <a:gd name="T3" fmla="*/ 0 h 305"/>
                <a:gd name="T4" fmla="*/ 0 w 124"/>
                <a:gd name="T5" fmla="*/ 21 h 305"/>
                <a:gd name="T6" fmla="*/ 12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48" name="Freeform 21"/>
            <p:cNvSpPr>
              <a:spLocks/>
            </p:cNvSpPr>
            <p:nvPr/>
          </p:nvSpPr>
          <p:spPr bwMode="auto">
            <a:xfrm>
              <a:off x="3773" y="2847"/>
              <a:ext cx="12" cy="26"/>
            </a:xfrm>
            <a:custGeom>
              <a:avLst/>
              <a:gdLst>
                <a:gd name="T0" fmla="*/ 12 w 124"/>
                <a:gd name="T1" fmla="*/ 26 h 305"/>
                <a:gd name="T2" fmla="*/ 0 w 124"/>
                <a:gd name="T3" fmla="*/ 0 h 305"/>
                <a:gd name="T4" fmla="*/ 0 w 124"/>
                <a:gd name="T5" fmla="*/ 21 h 305"/>
                <a:gd name="T6" fmla="*/ 12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49" name="Freeform 22"/>
            <p:cNvSpPr>
              <a:spLocks/>
            </p:cNvSpPr>
            <p:nvPr/>
          </p:nvSpPr>
          <p:spPr bwMode="auto">
            <a:xfrm>
              <a:off x="3773" y="2843"/>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50" name="Freeform 23"/>
            <p:cNvSpPr>
              <a:spLocks/>
            </p:cNvSpPr>
            <p:nvPr/>
          </p:nvSpPr>
          <p:spPr bwMode="auto">
            <a:xfrm>
              <a:off x="3773" y="2843"/>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51" name="Freeform 24"/>
            <p:cNvSpPr>
              <a:spLocks/>
            </p:cNvSpPr>
            <p:nvPr/>
          </p:nvSpPr>
          <p:spPr bwMode="auto">
            <a:xfrm>
              <a:off x="3785" y="2843"/>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52" name="Freeform 25"/>
            <p:cNvSpPr>
              <a:spLocks/>
            </p:cNvSpPr>
            <p:nvPr/>
          </p:nvSpPr>
          <p:spPr bwMode="auto">
            <a:xfrm>
              <a:off x="3785" y="2843"/>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53" name="Freeform 26"/>
            <p:cNvSpPr>
              <a:spLocks/>
            </p:cNvSpPr>
            <p:nvPr/>
          </p:nvSpPr>
          <p:spPr bwMode="auto">
            <a:xfrm>
              <a:off x="3785" y="2843"/>
              <a:ext cx="11" cy="25"/>
            </a:xfrm>
            <a:custGeom>
              <a:avLst/>
              <a:gdLst>
                <a:gd name="T0" fmla="*/ 0 w 124"/>
                <a:gd name="T1" fmla="*/ 0 h 305"/>
                <a:gd name="T2" fmla="*/ 11 w 124"/>
                <a:gd name="T3" fmla="*/ 25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54" name="Freeform 27"/>
            <p:cNvSpPr>
              <a:spLocks/>
            </p:cNvSpPr>
            <p:nvPr/>
          </p:nvSpPr>
          <p:spPr bwMode="auto">
            <a:xfrm>
              <a:off x="3785" y="2843"/>
              <a:ext cx="11" cy="25"/>
            </a:xfrm>
            <a:custGeom>
              <a:avLst/>
              <a:gdLst>
                <a:gd name="T0" fmla="*/ 0 w 124"/>
                <a:gd name="T1" fmla="*/ 0 h 305"/>
                <a:gd name="T2" fmla="*/ 11 w 124"/>
                <a:gd name="T3" fmla="*/ 25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55" name="Freeform 28"/>
            <p:cNvSpPr>
              <a:spLocks/>
            </p:cNvSpPr>
            <p:nvPr/>
          </p:nvSpPr>
          <p:spPr bwMode="auto">
            <a:xfrm>
              <a:off x="3796" y="2847"/>
              <a:ext cx="5" cy="21"/>
            </a:xfrm>
            <a:custGeom>
              <a:avLst/>
              <a:gdLst>
                <a:gd name="T0" fmla="*/ 5 w 51"/>
                <a:gd name="T1" fmla="*/ 11 h 252"/>
                <a:gd name="T2" fmla="*/ 0 w 51"/>
                <a:gd name="T3" fmla="*/ 0 h 252"/>
                <a:gd name="T4" fmla="*/ 0 w 51"/>
                <a:gd name="T5" fmla="*/ 21 h 252"/>
                <a:gd name="T6" fmla="*/ 5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6"/>
                  </a:moveTo>
                  <a:lnTo>
                    <a:pt x="0" y="0"/>
                  </a:lnTo>
                  <a:lnTo>
                    <a:pt x="0" y="252"/>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56" name="Freeform 29"/>
            <p:cNvSpPr>
              <a:spLocks/>
            </p:cNvSpPr>
            <p:nvPr/>
          </p:nvSpPr>
          <p:spPr bwMode="auto">
            <a:xfrm>
              <a:off x="3796" y="2847"/>
              <a:ext cx="5" cy="21"/>
            </a:xfrm>
            <a:custGeom>
              <a:avLst/>
              <a:gdLst>
                <a:gd name="T0" fmla="*/ 5 w 51"/>
                <a:gd name="T1" fmla="*/ 11 h 252"/>
                <a:gd name="T2" fmla="*/ 0 w 51"/>
                <a:gd name="T3" fmla="*/ 0 h 252"/>
                <a:gd name="T4" fmla="*/ 0 w 51"/>
                <a:gd name="T5" fmla="*/ 21 h 252"/>
                <a:gd name="T6" fmla="*/ 5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6"/>
                  </a:moveTo>
                  <a:lnTo>
                    <a:pt x="0" y="0"/>
                  </a:lnTo>
                  <a:lnTo>
                    <a:pt x="0" y="252"/>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57" name="Freeform 30"/>
            <p:cNvSpPr>
              <a:spLocks/>
            </p:cNvSpPr>
            <p:nvPr/>
          </p:nvSpPr>
          <p:spPr bwMode="auto">
            <a:xfrm>
              <a:off x="3769" y="2843"/>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300" y="53"/>
                  </a:lnTo>
                  <a:lnTo>
                    <a:pt x="176" y="0"/>
                  </a:lnTo>
                  <a:lnTo>
                    <a:pt x="52" y="53"/>
                  </a:lnTo>
                  <a:lnTo>
                    <a:pt x="0" y="179"/>
                  </a:lnTo>
                  <a:lnTo>
                    <a:pt x="52" y="305"/>
                  </a:lnTo>
                  <a:lnTo>
                    <a:pt x="176" y="358"/>
                  </a:lnTo>
                  <a:lnTo>
                    <a:pt x="300" y="305"/>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58" name="Freeform 31"/>
            <p:cNvSpPr>
              <a:spLocks/>
            </p:cNvSpPr>
            <p:nvPr/>
          </p:nvSpPr>
          <p:spPr bwMode="auto">
            <a:xfrm>
              <a:off x="3197" y="2770"/>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80"/>
                  </a:moveTo>
                  <a:lnTo>
                    <a:pt x="300" y="53"/>
                  </a:lnTo>
                  <a:lnTo>
                    <a:pt x="175" y="0"/>
                  </a:lnTo>
                  <a:lnTo>
                    <a:pt x="51" y="53"/>
                  </a:lnTo>
                  <a:lnTo>
                    <a:pt x="0" y="180"/>
                  </a:lnTo>
                  <a:lnTo>
                    <a:pt x="51" y="305"/>
                  </a:lnTo>
                  <a:lnTo>
                    <a:pt x="175" y="358"/>
                  </a:lnTo>
                  <a:lnTo>
                    <a:pt x="300" y="305"/>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59" name="Freeform 32"/>
            <p:cNvSpPr>
              <a:spLocks/>
            </p:cNvSpPr>
            <p:nvPr/>
          </p:nvSpPr>
          <p:spPr bwMode="auto">
            <a:xfrm>
              <a:off x="3197" y="2774"/>
              <a:ext cx="5" cy="21"/>
            </a:xfrm>
            <a:custGeom>
              <a:avLst/>
              <a:gdLst>
                <a:gd name="T0" fmla="*/ 0 w 51"/>
                <a:gd name="T1" fmla="*/ 11 h 252"/>
                <a:gd name="T2" fmla="*/ 5 w 51"/>
                <a:gd name="T3" fmla="*/ 21 h 252"/>
                <a:gd name="T4" fmla="*/ 5 w 51"/>
                <a:gd name="T5" fmla="*/ 0 h 252"/>
                <a:gd name="T6" fmla="*/ 0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7"/>
                  </a:moveTo>
                  <a:lnTo>
                    <a:pt x="51" y="252"/>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60" name="Freeform 33"/>
            <p:cNvSpPr>
              <a:spLocks/>
            </p:cNvSpPr>
            <p:nvPr/>
          </p:nvSpPr>
          <p:spPr bwMode="auto">
            <a:xfrm>
              <a:off x="3197" y="2774"/>
              <a:ext cx="5" cy="21"/>
            </a:xfrm>
            <a:custGeom>
              <a:avLst/>
              <a:gdLst>
                <a:gd name="T0" fmla="*/ 0 w 51"/>
                <a:gd name="T1" fmla="*/ 11 h 252"/>
                <a:gd name="T2" fmla="*/ 5 w 51"/>
                <a:gd name="T3" fmla="*/ 21 h 252"/>
                <a:gd name="T4" fmla="*/ 5 w 51"/>
                <a:gd name="T5" fmla="*/ 0 h 252"/>
                <a:gd name="T6" fmla="*/ 0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7"/>
                  </a:moveTo>
                  <a:lnTo>
                    <a:pt x="51" y="252"/>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61" name="Freeform 34"/>
            <p:cNvSpPr>
              <a:spLocks/>
            </p:cNvSpPr>
            <p:nvPr/>
          </p:nvSpPr>
          <p:spPr bwMode="auto">
            <a:xfrm>
              <a:off x="3202" y="2774"/>
              <a:ext cx="11" cy="26"/>
            </a:xfrm>
            <a:custGeom>
              <a:avLst/>
              <a:gdLst>
                <a:gd name="T0" fmla="*/ 11 w 124"/>
                <a:gd name="T1" fmla="*/ 26 h 305"/>
                <a:gd name="T2" fmla="*/ 0 w 124"/>
                <a:gd name="T3" fmla="*/ 0 h 305"/>
                <a:gd name="T4" fmla="*/ 0 w 124"/>
                <a:gd name="T5" fmla="*/ 21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62" name="Freeform 35"/>
            <p:cNvSpPr>
              <a:spLocks/>
            </p:cNvSpPr>
            <p:nvPr/>
          </p:nvSpPr>
          <p:spPr bwMode="auto">
            <a:xfrm>
              <a:off x="3202" y="2774"/>
              <a:ext cx="11" cy="26"/>
            </a:xfrm>
            <a:custGeom>
              <a:avLst/>
              <a:gdLst>
                <a:gd name="T0" fmla="*/ 11 w 124"/>
                <a:gd name="T1" fmla="*/ 26 h 305"/>
                <a:gd name="T2" fmla="*/ 0 w 124"/>
                <a:gd name="T3" fmla="*/ 0 h 305"/>
                <a:gd name="T4" fmla="*/ 0 w 124"/>
                <a:gd name="T5" fmla="*/ 21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63" name="Freeform 36"/>
            <p:cNvSpPr>
              <a:spLocks/>
            </p:cNvSpPr>
            <p:nvPr/>
          </p:nvSpPr>
          <p:spPr bwMode="auto">
            <a:xfrm>
              <a:off x="3202" y="2770"/>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64" name="Freeform 37"/>
            <p:cNvSpPr>
              <a:spLocks/>
            </p:cNvSpPr>
            <p:nvPr/>
          </p:nvSpPr>
          <p:spPr bwMode="auto">
            <a:xfrm>
              <a:off x="3202" y="2770"/>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65" name="Freeform 38"/>
            <p:cNvSpPr>
              <a:spLocks/>
            </p:cNvSpPr>
            <p:nvPr/>
          </p:nvSpPr>
          <p:spPr bwMode="auto">
            <a:xfrm>
              <a:off x="3213" y="2770"/>
              <a:ext cx="12" cy="30"/>
            </a:xfrm>
            <a:custGeom>
              <a:avLst/>
              <a:gdLst>
                <a:gd name="T0" fmla="*/ 12 w 125"/>
                <a:gd name="T1" fmla="*/ 26 h 358"/>
                <a:gd name="T2" fmla="*/ 0 w 125"/>
                <a:gd name="T3" fmla="*/ 0 h 358"/>
                <a:gd name="T4" fmla="*/ 0 w 125"/>
                <a:gd name="T5" fmla="*/ 30 h 358"/>
                <a:gd name="T6" fmla="*/ 12 w 125"/>
                <a:gd name="T7" fmla="*/ 26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125" y="305"/>
                  </a:moveTo>
                  <a:lnTo>
                    <a:pt x="0" y="0"/>
                  </a:lnTo>
                  <a:lnTo>
                    <a:pt x="0" y="358"/>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66" name="Freeform 39"/>
            <p:cNvSpPr>
              <a:spLocks/>
            </p:cNvSpPr>
            <p:nvPr/>
          </p:nvSpPr>
          <p:spPr bwMode="auto">
            <a:xfrm>
              <a:off x="3213" y="2770"/>
              <a:ext cx="12" cy="30"/>
            </a:xfrm>
            <a:custGeom>
              <a:avLst/>
              <a:gdLst>
                <a:gd name="T0" fmla="*/ 12 w 125"/>
                <a:gd name="T1" fmla="*/ 26 h 358"/>
                <a:gd name="T2" fmla="*/ 0 w 125"/>
                <a:gd name="T3" fmla="*/ 0 h 358"/>
                <a:gd name="T4" fmla="*/ 0 w 125"/>
                <a:gd name="T5" fmla="*/ 30 h 358"/>
                <a:gd name="T6" fmla="*/ 12 w 125"/>
                <a:gd name="T7" fmla="*/ 26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125" y="305"/>
                  </a:moveTo>
                  <a:lnTo>
                    <a:pt x="0" y="0"/>
                  </a:lnTo>
                  <a:lnTo>
                    <a:pt x="0" y="358"/>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67" name="Freeform 40"/>
            <p:cNvSpPr>
              <a:spLocks/>
            </p:cNvSpPr>
            <p:nvPr/>
          </p:nvSpPr>
          <p:spPr bwMode="auto">
            <a:xfrm>
              <a:off x="3213" y="2770"/>
              <a:ext cx="12" cy="25"/>
            </a:xfrm>
            <a:custGeom>
              <a:avLst/>
              <a:gdLst>
                <a:gd name="T0" fmla="*/ 0 w 125"/>
                <a:gd name="T1" fmla="*/ 0 h 305"/>
                <a:gd name="T2" fmla="*/ 12 w 125"/>
                <a:gd name="T3" fmla="*/ 25 h 305"/>
                <a:gd name="T4" fmla="*/ 12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68" name="Freeform 41"/>
            <p:cNvSpPr>
              <a:spLocks/>
            </p:cNvSpPr>
            <p:nvPr/>
          </p:nvSpPr>
          <p:spPr bwMode="auto">
            <a:xfrm>
              <a:off x="3213" y="2770"/>
              <a:ext cx="12" cy="25"/>
            </a:xfrm>
            <a:custGeom>
              <a:avLst/>
              <a:gdLst>
                <a:gd name="T0" fmla="*/ 0 w 125"/>
                <a:gd name="T1" fmla="*/ 0 h 305"/>
                <a:gd name="T2" fmla="*/ 12 w 125"/>
                <a:gd name="T3" fmla="*/ 25 h 305"/>
                <a:gd name="T4" fmla="*/ 12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69" name="Freeform 42"/>
            <p:cNvSpPr>
              <a:spLocks/>
            </p:cNvSpPr>
            <p:nvPr/>
          </p:nvSpPr>
          <p:spPr bwMode="auto">
            <a:xfrm>
              <a:off x="3225" y="2774"/>
              <a:ext cx="4" cy="21"/>
            </a:xfrm>
            <a:custGeom>
              <a:avLst/>
              <a:gdLst>
                <a:gd name="T0" fmla="*/ 4 w 51"/>
                <a:gd name="T1" fmla="*/ 11 h 252"/>
                <a:gd name="T2" fmla="*/ 0 w 51"/>
                <a:gd name="T3" fmla="*/ 0 h 252"/>
                <a:gd name="T4" fmla="*/ 0 w 51"/>
                <a:gd name="T5" fmla="*/ 21 h 252"/>
                <a:gd name="T6" fmla="*/ 4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70" name="Freeform 43"/>
            <p:cNvSpPr>
              <a:spLocks/>
            </p:cNvSpPr>
            <p:nvPr/>
          </p:nvSpPr>
          <p:spPr bwMode="auto">
            <a:xfrm>
              <a:off x="3225" y="2774"/>
              <a:ext cx="4" cy="21"/>
            </a:xfrm>
            <a:custGeom>
              <a:avLst/>
              <a:gdLst>
                <a:gd name="T0" fmla="*/ 4 w 51"/>
                <a:gd name="T1" fmla="*/ 11 h 252"/>
                <a:gd name="T2" fmla="*/ 0 w 51"/>
                <a:gd name="T3" fmla="*/ 0 h 252"/>
                <a:gd name="T4" fmla="*/ 0 w 51"/>
                <a:gd name="T5" fmla="*/ 21 h 252"/>
                <a:gd name="T6" fmla="*/ 4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71" name="Freeform 44"/>
            <p:cNvSpPr>
              <a:spLocks/>
            </p:cNvSpPr>
            <p:nvPr/>
          </p:nvSpPr>
          <p:spPr bwMode="auto">
            <a:xfrm>
              <a:off x="3346" y="2831"/>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72" name="Freeform 45"/>
            <p:cNvSpPr>
              <a:spLocks/>
            </p:cNvSpPr>
            <p:nvPr/>
          </p:nvSpPr>
          <p:spPr bwMode="auto">
            <a:xfrm>
              <a:off x="3346" y="2831"/>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73" name="Freeform 46"/>
            <p:cNvSpPr>
              <a:spLocks/>
            </p:cNvSpPr>
            <p:nvPr/>
          </p:nvSpPr>
          <p:spPr bwMode="auto">
            <a:xfrm>
              <a:off x="3350" y="2831"/>
              <a:ext cx="11" cy="26"/>
            </a:xfrm>
            <a:custGeom>
              <a:avLst/>
              <a:gdLst>
                <a:gd name="T0" fmla="*/ 11 w 124"/>
                <a:gd name="T1" fmla="*/ 26 h 305"/>
                <a:gd name="T2" fmla="*/ 0 w 124"/>
                <a:gd name="T3" fmla="*/ 0 h 305"/>
                <a:gd name="T4" fmla="*/ 0 w 124"/>
                <a:gd name="T5" fmla="*/ 22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74" name="Freeform 47"/>
            <p:cNvSpPr>
              <a:spLocks/>
            </p:cNvSpPr>
            <p:nvPr/>
          </p:nvSpPr>
          <p:spPr bwMode="auto">
            <a:xfrm>
              <a:off x="3350" y="2831"/>
              <a:ext cx="11" cy="26"/>
            </a:xfrm>
            <a:custGeom>
              <a:avLst/>
              <a:gdLst>
                <a:gd name="T0" fmla="*/ 11 w 124"/>
                <a:gd name="T1" fmla="*/ 26 h 305"/>
                <a:gd name="T2" fmla="*/ 0 w 124"/>
                <a:gd name="T3" fmla="*/ 0 h 305"/>
                <a:gd name="T4" fmla="*/ 0 w 124"/>
                <a:gd name="T5" fmla="*/ 22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75" name="Freeform 48"/>
            <p:cNvSpPr>
              <a:spLocks/>
            </p:cNvSpPr>
            <p:nvPr/>
          </p:nvSpPr>
          <p:spPr bwMode="auto">
            <a:xfrm>
              <a:off x="3350" y="2827"/>
              <a:ext cx="11" cy="30"/>
            </a:xfrm>
            <a:custGeom>
              <a:avLst/>
              <a:gdLst>
                <a:gd name="T0" fmla="*/ 0 w 124"/>
                <a:gd name="T1" fmla="*/ 4 h 357"/>
                <a:gd name="T2" fmla="*/ 11 w 124"/>
                <a:gd name="T3" fmla="*/ 30 h 357"/>
                <a:gd name="T4" fmla="*/ 11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76" name="Freeform 49"/>
            <p:cNvSpPr>
              <a:spLocks/>
            </p:cNvSpPr>
            <p:nvPr/>
          </p:nvSpPr>
          <p:spPr bwMode="auto">
            <a:xfrm>
              <a:off x="3350" y="2827"/>
              <a:ext cx="11" cy="30"/>
            </a:xfrm>
            <a:custGeom>
              <a:avLst/>
              <a:gdLst>
                <a:gd name="T0" fmla="*/ 0 w 124"/>
                <a:gd name="T1" fmla="*/ 4 h 357"/>
                <a:gd name="T2" fmla="*/ 11 w 124"/>
                <a:gd name="T3" fmla="*/ 30 h 357"/>
                <a:gd name="T4" fmla="*/ 11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77" name="Freeform 50"/>
            <p:cNvSpPr>
              <a:spLocks/>
            </p:cNvSpPr>
            <p:nvPr/>
          </p:nvSpPr>
          <p:spPr bwMode="auto">
            <a:xfrm>
              <a:off x="3361" y="2827"/>
              <a:ext cx="12" cy="30"/>
            </a:xfrm>
            <a:custGeom>
              <a:avLst/>
              <a:gdLst>
                <a:gd name="T0" fmla="*/ 12 w 124"/>
                <a:gd name="T1" fmla="*/ 26 h 357"/>
                <a:gd name="T2" fmla="*/ 0 w 124"/>
                <a:gd name="T3" fmla="*/ 0 h 357"/>
                <a:gd name="T4" fmla="*/ 0 w 124"/>
                <a:gd name="T5" fmla="*/ 30 h 357"/>
                <a:gd name="T6" fmla="*/ 12 w 124"/>
                <a:gd name="T7" fmla="*/ 26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78" name="Freeform 51"/>
            <p:cNvSpPr>
              <a:spLocks/>
            </p:cNvSpPr>
            <p:nvPr/>
          </p:nvSpPr>
          <p:spPr bwMode="auto">
            <a:xfrm>
              <a:off x="3361" y="2827"/>
              <a:ext cx="12" cy="30"/>
            </a:xfrm>
            <a:custGeom>
              <a:avLst/>
              <a:gdLst>
                <a:gd name="T0" fmla="*/ 12 w 124"/>
                <a:gd name="T1" fmla="*/ 26 h 357"/>
                <a:gd name="T2" fmla="*/ 0 w 124"/>
                <a:gd name="T3" fmla="*/ 0 h 357"/>
                <a:gd name="T4" fmla="*/ 0 w 124"/>
                <a:gd name="T5" fmla="*/ 30 h 357"/>
                <a:gd name="T6" fmla="*/ 12 w 124"/>
                <a:gd name="T7" fmla="*/ 26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79" name="Freeform 52"/>
            <p:cNvSpPr>
              <a:spLocks/>
            </p:cNvSpPr>
            <p:nvPr/>
          </p:nvSpPr>
          <p:spPr bwMode="auto">
            <a:xfrm>
              <a:off x="3361" y="2827"/>
              <a:ext cx="12" cy="25"/>
            </a:xfrm>
            <a:custGeom>
              <a:avLst/>
              <a:gdLst>
                <a:gd name="T0" fmla="*/ 0 w 124"/>
                <a:gd name="T1" fmla="*/ 0 h 305"/>
                <a:gd name="T2" fmla="*/ 12 w 124"/>
                <a:gd name="T3" fmla="*/ 25 h 305"/>
                <a:gd name="T4" fmla="*/ 12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80" name="Freeform 53"/>
            <p:cNvSpPr>
              <a:spLocks/>
            </p:cNvSpPr>
            <p:nvPr/>
          </p:nvSpPr>
          <p:spPr bwMode="auto">
            <a:xfrm>
              <a:off x="3361" y="2827"/>
              <a:ext cx="12" cy="25"/>
            </a:xfrm>
            <a:custGeom>
              <a:avLst/>
              <a:gdLst>
                <a:gd name="T0" fmla="*/ 0 w 124"/>
                <a:gd name="T1" fmla="*/ 0 h 305"/>
                <a:gd name="T2" fmla="*/ 12 w 124"/>
                <a:gd name="T3" fmla="*/ 25 h 305"/>
                <a:gd name="T4" fmla="*/ 12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81" name="Freeform 54"/>
            <p:cNvSpPr>
              <a:spLocks/>
            </p:cNvSpPr>
            <p:nvPr/>
          </p:nvSpPr>
          <p:spPr bwMode="auto">
            <a:xfrm>
              <a:off x="3373" y="2831"/>
              <a:ext cx="4" cy="21"/>
            </a:xfrm>
            <a:custGeom>
              <a:avLst/>
              <a:gdLst>
                <a:gd name="T0" fmla="*/ 4 w 51"/>
                <a:gd name="T1" fmla="*/ 10 h 253"/>
                <a:gd name="T2" fmla="*/ 0 w 51"/>
                <a:gd name="T3" fmla="*/ 0 h 253"/>
                <a:gd name="T4" fmla="*/ 0 w 51"/>
                <a:gd name="T5" fmla="*/ 21 h 253"/>
                <a:gd name="T6" fmla="*/ 4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82" name="Freeform 55"/>
            <p:cNvSpPr>
              <a:spLocks/>
            </p:cNvSpPr>
            <p:nvPr/>
          </p:nvSpPr>
          <p:spPr bwMode="auto">
            <a:xfrm>
              <a:off x="3373" y="2831"/>
              <a:ext cx="4" cy="21"/>
            </a:xfrm>
            <a:custGeom>
              <a:avLst/>
              <a:gdLst>
                <a:gd name="T0" fmla="*/ 4 w 51"/>
                <a:gd name="T1" fmla="*/ 10 h 253"/>
                <a:gd name="T2" fmla="*/ 0 w 51"/>
                <a:gd name="T3" fmla="*/ 0 h 253"/>
                <a:gd name="T4" fmla="*/ 0 w 51"/>
                <a:gd name="T5" fmla="*/ 21 h 253"/>
                <a:gd name="T6" fmla="*/ 4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83" name="Freeform 56"/>
            <p:cNvSpPr>
              <a:spLocks/>
            </p:cNvSpPr>
            <p:nvPr/>
          </p:nvSpPr>
          <p:spPr bwMode="auto">
            <a:xfrm>
              <a:off x="3346" y="2827"/>
              <a:ext cx="31" cy="30"/>
            </a:xfrm>
            <a:custGeom>
              <a:avLst/>
              <a:gdLst>
                <a:gd name="T0" fmla="*/ 31 w 350"/>
                <a:gd name="T1" fmla="*/ 15 h 357"/>
                <a:gd name="T2" fmla="*/ 26 w 350"/>
                <a:gd name="T3" fmla="*/ 4 h 357"/>
                <a:gd name="T4" fmla="*/ 16 w 350"/>
                <a:gd name="T5" fmla="*/ 0 h 357"/>
                <a:gd name="T6" fmla="*/ 5 w 350"/>
                <a:gd name="T7" fmla="*/ 4 h 357"/>
                <a:gd name="T8" fmla="*/ 0 w 350"/>
                <a:gd name="T9" fmla="*/ 15 h 357"/>
                <a:gd name="T10" fmla="*/ 5 w 350"/>
                <a:gd name="T11" fmla="*/ 26 h 357"/>
                <a:gd name="T12" fmla="*/ 16 w 350"/>
                <a:gd name="T13" fmla="*/ 30 h 357"/>
                <a:gd name="T14" fmla="*/ 26 w 350"/>
                <a:gd name="T15" fmla="*/ 26 h 357"/>
                <a:gd name="T16" fmla="*/ 31 w 350"/>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0"/>
                <a:gd name="T28" fmla="*/ 0 h 357"/>
                <a:gd name="T29" fmla="*/ 350 w 350"/>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0" h="357">
                  <a:moveTo>
                    <a:pt x="350" y="178"/>
                  </a:moveTo>
                  <a:lnTo>
                    <a:pt x="299" y="52"/>
                  </a:lnTo>
                  <a:lnTo>
                    <a:pt x="175" y="0"/>
                  </a:lnTo>
                  <a:lnTo>
                    <a:pt x="51" y="52"/>
                  </a:lnTo>
                  <a:lnTo>
                    <a:pt x="0" y="178"/>
                  </a:lnTo>
                  <a:lnTo>
                    <a:pt x="51" y="305"/>
                  </a:lnTo>
                  <a:lnTo>
                    <a:pt x="175" y="357"/>
                  </a:lnTo>
                  <a:lnTo>
                    <a:pt x="299" y="305"/>
                  </a:lnTo>
                  <a:lnTo>
                    <a:pt x="350"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84" name="Freeform 57"/>
            <p:cNvSpPr>
              <a:spLocks/>
            </p:cNvSpPr>
            <p:nvPr/>
          </p:nvSpPr>
          <p:spPr bwMode="auto">
            <a:xfrm>
              <a:off x="3110" y="2645"/>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6" y="0"/>
                  </a:lnTo>
                  <a:lnTo>
                    <a:pt x="51" y="52"/>
                  </a:lnTo>
                  <a:lnTo>
                    <a:pt x="0" y="179"/>
                  </a:lnTo>
                  <a:lnTo>
                    <a:pt x="51" y="306"/>
                  </a:lnTo>
                  <a:lnTo>
                    <a:pt x="176"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85" name="Freeform 58"/>
            <p:cNvSpPr>
              <a:spLocks/>
            </p:cNvSpPr>
            <p:nvPr/>
          </p:nvSpPr>
          <p:spPr bwMode="auto">
            <a:xfrm>
              <a:off x="3110" y="2649"/>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86" name="Freeform 59"/>
            <p:cNvSpPr>
              <a:spLocks/>
            </p:cNvSpPr>
            <p:nvPr/>
          </p:nvSpPr>
          <p:spPr bwMode="auto">
            <a:xfrm>
              <a:off x="3110" y="2649"/>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87" name="Freeform 60"/>
            <p:cNvSpPr>
              <a:spLocks/>
            </p:cNvSpPr>
            <p:nvPr/>
          </p:nvSpPr>
          <p:spPr bwMode="auto">
            <a:xfrm>
              <a:off x="3115" y="2649"/>
              <a:ext cx="11" cy="26"/>
            </a:xfrm>
            <a:custGeom>
              <a:avLst/>
              <a:gdLst>
                <a:gd name="T0" fmla="*/ 11 w 125"/>
                <a:gd name="T1" fmla="*/ 26 h 306"/>
                <a:gd name="T2" fmla="*/ 0 w 125"/>
                <a:gd name="T3" fmla="*/ 0 h 306"/>
                <a:gd name="T4" fmla="*/ 0 w 125"/>
                <a:gd name="T5" fmla="*/ 22 h 306"/>
                <a:gd name="T6" fmla="*/ 11 w 125"/>
                <a:gd name="T7" fmla="*/ 26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88" name="Freeform 61"/>
            <p:cNvSpPr>
              <a:spLocks/>
            </p:cNvSpPr>
            <p:nvPr/>
          </p:nvSpPr>
          <p:spPr bwMode="auto">
            <a:xfrm>
              <a:off x="3115" y="2649"/>
              <a:ext cx="11" cy="26"/>
            </a:xfrm>
            <a:custGeom>
              <a:avLst/>
              <a:gdLst>
                <a:gd name="T0" fmla="*/ 11 w 125"/>
                <a:gd name="T1" fmla="*/ 26 h 306"/>
                <a:gd name="T2" fmla="*/ 0 w 125"/>
                <a:gd name="T3" fmla="*/ 0 h 306"/>
                <a:gd name="T4" fmla="*/ 0 w 125"/>
                <a:gd name="T5" fmla="*/ 22 h 306"/>
                <a:gd name="T6" fmla="*/ 11 w 125"/>
                <a:gd name="T7" fmla="*/ 26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89" name="Freeform 62"/>
            <p:cNvSpPr>
              <a:spLocks/>
            </p:cNvSpPr>
            <p:nvPr/>
          </p:nvSpPr>
          <p:spPr bwMode="auto">
            <a:xfrm>
              <a:off x="3115" y="2645"/>
              <a:ext cx="11" cy="30"/>
            </a:xfrm>
            <a:custGeom>
              <a:avLst/>
              <a:gdLst>
                <a:gd name="T0" fmla="*/ 0 w 125"/>
                <a:gd name="T1" fmla="*/ 4 h 358"/>
                <a:gd name="T2" fmla="*/ 11 w 125"/>
                <a:gd name="T3" fmla="*/ 30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90" name="Freeform 63"/>
            <p:cNvSpPr>
              <a:spLocks/>
            </p:cNvSpPr>
            <p:nvPr/>
          </p:nvSpPr>
          <p:spPr bwMode="auto">
            <a:xfrm>
              <a:off x="3115" y="2645"/>
              <a:ext cx="11" cy="30"/>
            </a:xfrm>
            <a:custGeom>
              <a:avLst/>
              <a:gdLst>
                <a:gd name="T0" fmla="*/ 0 w 125"/>
                <a:gd name="T1" fmla="*/ 4 h 358"/>
                <a:gd name="T2" fmla="*/ 11 w 125"/>
                <a:gd name="T3" fmla="*/ 30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91" name="Freeform 64"/>
            <p:cNvSpPr>
              <a:spLocks/>
            </p:cNvSpPr>
            <p:nvPr/>
          </p:nvSpPr>
          <p:spPr bwMode="auto">
            <a:xfrm>
              <a:off x="3126" y="2645"/>
              <a:ext cx="12" cy="30"/>
            </a:xfrm>
            <a:custGeom>
              <a:avLst/>
              <a:gdLst>
                <a:gd name="T0" fmla="*/ 12 w 123"/>
                <a:gd name="T1" fmla="*/ 26 h 358"/>
                <a:gd name="T2" fmla="*/ 0 w 123"/>
                <a:gd name="T3" fmla="*/ 0 h 358"/>
                <a:gd name="T4" fmla="*/ 0 w 123"/>
                <a:gd name="T5" fmla="*/ 30 h 358"/>
                <a:gd name="T6" fmla="*/ 12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92" name="Freeform 65"/>
            <p:cNvSpPr>
              <a:spLocks/>
            </p:cNvSpPr>
            <p:nvPr/>
          </p:nvSpPr>
          <p:spPr bwMode="auto">
            <a:xfrm>
              <a:off x="3126" y="2645"/>
              <a:ext cx="12" cy="30"/>
            </a:xfrm>
            <a:custGeom>
              <a:avLst/>
              <a:gdLst>
                <a:gd name="T0" fmla="*/ 12 w 123"/>
                <a:gd name="T1" fmla="*/ 26 h 358"/>
                <a:gd name="T2" fmla="*/ 0 w 123"/>
                <a:gd name="T3" fmla="*/ 0 h 358"/>
                <a:gd name="T4" fmla="*/ 0 w 123"/>
                <a:gd name="T5" fmla="*/ 30 h 358"/>
                <a:gd name="T6" fmla="*/ 12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93" name="Freeform 66"/>
            <p:cNvSpPr>
              <a:spLocks/>
            </p:cNvSpPr>
            <p:nvPr/>
          </p:nvSpPr>
          <p:spPr bwMode="auto">
            <a:xfrm>
              <a:off x="3126" y="2645"/>
              <a:ext cx="12" cy="25"/>
            </a:xfrm>
            <a:custGeom>
              <a:avLst/>
              <a:gdLst>
                <a:gd name="T0" fmla="*/ 0 w 123"/>
                <a:gd name="T1" fmla="*/ 0 h 306"/>
                <a:gd name="T2" fmla="*/ 12 w 123"/>
                <a:gd name="T3" fmla="*/ 25 h 306"/>
                <a:gd name="T4" fmla="*/ 12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94" name="Freeform 67"/>
            <p:cNvSpPr>
              <a:spLocks/>
            </p:cNvSpPr>
            <p:nvPr/>
          </p:nvSpPr>
          <p:spPr bwMode="auto">
            <a:xfrm>
              <a:off x="3126" y="2645"/>
              <a:ext cx="12" cy="25"/>
            </a:xfrm>
            <a:custGeom>
              <a:avLst/>
              <a:gdLst>
                <a:gd name="T0" fmla="*/ 0 w 123"/>
                <a:gd name="T1" fmla="*/ 0 h 306"/>
                <a:gd name="T2" fmla="*/ 12 w 123"/>
                <a:gd name="T3" fmla="*/ 25 h 306"/>
                <a:gd name="T4" fmla="*/ 12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95" name="Freeform 68"/>
            <p:cNvSpPr>
              <a:spLocks/>
            </p:cNvSpPr>
            <p:nvPr/>
          </p:nvSpPr>
          <p:spPr bwMode="auto">
            <a:xfrm>
              <a:off x="3138" y="2649"/>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96" name="Freeform 69"/>
            <p:cNvSpPr>
              <a:spLocks/>
            </p:cNvSpPr>
            <p:nvPr/>
          </p:nvSpPr>
          <p:spPr bwMode="auto">
            <a:xfrm>
              <a:off x="3138" y="2649"/>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97" name="Freeform 70"/>
            <p:cNvSpPr>
              <a:spLocks/>
            </p:cNvSpPr>
            <p:nvPr/>
          </p:nvSpPr>
          <p:spPr bwMode="auto">
            <a:xfrm>
              <a:off x="3137" y="2492"/>
              <a:ext cx="4" cy="21"/>
            </a:xfrm>
            <a:custGeom>
              <a:avLst/>
              <a:gdLst>
                <a:gd name="T0" fmla="*/ 0 w 52"/>
                <a:gd name="T1" fmla="*/ 10 h 253"/>
                <a:gd name="T2" fmla="*/ 4 w 52"/>
                <a:gd name="T3" fmla="*/ 21 h 253"/>
                <a:gd name="T4" fmla="*/ 4 w 52"/>
                <a:gd name="T5" fmla="*/ 0 h 253"/>
                <a:gd name="T6" fmla="*/ 0 w 52"/>
                <a:gd name="T7" fmla="*/ 10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0" y="126"/>
                  </a:moveTo>
                  <a:lnTo>
                    <a:pt x="52" y="253"/>
                  </a:lnTo>
                  <a:lnTo>
                    <a:pt x="52"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98" name="Freeform 71"/>
            <p:cNvSpPr>
              <a:spLocks/>
            </p:cNvSpPr>
            <p:nvPr/>
          </p:nvSpPr>
          <p:spPr bwMode="auto">
            <a:xfrm>
              <a:off x="3137" y="2492"/>
              <a:ext cx="4" cy="21"/>
            </a:xfrm>
            <a:custGeom>
              <a:avLst/>
              <a:gdLst>
                <a:gd name="T0" fmla="*/ 0 w 52"/>
                <a:gd name="T1" fmla="*/ 10 h 253"/>
                <a:gd name="T2" fmla="*/ 4 w 52"/>
                <a:gd name="T3" fmla="*/ 21 h 253"/>
                <a:gd name="T4" fmla="*/ 4 w 52"/>
                <a:gd name="T5" fmla="*/ 0 h 253"/>
                <a:gd name="T6" fmla="*/ 0 w 52"/>
                <a:gd name="T7" fmla="*/ 10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0" y="126"/>
                  </a:moveTo>
                  <a:lnTo>
                    <a:pt x="52" y="253"/>
                  </a:lnTo>
                  <a:lnTo>
                    <a:pt x="52"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99" name="Freeform 72"/>
            <p:cNvSpPr>
              <a:spLocks/>
            </p:cNvSpPr>
            <p:nvPr/>
          </p:nvSpPr>
          <p:spPr bwMode="auto">
            <a:xfrm>
              <a:off x="3141" y="2492"/>
              <a:ext cx="11" cy="25"/>
            </a:xfrm>
            <a:custGeom>
              <a:avLst/>
              <a:gdLst>
                <a:gd name="T0" fmla="*/ 11 w 123"/>
                <a:gd name="T1" fmla="*/ 25 h 305"/>
                <a:gd name="T2" fmla="*/ 0 w 123"/>
                <a:gd name="T3" fmla="*/ 0 h 305"/>
                <a:gd name="T4" fmla="*/ 0 w 123"/>
                <a:gd name="T5" fmla="*/ 21 h 305"/>
                <a:gd name="T6" fmla="*/ 11 w 123"/>
                <a:gd name="T7" fmla="*/ 25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3"/>
                  </a:lnTo>
                  <a:lnTo>
                    <a:pt x="123"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00" name="Freeform 73"/>
            <p:cNvSpPr>
              <a:spLocks/>
            </p:cNvSpPr>
            <p:nvPr/>
          </p:nvSpPr>
          <p:spPr bwMode="auto">
            <a:xfrm>
              <a:off x="3141" y="2492"/>
              <a:ext cx="11" cy="25"/>
            </a:xfrm>
            <a:custGeom>
              <a:avLst/>
              <a:gdLst>
                <a:gd name="T0" fmla="*/ 11 w 123"/>
                <a:gd name="T1" fmla="*/ 25 h 305"/>
                <a:gd name="T2" fmla="*/ 0 w 123"/>
                <a:gd name="T3" fmla="*/ 0 h 305"/>
                <a:gd name="T4" fmla="*/ 0 w 123"/>
                <a:gd name="T5" fmla="*/ 21 h 305"/>
                <a:gd name="T6" fmla="*/ 11 w 123"/>
                <a:gd name="T7" fmla="*/ 25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3"/>
                  </a:lnTo>
                  <a:lnTo>
                    <a:pt x="123"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01" name="Freeform 74"/>
            <p:cNvSpPr>
              <a:spLocks/>
            </p:cNvSpPr>
            <p:nvPr/>
          </p:nvSpPr>
          <p:spPr bwMode="auto">
            <a:xfrm>
              <a:off x="3141" y="2488"/>
              <a:ext cx="11" cy="29"/>
            </a:xfrm>
            <a:custGeom>
              <a:avLst/>
              <a:gdLst>
                <a:gd name="T0" fmla="*/ 0 w 123"/>
                <a:gd name="T1" fmla="*/ 4 h 357"/>
                <a:gd name="T2" fmla="*/ 11 w 123"/>
                <a:gd name="T3" fmla="*/ 29 h 357"/>
                <a:gd name="T4" fmla="*/ 11 w 123"/>
                <a:gd name="T5" fmla="*/ 0 h 357"/>
                <a:gd name="T6" fmla="*/ 0 w 123"/>
                <a:gd name="T7" fmla="*/ 4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0" y="52"/>
                  </a:moveTo>
                  <a:lnTo>
                    <a:pt x="123" y="357"/>
                  </a:lnTo>
                  <a:lnTo>
                    <a:pt x="123"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02" name="Freeform 75"/>
            <p:cNvSpPr>
              <a:spLocks/>
            </p:cNvSpPr>
            <p:nvPr/>
          </p:nvSpPr>
          <p:spPr bwMode="auto">
            <a:xfrm>
              <a:off x="3141" y="2488"/>
              <a:ext cx="11" cy="29"/>
            </a:xfrm>
            <a:custGeom>
              <a:avLst/>
              <a:gdLst>
                <a:gd name="T0" fmla="*/ 0 w 123"/>
                <a:gd name="T1" fmla="*/ 4 h 357"/>
                <a:gd name="T2" fmla="*/ 11 w 123"/>
                <a:gd name="T3" fmla="*/ 29 h 357"/>
                <a:gd name="T4" fmla="*/ 11 w 123"/>
                <a:gd name="T5" fmla="*/ 0 h 357"/>
                <a:gd name="T6" fmla="*/ 0 w 123"/>
                <a:gd name="T7" fmla="*/ 4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0" y="52"/>
                  </a:moveTo>
                  <a:lnTo>
                    <a:pt x="123" y="357"/>
                  </a:lnTo>
                  <a:lnTo>
                    <a:pt x="123"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03" name="Freeform 76"/>
            <p:cNvSpPr>
              <a:spLocks/>
            </p:cNvSpPr>
            <p:nvPr/>
          </p:nvSpPr>
          <p:spPr bwMode="auto">
            <a:xfrm>
              <a:off x="3152" y="2488"/>
              <a:ext cx="12" cy="29"/>
            </a:xfrm>
            <a:custGeom>
              <a:avLst/>
              <a:gdLst>
                <a:gd name="T0" fmla="*/ 12 w 125"/>
                <a:gd name="T1" fmla="*/ 25 h 357"/>
                <a:gd name="T2" fmla="*/ 0 w 125"/>
                <a:gd name="T3" fmla="*/ 0 h 357"/>
                <a:gd name="T4" fmla="*/ 0 w 125"/>
                <a:gd name="T5" fmla="*/ 29 h 357"/>
                <a:gd name="T6" fmla="*/ 12 w 125"/>
                <a:gd name="T7" fmla="*/ 25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04" name="Freeform 77"/>
            <p:cNvSpPr>
              <a:spLocks/>
            </p:cNvSpPr>
            <p:nvPr/>
          </p:nvSpPr>
          <p:spPr bwMode="auto">
            <a:xfrm>
              <a:off x="3152" y="2488"/>
              <a:ext cx="12" cy="29"/>
            </a:xfrm>
            <a:custGeom>
              <a:avLst/>
              <a:gdLst>
                <a:gd name="T0" fmla="*/ 12 w 125"/>
                <a:gd name="T1" fmla="*/ 25 h 357"/>
                <a:gd name="T2" fmla="*/ 0 w 125"/>
                <a:gd name="T3" fmla="*/ 0 h 357"/>
                <a:gd name="T4" fmla="*/ 0 w 125"/>
                <a:gd name="T5" fmla="*/ 29 h 357"/>
                <a:gd name="T6" fmla="*/ 12 w 125"/>
                <a:gd name="T7" fmla="*/ 25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05" name="Freeform 78"/>
            <p:cNvSpPr>
              <a:spLocks/>
            </p:cNvSpPr>
            <p:nvPr/>
          </p:nvSpPr>
          <p:spPr bwMode="auto">
            <a:xfrm>
              <a:off x="3152" y="2488"/>
              <a:ext cx="12" cy="25"/>
            </a:xfrm>
            <a:custGeom>
              <a:avLst/>
              <a:gdLst>
                <a:gd name="T0" fmla="*/ 0 w 125"/>
                <a:gd name="T1" fmla="*/ 0 h 305"/>
                <a:gd name="T2" fmla="*/ 12 w 125"/>
                <a:gd name="T3" fmla="*/ 25 h 305"/>
                <a:gd name="T4" fmla="*/ 12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06" name="Freeform 79"/>
            <p:cNvSpPr>
              <a:spLocks/>
            </p:cNvSpPr>
            <p:nvPr/>
          </p:nvSpPr>
          <p:spPr bwMode="auto">
            <a:xfrm>
              <a:off x="3152" y="2488"/>
              <a:ext cx="12" cy="25"/>
            </a:xfrm>
            <a:custGeom>
              <a:avLst/>
              <a:gdLst>
                <a:gd name="T0" fmla="*/ 0 w 125"/>
                <a:gd name="T1" fmla="*/ 0 h 305"/>
                <a:gd name="T2" fmla="*/ 12 w 125"/>
                <a:gd name="T3" fmla="*/ 25 h 305"/>
                <a:gd name="T4" fmla="*/ 12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07" name="Freeform 80"/>
            <p:cNvSpPr>
              <a:spLocks/>
            </p:cNvSpPr>
            <p:nvPr/>
          </p:nvSpPr>
          <p:spPr bwMode="auto">
            <a:xfrm>
              <a:off x="3164" y="2492"/>
              <a:ext cx="4" cy="21"/>
            </a:xfrm>
            <a:custGeom>
              <a:avLst/>
              <a:gdLst>
                <a:gd name="T0" fmla="*/ 4 w 51"/>
                <a:gd name="T1" fmla="*/ 10 h 253"/>
                <a:gd name="T2" fmla="*/ 0 w 51"/>
                <a:gd name="T3" fmla="*/ 0 h 253"/>
                <a:gd name="T4" fmla="*/ 0 w 51"/>
                <a:gd name="T5" fmla="*/ 21 h 253"/>
                <a:gd name="T6" fmla="*/ 4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08" name="Freeform 81"/>
            <p:cNvSpPr>
              <a:spLocks/>
            </p:cNvSpPr>
            <p:nvPr/>
          </p:nvSpPr>
          <p:spPr bwMode="auto">
            <a:xfrm>
              <a:off x="3164" y="2492"/>
              <a:ext cx="4" cy="21"/>
            </a:xfrm>
            <a:custGeom>
              <a:avLst/>
              <a:gdLst>
                <a:gd name="T0" fmla="*/ 4 w 51"/>
                <a:gd name="T1" fmla="*/ 10 h 253"/>
                <a:gd name="T2" fmla="*/ 0 w 51"/>
                <a:gd name="T3" fmla="*/ 0 h 253"/>
                <a:gd name="T4" fmla="*/ 0 w 51"/>
                <a:gd name="T5" fmla="*/ 21 h 253"/>
                <a:gd name="T6" fmla="*/ 4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09" name="Freeform 82"/>
            <p:cNvSpPr>
              <a:spLocks/>
            </p:cNvSpPr>
            <p:nvPr/>
          </p:nvSpPr>
          <p:spPr bwMode="auto">
            <a:xfrm>
              <a:off x="3137" y="2488"/>
              <a:ext cx="31" cy="29"/>
            </a:xfrm>
            <a:custGeom>
              <a:avLst/>
              <a:gdLst>
                <a:gd name="T0" fmla="*/ 31 w 351"/>
                <a:gd name="T1" fmla="*/ 14 h 357"/>
                <a:gd name="T2" fmla="*/ 26 w 351"/>
                <a:gd name="T3" fmla="*/ 4 h 357"/>
                <a:gd name="T4" fmla="*/ 15 w 351"/>
                <a:gd name="T5" fmla="*/ 0 h 357"/>
                <a:gd name="T6" fmla="*/ 5 w 351"/>
                <a:gd name="T7" fmla="*/ 4 h 357"/>
                <a:gd name="T8" fmla="*/ 0 w 351"/>
                <a:gd name="T9" fmla="*/ 14 h 357"/>
                <a:gd name="T10" fmla="*/ 5 w 351"/>
                <a:gd name="T11" fmla="*/ 25 h 357"/>
                <a:gd name="T12" fmla="*/ 15 w 351"/>
                <a:gd name="T13" fmla="*/ 29 h 357"/>
                <a:gd name="T14" fmla="*/ 26 w 351"/>
                <a:gd name="T15" fmla="*/ 25 h 357"/>
                <a:gd name="T16" fmla="*/ 31 w 351"/>
                <a:gd name="T17" fmla="*/ 14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8"/>
                  </a:moveTo>
                  <a:lnTo>
                    <a:pt x="300" y="52"/>
                  </a:lnTo>
                  <a:lnTo>
                    <a:pt x="175" y="0"/>
                  </a:lnTo>
                  <a:lnTo>
                    <a:pt x="52" y="52"/>
                  </a:lnTo>
                  <a:lnTo>
                    <a:pt x="0" y="178"/>
                  </a:lnTo>
                  <a:lnTo>
                    <a:pt x="52" y="305"/>
                  </a:lnTo>
                  <a:lnTo>
                    <a:pt x="175" y="357"/>
                  </a:lnTo>
                  <a:lnTo>
                    <a:pt x="300" y="305"/>
                  </a:lnTo>
                  <a:lnTo>
                    <a:pt x="35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10" name="Freeform 83"/>
            <p:cNvSpPr>
              <a:spLocks/>
            </p:cNvSpPr>
            <p:nvPr/>
          </p:nvSpPr>
          <p:spPr bwMode="auto">
            <a:xfrm>
              <a:off x="3494" y="2844"/>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8"/>
                  </a:moveTo>
                  <a:lnTo>
                    <a:pt x="300" y="52"/>
                  </a:lnTo>
                  <a:lnTo>
                    <a:pt x="176" y="0"/>
                  </a:lnTo>
                  <a:lnTo>
                    <a:pt x="51" y="52"/>
                  </a:lnTo>
                  <a:lnTo>
                    <a:pt x="0" y="178"/>
                  </a:lnTo>
                  <a:lnTo>
                    <a:pt x="51" y="305"/>
                  </a:lnTo>
                  <a:lnTo>
                    <a:pt x="176" y="357"/>
                  </a:lnTo>
                  <a:lnTo>
                    <a:pt x="300" y="305"/>
                  </a:lnTo>
                  <a:lnTo>
                    <a:pt x="35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11" name="Freeform 84"/>
            <p:cNvSpPr>
              <a:spLocks/>
            </p:cNvSpPr>
            <p:nvPr/>
          </p:nvSpPr>
          <p:spPr bwMode="auto">
            <a:xfrm>
              <a:off x="3494" y="2849"/>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12" name="Freeform 85"/>
            <p:cNvSpPr>
              <a:spLocks/>
            </p:cNvSpPr>
            <p:nvPr/>
          </p:nvSpPr>
          <p:spPr bwMode="auto">
            <a:xfrm>
              <a:off x="3494" y="2849"/>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13" name="Freeform 86"/>
            <p:cNvSpPr>
              <a:spLocks/>
            </p:cNvSpPr>
            <p:nvPr/>
          </p:nvSpPr>
          <p:spPr bwMode="auto">
            <a:xfrm>
              <a:off x="3498" y="2849"/>
              <a:ext cx="12" cy="25"/>
            </a:xfrm>
            <a:custGeom>
              <a:avLst/>
              <a:gdLst>
                <a:gd name="T0" fmla="*/ 12 w 125"/>
                <a:gd name="T1" fmla="*/ 25 h 305"/>
                <a:gd name="T2" fmla="*/ 0 w 125"/>
                <a:gd name="T3" fmla="*/ 0 h 305"/>
                <a:gd name="T4" fmla="*/ 0 w 125"/>
                <a:gd name="T5" fmla="*/ 21 h 305"/>
                <a:gd name="T6" fmla="*/ 12 w 125"/>
                <a:gd name="T7" fmla="*/ 25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125" y="305"/>
                  </a:moveTo>
                  <a:lnTo>
                    <a:pt x="0" y="0"/>
                  </a:lnTo>
                  <a:lnTo>
                    <a:pt x="0" y="253"/>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14" name="Freeform 87"/>
            <p:cNvSpPr>
              <a:spLocks/>
            </p:cNvSpPr>
            <p:nvPr/>
          </p:nvSpPr>
          <p:spPr bwMode="auto">
            <a:xfrm>
              <a:off x="3498" y="2849"/>
              <a:ext cx="12" cy="25"/>
            </a:xfrm>
            <a:custGeom>
              <a:avLst/>
              <a:gdLst>
                <a:gd name="T0" fmla="*/ 12 w 125"/>
                <a:gd name="T1" fmla="*/ 25 h 305"/>
                <a:gd name="T2" fmla="*/ 0 w 125"/>
                <a:gd name="T3" fmla="*/ 0 h 305"/>
                <a:gd name="T4" fmla="*/ 0 w 125"/>
                <a:gd name="T5" fmla="*/ 21 h 305"/>
                <a:gd name="T6" fmla="*/ 12 w 125"/>
                <a:gd name="T7" fmla="*/ 25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125" y="305"/>
                  </a:moveTo>
                  <a:lnTo>
                    <a:pt x="0" y="0"/>
                  </a:lnTo>
                  <a:lnTo>
                    <a:pt x="0" y="253"/>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15" name="Freeform 88"/>
            <p:cNvSpPr>
              <a:spLocks/>
            </p:cNvSpPr>
            <p:nvPr/>
          </p:nvSpPr>
          <p:spPr bwMode="auto">
            <a:xfrm>
              <a:off x="3498" y="2844"/>
              <a:ext cx="12" cy="30"/>
            </a:xfrm>
            <a:custGeom>
              <a:avLst/>
              <a:gdLst>
                <a:gd name="T0" fmla="*/ 0 w 125"/>
                <a:gd name="T1" fmla="*/ 4 h 357"/>
                <a:gd name="T2" fmla="*/ 12 w 125"/>
                <a:gd name="T3" fmla="*/ 30 h 357"/>
                <a:gd name="T4" fmla="*/ 12 w 125"/>
                <a:gd name="T5" fmla="*/ 0 h 357"/>
                <a:gd name="T6" fmla="*/ 0 w 125"/>
                <a:gd name="T7" fmla="*/ 4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0" y="52"/>
                  </a:moveTo>
                  <a:lnTo>
                    <a:pt x="125" y="357"/>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16" name="Freeform 89"/>
            <p:cNvSpPr>
              <a:spLocks/>
            </p:cNvSpPr>
            <p:nvPr/>
          </p:nvSpPr>
          <p:spPr bwMode="auto">
            <a:xfrm>
              <a:off x="3498" y="2844"/>
              <a:ext cx="12" cy="30"/>
            </a:xfrm>
            <a:custGeom>
              <a:avLst/>
              <a:gdLst>
                <a:gd name="T0" fmla="*/ 0 w 125"/>
                <a:gd name="T1" fmla="*/ 4 h 357"/>
                <a:gd name="T2" fmla="*/ 12 w 125"/>
                <a:gd name="T3" fmla="*/ 30 h 357"/>
                <a:gd name="T4" fmla="*/ 12 w 125"/>
                <a:gd name="T5" fmla="*/ 0 h 357"/>
                <a:gd name="T6" fmla="*/ 0 w 125"/>
                <a:gd name="T7" fmla="*/ 4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0" y="52"/>
                  </a:moveTo>
                  <a:lnTo>
                    <a:pt x="125" y="357"/>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17" name="Freeform 90"/>
            <p:cNvSpPr>
              <a:spLocks/>
            </p:cNvSpPr>
            <p:nvPr/>
          </p:nvSpPr>
          <p:spPr bwMode="auto">
            <a:xfrm>
              <a:off x="3510" y="2844"/>
              <a:ext cx="11" cy="30"/>
            </a:xfrm>
            <a:custGeom>
              <a:avLst/>
              <a:gdLst>
                <a:gd name="T0" fmla="*/ 11 w 124"/>
                <a:gd name="T1" fmla="*/ 26 h 357"/>
                <a:gd name="T2" fmla="*/ 0 w 124"/>
                <a:gd name="T3" fmla="*/ 0 h 357"/>
                <a:gd name="T4" fmla="*/ 0 w 124"/>
                <a:gd name="T5" fmla="*/ 30 h 357"/>
                <a:gd name="T6" fmla="*/ 11 w 124"/>
                <a:gd name="T7" fmla="*/ 26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18" name="Freeform 91"/>
            <p:cNvSpPr>
              <a:spLocks/>
            </p:cNvSpPr>
            <p:nvPr/>
          </p:nvSpPr>
          <p:spPr bwMode="auto">
            <a:xfrm>
              <a:off x="3510" y="2844"/>
              <a:ext cx="11" cy="30"/>
            </a:xfrm>
            <a:custGeom>
              <a:avLst/>
              <a:gdLst>
                <a:gd name="T0" fmla="*/ 11 w 124"/>
                <a:gd name="T1" fmla="*/ 26 h 357"/>
                <a:gd name="T2" fmla="*/ 0 w 124"/>
                <a:gd name="T3" fmla="*/ 0 h 357"/>
                <a:gd name="T4" fmla="*/ 0 w 124"/>
                <a:gd name="T5" fmla="*/ 30 h 357"/>
                <a:gd name="T6" fmla="*/ 11 w 124"/>
                <a:gd name="T7" fmla="*/ 26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19" name="Freeform 92"/>
            <p:cNvSpPr>
              <a:spLocks/>
            </p:cNvSpPr>
            <p:nvPr/>
          </p:nvSpPr>
          <p:spPr bwMode="auto">
            <a:xfrm>
              <a:off x="3510" y="2844"/>
              <a:ext cx="11" cy="26"/>
            </a:xfrm>
            <a:custGeom>
              <a:avLst/>
              <a:gdLst>
                <a:gd name="T0" fmla="*/ 0 w 124"/>
                <a:gd name="T1" fmla="*/ 0 h 305"/>
                <a:gd name="T2" fmla="*/ 11 w 124"/>
                <a:gd name="T3" fmla="*/ 26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20" name="Freeform 93"/>
            <p:cNvSpPr>
              <a:spLocks/>
            </p:cNvSpPr>
            <p:nvPr/>
          </p:nvSpPr>
          <p:spPr bwMode="auto">
            <a:xfrm>
              <a:off x="3510" y="2844"/>
              <a:ext cx="11" cy="26"/>
            </a:xfrm>
            <a:custGeom>
              <a:avLst/>
              <a:gdLst>
                <a:gd name="T0" fmla="*/ 0 w 124"/>
                <a:gd name="T1" fmla="*/ 0 h 305"/>
                <a:gd name="T2" fmla="*/ 11 w 124"/>
                <a:gd name="T3" fmla="*/ 26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21" name="Freeform 94"/>
            <p:cNvSpPr>
              <a:spLocks/>
            </p:cNvSpPr>
            <p:nvPr/>
          </p:nvSpPr>
          <p:spPr bwMode="auto">
            <a:xfrm>
              <a:off x="3521" y="2849"/>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22" name="Freeform 95"/>
            <p:cNvSpPr>
              <a:spLocks/>
            </p:cNvSpPr>
            <p:nvPr/>
          </p:nvSpPr>
          <p:spPr bwMode="auto">
            <a:xfrm>
              <a:off x="3521" y="2849"/>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23" name="Freeform 96"/>
            <p:cNvSpPr>
              <a:spLocks/>
            </p:cNvSpPr>
            <p:nvPr/>
          </p:nvSpPr>
          <p:spPr bwMode="auto">
            <a:xfrm>
              <a:off x="3631" y="2857"/>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24" name="Freeform 97"/>
            <p:cNvSpPr>
              <a:spLocks/>
            </p:cNvSpPr>
            <p:nvPr/>
          </p:nvSpPr>
          <p:spPr bwMode="auto">
            <a:xfrm>
              <a:off x="3631" y="2857"/>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25" name="Freeform 98"/>
            <p:cNvSpPr>
              <a:spLocks/>
            </p:cNvSpPr>
            <p:nvPr/>
          </p:nvSpPr>
          <p:spPr bwMode="auto">
            <a:xfrm>
              <a:off x="3636" y="2857"/>
              <a:ext cx="11" cy="25"/>
            </a:xfrm>
            <a:custGeom>
              <a:avLst/>
              <a:gdLst>
                <a:gd name="T0" fmla="*/ 11 w 124"/>
                <a:gd name="T1" fmla="*/ 25 h 306"/>
                <a:gd name="T2" fmla="*/ 0 w 124"/>
                <a:gd name="T3" fmla="*/ 0 h 306"/>
                <a:gd name="T4" fmla="*/ 0 w 124"/>
                <a:gd name="T5" fmla="*/ 21 h 306"/>
                <a:gd name="T6" fmla="*/ 11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26" name="Freeform 99"/>
            <p:cNvSpPr>
              <a:spLocks/>
            </p:cNvSpPr>
            <p:nvPr/>
          </p:nvSpPr>
          <p:spPr bwMode="auto">
            <a:xfrm>
              <a:off x="3636" y="2857"/>
              <a:ext cx="11" cy="25"/>
            </a:xfrm>
            <a:custGeom>
              <a:avLst/>
              <a:gdLst>
                <a:gd name="T0" fmla="*/ 11 w 124"/>
                <a:gd name="T1" fmla="*/ 25 h 306"/>
                <a:gd name="T2" fmla="*/ 0 w 124"/>
                <a:gd name="T3" fmla="*/ 0 h 306"/>
                <a:gd name="T4" fmla="*/ 0 w 124"/>
                <a:gd name="T5" fmla="*/ 21 h 306"/>
                <a:gd name="T6" fmla="*/ 11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27" name="Freeform 100"/>
            <p:cNvSpPr>
              <a:spLocks/>
            </p:cNvSpPr>
            <p:nvPr/>
          </p:nvSpPr>
          <p:spPr bwMode="auto">
            <a:xfrm>
              <a:off x="3636" y="2852"/>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2"/>
                  </a:moveTo>
                  <a:lnTo>
                    <a:pt x="124" y="358"/>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28" name="Freeform 101"/>
            <p:cNvSpPr>
              <a:spLocks/>
            </p:cNvSpPr>
            <p:nvPr/>
          </p:nvSpPr>
          <p:spPr bwMode="auto">
            <a:xfrm>
              <a:off x="3636" y="2852"/>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2"/>
                  </a:moveTo>
                  <a:lnTo>
                    <a:pt x="124" y="358"/>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29" name="Freeform 102"/>
            <p:cNvSpPr>
              <a:spLocks/>
            </p:cNvSpPr>
            <p:nvPr/>
          </p:nvSpPr>
          <p:spPr bwMode="auto">
            <a:xfrm>
              <a:off x="3647" y="2852"/>
              <a:ext cx="12" cy="30"/>
            </a:xfrm>
            <a:custGeom>
              <a:avLst/>
              <a:gdLst>
                <a:gd name="T0" fmla="*/ 12 w 124"/>
                <a:gd name="T1" fmla="*/ 26 h 358"/>
                <a:gd name="T2" fmla="*/ 0 w 124"/>
                <a:gd name="T3" fmla="*/ 0 h 358"/>
                <a:gd name="T4" fmla="*/ 0 w 124"/>
                <a:gd name="T5" fmla="*/ 30 h 358"/>
                <a:gd name="T6" fmla="*/ 12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6"/>
                  </a:moveTo>
                  <a:lnTo>
                    <a:pt x="0" y="0"/>
                  </a:lnTo>
                  <a:lnTo>
                    <a:pt x="0" y="358"/>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30" name="Freeform 103"/>
            <p:cNvSpPr>
              <a:spLocks/>
            </p:cNvSpPr>
            <p:nvPr/>
          </p:nvSpPr>
          <p:spPr bwMode="auto">
            <a:xfrm>
              <a:off x="3647" y="2852"/>
              <a:ext cx="12" cy="30"/>
            </a:xfrm>
            <a:custGeom>
              <a:avLst/>
              <a:gdLst>
                <a:gd name="T0" fmla="*/ 12 w 124"/>
                <a:gd name="T1" fmla="*/ 26 h 358"/>
                <a:gd name="T2" fmla="*/ 0 w 124"/>
                <a:gd name="T3" fmla="*/ 0 h 358"/>
                <a:gd name="T4" fmla="*/ 0 w 124"/>
                <a:gd name="T5" fmla="*/ 30 h 358"/>
                <a:gd name="T6" fmla="*/ 12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6"/>
                  </a:moveTo>
                  <a:lnTo>
                    <a:pt x="0" y="0"/>
                  </a:lnTo>
                  <a:lnTo>
                    <a:pt x="0" y="358"/>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31" name="Freeform 104"/>
            <p:cNvSpPr>
              <a:spLocks/>
            </p:cNvSpPr>
            <p:nvPr/>
          </p:nvSpPr>
          <p:spPr bwMode="auto">
            <a:xfrm>
              <a:off x="3647" y="2852"/>
              <a:ext cx="12" cy="26"/>
            </a:xfrm>
            <a:custGeom>
              <a:avLst/>
              <a:gdLst>
                <a:gd name="T0" fmla="*/ 0 w 124"/>
                <a:gd name="T1" fmla="*/ 0 h 306"/>
                <a:gd name="T2" fmla="*/ 12 w 124"/>
                <a:gd name="T3" fmla="*/ 26 h 306"/>
                <a:gd name="T4" fmla="*/ 12 w 124"/>
                <a:gd name="T5" fmla="*/ 4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32" name="Freeform 105"/>
            <p:cNvSpPr>
              <a:spLocks/>
            </p:cNvSpPr>
            <p:nvPr/>
          </p:nvSpPr>
          <p:spPr bwMode="auto">
            <a:xfrm>
              <a:off x="3647" y="2852"/>
              <a:ext cx="12" cy="26"/>
            </a:xfrm>
            <a:custGeom>
              <a:avLst/>
              <a:gdLst>
                <a:gd name="T0" fmla="*/ 0 w 124"/>
                <a:gd name="T1" fmla="*/ 0 h 306"/>
                <a:gd name="T2" fmla="*/ 12 w 124"/>
                <a:gd name="T3" fmla="*/ 26 h 306"/>
                <a:gd name="T4" fmla="*/ 12 w 124"/>
                <a:gd name="T5" fmla="*/ 4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33" name="Freeform 106"/>
            <p:cNvSpPr>
              <a:spLocks/>
            </p:cNvSpPr>
            <p:nvPr/>
          </p:nvSpPr>
          <p:spPr bwMode="auto">
            <a:xfrm>
              <a:off x="3659" y="2857"/>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34" name="Freeform 107"/>
            <p:cNvSpPr>
              <a:spLocks/>
            </p:cNvSpPr>
            <p:nvPr/>
          </p:nvSpPr>
          <p:spPr bwMode="auto">
            <a:xfrm>
              <a:off x="3659" y="2857"/>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35" name="Freeform 108"/>
            <p:cNvSpPr>
              <a:spLocks/>
            </p:cNvSpPr>
            <p:nvPr/>
          </p:nvSpPr>
          <p:spPr bwMode="auto">
            <a:xfrm>
              <a:off x="3631" y="2852"/>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5" y="0"/>
                  </a:lnTo>
                  <a:lnTo>
                    <a:pt x="51" y="52"/>
                  </a:lnTo>
                  <a:lnTo>
                    <a:pt x="0" y="179"/>
                  </a:lnTo>
                  <a:lnTo>
                    <a:pt x="51" y="306"/>
                  </a:lnTo>
                  <a:lnTo>
                    <a:pt x="175"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36" name="Freeform 109"/>
            <p:cNvSpPr>
              <a:spLocks/>
            </p:cNvSpPr>
            <p:nvPr/>
          </p:nvSpPr>
          <p:spPr bwMode="auto">
            <a:xfrm>
              <a:off x="4050" y="2594"/>
              <a:ext cx="4" cy="21"/>
            </a:xfrm>
            <a:custGeom>
              <a:avLst/>
              <a:gdLst>
                <a:gd name="T0" fmla="*/ 0 w 51"/>
                <a:gd name="T1" fmla="*/ 11 h 254"/>
                <a:gd name="T2" fmla="*/ 4 w 51"/>
                <a:gd name="T3" fmla="*/ 21 h 254"/>
                <a:gd name="T4" fmla="*/ 4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37" name="Freeform 110"/>
            <p:cNvSpPr>
              <a:spLocks/>
            </p:cNvSpPr>
            <p:nvPr/>
          </p:nvSpPr>
          <p:spPr bwMode="auto">
            <a:xfrm>
              <a:off x="4050" y="2594"/>
              <a:ext cx="4" cy="21"/>
            </a:xfrm>
            <a:custGeom>
              <a:avLst/>
              <a:gdLst>
                <a:gd name="T0" fmla="*/ 0 w 51"/>
                <a:gd name="T1" fmla="*/ 11 h 254"/>
                <a:gd name="T2" fmla="*/ 4 w 51"/>
                <a:gd name="T3" fmla="*/ 21 h 254"/>
                <a:gd name="T4" fmla="*/ 4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38" name="Freeform 111"/>
            <p:cNvSpPr>
              <a:spLocks/>
            </p:cNvSpPr>
            <p:nvPr/>
          </p:nvSpPr>
          <p:spPr bwMode="auto">
            <a:xfrm>
              <a:off x="4054" y="2594"/>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39" name="Freeform 112"/>
            <p:cNvSpPr>
              <a:spLocks/>
            </p:cNvSpPr>
            <p:nvPr/>
          </p:nvSpPr>
          <p:spPr bwMode="auto">
            <a:xfrm>
              <a:off x="4054" y="2594"/>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40" name="Freeform 113"/>
            <p:cNvSpPr>
              <a:spLocks/>
            </p:cNvSpPr>
            <p:nvPr/>
          </p:nvSpPr>
          <p:spPr bwMode="auto">
            <a:xfrm>
              <a:off x="4054" y="2589"/>
              <a:ext cx="12" cy="30"/>
            </a:xfrm>
            <a:custGeom>
              <a:avLst/>
              <a:gdLst>
                <a:gd name="T0" fmla="*/ 0 w 125"/>
                <a:gd name="T1" fmla="*/ 4 h 358"/>
                <a:gd name="T2" fmla="*/ 12 w 125"/>
                <a:gd name="T3" fmla="*/ 30 h 358"/>
                <a:gd name="T4" fmla="*/ 12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41" name="Freeform 114"/>
            <p:cNvSpPr>
              <a:spLocks/>
            </p:cNvSpPr>
            <p:nvPr/>
          </p:nvSpPr>
          <p:spPr bwMode="auto">
            <a:xfrm>
              <a:off x="4054" y="2589"/>
              <a:ext cx="12" cy="30"/>
            </a:xfrm>
            <a:custGeom>
              <a:avLst/>
              <a:gdLst>
                <a:gd name="T0" fmla="*/ 0 w 125"/>
                <a:gd name="T1" fmla="*/ 4 h 358"/>
                <a:gd name="T2" fmla="*/ 12 w 125"/>
                <a:gd name="T3" fmla="*/ 30 h 358"/>
                <a:gd name="T4" fmla="*/ 12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42" name="Freeform 115"/>
            <p:cNvSpPr>
              <a:spLocks/>
            </p:cNvSpPr>
            <p:nvPr/>
          </p:nvSpPr>
          <p:spPr bwMode="auto">
            <a:xfrm>
              <a:off x="4066" y="2589"/>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43" name="Freeform 116"/>
            <p:cNvSpPr>
              <a:spLocks/>
            </p:cNvSpPr>
            <p:nvPr/>
          </p:nvSpPr>
          <p:spPr bwMode="auto">
            <a:xfrm>
              <a:off x="4066" y="2589"/>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44" name="Freeform 117"/>
            <p:cNvSpPr>
              <a:spLocks/>
            </p:cNvSpPr>
            <p:nvPr/>
          </p:nvSpPr>
          <p:spPr bwMode="auto">
            <a:xfrm>
              <a:off x="4066" y="2589"/>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45" name="Freeform 118"/>
            <p:cNvSpPr>
              <a:spLocks/>
            </p:cNvSpPr>
            <p:nvPr/>
          </p:nvSpPr>
          <p:spPr bwMode="auto">
            <a:xfrm>
              <a:off x="4066" y="2589"/>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46" name="Freeform 119"/>
            <p:cNvSpPr>
              <a:spLocks/>
            </p:cNvSpPr>
            <p:nvPr/>
          </p:nvSpPr>
          <p:spPr bwMode="auto">
            <a:xfrm>
              <a:off x="4077" y="2594"/>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47" name="Freeform 120"/>
            <p:cNvSpPr>
              <a:spLocks/>
            </p:cNvSpPr>
            <p:nvPr/>
          </p:nvSpPr>
          <p:spPr bwMode="auto">
            <a:xfrm>
              <a:off x="4077" y="2594"/>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48" name="Freeform 121"/>
            <p:cNvSpPr>
              <a:spLocks/>
            </p:cNvSpPr>
            <p:nvPr/>
          </p:nvSpPr>
          <p:spPr bwMode="auto">
            <a:xfrm>
              <a:off x="4050" y="2589"/>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6" y="0"/>
                  </a:lnTo>
                  <a:lnTo>
                    <a:pt x="51" y="52"/>
                  </a:lnTo>
                  <a:lnTo>
                    <a:pt x="0" y="179"/>
                  </a:lnTo>
                  <a:lnTo>
                    <a:pt x="51" y="306"/>
                  </a:lnTo>
                  <a:lnTo>
                    <a:pt x="176"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49" name="Freeform 122"/>
            <p:cNvSpPr>
              <a:spLocks/>
            </p:cNvSpPr>
            <p:nvPr/>
          </p:nvSpPr>
          <p:spPr bwMode="auto">
            <a:xfrm>
              <a:off x="4082" y="2364"/>
              <a:ext cx="32" cy="29"/>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5 h 358"/>
                <a:gd name="T12" fmla="*/ 16 w 351"/>
                <a:gd name="T13" fmla="*/ 29 h 358"/>
                <a:gd name="T14" fmla="*/ 27 w 351"/>
                <a:gd name="T15" fmla="*/ 25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300" y="52"/>
                  </a:lnTo>
                  <a:lnTo>
                    <a:pt x="176" y="0"/>
                  </a:lnTo>
                  <a:lnTo>
                    <a:pt x="52" y="52"/>
                  </a:lnTo>
                  <a:lnTo>
                    <a:pt x="0" y="179"/>
                  </a:lnTo>
                  <a:lnTo>
                    <a:pt x="52" y="306"/>
                  </a:lnTo>
                  <a:lnTo>
                    <a:pt x="176" y="358"/>
                  </a:lnTo>
                  <a:lnTo>
                    <a:pt x="300"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50" name="Freeform 123"/>
            <p:cNvSpPr>
              <a:spLocks/>
            </p:cNvSpPr>
            <p:nvPr/>
          </p:nvSpPr>
          <p:spPr bwMode="auto">
            <a:xfrm>
              <a:off x="4082" y="2368"/>
              <a:ext cx="4" cy="21"/>
            </a:xfrm>
            <a:custGeom>
              <a:avLst/>
              <a:gdLst>
                <a:gd name="T0" fmla="*/ 0 w 52"/>
                <a:gd name="T1" fmla="*/ 11 h 254"/>
                <a:gd name="T2" fmla="*/ 4 w 52"/>
                <a:gd name="T3" fmla="*/ 21 h 254"/>
                <a:gd name="T4" fmla="*/ 4 w 52"/>
                <a:gd name="T5" fmla="*/ 0 h 254"/>
                <a:gd name="T6" fmla="*/ 0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0" y="127"/>
                  </a:moveTo>
                  <a:lnTo>
                    <a:pt x="52" y="254"/>
                  </a:lnTo>
                  <a:lnTo>
                    <a:pt x="52"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51" name="Freeform 124"/>
            <p:cNvSpPr>
              <a:spLocks/>
            </p:cNvSpPr>
            <p:nvPr/>
          </p:nvSpPr>
          <p:spPr bwMode="auto">
            <a:xfrm>
              <a:off x="4082" y="2368"/>
              <a:ext cx="4" cy="21"/>
            </a:xfrm>
            <a:custGeom>
              <a:avLst/>
              <a:gdLst>
                <a:gd name="T0" fmla="*/ 0 w 52"/>
                <a:gd name="T1" fmla="*/ 11 h 254"/>
                <a:gd name="T2" fmla="*/ 4 w 52"/>
                <a:gd name="T3" fmla="*/ 21 h 254"/>
                <a:gd name="T4" fmla="*/ 4 w 52"/>
                <a:gd name="T5" fmla="*/ 0 h 254"/>
                <a:gd name="T6" fmla="*/ 0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0" y="127"/>
                  </a:moveTo>
                  <a:lnTo>
                    <a:pt x="52" y="254"/>
                  </a:lnTo>
                  <a:lnTo>
                    <a:pt x="52"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52" name="Freeform 125"/>
            <p:cNvSpPr>
              <a:spLocks/>
            </p:cNvSpPr>
            <p:nvPr/>
          </p:nvSpPr>
          <p:spPr bwMode="auto">
            <a:xfrm>
              <a:off x="4086" y="2368"/>
              <a:ext cx="12" cy="25"/>
            </a:xfrm>
            <a:custGeom>
              <a:avLst/>
              <a:gdLst>
                <a:gd name="T0" fmla="*/ 12 w 124"/>
                <a:gd name="T1" fmla="*/ 25 h 306"/>
                <a:gd name="T2" fmla="*/ 0 w 124"/>
                <a:gd name="T3" fmla="*/ 0 h 306"/>
                <a:gd name="T4" fmla="*/ 0 w 124"/>
                <a:gd name="T5" fmla="*/ 21 h 306"/>
                <a:gd name="T6" fmla="*/ 12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53" name="Freeform 126"/>
            <p:cNvSpPr>
              <a:spLocks/>
            </p:cNvSpPr>
            <p:nvPr/>
          </p:nvSpPr>
          <p:spPr bwMode="auto">
            <a:xfrm>
              <a:off x="4086" y="2368"/>
              <a:ext cx="12" cy="25"/>
            </a:xfrm>
            <a:custGeom>
              <a:avLst/>
              <a:gdLst>
                <a:gd name="T0" fmla="*/ 12 w 124"/>
                <a:gd name="T1" fmla="*/ 25 h 306"/>
                <a:gd name="T2" fmla="*/ 0 w 124"/>
                <a:gd name="T3" fmla="*/ 0 h 306"/>
                <a:gd name="T4" fmla="*/ 0 w 124"/>
                <a:gd name="T5" fmla="*/ 21 h 306"/>
                <a:gd name="T6" fmla="*/ 12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54" name="Freeform 127"/>
            <p:cNvSpPr>
              <a:spLocks/>
            </p:cNvSpPr>
            <p:nvPr/>
          </p:nvSpPr>
          <p:spPr bwMode="auto">
            <a:xfrm>
              <a:off x="4086" y="2364"/>
              <a:ext cx="12" cy="29"/>
            </a:xfrm>
            <a:custGeom>
              <a:avLst/>
              <a:gdLst>
                <a:gd name="T0" fmla="*/ 0 w 124"/>
                <a:gd name="T1" fmla="*/ 4 h 358"/>
                <a:gd name="T2" fmla="*/ 12 w 124"/>
                <a:gd name="T3" fmla="*/ 29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2"/>
                  </a:moveTo>
                  <a:lnTo>
                    <a:pt x="124" y="358"/>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55" name="Freeform 128"/>
            <p:cNvSpPr>
              <a:spLocks/>
            </p:cNvSpPr>
            <p:nvPr/>
          </p:nvSpPr>
          <p:spPr bwMode="auto">
            <a:xfrm>
              <a:off x="4086" y="2364"/>
              <a:ext cx="12" cy="29"/>
            </a:xfrm>
            <a:custGeom>
              <a:avLst/>
              <a:gdLst>
                <a:gd name="T0" fmla="*/ 0 w 124"/>
                <a:gd name="T1" fmla="*/ 4 h 358"/>
                <a:gd name="T2" fmla="*/ 12 w 124"/>
                <a:gd name="T3" fmla="*/ 29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2"/>
                  </a:moveTo>
                  <a:lnTo>
                    <a:pt x="124" y="358"/>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56" name="Freeform 129"/>
            <p:cNvSpPr>
              <a:spLocks/>
            </p:cNvSpPr>
            <p:nvPr/>
          </p:nvSpPr>
          <p:spPr bwMode="auto">
            <a:xfrm>
              <a:off x="4098" y="2364"/>
              <a:ext cx="11" cy="29"/>
            </a:xfrm>
            <a:custGeom>
              <a:avLst/>
              <a:gdLst>
                <a:gd name="T0" fmla="*/ 11 w 124"/>
                <a:gd name="T1" fmla="*/ 25 h 358"/>
                <a:gd name="T2" fmla="*/ 0 w 124"/>
                <a:gd name="T3" fmla="*/ 0 h 358"/>
                <a:gd name="T4" fmla="*/ 0 w 124"/>
                <a:gd name="T5" fmla="*/ 29 h 358"/>
                <a:gd name="T6" fmla="*/ 11 w 124"/>
                <a:gd name="T7" fmla="*/ 25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6"/>
                  </a:moveTo>
                  <a:lnTo>
                    <a:pt x="0" y="0"/>
                  </a:lnTo>
                  <a:lnTo>
                    <a:pt x="0" y="358"/>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57" name="Freeform 130"/>
            <p:cNvSpPr>
              <a:spLocks/>
            </p:cNvSpPr>
            <p:nvPr/>
          </p:nvSpPr>
          <p:spPr bwMode="auto">
            <a:xfrm>
              <a:off x="4098" y="2364"/>
              <a:ext cx="11" cy="29"/>
            </a:xfrm>
            <a:custGeom>
              <a:avLst/>
              <a:gdLst>
                <a:gd name="T0" fmla="*/ 11 w 124"/>
                <a:gd name="T1" fmla="*/ 25 h 358"/>
                <a:gd name="T2" fmla="*/ 0 w 124"/>
                <a:gd name="T3" fmla="*/ 0 h 358"/>
                <a:gd name="T4" fmla="*/ 0 w 124"/>
                <a:gd name="T5" fmla="*/ 29 h 358"/>
                <a:gd name="T6" fmla="*/ 11 w 124"/>
                <a:gd name="T7" fmla="*/ 25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6"/>
                  </a:moveTo>
                  <a:lnTo>
                    <a:pt x="0" y="0"/>
                  </a:lnTo>
                  <a:lnTo>
                    <a:pt x="0" y="358"/>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58" name="Freeform 131"/>
            <p:cNvSpPr>
              <a:spLocks/>
            </p:cNvSpPr>
            <p:nvPr/>
          </p:nvSpPr>
          <p:spPr bwMode="auto">
            <a:xfrm>
              <a:off x="4098" y="2364"/>
              <a:ext cx="11" cy="25"/>
            </a:xfrm>
            <a:custGeom>
              <a:avLst/>
              <a:gdLst>
                <a:gd name="T0" fmla="*/ 0 w 124"/>
                <a:gd name="T1" fmla="*/ 0 h 306"/>
                <a:gd name="T2" fmla="*/ 11 w 124"/>
                <a:gd name="T3" fmla="*/ 25 h 306"/>
                <a:gd name="T4" fmla="*/ 11 w 124"/>
                <a:gd name="T5" fmla="*/ 4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59" name="Freeform 132"/>
            <p:cNvSpPr>
              <a:spLocks/>
            </p:cNvSpPr>
            <p:nvPr/>
          </p:nvSpPr>
          <p:spPr bwMode="auto">
            <a:xfrm>
              <a:off x="4098" y="2364"/>
              <a:ext cx="11" cy="25"/>
            </a:xfrm>
            <a:custGeom>
              <a:avLst/>
              <a:gdLst>
                <a:gd name="T0" fmla="*/ 0 w 124"/>
                <a:gd name="T1" fmla="*/ 0 h 306"/>
                <a:gd name="T2" fmla="*/ 11 w 124"/>
                <a:gd name="T3" fmla="*/ 25 h 306"/>
                <a:gd name="T4" fmla="*/ 11 w 124"/>
                <a:gd name="T5" fmla="*/ 4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60" name="Freeform 133"/>
            <p:cNvSpPr>
              <a:spLocks/>
            </p:cNvSpPr>
            <p:nvPr/>
          </p:nvSpPr>
          <p:spPr bwMode="auto">
            <a:xfrm>
              <a:off x="4109" y="2368"/>
              <a:ext cx="5" cy="21"/>
            </a:xfrm>
            <a:custGeom>
              <a:avLst/>
              <a:gdLst>
                <a:gd name="T0" fmla="*/ 5 w 51"/>
                <a:gd name="T1" fmla="*/ 11 h 254"/>
                <a:gd name="T2" fmla="*/ 0 w 51"/>
                <a:gd name="T3" fmla="*/ 0 h 254"/>
                <a:gd name="T4" fmla="*/ 0 w 51"/>
                <a:gd name="T5" fmla="*/ 21 h 254"/>
                <a:gd name="T6" fmla="*/ 5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51" y="127"/>
                  </a:moveTo>
                  <a:lnTo>
                    <a:pt x="0" y="0"/>
                  </a:lnTo>
                  <a:lnTo>
                    <a:pt x="0" y="254"/>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61" name="Freeform 134"/>
            <p:cNvSpPr>
              <a:spLocks/>
            </p:cNvSpPr>
            <p:nvPr/>
          </p:nvSpPr>
          <p:spPr bwMode="auto">
            <a:xfrm>
              <a:off x="4109" y="2368"/>
              <a:ext cx="5" cy="21"/>
            </a:xfrm>
            <a:custGeom>
              <a:avLst/>
              <a:gdLst>
                <a:gd name="T0" fmla="*/ 5 w 51"/>
                <a:gd name="T1" fmla="*/ 11 h 254"/>
                <a:gd name="T2" fmla="*/ 0 w 51"/>
                <a:gd name="T3" fmla="*/ 0 h 254"/>
                <a:gd name="T4" fmla="*/ 0 w 51"/>
                <a:gd name="T5" fmla="*/ 21 h 254"/>
                <a:gd name="T6" fmla="*/ 5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51" y="127"/>
                  </a:moveTo>
                  <a:lnTo>
                    <a:pt x="0" y="0"/>
                  </a:lnTo>
                  <a:lnTo>
                    <a:pt x="0" y="254"/>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62" name="Freeform 135"/>
            <p:cNvSpPr>
              <a:spLocks/>
            </p:cNvSpPr>
            <p:nvPr/>
          </p:nvSpPr>
          <p:spPr bwMode="auto">
            <a:xfrm>
              <a:off x="4075" y="2479"/>
              <a:ext cx="4" cy="21"/>
            </a:xfrm>
            <a:custGeom>
              <a:avLst/>
              <a:gdLst>
                <a:gd name="T0" fmla="*/ 0 w 51"/>
                <a:gd name="T1" fmla="*/ 11 h 253"/>
                <a:gd name="T2" fmla="*/ 4 w 51"/>
                <a:gd name="T3" fmla="*/ 21 h 253"/>
                <a:gd name="T4" fmla="*/ 4 w 51"/>
                <a:gd name="T5" fmla="*/ 0 h 253"/>
                <a:gd name="T6" fmla="*/ 0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7"/>
                  </a:moveTo>
                  <a:lnTo>
                    <a:pt x="51" y="253"/>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63" name="Freeform 136"/>
            <p:cNvSpPr>
              <a:spLocks/>
            </p:cNvSpPr>
            <p:nvPr/>
          </p:nvSpPr>
          <p:spPr bwMode="auto">
            <a:xfrm>
              <a:off x="4075" y="2479"/>
              <a:ext cx="4" cy="21"/>
            </a:xfrm>
            <a:custGeom>
              <a:avLst/>
              <a:gdLst>
                <a:gd name="T0" fmla="*/ 0 w 51"/>
                <a:gd name="T1" fmla="*/ 11 h 253"/>
                <a:gd name="T2" fmla="*/ 4 w 51"/>
                <a:gd name="T3" fmla="*/ 21 h 253"/>
                <a:gd name="T4" fmla="*/ 4 w 51"/>
                <a:gd name="T5" fmla="*/ 0 h 253"/>
                <a:gd name="T6" fmla="*/ 0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7"/>
                  </a:moveTo>
                  <a:lnTo>
                    <a:pt x="51" y="253"/>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64" name="Freeform 137"/>
            <p:cNvSpPr>
              <a:spLocks/>
            </p:cNvSpPr>
            <p:nvPr/>
          </p:nvSpPr>
          <p:spPr bwMode="auto">
            <a:xfrm>
              <a:off x="4079" y="2479"/>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65" name="Freeform 138"/>
            <p:cNvSpPr>
              <a:spLocks/>
            </p:cNvSpPr>
            <p:nvPr/>
          </p:nvSpPr>
          <p:spPr bwMode="auto">
            <a:xfrm>
              <a:off x="4079" y="2479"/>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66" name="Freeform 139"/>
            <p:cNvSpPr>
              <a:spLocks/>
            </p:cNvSpPr>
            <p:nvPr/>
          </p:nvSpPr>
          <p:spPr bwMode="auto">
            <a:xfrm>
              <a:off x="4079" y="2475"/>
              <a:ext cx="12" cy="29"/>
            </a:xfrm>
            <a:custGeom>
              <a:avLst/>
              <a:gdLst>
                <a:gd name="T0" fmla="*/ 0 w 124"/>
                <a:gd name="T1" fmla="*/ 4 h 357"/>
                <a:gd name="T2" fmla="*/ 12 w 124"/>
                <a:gd name="T3" fmla="*/ 29 h 357"/>
                <a:gd name="T4" fmla="*/ 12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67" name="Freeform 140"/>
            <p:cNvSpPr>
              <a:spLocks/>
            </p:cNvSpPr>
            <p:nvPr/>
          </p:nvSpPr>
          <p:spPr bwMode="auto">
            <a:xfrm>
              <a:off x="4079" y="2475"/>
              <a:ext cx="12" cy="29"/>
            </a:xfrm>
            <a:custGeom>
              <a:avLst/>
              <a:gdLst>
                <a:gd name="T0" fmla="*/ 0 w 124"/>
                <a:gd name="T1" fmla="*/ 4 h 357"/>
                <a:gd name="T2" fmla="*/ 12 w 124"/>
                <a:gd name="T3" fmla="*/ 29 h 357"/>
                <a:gd name="T4" fmla="*/ 12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68" name="Freeform 141"/>
            <p:cNvSpPr>
              <a:spLocks/>
            </p:cNvSpPr>
            <p:nvPr/>
          </p:nvSpPr>
          <p:spPr bwMode="auto">
            <a:xfrm>
              <a:off x="4091" y="2475"/>
              <a:ext cx="11" cy="29"/>
            </a:xfrm>
            <a:custGeom>
              <a:avLst/>
              <a:gdLst>
                <a:gd name="T0" fmla="*/ 11 w 124"/>
                <a:gd name="T1" fmla="*/ 25 h 357"/>
                <a:gd name="T2" fmla="*/ 0 w 124"/>
                <a:gd name="T3" fmla="*/ 0 h 357"/>
                <a:gd name="T4" fmla="*/ 0 w 124"/>
                <a:gd name="T5" fmla="*/ 29 h 357"/>
                <a:gd name="T6" fmla="*/ 11 w 124"/>
                <a:gd name="T7" fmla="*/ 25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69" name="Freeform 142"/>
            <p:cNvSpPr>
              <a:spLocks/>
            </p:cNvSpPr>
            <p:nvPr/>
          </p:nvSpPr>
          <p:spPr bwMode="auto">
            <a:xfrm>
              <a:off x="4091" y="2475"/>
              <a:ext cx="11" cy="29"/>
            </a:xfrm>
            <a:custGeom>
              <a:avLst/>
              <a:gdLst>
                <a:gd name="T0" fmla="*/ 11 w 124"/>
                <a:gd name="T1" fmla="*/ 25 h 357"/>
                <a:gd name="T2" fmla="*/ 0 w 124"/>
                <a:gd name="T3" fmla="*/ 0 h 357"/>
                <a:gd name="T4" fmla="*/ 0 w 124"/>
                <a:gd name="T5" fmla="*/ 29 h 357"/>
                <a:gd name="T6" fmla="*/ 11 w 124"/>
                <a:gd name="T7" fmla="*/ 25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70" name="Freeform 143"/>
            <p:cNvSpPr>
              <a:spLocks/>
            </p:cNvSpPr>
            <p:nvPr/>
          </p:nvSpPr>
          <p:spPr bwMode="auto">
            <a:xfrm>
              <a:off x="4091" y="2475"/>
              <a:ext cx="11" cy="25"/>
            </a:xfrm>
            <a:custGeom>
              <a:avLst/>
              <a:gdLst>
                <a:gd name="T0" fmla="*/ 0 w 124"/>
                <a:gd name="T1" fmla="*/ 0 h 305"/>
                <a:gd name="T2" fmla="*/ 11 w 124"/>
                <a:gd name="T3" fmla="*/ 25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71" name="Freeform 144"/>
            <p:cNvSpPr>
              <a:spLocks/>
            </p:cNvSpPr>
            <p:nvPr/>
          </p:nvSpPr>
          <p:spPr bwMode="auto">
            <a:xfrm>
              <a:off x="4091" y="2475"/>
              <a:ext cx="11" cy="25"/>
            </a:xfrm>
            <a:custGeom>
              <a:avLst/>
              <a:gdLst>
                <a:gd name="T0" fmla="*/ 0 w 124"/>
                <a:gd name="T1" fmla="*/ 0 h 305"/>
                <a:gd name="T2" fmla="*/ 11 w 124"/>
                <a:gd name="T3" fmla="*/ 25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72" name="Freeform 145"/>
            <p:cNvSpPr>
              <a:spLocks/>
            </p:cNvSpPr>
            <p:nvPr/>
          </p:nvSpPr>
          <p:spPr bwMode="auto">
            <a:xfrm>
              <a:off x="4102" y="2479"/>
              <a:ext cx="5" cy="21"/>
            </a:xfrm>
            <a:custGeom>
              <a:avLst/>
              <a:gdLst>
                <a:gd name="T0" fmla="*/ 5 w 52"/>
                <a:gd name="T1" fmla="*/ 11 h 253"/>
                <a:gd name="T2" fmla="*/ 0 w 52"/>
                <a:gd name="T3" fmla="*/ 0 h 253"/>
                <a:gd name="T4" fmla="*/ 0 w 52"/>
                <a:gd name="T5" fmla="*/ 21 h 253"/>
                <a:gd name="T6" fmla="*/ 5 w 52"/>
                <a:gd name="T7" fmla="*/ 11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52" y="127"/>
                  </a:moveTo>
                  <a:lnTo>
                    <a:pt x="0" y="0"/>
                  </a:lnTo>
                  <a:lnTo>
                    <a:pt x="0" y="253"/>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73" name="Freeform 146"/>
            <p:cNvSpPr>
              <a:spLocks/>
            </p:cNvSpPr>
            <p:nvPr/>
          </p:nvSpPr>
          <p:spPr bwMode="auto">
            <a:xfrm>
              <a:off x="4102" y="2479"/>
              <a:ext cx="5" cy="21"/>
            </a:xfrm>
            <a:custGeom>
              <a:avLst/>
              <a:gdLst>
                <a:gd name="T0" fmla="*/ 5 w 52"/>
                <a:gd name="T1" fmla="*/ 11 h 253"/>
                <a:gd name="T2" fmla="*/ 0 w 52"/>
                <a:gd name="T3" fmla="*/ 0 h 253"/>
                <a:gd name="T4" fmla="*/ 0 w 52"/>
                <a:gd name="T5" fmla="*/ 21 h 253"/>
                <a:gd name="T6" fmla="*/ 5 w 52"/>
                <a:gd name="T7" fmla="*/ 11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52" y="127"/>
                  </a:moveTo>
                  <a:lnTo>
                    <a:pt x="0" y="0"/>
                  </a:lnTo>
                  <a:lnTo>
                    <a:pt x="0" y="253"/>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74" name="Freeform 147"/>
            <p:cNvSpPr>
              <a:spLocks/>
            </p:cNvSpPr>
            <p:nvPr/>
          </p:nvSpPr>
          <p:spPr bwMode="auto">
            <a:xfrm>
              <a:off x="4075" y="2475"/>
              <a:ext cx="32" cy="29"/>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5 h 357"/>
                <a:gd name="T12" fmla="*/ 16 w 351"/>
                <a:gd name="T13" fmla="*/ 29 h 357"/>
                <a:gd name="T14" fmla="*/ 27 w 351"/>
                <a:gd name="T15" fmla="*/ 25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9"/>
                  </a:moveTo>
                  <a:lnTo>
                    <a:pt x="299" y="52"/>
                  </a:lnTo>
                  <a:lnTo>
                    <a:pt x="175" y="0"/>
                  </a:lnTo>
                  <a:lnTo>
                    <a:pt x="51" y="52"/>
                  </a:lnTo>
                  <a:lnTo>
                    <a:pt x="0" y="179"/>
                  </a:lnTo>
                  <a:lnTo>
                    <a:pt x="51" y="305"/>
                  </a:lnTo>
                  <a:lnTo>
                    <a:pt x="175" y="357"/>
                  </a:lnTo>
                  <a:lnTo>
                    <a:pt x="299" y="305"/>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75" name="Freeform 148"/>
            <p:cNvSpPr>
              <a:spLocks/>
            </p:cNvSpPr>
            <p:nvPr/>
          </p:nvSpPr>
          <p:spPr bwMode="auto">
            <a:xfrm>
              <a:off x="3995" y="2704"/>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9"/>
                  </a:moveTo>
                  <a:lnTo>
                    <a:pt x="300" y="52"/>
                  </a:lnTo>
                  <a:lnTo>
                    <a:pt x="175" y="0"/>
                  </a:lnTo>
                  <a:lnTo>
                    <a:pt x="51" y="52"/>
                  </a:lnTo>
                  <a:lnTo>
                    <a:pt x="0" y="179"/>
                  </a:lnTo>
                  <a:lnTo>
                    <a:pt x="51" y="306"/>
                  </a:lnTo>
                  <a:lnTo>
                    <a:pt x="175" y="357"/>
                  </a:lnTo>
                  <a:lnTo>
                    <a:pt x="300"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76" name="Freeform 149"/>
            <p:cNvSpPr>
              <a:spLocks/>
            </p:cNvSpPr>
            <p:nvPr/>
          </p:nvSpPr>
          <p:spPr bwMode="auto">
            <a:xfrm>
              <a:off x="3995" y="2708"/>
              <a:ext cx="5" cy="22"/>
            </a:xfrm>
            <a:custGeom>
              <a:avLst/>
              <a:gdLst>
                <a:gd name="T0" fmla="*/ 0 w 51"/>
                <a:gd name="T1" fmla="*/ 11 h 254"/>
                <a:gd name="T2" fmla="*/ 5 w 51"/>
                <a:gd name="T3" fmla="*/ 22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77" name="Freeform 150"/>
            <p:cNvSpPr>
              <a:spLocks/>
            </p:cNvSpPr>
            <p:nvPr/>
          </p:nvSpPr>
          <p:spPr bwMode="auto">
            <a:xfrm>
              <a:off x="3995" y="2708"/>
              <a:ext cx="5" cy="22"/>
            </a:xfrm>
            <a:custGeom>
              <a:avLst/>
              <a:gdLst>
                <a:gd name="T0" fmla="*/ 0 w 51"/>
                <a:gd name="T1" fmla="*/ 11 h 254"/>
                <a:gd name="T2" fmla="*/ 5 w 51"/>
                <a:gd name="T3" fmla="*/ 22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78" name="Freeform 151"/>
            <p:cNvSpPr>
              <a:spLocks/>
            </p:cNvSpPr>
            <p:nvPr/>
          </p:nvSpPr>
          <p:spPr bwMode="auto">
            <a:xfrm>
              <a:off x="4000" y="2708"/>
              <a:ext cx="11" cy="26"/>
            </a:xfrm>
            <a:custGeom>
              <a:avLst/>
              <a:gdLst>
                <a:gd name="T0" fmla="*/ 11 w 124"/>
                <a:gd name="T1" fmla="*/ 26 h 305"/>
                <a:gd name="T2" fmla="*/ 0 w 124"/>
                <a:gd name="T3" fmla="*/ 0 h 305"/>
                <a:gd name="T4" fmla="*/ 0 w 124"/>
                <a:gd name="T5" fmla="*/ 22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4"/>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79" name="Freeform 152"/>
            <p:cNvSpPr>
              <a:spLocks/>
            </p:cNvSpPr>
            <p:nvPr/>
          </p:nvSpPr>
          <p:spPr bwMode="auto">
            <a:xfrm>
              <a:off x="4000" y="2708"/>
              <a:ext cx="11" cy="26"/>
            </a:xfrm>
            <a:custGeom>
              <a:avLst/>
              <a:gdLst>
                <a:gd name="T0" fmla="*/ 11 w 124"/>
                <a:gd name="T1" fmla="*/ 26 h 305"/>
                <a:gd name="T2" fmla="*/ 0 w 124"/>
                <a:gd name="T3" fmla="*/ 0 h 305"/>
                <a:gd name="T4" fmla="*/ 0 w 124"/>
                <a:gd name="T5" fmla="*/ 22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4"/>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80" name="Freeform 153"/>
            <p:cNvSpPr>
              <a:spLocks/>
            </p:cNvSpPr>
            <p:nvPr/>
          </p:nvSpPr>
          <p:spPr bwMode="auto">
            <a:xfrm>
              <a:off x="4000" y="2704"/>
              <a:ext cx="11" cy="30"/>
            </a:xfrm>
            <a:custGeom>
              <a:avLst/>
              <a:gdLst>
                <a:gd name="T0" fmla="*/ 0 w 124"/>
                <a:gd name="T1" fmla="*/ 4 h 357"/>
                <a:gd name="T2" fmla="*/ 11 w 124"/>
                <a:gd name="T3" fmla="*/ 30 h 357"/>
                <a:gd name="T4" fmla="*/ 11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81" name="Freeform 154"/>
            <p:cNvSpPr>
              <a:spLocks/>
            </p:cNvSpPr>
            <p:nvPr/>
          </p:nvSpPr>
          <p:spPr bwMode="auto">
            <a:xfrm>
              <a:off x="4000" y="2704"/>
              <a:ext cx="11" cy="30"/>
            </a:xfrm>
            <a:custGeom>
              <a:avLst/>
              <a:gdLst>
                <a:gd name="T0" fmla="*/ 0 w 124"/>
                <a:gd name="T1" fmla="*/ 4 h 357"/>
                <a:gd name="T2" fmla="*/ 11 w 124"/>
                <a:gd name="T3" fmla="*/ 30 h 357"/>
                <a:gd name="T4" fmla="*/ 11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82" name="Freeform 155"/>
            <p:cNvSpPr>
              <a:spLocks/>
            </p:cNvSpPr>
            <p:nvPr/>
          </p:nvSpPr>
          <p:spPr bwMode="auto">
            <a:xfrm>
              <a:off x="4011" y="2704"/>
              <a:ext cx="12" cy="30"/>
            </a:xfrm>
            <a:custGeom>
              <a:avLst/>
              <a:gdLst>
                <a:gd name="T0" fmla="*/ 12 w 125"/>
                <a:gd name="T1" fmla="*/ 26 h 357"/>
                <a:gd name="T2" fmla="*/ 0 w 125"/>
                <a:gd name="T3" fmla="*/ 0 h 357"/>
                <a:gd name="T4" fmla="*/ 0 w 125"/>
                <a:gd name="T5" fmla="*/ 30 h 357"/>
                <a:gd name="T6" fmla="*/ 12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6"/>
                  </a:moveTo>
                  <a:lnTo>
                    <a:pt x="0" y="0"/>
                  </a:lnTo>
                  <a:lnTo>
                    <a:pt x="0" y="357"/>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83" name="Freeform 156"/>
            <p:cNvSpPr>
              <a:spLocks/>
            </p:cNvSpPr>
            <p:nvPr/>
          </p:nvSpPr>
          <p:spPr bwMode="auto">
            <a:xfrm>
              <a:off x="4011" y="2704"/>
              <a:ext cx="12" cy="30"/>
            </a:xfrm>
            <a:custGeom>
              <a:avLst/>
              <a:gdLst>
                <a:gd name="T0" fmla="*/ 12 w 125"/>
                <a:gd name="T1" fmla="*/ 26 h 357"/>
                <a:gd name="T2" fmla="*/ 0 w 125"/>
                <a:gd name="T3" fmla="*/ 0 h 357"/>
                <a:gd name="T4" fmla="*/ 0 w 125"/>
                <a:gd name="T5" fmla="*/ 30 h 357"/>
                <a:gd name="T6" fmla="*/ 12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6"/>
                  </a:moveTo>
                  <a:lnTo>
                    <a:pt x="0" y="0"/>
                  </a:lnTo>
                  <a:lnTo>
                    <a:pt x="0" y="357"/>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84" name="Freeform 157"/>
            <p:cNvSpPr>
              <a:spLocks/>
            </p:cNvSpPr>
            <p:nvPr/>
          </p:nvSpPr>
          <p:spPr bwMode="auto">
            <a:xfrm>
              <a:off x="4011" y="2704"/>
              <a:ext cx="12" cy="26"/>
            </a:xfrm>
            <a:custGeom>
              <a:avLst/>
              <a:gdLst>
                <a:gd name="T0" fmla="*/ 0 w 125"/>
                <a:gd name="T1" fmla="*/ 0 h 306"/>
                <a:gd name="T2" fmla="*/ 12 w 125"/>
                <a:gd name="T3" fmla="*/ 26 h 306"/>
                <a:gd name="T4" fmla="*/ 12 w 125"/>
                <a:gd name="T5" fmla="*/ 4 h 306"/>
                <a:gd name="T6" fmla="*/ 0 w 125"/>
                <a:gd name="T7" fmla="*/ 0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0" y="0"/>
                  </a:moveTo>
                  <a:lnTo>
                    <a:pt x="125" y="306"/>
                  </a:lnTo>
                  <a:lnTo>
                    <a:pt x="125"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85" name="Freeform 158"/>
            <p:cNvSpPr>
              <a:spLocks/>
            </p:cNvSpPr>
            <p:nvPr/>
          </p:nvSpPr>
          <p:spPr bwMode="auto">
            <a:xfrm>
              <a:off x="4011" y="2704"/>
              <a:ext cx="12" cy="26"/>
            </a:xfrm>
            <a:custGeom>
              <a:avLst/>
              <a:gdLst>
                <a:gd name="T0" fmla="*/ 0 w 125"/>
                <a:gd name="T1" fmla="*/ 0 h 306"/>
                <a:gd name="T2" fmla="*/ 12 w 125"/>
                <a:gd name="T3" fmla="*/ 26 h 306"/>
                <a:gd name="T4" fmla="*/ 12 w 125"/>
                <a:gd name="T5" fmla="*/ 4 h 306"/>
                <a:gd name="T6" fmla="*/ 0 w 125"/>
                <a:gd name="T7" fmla="*/ 0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0" y="0"/>
                  </a:moveTo>
                  <a:lnTo>
                    <a:pt x="125" y="306"/>
                  </a:lnTo>
                  <a:lnTo>
                    <a:pt x="125"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86" name="Freeform 159"/>
            <p:cNvSpPr>
              <a:spLocks/>
            </p:cNvSpPr>
            <p:nvPr/>
          </p:nvSpPr>
          <p:spPr bwMode="auto">
            <a:xfrm>
              <a:off x="4023" y="2708"/>
              <a:ext cx="4" cy="22"/>
            </a:xfrm>
            <a:custGeom>
              <a:avLst/>
              <a:gdLst>
                <a:gd name="T0" fmla="*/ 4 w 51"/>
                <a:gd name="T1" fmla="*/ 11 h 254"/>
                <a:gd name="T2" fmla="*/ 0 w 51"/>
                <a:gd name="T3" fmla="*/ 0 h 254"/>
                <a:gd name="T4" fmla="*/ 0 w 51"/>
                <a:gd name="T5" fmla="*/ 22 h 254"/>
                <a:gd name="T6" fmla="*/ 4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51" y="127"/>
                  </a:moveTo>
                  <a:lnTo>
                    <a:pt x="0" y="0"/>
                  </a:lnTo>
                  <a:lnTo>
                    <a:pt x="0" y="254"/>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87" name="Freeform 160"/>
            <p:cNvSpPr>
              <a:spLocks/>
            </p:cNvSpPr>
            <p:nvPr/>
          </p:nvSpPr>
          <p:spPr bwMode="auto">
            <a:xfrm>
              <a:off x="4023" y="2708"/>
              <a:ext cx="4" cy="22"/>
            </a:xfrm>
            <a:custGeom>
              <a:avLst/>
              <a:gdLst>
                <a:gd name="T0" fmla="*/ 4 w 51"/>
                <a:gd name="T1" fmla="*/ 11 h 254"/>
                <a:gd name="T2" fmla="*/ 0 w 51"/>
                <a:gd name="T3" fmla="*/ 0 h 254"/>
                <a:gd name="T4" fmla="*/ 0 w 51"/>
                <a:gd name="T5" fmla="*/ 22 h 254"/>
                <a:gd name="T6" fmla="*/ 4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51" y="127"/>
                  </a:moveTo>
                  <a:lnTo>
                    <a:pt x="0" y="0"/>
                  </a:lnTo>
                  <a:lnTo>
                    <a:pt x="0" y="254"/>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88" name="Freeform 161"/>
            <p:cNvSpPr>
              <a:spLocks/>
            </p:cNvSpPr>
            <p:nvPr/>
          </p:nvSpPr>
          <p:spPr bwMode="auto">
            <a:xfrm>
              <a:off x="4020" y="2000"/>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8"/>
                  </a:moveTo>
                  <a:lnTo>
                    <a:pt x="300" y="52"/>
                  </a:lnTo>
                  <a:lnTo>
                    <a:pt x="175" y="0"/>
                  </a:lnTo>
                  <a:lnTo>
                    <a:pt x="51" y="52"/>
                  </a:lnTo>
                  <a:lnTo>
                    <a:pt x="0" y="178"/>
                  </a:lnTo>
                  <a:lnTo>
                    <a:pt x="51" y="305"/>
                  </a:lnTo>
                  <a:lnTo>
                    <a:pt x="175" y="357"/>
                  </a:lnTo>
                  <a:lnTo>
                    <a:pt x="300" y="305"/>
                  </a:lnTo>
                  <a:lnTo>
                    <a:pt x="35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89" name="Freeform 162"/>
            <p:cNvSpPr>
              <a:spLocks/>
            </p:cNvSpPr>
            <p:nvPr/>
          </p:nvSpPr>
          <p:spPr bwMode="auto">
            <a:xfrm>
              <a:off x="4020" y="2005"/>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90" name="Freeform 163"/>
            <p:cNvSpPr>
              <a:spLocks/>
            </p:cNvSpPr>
            <p:nvPr/>
          </p:nvSpPr>
          <p:spPr bwMode="auto">
            <a:xfrm>
              <a:off x="4020" y="2005"/>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91" name="Freeform 164"/>
            <p:cNvSpPr>
              <a:spLocks/>
            </p:cNvSpPr>
            <p:nvPr/>
          </p:nvSpPr>
          <p:spPr bwMode="auto">
            <a:xfrm>
              <a:off x="4024" y="2005"/>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92" name="Freeform 165"/>
            <p:cNvSpPr>
              <a:spLocks/>
            </p:cNvSpPr>
            <p:nvPr/>
          </p:nvSpPr>
          <p:spPr bwMode="auto">
            <a:xfrm>
              <a:off x="4024" y="2005"/>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93" name="Freeform 166"/>
            <p:cNvSpPr>
              <a:spLocks/>
            </p:cNvSpPr>
            <p:nvPr/>
          </p:nvSpPr>
          <p:spPr bwMode="auto">
            <a:xfrm>
              <a:off x="4024" y="2000"/>
              <a:ext cx="12" cy="30"/>
            </a:xfrm>
            <a:custGeom>
              <a:avLst/>
              <a:gdLst>
                <a:gd name="T0" fmla="*/ 0 w 124"/>
                <a:gd name="T1" fmla="*/ 4 h 357"/>
                <a:gd name="T2" fmla="*/ 12 w 124"/>
                <a:gd name="T3" fmla="*/ 30 h 357"/>
                <a:gd name="T4" fmla="*/ 12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94" name="Freeform 167"/>
            <p:cNvSpPr>
              <a:spLocks/>
            </p:cNvSpPr>
            <p:nvPr/>
          </p:nvSpPr>
          <p:spPr bwMode="auto">
            <a:xfrm>
              <a:off x="4024" y="2000"/>
              <a:ext cx="12" cy="30"/>
            </a:xfrm>
            <a:custGeom>
              <a:avLst/>
              <a:gdLst>
                <a:gd name="T0" fmla="*/ 0 w 124"/>
                <a:gd name="T1" fmla="*/ 4 h 357"/>
                <a:gd name="T2" fmla="*/ 12 w 124"/>
                <a:gd name="T3" fmla="*/ 30 h 357"/>
                <a:gd name="T4" fmla="*/ 12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95" name="Freeform 168"/>
            <p:cNvSpPr>
              <a:spLocks/>
            </p:cNvSpPr>
            <p:nvPr/>
          </p:nvSpPr>
          <p:spPr bwMode="auto">
            <a:xfrm>
              <a:off x="4036" y="2000"/>
              <a:ext cx="11" cy="30"/>
            </a:xfrm>
            <a:custGeom>
              <a:avLst/>
              <a:gdLst>
                <a:gd name="T0" fmla="*/ 11 w 125"/>
                <a:gd name="T1" fmla="*/ 26 h 357"/>
                <a:gd name="T2" fmla="*/ 0 w 125"/>
                <a:gd name="T3" fmla="*/ 0 h 357"/>
                <a:gd name="T4" fmla="*/ 0 w 125"/>
                <a:gd name="T5" fmla="*/ 30 h 357"/>
                <a:gd name="T6" fmla="*/ 11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96" name="Freeform 169"/>
            <p:cNvSpPr>
              <a:spLocks/>
            </p:cNvSpPr>
            <p:nvPr/>
          </p:nvSpPr>
          <p:spPr bwMode="auto">
            <a:xfrm>
              <a:off x="4036" y="2000"/>
              <a:ext cx="11" cy="30"/>
            </a:xfrm>
            <a:custGeom>
              <a:avLst/>
              <a:gdLst>
                <a:gd name="T0" fmla="*/ 11 w 125"/>
                <a:gd name="T1" fmla="*/ 26 h 357"/>
                <a:gd name="T2" fmla="*/ 0 w 125"/>
                <a:gd name="T3" fmla="*/ 0 h 357"/>
                <a:gd name="T4" fmla="*/ 0 w 125"/>
                <a:gd name="T5" fmla="*/ 30 h 357"/>
                <a:gd name="T6" fmla="*/ 11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97" name="Freeform 170"/>
            <p:cNvSpPr>
              <a:spLocks/>
            </p:cNvSpPr>
            <p:nvPr/>
          </p:nvSpPr>
          <p:spPr bwMode="auto">
            <a:xfrm>
              <a:off x="4036" y="2000"/>
              <a:ext cx="11" cy="26"/>
            </a:xfrm>
            <a:custGeom>
              <a:avLst/>
              <a:gdLst>
                <a:gd name="T0" fmla="*/ 0 w 125"/>
                <a:gd name="T1" fmla="*/ 0 h 305"/>
                <a:gd name="T2" fmla="*/ 11 w 125"/>
                <a:gd name="T3" fmla="*/ 26 h 305"/>
                <a:gd name="T4" fmla="*/ 11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98" name="Freeform 171"/>
            <p:cNvSpPr>
              <a:spLocks/>
            </p:cNvSpPr>
            <p:nvPr/>
          </p:nvSpPr>
          <p:spPr bwMode="auto">
            <a:xfrm>
              <a:off x="4036" y="2000"/>
              <a:ext cx="11" cy="26"/>
            </a:xfrm>
            <a:custGeom>
              <a:avLst/>
              <a:gdLst>
                <a:gd name="T0" fmla="*/ 0 w 125"/>
                <a:gd name="T1" fmla="*/ 0 h 305"/>
                <a:gd name="T2" fmla="*/ 11 w 125"/>
                <a:gd name="T3" fmla="*/ 26 h 305"/>
                <a:gd name="T4" fmla="*/ 11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99" name="Freeform 172"/>
            <p:cNvSpPr>
              <a:spLocks/>
            </p:cNvSpPr>
            <p:nvPr/>
          </p:nvSpPr>
          <p:spPr bwMode="auto">
            <a:xfrm>
              <a:off x="4047" y="2005"/>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00" name="Freeform 173"/>
            <p:cNvSpPr>
              <a:spLocks/>
            </p:cNvSpPr>
            <p:nvPr/>
          </p:nvSpPr>
          <p:spPr bwMode="auto">
            <a:xfrm>
              <a:off x="4047" y="2005"/>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01" name="Freeform 174"/>
            <p:cNvSpPr>
              <a:spLocks/>
            </p:cNvSpPr>
            <p:nvPr/>
          </p:nvSpPr>
          <p:spPr bwMode="auto">
            <a:xfrm>
              <a:off x="3946" y="1859"/>
              <a:ext cx="4" cy="21"/>
            </a:xfrm>
            <a:custGeom>
              <a:avLst/>
              <a:gdLst>
                <a:gd name="T0" fmla="*/ 0 w 51"/>
                <a:gd name="T1" fmla="*/ 11 h 254"/>
                <a:gd name="T2" fmla="*/ 4 w 51"/>
                <a:gd name="T3" fmla="*/ 21 h 254"/>
                <a:gd name="T4" fmla="*/ 4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02" name="Freeform 175"/>
            <p:cNvSpPr>
              <a:spLocks/>
            </p:cNvSpPr>
            <p:nvPr/>
          </p:nvSpPr>
          <p:spPr bwMode="auto">
            <a:xfrm>
              <a:off x="3946" y="1859"/>
              <a:ext cx="4" cy="21"/>
            </a:xfrm>
            <a:custGeom>
              <a:avLst/>
              <a:gdLst>
                <a:gd name="T0" fmla="*/ 0 w 51"/>
                <a:gd name="T1" fmla="*/ 11 h 254"/>
                <a:gd name="T2" fmla="*/ 4 w 51"/>
                <a:gd name="T3" fmla="*/ 21 h 254"/>
                <a:gd name="T4" fmla="*/ 4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03" name="Freeform 176"/>
            <p:cNvSpPr>
              <a:spLocks/>
            </p:cNvSpPr>
            <p:nvPr/>
          </p:nvSpPr>
          <p:spPr bwMode="auto">
            <a:xfrm>
              <a:off x="3950" y="1859"/>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04" name="Freeform 177"/>
            <p:cNvSpPr>
              <a:spLocks/>
            </p:cNvSpPr>
            <p:nvPr/>
          </p:nvSpPr>
          <p:spPr bwMode="auto">
            <a:xfrm>
              <a:off x="3950" y="1859"/>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05" name="Freeform 178"/>
            <p:cNvSpPr>
              <a:spLocks/>
            </p:cNvSpPr>
            <p:nvPr/>
          </p:nvSpPr>
          <p:spPr bwMode="auto">
            <a:xfrm>
              <a:off x="3950" y="1854"/>
              <a:ext cx="12" cy="30"/>
            </a:xfrm>
            <a:custGeom>
              <a:avLst/>
              <a:gdLst>
                <a:gd name="T0" fmla="*/ 0 w 125"/>
                <a:gd name="T1" fmla="*/ 4 h 359"/>
                <a:gd name="T2" fmla="*/ 12 w 125"/>
                <a:gd name="T3" fmla="*/ 30 h 359"/>
                <a:gd name="T4" fmla="*/ 12 w 125"/>
                <a:gd name="T5" fmla="*/ 0 h 359"/>
                <a:gd name="T6" fmla="*/ 0 w 125"/>
                <a:gd name="T7" fmla="*/ 4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0" y="53"/>
                  </a:moveTo>
                  <a:lnTo>
                    <a:pt x="125" y="359"/>
                  </a:lnTo>
                  <a:lnTo>
                    <a:pt x="125"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06" name="Freeform 179"/>
            <p:cNvSpPr>
              <a:spLocks/>
            </p:cNvSpPr>
            <p:nvPr/>
          </p:nvSpPr>
          <p:spPr bwMode="auto">
            <a:xfrm>
              <a:off x="3950" y="1854"/>
              <a:ext cx="12" cy="30"/>
            </a:xfrm>
            <a:custGeom>
              <a:avLst/>
              <a:gdLst>
                <a:gd name="T0" fmla="*/ 0 w 125"/>
                <a:gd name="T1" fmla="*/ 4 h 359"/>
                <a:gd name="T2" fmla="*/ 12 w 125"/>
                <a:gd name="T3" fmla="*/ 30 h 359"/>
                <a:gd name="T4" fmla="*/ 12 w 125"/>
                <a:gd name="T5" fmla="*/ 0 h 359"/>
                <a:gd name="T6" fmla="*/ 0 w 125"/>
                <a:gd name="T7" fmla="*/ 4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0" y="53"/>
                  </a:moveTo>
                  <a:lnTo>
                    <a:pt x="125" y="359"/>
                  </a:lnTo>
                  <a:lnTo>
                    <a:pt x="125"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07" name="Freeform 180"/>
            <p:cNvSpPr>
              <a:spLocks/>
            </p:cNvSpPr>
            <p:nvPr/>
          </p:nvSpPr>
          <p:spPr bwMode="auto">
            <a:xfrm>
              <a:off x="3962" y="1854"/>
              <a:ext cx="11" cy="30"/>
            </a:xfrm>
            <a:custGeom>
              <a:avLst/>
              <a:gdLst>
                <a:gd name="T0" fmla="*/ 11 w 123"/>
                <a:gd name="T1" fmla="*/ 26 h 359"/>
                <a:gd name="T2" fmla="*/ 0 w 123"/>
                <a:gd name="T3" fmla="*/ 0 h 359"/>
                <a:gd name="T4" fmla="*/ 0 w 123"/>
                <a:gd name="T5" fmla="*/ 30 h 359"/>
                <a:gd name="T6" fmla="*/ 11 w 123"/>
                <a:gd name="T7" fmla="*/ 26 h 359"/>
                <a:gd name="T8" fmla="*/ 0 60000 65536"/>
                <a:gd name="T9" fmla="*/ 0 60000 65536"/>
                <a:gd name="T10" fmla="*/ 0 60000 65536"/>
                <a:gd name="T11" fmla="*/ 0 60000 65536"/>
                <a:gd name="T12" fmla="*/ 0 w 123"/>
                <a:gd name="T13" fmla="*/ 0 h 359"/>
                <a:gd name="T14" fmla="*/ 123 w 123"/>
                <a:gd name="T15" fmla="*/ 359 h 359"/>
              </a:gdLst>
              <a:ahLst/>
              <a:cxnLst>
                <a:cxn ang="T8">
                  <a:pos x="T0" y="T1"/>
                </a:cxn>
                <a:cxn ang="T9">
                  <a:pos x="T2" y="T3"/>
                </a:cxn>
                <a:cxn ang="T10">
                  <a:pos x="T4" y="T5"/>
                </a:cxn>
                <a:cxn ang="T11">
                  <a:pos x="T6" y="T7"/>
                </a:cxn>
              </a:cxnLst>
              <a:rect l="T12" t="T13" r="T14" b="T15"/>
              <a:pathLst>
                <a:path w="123" h="359">
                  <a:moveTo>
                    <a:pt x="123" y="307"/>
                  </a:moveTo>
                  <a:lnTo>
                    <a:pt x="0" y="0"/>
                  </a:lnTo>
                  <a:lnTo>
                    <a:pt x="0" y="359"/>
                  </a:lnTo>
                  <a:lnTo>
                    <a:pt x="123"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08" name="Freeform 181"/>
            <p:cNvSpPr>
              <a:spLocks/>
            </p:cNvSpPr>
            <p:nvPr/>
          </p:nvSpPr>
          <p:spPr bwMode="auto">
            <a:xfrm>
              <a:off x="3962" y="1854"/>
              <a:ext cx="11" cy="30"/>
            </a:xfrm>
            <a:custGeom>
              <a:avLst/>
              <a:gdLst>
                <a:gd name="T0" fmla="*/ 11 w 123"/>
                <a:gd name="T1" fmla="*/ 26 h 359"/>
                <a:gd name="T2" fmla="*/ 0 w 123"/>
                <a:gd name="T3" fmla="*/ 0 h 359"/>
                <a:gd name="T4" fmla="*/ 0 w 123"/>
                <a:gd name="T5" fmla="*/ 30 h 359"/>
                <a:gd name="T6" fmla="*/ 11 w 123"/>
                <a:gd name="T7" fmla="*/ 26 h 359"/>
                <a:gd name="T8" fmla="*/ 0 60000 65536"/>
                <a:gd name="T9" fmla="*/ 0 60000 65536"/>
                <a:gd name="T10" fmla="*/ 0 60000 65536"/>
                <a:gd name="T11" fmla="*/ 0 60000 65536"/>
                <a:gd name="T12" fmla="*/ 0 w 123"/>
                <a:gd name="T13" fmla="*/ 0 h 359"/>
                <a:gd name="T14" fmla="*/ 123 w 123"/>
                <a:gd name="T15" fmla="*/ 359 h 359"/>
              </a:gdLst>
              <a:ahLst/>
              <a:cxnLst>
                <a:cxn ang="T8">
                  <a:pos x="T0" y="T1"/>
                </a:cxn>
                <a:cxn ang="T9">
                  <a:pos x="T2" y="T3"/>
                </a:cxn>
                <a:cxn ang="T10">
                  <a:pos x="T4" y="T5"/>
                </a:cxn>
                <a:cxn ang="T11">
                  <a:pos x="T6" y="T7"/>
                </a:cxn>
              </a:cxnLst>
              <a:rect l="T12" t="T13" r="T14" b="T15"/>
              <a:pathLst>
                <a:path w="123" h="359">
                  <a:moveTo>
                    <a:pt x="123" y="307"/>
                  </a:moveTo>
                  <a:lnTo>
                    <a:pt x="0" y="0"/>
                  </a:lnTo>
                  <a:lnTo>
                    <a:pt x="0" y="359"/>
                  </a:lnTo>
                  <a:lnTo>
                    <a:pt x="123" y="30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09" name="Freeform 182"/>
            <p:cNvSpPr>
              <a:spLocks/>
            </p:cNvSpPr>
            <p:nvPr/>
          </p:nvSpPr>
          <p:spPr bwMode="auto">
            <a:xfrm>
              <a:off x="3962" y="1854"/>
              <a:ext cx="11" cy="26"/>
            </a:xfrm>
            <a:custGeom>
              <a:avLst/>
              <a:gdLst>
                <a:gd name="T0" fmla="*/ 0 w 123"/>
                <a:gd name="T1" fmla="*/ 0 h 307"/>
                <a:gd name="T2" fmla="*/ 11 w 123"/>
                <a:gd name="T3" fmla="*/ 26 h 307"/>
                <a:gd name="T4" fmla="*/ 11 w 123"/>
                <a:gd name="T5" fmla="*/ 4 h 307"/>
                <a:gd name="T6" fmla="*/ 0 w 123"/>
                <a:gd name="T7" fmla="*/ 0 h 307"/>
                <a:gd name="T8" fmla="*/ 0 60000 65536"/>
                <a:gd name="T9" fmla="*/ 0 60000 65536"/>
                <a:gd name="T10" fmla="*/ 0 60000 65536"/>
                <a:gd name="T11" fmla="*/ 0 60000 65536"/>
                <a:gd name="T12" fmla="*/ 0 w 123"/>
                <a:gd name="T13" fmla="*/ 0 h 307"/>
                <a:gd name="T14" fmla="*/ 123 w 123"/>
                <a:gd name="T15" fmla="*/ 307 h 307"/>
              </a:gdLst>
              <a:ahLst/>
              <a:cxnLst>
                <a:cxn ang="T8">
                  <a:pos x="T0" y="T1"/>
                </a:cxn>
                <a:cxn ang="T9">
                  <a:pos x="T2" y="T3"/>
                </a:cxn>
                <a:cxn ang="T10">
                  <a:pos x="T4" y="T5"/>
                </a:cxn>
                <a:cxn ang="T11">
                  <a:pos x="T6" y="T7"/>
                </a:cxn>
              </a:cxnLst>
              <a:rect l="T12" t="T13" r="T14" b="T15"/>
              <a:pathLst>
                <a:path w="123" h="307">
                  <a:moveTo>
                    <a:pt x="0" y="0"/>
                  </a:moveTo>
                  <a:lnTo>
                    <a:pt x="123" y="307"/>
                  </a:lnTo>
                  <a:lnTo>
                    <a:pt x="123"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10" name="Freeform 183"/>
            <p:cNvSpPr>
              <a:spLocks/>
            </p:cNvSpPr>
            <p:nvPr/>
          </p:nvSpPr>
          <p:spPr bwMode="auto">
            <a:xfrm>
              <a:off x="3962" y="1854"/>
              <a:ext cx="11" cy="26"/>
            </a:xfrm>
            <a:custGeom>
              <a:avLst/>
              <a:gdLst>
                <a:gd name="T0" fmla="*/ 0 w 123"/>
                <a:gd name="T1" fmla="*/ 0 h 307"/>
                <a:gd name="T2" fmla="*/ 11 w 123"/>
                <a:gd name="T3" fmla="*/ 26 h 307"/>
                <a:gd name="T4" fmla="*/ 11 w 123"/>
                <a:gd name="T5" fmla="*/ 4 h 307"/>
                <a:gd name="T6" fmla="*/ 0 w 123"/>
                <a:gd name="T7" fmla="*/ 0 h 307"/>
                <a:gd name="T8" fmla="*/ 0 60000 65536"/>
                <a:gd name="T9" fmla="*/ 0 60000 65536"/>
                <a:gd name="T10" fmla="*/ 0 60000 65536"/>
                <a:gd name="T11" fmla="*/ 0 60000 65536"/>
                <a:gd name="T12" fmla="*/ 0 w 123"/>
                <a:gd name="T13" fmla="*/ 0 h 307"/>
                <a:gd name="T14" fmla="*/ 123 w 123"/>
                <a:gd name="T15" fmla="*/ 307 h 307"/>
              </a:gdLst>
              <a:ahLst/>
              <a:cxnLst>
                <a:cxn ang="T8">
                  <a:pos x="T0" y="T1"/>
                </a:cxn>
                <a:cxn ang="T9">
                  <a:pos x="T2" y="T3"/>
                </a:cxn>
                <a:cxn ang="T10">
                  <a:pos x="T4" y="T5"/>
                </a:cxn>
                <a:cxn ang="T11">
                  <a:pos x="T6" y="T7"/>
                </a:cxn>
              </a:cxnLst>
              <a:rect l="T12" t="T13" r="T14" b="T15"/>
              <a:pathLst>
                <a:path w="123" h="307">
                  <a:moveTo>
                    <a:pt x="0" y="0"/>
                  </a:moveTo>
                  <a:lnTo>
                    <a:pt x="123" y="307"/>
                  </a:lnTo>
                  <a:lnTo>
                    <a:pt x="123"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11" name="Freeform 184"/>
            <p:cNvSpPr>
              <a:spLocks/>
            </p:cNvSpPr>
            <p:nvPr/>
          </p:nvSpPr>
          <p:spPr bwMode="auto">
            <a:xfrm>
              <a:off x="3973" y="1859"/>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12" name="Freeform 185"/>
            <p:cNvSpPr>
              <a:spLocks/>
            </p:cNvSpPr>
            <p:nvPr/>
          </p:nvSpPr>
          <p:spPr bwMode="auto">
            <a:xfrm>
              <a:off x="3973" y="1859"/>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13" name="Freeform 186"/>
            <p:cNvSpPr>
              <a:spLocks/>
            </p:cNvSpPr>
            <p:nvPr/>
          </p:nvSpPr>
          <p:spPr bwMode="auto">
            <a:xfrm>
              <a:off x="3946" y="1854"/>
              <a:ext cx="32" cy="30"/>
            </a:xfrm>
            <a:custGeom>
              <a:avLst/>
              <a:gdLst>
                <a:gd name="T0" fmla="*/ 32 w 351"/>
                <a:gd name="T1" fmla="*/ 15 h 359"/>
                <a:gd name="T2" fmla="*/ 27 w 351"/>
                <a:gd name="T3" fmla="*/ 4 h 359"/>
                <a:gd name="T4" fmla="*/ 16 w 351"/>
                <a:gd name="T5" fmla="*/ 0 h 359"/>
                <a:gd name="T6" fmla="*/ 5 w 351"/>
                <a:gd name="T7" fmla="*/ 4 h 359"/>
                <a:gd name="T8" fmla="*/ 0 w 351"/>
                <a:gd name="T9" fmla="*/ 15 h 359"/>
                <a:gd name="T10" fmla="*/ 5 w 351"/>
                <a:gd name="T11" fmla="*/ 26 h 359"/>
                <a:gd name="T12" fmla="*/ 16 w 351"/>
                <a:gd name="T13" fmla="*/ 30 h 359"/>
                <a:gd name="T14" fmla="*/ 27 w 351"/>
                <a:gd name="T15" fmla="*/ 26 h 359"/>
                <a:gd name="T16" fmla="*/ 32 w 351"/>
                <a:gd name="T17" fmla="*/ 15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9"/>
                <a:gd name="T29" fmla="*/ 351 w 351"/>
                <a:gd name="T30" fmla="*/ 359 h 3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9">
                  <a:moveTo>
                    <a:pt x="351" y="180"/>
                  </a:moveTo>
                  <a:lnTo>
                    <a:pt x="299" y="53"/>
                  </a:lnTo>
                  <a:lnTo>
                    <a:pt x="176" y="0"/>
                  </a:lnTo>
                  <a:lnTo>
                    <a:pt x="51" y="53"/>
                  </a:lnTo>
                  <a:lnTo>
                    <a:pt x="0" y="180"/>
                  </a:lnTo>
                  <a:lnTo>
                    <a:pt x="51" y="307"/>
                  </a:lnTo>
                  <a:lnTo>
                    <a:pt x="176" y="359"/>
                  </a:lnTo>
                  <a:lnTo>
                    <a:pt x="299" y="307"/>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14" name="Freeform 187"/>
            <p:cNvSpPr>
              <a:spLocks/>
            </p:cNvSpPr>
            <p:nvPr/>
          </p:nvSpPr>
          <p:spPr bwMode="auto">
            <a:xfrm>
              <a:off x="4057" y="2134"/>
              <a:ext cx="32" cy="30"/>
            </a:xfrm>
            <a:custGeom>
              <a:avLst/>
              <a:gdLst>
                <a:gd name="T0" fmla="*/ 32 w 351"/>
                <a:gd name="T1" fmla="*/ 15 h 359"/>
                <a:gd name="T2" fmla="*/ 27 w 351"/>
                <a:gd name="T3" fmla="*/ 4 h 359"/>
                <a:gd name="T4" fmla="*/ 16 w 351"/>
                <a:gd name="T5" fmla="*/ 0 h 359"/>
                <a:gd name="T6" fmla="*/ 5 w 351"/>
                <a:gd name="T7" fmla="*/ 4 h 359"/>
                <a:gd name="T8" fmla="*/ 0 w 351"/>
                <a:gd name="T9" fmla="*/ 15 h 359"/>
                <a:gd name="T10" fmla="*/ 5 w 351"/>
                <a:gd name="T11" fmla="*/ 26 h 359"/>
                <a:gd name="T12" fmla="*/ 16 w 351"/>
                <a:gd name="T13" fmla="*/ 30 h 359"/>
                <a:gd name="T14" fmla="*/ 27 w 351"/>
                <a:gd name="T15" fmla="*/ 26 h 359"/>
                <a:gd name="T16" fmla="*/ 32 w 351"/>
                <a:gd name="T17" fmla="*/ 15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9"/>
                <a:gd name="T29" fmla="*/ 351 w 351"/>
                <a:gd name="T30" fmla="*/ 359 h 3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9">
                  <a:moveTo>
                    <a:pt x="351" y="179"/>
                  </a:moveTo>
                  <a:lnTo>
                    <a:pt x="300" y="53"/>
                  </a:lnTo>
                  <a:lnTo>
                    <a:pt x="175" y="0"/>
                  </a:lnTo>
                  <a:lnTo>
                    <a:pt x="51" y="53"/>
                  </a:lnTo>
                  <a:lnTo>
                    <a:pt x="0" y="179"/>
                  </a:lnTo>
                  <a:lnTo>
                    <a:pt x="51" y="306"/>
                  </a:lnTo>
                  <a:lnTo>
                    <a:pt x="175" y="359"/>
                  </a:lnTo>
                  <a:lnTo>
                    <a:pt x="300"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15" name="Freeform 188"/>
            <p:cNvSpPr>
              <a:spLocks/>
            </p:cNvSpPr>
            <p:nvPr/>
          </p:nvSpPr>
          <p:spPr bwMode="auto">
            <a:xfrm>
              <a:off x="4057" y="2138"/>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16" name="Freeform 189"/>
            <p:cNvSpPr>
              <a:spLocks/>
            </p:cNvSpPr>
            <p:nvPr/>
          </p:nvSpPr>
          <p:spPr bwMode="auto">
            <a:xfrm>
              <a:off x="4057" y="2138"/>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17" name="Freeform 190"/>
            <p:cNvSpPr>
              <a:spLocks/>
            </p:cNvSpPr>
            <p:nvPr/>
          </p:nvSpPr>
          <p:spPr bwMode="auto">
            <a:xfrm>
              <a:off x="4061" y="2138"/>
              <a:ext cx="12" cy="26"/>
            </a:xfrm>
            <a:custGeom>
              <a:avLst/>
              <a:gdLst>
                <a:gd name="T0" fmla="*/ 12 w 124"/>
                <a:gd name="T1" fmla="*/ 26 h 306"/>
                <a:gd name="T2" fmla="*/ 0 w 124"/>
                <a:gd name="T3" fmla="*/ 0 h 306"/>
                <a:gd name="T4" fmla="*/ 0 w 124"/>
                <a:gd name="T5" fmla="*/ 21 h 306"/>
                <a:gd name="T6" fmla="*/ 12 w 124"/>
                <a:gd name="T7" fmla="*/ 26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3"/>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18" name="Freeform 191"/>
            <p:cNvSpPr>
              <a:spLocks/>
            </p:cNvSpPr>
            <p:nvPr/>
          </p:nvSpPr>
          <p:spPr bwMode="auto">
            <a:xfrm>
              <a:off x="4061" y="2138"/>
              <a:ext cx="12" cy="26"/>
            </a:xfrm>
            <a:custGeom>
              <a:avLst/>
              <a:gdLst>
                <a:gd name="T0" fmla="*/ 12 w 124"/>
                <a:gd name="T1" fmla="*/ 26 h 306"/>
                <a:gd name="T2" fmla="*/ 0 w 124"/>
                <a:gd name="T3" fmla="*/ 0 h 306"/>
                <a:gd name="T4" fmla="*/ 0 w 124"/>
                <a:gd name="T5" fmla="*/ 21 h 306"/>
                <a:gd name="T6" fmla="*/ 12 w 124"/>
                <a:gd name="T7" fmla="*/ 26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3"/>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19" name="Freeform 192"/>
            <p:cNvSpPr>
              <a:spLocks/>
            </p:cNvSpPr>
            <p:nvPr/>
          </p:nvSpPr>
          <p:spPr bwMode="auto">
            <a:xfrm>
              <a:off x="4061" y="2134"/>
              <a:ext cx="12" cy="30"/>
            </a:xfrm>
            <a:custGeom>
              <a:avLst/>
              <a:gdLst>
                <a:gd name="T0" fmla="*/ 0 w 124"/>
                <a:gd name="T1" fmla="*/ 4 h 359"/>
                <a:gd name="T2" fmla="*/ 12 w 124"/>
                <a:gd name="T3" fmla="*/ 30 h 359"/>
                <a:gd name="T4" fmla="*/ 12 w 124"/>
                <a:gd name="T5" fmla="*/ 0 h 359"/>
                <a:gd name="T6" fmla="*/ 0 w 124"/>
                <a:gd name="T7" fmla="*/ 4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0" y="53"/>
                  </a:moveTo>
                  <a:lnTo>
                    <a:pt x="124" y="359"/>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20" name="Freeform 193"/>
            <p:cNvSpPr>
              <a:spLocks/>
            </p:cNvSpPr>
            <p:nvPr/>
          </p:nvSpPr>
          <p:spPr bwMode="auto">
            <a:xfrm>
              <a:off x="4061" y="2134"/>
              <a:ext cx="12" cy="30"/>
            </a:xfrm>
            <a:custGeom>
              <a:avLst/>
              <a:gdLst>
                <a:gd name="T0" fmla="*/ 0 w 124"/>
                <a:gd name="T1" fmla="*/ 4 h 359"/>
                <a:gd name="T2" fmla="*/ 12 w 124"/>
                <a:gd name="T3" fmla="*/ 30 h 359"/>
                <a:gd name="T4" fmla="*/ 12 w 124"/>
                <a:gd name="T5" fmla="*/ 0 h 359"/>
                <a:gd name="T6" fmla="*/ 0 w 124"/>
                <a:gd name="T7" fmla="*/ 4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0" y="53"/>
                  </a:moveTo>
                  <a:lnTo>
                    <a:pt x="124" y="359"/>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21" name="Freeform 194"/>
            <p:cNvSpPr>
              <a:spLocks/>
            </p:cNvSpPr>
            <p:nvPr/>
          </p:nvSpPr>
          <p:spPr bwMode="auto">
            <a:xfrm>
              <a:off x="4073" y="2134"/>
              <a:ext cx="11" cy="30"/>
            </a:xfrm>
            <a:custGeom>
              <a:avLst/>
              <a:gdLst>
                <a:gd name="T0" fmla="*/ 11 w 125"/>
                <a:gd name="T1" fmla="*/ 26 h 359"/>
                <a:gd name="T2" fmla="*/ 0 w 125"/>
                <a:gd name="T3" fmla="*/ 0 h 359"/>
                <a:gd name="T4" fmla="*/ 0 w 125"/>
                <a:gd name="T5" fmla="*/ 30 h 359"/>
                <a:gd name="T6" fmla="*/ 11 w 125"/>
                <a:gd name="T7" fmla="*/ 26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125" y="306"/>
                  </a:moveTo>
                  <a:lnTo>
                    <a:pt x="0" y="0"/>
                  </a:lnTo>
                  <a:lnTo>
                    <a:pt x="0" y="359"/>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22" name="Freeform 195"/>
            <p:cNvSpPr>
              <a:spLocks/>
            </p:cNvSpPr>
            <p:nvPr/>
          </p:nvSpPr>
          <p:spPr bwMode="auto">
            <a:xfrm>
              <a:off x="4073" y="2134"/>
              <a:ext cx="11" cy="30"/>
            </a:xfrm>
            <a:custGeom>
              <a:avLst/>
              <a:gdLst>
                <a:gd name="T0" fmla="*/ 11 w 125"/>
                <a:gd name="T1" fmla="*/ 26 h 359"/>
                <a:gd name="T2" fmla="*/ 0 w 125"/>
                <a:gd name="T3" fmla="*/ 0 h 359"/>
                <a:gd name="T4" fmla="*/ 0 w 125"/>
                <a:gd name="T5" fmla="*/ 30 h 359"/>
                <a:gd name="T6" fmla="*/ 11 w 125"/>
                <a:gd name="T7" fmla="*/ 26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125" y="306"/>
                  </a:moveTo>
                  <a:lnTo>
                    <a:pt x="0" y="0"/>
                  </a:lnTo>
                  <a:lnTo>
                    <a:pt x="0" y="359"/>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23" name="Freeform 196"/>
            <p:cNvSpPr>
              <a:spLocks/>
            </p:cNvSpPr>
            <p:nvPr/>
          </p:nvSpPr>
          <p:spPr bwMode="auto">
            <a:xfrm>
              <a:off x="4073" y="2134"/>
              <a:ext cx="11" cy="25"/>
            </a:xfrm>
            <a:custGeom>
              <a:avLst/>
              <a:gdLst>
                <a:gd name="T0" fmla="*/ 0 w 125"/>
                <a:gd name="T1" fmla="*/ 0 h 306"/>
                <a:gd name="T2" fmla="*/ 11 w 125"/>
                <a:gd name="T3" fmla="*/ 25 h 306"/>
                <a:gd name="T4" fmla="*/ 11 w 125"/>
                <a:gd name="T5" fmla="*/ 4 h 306"/>
                <a:gd name="T6" fmla="*/ 0 w 125"/>
                <a:gd name="T7" fmla="*/ 0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0" y="0"/>
                  </a:moveTo>
                  <a:lnTo>
                    <a:pt x="125" y="306"/>
                  </a:lnTo>
                  <a:lnTo>
                    <a:pt x="1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24" name="Freeform 197"/>
            <p:cNvSpPr>
              <a:spLocks/>
            </p:cNvSpPr>
            <p:nvPr/>
          </p:nvSpPr>
          <p:spPr bwMode="auto">
            <a:xfrm>
              <a:off x="4073" y="2134"/>
              <a:ext cx="11" cy="25"/>
            </a:xfrm>
            <a:custGeom>
              <a:avLst/>
              <a:gdLst>
                <a:gd name="T0" fmla="*/ 0 w 125"/>
                <a:gd name="T1" fmla="*/ 0 h 306"/>
                <a:gd name="T2" fmla="*/ 11 w 125"/>
                <a:gd name="T3" fmla="*/ 25 h 306"/>
                <a:gd name="T4" fmla="*/ 11 w 125"/>
                <a:gd name="T5" fmla="*/ 4 h 306"/>
                <a:gd name="T6" fmla="*/ 0 w 125"/>
                <a:gd name="T7" fmla="*/ 0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0" y="0"/>
                  </a:moveTo>
                  <a:lnTo>
                    <a:pt x="125" y="306"/>
                  </a:lnTo>
                  <a:lnTo>
                    <a:pt x="125"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25" name="Freeform 198"/>
            <p:cNvSpPr>
              <a:spLocks/>
            </p:cNvSpPr>
            <p:nvPr/>
          </p:nvSpPr>
          <p:spPr bwMode="auto">
            <a:xfrm>
              <a:off x="4084" y="2138"/>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26" name="Freeform 199"/>
            <p:cNvSpPr>
              <a:spLocks/>
            </p:cNvSpPr>
            <p:nvPr/>
          </p:nvSpPr>
          <p:spPr bwMode="auto">
            <a:xfrm>
              <a:off x="4084" y="2138"/>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27" name="Freeform 200"/>
            <p:cNvSpPr>
              <a:spLocks/>
            </p:cNvSpPr>
            <p:nvPr/>
          </p:nvSpPr>
          <p:spPr bwMode="auto">
            <a:xfrm>
              <a:off x="4076" y="2256"/>
              <a:ext cx="4" cy="22"/>
            </a:xfrm>
            <a:custGeom>
              <a:avLst/>
              <a:gdLst>
                <a:gd name="T0" fmla="*/ 0 w 52"/>
                <a:gd name="T1" fmla="*/ 11 h 253"/>
                <a:gd name="T2" fmla="*/ 4 w 52"/>
                <a:gd name="T3" fmla="*/ 22 h 253"/>
                <a:gd name="T4" fmla="*/ 4 w 52"/>
                <a:gd name="T5" fmla="*/ 0 h 253"/>
                <a:gd name="T6" fmla="*/ 0 w 52"/>
                <a:gd name="T7" fmla="*/ 11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0" y="127"/>
                  </a:moveTo>
                  <a:lnTo>
                    <a:pt x="52" y="253"/>
                  </a:lnTo>
                  <a:lnTo>
                    <a:pt x="52"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28" name="Freeform 201"/>
            <p:cNvSpPr>
              <a:spLocks/>
            </p:cNvSpPr>
            <p:nvPr/>
          </p:nvSpPr>
          <p:spPr bwMode="auto">
            <a:xfrm>
              <a:off x="4076" y="2256"/>
              <a:ext cx="4" cy="22"/>
            </a:xfrm>
            <a:custGeom>
              <a:avLst/>
              <a:gdLst>
                <a:gd name="T0" fmla="*/ 0 w 52"/>
                <a:gd name="T1" fmla="*/ 11 h 253"/>
                <a:gd name="T2" fmla="*/ 4 w 52"/>
                <a:gd name="T3" fmla="*/ 22 h 253"/>
                <a:gd name="T4" fmla="*/ 4 w 52"/>
                <a:gd name="T5" fmla="*/ 0 h 253"/>
                <a:gd name="T6" fmla="*/ 0 w 52"/>
                <a:gd name="T7" fmla="*/ 11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0" y="127"/>
                  </a:moveTo>
                  <a:lnTo>
                    <a:pt x="52" y="253"/>
                  </a:lnTo>
                  <a:lnTo>
                    <a:pt x="52"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29" name="Freeform 202"/>
            <p:cNvSpPr>
              <a:spLocks/>
            </p:cNvSpPr>
            <p:nvPr/>
          </p:nvSpPr>
          <p:spPr bwMode="auto">
            <a:xfrm>
              <a:off x="4080" y="2256"/>
              <a:ext cx="12" cy="26"/>
            </a:xfrm>
            <a:custGeom>
              <a:avLst/>
              <a:gdLst>
                <a:gd name="T0" fmla="*/ 12 w 123"/>
                <a:gd name="T1" fmla="*/ 26 h 305"/>
                <a:gd name="T2" fmla="*/ 0 w 123"/>
                <a:gd name="T3" fmla="*/ 0 h 305"/>
                <a:gd name="T4" fmla="*/ 0 w 123"/>
                <a:gd name="T5" fmla="*/ 22 h 305"/>
                <a:gd name="T6" fmla="*/ 12 w 123"/>
                <a:gd name="T7" fmla="*/ 26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3"/>
                  </a:lnTo>
                  <a:lnTo>
                    <a:pt x="123"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30" name="Freeform 203"/>
            <p:cNvSpPr>
              <a:spLocks/>
            </p:cNvSpPr>
            <p:nvPr/>
          </p:nvSpPr>
          <p:spPr bwMode="auto">
            <a:xfrm>
              <a:off x="4080" y="2256"/>
              <a:ext cx="12" cy="26"/>
            </a:xfrm>
            <a:custGeom>
              <a:avLst/>
              <a:gdLst>
                <a:gd name="T0" fmla="*/ 12 w 123"/>
                <a:gd name="T1" fmla="*/ 26 h 305"/>
                <a:gd name="T2" fmla="*/ 0 w 123"/>
                <a:gd name="T3" fmla="*/ 0 h 305"/>
                <a:gd name="T4" fmla="*/ 0 w 123"/>
                <a:gd name="T5" fmla="*/ 22 h 305"/>
                <a:gd name="T6" fmla="*/ 12 w 123"/>
                <a:gd name="T7" fmla="*/ 26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3"/>
                  </a:lnTo>
                  <a:lnTo>
                    <a:pt x="123"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31" name="Freeform 204"/>
            <p:cNvSpPr>
              <a:spLocks/>
            </p:cNvSpPr>
            <p:nvPr/>
          </p:nvSpPr>
          <p:spPr bwMode="auto">
            <a:xfrm>
              <a:off x="4080" y="2252"/>
              <a:ext cx="12" cy="30"/>
            </a:xfrm>
            <a:custGeom>
              <a:avLst/>
              <a:gdLst>
                <a:gd name="T0" fmla="*/ 0 w 123"/>
                <a:gd name="T1" fmla="*/ 4 h 357"/>
                <a:gd name="T2" fmla="*/ 12 w 123"/>
                <a:gd name="T3" fmla="*/ 30 h 357"/>
                <a:gd name="T4" fmla="*/ 12 w 123"/>
                <a:gd name="T5" fmla="*/ 0 h 357"/>
                <a:gd name="T6" fmla="*/ 0 w 123"/>
                <a:gd name="T7" fmla="*/ 4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0" y="52"/>
                  </a:moveTo>
                  <a:lnTo>
                    <a:pt x="123" y="357"/>
                  </a:lnTo>
                  <a:lnTo>
                    <a:pt x="123"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32" name="Freeform 205"/>
            <p:cNvSpPr>
              <a:spLocks/>
            </p:cNvSpPr>
            <p:nvPr/>
          </p:nvSpPr>
          <p:spPr bwMode="auto">
            <a:xfrm>
              <a:off x="4080" y="2252"/>
              <a:ext cx="12" cy="30"/>
            </a:xfrm>
            <a:custGeom>
              <a:avLst/>
              <a:gdLst>
                <a:gd name="T0" fmla="*/ 0 w 123"/>
                <a:gd name="T1" fmla="*/ 4 h 357"/>
                <a:gd name="T2" fmla="*/ 12 w 123"/>
                <a:gd name="T3" fmla="*/ 30 h 357"/>
                <a:gd name="T4" fmla="*/ 12 w 123"/>
                <a:gd name="T5" fmla="*/ 0 h 357"/>
                <a:gd name="T6" fmla="*/ 0 w 123"/>
                <a:gd name="T7" fmla="*/ 4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0" y="52"/>
                  </a:moveTo>
                  <a:lnTo>
                    <a:pt x="123" y="357"/>
                  </a:lnTo>
                  <a:lnTo>
                    <a:pt x="123"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33" name="Freeform 206"/>
            <p:cNvSpPr>
              <a:spLocks/>
            </p:cNvSpPr>
            <p:nvPr/>
          </p:nvSpPr>
          <p:spPr bwMode="auto">
            <a:xfrm>
              <a:off x="4092" y="2252"/>
              <a:ext cx="11" cy="30"/>
            </a:xfrm>
            <a:custGeom>
              <a:avLst/>
              <a:gdLst>
                <a:gd name="T0" fmla="*/ 11 w 125"/>
                <a:gd name="T1" fmla="*/ 26 h 357"/>
                <a:gd name="T2" fmla="*/ 0 w 125"/>
                <a:gd name="T3" fmla="*/ 0 h 357"/>
                <a:gd name="T4" fmla="*/ 0 w 125"/>
                <a:gd name="T5" fmla="*/ 30 h 357"/>
                <a:gd name="T6" fmla="*/ 11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34" name="Freeform 207"/>
            <p:cNvSpPr>
              <a:spLocks/>
            </p:cNvSpPr>
            <p:nvPr/>
          </p:nvSpPr>
          <p:spPr bwMode="auto">
            <a:xfrm>
              <a:off x="4092" y="2252"/>
              <a:ext cx="11" cy="30"/>
            </a:xfrm>
            <a:custGeom>
              <a:avLst/>
              <a:gdLst>
                <a:gd name="T0" fmla="*/ 11 w 125"/>
                <a:gd name="T1" fmla="*/ 26 h 357"/>
                <a:gd name="T2" fmla="*/ 0 w 125"/>
                <a:gd name="T3" fmla="*/ 0 h 357"/>
                <a:gd name="T4" fmla="*/ 0 w 125"/>
                <a:gd name="T5" fmla="*/ 30 h 357"/>
                <a:gd name="T6" fmla="*/ 11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35" name="Freeform 208"/>
            <p:cNvSpPr>
              <a:spLocks/>
            </p:cNvSpPr>
            <p:nvPr/>
          </p:nvSpPr>
          <p:spPr bwMode="auto">
            <a:xfrm>
              <a:off x="4092" y="2252"/>
              <a:ext cx="11" cy="26"/>
            </a:xfrm>
            <a:custGeom>
              <a:avLst/>
              <a:gdLst>
                <a:gd name="T0" fmla="*/ 0 w 125"/>
                <a:gd name="T1" fmla="*/ 0 h 305"/>
                <a:gd name="T2" fmla="*/ 11 w 125"/>
                <a:gd name="T3" fmla="*/ 26 h 305"/>
                <a:gd name="T4" fmla="*/ 11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36" name="Freeform 209"/>
            <p:cNvSpPr>
              <a:spLocks/>
            </p:cNvSpPr>
            <p:nvPr/>
          </p:nvSpPr>
          <p:spPr bwMode="auto">
            <a:xfrm>
              <a:off x="4092" y="2252"/>
              <a:ext cx="11" cy="26"/>
            </a:xfrm>
            <a:custGeom>
              <a:avLst/>
              <a:gdLst>
                <a:gd name="T0" fmla="*/ 0 w 125"/>
                <a:gd name="T1" fmla="*/ 0 h 305"/>
                <a:gd name="T2" fmla="*/ 11 w 125"/>
                <a:gd name="T3" fmla="*/ 26 h 305"/>
                <a:gd name="T4" fmla="*/ 11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37" name="Freeform 210"/>
            <p:cNvSpPr>
              <a:spLocks/>
            </p:cNvSpPr>
            <p:nvPr/>
          </p:nvSpPr>
          <p:spPr bwMode="auto">
            <a:xfrm>
              <a:off x="4103" y="2256"/>
              <a:ext cx="5" cy="22"/>
            </a:xfrm>
            <a:custGeom>
              <a:avLst/>
              <a:gdLst>
                <a:gd name="T0" fmla="*/ 5 w 51"/>
                <a:gd name="T1" fmla="*/ 11 h 253"/>
                <a:gd name="T2" fmla="*/ 0 w 51"/>
                <a:gd name="T3" fmla="*/ 0 h 253"/>
                <a:gd name="T4" fmla="*/ 0 w 51"/>
                <a:gd name="T5" fmla="*/ 22 h 253"/>
                <a:gd name="T6" fmla="*/ 5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7"/>
                  </a:moveTo>
                  <a:lnTo>
                    <a:pt x="0" y="0"/>
                  </a:lnTo>
                  <a:lnTo>
                    <a:pt x="0" y="253"/>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38" name="Freeform 211"/>
            <p:cNvSpPr>
              <a:spLocks/>
            </p:cNvSpPr>
            <p:nvPr/>
          </p:nvSpPr>
          <p:spPr bwMode="auto">
            <a:xfrm>
              <a:off x="4103" y="2256"/>
              <a:ext cx="5" cy="22"/>
            </a:xfrm>
            <a:custGeom>
              <a:avLst/>
              <a:gdLst>
                <a:gd name="T0" fmla="*/ 5 w 51"/>
                <a:gd name="T1" fmla="*/ 11 h 253"/>
                <a:gd name="T2" fmla="*/ 0 w 51"/>
                <a:gd name="T3" fmla="*/ 0 h 253"/>
                <a:gd name="T4" fmla="*/ 0 w 51"/>
                <a:gd name="T5" fmla="*/ 22 h 253"/>
                <a:gd name="T6" fmla="*/ 5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7"/>
                  </a:moveTo>
                  <a:lnTo>
                    <a:pt x="0" y="0"/>
                  </a:lnTo>
                  <a:lnTo>
                    <a:pt x="0" y="253"/>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39" name="Freeform 212"/>
            <p:cNvSpPr>
              <a:spLocks/>
            </p:cNvSpPr>
            <p:nvPr/>
          </p:nvSpPr>
          <p:spPr bwMode="auto">
            <a:xfrm>
              <a:off x="4076" y="2252"/>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9"/>
                  </a:moveTo>
                  <a:lnTo>
                    <a:pt x="300" y="52"/>
                  </a:lnTo>
                  <a:lnTo>
                    <a:pt x="175" y="0"/>
                  </a:lnTo>
                  <a:lnTo>
                    <a:pt x="52" y="52"/>
                  </a:lnTo>
                  <a:lnTo>
                    <a:pt x="0" y="179"/>
                  </a:lnTo>
                  <a:lnTo>
                    <a:pt x="52" y="305"/>
                  </a:lnTo>
                  <a:lnTo>
                    <a:pt x="175" y="357"/>
                  </a:lnTo>
                  <a:lnTo>
                    <a:pt x="300" y="305"/>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40" name="Freeform 213"/>
            <p:cNvSpPr>
              <a:spLocks/>
            </p:cNvSpPr>
            <p:nvPr/>
          </p:nvSpPr>
          <p:spPr bwMode="auto">
            <a:xfrm>
              <a:off x="3316" y="2195"/>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41" name="Freeform 214"/>
            <p:cNvSpPr>
              <a:spLocks/>
            </p:cNvSpPr>
            <p:nvPr/>
          </p:nvSpPr>
          <p:spPr bwMode="auto">
            <a:xfrm>
              <a:off x="3316" y="2195"/>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42" name="Freeform 215"/>
            <p:cNvSpPr>
              <a:spLocks/>
            </p:cNvSpPr>
            <p:nvPr/>
          </p:nvSpPr>
          <p:spPr bwMode="auto">
            <a:xfrm>
              <a:off x="3321" y="2195"/>
              <a:ext cx="11" cy="25"/>
            </a:xfrm>
            <a:custGeom>
              <a:avLst/>
              <a:gdLst>
                <a:gd name="T0" fmla="*/ 11 w 125"/>
                <a:gd name="T1" fmla="*/ 25 h 305"/>
                <a:gd name="T2" fmla="*/ 0 w 125"/>
                <a:gd name="T3" fmla="*/ 0 h 305"/>
                <a:gd name="T4" fmla="*/ 0 w 125"/>
                <a:gd name="T5" fmla="*/ 21 h 305"/>
                <a:gd name="T6" fmla="*/ 11 w 125"/>
                <a:gd name="T7" fmla="*/ 25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125" y="305"/>
                  </a:moveTo>
                  <a:lnTo>
                    <a:pt x="0" y="0"/>
                  </a:lnTo>
                  <a:lnTo>
                    <a:pt x="0" y="254"/>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43" name="Freeform 216"/>
            <p:cNvSpPr>
              <a:spLocks/>
            </p:cNvSpPr>
            <p:nvPr/>
          </p:nvSpPr>
          <p:spPr bwMode="auto">
            <a:xfrm>
              <a:off x="3321" y="2195"/>
              <a:ext cx="11" cy="25"/>
            </a:xfrm>
            <a:custGeom>
              <a:avLst/>
              <a:gdLst>
                <a:gd name="T0" fmla="*/ 11 w 125"/>
                <a:gd name="T1" fmla="*/ 25 h 305"/>
                <a:gd name="T2" fmla="*/ 0 w 125"/>
                <a:gd name="T3" fmla="*/ 0 h 305"/>
                <a:gd name="T4" fmla="*/ 0 w 125"/>
                <a:gd name="T5" fmla="*/ 21 h 305"/>
                <a:gd name="T6" fmla="*/ 11 w 125"/>
                <a:gd name="T7" fmla="*/ 25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125" y="305"/>
                  </a:moveTo>
                  <a:lnTo>
                    <a:pt x="0" y="0"/>
                  </a:lnTo>
                  <a:lnTo>
                    <a:pt x="0" y="254"/>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44" name="Freeform 217"/>
            <p:cNvSpPr>
              <a:spLocks/>
            </p:cNvSpPr>
            <p:nvPr/>
          </p:nvSpPr>
          <p:spPr bwMode="auto">
            <a:xfrm>
              <a:off x="3321" y="2190"/>
              <a:ext cx="11" cy="30"/>
            </a:xfrm>
            <a:custGeom>
              <a:avLst/>
              <a:gdLst>
                <a:gd name="T0" fmla="*/ 0 w 125"/>
                <a:gd name="T1" fmla="*/ 4 h 357"/>
                <a:gd name="T2" fmla="*/ 11 w 125"/>
                <a:gd name="T3" fmla="*/ 30 h 357"/>
                <a:gd name="T4" fmla="*/ 11 w 125"/>
                <a:gd name="T5" fmla="*/ 0 h 357"/>
                <a:gd name="T6" fmla="*/ 0 w 125"/>
                <a:gd name="T7" fmla="*/ 4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0" y="52"/>
                  </a:moveTo>
                  <a:lnTo>
                    <a:pt x="125" y="357"/>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45" name="Freeform 218"/>
            <p:cNvSpPr>
              <a:spLocks/>
            </p:cNvSpPr>
            <p:nvPr/>
          </p:nvSpPr>
          <p:spPr bwMode="auto">
            <a:xfrm>
              <a:off x="3321" y="2190"/>
              <a:ext cx="11" cy="30"/>
            </a:xfrm>
            <a:custGeom>
              <a:avLst/>
              <a:gdLst>
                <a:gd name="T0" fmla="*/ 0 w 125"/>
                <a:gd name="T1" fmla="*/ 4 h 357"/>
                <a:gd name="T2" fmla="*/ 11 w 125"/>
                <a:gd name="T3" fmla="*/ 30 h 357"/>
                <a:gd name="T4" fmla="*/ 11 w 125"/>
                <a:gd name="T5" fmla="*/ 0 h 357"/>
                <a:gd name="T6" fmla="*/ 0 w 125"/>
                <a:gd name="T7" fmla="*/ 4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0" y="52"/>
                  </a:moveTo>
                  <a:lnTo>
                    <a:pt x="125" y="357"/>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46" name="Freeform 219"/>
            <p:cNvSpPr>
              <a:spLocks/>
            </p:cNvSpPr>
            <p:nvPr/>
          </p:nvSpPr>
          <p:spPr bwMode="auto">
            <a:xfrm>
              <a:off x="3332" y="2190"/>
              <a:ext cx="11" cy="30"/>
            </a:xfrm>
            <a:custGeom>
              <a:avLst/>
              <a:gdLst>
                <a:gd name="T0" fmla="*/ 11 w 123"/>
                <a:gd name="T1" fmla="*/ 26 h 357"/>
                <a:gd name="T2" fmla="*/ 0 w 123"/>
                <a:gd name="T3" fmla="*/ 0 h 357"/>
                <a:gd name="T4" fmla="*/ 0 w 123"/>
                <a:gd name="T5" fmla="*/ 30 h 357"/>
                <a:gd name="T6" fmla="*/ 11 w 123"/>
                <a:gd name="T7" fmla="*/ 26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123" y="306"/>
                  </a:moveTo>
                  <a:lnTo>
                    <a:pt x="0" y="0"/>
                  </a:lnTo>
                  <a:lnTo>
                    <a:pt x="0" y="357"/>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47" name="Freeform 220"/>
            <p:cNvSpPr>
              <a:spLocks/>
            </p:cNvSpPr>
            <p:nvPr/>
          </p:nvSpPr>
          <p:spPr bwMode="auto">
            <a:xfrm>
              <a:off x="3332" y="2190"/>
              <a:ext cx="11" cy="30"/>
            </a:xfrm>
            <a:custGeom>
              <a:avLst/>
              <a:gdLst>
                <a:gd name="T0" fmla="*/ 11 w 123"/>
                <a:gd name="T1" fmla="*/ 26 h 357"/>
                <a:gd name="T2" fmla="*/ 0 w 123"/>
                <a:gd name="T3" fmla="*/ 0 h 357"/>
                <a:gd name="T4" fmla="*/ 0 w 123"/>
                <a:gd name="T5" fmla="*/ 30 h 357"/>
                <a:gd name="T6" fmla="*/ 11 w 123"/>
                <a:gd name="T7" fmla="*/ 26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123" y="306"/>
                  </a:moveTo>
                  <a:lnTo>
                    <a:pt x="0" y="0"/>
                  </a:lnTo>
                  <a:lnTo>
                    <a:pt x="0" y="357"/>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48" name="Freeform 221"/>
            <p:cNvSpPr>
              <a:spLocks/>
            </p:cNvSpPr>
            <p:nvPr/>
          </p:nvSpPr>
          <p:spPr bwMode="auto">
            <a:xfrm>
              <a:off x="3332" y="2190"/>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49" name="Freeform 222"/>
            <p:cNvSpPr>
              <a:spLocks/>
            </p:cNvSpPr>
            <p:nvPr/>
          </p:nvSpPr>
          <p:spPr bwMode="auto">
            <a:xfrm>
              <a:off x="3332" y="2190"/>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50" name="Freeform 223"/>
            <p:cNvSpPr>
              <a:spLocks/>
            </p:cNvSpPr>
            <p:nvPr/>
          </p:nvSpPr>
          <p:spPr bwMode="auto">
            <a:xfrm>
              <a:off x="3343" y="2195"/>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51" name="Freeform 224"/>
            <p:cNvSpPr>
              <a:spLocks/>
            </p:cNvSpPr>
            <p:nvPr/>
          </p:nvSpPr>
          <p:spPr bwMode="auto">
            <a:xfrm>
              <a:off x="3343" y="2195"/>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52" name="Freeform 225"/>
            <p:cNvSpPr>
              <a:spLocks/>
            </p:cNvSpPr>
            <p:nvPr/>
          </p:nvSpPr>
          <p:spPr bwMode="auto">
            <a:xfrm>
              <a:off x="3316" y="2190"/>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9"/>
                  </a:moveTo>
                  <a:lnTo>
                    <a:pt x="299" y="52"/>
                  </a:lnTo>
                  <a:lnTo>
                    <a:pt x="176" y="0"/>
                  </a:lnTo>
                  <a:lnTo>
                    <a:pt x="51" y="52"/>
                  </a:lnTo>
                  <a:lnTo>
                    <a:pt x="0" y="179"/>
                  </a:lnTo>
                  <a:lnTo>
                    <a:pt x="51" y="306"/>
                  </a:lnTo>
                  <a:lnTo>
                    <a:pt x="176" y="357"/>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53" name="Freeform 226"/>
            <p:cNvSpPr>
              <a:spLocks/>
            </p:cNvSpPr>
            <p:nvPr/>
          </p:nvSpPr>
          <p:spPr bwMode="auto">
            <a:xfrm>
              <a:off x="3242" y="2364"/>
              <a:ext cx="32" cy="29"/>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5 h 358"/>
                <a:gd name="T12" fmla="*/ 16 w 351"/>
                <a:gd name="T13" fmla="*/ 29 h 358"/>
                <a:gd name="T14" fmla="*/ 27 w 351"/>
                <a:gd name="T15" fmla="*/ 25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6" y="0"/>
                  </a:lnTo>
                  <a:lnTo>
                    <a:pt x="51" y="52"/>
                  </a:lnTo>
                  <a:lnTo>
                    <a:pt x="0" y="179"/>
                  </a:lnTo>
                  <a:lnTo>
                    <a:pt x="51" y="306"/>
                  </a:lnTo>
                  <a:lnTo>
                    <a:pt x="176"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54" name="Freeform 227"/>
            <p:cNvSpPr>
              <a:spLocks/>
            </p:cNvSpPr>
            <p:nvPr/>
          </p:nvSpPr>
          <p:spPr bwMode="auto">
            <a:xfrm>
              <a:off x="3242" y="2368"/>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55" name="Freeform 228"/>
            <p:cNvSpPr>
              <a:spLocks/>
            </p:cNvSpPr>
            <p:nvPr/>
          </p:nvSpPr>
          <p:spPr bwMode="auto">
            <a:xfrm>
              <a:off x="3242" y="2368"/>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56" name="Freeform 229"/>
            <p:cNvSpPr>
              <a:spLocks/>
            </p:cNvSpPr>
            <p:nvPr/>
          </p:nvSpPr>
          <p:spPr bwMode="auto">
            <a:xfrm>
              <a:off x="3247" y="2368"/>
              <a:ext cx="11" cy="25"/>
            </a:xfrm>
            <a:custGeom>
              <a:avLst/>
              <a:gdLst>
                <a:gd name="T0" fmla="*/ 11 w 125"/>
                <a:gd name="T1" fmla="*/ 25 h 306"/>
                <a:gd name="T2" fmla="*/ 0 w 125"/>
                <a:gd name="T3" fmla="*/ 0 h 306"/>
                <a:gd name="T4" fmla="*/ 0 w 125"/>
                <a:gd name="T5" fmla="*/ 21 h 306"/>
                <a:gd name="T6" fmla="*/ 11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57" name="Freeform 230"/>
            <p:cNvSpPr>
              <a:spLocks/>
            </p:cNvSpPr>
            <p:nvPr/>
          </p:nvSpPr>
          <p:spPr bwMode="auto">
            <a:xfrm>
              <a:off x="3247" y="2368"/>
              <a:ext cx="11" cy="25"/>
            </a:xfrm>
            <a:custGeom>
              <a:avLst/>
              <a:gdLst>
                <a:gd name="T0" fmla="*/ 11 w 125"/>
                <a:gd name="T1" fmla="*/ 25 h 306"/>
                <a:gd name="T2" fmla="*/ 0 w 125"/>
                <a:gd name="T3" fmla="*/ 0 h 306"/>
                <a:gd name="T4" fmla="*/ 0 w 125"/>
                <a:gd name="T5" fmla="*/ 21 h 306"/>
                <a:gd name="T6" fmla="*/ 11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58" name="Freeform 231"/>
            <p:cNvSpPr>
              <a:spLocks/>
            </p:cNvSpPr>
            <p:nvPr/>
          </p:nvSpPr>
          <p:spPr bwMode="auto">
            <a:xfrm>
              <a:off x="3247" y="2364"/>
              <a:ext cx="11" cy="29"/>
            </a:xfrm>
            <a:custGeom>
              <a:avLst/>
              <a:gdLst>
                <a:gd name="T0" fmla="*/ 0 w 125"/>
                <a:gd name="T1" fmla="*/ 4 h 358"/>
                <a:gd name="T2" fmla="*/ 11 w 125"/>
                <a:gd name="T3" fmla="*/ 29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59" name="Freeform 232"/>
            <p:cNvSpPr>
              <a:spLocks/>
            </p:cNvSpPr>
            <p:nvPr/>
          </p:nvSpPr>
          <p:spPr bwMode="auto">
            <a:xfrm>
              <a:off x="3247" y="2364"/>
              <a:ext cx="11" cy="29"/>
            </a:xfrm>
            <a:custGeom>
              <a:avLst/>
              <a:gdLst>
                <a:gd name="T0" fmla="*/ 0 w 125"/>
                <a:gd name="T1" fmla="*/ 4 h 358"/>
                <a:gd name="T2" fmla="*/ 11 w 125"/>
                <a:gd name="T3" fmla="*/ 29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60" name="Freeform 233"/>
            <p:cNvSpPr>
              <a:spLocks/>
            </p:cNvSpPr>
            <p:nvPr/>
          </p:nvSpPr>
          <p:spPr bwMode="auto">
            <a:xfrm>
              <a:off x="3258" y="2364"/>
              <a:ext cx="11" cy="29"/>
            </a:xfrm>
            <a:custGeom>
              <a:avLst/>
              <a:gdLst>
                <a:gd name="T0" fmla="*/ 11 w 123"/>
                <a:gd name="T1" fmla="*/ 25 h 358"/>
                <a:gd name="T2" fmla="*/ 0 w 123"/>
                <a:gd name="T3" fmla="*/ 0 h 358"/>
                <a:gd name="T4" fmla="*/ 0 w 123"/>
                <a:gd name="T5" fmla="*/ 29 h 358"/>
                <a:gd name="T6" fmla="*/ 11 w 123"/>
                <a:gd name="T7" fmla="*/ 25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61" name="Freeform 234"/>
            <p:cNvSpPr>
              <a:spLocks/>
            </p:cNvSpPr>
            <p:nvPr/>
          </p:nvSpPr>
          <p:spPr bwMode="auto">
            <a:xfrm>
              <a:off x="3258" y="2364"/>
              <a:ext cx="11" cy="29"/>
            </a:xfrm>
            <a:custGeom>
              <a:avLst/>
              <a:gdLst>
                <a:gd name="T0" fmla="*/ 11 w 123"/>
                <a:gd name="T1" fmla="*/ 25 h 358"/>
                <a:gd name="T2" fmla="*/ 0 w 123"/>
                <a:gd name="T3" fmla="*/ 0 h 358"/>
                <a:gd name="T4" fmla="*/ 0 w 123"/>
                <a:gd name="T5" fmla="*/ 29 h 358"/>
                <a:gd name="T6" fmla="*/ 11 w 123"/>
                <a:gd name="T7" fmla="*/ 25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62" name="Freeform 235"/>
            <p:cNvSpPr>
              <a:spLocks/>
            </p:cNvSpPr>
            <p:nvPr/>
          </p:nvSpPr>
          <p:spPr bwMode="auto">
            <a:xfrm>
              <a:off x="3258" y="2364"/>
              <a:ext cx="11" cy="25"/>
            </a:xfrm>
            <a:custGeom>
              <a:avLst/>
              <a:gdLst>
                <a:gd name="T0" fmla="*/ 0 w 123"/>
                <a:gd name="T1" fmla="*/ 0 h 306"/>
                <a:gd name="T2" fmla="*/ 11 w 123"/>
                <a:gd name="T3" fmla="*/ 25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63" name="Freeform 236"/>
            <p:cNvSpPr>
              <a:spLocks/>
            </p:cNvSpPr>
            <p:nvPr/>
          </p:nvSpPr>
          <p:spPr bwMode="auto">
            <a:xfrm>
              <a:off x="3258" y="2364"/>
              <a:ext cx="11" cy="25"/>
            </a:xfrm>
            <a:custGeom>
              <a:avLst/>
              <a:gdLst>
                <a:gd name="T0" fmla="*/ 0 w 123"/>
                <a:gd name="T1" fmla="*/ 0 h 306"/>
                <a:gd name="T2" fmla="*/ 11 w 123"/>
                <a:gd name="T3" fmla="*/ 25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64" name="Freeform 237"/>
            <p:cNvSpPr>
              <a:spLocks/>
            </p:cNvSpPr>
            <p:nvPr/>
          </p:nvSpPr>
          <p:spPr bwMode="auto">
            <a:xfrm>
              <a:off x="3269" y="2368"/>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65" name="Freeform 238"/>
            <p:cNvSpPr>
              <a:spLocks/>
            </p:cNvSpPr>
            <p:nvPr/>
          </p:nvSpPr>
          <p:spPr bwMode="auto">
            <a:xfrm>
              <a:off x="3269" y="2368"/>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66" name="Freeform 239"/>
            <p:cNvSpPr>
              <a:spLocks/>
            </p:cNvSpPr>
            <p:nvPr/>
          </p:nvSpPr>
          <p:spPr bwMode="auto">
            <a:xfrm>
              <a:off x="3318" y="2289"/>
              <a:ext cx="4" cy="21"/>
            </a:xfrm>
            <a:custGeom>
              <a:avLst/>
              <a:gdLst>
                <a:gd name="T0" fmla="*/ 0 w 51"/>
                <a:gd name="T1" fmla="*/ 11 h 252"/>
                <a:gd name="T2" fmla="*/ 4 w 51"/>
                <a:gd name="T3" fmla="*/ 21 h 252"/>
                <a:gd name="T4" fmla="*/ 4 w 51"/>
                <a:gd name="T5" fmla="*/ 0 h 252"/>
                <a:gd name="T6" fmla="*/ 0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7"/>
                  </a:moveTo>
                  <a:lnTo>
                    <a:pt x="51" y="252"/>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67" name="Freeform 240"/>
            <p:cNvSpPr>
              <a:spLocks/>
            </p:cNvSpPr>
            <p:nvPr/>
          </p:nvSpPr>
          <p:spPr bwMode="auto">
            <a:xfrm>
              <a:off x="3318" y="2289"/>
              <a:ext cx="4" cy="21"/>
            </a:xfrm>
            <a:custGeom>
              <a:avLst/>
              <a:gdLst>
                <a:gd name="T0" fmla="*/ 0 w 51"/>
                <a:gd name="T1" fmla="*/ 11 h 252"/>
                <a:gd name="T2" fmla="*/ 4 w 51"/>
                <a:gd name="T3" fmla="*/ 21 h 252"/>
                <a:gd name="T4" fmla="*/ 4 w 51"/>
                <a:gd name="T5" fmla="*/ 0 h 252"/>
                <a:gd name="T6" fmla="*/ 0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7"/>
                  </a:moveTo>
                  <a:lnTo>
                    <a:pt x="51" y="252"/>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68" name="Freeform 241"/>
            <p:cNvSpPr>
              <a:spLocks/>
            </p:cNvSpPr>
            <p:nvPr/>
          </p:nvSpPr>
          <p:spPr bwMode="auto">
            <a:xfrm>
              <a:off x="3322" y="2289"/>
              <a:ext cx="12" cy="26"/>
            </a:xfrm>
            <a:custGeom>
              <a:avLst/>
              <a:gdLst>
                <a:gd name="T0" fmla="*/ 12 w 124"/>
                <a:gd name="T1" fmla="*/ 26 h 305"/>
                <a:gd name="T2" fmla="*/ 0 w 124"/>
                <a:gd name="T3" fmla="*/ 0 h 305"/>
                <a:gd name="T4" fmla="*/ 0 w 124"/>
                <a:gd name="T5" fmla="*/ 21 h 305"/>
                <a:gd name="T6" fmla="*/ 12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69" name="Freeform 242"/>
            <p:cNvSpPr>
              <a:spLocks/>
            </p:cNvSpPr>
            <p:nvPr/>
          </p:nvSpPr>
          <p:spPr bwMode="auto">
            <a:xfrm>
              <a:off x="3322" y="2289"/>
              <a:ext cx="12" cy="26"/>
            </a:xfrm>
            <a:custGeom>
              <a:avLst/>
              <a:gdLst>
                <a:gd name="T0" fmla="*/ 12 w 124"/>
                <a:gd name="T1" fmla="*/ 26 h 305"/>
                <a:gd name="T2" fmla="*/ 0 w 124"/>
                <a:gd name="T3" fmla="*/ 0 h 305"/>
                <a:gd name="T4" fmla="*/ 0 w 124"/>
                <a:gd name="T5" fmla="*/ 21 h 305"/>
                <a:gd name="T6" fmla="*/ 12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70" name="Freeform 243"/>
            <p:cNvSpPr>
              <a:spLocks/>
            </p:cNvSpPr>
            <p:nvPr/>
          </p:nvSpPr>
          <p:spPr bwMode="auto">
            <a:xfrm>
              <a:off x="3322" y="2285"/>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71" name="Freeform 244"/>
            <p:cNvSpPr>
              <a:spLocks/>
            </p:cNvSpPr>
            <p:nvPr/>
          </p:nvSpPr>
          <p:spPr bwMode="auto">
            <a:xfrm>
              <a:off x="3322" y="2285"/>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72" name="Freeform 245"/>
            <p:cNvSpPr>
              <a:spLocks/>
            </p:cNvSpPr>
            <p:nvPr/>
          </p:nvSpPr>
          <p:spPr bwMode="auto">
            <a:xfrm>
              <a:off x="3334" y="2285"/>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5"/>
                  </a:moveTo>
                  <a:lnTo>
                    <a:pt x="0" y="0"/>
                  </a:lnTo>
                  <a:lnTo>
                    <a:pt x="0" y="358"/>
                  </a:lnTo>
                  <a:lnTo>
                    <a:pt x="123"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73" name="Freeform 246"/>
            <p:cNvSpPr>
              <a:spLocks/>
            </p:cNvSpPr>
            <p:nvPr/>
          </p:nvSpPr>
          <p:spPr bwMode="auto">
            <a:xfrm>
              <a:off x="3334" y="2285"/>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5"/>
                  </a:moveTo>
                  <a:lnTo>
                    <a:pt x="0" y="0"/>
                  </a:lnTo>
                  <a:lnTo>
                    <a:pt x="0" y="358"/>
                  </a:lnTo>
                  <a:lnTo>
                    <a:pt x="123"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74" name="Freeform 247"/>
            <p:cNvSpPr>
              <a:spLocks/>
            </p:cNvSpPr>
            <p:nvPr/>
          </p:nvSpPr>
          <p:spPr bwMode="auto">
            <a:xfrm>
              <a:off x="3334" y="2285"/>
              <a:ext cx="11" cy="25"/>
            </a:xfrm>
            <a:custGeom>
              <a:avLst/>
              <a:gdLst>
                <a:gd name="T0" fmla="*/ 0 w 123"/>
                <a:gd name="T1" fmla="*/ 0 h 305"/>
                <a:gd name="T2" fmla="*/ 11 w 123"/>
                <a:gd name="T3" fmla="*/ 25 h 305"/>
                <a:gd name="T4" fmla="*/ 11 w 123"/>
                <a:gd name="T5" fmla="*/ 4 h 305"/>
                <a:gd name="T6" fmla="*/ 0 w 123"/>
                <a:gd name="T7" fmla="*/ 0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0" y="0"/>
                  </a:moveTo>
                  <a:lnTo>
                    <a:pt x="123" y="305"/>
                  </a:lnTo>
                  <a:lnTo>
                    <a:pt x="123"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75" name="Freeform 248"/>
            <p:cNvSpPr>
              <a:spLocks/>
            </p:cNvSpPr>
            <p:nvPr/>
          </p:nvSpPr>
          <p:spPr bwMode="auto">
            <a:xfrm>
              <a:off x="3334" y="2285"/>
              <a:ext cx="11" cy="25"/>
            </a:xfrm>
            <a:custGeom>
              <a:avLst/>
              <a:gdLst>
                <a:gd name="T0" fmla="*/ 0 w 123"/>
                <a:gd name="T1" fmla="*/ 0 h 305"/>
                <a:gd name="T2" fmla="*/ 11 w 123"/>
                <a:gd name="T3" fmla="*/ 25 h 305"/>
                <a:gd name="T4" fmla="*/ 11 w 123"/>
                <a:gd name="T5" fmla="*/ 4 h 305"/>
                <a:gd name="T6" fmla="*/ 0 w 123"/>
                <a:gd name="T7" fmla="*/ 0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0" y="0"/>
                  </a:moveTo>
                  <a:lnTo>
                    <a:pt x="123" y="305"/>
                  </a:lnTo>
                  <a:lnTo>
                    <a:pt x="123"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76" name="Freeform 249"/>
            <p:cNvSpPr>
              <a:spLocks/>
            </p:cNvSpPr>
            <p:nvPr/>
          </p:nvSpPr>
          <p:spPr bwMode="auto">
            <a:xfrm>
              <a:off x="3345" y="2289"/>
              <a:ext cx="4" cy="21"/>
            </a:xfrm>
            <a:custGeom>
              <a:avLst/>
              <a:gdLst>
                <a:gd name="T0" fmla="*/ 4 w 52"/>
                <a:gd name="T1" fmla="*/ 11 h 252"/>
                <a:gd name="T2" fmla="*/ 0 w 52"/>
                <a:gd name="T3" fmla="*/ 0 h 252"/>
                <a:gd name="T4" fmla="*/ 0 w 52"/>
                <a:gd name="T5" fmla="*/ 21 h 252"/>
                <a:gd name="T6" fmla="*/ 4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52" y="127"/>
                  </a:moveTo>
                  <a:lnTo>
                    <a:pt x="0" y="0"/>
                  </a:lnTo>
                  <a:lnTo>
                    <a:pt x="0" y="252"/>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77" name="Freeform 250"/>
            <p:cNvSpPr>
              <a:spLocks/>
            </p:cNvSpPr>
            <p:nvPr/>
          </p:nvSpPr>
          <p:spPr bwMode="auto">
            <a:xfrm>
              <a:off x="3345" y="2289"/>
              <a:ext cx="4" cy="21"/>
            </a:xfrm>
            <a:custGeom>
              <a:avLst/>
              <a:gdLst>
                <a:gd name="T0" fmla="*/ 4 w 52"/>
                <a:gd name="T1" fmla="*/ 11 h 252"/>
                <a:gd name="T2" fmla="*/ 0 w 52"/>
                <a:gd name="T3" fmla="*/ 0 h 252"/>
                <a:gd name="T4" fmla="*/ 0 w 52"/>
                <a:gd name="T5" fmla="*/ 21 h 252"/>
                <a:gd name="T6" fmla="*/ 4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52" y="127"/>
                  </a:moveTo>
                  <a:lnTo>
                    <a:pt x="0" y="0"/>
                  </a:lnTo>
                  <a:lnTo>
                    <a:pt x="0" y="252"/>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78" name="Freeform 251"/>
            <p:cNvSpPr>
              <a:spLocks/>
            </p:cNvSpPr>
            <p:nvPr/>
          </p:nvSpPr>
          <p:spPr bwMode="auto">
            <a:xfrm>
              <a:off x="3318" y="2285"/>
              <a:ext cx="31" cy="30"/>
            </a:xfrm>
            <a:custGeom>
              <a:avLst/>
              <a:gdLst>
                <a:gd name="T0" fmla="*/ 31 w 350"/>
                <a:gd name="T1" fmla="*/ 15 h 358"/>
                <a:gd name="T2" fmla="*/ 26 w 350"/>
                <a:gd name="T3" fmla="*/ 4 h 358"/>
                <a:gd name="T4" fmla="*/ 16 w 350"/>
                <a:gd name="T5" fmla="*/ 0 h 358"/>
                <a:gd name="T6" fmla="*/ 5 w 350"/>
                <a:gd name="T7" fmla="*/ 4 h 358"/>
                <a:gd name="T8" fmla="*/ 0 w 350"/>
                <a:gd name="T9" fmla="*/ 15 h 358"/>
                <a:gd name="T10" fmla="*/ 5 w 350"/>
                <a:gd name="T11" fmla="*/ 26 h 358"/>
                <a:gd name="T12" fmla="*/ 16 w 350"/>
                <a:gd name="T13" fmla="*/ 30 h 358"/>
                <a:gd name="T14" fmla="*/ 26 w 350"/>
                <a:gd name="T15" fmla="*/ 26 h 358"/>
                <a:gd name="T16" fmla="*/ 31 w 350"/>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0"/>
                <a:gd name="T28" fmla="*/ 0 h 358"/>
                <a:gd name="T29" fmla="*/ 350 w 350"/>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0" h="358">
                  <a:moveTo>
                    <a:pt x="350" y="180"/>
                  </a:moveTo>
                  <a:lnTo>
                    <a:pt x="298" y="53"/>
                  </a:lnTo>
                  <a:lnTo>
                    <a:pt x="175" y="0"/>
                  </a:lnTo>
                  <a:lnTo>
                    <a:pt x="51" y="53"/>
                  </a:lnTo>
                  <a:lnTo>
                    <a:pt x="0" y="180"/>
                  </a:lnTo>
                  <a:lnTo>
                    <a:pt x="51" y="305"/>
                  </a:lnTo>
                  <a:lnTo>
                    <a:pt x="175" y="358"/>
                  </a:lnTo>
                  <a:lnTo>
                    <a:pt x="298" y="305"/>
                  </a:lnTo>
                  <a:lnTo>
                    <a:pt x="350"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79" name="Freeform 252"/>
            <p:cNvSpPr>
              <a:spLocks/>
            </p:cNvSpPr>
            <p:nvPr/>
          </p:nvSpPr>
          <p:spPr bwMode="auto">
            <a:xfrm>
              <a:off x="3471" y="1804"/>
              <a:ext cx="32" cy="30"/>
            </a:xfrm>
            <a:custGeom>
              <a:avLst/>
              <a:gdLst>
                <a:gd name="T0" fmla="*/ 32 w 350"/>
                <a:gd name="T1" fmla="*/ 15 h 358"/>
                <a:gd name="T2" fmla="*/ 27 w 350"/>
                <a:gd name="T3" fmla="*/ 4 h 358"/>
                <a:gd name="T4" fmla="*/ 16 w 350"/>
                <a:gd name="T5" fmla="*/ 0 h 358"/>
                <a:gd name="T6" fmla="*/ 5 w 350"/>
                <a:gd name="T7" fmla="*/ 4 h 358"/>
                <a:gd name="T8" fmla="*/ 0 w 350"/>
                <a:gd name="T9" fmla="*/ 15 h 358"/>
                <a:gd name="T10" fmla="*/ 5 w 350"/>
                <a:gd name="T11" fmla="*/ 26 h 358"/>
                <a:gd name="T12" fmla="*/ 16 w 350"/>
                <a:gd name="T13" fmla="*/ 30 h 358"/>
                <a:gd name="T14" fmla="*/ 27 w 350"/>
                <a:gd name="T15" fmla="*/ 26 h 358"/>
                <a:gd name="T16" fmla="*/ 32 w 350"/>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0"/>
                <a:gd name="T28" fmla="*/ 0 h 358"/>
                <a:gd name="T29" fmla="*/ 350 w 350"/>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0" h="358">
                  <a:moveTo>
                    <a:pt x="350" y="180"/>
                  </a:moveTo>
                  <a:lnTo>
                    <a:pt x="299" y="53"/>
                  </a:lnTo>
                  <a:lnTo>
                    <a:pt x="175" y="0"/>
                  </a:lnTo>
                  <a:lnTo>
                    <a:pt x="52" y="53"/>
                  </a:lnTo>
                  <a:lnTo>
                    <a:pt x="0" y="180"/>
                  </a:lnTo>
                  <a:lnTo>
                    <a:pt x="52" y="305"/>
                  </a:lnTo>
                  <a:lnTo>
                    <a:pt x="175" y="358"/>
                  </a:lnTo>
                  <a:lnTo>
                    <a:pt x="299" y="305"/>
                  </a:lnTo>
                  <a:lnTo>
                    <a:pt x="350"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80" name="Freeform 253"/>
            <p:cNvSpPr>
              <a:spLocks/>
            </p:cNvSpPr>
            <p:nvPr/>
          </p:nvSpPr>
          <p:spPr bwMode="auto">
            <a:xfrm>
              <a:off x="3471" y="1809"/>
              <a:ext cx="5" cy="21"/>
            </a:xfrm>
            <a:custGeom>
              <a:avLst/>
              <a:gdLst>
                <a:gd name="T0" fmla="*/ 0 w 52"/>
                <a:gd name="T1" fmla="*/ 11 h 252"/>
                <a:gd name="T2" fmla="*/ 5 w 52"/>
                <a:gd name="T3" fmla="*/ 21 h 252"/>
                <a:gd name="T4" fmla="*/ 5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7"/>
                  </a:moveTo>
                  <a:lnTo>
                    <a:pt x="52" y="252"/>
                  </a:lnTo>
                  <a:lnTo>
                    <a:pt x="52"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81" name="Freeform 254"/>
            <p:cNvSpPr>
              <a:spLocks/>
            </p:cNvSpPr>
            <p:nvPr/>
          </p:nvSpPr>
          <p:spPr bwMode="auto">
            <a:xfrm>
              <a:off x="3471" y="1809"/>
              <a:ext cx="5" cy="21"/>
            </a:xfrm>
            <a:custGeom>
              <a:avLst/>
              <a:gdLst>
                <a:gd name="T0" fmla="*/ 0 w 52"/>
                <a:gd name="T1" fmla="*/ 11 h 252"/>
                <a:gd name="T2" fmla="*/ 5 w 52"/>
                <a:gd name="T3" fmla="*/ 21 h 252"/>
                <a:gd name="T4" fmla="*/ 5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7"/>
                  </a:moveTo>
                  <a:lnTo>
                    <a:pt x="52" y="252"/>
                  </a:lnTo>
                  <a:lnTo>
                    <a:pt x="52"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82" name="Freeform 255"/>
            <p:cNvSpPr>
              <a:spLocks/>
            </p:cNvSpPr>
            <p:nvPr/>
          </p:nvSpPr>
          <p:spPr bwMode="auto">
            <a:xfrm>
              <a:off x="3476" y="1809"/>
              <a:ext cx="11" cy="25"/>
            </a:xfrm>
            <a:custGeom>
              <a:avLst/>
              <a:gdLst>
                <a:gd name="T0" fmla="*/ 11 w 123"/>
                <a:gd name="T1" fmla="*/ 25 h 305"/>
                <a:gd name="T2" fmla="*/ 0 w 123"/>
                <a:gd name="T3" fmla="*/ 0 h 305"/>
                <a:gd name="T4" fmla="*/ 0 w 123"/>
                <a:gd name="T5" fmla="*/ 21 h 305"/>
                <a:gd name="T6" fmla="*/ 11 w 123"/>
                <a:gd name="T7" fmla="*/ 25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2"/>
                  </a:lnTo>
                  <a:lnTo>
                    <a:pt x="123"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83" name="Freeform 256"/>
            <p:cNvSpPr>
              <a:spLocks/>
            </p:cNvSpPr>
            <p:nvPr/>
          </p:nvSpPr>
          <p:spPr bwMode="auto">
            <a:xfrm>
              <a:off x="3476" y="1809"/>
              <a:ext cx="11" cy="25"/>
            </a:xfrm>
            <a:custGeom>
              <a:avLst/>
              <a:gdLst>
                <a:gd name="T0" fmla="*/ 11 w 123"/>
                <a:gd name="T1" fmla="*/ 25 h 305"/>
                <a:gd name="T2" fmla="*/ 0 w 123"/>
                <a:gd name="T3" fmla="*/ 0 h 305"/>
                <a:gd name="T4" fmla="*/ 0 w 123"/>
                <a:gd name="T5" fmla="*/ 21 h 305"/>
                <a:gd name="T6" fmla="*/ 11 w 123"/>
                <a:gd name="T7" fmla="*/ 25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2"/>
                  </a:lnTo>
                  <a:lnTo>
                    <a:pt x="123"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84" name="Freeform 257"/>
            <p:cNvSpPr>
              <a:spLocks/>
            </p:cNvSpPr>
            <p:nvPr/>
          </p:nvSpPr>
          <p:spPr bwMode="auto">
            <a:xfrm>
              <a:off x="3476" y="1804"/>
              <a:ext cx="11" cy="30"/>
            </a:xfrm>
            <a:custGeom>
              <a:avLst/>
              <a:gdLst>
                <a:gd name="T0" fmla="*/ 0 w 123"/>
                <a:gd name="T1" fmla="*/ 4 h 358"/>
                <a:gd name="T2" fmla="*/ 11 w 123"/>
                <a:gd name="T3" fmla="*/ 30 h 358"/>
                <a:gd name="T4" fmla="*/ 11 w 123"/>
                <a:gd name="T5" fmla="*/ 0 h 358"/>
                <a:gd name="T6" fmla="*/ 0 w 123"/>
                <a:gd name="T7" fmla="*/ 4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0" y="53"/>
                  </a:moveTo>
                  <a:lnTo>
                    <a:pt x="123" y="358"/>
                  </a:lnTo>
                  <a:lnTo>
                    <a:pt x="123"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85" name="Freeform 258"/>
            <p:cNvSpPr>
              <a:spLocks/>
            </p:cNvSpPr>
            <p:nvPr/>
          </p:nvSpPr>
          <p:spPr bwMode="auto">
            <a:xfrm>
              <a:off x="3476" y="1804"/>
              <a:ext cx="11" cy="30"/>
            </a:xfrm>
            <a:custGeom>
              <a:avLst/>
              <a:gdLst>
                <a:gd name="T0" fmla="*/ 0 w 123"/>
                <a:gd name="T1" fmla="*/ 4 h 358"/>
                <a:gd name="T2" fmla="*/ 11 w 123"/>
                <a:gd name="T3" fmla="*/ 30 h 358"/>
                <a:gd name="T4" fmla="*/ 11 w 123"/>
                <a:gd name="T5" fmla="*/ 0 h 358"/>
                <a:gd name="T6" fmla="*/ 0 w 123"/>
                <a:gd name="T7" fmla="*/ 4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0" y="53"/>
                  </a:moveTo>
                  <a:lnTo>
                    <a:pt x="123" y="358"/>
                  </a:lnTo>
                  <a:lnTo>
                    <a:pt x="123"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86" name="Freeform 259"/>
            <p:cNvSpPr>
              <a:spLocks/>
            </p:cNvSpPr>
            <p:nvPr/>
          </p:nvSpPr>
          <p:spPr bwMode="auto">
            <a:xfrm>
              <a:off x="3487" y="1804"/>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87" name="Freeform 260"/>
            <p:cNvSpPr>
              <a:spLocks/>
            </p:cNvSpPr>
            <p:nvPr/>
          </p:nvSpPr>
          <p:spPr bwMode="auto">
            <a:xfrm>
              <a:off x="3487" y="1804"/>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88" name="Freeform 261"/>
            <p:cNvSpPr>
              <a:spLocks/>
            </p:cNvSpPr>
            <p:nvPr/>
          </p:nvSpPr>
          <p:spPr bwMode="auto">
            <a:xfrm>
              <a:off x="3487" y="1804"/>
              <a:ext cx="11" cy="26"/>
            </a:xfrm>
            <a:custGeom>
              <a:avLst/>
              <a:gdLst>
                <a:gd name="T0" fmla="*/ 0 w 124"/>
                <a:gd name="T1" fmla="*/ 0 h 305"/>
                <a:gd name="T2" fmla="*/ 11 w 124"/>
                <a:gd name="T3" fmla="*/ 26 h 305"/>
                <a:gd name="T4" fmla="*/ 11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89" name="Freeform 262"/>
            <p:cNvSpPr>
              <a:spLocks/>
            </p:cNvSpPr>
            <p:nvPr/>
          </p:nvSpPr>
          <p:spPr bwMode="auto">
            <a:xfrm>
              <a:off x="3487" y="1804"/>
              <a:ext cx="11" cy="26"/>
            </a:xfrm>
            <a:custGeom>
              <a:avLst/>
              <a:gdLst>
                <a:gd name="T0" fmla="*/ 0 w 124"/>
                <a:gd name="T1" fmla="*/ 0 h 305"/>
                <a:gd name="T2" fmla="*/ 11 w 124"/>
                <a:gd name="T3" fmla="*/ 26 h 305"/>
                <a:gd name="T4" fmla="*/ 11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90" name="Freeform 263"/>
            <p:cNvSpPr>
              <a:spLocks/>
            </p:cNvSpPr>
            <p:nvPr/>
          </p:nvSpPr>
          <p:spPr bwMode="auto">
            <a:xfrm>
              <a:off x="3498" y="1809"/>
              <a:ext cx="5" cy="21"/>
            </a:xfrm>
            <a:custGeom>
              <a:avLst/>
              <a:gdLst>
                <a:gd name="T0" fmla="*/ 5 w 51"/>
                <a:gd name="T1" fmla="*/ 11 h 252"/>
                <a:gd name="T2" fmla="*/ 0 w 51"/>
                <a:gd name="T3" fmla="*/ 0 h 252"/>
                <a:gd name="T4" fmla="*/ 0 w 51"/>
                <a:gd name="T5" fmla="*/ 21 h 252"/>
                <a:gd name="T6" fmla="*/ 5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1" name="Freeform 264"/>
            <p:cNvSpPr>
              <a:spLocks/>
            </p:cNvSpPr>
            <p:nvPr/>
          </p:nvSpPr>
          <p:spPr bwMode="auto">
            <a:xfrm>
              <a:off x="3498" y="1809"/>
              <a:ext cx="5" cy="21"/>
            </a:xfrm>
            <a:custGeom>
              <a:avLst/>
              <a:gdLst>
                <a:gd name="T0" fmla="*/ 5 w 51"/>
                <a:gd name="T1" fmla="*/ 11 h 252"/>
                <a:gd name="T2" fmla="*/ 0 w 51"/>
                <a:gd name="T3" fmla="*/ 0 h 252"/>
                <a:gd name="T4" fmla="*/ 0 w 51"/>
                <a:gd name="T5" fmla="*/ 21 h 252"/>
                <a:gd name="T6" fmla="*/ 5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92" name="Freeform 265"/>
            <p:cNvSpPr>
              <a:spLocks/>
            </p:cNvSpPr>
            <p:nvPr/>
          </p:nvSpPr>
          <p:spPr bwMode="auto">
            <a:xfrm>
              <a:off x="3325" y="1871"/>
              <a:ext cx="4" cy="21"/>
            </a:xfrm>
            <a:custGeom>
              <a:avLst/>
              <a:gdLst>
                <a:gd name="T0" fmla="*/ 0 w 52"/>
                <a:gd name="T1" fmla="*/ 11 h 252"/>
                <a:gd name="T2" fmla="*/ 4 w 52"/>
                <a:gd name="T3" fmla="*/ 21 h 252"/>
                <a:gd name="T4" fmla="*/ 4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7"/>
                  </a:moveTo>
                  <a:lnTo>
                    <a:pt x="52" y="252"/>
                  </a:lnTo>
                  <a:lnTo>
                    <a:pt x="52"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3" name="Freeform 266"/>
            <p:cNvSpPr>
              <a:spLocks/>
            </p:cNvSpPr>
            <p:nvPr/>
          </p:nvSpPr>
          <p:spPr bwMode="auto">
            <a:xfrm>
              <a:off x="3325" y="1871"/>
              <a:ext cx="4" cy="21"/>
            </a:xfrm>
            <a:custGeom>
              <a:avLst/>
              <a:gdLst>
                <a:gd name="T0" fmla="*/ 0 w 52"/>
                <a:gd name="T1" fmla="*/ 11 h 252"/>
                <a:gd name="T2" fmla="*/ 4 w 52"/>
                <a:gd name="T3" fmla="*/ 21 h 252"/>
                <a:gd name="T4" fmla="*/ 4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7"/>
                  </a:moveTo>
                  <a:lnTo>
                    <a:pt x="52" y="252"/>
                  </a:lnTo>
                  <a:lnTo>
                    <a:pt x="52"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94" name="Freeform 267"/>
            <p:cNvSpPr>
              <a:spLocks/>
            </p:cNvSpPr>
            <p:nvPr/>
          </p:nvSpPr>
          <p:spPr bwMode="auto">
            <a:xfrm>
              <a:off x="3329" y="1871"/>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5" name="Freeform 268"/>
            <p:cNvSpPr>
              <a:spLocks/>
            </p:cNvSpPr>
            <p:nvPr/>
          </p:nvSpPr>
          <p:spPr bwMode="auto">
            <a:xfrm>
              <a:off x="3329" y="1871"/>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96" name="Freeform 269"/>
            <p:cNvSpPr>
              <a:spLocks/>
            </p:cNvSpPr>
            <p:nvPr/>
          </p:nvSpPr>
          <p:spPr bwMode="auto">
            <a:xfrm>
              <a:off x="3329" y="1866"/>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7" name="Freeform 270"/>
            <p:cNvSpPr>
              <a:spLocks/>
            </p:cNvSpPr>
            <p:nvPr/>
          </p:nvSpPr>
          <p:spPr bwMode="auto">
            <a:xfrm>
              <a:off x="3329" y="1866"/>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98" name="Freeform 271"/>
            <p:cNvSpPr>
              <a:spLocks/>
            </p:cNvSpPr>
            <p:nvPr/>
          </p:nvSpPr>
          <p:spPr bwMode="auto">
            <a:xfrm>
              <a:off x="3341" y="1866"/>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9" name="Freeform 272"/>
            <p:cNvSpPr>
              <a:spLocks/>
            </p:cNvSpPr>
            <p:nvPr/>
          </p:nvSpPr>
          <p:spPr bwMode="auto">
            <a:xfrm>
              <a:off x="3341" y="1866"/>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00" name="Freeform 273"/>
            <p:cNvSpPr>
              <a:spLocks/>
            </p:cNvSpPr>
            <p:nvPr/>
          </p:nvSpPr>
          <p:spPr bwMode="auto">
            <a:xfrm>
              <a:off x="3341" y="1866"/>
              <a:ext cx="11" cy="26"/>
            </a:xfrm>
            <a:custGeom>
              <a:avLst/>
              <a:gdLst>
                <a:gd name="T0" fmla="*/ 0 w 124"/>
                <a:gd name="T1" fmla="*/ 0 h 305"/>
                <a:gd name="T2" fmla="*/ 11 w 124"/>
                <a:gd name="T3" fmla="*/ 26 h 305"/>
                <a:gd name="T4" fmla="*/ 11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01" name="Freeform 274"/>
            <p:cNvSpPr>
              <a:spLocks/>
            </p:cNvSpPr>
            <p:nvPr/>
          </p:nvSpPr>
          <p:spPr bwMode="auto">
            <a:xfrm>
              <a:off x="3341" y="1866"/>
              <a:ext cx="11" cy="26"/>
            </a:xfrm>
            <a:custGeom>
              <a:avLst/>
              <a:gdLst>
                <a:gd name="T0" fmla="*/ 0 w 124"/>
                <a:gd name="T1" fmla="*/ 0 h 305"/>
                <a:gd name="T2" fmla="*/ 11 w 124"/>
                <a:gd name="T3" fmla="*/ 26 h 305"/>
                <a:gd name="T4" fmla="*/ 11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02" name="Freeform 275"/>
            <p:cNvSpPr>
              <a:spLocks/>
            </p:cNvSpPr>
            <p:nvPr/>
          </p:nvSpPr>
          <p:spPr bwMode="auto">
            <a:xfrm>
              <a:off x="3352" y="1871"/>
              <a:ext cx="4" cy="21"/>
            </a:xfrm>
            <a:custGeom>
              <a:avLst/>
              <a:gdLst>
                <a:gd name="T0" fmla="*/ 4 w 51"/>
                <a:gd name="T1" fmla="*/ 11 h 252"/>
                <a:gd name="T2" fmla="*/ 0 w 51"/>
                <a:gd name="T3" fmla="*/ 0 h 252"/>
                <a:gd name="T4" fmla="*/ 0 w 51"/>
                <a:gd name="T5" fmla="*/ 21 h 252"/>
                <a:gd name="T6" fmla="*/ 4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03" name="Freeform 276"/>
            <p:cNvSpPr>
              <a:spLocks/>
            </p:cNvSpPr>
            <p:nvPr/>
          </p:nvSpPr>
          <p:spPr bwMode="auto">
            <a:xfrm>
              <a:off x="3352" y="1871"/>
              <a:ext cx="4" cy="21"/>
            </a:xfrm>
            <a:custGeom>
              <a:avLst/>
              <a:gdLst>
                <a:gd name="T0" fmla="*/ 4 w 51"/>
                <a:gd name="T1" fmla="*/ 11 h 252"/>
                <a:gd name="T2" fmla="*/ 0 w 51"/>
                <a:gd name="T3" fmla="*/ 0 h 252"/>
                <a:gd name="T4" fmla="*/ 0 w 51"/>
                <a:gd name="T5" fmla="*/ 21 h 252"/>
                <a:gd name="T6" fmla="*/ 4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04" name="Freeform 277"/>
            <p:cNvSpPr>
              <a:spLocks/>
            </p:cNvSpPr>
            <p:nvPr/>
          </p:nvSpPr>
          <p:spPr bwMode="auto">
            <a:xfrm>
              <a:off x="3325" y="1866"/>
              <a:ext cx="31" cy="30"/>
            </a:xfrm>
            <a:custGeom>
              <a:avLst/>
              <a:gdLst>
                <a:gd name="T0" fmla="*/ 31 w 351"/>
                <a:gd name="T1" fmla="*/ 15 h 358"/>
                <a:gd name="T2" fmla="*/ 26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6 w 351"/>
                <a:gd name="T15" fmla="*/ 26 h 358"/>
                <a:gd name="T16" fmla="*/ 31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80"/>
                  </a:moveTo>
                  <a:lnTo>
                    <a:pt x="300" y="53"/>
                  </a:lnTo>
                  <a:lnTo>
                    <a:pt x="176" y="0"/>
                  </a:lnTo>
                  <a:lnTo>
                    <a:pt x="52" y="53"/>
                  </a:lnTo>
                  <a:lnTo>
                    <a:pt x="0" y="180"/>
                  </a:lnTo>
                  <a:lnTo>
                    <a:pt x="52" y="305"/>
                  </a:lnTo>
                  <a:lnTo>
                    <a:pt x="176" y="358"/>
                  </a:lnTo>
                  <a:lnTo>
                    <a:pt x="300" y="305"/>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05" name="Freeform 278"/>
            <p:cNvSpPr>
              <a:spLocks/>
            </p:cNvSpPr>
            <p:nvPr/>
          </p:nvSpPr>
          <p:spPr bwMode="auto">
            <a:xfrm>
              <a:off x="3631" y="1778"/>
              <a:ext cx="32" cy="30"/>
            </a:xfrm>
            <a:custGeom>
              <a:avLst/>
              <a:gdLst>
                <a:gd name="T0" fmla="*/ 32 w 351"/>
                <a:gd name="T1" fmla="*/ 15 h 359"/>
                <a:gd name="T2" fmla="*/ 27 w 351"/>
                <a:gd name="T3" fmla="*/ 4 h 359"/>
                <a:gd name="T4" fmla="*/ 16 w 351"/>
                <a:gd name="T5" fmla="*/ 0 h 359"/>
                <a:gd name="T6" fmla="*/ 5 w 351"/>
                <a:gd name="T7" fmla="*/ 4 h 359"/>
                <a:gd name="T8" fmla="*/ 0 w 351"/>
                <a:gd name="T9" fmla="*/ 15 h 359"/>
                <a:gd name="T10" fmla="*/ 5 w 351"/>
                <a:gd name="T11" fmla="*/ 26 h 359"/>
                <a:gd name="T12" fmla="*/ 16 w 351"/>
                <a:gd name="T13" fmla="*/ 30 h 359"/>
                <a:gd name="T14" fmla="*/ 27 w 351"/>
                <a:gd name="T15" fmla="*/ 26 h 359"/>
                <a:gd name="T16" fmla="*/ 32 w 351"/>
                <a:gd name="T17" fmla="*/ 15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9"/>
                <a:gd name="T29" fmla="*/ 351 w 351"/>
                <a:gd name="T30" fmla="*/ 359 h 3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9">
                  <a:moveTo>
                    <a:pt x="351" y="180"/>
                  </a:moveTo>
                  <a:lnTo>
                    <a:pt x="299" y="53"/>
                  </a:lnTo>
                  <a:lnTo>
                    <a:pt x="175" y="0"/>
                  </a:lnTo>
                  <a:lnTo>
                    <a:pt x="51" y="53"/>
                  </a:lnTo>
                  <a:lnTo>
                    <a:pt x="0" y="180"/>
                  </a:lnTo>
                  <a:lnTo>
                    <a:pt x="51" y="307"/>
                  </a:lnTo>
                  <a:lnTo>
                    <a:pt x="175" y="359"/>
                  </a:lnTo>
                  <a:lnTo>
                    <a:pt x="299" y="307"/>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06" name="Freeform 279"/>
            <p:cNvSpPr>
              <a:spLocks/>
            </p:cNvSpPr>
            <p:nvPr/>
          </p:nvSpPr>
          <p:spPr bwMode="auto">
            <a:xfrm>
              <a:off x="3631" y="1783"/>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07" name="Freeform 280"/>
            <p:cNvSpPr>
              <a:spLocks/>
            </p:cNvSpPr>
            <p:nvPr/>
          </p:nvSpPr>
          <p:spPr bwMode="auto">
            <a:xfrm>
              <a:off x="3631" y="1783"/>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08" name="Freeform 281"/>
            <p:cNvSpPr>
              <a:spLocks/>
            </p:cNvSpPr>
            <p:nvPr/>
          </p:nvSpPr>
          <p:spPr bwMode="auto">
            <a:xfrm>
              <a:off x="3636" y="1783"/>
              <a:ext cx="11" cy="25"/>
            </a:xfrm>
            <a:custGeom>
              <a:avLst/>
              <a:gdLst>
                <a:gd name="T0" fmla="*/ 11 w 124"/>
                <a:gd name="T1" fmla="*/ 25 h 306"/>
                <a:gd name="T2" fmla="*/ 0 w 124"/>
                <a:gd name="T3" fmla="*/ 0 h 306"/>
                <a:gd name="T4" fmla="*/ 0 w 124"/>
                <a:gd name="T5" fmla="*/ 21 h 306"/>
                <a:gd name="T6" fmla="*/ 11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09" name="Freeform 282"/>
            <p:cNvSpPr>
              <a:spLocks/>
            </p:cNvSpPr>
            <p:nvPr/>
          </p:nvSpPr>
          <p:spPr bwMode="auto">
            <a:xfrm>
              <a:off x="3636" y="1783"/>
              <a:ext cx="11" cy="25"/>
            </a:xfrm>
            <a:custGeom>
              <a:avLst/>
              <a:gdLst>
                <a:gd name="T0" fmla="*/ 11 w 124"/>
                <a:gd name="T1" fmla="*/ 25 h 306"/>
                <a:gd name="T2" fmla="*/ 0 w 124"/>
                <a:gd name="T3" fmla="*/ 0 h 306"/>
                <a:gd name="T4" fmla="*/ 0 w 124"/>
                <a:gd name="T5" fmla="*/ 21 h 306"/>
                <a:gd name="T6" fmla="*/ 11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10" name="Freeform 283"/>
            <p:cNvSpPr>
              <a:spLocks/>
            </p:cNvSpPr>
            <p:nvPr/>
          </p:nvSpPr>
          <p:spPr bwMode="auto">
            <a:xfrm>
              <a:off x="3636" y="1778"/>
              <a:ext cx="11" cy="30"/>
            </a:xfrm>
            <a:custGeom>
              <a:avLst/>
              <a:gdLst>
                <a:gd name="T0" fmla="*/ 0 w 124"/>
                <a:gd name="T1" fmla="*/ 4 h 359"/>
                <a:gd name="T2" fmla="*/ 11 w 124"/>
                <a:gd name="T3" fmla="*/ 30 h 359"/>
                <a:gd name="T4" fmla="*/ 11 w 124"/>
                <a:gd name="T5" fmla="*/ 0 h 359"/>
                <a:gd name="T6" fmla="*/ 0 w 124"/>
                <a:gd name="T7" fmla="*/ 4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0" y="53"/>
                  </a:moveTo>
                  <a:lnTo>
                    <a:pt x="124" y="359"/>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1" name="Freeform 284"/>
            <p:cNvSpPr>
              <a:spLocks/>
            </p:cNvSpPr>
            <p:nvPr/>
          </p:nvSpPr>
          <p:spPr bwMode="auto">
            <a:xfrm>
              <a:off x="3636" y="1778"/>
              <a:ext cx="11" cy="30"/>
            </a:xfrm>
            <a:custGeom>
              <a:avLst/>
              <a:gdLst>
                <a:gd name="T0" fmla="*/ 0 w 124"/>
                <a:gd name="T1" fmla="*/ 4 h 359"/>
                <a:gd name="T2" fmla="*/ 11 w 124"/>
                <a:gd name="T3" fmla="*/ 30 h 359"/>
                <a:gd name="T4" fmla="*/ 11 w 124"/>
                <a:gd name="T5" fmla="*/ 0 h 359"/>
                <a:gd name="T6" fmla="*/ 0 w 124"/>
                <a:gd name="T7" fmla="*/ 4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0" y="53"/>
                  </a:moveTo>
                  <a:lnTo>
                    <a:pt x="124" y="359"/>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12" name="Freeform 285"/>
            <p:cNvSpPr>
              <a:spLocks/>
            </p:cNvSpPr>
            <p:nvPr/>
          </p:nvSpPr>
          <p:spPr bwMode="auto">
            <a:xfrm>
              <a:off x="3647" y="1778"/>
              <a:ext cx="12" cy="30"/>
            </a:xfrm>
            <a:custGeom>
              <a:avLst/>
              <a:gdLst>
                <a:gd name="T0" fmla="*/ 12 w 124"/>
                <a:gd name="T1" fmla="*/ 26 h 359"/>
                <a:gd name="T2" fmla="*/ 0 w 124"/>
                <a:gd name="T3" fmla="*/ 0 h 359"/>
                <a:gd name="T4" fmla="*/ 0 w 124"/>
                <a:gd name="T5" fmla="*/ 30 h 359"/>
                <a:gd name="T6" fmla="*/ 12 w 124"/>
                <a:gd name="T7" fmla="*/ 26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124" y="307"/>
                  </a:moveTo>
                  <a:lnTo>
                    <a:pt x="0" y="0"/>
                  </a:lnTo>
                  <a:lnTo>
                    <a:pt x="0" y="359"/>
                  </a:lnTo>
                  <a:lnTo>
                    <a:pt x="124"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3" name="Freeform 286"/>
            <p:cNvSpPr>
              <a:spLocks/>
            </p:cNvSpPr>
            <p:nvPr/>
          </p:nvSpPr>
          <p:spPr bwMode="auto">
            <a:xfrm>
              <a:off x="3647" y="1778"/>
              <a:ext cx="12" cy="30"/>
            </a:xfrm>
            <a:custGeom>
              <a:avLst/>
              <a:gdLst>
                <a:gd name="T0" fmla="*/ 12 w 124"/>
                <a:gd name="T1" fmla="*/ 26 h 359"/>
                <a:gd name="T2" fmla="*/ 0 w 124"/>
                <a:gd name="T3" fmla="*/ 0 h 359"/>
                <a:gd name="T4" fmla="*/ 0 w 124"/>
                <a:gd name="T5" fmla="*/ 30 h 359"/>
                <a:gd name="T6" fmla="*/ 12 w 124"/>
                <a:gd name="T7" fmla="*/ 26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124" y="307"/>
                  </a:moveTo>
                  <a:lnTo>
                    <a:pt x="0" y="0"/>
                  </a:lnTo>
                  <a:lnTo>
                    <a:pt x="0" y="359"/>
                  </a:lnTo>
                  <a:lnTo>
                    <a:pt x="124" y="30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14" name="Freeform 287"/>
            <p:cNvSpPr>
              <a:spLocks/>
            </p:cNvSpPr>
            <p:nvPr/>
          </p:nvSpPr>
          <p:spPr bwMode="auto">
            <a:xfrm>
              <a:off x="3647" y="1778"/>
              <a:ext cx="12" cy="26"/>
            </a:xfrm>
            <a:custGeom>
              <a:avLst/>
              <a:gdLst>
                <a:gd name="T0" fmla="*/ 0 w 124"/>
                <a:gd name="T1" fmla="*/ 0 h 307"/>
                <a:gd name="T2" fmla="*/ 12 w 124"/>
                <a:gd name="T3" fmla="*/ 26 h 307"/>
                <a:gd name="T4" fmla="*/ 12 w 124"/>
                <a:gd name="T5" fmla="*/ 4 h 307"/>
                <a:gd name="T6" fmla="*/ 0 w 124"/>
                <a:gd name="T7" fmla="*/ 0 h 307"/>
                <a:gd name="T8" fmla="*/ 0 60000 65536"/>
                <a:gd name="T9" fmla="*/ 0 60000 65536"/>
                <a:gd name="T10" fmla="*/ 0 60000 65536"/>
                <a:gd name="T11" fmla="*/ 0 60000 65536"/>
                <a:gd name="T12" fmla="*/ 0 w 124"/>
                <a:gd name="T13" fmla="*/ 0 h 307"/>
                <a:gd name="T14" fmla="*/ 124 w 124"/>
                <a:gd name="T15" fmla="*/ 307 h 307"/>
              </a:gdLst>
              <a:ahLst/>
              <a:cxnLst>
                <a:cxn ang="T8">
                  <a:pos x="T0" y="T1"/>
                </a:cxn>
                <a:cxn ang="T9">
                  <a:pos x="T2" y="T3"/>
                </a:cxn>
                <a:cxn ang="T10">
                  <a:pos x="T4" y="T5"/>
                </a:cxn>
                <a:cxn ang="T11">
                  <a:pos x="T6" y="T7"/>
                </a:cxn>
              </a:cxnLst>
              <a:rect l="T12" t="T13" r="T14" b="T15"/>
              <a:pathLst>
                <a:path w="124" h="307">
                  <a:moveTo>
                    <a:pt x="0" y="0"/>
                  </a:moveTo>
                  <a:lnTo>
                    <a:pt x="124" y="307"/>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 name="Freeform 288"/>
            <p:cNvSpPr>
              <a:spLocks/>
            </p:cNvSpPr>
            <p:nvPr/>
          </p:nvSpPr>
          <p:spPr bwMode="auto">
            <a:xfrm>
              <a:off x="3647" y="1778"/>
              <a:ext cx="12" cy="26"/>
            </a:xfrm>
            <a:custGeom>
              <a:avLst/>
              <a:gdLst>
                <a:gd name="T0" fmla="*/ 0 w 124"/>
                <a:gd name="T1" fmla="*/ 0 h 307"/>
                <a:gd name="T2" fmla="*/ 12 w 124"/>
                <a:gd name="T3" fmla="*/ 26 h 307"/>
                <a:gd name="T4" fmla="*/ 12 w 124"/>
                <a:gd name="T5" fmla="*/ 4 h 307"/>
                <a:gd name="T6" fmla="*/ 0 w 124"/>
                <a:gd name="T7" fmla="*/ 0 h 307"/>
                <a:gd name="T8" fmla="*/ 0 60000 65536"/>
                <a:gd name="T9" fmla="*/ 0 60000 65536"/>
                <a:gd name="T10" fmla="*/ 0 60000 65536"/>
                <a:gd name="T11" fmla="*/ 0 60000 65536"/>
                <a:gd name="T12" fmla="*/ 0 w 124"/>
                <a:gd name="T13" fmla="*/ 0 h 307"/>
                <a:gd name="T14" fmla="*/ 124 w 124"/>
                <a:gd name="T15" fmla="*/ 307 h 307"/>
              </a:gdLst>
              <a:ahLst/>
              <a:cxnLst>
                <a:cxn ang="T8">
                  <a:pos x="T0" y="T1"/>
                </a:cxn>
                <a:cxn ang="T9">
                  <a:pos x="T2" y="T3"/>
                </a:cxn>
                <a:cxn ang="T10">
                  <a:pos x="T4" y="T5"/>
                </a:cxn>
                <a:cxn ang="T11">
                  <a:pos x="T6" y="T7"/>
                </a:cxn>
              </a:cxnLst>
              <a:rect l="T12" t="T13" r="T14" b="T15"/>
              <a:pathLst>
                <a:path w="124" h="307">
                  <a:moveTo>
                    <a:pt x="0" y="0"/>
                  </a:moveTo>
                  <a:lnTo>
                    <a:pt x="124" y="307"/>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16" name="Freeform 289"/>
            <p:cNvSpPr>
              <a:spLocks/>
            </p:cNvSpPr>
            <p:nvPr/>
          </p:nvSpPr>
          <p:spPr bwMode="auto">
            <a:xfrm>
              <a:off x="3659" y="1783"/>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7" name="Freeform 290"/>
            <p:cNvSpPr>
              <a:spLocks/>
            </p:cNvSpPr>
            <p:nvPr/>
          </p:nvSpPr>
          <p:spPr bwMode="auto">
            <a:xfrm>
              <a:off x="3659" y="1783"/>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18" name="Freeform 291"/>
            <p:cNvSpPr>
              <a:spLocks/>
            </p:cNvSpPr>
            <p:nvPr/>
          </p:nvSpPr>
          <p:spPr bwMode="auto">
            <a:xfrm>
              <a:off x="3802" y="1773"/>
              <a:ext cx="4" cy="21"/>
            </a:xfrm>
            <a:custGeom>
              <a:avLst/>
              <a:gdLst>
                <a:gd name="T0" fmla="*/ 0 w 51"/>
                <a:gd name="T1" fmla="*/ 11 h 253"/>
                <a:gd name="T2" fmla="*/ 4 w 51"/>
                <a:gd name="T3" fmla="*/ 21 h 253"/>
                <a:gd name="T4" fmla="*/ 4 w 51"/>
                <a:gd name="T5" fmla="*/ 0 h 253"/>
                <a:gd name="T6" fmla="*/ 0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7"/>
                  </a:moveTo>
                  <a:lnTo>
                    <a:pt x="51" y="253"/>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9" name="Freeform 292"/>
            <p:cNvSpPr>
              <a:spLocks/>
            </p:cNvSpPr>
            <p:nvPr/>
          </p:nvSpPr>
          <p:spPr bwMode="auto">
            <a:xfrm>
              <a:off x="3802" y="1773"/>
              <a:ext cx="4" cy="21"/>
            </a:xfrm>
            <a:custGeom>
              <a:avLst/>
              <a:gdLst>
                <a:gd name="T0" fmla="*/ 0 w 51"/>
                <a:gd name="T1" fmla="*/ 11 h 253"/>
                <a:gd name="T2" fmla="*/ 4 w 51"/>
                <a:gd name="T3" fmla="*/ 21 h 253"/>
                <a:gd name="T4" fmla="*/ 4 w 51"/>
                <a:gd name="T5" fmla="*/ 0 h 253"/>
                <a:gd name="T6" fmla="*/ 0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7"/>
                  </a:moveTo>
                  <a:lnTo>
                    <a:pt x="51" y="253"/>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20" name="Freeform 293"/>
            <p:cNvSpPr>
              <a:spLocks/>
            </p:cNvSpPr>
            <p:nvPr/>
          </p:nvSpPr>
          <p:spPr bwMode="auto">
            <a:xfrm>
              <a:off x="3806" y="1773"/>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3"/>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21" name="Freeform 294"/>
            <p:cNvSpPr>
              <a:spLocks/>
            </p:cNvSpPr>
            <p:nvPr/>
          </p:nvSpPr>
          <p:spPr bwMode="auto">
            <a:xfrm>
              <a:off x="3806" y="1773"/>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3"/>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22" name="Freeform 295"/>
            <p:cNvSpPr>
              <a:spLocks/>
            </p:cNvSpPr>
            <p:nvPr/>
          </p:nvSpPr>
          <p:spPr bwMode="auto">
            <a:xfrm>
              <a:off x="3806" y="1768"/>
              <a:ext cx="12" cy="30"/>
            </a:xfrm>
            <a:custGeom>
              <a:avLst/>
              <a:gdLst>
                <a:gd name="T0" fmla="*/ 0 w 125"/>
                <a:gd name="T1" fmla="*/ 4 h 359"/>
                <a:gd name="T2" fmla="*/ 12 w 125"/>
                <a:gd name="T3" fmla="*/ 30 h 359"/>
                <a:gd name="T4" fmla="*/ 12 w 125"/>
                <a:gd name="T5" fmla="*/ 0 h 359"/>
                <a:gd name="T6" fmla="*/ 0 w 125"/>
                <a:gd name="T7" fmla="*/ 4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0" y="53"/>
                  </a:moveTo>
                  <a:lnTo>
                    <a:pt x="125" y="359"/>
                  </a:lnTo>
                  <a:lnTo>
                    <a:pt x="125"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23" name="Freeform 296"/>
            <p:cNvSpPr>
              <a:spLocks/>
            </p:cNvSpPr>
            <p:nvPr/>
          </p:nvSpPr>
          <p:spPr bwMode="auto">
            <a:xfrm>
              <a:off x="3806" y="1768"/>
              <a:ext cx="12" cy="30"/>
            </a:xfrm>
            <a:custGeom>
              <a:avLst/>
              <a:gdLst>
                <a:gd name="T0" fmla="*/ 0 w 125"/>
                <a:gd name="T1" fmla="*/ 4 h 359"/>
                <a:gd name="T2" fmla="*/ 12 w 125"/>
                <a:gd name="T3" fmla="*/ 30 h 359"/>
                <a:gd name="T4" fmla="*/ 12 w 125"/>
                <a:gd name="T5" fmla="*/ 0 h 359"/>
                <a:gd name="T6" fmla="*/ 0 w 125"/>
                <a:gd name="T7" fmla="*/ 4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0" y="53"/>
                  </a:moveTo>
                  <a:lnTo>
                    <a:pt x="125" y="359"/>
                  </a:lnTo>
                  <a:lnTo>
                    <a:pt x="125"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24" name="Freeform 297"/>
            <p:cNvSpPr>
              <a:spLocks/>
            </p:cNvSpPr>
            <p:nvPr/>
          </p:nvSpPr>
          <p:spPr bwMode="auto">
            <a:xfrm>
              <a:off x="3818" y="1768"/>
              <a:ext cx="11" cy="30"/>
            </a:xfrm>
            <a:custGeom>
              <a:avLst/>
              <a:gdLst>
                <a:gd name="T0" fmla="*/ 11 w 124"/>
                <a:gd name="T1" fmla="*/ 26 h 359"/>
                <a:gd name="T2" fmla="*/ 0 w 124"/>
                <a:gd name="T3" fmla="*/ 0 h 359"/>
                <a:gd name="T4" fmla="*/ 0 w 124"/>
                <a:gd name="T5" fmla="*/ 30 h 359"/>
                <a:gd name="T6" fmla="*/ 11 w 124"/>
                <a:gd name="T7" fmla="*/ 26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124" y="306"/>
                  </a:moveTo>
                  <a:lnTo>
                    <a:pt x="0" y="0"/>
                  </a:lnTo>
                  <a:lnTo>
                    <a:pt x="0" y="359"/>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25" name="Freeform 298"/>
            <p:cNvSpPr>
              <a:spLocks/>
            </p:cNvSpPr>
            <p:nvPr/>
          </p:nvSpPr>
          <p:spPr bwMode="auto">
            <a:xfrm>
              <a:off x="3818" y="1768"/>
              <a:ext cx="11" cy="30"/>
            </a:xfrm>
            <a:custGeom>
              <a:avLst/>
              <a:gdLst>
                <a:gd name="T0" fmla="*/ 11 w 124"/>
                <a:gd name="T1" fmla="*/ 26 h 359"/>
                <a:gd name="T2" fmla="*/ 0 w 124"/>
                <a:gd name="T3" fmla="*/ 0 h 359"/>
                <a:gd name="T4" fmla="*/ 0 w 124"/>
                <a:gd name="T5" fmla="*/ 30 h 359"/>
                <a:gd name="T6" fmla="*/ 11 w 124"/>
                <a:gd name="T7" fmla="*/ 26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124" y="306"/>
                  </a:moveTo>
                  <a:lnTo>
                    <a:pt x="0" y="0"/>
                  </a:lnTo>
                  <a:lnTo>
                    <a:pt x="0" y="359"/>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26" name="Freeform 299"/>
            <p:cNvSpPr>
              <a:spLocks/>
            </p:cNvSpPr>
            <p:nvPr/>
          </p:nvSpPr>
          <p:spPr bwMode="auto">
            <a:xfrm>
              <a:off x="3818" y="1768"/>
              <a:ext cx="11" cy="26"/>
            </a:xfrm>
            <a:custGeom>
              <a:avLst/>
              <a:gdLst>
                <a:gd name="T0" fmla="*/ 0 w 124"/>
                <a:gd name="T1" fmla="*/ 0 h 306"/>
                <a:gd name="T2" fmla="*/ 11 w 124"/>
                <a:gd name="T3" fmla="*/ 26 h 306"/>
                <a:gd name="T4" fmla="*/ 11 w 124"/>
                <a:gd name="T5" fmla="*/ 5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27" name="Freeform 300"/>
            <p:cNvSpPr>
              <a:spLocks/>
            </p:cNvSpPr>
            <p:nvPr/>
          </p:nvSpPr>
          <p:spPr bwMode="auto">
            <a:xfrm>
              <a:off x="3818" y="1768"/>
              <a:ext cx="11" cy="26"/>
            </a:xfrm>
            <a:custGeom>
              <a:avLst/>
              <a:gdLst>
                <a:gd name="T0" fmla="*/ 0 w 124"/>
                <a:gd name="T1" fmla="*/ 0 h 306"/>
                <a:gd name="T2" fmla="*/ 11 w 124"/>
                <a:gd name="T3" fmla="*/ 26 h 306"/>
                <a:gd name="T4" fmla="*/ 11 w 124"/>
                <a:gd name="T5" fmla="*/ 5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28" name="Freeform 301"/>
            <p:cNvSpPr>
              <a:spLocks/>
            </p:cNvSpPr>
            <p:nvPr/>
          </p:nvSpPr>
          <p:spPr bwMode="auto">
            <a:xfrm>
              <a:off x="3829" y="1773"/>
              <a:ext cx="5" cy="21"/>
            </a:xfrm>
            <a:custGeom>
              <a:avLst/>
              <a:gdLst>
                <a:gd name="T0" fmla="*/ 5 w 51"/>
                <a:gd name="T1" fmla="*/ 11 h 253"/>
                <a:gd name="T2" fmla="*/ 0 w 51"/>
                <a:gd name="T3" fmla="*/ 0 h 253"/>
                <a:gd name="T4" fmla="*/ 0 w 51"/>
                <a:gd name="T5" fmla="*/ 21 h 253"/>
                <a:gd name="T6" fmla="*/ 5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7"/>
                  </a:moveTo>
                  <a:lnTo>
                    <a:pt x="0" y="0"/>
                  </a:lnTo>
                  <a:lnTo>
                    <a:pt x="0" y="253"/>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29" name="Freeform 302"/>
            <p:cNvSpPr>
              <a:spLocks/>
            </p:cNvSpPr>
            <p:nvPr/>
          </p:nvSpPr>
          <p:spPr bwMode="auto">
            <a:xfrm>
              <a:off x="3829" y="1773"/>
              <a:ext cx="5" cy="21"/>
            </a:xfrm>
            <a:custGeom>
              <a:avLst/>
              <a:gdLst>
                <a:gd name="T0" fmla="*/ 5 w 51"/>
                <a:gd name="T1" fmla="*/ 11 h 253"/>
                <a:gd name="T2" fmla="*/ 0 w 51"/>
                <a:gd name="T3" fmla="*/ 0 h 253"/>
                <a:gd name="T4" fmla="*/ 0 w 51"/>
                <a:gd name="T5" fmla="*/ 21 h 253"/>
                <a:gd name="T6" fmla="*/ 5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7"/>
                  </a:moveTo>
                  <a:lnTo>
                    <a:pt x="0" y="0"/>
                  </a:lnTo>
                  <a:lnTo>
                    <a:pt x="0" y="253"/>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30" name="Freeform 303"/>
            <p:cNvSpPr>
              <a:spLocks/>
            </p:cNvSpPr>
            <p:nvPr/>
          </p:nvSpPr>
          <p:spPr bwMode="auto">
            <a:xfrm>
              <a:off x="3802" y="1768"/>
              <a:ext cx="32" cy="30"/>
            </a:xfrm>
            <a:custGeom>
              <a:avLst/>
              <a:gdLst>
                <a:gd name="T0" fmla="*/ 32 w 351"/>
                <a:gd name="T1" fmla="*/ 15 h 359"/>
                <a:gd name="T2" fmla="*/ 27 w 351"/>
                <a:gd name="T3" fmla="*/ 4 h 359"/>
                <a:gd name="T4" fmla="*/ 16 w 351"/>
                <a:gd name="T5" fmla="*/ 0 h 359"/>
                <a:gd name="T6" fmla="*/ 5 w 351"/>
                <a:gd name="T7" fmla="*/ 4 h 359"/>
                <a:gd name="T8" fmla="*/ 0 w 351"/>
                <a:gd name="T9" fmla="*/ 15 h 359"/>
                <a:gd name="T10" fmla="*/ 5 w 351"/>
                <a:gd name="T11" fmla="*/ 26 h 359"/>
                <a:gd name="T12" fmla="*/ 16 w 351"/>
                <a:gd name="T13" fmla="*/ 30 h 359"/>
                <a:gd name="T14" fmla="*/ 27 w 351"/>
                <a:gd name="T15" fmla="*/ 26 h 359"/>
                <a:gd name="T16" fmla="*/ 32 w 351"/>
                <a:gd name="T17" fmla="*/ 15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9"/>
                <a:gd name="T29" fmla="*/ 351 w 351"/>
                <a:gd name="T30" fmla="*/ 359 h 3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9">
                  <a:moveTo>
                    <a:pt x="351" y="180"/>
                  </a:moveTo>
                  <a:lnTo>
                    <a:pt x="300" y="53"/>
                  </a:lnTo>
                  <a:lnTo>
                    <a:pt x="176" y="0"/>
                  </a:lnTo>
                  <a:lnTo>
                    <a:pt x="51" y="53"/>
                  </a:lnTo>
                  <a:lnTo>
                    <a:pt x="0" y="180"/>
                  </a:lnTo>
                  <a:lnTo>
                    <a:pt x="51" y="306"/>
                  </a:lnTo>
                  <a:lnTo>
                    <a:pt x="176" y="359"/>
                  </a:lnTo>
                  <a:lnTo>
                    <a:pt x="300" y="306"/>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31" name="Freeform 304"/>
            <p:cNvSpPr>
              <a:spLocks/>
            </p:cNvSpPr>
            <p:nvPr/>
          </p:nvSpPr>
          <p:spPr bwMode="auto">
            <a:xfrm>
              <a:off x="3243" y="2000"/>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8"/>
                  </a:moveTo>
                  <a:lnTo>
                    <a:pt x="299" y="53"/>
                  </a:lnTo>
                  <a:lnTo>
                    <a:pt x="175" y="0"/>
                  </a:lnTo>
                  <a:lnTo>
                    <a:pt x="51" y="53"/>
                  </a:lnTo>
                  <a:lnTo>
                    <a:pt x="0" y="178"/>
                  </a:lnTo>
                  <a:lnTo>
                    <a:pt x="51" y="305"/>
                  </a:lnTo>
                  <a:lnTo>
                    <a:pt x="175" y="358"/>
                  </a:lnTo>
                  <a:lnTo>
                    <a:pt x="299" y="305"/>
                  </a:lnTo>
                  <a:lnTo>
                    <a:pt x="35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32" name="Freeform 305"/>
            <p:cNvSpPr>
              <a:spLocks/>
            </p:cNvSpPr>
            <p:nvPr/>
          </p:nvSpPr>
          <p:spPr bwMode="auto">
            <a:xfrm>
              <a:off x="3243" y="2005"/>
              <a:ext cx="5" cy="21"/>
            </a:xfrm>
            <a:custGeom>
              <a:avLst/>
              <a:gdLst>
                <a:gd name="T0" fmla="*/ 0 w 51"/>
                <a:gd name="T1" fmla="*/ 10 h 252"/>
                <a:gd name="T2" fmla="*/ 5 w 51"/>
                <a:gd name="T3" fmla="*/ 21 h 252"/>
                <a:gd name="T4" fmla="*/ 5 w 51"/>
                <a:gd name="T5" fmla="*/ 0 h 252"/>
                <a:gd name="T6" fmla="*/ 0 w 51"/>
                <a:gd name="T7" fmla="*/ 10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5"/>
                  </a:moveTo>
                  <a:lnTo>
                    <a:pt x="51" y="252"/>
                  </a:lnTo>
                  <a:lnTo>
                    <a:pt x="51" y="0"/>
                  </a:lnTo>
                  <a:lnTo>
                    <a:pt x="0" y="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33" name="Freeform 306"/>
            <p:cNvSpPr>
              <a:spLocks/>
            </p:cNvSpPr>
            <p:nvPr/>
          </p:nvSpPr>
          <p:spPr bwMode="auto">
            <a:xfrm>
              <a:off x="3243" y="2005"/>
              <a:ext cx="5" cy="21"/>
            </a:xfrm>
            <a:custGeom>
              <a:avLst/>
              <a:gdLst>
                <a:gd name="T0" fmla="*/ 0 w 51"/>
                <a:gd name="T1" fmla="*/ 10 h 252"/>
                <a:gd name="T2" fmla="*/ 5 w 51"/>
                <a:gd name="T3" fmla="*/ 21 h 252"/>
                <a:gd name="T4" fmla="*/ 5 w 51"/>
                <a:gd name="T5" fmla="*/ 0 h 252"/>
                <a:gd name="T6" fmla="*/ 0 w 51"/>
                <a:gd name="T7" fmla="*/ 10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5"/>
                  </a:moveTo>
                  <a:lnTo>
                    <a:pt x="51" y="252"/>
                  </a:lnTo>
                  <a:lnTo>
                    <a:pt x="51" y="0"/>
                  </a:lnTo>
                  <a:lnTo>
                    <a:pt x="0" y="12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34" name="Freeform 307"/>
            <p:cNvSpPr>
              <a:spLocks/>
            </p:cNvSpPr>
            <p:nvPr/>
          </p:nvSpPr>
          <p:spPr bwMode="auto">
            <a:xfrm>
              <a:off x="3248" y="2005"/>
              <a:ext cx="11" cy="25"/>
            </a:xfrm>
            <a:custGeom>
              <a:avLst/>
              <a:gdLst>
                <a:gd name="T0" fmla="*/ 11 w 124"/>
                <a:gd name="T1" fmla="*/ 25 h 305"/>
                <a:gd name="T2" fmla="*/ 0 w 124"/>
                <a:gd name="T3" fmla="*/ 0 h 305"/>
                <a:gd name="T4" fmla="*/ 0 w 124"/>
                <a:gd name="T5" fmla="*/ 21 h 305"/>
                <a:gd name="T6" fmla="*/ 11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35" name="Freeform 308"/>
            <p:cNvSpPr>
              <a:spLocks/>
            </p:cNvSpPr>
            <p:nvPr/>
          </p:nvSpPr>
          <p:spPr bwMode="auto">
            <a:xfrm>
              <a:off x="3248" y="2005"/>
              <a:ext cx="11" cy="25"/>
            </a:xfrm>
            <a:custGeom>
              <a:avLst/>
              <a:gdLst>
                <a:gd name="T0" fmla="*/ 11 w 124"/>
                <a:gd name="T1" fmla="*/ 25 h 305"/>
                <a:gd name="T2" fmla="*/ 0 w 124"/>
                <a:gd name="T3" fmla="*/ 0 h 305"/>
                <a:gd name="T4" fmla="*/ 0 w 124"/>
                <a:gd name="T5" fmla="*/ 21 h 305"/>
                <a:gd name="T6" fmla="*/ 11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36" name="Freeform 309"/>
            <p:cNvSpPr>
              <a:spLocks/>
            </p:cNvSpPr>
            <p:nvPr/>
          </p:nvSpPr>
          <p:spPr bwMode="auto">
            <a:xfrm>
              <a:off x="3248" y="2000"/>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37" name="Freeform 310"/>
            <p:cNvSpPr>
              <a:spLocks/>
            </p:cNvSpPr>
            <p:nvPr/>
          </p:nvSpPr>
          <p:spPr bwMode="auto">
            <a:xfrm>
              <a:off x="3248" y="2000"/>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38" name="Freeform 311"/>
            <p:cNvSpPr>
              <a:spLocks/>
            </p:cNvSpPr>
            <p:nvPr/>
          </p:nvSpPr>
          <p:spPr bwMode="auto">
            <a:xfrm>
              <a:off x="3259" y="2000"/>
              <a:ext cx="12" cy="30"/>
            </a:xfrm>
            <a:custGeom>
              <a:avLst/>
              <a:gdLst>
                <a:gd name="T0" fmla="*/ 12 w 124"/>
                <a:gd name="T1" fmla="*/ 26 h 358"/>
                <a:gd name="T2" fmla="*/ 0 w 124"/>
                <a:gd name="T3" fmla="*/ 0 h 358"/>
                <a:gd name="T4" fmla="*/ 0 w 124"/>
                <a:gd name="T5" fmla="*/ 30 h 358"/>
                <a:gd name="T6" fmla="*/ 12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39" name="Freeform 312"/>
            <p:cNvSpPr>
              <a:spLocks/>
            </p:cNvSpPr>
            <p:nvPr/>
          </p:nvSpPr>
          <p:spPr bwMode="auto">
            <a:xfrm>
              <a:off x="3259" y="2000"/>
              <a:ext cx="12" cy="30"/>
            </a:xfrm>
            <a:custGeom>
              <a:avLst/>
              <a:gdLst>
                <a:gd name="T0" fmla="*/ 12 w 124"/>
                <a:gd name="T1" fmla="*/ 26 h 358"/>
                <a:gd name="T2" fmla="*/ 0 w 124"/>
                <a:gd name="T3" fmla="*/ 0 h 358"/>
                <a:gd name="T4" fmla="*/ 0 w 124"/>
                <a:gd name="T5" fmla="*/ 30 h 358"/>
                <a:gd name="T6" fmla="*/ 12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40" name="Freeform 313"/>
            <p:cNvSpPr>
              <a:spLocks/>
            </p:cNvSpPr>
            <p:nvPr/>
          </p:nvSpPr>
          <p:spPr bwMode="auto">
            <a:xfrm>
              <a:off x="3259" y="2000"/>
              <a:ext cx="12" cy="26"/>
            </a:xfrm>
            <a:custGeom>
              <a:avLst/>
              <a:gdLst>
                <a:gd name="T0" fmla="*/ 0 w 124"/>
                <a:gd name="T1" fmla="*/ 0 h 305"/>
                <a:gd name="T2" fmla="*/ 12 w 124"/>
                <a:gd name="T3" fmla="*/ 26 h 305"/>
                <a:gd name="T4" fmla="*/ 12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41" name="Freeform 314"/>
            <p:cNvSpPr>
              <a:spLocks/>
            </p:cNvSpPr>
            <p:nvPr/>
          </p:nvSpPr>
          <p:spPr bwMode="auto">
            <a:xfrm>
              <a:off x="3259" y="2000"/>
              <a:ext cx="12" cy="26"/>
            </a:xfrm>
            <a:custGeom>
              <a:avLst/>
              <a:gdLst>
                <a:gd name="T0" fmla="*/ 0 w 124"/>
                <a:gd name="T1" fmla="*/ 0 h 305"/>
                <a:gd name="T2" fmla="*/ 12 w 124"/>
                <a:gd name="T3" fmla="*/ 26 h 305"/>
                <a:gd name="T4" fmla="*/ 12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42" name="Freeform 315"/>
            <p:cNvSpPr>
              <a:spLocks/>
            </p:cNvSpPr>
            <p:nvPr/>
          </p:nvSpPr>
          <p:spPr bwMode="auto">
            <a:xfrm>
              <a:off x="3271" y="2005"/>
              <a:ext cx="4" cy="21"/>
            </a:xfrm>
            <a:custGeom>
              <a:avLst/>
              <a:gdLst>
                <a:gd name="T0" fmla="*/ 4 w 52"/>
                <a:gd name="T1" fmla="*/ 10 h 252"/>
                <a:gd name="T2" fmla="*/ 0 w 52"/>
                <a:gd name="T3" fmla="*/ 0 h 252"/>
                <a:gd name="T4" fmla="*/ 0 w 52"/>
                <a:gd name="T5" fmla="*/ 21 h 252"/>
                <a:gd name="T6" fmla="*/ 4 w 52"/>
                <a:gd name="T7" fmla="*/ 10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52" y="125"/>
                  </a:moveTo>
                  <a:lnTo>
                    <a:pt x="0" y="0"/>
                  </a:lnTo>
                  <a:lnTo>
                    <a:pt x="0" y="252"/>
                  </a:lnTo>
                  <a:lnTo>
                    <a:pt x="52" y="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43" name="Freeform 316"/>
            <p:cNvSpPr>
              <a:spLocks/>
            </p:cNvSpPr>
            <p:nvPr/>
          </p:nvSpPr>
          <p:spPr bwMode="auto">
            <a:xfrm>
              <a:off x="3271" y="2005"/>
              <a:ext cx="4" cy="21"/>
            </a:xfrm>
            <a:custGeom>
              <a:avLst/>
              <a:gdLst>
                <a:gd name="T0" fmla="*/ 4 w 52"/>
                <a:gd name="T1" fmla="*/ 10 h 252"/>
                <a:gd name="T2" fmla="*/ 0 w 52"/>
                <a:gd name="T3" fmla="*/ 0 h 252"/>
                <a:gd name="T4" fmla="*/ 0 w 52"/>
                <a:gd name="T5" fmla="*/ 21 h 252"/>
                <a:gd name="T6" fmla="*/ 4 w 52"/>
                <a:gd name="T7" fmla="*/ 10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52" y="125"/>
                  </a:moveTo>
                  <a:lnTo>
                    <a:pt x="0" y="0"/>
                  </a:lnTo>
                  <a:lnTo>
                    <a:pt x="0" y="252"/>
                  </a:lnTo>
                  <a:lnTo>
                    <a:pt x="52" y="12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pic>
        <p:nvPicPr>
          <p:cNvPr id="646" name="Picture 26" descr="ntou"/>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6813" y="5062389"/>
            <a:ext cx="1909763" cy="1699791"/>
          </a:xfrm>
          <a:prstGeom prst="rect">
            <a:avLst/>
          </a:prstGeom>
          <a:noFill/>
          <a:extLst>
            <a:ext uri="{909E8E84-426E-40DD-AFC4-6F175D3DCCD1}">
              <a14:hiddenFill xmlns:a14="http://schemas.microsoft.com/office/drawing/2010/main">
                <a:solidFill>
                  <a:srgbClr val="FFFFFF"/>
                </a:solidFill>
              </a14:hiddenFill>
            </a:ext>
          </a:extLst>
        </p:spPr>
      </p:pic>
      <p:pic>
        <p:nvPicPr>
          <p:cNvPr id="645" name="圖片 6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575" y="3096097"/>
            <a:ext cx="1885206" cy="1885206"/>
          </a:xfrm>
          <a:prstGeom prst="rect">
            <a:avLst/>
          </a:prstGeom>
        </p:spPr>
      </p:pic>
      <p:pic>
        <p:nvPicPr>
          <p:cNvPr id="644" name="圖片 6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5519" y="1337024"/>
            <a:ext cx="1676563" cy="1676563"/>
          </a:xfrm>
          <a:prstGeom prst="rect">
            <a:avLst/>
          </a:prstGeom>
        </p:spPr>
      </p:pic>
    </p:spTree>
    <p:extLst>
      <p:ext uri="{BB962C8B-B14F-4D97-AF65-F5344CB8AC3E}">
        <p14:creationId xmlns:p14="http://schemas.microsoft.com/office/powerpoint/2010/main" val="2549109691"/>
      </p:ext>
    </p:extLst>
  </p:cSld>
  <p:clrMapOvr>
    <a:masterClrMapping/>
  </p:clrMapOvr>
  <p:transition>
    <p:cove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349595">
            <a:off x="6247581" y="1405238"/>
            <a:ext cx="42703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802628" y="260649"/>
            <a:ext cx="7898316" cy="830997"/>
          </a:xfrm>
          <a:prstGeom prst="rect">
            <a:avLst/>
          </a:prstGeom>
          <a:noFill/>
        </p:spPr>
        <p:txBody>
          <a:bodyPr wrap="none">
            <a:spAutoFit/>
          </a:bodyPr>
          <a:lstStyle/>
          <a:p>
            <a:pPr algn="ctr">
              <a:defRPr/>
            </a:pPr>
            <a:r>
              <a:rPr lang="zh-TW" altLang="en-US" sz="48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選西瓜</a:t>
            </a:r>
            <a:r>
              <a:rPr lang="en-US" altLang="zh-TW" sz="48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&amp;</a:t>
            </a:r>
            <a:r>
              <a:rPr lang="zh-TW" altLang="en-US" sz="48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煮貢丸都需邊界元</a:t>
            </a:r>
          </a:p>
        </p:txBody>
      </p:sp>
      <p:pic>
        <p:nvPicPr>
          <p:cNvPr id="1001474" name="Picture 2" descr="C:\Users\0605CKI\Desktop\選西瓜.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9496" y="1700809"/>
            <a:ext cx="4415494" cy="33123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47329" y="5229572"/>
            <a:ext cx="7197725" cy="647700"/>
          </a:xfrm>
        </p:spPr>
        <p:txBody>
          <a:bodyPr>
            <a:normAutofit fontScale="90000"/>
          </a:bodyPr>
          <a:lstStyle/>
          <a:p>
            <a:pPr algn="ctr"/>
            <a:r>
              <a:rPr lang="zh-TW" altLang="en-US" sz="4000" dirty="0"/>
              <a:t>一般邊界</a:t>
            </a:r>
            <a:r>
              <a:rPr lang="en-US" altLang="zh-TW" sz="4000" dirty="0"/>
              <a:t/>
            </a:r>
            <a:br>
              <a:rPr lang="en-US" altLang="zh-TW" sz="4000" dirty="0"/>
            </a:br>
            <a:r>
              <a:rPr lang="en-US" altLang="zh-TW" sz="4000" dirty="0"/>
              <a:t>(ordinary boundary)</a:t>
            </a:r>
            <a:endParaRPr lang="zh-TW" altLang="en-US" sz="4000" dirty="0"/>
          </a:p>
        </p:txBody>
      </p:sp>
      <p:sp>
        <p:nvSpPr>
          <p:cNvPr id="8" name="Rectangle 2"/>
          <p:cNvSpPr txBox="1">
            <a:spLocks noChangeArrowheads="1"/>
          </p:cNvSpPr>
          <p:nvPr/>
        </p:nvSpPr>
        <p:spPr bwMode="auto">
          <a:xfrm>
            <a:off x="4730924" y="5229572"/>
            <a:ext cx="71977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2800">
                <a:solidFill>
                  <a:schemeClr val="tx2"/>
                </a:solidFill>
                <a:latin typeface="+mj-lt"/>
                <a:ea typeface="+mj-ea"/>
                <a:cs typeface="+mj-cs"/>
              </a:defRPr>
            </a:lvl1pPr>
            <a:lvl2pPr algn="l" rtl="0" fontAlgn="base">
              <a:spcBef>
                <a:spcPct val="0"/>
              </a:spcBef>
              <a:spcAft>
                <a:spcPct val="0"/>
              </a:spcAft>
              <a:defRPr kumimoji="1" sz="2800">
                <a:solidFill>
                  <a:schemeClr val="tx2"/>
                </a:solidFill>
                <a:latin typeface="Times New Roman" pitchFamily="18" charset="0"/>
                <a:ea typeface="標楷體" pitchFamily="65" charset="-120"/>
              </a:defRPr>
            </a:lvl2pPr>
            <a:lvl3pPr algn="l" rtl="0" fontAlgn="base">
              <a:spcBef>
                <a:spcPct val="0"/>
              </a:spcBef>
              <a:spcAft>
                <a:spcPct val="0"/>
              </a:spcAft>
              <a:defRPr kumimoji="1" sz="2800">
                <a:solidFill>
                  <a:schemeClr val="tx2"/>
                </a:solidFill>
                <a:latin typeface="Times New Roman" pitchFamily="18" charset="0"/>
                <a:ea typeface="標楷體" pitchFamily="65" charset="-120"/>
              </a:defRPr>
            </a:lvl3pPr>
            <a:lvl4pPr algn="l" rtl="0" fontAlgn="base">
              <a:spcBef>
                <a:spcPct val="0"/>
              </a:spcBef>
              <a:spcAft>
                <a:spcPct val="0"/>
              </a:spcAft>
              <a:defRPr kumimoji="1" sz="2800">
                <a:solidFill>
                  <a:schemeClr val="tx2"/>
                </a:solidFill>
                <a:latin typeface="Times New Roman" pitchFamily="18" charset="0"/>
                <a:ea typeface="標楷體" pitchFamily="65" charset="-120"/>
              </a:defRPr>
            </a:lvl4pPr>
            <a:lvl5pPr algn="l" rtl="0" fontAlgn="base">
              <a:spcBef>
                <a:spcPct val="0"/>
              </a:spcBef>
              <a:spcAft>
                <a:spcPct val="0"/>
              </a:spcAft>
              <a:defRPr kumimoji="1" sz="2800">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2800">
                <a:solidFill>
                  <a:schemeClr val="tx2"/>
                </a:solidFill>
                <a:latin typeface="Times New Roman" pitchFamily="18" charset="0"/>
                <a:ea typeface="標楷體" pitchFamily="65" charset="-120"/>
              </a:defRPr>
            </a:lvl6pPr>
            <a:lvl7pPr marL="914400" algn="l" rtl="0" fontAlgn="base">
              <a:spcBef>
                <a:spcPct val="0"/>
              </a:spcBef>
              <a:spcAft>
                <a:spcPct val="0"/>
              </a:spcAft>
              <a:defRPr kumimoji="1" sz="2800">
                <a:solidFill>
                  <a:schemeClr val="tx2"/>
                </a:solidFill>
                <a:latin typeface="Times New Roman" pitchFamily="18" charset="0"/>
                <a:ea typeface="標楷體" pitchFamily="65" charset="-120"/>
              </a:defRPr>
            </a:lvl7pPr>
            <a:lvl8pPr marL="1371600" algn="l" rtl="0" fontAlgn="base">
              <a:spcBef>
                <a:spcPct val="0"/>
              </a:spcBef>
              <a:spcAft>
                <a:spcPct val="0"/>
              </a:spcAft>
              <a:defRPr kumimoji="1" sz="2800">
                <a:solidFill>
                  <a:schemeClr val="tx2"/>
                </a:solidFill>
                <a:latin typeface="Times New Roman" pitchFamily="18" charset="0"/>
                <a:ea typeface="標楷體" pitchFamily="65" charset="-120"/>
              </a:defRPr>
            </a:lvl8pPr>
            <a:lvl9pPr marL="1828800" algn="l" rtl="0" fontAlgn="base">
              <a:spcBef>
                <a:spcPct val="0"/>
              </a:spcBef>
              <a:spcAft>
                <a:spcPct val="0"/>
              </a:spcAft>
              <a:defRPr kumimoji="1" sz="2800">
                <a:solidFill>
                  <a:schemeClr val="tx2"/>
                </a:solidFill>
                <a:latin typeface="Times New Roman" pitchFamily="18" charset="0"/>
                <a:ea typeface="標楷體" pitchFamily="65" charset="-120"/>
              </a:defRPr>
            </a:lvl9pPr>
          </a:lstStyle>
          <a:p>
            <a:pPr algn="ctr"/>
            <a:r>
              <a:rPr lang="zh-TW" altLang="en-US" sz="4000" kern="0" dirty="0"/>
              <a:t>退化邊界</a:t>
            </a:r>
            <a:r>
              <a:rPr lang="en-US" altLang="zh-TW" sz="4000" kern="0" dirty="0"/>
              <a:t/>
            </a:r>
            <a:br>
              <a:rPr lang="en-US" altLang="zh-TW" sz="4000" kern="0" dirty="0"/>
            </a:br>
            <a:r>
              <a:rPr lang="en-US" altLang="zh-TW" sz="4000" kern="0" dirty="0"/>
              <a:t>(degenerate boundary)</a:t>
            </a:r>
            <a:endParaRPr lang="zh-TW" altLang="en-US" sz="4000" kern="0" dirty="0"/>
          </a:p>
        </p:txBody>
      </p:sp>
    </p:spTree>
    <p:extLst>
      <p:ext uri="{BB962C8B-B14F-4D97-AF65-F5344CB8AC3E}">
        <p14:creationId xmlns:p14="http://schemas.microsoft.com/office/powerpoint/2010/main" val="2852539411"/>
      </p:ext>
    </p:extLst>
  </p:cSld>
  <p:clrMapOvr>
    <a:masterClrMapping/>
  </p:clrMapOvr>
  <p:transition>
    <p:cove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4294967295"/>
          </p:nvPr>
        </p:nvSpPr>
        <p:spPr/>
        <p:txBody>
          <a:bodyPr/>
          <a:lstStyle/>
          <a:p>
            <a:fld id="{5711EA49-BAB5-4F3C-834E-F99EDCE5E67C}" type="slidenum">
              <a:rPr lang="en-US" altLang="zh-TW"/>
              <a:pPr/>
              <a:t>102</a:t>
            </a:fld>
            <a:endParaRPr lang="en-US" altLang="zh-TW"/>
          </a:p>
        </p:txBody>
      </p:sp>
      <p:pic>
        <p:nvPicPr>
          <p:cNvPr id="350214" name="Picture 6" descr="Link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601" y="1989138"/>
            <a:ext cx="2957513" cy="4437062"/>
          </a:xfrm>
          <a:prstGeom prst="rect">
            <a:avLst/>
          </a:prstGeom>
          <a:noFill/>
          <a:extLst>
            <a:ext uri="{909E8E84-426E-40DD-AFC4-6F175D3DCCD1}">
              <a14:hiddenFill xmlns:a14="http://schemas.microsoft.com/office/drawing/2010/main">
                <a:solidFill>
                  <a:srgbClr val="FFFFFF"/>
                </a:solidFill>
              </a14:hiddenFill>
            </a:ext>
          </a:extLst>
        </p:spPr>
      </p:pic>
      <p:sp>
        <p:nvSpPr>
          <p:cNvPr id="350215" name="Text Box 7"/>
          <p:cNvSpPr txBox="1">
            <a:spLocks noChangeArrowheads="1"/>
          </p:cNvSpPr>
          <p:nvPr/>
        </p:nvSpPr>
        <p:spPr bwMode="auto">
          <a:xfrm>
            <a:off x="5016501" y="6305551"/>
            <a:ext cx="3127051"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ltLang="zh-TW"/>
              <a:t>St. Petersburg 2003 (</a:t>
            </a:r>
            <a:r>
              <a:rPr lang="zh-TW" altLang="en-US"/>
              <a:t>列寧格勒</a:t>
            </a:r>
            <a:r>
              <a:rPr lang="en-US" altLang="zh-TW"/>
              <a:t>)</a:t>
            </a:r>
          </a:p>
        </p:txBody>
      </p:sp>
      <p:sp>
        <p:nvSpPr>
          <p:cNvPr id="350216" name="Text Box 8"/>
          <p:cNvSpPr txBox="1">
            <a:spLocks noChangeArrowheads="1"/>
          </p:cNvSpPr>
          <p:nvPr/>
        </p:nvSpPr>
        <p:spPr bwMode="auto">
          <a:xfrm>
            <a:off x="4295800" y="68264"/>
            <a:ext cx="6836528" cy="2556727"/>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ltLang="zh-TW" sz="2000" dirty="0"/>
              <a:t>Citing: </a:t>
            </a:r>
          </a:p>
          <a:p>
            <a:r>
              <a:rPr lang="en-US" altLang="zh-TW" sz="2000" dirty="0"/>
              <a:t>Chen J T On </a:t>
            </a:r>
            <a:r>
              <a:rPr lang="en-US" altLang="zh-TW" sz="2000" dirty="0" err="1"/>
              <a:t>Hadamard</a:t>
            </a:r>
            <a:r>
              <a:rPr lang="en-US" altLang="zh-TW" sz="2000" dirty="0"/>
              <a:t> principal value </a:t>
            </a:r>
          </a:p>
          <a:p>
            <a:r>
              <a:rPr lang="en-US" altLang="zh-TW" sz="2000" dirty="0"/>
              <a:t>                  and boundary integral equation of fracture mechanics</a:t>
            </a:r>
          </a:p>
          <a:p>
            <a:r>
              <a:rPr lang="en-US" altLang="zh-TW" sz="2000" dirty="0"/>
              <a:t> M. Sc. Thesis (</a:t>
            </a:r>
            <a:r>
              <a:rPr lang="zh-TW" altLang="en-US" sz="2000" dirty="0"/>
              <a:t>應力所碩士論文</a:t>
            </a:r>
            <a:r>
              <a:rPr lang="en-US" altLang="zh-TW" sz="2000" dirty="0"/>
              <a:t>)</a:t>
            </a:r>
          </a:p>
          <a:p>
            <a:r>
              <a:rPr lang="en-US" altLang="zh-TW" sz="2000" dirty="0"/>
              <a:t>Institute of Applied Mechanics, </a:t>
            </a:r>
          </a:p>
          <a:p>
            <a:r>
              <a:rPr lang="en-US" altLang="zh-TW" sz="2000" dirty="0"/>
              <a:t>           National Taiwan University, 1986. (</a:t>
            </a:r>
            <a:r>
              <a:rPr lang="zh-TW" altLang="en-US" sz="2000" dirty="0"/>
              <a:t>洪宏基教授指導</a:t>
            </a:r>
            <a:r>
              <a:rPr lang="en-US" altLang="zh-TW" sz="2000" dirty="0" smtClean="0"/>
              <a:t>)</a:t>
            </a:r>
          </a:p>
          <a:p>
            <a:endParaRPr lang="en-US" altLang="zh-TW" sz="2000" dirty="0"/>
          </a:p>
          <a:p>
            <a:r>
              <a:rPr lang="zh-TW" altLang="en-US" sz="2000" dirty="0" smtClean="0">
                <a:solidFill>
                  <a:srgbClr val="FF0000"/>
                </a:solidFill>
              </a:rPr>
              <a:t>論文要用英文寫</a:t>
            </a:r>
            <a:endParaRPr lang="en-US" altLang="zh-TW" sz="2000" dirty="0">
              <a:solidFill>
                <a:srgbClr val="FF0000"/>
              </a:solidFill>
            </a:endParaRPr>
          </a:p>
        </p:txBody>
      </p:sp>
      <p:pic>
        <p:nvPicPr>
          <p:cNvPr id="350219" name="Picture 11" descr="Kom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75" y="116633"/>
            <a:ext cx="4391025" cy="621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104342"/>
      </p:ext>
    </p:extLst>
  </p:cSld>
  <p:clrMapOvr>
    <a:masterClrMapping/>
  </p:clrMapOvr>
  <p:transition>
    <p:cove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981200" y="-180944"/>
            <a:ext cx="8229600" cy="1143000"/>
          </a:xfrm>
        </p:spPr>
        <p:txBody>
          <a:bodyPr/>
          <a:lstStyle/>
          <a:p>
            <a:pPr algn="ctr"/>
            <a:r>
              <a:rPr lang="en-US" altLang="zh-TW" b="1" dirty="0">
                <a:latin typeface="Times New Roman" pitchFamily="18" charset="0"/>
              </a:rPr>
              <a:t>History </a:t>
            </a:r>
            <a:r>
              <a:rPr lang="en-US" altLang="zh-TW" b="1" dirty="0" smtClean="0">
                <a:latin typeface="Times New Roman" pitchFamily="18" charset="0"/>
              </a:rPr>
              <a:t>(BEM Workshop </a:t>
            </a:r>
            <a:r>
              <a:rPr lang="en-US" altLang="zh-TW" b="1" dirty="0">
                <a:latin typeface="Times New Roman" pitchFamily="18" charset="0"/>
              </a:rPr>
              <a:t>in 1986)</a:t>
            </a:r>
          </a:p>
        </p:txBody>
      </p:sp>
      <p:pic>
        <p:nvPicPr>
          <p:cNvPr id="246787" name="Picture 3" descr="Rizz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292" y="1281770"/>
            <a:ext cx="1084032" cy="1352642"/>
          </a:xfrm>
          <a:prstGeom prst="rect">
            <a:avLst/>
          </a:prstGeom>
          <a:noFill/>
          <a:extLst>
            <a:ext uri="{909E8E84-426E-40DD-AFC4-6F175D3DCCD1}">
              <a14:hiddenFill xmlns:a14="http://schemas.microsoft.com/office/drawing/2010/main">
                <a:solidFill>
                  <a:srgbClr val="FFFFFF"/>
                </a:solidFill>
              </a14:hiddenFill>
            </a:ext>
          </a:extLst>
        </p:spPr>
      </p:pic>
      <p:pic>
        <p:nvPicPr>
          <p:cNvPr id="246788" name="Picture 4" descr="Mukherj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461" y="1229720"/>
            <a:ext cx="1208043" cy="1443865"/>
          </a:xfrm>
          <a:prstGeom prst="rect">
            <a:avLst/>
          </a:prstGeom>
          <a:noFill/>
          <a:extLst>
            <a:ext uri="{909E8E84-426E-40DD-AFC4-6F175D3DCCD1}">
              <a14:hiddenFill xmlns:a14="http://schemas.microsoft.com/office/drawing/2010/main">
                <a:solidFill>
                  <a:srgbClr val="FFFFFF"/>
                </a:solidFill>
              </a14:hiddenFill>
            </a:ext>
          </a:extLst>
        </p:spPr>
      </p:pic>
      <p:sp>
        <p:nvSpPr>
          <p:cNvPr id="246789" name="Text Box 5"/>
          <p:cNvSpPr txBox="1">
            <a:spLocks noChangeArrowheads="1"/>
          </p:cNvSpPr>
          <p:nvPr/>
        </p:nvSpPr>
        <p:spPr bwMode="auto">
          <a:xfrm>
            <a:off x="6625028" y="2564904"/>
            <a:ext cx="2376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TW" b="1" dirty="0"/>
              <a:t>D. J. </a:t>
            </a:r>
            <a:r>
              <a:rPr lang="en-US" altLang="zh-TW" b="1" dirty="0" err="1"/>
              <a:t>Shippy</a:t>
            </a:r>
            <a:endParaRPr lang="en-US" altLang="zh-TW" b="1" dirty="0"/>
          </a:p>
        </p:txBody>
      </p:sp>
      <p:sp>
        <p:nvSpPr>
          <p:cNvPr id="246790" name="Text Box 6"/>
          <p:cNvSpPr txBox="1">
            <a:spLocks noChangeArrowheads="1"/>
          </p:cNvSpPr>
          <p:nvPr/>
        </p:nvSpPr>
        <p:spPr bwMode="auto">
          <a:xfrm>
            <a:off x="5472902" y="2564904"/>
            <a:ext cx="2376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TW" b="1" dirty="0"/>
              <a:t>F. J. Rizzo</a:t>
            </a:r>
          </a:p>
        </p:txBody>
      </p:sp>
      <p:sp>
        <p:nvSpPr>
          <p:cNvPr id="246791" name="Text Box 7"/>
          <p:cNvSpPr txBox="1">
            <a:spLocks noChangeArrowheads="1"/>
          </p:cNvSpPr>
          <p:nvPr/>
        </p:nvSpPr>
        <p:spPr bwMode="auto">
          <a:xfrm>
            <a:off x="8065412" y="2564904"/>
            <a:ext cx="229434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TW" b="1" dirty="0"/>
              <a:t>S. Mukherjee</a:t>
            </a:r>
          </a:p>
        </p:txBody>
      </p:sp>
      <p:pic>
        <p:nvPicPr>
          <p:cNvPr id="246792" name="Picture 8" descr="D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5617" y="1229720"/>
            <a:ext cx="982924" cy="1400203"/>
          </a:xfrm>
          <a:prstGeom prst="rect">
            <a:avLst/>
          </a:prstGeom>
          <a:noFill/>
          <a:extLst>
            <a:ext uri="{909E8E84-426E-40DD-AFC4-6F175D3DCCD1}">
              <a14:hiddenFill xmlns:a14="http://schemas.microsoft.com/office/drawing/2010/main">
                <a:solidFill>
                  <a:srgbClr val="FFFFFF"/>
                </a:solidFill>
              </a14:hiddenFill>
            </a:ext>
          </a:extLst>
        </p:spPr>
      </p:pic>
      <p:sp>
        <p:nvSpPr>
          <p:cNvPr id="246793" name="Text Box 9"/>
          <p:cNvSpPr txBox="1">
            <a:spLocks noChangeArrowheads="1"/>
          </p:cNvSpPr>
          <p:nvPr/>
        </p:nvSpPr>
        <p:spPr bwMode="auto">
          <a:xfrm>
            <a:off x="7004675" y="620688"/>
            <a:ext cx="2979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dirty="0">
                <a:solidFill>
                  <a:srgbClr val="FF0000"/>
                </a:solidFill>
              </a:rPr>
              <a:t>I was a TA at that time (1986).</a:t>
            </a:r>
          </a:p>
        </p:txBody>
      </p:sp>
      <p:pic>
        <p:nvPicPr>
          <p:cNvPr id="113668" name="Picture 4" descr="C:\Users\0605CKI\Desktop\Nobel-Yukaw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853" y="2723516"/>
            <a:ext cx="2229929" cy="3153757"/>
          </a:xfrm>
          <a:prstGeom prst="rect">
            <a:avLst/>
          </a:prstGeom>
          <a:noFill/>
          <a:extLst>
            <a:ext uri="{909E8E84-426E-40DD-AFC4-6F175D3DCCD1}">
              <a14:hiddenFill xmlns:a14="http://schemas.microsoft.com/office/drawing/2010/main">
                <a:solidFill>
                  <a:srgbClr val="FFFFFF"/>
                </a:solidFill>
              </a14:hiddenFill>
            </a:ext>
          </a:extLst>
        </p:spPr>
      </p:pic>
      <p:pic>
        <p:nvPicPr>
          <p:cNvPr id="113670" name="Picture 6" descr="C:\Users\0605CKI\Desktop\Einstein_1921_by_F_Schmutzer_-_restorat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616" y="1174299"/>
            <a:ext cx="2088232" cy="274080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70938" y="4016598"/>
            <a:ext cx="2208297" cy="646331"/>
          </a:xfrm>
          <a:prstGeom prst="rect">
            <a:avLst/>
          </a:prstGeom>
        </p:spPr>
        <p:txBody>
          <a:bodyPr wrap="none">
            <a:spAutoFit/>
          </a:bodyPr>
          <a:lstStyle/>
          <a:p>
            <a:pPr algn="ctr"/>
            <a:r>
              <a:rPr lang="de-DE" altLang="zh-TW" b="1" dirty="0"/>
              <a:t>Albert Einstein</a:t>
            </a:r>
          </a:p>
          <a:p>
            <a:pPr algn="ctr"/>
            <a:r>
              <a:rPr lang="de-DE" altLang="zh-TW" b="1" dirty="0"/>
              <a:t>1922 lecture in Japan</a:t>
            </a:r>
            <a:endParaRPr lang="zh-TW" altLang="en-US" dirty="0"/>
          </a:p>
        </p:txBody>
      </p:sp>
      <p:sp>
        <p:nvSpPr>
          <p:cNvPr id="3" name="Rectangle 2"/>
          <p:cNvSpPr>
            <a:spLocks noChangeArrowheads="1"/>
          </p:cNvSpPr>
          <p:nvPr/>
        </p:nvSpPr>
        <p:spPr bwMode="auto">
          <a:xfrm>
            <a:off x="983274" y="5446966"/>
            <a:ext cx="2401619" cy="646331"/>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kumimoji="1" lang="zh-TW" altLang="zh-TW" b="1" dirty="0">
                <a:solidFill>
                  <a:srgbClr val="000000"/>
                </a:solidFill>
                <a:latin typeface="Arial" pitchFamily="34" charset="0"/>
                <a:ea typeface="新細明體" pitchFamily="18" charset="-120"/>
                <a:cs typeface="Arial" pitchFamily="34" charset="0"/>
              </a:rPr>
              <a:t>湯川 秀樹</a:t>
            </a:r>
            <a:r>
              <a:rPr kumimoji="1" lang="en-US" altLang="zh-TW" b="1" dirty="0">
                <a:solidFill>
                  <a:srgbClr val="000000"/>
                </a:solidFill>
                <a:latin typeface="Arial" pitchFamily="34" charset="0"/>
                <a:ea typeface="新細明體" pitchFamily="18" charset="-120"/>
                <a:cs typeface="Arial" pitchFamily="34" charset="0"/>
              </a:rPr>
              <a:t>1949 Nobel</a:t>
            </a:r>
            <a:r>
              <a:rPr kumimoji="1" lang="zh-TW" altLang="zh-TW" sz="300" dirty="0">
                <a:latin typeface="Arial" pitchFamily="34" charset="0"/>
                <a:ea typeface="新細明體" pitchFamily="18" charset="-120"/>
                <a:cs typeface="新細明體" pitchFamily="18" charset="-120"/>
              </a:rPr>
              <a:t> </a:t>
            </a:r>
            <a:endParaRPr kumimoji="1" lang="zh-TW" altLang="zh-TW" dirty="0">
              <a:latin typeface="Arial" pitchFamily="34" charset="0"/>
              <a:ea typeface="新細明體" pitchFamily="18" charset="-120"/>
              <a:cs typeface="新細明體" pitchFamily="18" charset="-120"/>
            </a:endParaRPr>
          </a:p>
          <a:p>
            <a:pPr algn="ctr" fontAlgn="base">
              <a:spcBef>
                <a:spcPct val="0"/>
              </a:spcBef>
              <a:spcAft>
                <a:spcPct val="0"/>
              </a:spcAft>
            </a:pPr>
            <a:r>
              <a:rPr kumimoji="1" lang="zh-TW" altLang="zh-TW" b="1" dirty="0">
                <a:solidFill>
                  <a:srgbClr val="000000"/>
                </a:solidFill>
                <a:latin typeface="Arial" pitchFamily="34" charset="0"/>
                <a:ea typeface="新細明體" pitchFamily="18" charset="-120"/>
                <a:cs typeface="Arial" pitchFamily="34" charset="0"/>
              </a:rPr>
              <a:t>ゆかわひでき</a:t>
            </a:r>
            <a:r>
              <a:rPr kumimoji="1" lang="zh-TW" altLang="zh-TW" sz="300" dirty="0">
                <a:latin typeface="Arial" pitchFamily="34" charset="0"/>
                <a:ea typeface="新細明體" pitchFamily="18" charset="-120"/>
                <a:cs typeface="新細明體" pitchFamily="18" charset="-120"/>
              </a:rPr>
              <a:t> </a:t>
            </a:r>
            <a:endParaRPr kumimoji="1" lang="zh-TW" altLang="zh-TW" dirty="0">
              <a:latin typeface="Arial" pitchFamily="34" charset="0"/>
              <a:ea typeface="新細明體" pitchFamily="18" charset="-120"/>
              <a:cs typeface="新細明體" pitchFamily="18" charset="-120"/>
            </a:endParaRPr>
          </a:p>
        </p:txBody>
      </p:sp>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4296" y="4960870"/>
            <a:ext cx="1270956" cy="1798087"/>
          </a:xfrm>
          <a:prstGeom prst="rect">
            <a:avLst/>
          </a:prstGeom>
        </p:spPr>
      </p:pic>
      <p:sp>
        <p:nvSpPr>
          <p:cNvPr id="16" name="Text Box 5"/>
          <p:cNvSpPr txBox="1">
            <a:spLocks noChangeArrowheads="1"/>
          </p:cNvSpPr>
          <p:nvPr/>
        </p:nvSpPr>
        <p:spPr bwMode="auto">
          <a:xfrm>
            <a:off x="9292307" y="1342425"/>
            <a:ext cx="2376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TW" b="1" dirty="0"/>
              <a:t>MOE </a:t>
            </a:r>
            <a:endParaRPr lang="en-US" altLang="zh-TW" b="1" dirty="0" smtClean="0"/>
          </a:p>
          <a:p>
            <a:pPr algn="ctr"/>
            <a:r>
              <a:rPr lang="en-US" altLang="zh-TW" b="1" dirty="0" smtClean="0"/>
              <a:t>Academic </a:t>
            </a:r>
          </a:p>
          <a:p>
            <a:pPr algn="ctr"/>
            <a:r>
              <a:rPr lang="en-US" altLang="zh-TW" b="1" dirty="0" smtClean="0"/>
              <a:t>Award </a:t>
            </a:r>
            <a:r>
              <a:rPr lang="en-US" altLang="zh-TW" b="1" dirty="0"/>
              <a:t> </a:t>
            </a:r>
          </a:p>
        </p:txBody>
      </p:sp>
      <p:pic>
        <p:nvPicPr>
          <p:cNvPr id="4" name="圖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4940" y="1157040"/>
            <a:ext cx="1944216" cy="1555373"/>
          </a:xfrm>
          <a:prstGeom prst="rect">
            <a:avLst/>
          </a:prstGeom>
        </p:spPr>
      </p:pic>
      <p:pic>
        <p:nvPicPr>
          <p:cNvPr id="6" name="圖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62234" y="680451"/>
            <a:ext cx="946010" cy="2542401"/>
          </a:xfrm>
          <a:prstGeom prst="rect">
            <a:avLst/>
          </a:prstGeom>
        </p:spPr>
      </p:pic>
      <p:pic>
        <p:nvPicPr>
          <p:cNvPr id="18" name="Picture 3" descr="CSYeh-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9108" y="2924945"/>
            <a:ext cx="1524000" cy="18367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dlyou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1130" y="2971786"/>
            <a:ext cx="1541463" cy="1965325"/>
          </a:xfrm>
          <a:prstGeom prst="rect">
            <a:avLst/>
          </a:prstGeom>
          <a:noFill/>
          <a:extLst>
            <a:ext uri="{909E8E84-426E-40DD-AFC4-6F175D3DCCD1}">
              <a14:hiddenFill xmlns:a14="http://schemas.microsoft.com/office/drawing/2010/main">
                <a:solidFill>
                  <a:srgbClr val="FFFFFF"/>
                </a:solidFill>
              </a14:hiddenFill>
            </a:ext>
          </a:extLst>
        </p:spPr>
      </p:pic>
      <p:pic>
        <p:nvPicPr>
          <p:cNvPr id="160770" name="Picture 2" descr="C:\Users\0605CKI\Desktop\only tw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74010" y="5002460"/>
            <a:ext cx="1410691" cy="2026940"/>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6782612" y="2852936"/>
            <a:ext cx="418704" cy="369332"/>
          </a:xfrm>
          <a:prstGeom prst="rect">
            <a:avLst/>
          </a:prstGeom>
        </p:spPr>
        <p:txBody>
          <a:bodyPr wrap="none">
            <a:spAutoFit/>
          </a:bodyPr>
          <a:lstStyle/>
          <a:p>
            <a:pPr algn="ctr"/>
            <a:r>
              <a:rPr lang="de-DE" altLang="zh-TW" b="1" dirty="0"/>
              <a:t>44</a:t>
            </a:r>
          </a:p>
        </p:txBody>
      </p:sp>
      <p:sp>
        <p:nvSpPr>
          <p:cNvPr id="23" name="矩形 22"/>
          <p:cNvSpPr/>
          <p:nvPr/>
        </p:nvSpPr>
        <p:spPr>
          <a:xfrm>
            <a:off x="6553244" y="5003884"/>
            <a:ext cx="418704" cy="369332"/>
          </a:xfrm>
          <a:prstGeom prst="rect">
            <a:avLst/>
          </a:prstGeom>
        </p:spPr>
        <p:txBody>
          <a:bodyPr wrap="none">
            <a:spAutoFit/>
          </a:bodyPr>
          <a:lstStyle/>
          <a:p>
            <a:pPr algn="ctr"/>
            <a:r>
              <a:rPr lang="de-DE" altLang="zh-TW" b="1" dirty="0"/>
              <a:t>55</a:t>
            </a:r>
          </a:p>
        </p:txBody>
      </p:sp>
      <p:sp>
        <p:nvSpPr>
          <p:cNvPr id="24" name="矩形 23"/>
          <p:cNvSpPr/>
          <p:nvPr/>
        </p:nvSpPr>
        <p:spPr>
          <a:xfrm>
            <a:off x="7275442" y="5291916"/>
            <a:ext cx="418704" cy="369332"/>
          </a:xfrm>
          <a:prstGeom prst="rect">
            <a:avLst/>
          </a:prstGeom>
        </p:spPr>
        <p:txBody>
          <a:bodyPr wrap="none">
            <a:spAutoFit/>
          </a:bodyPr>
          <a:lstStyle/>
          <a:p>
            <a:pPr algn="ctr"/>
            <a:r>
              <a:rPr lang="de-DE" altLang="zh-TW" b="1" dirty="0"/>
              <a:t>58</a:t>
            </a:r>
          </a:p>
        </p:txBody>
      </p:sp>
      <p:sp>
        <p:nvSpPr>
          <p:cNvPr id="25" name="矩形 24"/>
          <p:cNvSpPr/>
          <p:nvPr/>
        </p:nvSpPr>
        <p:spPr>
          <a:xfrm>
            <a:off x="7156653" y="3700225"/>
            <a:ext cx="418704" cy="369332"/>
          </a:xfrm>
          <a:prstGeom prst="rect">
            <a:avLst/>
          </a:prstGeom>
        </p:spPr>
        <p:txBody>
          <a:bodyPr wrap="none">
            <a:spAutoFit/>
          </a:bodyPr>
          <a:lstStyle/>
          <a:p>
            <a:pPr algn="ctr"/>
            <a:r>
              <a:rPr lang="de-DE" altLang="zh-TW" b="1" dirty="0"/>
              <a:t>54</a:t>
            </a:r>
          </a:p>
        </p:txBody>
      </p:sp>
      <p:pic>
        <p:nvPicPr>
          <p:cNvPr id="26" name="Picture 2" descr="鲍亦兴"/>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13084" y="1192546"/>
            <a:ext cx="978024" cy="1427774"/>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37955" y="3118673"/>
            <a:ext cx="2670289" cy="1780192"/>
          </a:xfrm>
          <a:prstGeom prst="rect">
            <a:avLst/>
          </a:prstGeom>
        </p:spPr>
      </p:pic>
      <p:sp>
        <p:nvSpPr>
          <p:cNvPr id="27" name="矩形 26"/>
          <p:cNvSpPr/>
          <p:nvPr/>
        </p:nvSpPr>
        <p:spPr>
          <a:xfrm>
            <a:off x="10540160" y="2600445"/>
            <a:ext cx="418704" cy="369332"/>
          </a:xfrm>
          <a:prstGeom prst="rect">
            <a:avLst/>
          </a:prstGeom>
        </p:spPr>
        <p:txBody>
          <a:bodyPr wrap="none">
            <a:spAutoFit/>
          </a:bodyPr>
          <a:lstStyle/>
          <a:p>
            <a:pPr algn="ctr"/>
            <a:r>
              <a:rPr lang="de-DE" altLang="zh-TW" b="1" dirty="0" smtClean="0"/>
              <a:t>62</a:t>
            </a:r>
            <a:endParaRPr lang="de-DE" altLang="zh-TW" b="1" dirty="0"/>
          </a:p>
        </p:txBody>
      </p:sp>
      <p:pic>
        <p:nvPicPr>
          <p:cNvPr id="8" name="圖片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0494" y="4942435"/>
            <a:ext cx="1986621" cy="2648230"/>
          </a:xfrm>
          <a:prstGeom prst="rect">
            <a:avLst/>
          </a:prstGeom>
        </p:spPr>
      </p:pic>
      <p:sp>
        <p:nvSpPr>
          <p:cNvPr id="29" name="矩形 28"/>
          <p:cNvSpPr/>
          <p:nvPr/>
        </p:nvSpPr>
        <p:spPr>
          <a:xfrm>
            <a:off x="9618768" y="5017875"/>
            <a:ext cx="418704" cy="369332"/>
          </a:xfrm>
          <a:prstGeom prst="rect">
            <a:avLst/>
          </a:prstGeom>
        </p:spPr>
        <p:txBody>
          <a:bodyPr wrap="none">
            <a:spAutoFit/>
          </a:bodyPr>
          <a:lstStyle/>
          <a:p>
            <a:pPr algn="ctr"/>
            <a:r>
              <a:rPr lang="de-DE" altLang="zh-TW" b="1" dirty="0" smtClean="0"/>
              <a:t>63</a:t>
            </a:r>
            <a:endParaRPr lang="de-DE" altLang="zh-TW" b="1" dirty="0"/>
          </a:p>
        </p:txBody>
      </p:sp>
    </p:spTree>
    <p:extLst>
      <p:ext uri="{BB962C8B-B14F-4D97-AF65-F5344CB8AC3E}">
        <p14:creationId xmlns:p14="http://schemas.microsoft.com/office/powerpoint/2010/main" val="1364905536"/>
      </p:ext>
    </p:extLst>
  </p:cSld>
  <p:clrMapOvr>
    <a:masterClrMapping/>
  </p:clrMapOvr>
  <p:transition>
    <p:cove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4" name="圖片 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24788" y="3573464"/>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 name="Picture 44" descr="李小林"/>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592138"/>
            <a:ext cx="5270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43" descr="袁政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01" y="549276"/>
            <a:ext cx="5254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內容版面配置區 12"/>
          <p:cNvPicPr>
            <a:picLocks noGrp="1" noChangeAspect="1"/>
          </p:cNvPicPr>
          <p:nvPr>
            <p:ph idx="1"/>
          </p:nvPr>
        </p:nvPicPr>
        <p:blipFill>
          <a:blip r:embed="rId5">
            <a:extLst>
              <a:ext uri="{28A0092B-C50C-407E-A947-70E740481C1C}">
                <a14:useLocalDpi xmlns:a14="http://schemas.microsoft.com/office/drawing/2010/main" val="0"/>
              </a:ext>
            </a:extLst>
          </a:blip>
          <a:srcRect t="8879" r="16470" b="5833"/>
          <a:stretch>
            <a:fillRect/>
          </a:stretch>
        </p:blipFill>
        <p:spPr bwMode="auto">
          <a:xfrm>
            <a:off x="1847850" y="1412875"/>
            <a:ext cx="6408738" cy="208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圖片 13"/>
          <p:cNvPicPr>
            <a:picLocks noChangeAspect="1"/>
          </p:cNvPicPr>
          <p:nvPr/>
        </p:nvPicPr>
        <p:blipFill>
          <a:blip r:embed="rId6">
            <a:extLst>
              <a:ext uri="{28A0092B-C50C-407E-A947-70E740481C1C}">
                <a14:useLocalDpi xmlns:a14="http://schemas.microsoft.com/office/drawing/2010/main" val="0"/>
              </a:ext>
            </a:extLst>
          </a:blip>
          <a:srcRect b="7550"/>
          <a:stretch>
            <a:fillRect/>
          </a:stretch>
        </p:blipFill>
        <p:spPr bwMode="auto">
          <a:xfrm>
            <a:off x="2566988" y="5260976"/>
            <a:ext cx="68326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群組 29"/>
          <p:cNvGrpSpPr>
            <a:grpSpLocks/>
          </p:cNvGrpSpPr>
          <p:nvPr/>
        </p:nvGrpSpPr>
        <p:grpSpPr bwMode="auto">
          <a:xfrm>
            <a:off x="3792539" y="4162425"/>
            <a:ext cx="5399087" cy="1213601"/>
            <a:chOff x="1692275" y="3049588"/>
            <a:chExt cx="7968087" cy="1790540"/>
          </a:xfrm>
        </p:grpSpPr>
        <p:pic>
          <p:nvPicPr>
            <p:cNvPr id="18463" name="圖片 3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2450" y="3357563"/>
              <a:ext cx="74295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44"/>
            <p:cNvSpPr txBox="1">
              <a:spLocks noChangeArrowheads="1"/>
            </p:cNvSpPr>
            <p:nvPr/>
          </p:nvSpPr>
          <p:spPr bwMode="auto">
            <a:xfrm>
              <a:off x="7982870" y="4436163"/>
              <a:ext cx="1677492" cy="374626"/>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None/>
                <a:defRPr/>
              </a:pPr>
              <a:r>
                <a:rPr lang="en-US" altLang="zh-TW" sz="1050" b="1" dirty="0" err="1">
                  <a:solidFill>
                    <a:srgbClr val="0000CC"/>
                  </a:solidFill>
                  <a:latin typeface="Times New Roman" pitchFamily="18" charset="0"/>
                  <a:ea typeface="標楷體" pitchFamily="65" charset="-120"/>
                  <a:cs typeface="Times New Roman" pitchFamily="18" charset="0"/>
                </a:rPr>
                <a:t>Ryota</a:t>
              </a:r>
              <a:r>
                <a:rPr lang="en-US" altLang="zh-TW" sz="1050" b="1" dirty="0">
                  <a:solidFill>
                    <a:srgbClr val="0000CC"/>
                  </a:solidFill>
                  <a:latin typeface="Times New Roman" pitchFamily="18" charset="0"/>
                  <a:ea typeface="標楷體" pitchFamily="65" charset="-120"/>
                  <a:cs typeface="Times New Roman" pitchFamily="18" charset="0"/>
                </a:rPr>
                <a:t> Misawa</a:t>
              </a:r>
              <a:endParaRPr lang="zh-TW" altLang="en-US" sz="1050" b="1" dirty="0">
                <a:solidFill>
                  <a:srgbClr val="0000CC"/>
                </a:solidFill>
                <a:latin typeface="Times New Roman" pitchFamily="18" charset="0"/>
                <a:ea typeface="標楷體" pitchFamily="65" charset="-120"/>
                <a:cs typeface="Times New Roman" pitchFamily="18" charset="0"/>
              </a:endParaRPr>
            </a:p>
          </p:txBody>
        </p:sp>
        <p:grpSp>
          <p:nvGrpSpPr>
            <p:cNvPr id="18465" name="群組 2"/>
            <p:cNvGrpSpPr>
              <a:grpSpLocks/>
            </p:cNvGrpSpPr>
            <p:nvPr/>
          </p:nvGrpSpPr>
          <p:grpSpPr bwMode="auto">
            <a:xfrm>
              <a:off x="1692275" y="3213100"/>
              <a:ext cx="3053477" cy="1535113"/>
              <a:chOff x="1690687" y="3179673"/>
              <a:chExt cx="3054682" cy="1536006"/>
            </a:xfrm>
          </p:grpSpPr>
          <p:pic>
            <p:nvPicPr>
              <p:cNvPr id="18473" name="圖片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03253" y="3179673"/>
                <a:ext cx="1185849" cy="118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4" name="文字方塊 45"/>
              <p:cNvSpPr txBox="1">
                <a:spLocks noChangeArrowheads="1"/>
              </p:cNvSpPr>
              <p:nvPr/>
            </p:nvSpPr>
            <p:spPr bwMode="auto">
              <a:xfrm>
                <a:off x="1690687" y="4293570"/>
                <a:ext cx="1455838" cy="3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en-US" altLang="zh-TW" sz="1100" b="1">
                    <a:solidFill>
                      <a:srgbClr val="0000CC"/>
                    </a:solidFill>
                    <a:cs typeface="Times New Roman" pitchFamily="18" charset="0"/>
                  </a:rPr>
                  <a:t>Yoshiji Niwa</a:t>
                </a:r>
                <a:endParaRPr kumimoji="0" lang="zh-TW" altLang="en-US" sz="1100" b="1">
                  <a:solidFill>
                    <a:srgbClr val="0000CC"/>
                  </a:solidFill>
                  <a:cs typeface="Times New Roman" pitchFamily="18" charset="0"/>
                </a:endParaRPr>
              </a:p>
            </p:txBody>
          </p:sp>
          <p:pic>
            <p:nvPicPr>
              <p:cNvPr id="18475" name="圖片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14094" y="3402195"/>
                <a:ext cx="1092297" cy="131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6" name="文字方塊 46"/>
              <p:cNvSpPr txBox="1">
                <a:spLocks noChangeArrowheads="1"/>
              </p:cNvSpPr>
              <p:nvPr/>
            </p:nvSpPr>
            <p:spPr bwMode="auto">
              <a:xfrm>
                <a:off x="2830039" y="3191398"/>
                <a:ext cx="1915330" cy="33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en-US" altLang="zh-TW" sz="900" b="1">
                    <a:solidFill>
                      <a:srgbClr val="0000CC"/>
                    </a:solidFill>
                    <a:cs typeface="Times New Roman" pitchFamily="18" charset="0"/>
                  </a:rPr>
                  <a:t>Shoichi Kobayashi</a:t>
                </a:r>
                <a:endParaRPr kumimoji="0" lang="zh-TW" altLang="en-US" sz="900" b="1">
                  <a:solidFill>
                    <a:srgbClr val="0000CC"/>
                  </a:solidFill>
                  <a:cs typeface="Times New Roman" pitchFamily="18" charset="0"/>
                </a:endParaRPr>
              </a:p>
            </p:txBody>
          </p:sp>
        </p:grpSp>
        <p:grpSp>
          <p:nvGrpSpPr>
            <p:cNvPr id="18466" name="群組 66"/>
            <p:cNvGrpSpPr>
              <a:grpSpLocks/>
            </p:cNvGrpSpPr>
            <p:nvPr/>
          </p:nvGrpSpPr>
          <p:grpSpPr bwMode="auto">
            <a:xfrm>
              <a:off x="4398662" y="3284536"/>
              <a:ext cx="1603375" cy="1555592"/>
              <a:chOff x="4749060" y="3175450"/>
              <a:chExt cx="1603706" cy="1555888"/>
            </a:xfrm>
          </p:grpSpPr>
          <p:pic>
            <p:nvPicPr>
              <p:cNvPr id="18471" name="圖片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32040" y="3175450"/>
                <a:ext cx="1237749" cy="132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2" name="文字方塊 47"/>
              <p:cNvSpPr txBox="1">
                <a:spLocks noChangeArrowheads="1"/>
              </p:cNvSpPr>
              <p:nvPr/>
            </p:nvSpPr>
            <p:spPr bwMode="auto">
              <a:xfrm>
                <a:off x="4749060" y="4390705"/>
                <a:ext cx="1603706" cy="34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en-US" altLang="zh-TW" sz="900" b="1">
                    <a:solidFill>
                      <a:srgbClr val="0000CC"/>
                    </a:solidFill>
                    <a:cs typeface="Times New Roman" pitchFamily="18" charset="0"/>
                  </a:rPr>
                  <a:t>Naoshi Nishimura</a:t>
                </a:r>
                <a:endParaRPr kumimoji="0" lang="zh-TW" altLang="en-US" sz="900" b="1">
                  <a:solidFill>
                    <a:srgbClr val="0000CC"/>
                  </a:solidFill>
                  <a:cs typeface="Times New Roman" pitchFamily="18" charset="0"/>
                </a:endParaRPr>
              </a:p>
            </p:txBody>
          </p:sp>
        </p:grpSp>
        <p:pic>
          <p:nvPicPr>
            <p:cNvPr id="18467" name="圖片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81825" y="3328988"/>
              <a:ext cx="738188"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8" name="文字方塊 48"/>
            <p:cNvSpPr txBox="1">
              <a:spLocks noChangeArrowheads="1"/>
            </p:cNvSpPr>
            <p:nvPr/>
          </p:nvSpPr>
          <p:spPr bwMode="auto">
            <a:xfrm>
              <a:off x="6912180" y="3049588"/>
              <a:ext cx="1602521" cy="38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en-US" altLang="zh-TW" sz="1100" b="1">
                  <a:solidFill>
                    <a:srgbClr val="0000CC"/>
                  </a:solidFill>
                  <a:cs typeface="Times New Roman" pitchFamily="18" charset="0"/>
                </a:rPr>
                <a:t>Kazuki NiiNo</a:t>
              </a:r>
              <a:endParaRPr kumimoji="0" lang="zh-TW" altLang="en-US" sz="1100" b="1">
                <a:solidFill>
                  <a:srgbClr val="0000CC"/>
                </a:solidFill>
                <a:cs typeface="Times New Roman" pitchFamily="18" charset="0"/>
              </a:endParaRPr>
            </a:p>
          </p:txBody>
        </p:sp>
        <p:sp>
          <p:nvSpPr>
            <p:cNvPr id="18469" name="Rectangle 95"/>
            <p:cNvSpPr>
              <a:spLocks noChangeArrowheads="1"/>
            </p:cNvSpPr>
            <p:nvPr/>
          </p:nvSpPr>
          <p:spPr bwMode="auto">
            <a:xfrm>
              <a:off x="5857891" y="4347164"/>
              <a:ext cx="1635320" cy="3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en-US" altLang="zh-TW" sz="900" b="1">
                  <a:solidFill>
                    <a:srgbClr val="0000CC"/>
                  </a:solidFill>
                  <a:cs typeface="Times New Roman" pitchFamily="18" charset="0"/>
                </a:rPr>
                <a:t>Hitoshi Yoshikawa</a:t>
              </a:r>
              <a:endParaRPr kumimoji="0" lang="zh-TW" altLang="en-US" sz="900" b="1">
                <a:solidFill>
                  <a:srgbClr val="0000CC"/>
                </a:solidFill>
                <a:cs typeface="Times New Roman" pitchFamily="18" charset="0"/>
              </a:endParaRPr>
            </a:p>
          </p:txBody>
        </p:sp>
        <p:pic>
          <p:nvPicPr>
            <p:cNvPr id="18470" name="Picture 96" descr="吉川仁"/>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1400" y="3284538"/>
              <a:ext cx="7953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38" name="群組 33"/>
          <p:cNvGrpSpPr>
            <a:grpSpLocks/>
          </p:cNvGrpSpPr>
          <p:nvPr/>
        </p:nvGrpSpPr>
        <p:grpSpPr bwMode="auto">
          <a:xfrm>
            <a:off x="1416050" y="3375025"/>
            <a:ext cx="2586038" cy="1709738"/>
            <a:chOff x="-2721953" y="3284984"/>
            <a:chExt cx="2587087" cy="1710228"/>
          </a:xfrm>
        </p:grpSpPr>
        <p:grpSp>
          <p:nvGrpSpPr>
            <p:cNvPr id="18459" name="群組 32"/>
            <p:cNvGrpSpPr>
              <a:grpSpLocks/>
            </p:cNvGrpSpPr>
            <p:nvPr/>
          </p:nvGrpSpPr>
          <p:grpSpPr bwMode="auto">
            <a:xfrm>
              <a:off x="-2721953" y="3429000"/>
              <a:ext cx="2519633" cy="1566212"/>
              <a:chOff x="-2816923" y="3429000"/>
              <a:chExt cx="2519633" cy="1566212"/>
            </a:xfrm>
          </p:grpSpPr>
          <p:pic>
            <p:nvPicPr>
              <p:cNvPr id="18461" name="圖片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16923" y="3429000"/>
                <a:ext cx="2093913"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p:cNvSpPr/>
              <p:nvPr/>
            </p:nvSpPr>
            <p:spPr>
              <a:xfrm>
                <a:off x="-656683" y="4471992"/>
                <a:ext cx="359393"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endParaRPr lang="zh-TW"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32" name="矩形 31"/>
            <p:cNvSpPr/>
            <p:nvPr/>
          </p:nvSpPr>
          <p:spPr>
            <a:xfrm>
              <a:off x="-633721" y="3284984"/>
              <a:ext cx="498855"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
              </a:r>
              <a:endParaRPr lang="zh-TW"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18439" name="Picture 2" descr="C:\Users\user\AppData\Roaming\Skype\kao.shingkai\media_messaging\media_cache_v3\^DBE30A958EC8607E99A7B6B6D393217CCCC6617C6A6E327AAC^pimgpsh_fullsize_distr.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97475" y="3608389"/>
            <a:ext cx="94138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文字方塊 34"/>
          <p:cNvSpPr txBox="1">
            <a:spLocks noChangeArrowheads="1"/>
          </p:cNvSpPr>
          <p:nvPr/>
        </p:nvSpPr>
        <p:spPr bwMode="auto">
          <a:xfrm>
            <a:off x="4872039" y="3613151"/>
            <a:ext cx="60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en-US" altLang="zh-TW" sz="1200" b="1">
                <a:solidFill>
                  <a:srgbClr val="0000CC"/>
                </a:solidFill>
                <a:ea typeface="新細明體" pitchFamily="18" charset="-120"/>
                <a:cs typeface="Times New Roman" pitchFamily="18" charset="0"/>
              </a:rPr>
              <a:t>Iso</a:t>
            </a:r>
            <a:endParaRPr kumimoji="0" lang="zh-TW" altLang="en-US" sz="1200" b="1">
              <a:solidFill>
                <a:srgbClr val="0000CC"/>
              </a:solidFill>
              <a:ea typeface="新細明體" pitchFamily="18" charset="-120"/>
              <a:cs typeface="Times New Roman" pitchFamily="18" charset="0"/>
            </a:endParaRPr>
          </a:p>
        </p:txBody>
      </p:sp>
      <p:pic>
        <p:nvPicPr>
          <p:cNvPr id="18441" name="圖片 3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79876" y="3554414"/>
            <a:ext cx="5746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文字方塊 37"/>
          <p:cNvSpPr txBox="1">
            <a:spLocks noChangeArrowheads="1"/>
          </p:cNvSpPr>
          <p:nvPr/>
        </p:nvSpPr>
        <p:spPr bwMode="auto">
          <a:xfrm>
            <a:off x="3503613" y="3829051"/>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en-US" altLang="zh-TW" sz="1200" b="1">
                <a:solidFill>
                  <a:srgbClr val="0000CC"/>
                </a:solidFill>
                <a:ea typeface="新細明體" pitchFamily="18" charset="-120"/>
                <a:cs typeface="Times New Roman" pitchFamily="18" charset="0"/>
              </a:rPr>
              <a:t>Onishi</a:t>
            </a:r>
            <a:endParaRPr kumimoji="0" lang="zh-TW" altLang="en-US" sz="1200" b="1">
              <a:solidFill>
                <a:srgbClr val="0000CC"/>
              </a:solidFill>
              <a:ea typeface="新細明體" pitchFamily="18" charset="-120"/>
              <a:cs typeface="Times New Roman" pitchFamily="18" charset="0"/>
            </a:endParaRPr>
          </a:p>
        </p:txBody>
      </p:sp>
      <p:sp>
        <p:nvSpPr>
          <p:cNvPr id="18443" name="文字方塊 39"/>
          <p:cNvSpPr txBox="1">
            <a:spLocks noChangeArrowheads="1"/>
          </p:cNvSpPr>
          <p:nvPr/>
        </p:nvSpPr>
        <p:spPr bwMode="auto">
          <a:xfrm>
            <a:off x="6961188" y="3998914"/>
            <a:ext cx="1027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en-US" altLang="zh-TW" sz="1200" b="1">
                <a:solidFill>
                  <a:srgbClr val="0000CC"/>
                </a:solidFill>
                <a:ea typeface="新細明體" pitchFamily="18" charset="-120"/>
                <a:cs typeface="Times New Roman" pitchFamily="18" charset="0"/>
              </a:rPr>
              <a:t>Kimura</a:t>
            </a:r>
            <a:endParaRPr kumimoji="0" lang="zh-TW" altLang="en-US" sz="1200" b="1">
              <a:solidFill>
                <a:srgbClr val="0000CC"/>
              </a:solidFill>
              <a:ea typeface="新細明體" pitchFamily="18" charset="-120"/>
              <a:cs typeface="Times New Roman" pitchFamily="18" charset="0"/>
            </a:endParaRPr>
          </a:p>
        </p:txBody>
      </p:sp>
      <p:sp>
        <p:nvSpPr>
          <p:cNvPr id="18445" name="文字方塊 64"/>
          <p:cNvSpPr txBox="1">
            <a:spLocks noChangeArrowheads="1"/>
          </p:cNvSpPr>
          <p:nvPr/>
        </p:nvSpPr>
        <p:spPr bwMode="auto">
          <a:xfrm>
            <a:off x="8802688" y="3743325"/>
            <a:ext cx="12620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en-US" altLang="zh-TW">
                <a:solidFill>
                  <a:srgbClr val="0000CC"/>
                </a:solidFill>
                <a:cs typeface="Times New Roman" pitchFamily="18" charset="0"/>
              </a:rPr>
              <a:t>Students</a:t>
            </a:r>
            <a:endParaRPr kumimoji="0" lang="zh-TW" altLang="en-US">
              <a:solidFill>
                <a:srgbClr val="0000CC"/>
              </a:solidFill>
              <a:cs typeface="Times New Roman" pitchFamily="18" charset="0"/>
            </a:endParaRPr>
          </a:p>
        </p:txBody>
      </p:sp>
      <p:sp>
        <p:nvSpPr>
          <p:cNvPr id="43" name="矩形 42"/>
          <p:cNvSpPr/>
          <p:nvPr/>
        </p:nvSpPr>
        <p:spPr>
          <a:xfrm>
            <a:off x="2555662" y="-97651"/>
            <a:ext cx="7162537" cy="646331"/>
          </a:xfrm>
          <a:prstGeom prst="rect">
            <a:avLst/>
          </a:prstGeom>
          <a:noFill/>
        </p:spPr>
        <p:txBody>
          <a:bodyPr wrap="none">
            <a:spAutoFit/>
          </a:bodyPr>
          <a:lstStyle/>
          <a:p>
            <a:pPr algn="ctr">
              <a:defRPr/>
            </a:pPr>
            <a:r>
              <a:rPr lang="en-US" altLang="zh-TW" sz="3600" b="1" spc="300" dirty="0">
                <a:ln w="11430" cmpd="sng">
                  <a:solidFill>
                    <a:schemeClr val="accent1">
                      <a:tint val="10000"/>
                    </a:schemeClr>
                  </a:solidFill>
                  <a:prstDash val="solid"/>
                  <a:miter lim="800000"/>
                </a:ln>
                <a:solidFill>
                  <a:srgbClr val="C00000"/>
                </a:solidFill>
                <a:effectLst>
                  <a:glow rad="45500">
                    <a:schemeClr val="accent1">
                      <a:satMod val="220000"/>
                      <a:alpha val="35000"/>
                    </a:schemeClr>
                  </a:glow>
                </a:effectLst>
                <a:ea typeface="標楷體" pitchFamily="65" charset="-120"/>
              </a:rPr>
              <a:t>Generation of BEM/BIE(E &amp; M)</a:t>
            </a:r>
            <a:endParaRPr lang="zh-TW" altLang="en-US" sz="3600" b="1" spc="300" dirty="0">
              <a:ln w="11430" cmpd="sng">
                <a:solidFill>
                  <a:schemeClr val="accent1">
                    <a:tint val="10000"/>
                  </a:schemeClr>
                </a:solidFill>
                <a:prstDash val="solid"/>
                <a:miter lim="800000"/>
              </a:ln>
              <a:solidFill>
                <a:srgbClr val="C00000"/>
              </a:solidFill>
              <a:effectLst>
                <a:glow rad="45500">
                  <a:schemeClr val="accent1">
                    <a:satMod val="220000"/>
                    <a:alpha val="35000"/>
                  </a:schemeClr>
                </a:glow>
              </a:effectLst>
              <a:ea typeface="標楷體" pitchFamily="65" charset="-120"/>
            </a:endParaRPr>
          </a:p>
        </p:txBody>
      </p:sp>
      <p:pic>
        <p:nvPicPr>
          <p:cNvPr id="18447" name="Picture 2" descr="C:\Users\0605CKI\Desktop\KIMURA, Masat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6200" y="3522664"/>
            <a:ext cx="5969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p:cNvSpPr/>
          <p:nvPr/>
        </p:nvSpPr>
        <p:spPr>
          <a:xfrm>
            <a:off x="2737424" y="5264904"/>
            <a:ext cx="359393"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endParaRPr lang="zh-TW"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9" name="矩形 38"/>
          <p:cNvSpPr/>
          <p:nvPr/>
        </p:nvSpPr>
        <p:spPr>
          <a:xfrm>
            <a:off x="1487489" y="5733257"/>
            <a:ext cx="710451" cy="95410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a:t>
            </a:r>
          </a:p>
          <a:p>
            <a:pPr algn="ctr">
              <a:defRPr/>
            </a:pPr>
            <a:r>
              <a:rPr lang="en-US" altLang="zh-TW"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
            </a:r>
            <a:endParaRPr lang="zh-TW"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8450" name="Picture 36" descr="%E7%A5%9D%E5%AE%B6%E9%BA%9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7575" y="620713"/>
            <a:ext cx="5540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38" descr="2014110701282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29388" y="549276"/>
            <a:ext cx="5318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文字方塊 37"/>
          <p:cNvSpPr txBox="1">
            <a:spLocks noChangeArrowheads="1"/>
          </p:cNvSpPr>
          <p:nvPr/>
        </p:nvSpPr>
        <p:spPr bwMode="auto">
          <a:xfrm>
            <a:off x="4638676" y="342900"/>
            <a:ext cx="98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zh-TW" altLang="en-US" sz="1400" b="1">
                <a:solidFill>
                  <a:srgbClr val="0000CC"/>
                </a:solidFill>
                <a:cs typeface="Times New Roman" pitchFamily="18" charset="0"/>
              </a:rPr>
              <a:t>祝家麟</a:t>
            </a:r>
          </a:p>
        </p:txBody>
      </p:sp>
      <p:sp>
        <p:nvSpPr>
          <p:cNvPr id="18453" name="文字方塊 37"/>
          <p:cNvSpPr txBox="1">
            <a:spLocks noChangeArrowheads="1"/>
          </p:cNvSpPr>
          <p:nvPr/>
        </p:nvSpPr>
        <p:spPr bwMode="auto">
          <a:xfrm>
            <a:off x="5540376" y="333375"/>
            <a:ext cx="771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zh-TW" altLang="en-US" sz="1400" b="1">
                <a:solidFill>
                  <a:srgbClr val="0000CC"/>
                </a:solidFill>
                <a:cs typeface="Times New Roman" pitchFamily="18" charset="0"/>
              </a:rPr>
              <a:t>袁政強</a:t>
            </a:r>
          </a:p>
        </p:txBody>
      </p:sp>
      <p:sp>
        <p:nvSpPr>
          <p:cNvPr id="18454" name="文字方塊 37"/>
          <p:cNvSpPr txBox="1">
            <a:spLocks noChangeArrowheads="1"/>
          </p:cNvSpPr>
          <p:nvPr/>
        </p:nvSpPr>
        <p:spPr bwMode="auto">
          <a:xfrm>
            <a:off x="7269164" y="333375"/>
            <a:ext cx="771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zh-TW" altLang="en-US" sz="1400" b="1">
                <a:solidFill>
                  <a:srgbClr val="0000CC"/>
                </a:solidFill>
                <a:cs typeface="Times New Roman" pitchFamily="18" charset="0"/>
              </a:rPr>
              <a:t>李小林</a:t>
            </a:r>
          </a:p>
        </p:txBody>
      </p:sp>
      <p:sp>
        <p:nvSpPr>
          <p:cNvPr id="18455" name="文字方塊 37"/>
          <p:cNvSpPr txBox="1">
            <a:spLocks noChangeArrowheads="1"/>
          </p:cNvSpPr>
          <p:nvPr/>
        </p:nvSpPr>
        <p:spPr bwMode="auto">
          <a:xfrm>
            <a:off x="6456364" y="333375"/>
            <a:ext cx="771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zh-TW" altLang="en-US" sz="1400" b="1">
                <a:solidFill>
                  <a:srgbClr val="0000CC"/>
                </a:solidFill>
                <a:cs typeface="Times New Roman" pitchFamily="18" charset="0"/>
              </a:rPr>
              <a:t>徐立偉</a:t>
            </a:r>
          </a:p>
        </p:txBody>
      </p:sp>
      <p:pic>
        <p:nvPicPr>
          <p:cNvPr id="18456" name="圖片 3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264650" y="693739"/>
            <a:ext cx="863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7" name="文字方塊 63"/>
          <p:cNvSpPr txBox="1">
            <a:spLocks noChangeArrowheads="1"/>
          </p:cNvSpPr>
          <p:nvPr/>
        </p:nvSpPr>
        <p:spPr bwMode="auto">
          <a:xfrm>
            <a:off x="9226551" y="404813"/>
            <a:ext cx="126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lang="en-US" altLang="zh-TW" sz="1800">
                <a:solidFill>
                  <a:srgbClr val="0000CC"/>
                </a:solidFill>
                <a:cs typeface="Times New Roman" pitchFamily="18" charset="0"/>
              </a:rPr>
              <a:t>Students</a:t>
            </a:r>
            <a:endParaRPr lang="zh-TW" altLang="en-US" sz="1800">
              <a:solidFill>
                <a:srgbClr val="0000CC"/>
              </a:solidFill>
              <a:cs typeface="Times New Roman" pitchFamily="18" charset="0"/>
            </a:endParaRPr>
          </a:p>
        </p:txBody>
      </p:sp>
      <p:sp>
        <p:nvSpPr>
          <p:cNvPr id="45" name="矩形 44"/>
          <p:cNvSpPr/>
          <p:nvPr/>
        </p:nvSpPr>
        <p:spPr>
          <a:xfrm>
            <a:off x="3153457" y="343768"/>
            <a:ext cx="498855"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
            </a:r>
            <a:endParaRPr lang="zh-TW" alt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478" name="文字方塊 37"/>
          <p:cNvSpPr txBox="1">
            <a:spLocks noChangeArrowheads="1"/>
          </p:cNvSpPr>
          <p:nvPr/>
        </p:nvSpPr>
        <p:spPr bwMode="auto">
          <a:xfrm>
            <a:off x="8401050" y="1484313"/>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kumimoji="0" lang="zh-TW" altLang="en-US" sz="1400" b="1">
                <a:solidFill>
                  <a:srgbClr val="0000CC"/>
                </a:solidFill>
                <a:cs typeface="Times New Roman" pitchFamily="18" charset="0"/>
              </a:rPr>
              <a:t>李金</a:t>
            </a:r>
          </a:p>
        </p:txBody>
      </p:sp>
      <p:pic>
        <p:nvPicPr>
          <p:cNvPr id="18479" name="Picture 47" descr="李金"/>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472488" y="1773238"/>
            <a:ext cx="4572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8480" name="圖片 3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229725" y="1773239"/>
            <a:ext cx="863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1" name="文字方塊 63"/>
          <p:cNvSpPr txBox="1">
            <a:spLocks noChangeArrowheads="1"/>
          </p:cNvSpPr>
          <p:nvPr/>
        </p:nvSpPr>
        <p:spPr bwMode="auto">
          <a:xfrm>
            <a:off x="9191626" y="1484313"/>
            <a:ext cx="126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lang="en-US" altLang="zh-TW" sz="1800">
                <a:solidFill>
                  <a:srgbClr val="0000CC"/>
                </a:solidFill>
                <a:cs typeface="Times New Roman" pitchFamily="18" charset="0"/>
              </a:rPr>
              <a:t>Students</a:t>
            </a:r>
            <a:endParaRPr lang="zh-TW" altLang="en-US" sz="1800">
              <a:solidFill>
                <a:srgbClr val="0000CC"/>
              </a:solidFill>
              <a:cs typeface="Times New Roman" pitchFamily="18" charset="0"/>
            </a:endParaRPr>
          </a:p>
        </p:txBody>
      </p:sp>
      <p:pic>
        <p:nvPicPr>
          <p:cNvPr id="18482" name="圖片 3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862888" y="2781301"/>
            <a:ext cx="863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3" name="文字方塊 63"/>
          <p:cNvSpPr txBox="1">
            <a:spLocks noChangeArrowheads="1"/>
          </p:cNvSpPr>
          <p:nvPr/>
        </p:nvSpPr>
        <p:spPr bwMode="auto">
          <a:xfrm>
            <a:off x="7824788" y="2492375"/>
            <a:ext cx="1262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hlink"/>
                </a:solidFill>
                <a:latin typeface="Times New Roman" pitchFamily="18" charset="0"/>
                <a:ea typeface="標楷體" pitchFamily="65" charset="-120"/>
              </a:defRPr>
            </a:lvl1pPr>
            <a:lvl2pPr marL="742950" indent="-285750">
              <a:defRPr kumimoji="1" sz="2000">
                <a:solidFill>
                  <a:schemeClr val="hlink"/>
                </a:solidFill>
                <a:latin typeface="Times New Roman" pitchFamily="18" charset="0"/>
                <a:ea typeface="標楷體" pitchFamily="65" charset="-120"/>
              </a:defRPr>
            </a:lvl2pPr>
            <a:lvl3pPr marL="1143000" indent="-228600">
              <a:defRPr kumimoji="1" sz="2000">
                <a:solidFill>
                  <a:schemeClr val="hlink"/>
                </a:solidFill>
                <a:latin typeface="Times New Roman" pitchFamily="18" charset="0"/>
                <a:ea typeface="標楷體" pitchFamily="65" charset="-120"/>
              </a:defRPr>
            </a:lvl3pPr>
            <a:lvl4pPr marL="1600200" indent="-228600">
              <a:defRPr kumimoji="1" sz="2000">
                <a:solidFill>
                  <a:schemeClr val="hlink"/>
                </a:solidFill>
                <a:latin typeface="Times New Roman" pitchFamily="18" charset="0"/>
                <a:ea typeface="標楷體" pitchFamily="65" charset="-120"/>
              </a:defRPr>
            </a:lvl4pPr>
            <a:lvl5pPr marL="2057400" indent="-228600">
              <a:defRPr kumimoji="1" sz="2000">
                <a:solidFill>
                  <a:schemeClr val="hlink"/>
                </a:solidFill>
                <a:latin typeface="Times New Roman" pitchFamily="18" charset="0"/>
                <a:ea typeface="標楷體" pitchFamily="65" charset="-120"/>
              </a:defRPr>
            </a:lvl5pPr>
            <a:lvl6pPr marL="2514600" indent="-228600" fontAlgn="base">
              <a:spcBef>
                <a:spcPct val="0"/>
              </a:spcBef>
              <a:spcAft>
                <a:spcPct val="0"/>
              </a:spcAft>
              <a:defRPr kumimoji="1" sz="2000">
                <a:solidFill>
                  <a:schemeClr val="hlink"/>
                </a:solidFill>
                <a:latin typeface="Times New Roman" pitchFamily="18" charset="0"/>
                <a:ea typeface="標楷體" pitchFamily="65" charset="-120"/>
              </a:defRPr>
            </a:lvl6pPr>
            <a:lvl7pPr marL="2971800" indent="-228600" fontAlgn="base">
              <a:spcBef>
                <a:spcPct val="0"/>
              </a:spcBef>
              <a:spcAft>
                <a:spcPct val="0"/>
              </a:spcAft>
              <a:defRPr kumimoji="1" sz="2000">
                <a:solidFill>
                  <a:schemeClr val="hlink"/>
                </a:solidFill>
                <a:latin typeface="Times New Roman" pitchFamily="18" charset="0"/>
                <a:ea typeface="標楷體" pitchFamily="65" charset="-120"/>
              </a:defRPr>
            </a:lvl7pPr>
            <a:lvl8pPr marL="3429000" indent="-228600" fontAlgn="base">
              <a:spcBef>
                <a:spcPct val="0"/>
              </a:spcBef>
              <a:spcAft>
                <a:spcPct val="0"/>
              </a:spcAft>
              <a:defRPr kumimoji="1" sz="2000">
                <a:solidFill>
                  <a:schemeClr val="hlink"/>
                </a:solidFill>
                <a:latin typeface="Times New Roman" pitchFamily="18" charset="0"/>
                <a:ea typeface="標楷體" pitchFamily="65" charset="-120"/>
              </a:defRPr>
            </a:lvl8pPr>
            <a:lvl9pPr marL="3886200" indent="-228600" fontAlgn="base">
              <a:spcBef>
                <a:spcPct val="0"/>
              </a:spcBef>
              <a:spcAft>
                <a:spcPct val="0"/>
              </a:spcAft>
              <a:defRPr kumimoji="1" sz="2000">
                <a:solidFill>
                  <a:schemeClr val="hlink"/>
                </a:solidFill>
                <a:latin typeface="Times New Roman" pitchFamily="18" charset="0"/>
                <a:ea typeface="標楷體" pitchFamily="65" charset="-120"/>
              </a:defRPr>
            </a:lvl9pPr>
          </a:lstStyle>
          <a:p>
            <a:r>
              <a:rPr lang="en-US" altLang="zh-TW" sz="1800">
                <a:solidFill>
                  <a:srgbClr val="0000CC"/>
                </a:solidFill>
                <a:cs typeface="Times New Roman" pitchFamily="18" charset="0"/>
              </a:rPr>
              <a:t>Students</a:t>
            </a:r>
            <a:endParaRPr lang="zh-TW" altLang="en-US" sz="1800">
              <a:solidFill>
                <a:srgbClr val="0000CC"/>
              </a:solidFill>
              <a:cs typeface="Times New Roman" pitchFamily="18" charset="0"/>
            </a:endParaRPr>
          </a:p>
        </p:txBody>
      </p:sp>
      <p:sp>
        <p:nvSpPr>
          <p:cNvPr id="18485" name="Rectangle 53"/>
          <p:cNvSpPr>
            <a:spLocks noChangeArrowheads="1"/>
          </p:cNvSpPr>
          <p:nvPr/>
        </p:nvSpPr>
        <p:spPr bwMode="auto">
          <a:xfrm>
            <a:off x="3578225" y="342900"/>
            <a:ext cx="1149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1400">
                <a:solidFill>
                  <a:srgbClr val="0000CC"/>
                </a:solidFill>
                <a:ea typeface="標楷體" pitchFamily="65" charset="-120"/>
                <a:cs typeface="Times New Roman" pitchFamily="18" charset="0"/>
              </a:rPr>
              <a:t>J.-C.</a:t>
            </a:r>
            <a:r>
              <a:rPr lang="en-US" altLang="zh-TW" sz="1400"/>
              <a:t> </a:t>
            </a:r>
            <a:r>
              <a:rPr lang="en-US" altLang="zh-TW" sz="1400">
                <a:solidFill>
                  <a:srgbClr val="0000CC"/>
                </a:solidFill>
                <a:ea typeface="標楷體" pitchFamily="65" charset="-120"/>
                <a:cs typeface="Times New Roman" pitchFamily="18" charset="0"/>
              </a:rPr>
              <a:t>Nédélec</a:t>
            </a:r>
            <a:endParaRPr lang="zh-TW" altLang="en-US" sz="1400">
              <a:solidFill>
                <a:srgbClr val="0000CC"/>
              </a:solidFill>
              <a:ea typeface="標楷體" pitchFamily="65" charset="-120"/>
              <a:cs typeface="Times New Roman" pitchFamily="18" charset="0"/>
            </a:endParaRPr>
          </a:p>
        </p:txBody>
      </p:sp>
      <p:sp>
        <p:nvSpPr>
          <p:cNvPr id="18486" name="Rectangle 54"/>
          <p:cNvSpPr>
            <a:spLocks noChangeArrowheads="1"/>
          </p:cNvSpPr>
          <p:nvPr/>
        </p:nvSpPr>
        <p:spPr bwMode="auto">
          <a:xfrm>
            <a:off x="8183563" y="381000"/>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1400" b="1" dirty="0">
                <a:solidFill>
                  <a:srgbClr val="0000CC"/>
                </a:solidFill>
                <a:ea typeface="標楷體" pitchFamily="65" charset="-120"/>
                <a:cs typeface="Times New Roman" pitchFamily="18" charset="0"/>
              </a:rPr>
              <a:t>李茂軍</a:t>
            </a:r>
          </a:p>
        </p:txBody>
      </p:sp>
      <p:pic>
        <p:nvPicPr>
          <p:cNvPr id="18487" name="Picture 55" descr="李茂軍_1寸照片"/>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6589" y="635001"/>
            <a:ext cx="579437" cy="792163"/>
          </a:xfrm>
          <a:prstGeom prst="rect">
            <a:avLst/>
          </a:prstGeom>
          <a:noFill/>
          <a:extLst>
            <a:ext uri="{909E8E84-426E-40DD-AFC4-6F175D3DCCD1}">
              <a14:hiddenFill xmlns:a14="http://schemas.microsoft.com/office/drawing/2010/main">
                <a:solidFill>
                  <a:srgbClr val="FFFFFF"/>
                </a:solidFill>
              </a14:hiddenFill>
            </a:ext>
          </a:extLst>
        </p:spPr>
      </p:pic>
      <p:pic>
        <p:nvPicPr>
          <p:cNvPr id="18488" name="Picture 56" descr="Jean-Claude Nédélec-NEW"/>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757614" y="611188"/>
            <a:ext cx="593725" cy="792162"/>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4"/>
          <p:cNvSpPr>
            <a:spLocks noChangeArrowheads="1"/>
          </p:cNvSpPr>
          <p:nvPr/>
        </p:nvSpPr>
        <p:spPr bwMode="auto">
          <a:xfrm>
            <a:off x="9768409" y="5716489"/>
            <a:ext cx="7232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1400" b="1" dirty="0">
                <a:solidFill>
                  <a:srgbClr val="0000CC"/>
                </a:solidFill>
                <a:ea typeface="標楷體" pitchFamily="65" charset="-120"/>
                <a:cs typeface="Times New Roman" pitchFamily="18" charset="0"/>
              </a:rPr>
              <a:t>李</a:t>
            </a:r>
            <a:r>
              <a:rPr lang="zh-TW" altLang="en-US" sz="1400" b="1" dirty="0">
                <a:solidFill>
                  <a:srgbClr val="0000CC"/>
                </a:solidFill>
                <a:cs typeface="Times New Roman" pitchFamily="18" charset="0"/>
              </a:rPr>
              <a:t>國明</a:t>
            </a:r>
            <a:endParaRPr lang="zh-TW" altLang="en-US" sz="1400" b="1" dirty="0">
              <a:solidFill>
                <a:srgbClr val="0000CC"/>
              </a:solidFill>
              <a:ea typeface="標楷體" pitchFamily="65" charset="-120"/>
              <a:cs typeface="Times New Roman" pitchFamily="18" charset="0"/>
            </a:endParaRPr>
          </a:p>
        </p:txBody>
      </p:sp>
      <p:sp>
        <p:nvSpPr>
          <p:cNvPr id="57" name="Rectangle 54"/>
          <p:cNvSpPr>
            <a:spLocks noChangeArrowheads="1"/>
          </p:cNvSpPr>
          <p:nvPr/>
        </p:nvSpPr>
        <p:spPr bwMode="auto">
          <a:xfrm>
            <a:off x="9768409" y="5220822"/>
            <a:ext cx="7232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1400" b="1" dirty="0">
                <a:solidFill>
                  <a:srgbClr val="0000CC"/>
                </a:solidFill>
                <a:cs typeface="Times New Roman" pitchFamily="18" charset="0"/>
              </a:rPr>
              <a:t>沈士育</a:t>
            </a:r>
            <a:endParaRPr lang="zh-TW" altLang="en-US" sz="1400" b="1" dirty="0">
              <a:solidFill>
                <a:srgbClr val="0000CC"/>
              </a:solidFill>
              <a:ea typeface="標楷體" pitchFamily="65" charset="-120"/>
              <a:cs typeface="Times New Roman" pitchFamily="18" charset="0"/>
            </a:endParaRPr>
          </a:p>
        </p:txBody>
      </p:sp>
    </p:spTree>
    <p:extLst>
      <p:ext uri="{BB962C8B-B14F-4D97-AF65-F5344CB8AC3E}">
        <p14:creationId xmlns:p14="http://schemas.microsoft.com/office/powerpoint/2010/main" val="4233155732"/>
      </p:ext>
    </p:extLst>
  </p:cSld>
  <p:clrMapOvr>
    <a:masterClrMapping/>
  </p:clrMapOvr>
  <p:transition>
    <p:cove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編號版面配置區 3"/>
          <p:cNvSpPr>
            <a:spLocks noGrp="1"/>
          </p:cNvSpPr>
          <p:nvPr>
            <p:ph type="sldNum" sz="quarter" idx="4294967295"/>
          </p:nvPr>
        </p:nvSpPr>
        <p:spPr>
          <a:xfrm>
            <a:off x="8534400" y="6248400"/>
            <a:ext cx="1905000" cy="457200"/>
          </a:xfrm>
          <a:prstGeom prst="rect">
            <a:avLst/>
          </a:prstGeom>
          <a:noFill/>
        </p:spPr>
        <p:txBody>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spcBef>
                <a:spcPct val="0"/>
              </a:spcBef>
              <a:buClrTx/>
              <a:buSzTx/>
              <a:buFontTx/>
              <a:buNone/>
            </a:pPr>
            <a:fld id="{EB2741A2-228C-416A-8868-C024D847D05B}" type="slidenum">
              <a:rPr lang="en-US" altLang="zh-TW" sz="1200"/>
              <a:pPr>
                <a:spcBef>
                  <a:spcPct val="0"/>
                </a:spcBef>
                <a:buClrTx/>
                <a:buSzTx/>
                <a:buFontTx/>
                <a:buNone/>
              </a:pPr>
              <a:t>105</a:t>
            </a:fld>
            <a:endParaRPr lang="en-US" altLang="zh-TW" sz="1200"/>
          </a:p>
        </p:txBody>
      </p:sp>
      <p:sp>
        <p:nvSpPr>
          <p:cNvPr id="5123" name="投影片編號版面配置區 3"/>
          <p:cNvSpPr txBox="1">
            <a:spLocks noGrp="1"/>
          </p:cNvSpPr>
          <p:nvPr/>
        </p:nvSpPr>
        <p:spPr bwMode="auto">
          <a:xfrm>
            <a:off x="85344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r" eaLnBrk="1" hangingPunct="1">
              <a:spcBef>
                <a:spcPct val="0"/>
              </a:spcBef>
              <a:buClrTx/>
              <a:buSzTx/>
              <a:buFontTx/>
              <a:buNone/>
            </a:pPr>
            <a:fld id="{E54F4EA0-16E0-4C30-8E68-B676E4A7E655}" type="slidenum">
              <a:rPr lang="en-US" altLang="zh-TW" sz="1200"/>
              <a:pPr algn="r" eaLnBrk="1" hangingPunct="1">
                <a:spcBef>
                  <a:spcPct val="0"/>
                </a:spcBef>
                <a:buClrTx/>
                <a:buSzTx/>
                <a:buFontTx/>
                <a:buNone/>
              </a:pPr>
              <a:t>105</a:t>
            </a:fld>
            <a:endParaRPr lang="en-US" altLang="zh-TW" sz="1200"/>
          </a:p>
        </p:txBody>
      </p:sp>
      <p:sp>
        <p:nvSpPr>
          <p:cNvPr id="5124" name="Rectangle 2"/>
          <p:cNvSpPr>
            <a:spLocks noChangeArrowheads="1"/>
          </p:cNvSpPr>
          <p:nvPr/>
        </p:nvSpPr>
        <p:spPr bwMode="auto">
          <a:xfrm>
            <a:off x="1489075" y="87313"/>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endParaRPr lang="zh-TW" altLang="zh-TW" sz="3200">
              <a:latin typeface="Times New Roman" pitchFamily="18" charset="0"/>
            </a:endParaRPr>
          </a:p>
        </p:txBody>
      </p:sp>
      <p:sp>
        <p:nvSpPr>
          <p:cNvPr id="5125" name="Rectangle 3"/>
          <p:cNvSpPr>
            <a:spLocks noChangeArrowheads="1"/>
          </p:cNvSpPr>
          <p:nvPr/>
        </p:nvSpPr>
        <p:spPr bwMode="auto">
          <a:xfrm>
            <a:off x="3432176" y="1701800"/>
            <a:ext cx="48244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r>
              <a:rPr lang="en-US" altLang="zh-TW" sz="1200">
                <a:solidFill>
                  <a:srgbClr val="FF0000"/>
                </a:solidFill>
                <a:latin typeface="Times New Roman" pitchFamily="18" charset="0"/>
              </a:rPr>
              <a:t>NTOU/MSV  visitors</a:t>
            </a:r>
          </a:p>
        </p:txBody>
      </p:sp>
      <p:grpSp>
        <p:nvGrpSpPr>
          <p:cNvPr id="5126" name="群組 28"/>
          <p:cNvGrpSpPr>
            <a:grpSpLocks/>
          </p:cNvGrpSpPr>
          <p:nvPr/>
        </p:nvGrpSpPr>
        <p:grpSpPr bwMode="auto">
          <a:xfrm>
            <a:off x="3216276" y="44451"/>
            <a:ext cx="1171575" cy="1763713"/>
            <a:chOff x="2051720" y="44450"/>
            <a:chExt cx="1172369" cy="1763112"/>
          </a:xfrm>
        </p:grpSpPr>
        <p:pic>
          <p:nvPicPr>
            <p:cNvPr id="5243" name="Picture 7" descr="al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44450"/>
              <a:ext cx="9207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4" name="Text Box 8"/>
            <p:cNvSpPr txBox="1">
              <a:spLocks noChangeArrowheads="1"/>
            </p:cNvSpPr>
            <p:nvPr/>
          </p:nvSpPr>
          <p:spPr bwMode="auto">
            <a:xfrm>
              <a:off x="2051720" y="1340768"/>
              <a:ext cx="1172369" cy="46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lnSpc>
                  <a:spcPts val="600"/>
                </a:lnSpc>
                <a:spcBef>
                  <a:spcPct val="50000"/>
                </a:spcBef>
                <a:buClrTx/>
                <a:buSzTx/>
                <a:buNone/>
              </a:pPr>
              <a:r>
                <a:rPr lang="zh-TW" altLang="en-US" sz="1200">
                  <a:latin typeface="Times New Roman" pitchFamily="18" charset="0"/>
                </a:rPr>
                <a:t>程宏達</a:t>
              </a:r>
            </a:p>
            <a:p>
              <a:pPr algn="ctr">
                <a:lnSpc>
                  <a:spcPts val="800"/>
                </a:lnSpc>
                <a:spcBef>
                  <a:spcPct val="50000"/>
                </a:spcBef>
                <a:buClrTx/>
                <a:buSzTx/>
                <a:buNone/>
              </a:pPr>
              <a:r>
                <a:rPr lang="en-US" altLang="zh-TW" sz="1200">
                  <a:latin typeface="Times New Roman" pitchFamily="18" charset="0"/>
                </a:rPr>
                <a:t>(Alex H.-D. Cheng, USA) </a:t>
              </a:r>
            </a:p>
          </p:txBody>
        </p:sp>
      </p:grpSp>
      <p:grpSp>
        <p:nvGrpSpPr>
          <p:cNvPr id="5127" name="Group 9"/>
          <p:cNvGrpSpPr>
            <a:grpSpLocks/>
          </p:cNvGrpSpPr>
          <p:nvPr/>
        </p:nvGrpSpPr>
        <p:grpSpPr bwMode="auto">
          <a:xfrm>
            <a:off x="3287714" y="3573463"/>
            <a:ext cx="1152525" cy="1497012"/>
            <a:chOff x="3198" y="572"/>
            <a:chExt cx="907" cy="1058"/>
          </a:xfrm>
        </p:grpSpPr>
        <p:pic>
          <p:nvPicPr>
            <p:cNvPr id="5241" name="Picture 10" descr="pr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 y="572"/>
              <a:ext cx="681"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 name="Text Box 11"/>
            <p:cNvSpPr txBox="1">
              <a:spLocks noChangeArrowheads="1"/>
            </p:cNvSpPr>
            <p:nvPr/>
          </p:nvSpPr>
          <p:spPr bwMode="auto">
            <a:xfrm>
              <a:off x="3198" y="1304"/>
              <a:ext cx="90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en-AU" altLang="ko-KR" sz="1200">
                  <a:latin typeface="Times New Roman" pitchFamily="18" charset="0"/>
                </a:rPr>
                <a:t>Jeong-Guon Ih</a:t>
              </a:r>
              <a:r>
                <a:rPr lang="en-AU" altLang="zh-TW" sz="1200">
                  <a:latin typeface="Times New Roman" pitchFamily="18" charset="0"/>
                </a:rPr>
                <a:t> (KAIST, Korea) </a:t>
              </a:r>
              <a:endParaRPr lang="en-US" altLang="zh-TW" sz="1200">
                <a:latin typeface="Times New Roman" pitchFamily="18" charset="0"/>
              </a:endParaRPr>
            </a:p>
          </p:txBody>
        </p:sp>
      </p:grpSp>
      <p:grpSp>
        <p:nvGrpSpPr>
          <p:cNvPr id="5128" name="群組 10"/>
          <p:cNvGrpSpPr>
            <a:grpSpLocks/>
          </p:cNvGrpSpPr>
          <p:nvPr/>
        </p:nvGrpSpPr>
        <p:grpSpPr bwMode="auto">
          <a:xfrm>
            <a:off x="7632700" y="2997201"/>
            <a:ext cx="1416050" cy="1389063"/>
            <a:chOff x="6635652" y="3582988"/>
            <a:chExt cx="1414974" cy="1389231"/>
          </a:xfrm>
        </p:grpSpPr>
        <p:pic>
          <p:nvPicPr>
            <p:cNvPr id="5239" name="Picture 12" descr="YaoZ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2671" y="3582988"/>
              <a:ext cx="6731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0" name="Text Box 13"/>
            <p:cNvSpPr txBox="1">
              <a:spLocks noChangeArrowheads="1"/>
            </p:cNvSpPr>
            <p:nvPr/>
          </p:nvSpPr>
          <p:spPr bwMode="auto">
            <a:xfrm>
              <a:off x="6635652" y="4659313"/>
              <a:ext cx="1414974" cy="31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lnSpc>
                  <a:spcPts val="500"/>
                </a:lnSpc>
                <a:spcBef>
                  <a:spcPct val="50000"/>
                </a:spcBef>
                <a:buClrTx/>
                <a:buSzTx/>
                <a:buNone/>
              </a:pPr>
              <a:r>
                <a:rPr lang="zh-TW" altLang="en-US" sz="1200">
                  <a:latin typeface="Times New Roman" pitchFamily="18" charset="0"/>
                </a:rPr>
                <a:t>姚振漢</a:t>
              </a:r>
            </a:p>
            <a:p>
              <a:pPr algn="ctr">
                <a:lnSpc>
                  <a:spcPts val="500"/>
                </a:lnSpc>
                <a:spcBef>
                  <a:spcPct val="50000"/>
                </a:spcBef>
                <a:buClrTx/>
                <a:buSzTx/>
                <a:buNone/>
              </a:pPr>
              <a:r>
                <a:rPr lang="en-US" altLang="zh-TW" sz="1200">
                  <a:latin typeface="Times New Roman" pitchFamily="18" charset="0"/>
                </a:rPr>
                <a:t>(Yao Z H, China) </a:t>
              </a:r>
            </a:p>
          </p:txBody>
        </p:sp>
      </p:grpSp>
      <p:grpSp>
        <p:nvGrpSpPr>
          <p:cNvPr id="5129" name="群組 22"/>
          <p:cNvGrpSpPr>
            <a:grpSpLocks/>
          </p:cNvGrpSpPr>
          <p:nvPr/>
        </p:nvGrpSpPr>
        <p:grpSpPr bwMode="auto">
          <a:xfrm>
            <a:off x="7215188" y="4473576"/>
            <a:ext cx="1058862" cy="1196975"/>
            <a:chOff x="4593257" y="5246688"/>
            <a:chExt cx="1058863" cy="1195615"/>
          </a:xfrm>
        </p:grpSpPr>
        <p:pic>
          <p:nvPicPr>
            <p:cNvPr id="5237" name="Picture 15" descr="Huang-J"/>
            <p:cNvPicPr>
              <a:picLocks noChangeAspect="1" noChangeArrowheads="1"/>
            </p:cNvPicPr>
            <p:nvPr/>
          </p:nvPicPr>
          <p:blipFill>
            <a:blip r:embed="rId5">
              <a:extLst>
                <a:ext uri="{28A0092B-C50C-407E-A947-70E740481C1C}">
                  <a14:useLocalDpi xmlns:a14="http://schemas.microsoft.com/office/drawing/2010/main" val="0"/>
                </a:ext>
              </a:extLst>
            </a:blip>
            <a:srcRect l="34599" t="14722" r="35396" b="29958"/>
            <a:stretch>
              <a:fillRect/>
            </a:stretch>
          </p:blipFill>
          <p:spPr bwMode="auto">
            <a:xfrm>
              <a:off x="4833938" y="5246688"/>
              <a:ext cx="649287"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8" name="Text Box 16"/>
            <p:cNvSpPr txBox="1">
              <a:spLocks noChangeArrowheads="1"/>
            </p:cNvSpPr>
            <p:nvPr/>
          </p:nvSpPr>
          <p:spPr bwMode="auto">
            <a:xfrm>
              <a:off x="4593257" y="6165304"/>
              <a:ext cx="1058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en-US" altLang="zh-TW" sz="1200">
                  <a:latin typeface="Times New Roman" pitchFamily="18" charset="0"/>
                </a:rPr>
                <a:t>(</a:t>
              </a:r>
              <a:r>
                <a:rPr lang="zh-TW" altLang="en-US" sz="1200">
                  <a:latin typeface="Times New Roman" pitchFamily="18" charset="0"/>
                </a:rPr>
                <a:t>黃晉</a:t>
              </a:r>
              <a:r>
                <a:rPr lang="en-US" altLang="zh-TW" sz="1200">
                  <a:latin typeface="Times New Roman" pitchFamily="18" charset="0"/>
                </a:rPr>
                <a:t>, China) </a:t>
              </a:r>
            </a:p>
          </p:txBody>
        </p:sp>
      </p:grpSp>
      <p:grpSp>
        <p:nvGrpSpPr>
          <p:cNvPr id="5130" name="Group 17"/>
          <p:cNvGrpSpPr>
            <a:grpSpLocks/>
          </p:cNvGrpSpPr>
          <p:nvPr/>
        </p:nvGrpSpPr>
        <p:grpSpPr bwMode="auto">
          <a:xfrm>
            <a:off x="6562725" y="5618163"/>
            <a:ext cx="973138" cy="1339850"/>
            <a:chOff x="1403" y="2381"/>
            <a:chExt cx="756" cy="982"/>
          </a:xfrm>
        </p:grpSpPr>
        <p:pic>
          <p:nvPicPr>
            <p:cNvPr id="5235" name="Picture 18" descr="tana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 y="2381"/>
              <a:ext cx="562"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6" name="Text Box 19"/>
            <p:cNvSpPr txBox="1">
              <a:spLocks noChangeArrowheads="1"/>
            </p:cNvSpPr>
            <p:nvPr/>
          </p:nvSpPr>
          <p:spPr bwMode="auto">
            <a:xfrm>
              <a:off x="1403" y="2942"/>
              <a:ext cx="756"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 typeface="Wingdings" pitchFamily="2" charset="2"/>
                <a:buNone/>
              </a:pPr>
              <a:r>
                <a:rPr lang="zh-TW" altLang="en-US" sz="1200"/>
                <a:t>田中正隆 </a:t>
              </a:r>
            </a:p>
            <a:p>
              <a:pPr algn="ctr">
                <a:lnSpc>
                  <a:spcPts val="800"/>
                </a:lnSpc>
                <a:spcBef>
                  <a:spcPct val="50000"/>
                </a:spcBef>
                <a:buClrTx/>
                <a:buSzTx/>
                <a:buNone/>
              </a:pPr>
              <a:r>
                <a:rPr lang="en-US" altLang="zh-TW" sz="1200">
                  <a:latin typeface="Times New Roman" pitchFamily="18" charset="0"/>
                </a:rPr>
                <a:t>(M.Tanaka, Japan) </a:t>
              </a:r>
            </a:p>
          </p:txBody>
        </p:sp>
      </p:grpSp>
      <p:grpSp>
        <p:nvGrpSpPr>
          <p:cNvPr id="5131" name="群組 27"/>
          <p:cNvGrpSpPr>
            <a:grpSpLocks/>
          </p:cNvGrpSpPr>
          <p:nvPr/>
        </p:nvGrpSpPr>
        <p:grpSpPr bwMode="auto">
          <a:xfrm>
            <a:off x="1595438" y="66676"/>
            <a:ext cx="1547812" cy="1545269"/>
            <a:chOff x="-180528" y="66839"/>
            <a:chExt cx="1547688" cy="1545131"/>
          </a:xfrm>
        </p:grpSpPr>
        <p:pic>
          <p:nvPicPr>
            <p:cNvPr id="5233" name="Picture 20" descr="csch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66839"/>
              <a:ext cx="971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4" name="Text Box 21"/>
            <p:cNvSpPr txBox="1">
              <a:spLocks noChangeArrowheads="1"/>
            </p:cNvSpPr>
            <p:nvPr/>
          </p:nvSpPr>
          <p:spPr bwMode="auto">
            <a:xfrm>
              <a:off x="-180528" y="1273446"/>
              <a:ext cx="1547688" cy="33852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lnSpc>
                  <a:spcPts val="600"/>
                </a:lnSpc>
                <a:spcBef>
                  <a:spcPct val="50000"/>
                </a:spcBef>
                <a:buClrTx/>
                <a:buSzTx/>
                <a:buNone/>
              </a:pPr>
              <a:r>
                <a:rPr lang="zh-TW" altLang="en-US" sz="1200">
                  <a:latin typeface="Times New Roman" pitchFamily="18" charset="0"/>
                </a:rPr>
                <a:t>陳清祥</a:t>
              </a:r>
            </a:p>
            <a:p>
              <a:pPr algn="ctr">
                <a:lnSpc>
                  <a:spcPts val="600"/>
                </a:lnSpc>
                <a:spcBef>
                  <a:spcPct val="50000"/>
                </a:spcBef>
                <a:buClrTx/>
                <a:buSzTx/>
                <a:buNone/>
              </a:pPr>
              <a:r>
                <a:rPr lang="en-US" altLang="zh-TW" sz="1200">
                  <a:latin typeface="Times New Roman" pitchFamily="18" charset="0"/>
                </a:rPr>
                <a:t>(C. S. Chen, USA) </a:t>
              </a:r>
            </a:p>
          </p:txBody>
        </p:sp>
      </p:grpSp>
      <p:grpSp>
        <p:nvGrpSpPr>
          <p:cNvPr id="5132" name="群組 11"/>
          <p:cNvGrpSpPr>
            <a:grpSpLocks/>
          </p:cNvGrpSpPr>
          <p:nvPr/>
        </p:nvGrpSpPr>
        <p:grpSpPr bwMode="auto">
          <a:xfrm>
            <a:off x="6630989" y="2997200"/>
            <a:ext cx="1336675" cy="1392238"/>
            <a:chOff x="5364088" y="3837955"/>
            <a:chExt cx="1336856" cy="1392406"/>
          </a:xfrm>
        </p:grpSpPr>
        <p:pic>
          <p:nvPicPr>
            <p:cNvPr id="5231" name="Picture 22" descr="zhujial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6526" y="3837955"/>
              <a:ext cx="96520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 name="Text Box 23"/>
            <p:cNvSpPr txBox="1">
              <a:spLocks noChangeArrowheads="1"/>
            </p:cNvSpPr>
            <p:nvPr/>
          </p:nvSpPr>
          <p:spPr bwMode="auto">
            <a:xfrm>
              <a:off x="5364088" y="4917455"/>
              <a:ext cx="1336856" cy="31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lnSpc>
                  <a:spcPts val="500"/>
                </a:lnSpc>
                <a:spcBef>
                  <a:spcPct val="50000"/>
                </a:spcBef>
                <a:buClrTx/>
                <a:buSzTx/>
                <a:buNone/>
              </a:pPr>
              <a:r>
                <a:rPr lang="zh-TW" altLang="en-US" sz="1200">
                  <a:latin typeface="Times New Roman" pitchFamily="18" charset="0"/>
                </a:rPr>
                <a:t>祝家麟</a:t>
              </a:r>
            </a:p>
            <a:p>
              <a:pPr algn="ctr">
                <a:lnSpc>
                  <a:spcPts val="500"/>
                </a:lnSpc>
                <a:spcBef>
                  <a:spcPct val="50000"/>
                </a:spcBef>
                <a:buClrTx/>
                <a:buSzTx/>
                <a:buNone/>
              </a:pPr>
              <a:r>
                <a:rPr lang="en-US" altLang="zh-TW" sz="1200">
                  <a:latin typeface="Times New Roman" pitchFamily="18" charset="0"/>
                </a:rPr>
                <a:t>(J. L. Zhu, China) </a:t>
              </a:r>
            </a:p>
          </p:txBody>
        </p:sp>
      </p:grpSp>
      <p:grpSp>
        <p:nvGrpSpPr>
          <p:cNvPr id="5133" name="Group 24"/>
          <p:cNvGrpSpPr>
            <a:grpSpLocks/>
          </p:cNvGrpSpPr>
          <p:nvPr/>
        </p:nvGrpSpPr>
        <p:grpSpPr bwMode="auto">
          <a:xfrm>
            <a:off x="3082925" y="1776413"/>
            <a:ext cx="1079500" cy="1758950"/>
            <a:chOff x="4422" y="1933"/>
            <a:chExt cx="680" cy="1108"/>
          </a:xfrm>
        </p:grpSpPr>
        <p:pic>
          <p:nvPicPr>
            <p:cNvPr id="5229" name="Picture 25" descr="goongch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2" y="1933"/>
              <a:ext cx="642" cy="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0" name="Text Box 26"/>
            <p:cNvSpPr txBox="1">
              <a:spLocks noChangeArrowheads="1"/>
            </p:cNvSpPr>
            <p:nvPr/>
          </p:nvSpPr>
          <p:spPr bwMode="auto">
            <a:xfrm>
              <a:off x="4422" y="2750"/>
              <a:ext cx="6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zh-TW" altLang="en-US" sz="1200">
                  <a:latin typeface="Times New Roman" pitchFamily="18" charset="0"/>
                </a:rPr>
                <a:t>陳  鞏</a:t>
              </a:r>
              <a:r>
                <a:rPr lang="en-US" altLang="zh-TW" sz="1200">
                  <a:latin typeface="Times New Roman" pitchFamily="18" charset="0"/>
                </a:rPr>
                <a:t>(Texas A M, USA) </a:t>
              </a:r>
            </a:p>
          </p:txBody>
        </p:sp>
      </p:grpSp>
      <p:grpSp>
        <p:nvGrpSpPr>
          <p:cNvPr id="5134" name="群組 20"/>
          <p:cNvGrpSpPr>
            <a:grpSpLocks/>
          </p:cNvGrpSpPr>
          <p:nvPr/>
        </p:nvGrpSpPr>
        <p:grpSpPr bwMode="auto">
          <a:xfrm>
            <a:off x="1343025" y="3429001"/>
            <a:ext cx="1150938" cy="1558925"/>
            <a:chOff x="133113" y="4869160"/>
            <a:chExt cx="1151458" cy="1559237"/>
          </a:xfrm>
        </p:grpSpPr>
        <p:pic>
          <p:nvPicPr>
            <p:cNvPr id="5227" name="Picture 27" descr="wu"/>
            <p:cNvPicPr>
              <a:picLocks noChangeAspect="1" noChangeArrowheads="1"/>
            </p:cNvPicPr>
            <p:nvPr/>
          </p:nvPicPr>
          <p:blipFill>
            <a:blip r:embed="rId10">
              <a:extLst>
                <a:ext uri="{28A0092B-C50C-407E-A947-70E740481C1C}">
                  <a14:useLocalDpi xmlns:a14="http://schemas.microsoft.com/office/drawing/2010/main" val="0"/>
                </a:ext>
              </a:extLst>
            </a:blip>
            <a:srcRect l="32439" t="2522" r="21448"/>
            <a:stretch>
              <a:fillRect/>
            </a:stretch>
          </p:blipFill>
          <p:spPr bwMode="auto">
            <a:xfrm>
              <a:off x="395536" y="4869160"/>
              <a:ext cx="663253" cy="104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8" name="Text Box 28"/>
            <p:cNvSpPr txBox="1">
              <a:spLocks noChangeArrowheads="1"/>
            </p:cNvSpPr>
            <p:nvPr/>
          </p:nvSpPr>
          <p:spPr bwMode="auto">
            <a:xfrm>
              <a:off x="133113" y="5853881"/>
              <a:ext cx="1151458"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zh-TW" altLang="en-US" sz="1200">
                  <a:latin typeface="Times New Roman" pitchFamily="18" charset="0"/>
                </a:rPr>
                <a:t>吳鼎文</a:t>
              </a:r>
            </a:p>
            <a:p>
              <a:pPr algn="ctr">
                <a:lnSpc>
                  <a:spcPts val="800"/>
                </a:lnSpc>
                <a:spcBef>
                  <a:spcPct val="50000"/>
                </a:spcBef>
                <a:buClrTx/>
                <a:buSzTx/>
                <a:buNone/>
              </a:pPr>
              <a:r>
                <a:rPr lang="en-US" altLang="zh-TW" sz="1200">
                  <a:latin typeface="Times New Roman" pitchFamily="18" charset="0"/>
                </a:rPr>
                <a:t>(T. W. Wu, USA) </a:t>
              </a:r>
            </a:p>
          </p:txBody>
        </p:sp>
      </p:grpSp>
      <p:grpSp>
        <p:nvGrpSpPr>
          <p:cNvPr id="5135" name="群組 3"/>
          <p:cNvGrpSpPr>
            <a:grpSpLocks/>
          </p:cNvGrpSpPr>
          <p:nvPr/>
        </p:nvGrpSpPr>
        <p:grpSpPr bwMode="auto">
          <a:xfrm>
            <a:off x="9640888" y="188914"/>
            <a:ext cx="1079500" cy="1622425"/>
            <a:chOff x="8117639" y="188913"/>
            <a:chExt cx="1079499" cy="1622748"/>
          </a:xfrm>
        </p:grpSpPr>
        <p:pic>
          <p:nvPicPr>
            <p:cNvPr id="5225" name="Picture 29" descr="DuQ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7538" y="188913"/>
              <a:ext cx="942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 name="Text Box 30"/>
            <p:cNvSpPr txBox="1">
              <a:spLocks noChangeArrowheads="1"/>
            </p:cNvSpPr>
            <p:nvPr/>
          </p:nvSpPr>
          <p:spPr bwMode="auto">
            <a:xfrm>
              <a:off x="8117639" y="1534662"/>
              <a:ext cx="10794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zh-TW" altLang="en-US" sz="1200" b="1">
                  <a:latin typeface="Times New Roman" pitchFamily="18" charset="0"/>
                </a:rPr>
                <a:t>杜慶華院士</a:t>
              </a:r>
              <a:endParaRPr lang="zh-TW" altLang="en-US" sz="1200">
                <a:latin typeface="Times New Roman" pitchFamily="18" charset="0"/>
              </a:endParaRPr>
            </a:p>
          </p:txBody>
        </p:sp>
      </p:grpSp>
      <p:grpSp>
        <p:nvGrpSpPr>
          <p:cNvPr id="5136" name="群組 21"/>
          <p:cNvGrpSpPr>
            <a:grpSpLocks/>
          </p:cNvGrpSpPr>
          <p:nvPr/>
        </p:nvGrpSpPr>
        <p:grpSpPr bwMode="auto">
          <a:xfrm>
            <a:off x="1681164" y="1627188"/>
            <a:ext cx="1241425" cy="1873250"/>
            <a:chOff x="25400" y="2705100"/>
            <a:chExt cx="1241425" cy="1874480"/>
          </a:xfrm>
        </p:grpSpPr>
        <p:pic>
          <p:nvPicPr>
            <p:cNvPr id="5223" name="Picture 31" descr="W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00" y="2705100"/>
              <a:ext cx="1241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 name="Text Box 32"/>
            <p:cNvSpPr txBox="1">
              <a:spLocks noChangeArrowheads="1"/>
            </p:cNvSpPr>
            <p:nvPr/>
          </p:nvSpPr>
          <p:spPr bwMode="auto">
            <a:xfrm>
              <a:off x="35496" y="4005064"/>
              <a:ext cx="1151458"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zh-TW" altLang="en-US" sz="1200">
                  <a:latin typeface="Times New Roman" pitchFamily="18" charset="0"/>
                </a:rPr>
                <a:t>吳漢津</a:t>
              </a:r>
            </a:p>
            <a:p>
              <a:pPr algn="ctr">
                <a:lnSpc>
                  <a:spcPts val="800"/>
                </a:lnSpc>
                <a:spcBef>
                  <a:spcPct val="50000"/>
                </a:spcBef>
                <a:buClrTx/>
                <a:buSzTx/>
                <a:buNone/>
              </a:pPr>
              <a:r>
                <a:rPr lang="en-US" altLang="zh-TW" sz="1200">
                  <a:latin typeface="Times New Roman" pitchFamily="18" charset="0"/>
                </a:rPr>
                <a:t>(H C Wu, Iowa, USA) </a:t>
              </a:r>
            </a:p>
          </p:txBody>
        </p:sp>
      </p:grpSp>
      <p:grpSp>
        <p:nvGrpSpPr>
          <p:cNvPr id="5137" name="Group 33"/>
          <p:cNvGrpSpPr>
            <a:grpSpLocks/>
          </p:cNvGrpSpPr>
          <p:nvPr/>
        </p:nvGrpSpPr>
        <p:grpSpPr bwMode="auto">
          <a:xfrm>
            <a:off x="8651876" y="3017838"/>
            <a:ext cx="1116013" cy="1389062"/>
            <a:chOff x="3946" y="3292"/>
            <a:chExt cx="703" cy="875"/>
          </a:xfrm>
        </p:grpSpPr>
        <p:pic>
          <p:nvPicPr>
            <p:cNvPr id="5221" name="Picture 34" descr="yd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2" y="3292"/>
              <a:ext cx="47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 name="Text Box 35"/>
            <p:cNvSpPr txBox="1">
              <a:spLocks noChangeArrowheads="1"/>
            </p:cNvSpPr>
            <p:nvPr/>
          </p:nvSpPr>
          <p:spPr bwMode="auto">
            <a:xfrm>
              <a:off x="3946" y="3954"/>
              <a:ext cx="70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lnSpc>
                  <a:spcPts val="600"/>
                </a:lnSpc>
                <a:spcBef>
                  <a:spcPct val="50000"/>
                </a:spcBef>
                <a:buClrTx/>
                <a:buSzTx/>
                <a:buNone/>
              </a:pPr>
              <a:r>
                <a:rPr lang="en-US" altLang="zh-TW" sz="1200">
                  <a:latin typeface="Times New Roman" pitchFamily="18" charset="0"/>
                </a:rPr>
                <a:t> </a:t>
              </a:r>
              <a:r>
                <a:rPr lang="zh-TW" altLang="en-US" sz="1200">
                  <a:latin typeface="Times New Roman" pitchFamily="18" charset="0"/>
                </a:rPr>
                <a:t>余德浩</a:t>
              </a:r>
              <a:endParaRPr lang="en-US" altLang="zh-TW" sz="1200">
                <a:latin typeface="Times New Roman" pitchFamily="18" charset="0"/>
              </a:endParaRPr>
            </a:p>
            <a:p>
              <a:pPr algn="ctr">
                <a:lnSpc>
                  <a:spcPts val="600"/>
                </a:lnSpc>
                <a:spcBef>
                  <a:spcPct val="50000"/>
                </a:spcBef>
                <a:buClrTx/>
                <a:buSzTx/>
                <a:buNone/>
              </a:pPr>
              <a:r>
                <a:rPr lang="zh-TW" altLang="en-US" sz="1200">
                  <a:latin typeface="Times New Roman" pitchFamily="18" charset="0"/>
                </a:rPr>
                <a:t>  中國科學院</a:t>
              </a:r>
            </a:p>
          </p:txBody>
        </p:sp>
      </p:grpSp>
      <p:grpSp>
        <p:nvGrpSpPr>
          <p:cNvPr id="5138" name="Group 4"/>
          <p:cNvGrpSpPr>
            <a:grpSpLocks/>
          </p:cNvGrpSpPr>
          <p:nvPr/>
        </p:nvGrpSpPr>
        <p:grpSpPr bwMode="auto">
          <a:xfrm>
            <a:off x="2279650" y="3429001"/>
            <a:ext cx="1062038" cy="1706563"/>
            <a:chOff x="239" y="618"/>
            <a:chExt cx="826" cy="1387"/>
          </a:xfrm>
        </p:grpSpPr>
        <p:pic>
          <p:nvPicPr>
            <p:cNvPr id="5219" name="Picture 5" descr="JChen1_m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 y="618"/>
              <a:ext cx="691"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0" name="Text Box 6"/>
            <p:cNvSpPr txBox="1">
              <a:spLocks noChangeArrowheads="1"/>
            </p:cNvSpPr>
            <p:nvPr/>
          </p:nvSpPr>
          <p:spPr bwMode="auto">
            <a:xfrm>
              <a:off x="239" y="1626"/>
              <a:ext cx="826" cy="379"/>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lnSpc>
                  <a:spcPts val="600"/>
                </a:lnSpc>
                <a:spcBef>
                  <a:spcPct val="50000"/>
                </a:spcBef>
                <a:buClrTx/>
                <a:buSzTx/>
                <a:buNone/>
              </a:pPr>
              <a:r>
                <a:rPr lang="zh-TW" altLang="en-US" sz="1200">
                  <a:latin typeface="Times New Roman" pitchFamily="18" charset="0"/>
                </a:rPr>
                <a:t>陳俊賢</a:t>
              </a:r>
            </a:p>
            <a:p>
              <a:pPr algn="ctr">
                <a:lnSpc>
                  <a:spcPts val="800"/>
                </a:lnSpc>
                <a:spcBef>
                  <a:spcPct val="50000"/>
                </a:spcBef>
                <a:buClrTx/>
                <a:buSzTx/>
                <a:buNone/>
              </a:pPr>
              <a:r>
                <a:rPr lang="en-US" altLang="zh-TW" sz="1200">
                  <a:latin typeface="Times New Roman" pitchFamily="18" charset="0"/>
                </a:rPr>
                <a:t>(J S Chen, UCLA) </a:t>
              </a:r>
            </a:p>
          </p:txBody>
        </p:sp>
      </p:grpSp>
      <p:grpSp>
        <p:nvGrpSpPr>
          <p:cNvPr id="5139" name="群組 8"/>
          <p:cNvGrpSpPr>
            <a:grpSpLocks/>
          </p:cNvGrpSpPr>
          <p:nvPr/>
        </p:nvGrpSpPr>
        <p:grpSpPr bwMode="auto">
          <a:xfrm>
            <a:off x="5303839" y="3644901"/>
            <a:ext cx="1063625" cy="1476375"/>
            <a:chOff x="7092950" y="1989138"/>
            <a:chExt cx="1063625" cy="1476077"/>
          </a:xfrm>
        </p:grpSpPr>
        <p:pic>
          <p:nvPicPr>
            <p:cNvPr id="5217" name="Picture 41" descr="benn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92950" y="1989138"/>
              <a:ext cx="106362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8" name="Text Box 42"/>
            <p:cNvSpPr txBox="1">
              <a:spLocks noChangeArrowheads="1"/>
            </p:cNvSpPr>
            <p:nvPr/>
          </p:nvSpPr>
          <p:spPr bwMode="auto">
            <a:xfrm>
              <a:off x="7203012" y="3003550"/>
              <a:ext cx="8435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r>
                <a:rPr lang="zh-TW" altLang="en-US" sz="1200"/>
                <a:t>香港城大 </a:t>
              </a:r>
            </a:p>
            <a:p>
              <a:pPr algn="ctr" eaLnBrk="1" hangingPunct="1">
                <a:spcBef>
                  <a:spcPct val="0"/>
                </a:spcBef>
                <a:buClrTx/>
                <a:buSzTx/>
                <a:buFontTx/>
                <a:buNone/>
              </a:pPr>
              <a:r>
                <a:rPr lang="zh-TW" altLang="en-US" sz="1200"/>
                <a:t>韓耀宗</a:t>
              </a:r>
            </a:p>
          </p:txBody>
        </p:sp>
      </p:grpSp>
      <p:grpSp>
        <p:nvGrpSpPr>
          <p:cNvPr id="5140" name="群組 24"/>
          <p:cNvGrpSpPr>
            <a:grpSpLocks/>
          </p:cNvGrpSpPr>
          <p:nvPr/>
        </p:nvGrpSpPr>
        <p:grpSpPr bwMode="auto">
          <a:xfrm>
            <a:off x="7391401" y="5661026"/>
            <a:ext cx="1217613" cy="1293813"/>
            <a:chOff x="2504159" y="4870450"/>
            <a:chExt cx="1216423" cy="1293891"/>
          </a:xfrm>
        </p:grpSpPr>
        <p:pic>
          <p:nvPicPr>
            <p:cNvPr id="5215" name="Picture 43" descr="CIMG0073"/>
            <p:cNvPicPr>
              <a:picLocks noChangeAspect="1" noChangeArrowheads="1"/>
            </p:cNvPicPr>
            <p:nvPr/>
          </p:nvPicPr>
          <p:blipFill>
            <a:blip r:embed="rId16">
              <a:extLst>
                <a:ext uri="{28A0092B-C50C-407E-A947-70E740481C1C}">
                  <a14:useLocalDpi xmlns:a14="http://schemas.microsoft.com/office/drawing/2010/main" val="0"/>
                </a:ext>
              </a:extLst>
            </a:blip>
            <a:srcRect l="21135" r="11333" b="39983"/>
            <a:stretch>
              <a:fillRect/>
            </a:stretch>
          </p:blipFill>
          <p:spPr bwMode="auto">
            <a:xfrm>
              <a:off x="2840375" y="4870450"/>
              <a:ext cx="680766" cy="90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6" name="Rectangle 44"/>
            <p:cNvSpPr>
              <a:spLocks noChangeArrowheads="1"/>
            </p:cNvSpPr>
            <p:nvPr/>
          </p:nvSpPr>
          <p:spPr bwMode="auto">
            <a:xfrm>
              <a:off x="2504159" y="5702676"/>
              <a:ext cx="12164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spcBef>
                  <a:spcPct val="0"/>
                </a:spcBef>
                <a:buClrTx/>
                <a:buSzTx/>
                <a:buFontTx/>
                <a:buNone/>
              </a:pPr>
              <a:r>
                <a:rPr lang="zh-TW" altLang="en-US" sz="1200"/>
                <a:t>蔦原道久</a:t>
              </a:r>
            </a:p>
            <a:p>
              <a:pPr algn="ctr">
                <a:spcBef>
                  <a:spcPct val="0"/>
                </a:spcBef>
                <a:buClrTx/>
                <a:buSzTx/>
                <a:buFontTx/>
                <a:buNone/>
              </a:pPr>
              <a:r>
                <a:rPr lang="en-US" altLang="zh-TW" sz="1200"/>
                <a:t>(M. Tsutahara) </a:t>
              </a:r>
            </a:p>
          </p:txBody>
        </p:sp>
      </p:grpSp>
      <p:grpSp>
        <p:nvGrpSpPr>
          <p:cNvPr id="5141" name="群組 17"/>
          <p:cNvGrpSpPr>
            <a:grpSpLocks/>
          </p:cNvGrpSpPr>
          <p:nvPr/>
        </p:nvGrpSpPr>
        <p:grpSpPr bwMode="auto">
          <a:xfrm>
            <a:off x="4440239" y="44451"/>
            <a:ext cx="1296987" cy="1368425"/>
            <a:chOff x="3058989" y="44450"/>
            <a:chExt cx="1296987" cy="1368326"/>
          </a:xfrm>
        </p:grpSpPr>
        <p:pic>
          <p:nvPicPr>
            <p:cNvPr id="5213" name="Picture 46" descr="chen wen"/>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48038" y="44450"/>
              <a:ext cx="760412"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4" name="Text Box 13"/>
            <p:cNvSpPr txBox="1">
              <a:spLocks noChangeArrowheads="1"/>
            </p:cNvSpPr>
            <p:nvPr/>
          </p:nvSpPr>
          <p:spPr bwMode="auto">
            <a:xfrm>
              <a:off x="3058989" y="1135777"/>
              <a:ext cx="12969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zh-TW" altLang="en-US" sz="1200">
                  <a:latin typeface="Times New Roman" pitchFamily="18" charset="0"/>
                </a:rPr>
                <a:t>陳文</a:t>
              </a:r>
              <a:r>
                <a:rPr lang="en-US" altLang="zh-TW" sz="1200">
                  <a:latin typeface="Times New Roman" pitchFamily="18" charset="0"/>
                </a:rPr>
                <a:t>, China </a:t>
              </a:r>
            </a:p>
          </p:txBody>
        </p:sp>
      </p:grpSp>
      <p:grpSp>
        <p:nvGrpSpPr>
          <p:cNvPr id="5142" name="群組 25"/>
          <p:cNvGrpSpPr>
            <a:grpSpLocks/>
          </p:cNvGrpSpPr>
          <p:nvPr/>
        </p:nvGrpSpPr>
        <p:grpSpPr bwMode="auto">
          <a:xfrm>
            <a:off x="1558925" y="5013325"/>
            <a:ext cx="763588" cy="1263650"/>
            <a:chOff x="2699792" y="3579812"/>
            <a:chExt cx="763587" cy="1263431"/>
          </a:xfrm>
        </p:grpSpPr>
        <p:pic>
          <p:nvPicPr>
            <p:cNvPr id="5211" name="Picture 48" descr="VZozuly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99792" y="3579812"/>
              <a:ext cx="76358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2" name="Text Box 50"/>
            <p:cNvSpPr txBox="1">
              <a:spLocks noChangeArrowheads="1"/>
            </p:cNvSpPr>
            <p:nvPr/>
          </p:nvSpPr>
          <p:spPr bwMode="auto">
            <a:xfrm>
              <a:off x="2737978" y="4564063"/>
              <a:ext cx="688307"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r>
                <a:rPr lang="en-US" altLang="zh-TW" sz="1200">
                  <a:latin typeface="Times New Roman" pitchFamily="18" charset="0"/>
                </a:rPr>
                <a:t>Zozulya</a:t>
              </a:r>
            </a:p>
          </p:txBody>
        </p:sp>
      </p:grpSp>
      <p:grpSp>
        <p:nvGrpSpPr>
          <p:cNvPr id="5143" name="群組 4"/>
          <p:cNvGrpSpPr>
            <a:grpSpLocks/>
          </p:cNvGrpSpPr>
          <p:nvPr/>
        </p:nvGrpSpPr>
        <p:grpSpPr bwMode="auto">
          <a:xfrm>
            <a:off x="8588376" y="188914"/>
            <a:ext cx="1179513" cy="1628775"/>
            <a:chOff x="7064895" y="188913"/>
            <a:chExt cx="1179513" cy="1628110"/>
          </a:xfrm>
        </p:grpSpPr>
        <p:sp>
          <p:nvSpPr>
            <p:cNvPr id="5209" name="Text Box 30"/>
            <p:cNvSpPr txBox="1">
              <a:spLocks noChangeArrowheads="1"/>
            </p:cNvSpPr>
            <p:nvPr/>
          </p:nvSpPr>
          <p:spPr bwMode="auto">
            <a:xfrm>
              <a:off x="7064895" y="1540024"/>
              <a:ext cx="1179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zh-TW" altLang="en-US" sz="1200" b="1">
                  <a:latin typeface="Times New Roman" pitchFamily="18" charset="0"/>
                </a:rPr>
                <a:t>石钟慈院士</a:t>
              </a:r>
              <a:endParaRPr lang="zh-TW" altLang="en-US" sz="1200">
                <a:latin typeface="Times New Roman" pitchFamily="18" charset="0"/>
              </a:endParaRPr>
            </a:p>
          </p:txBody>
        </p:sp>
        <p:pic>
          <p:nvPicPr>
            <p:cNvPr id="5210" name="Picture 52" descr="裁剪過照片"/>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59625" y="188913"/>
              <a:ext cx="10128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44" name="群組 26"/>
          <p:cNvGrpSpPr>
            <a:grpSpLocks/>
          </p:cNvGrpSpPr>
          <p:nvPr/>
        </p:nvGrpSpPr>
        <p:grpSpPr bwMode="auto">
          <a:xfrm>
            <a:off x="8688389" y="5735639"/>
            <a:ext cx="1152525" cy="1069975"/>
            <a:chOff x="3275856" y="5373216"/>
            <a:chExt cx="1151780" cy="1069087"/>
          </a:xfrm>
        </p:grpSpPr>
        <p:pic>
          <p:nvPicPr>
            <p:cNvPr id="5207" name="Picture 53" descr="PICT0028"/>
            <p:cNvPicPr>
              <a:picLocks noChangeAspect="1" noChangeArrowheads="1"/>
            </p:cNvPicPr>
            <p:nvPr/>
          </p:nvPicPr>
          <p:blipFill>
            <a:blip r:embed="rId20">
              <a:extLst>
                <a:ext uri="{28A0092B-C50C-407E-A947-70E740481C1C}">
                  <a14:useLocalDpi xmlns:a14="http://schemas.microsoft.com/office/drawing/2010/main" val="0"/>
                </a:ext>
              </a:extLst>
            </a:blip>
            <a:srcRect l="52296" t="40677" r="34235" b="40797"/>
            <a:stretch>
              <a:fillRect/>
            </a:stretch>
          </p:blipFill>
          <p:spPr bwMode="auto">
            <a:xfrm>
              <a:off x="3423444" y="5373216"/>
              <a:ext cx="881062" cy="8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8" name="Rectangle 54"/>
            <p:cNvSpPr>
              <a:spLocks noChangeArrowheads="1"/>
            </p:cNvSpPr>
            <p:nvPr/>
          </p:nvSpPr>
          <p:spPr bwMode="auto">
            <a:xfrm>
              <a:off x="3275856" y="6165304"/>
              <a:ext cx="11517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spcBef>
                  <a:spcPct val="0"/>
                </a:spcBef>
                <a:buClrTx/>
                <a:buSzTx/>
                <a:buFontTx/>
                <a:buNone/>
              </a:pPr>
              <a:r>
                <a:rPr lang="zh-TW" altLang="en-US" sz="1200"/>
                <a:t>磯祐介</a:t>
              </a:r>
              <a:r>
                <a:rPr lang="en-US" altLang="zh-TW" sz="1200"/>
                <a:t>(Y. Iso) </a:t>
              </a:r>
            </a:p>
          </p:txBody>
        </p:sp>
      </p:grpSp>
      <p:grpSp>
        <p:nvGrpSpPr>
          <p:cNvPr id="5145" name="群組 19"/>
          <p:cNvGrpSpPr>
            <a:grpSpLocks/>
          </p:cNvGrpSpPr>
          <p:nvPr/>
        </p:nvGrpSpPr>
        <p:grpSpPr bwMode="auto">
          <a:xfrm>
            <a:off x="6167438" y="4346575"/>
            <a:ext cx="1312862" cy="1314450"/>
            <a:chOff x="4729033" y="3964433"/>
            <a:chExt cx="1312516" cy="1315447"/>
          </a:xfrm>
        </p:grpSpPr>
        <p:pic>
          <p:nvPicPr>
            <p:cNvPr id="5205" name="Picture 55" descr="C:\Documents and Settings\uua\桌面\ldj.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59048" y="3964433"/>
              <a:ext cx="852487"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6" name="Text Box 30"/>
            <p:cNvSpPr txBox="1">
              <a:spLocks noChangeArrowheads="1"/>
            </p:cNvSpPr>
            <p:nvPr/>
          </p:nvSpPr>
          <p:spPr bwMode="auto">
            <a:xfrm>
              <a:off x="4729033" y="5002881"/>
              <a:ext cx="13125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zh-TW" altLang="en-US" sz="1200">
                  <a:latin typeface="Times New Roman" pitchFamily="18" charset="0"/>
                </a:rPr>
                <a:t>劉東杰</a:t>
              </a:r>
              <a:r>
                <a:rPr lang="en-US" altLang="zh-TW" sz="1200">
                  <a:latin typeface="Times New Roman" pitchFamily="18" charset="0"/>
                </a:rPr>
                <a:t>, China</a:t>
              </a:r>
            </a:p>
          </p:txBody>
        </p:sp>
      </p:grpSp>
      <p:grpSp>
        <p:nvGrpSpPr>
          <p:cNvPr id="5146" name="群組 12"/>
          <p:cNvGrpSpPr>
            <a:grpSpLocks/>
          </p:cNvGrpSpPr>
          <p:nvPr/>
        </p:nvGrpSpPr>
        <p:grpSpPr bwMode="auto">
          <a:xfrm>
            <a:off x="8232776" y="4473576"/>
            <a:ext cx="842963" cy="1273175"/>
            <a:chOff x="5425012" y="1628775"/>
            <a:chExt cx="843501" cy="1272878"/>
          </a:xfrm>
        </p:grpSpPr>
        <p:pic>
          <p:nvPicPr>
            <p:cNvPr id="5203" name="Picture 57" descr="張見明教授"/>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3225" y="1628775"/>
              <a:ext cx="6746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4" name="Text Box 42"/>
            <p:cNvSpPr txBox="1">
              <a:spLocks noChangeArrowheads="1"/>
            </p:cNvSpPr>
            <p:nvPr/>
          </p:nvSpPr>
          <p:spPr bwMode="auto">
            <a:xfrm>
              <a:off x="5425012" y="2439988"/>
              <a:ext cx="8435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r>
                <a:rPr lang="zh-TW" altLang="en-US" sz="1200"/>
                <a:t>湖南大學 </a:t>
              </a:r>
            </a:p>
            <a:p>
              <a:pPr algn="ctr" eaLnBrk="1" hangingPunct="1">
                <a:spcBef>
                  <a:spcPct val="0"/>
                </a:spcBef>
                <a:buClrTx/>
                <a:buSzTx/>
                <a:buFontTx/>
                <a:buNone/>
              </a:pPr>
              <a:r>
                <a:rPr lang="zh-TW" altLang="en-US" sz="1200"/>
                <a:t>張見明</a:t>
              </a:r>
            </a:p>
          </p:txBody>
        </p:sp>
      </p:grpSp>
      <p:grpSp>
        <p:nvGrpSpPr>
          <p:cNvPr id="5147" name="群組 9"/>
          <p:cNvGrpSpPr>
            <a:grpSpLocks/>
          </p:cNvGrpSpPr>
          <p:nvPr/>
        </p:nvGrpSpPr>
        <p:grpSpPr bwMode="auto">
          <a:xfrm>
            <a:off x="9372600" y="2979739"/>
            <a:ext cx="1619250" cy="1449387"/>
            <a:chOff x="7776864" y="3594100"/>
            <a:chExt cx="1619672" cy="1449556"/>
          </a:xfrm>
        </p:grpSpPr>
        <p:pic>
          <p:nvPicPr>
            <p:cNvPr id="5201" name="Picture 59" descr="韓厚德"/>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172450" y="3594100"/>
              <a:ext cx="8366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2" name="Text Box 13"/>
            <p:cNvSpPr txBox="1">
              <a:spLocks noChangeArrowheads="1"/>
            </p:cNvSpPr>
            <p:nvPr/>
          </p:nvSpPr>
          <p:spPr bwMode="auto">
            <a:xfrm>
              <a:off x="7776864" y="4730750"/>
              <a:ext cx="1619672" cy="31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lnSpc>
                  <a:spcPts val="500"/>
                </a:lnSpc>
                <a:spcBef>
                  <a:spcPct val="50000"/>
                </a:spcBef>
                <a:buClrTx/>
                <a:buSzTx/>
                <a:buNone/>
              </a:pPr>
              <a:r>
                <a:rPr lang="zh-TW" altLang="en-US" sz="1200">
                  <a:latin typeface="Times New Roman" pitchFamily="18" charset="0"/>
                </a:rPr>
                <a:t>韓厚德</a:t>
              </a:r>
            </a:p>
            <a:p>
              <a:pPr algn="ctr">
                <a:lnSpc>
                  <a:spcPts val="500"/>
                </a:lnSpc>
                <a:spcBef>
                  <a:spcPct val="50000"/>
                </a:spcBef>
                <a:buClrTx/>
                <a:buSzTx/>
                <a:buNone/>
              </a:pPr>
              <a:r>
                <a:rPr lang="en-US" altLang="zh-TW" sz="1200">
                  <a:latin typeface="Times New Roman" pitchFamily="18" charset="0"/>
                </a:rPr>
                <a:t>(Han, HD, China) </a:t>
              </a:r>
            </a:p>
          </p:txBody>
        </p:sp>
      </p:grpSp>
      <p:grpSp>
        <p:nvGrpSpPr>
          <p:cNvPr id="5148" name="群組 23"/>
          <p:cNvGrpSpPr>
            <a:grpSpLocks/>
          </p:cNvGrpSpPr>
          <p:nvPr/>
        </p:nvGrpSpPr>
        <p:grpSpPr bwMode="auto">
          <a:xfrm>
            <a:off x="9021763" y="4473575"/>
            <a:ext cx="817562" cy="1042988"/>
            <a:chOff x="8026984" y="5247101"/>
            <a:chExt cx="818261" cy="1043072"/>
          </a:xfrm>
        </p:grpSpPr>
        <p:pic>
          <p:nvPicPr>
            <p:cNvPr id="5199" name="Picture 61" descr="黃忠亿"/>
            <p:cNvPicPr>
              <a:picLocks noChangeAspect="1" noChangeArrowheads="1"/>
            </p:cNvPicPr>
            <p:nvPr/>
          </p:nvPicPr>
          <p:blipFill>
            <a:blip r:embed="rId24">
              <a:extLst>
                <a:ext uri="{28A0092B-C50C-407E-A947-70E740481C1C}">
                  <a14:useLocalDpi xmlns:a14="http://schemas.microsoft.com/office/drawing/2010/main" val="0"/>
                </a:ext>
              </a:extLst>
            </a:blip>
            <a:srcRect l="13113" t="11490" r="29951" b="43811"/>
            <a:stretch>
              <a:fillRect/>
            </a:stretch>
          </p:blipFill>
          <p:spPr bwMode="auto">
            <a:xfrm>
              <a:off x="8081118" y="5247101"/>
              <a:ext cx="692119" cy="79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0" name="Text Box 13"/>
            <p:cNvSpPr txBox="1">
              <a:spLocks noChangeArrowheads="1"/>
            </p:cNvSpPr>
            <p:nvPr/>
          </p:nvSpPr>
          <p:spPr bwMode="auto">
            <a:xfrm>
              <a:off x="8026984" y="6013174"/>
              <a:ext cx="8182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zh-TW" altLang="en-US" sz="1200">
                  <a:latin typeface="Times New Roman" pitchFamily="18" charset="0"/>
                </a:rPr>
                <a:t>黃忠億 </a:t>
              </a:r>
            </a:p>
          </p:txBody>
        </p:sp>
      </p:grpSp>
      <p:grpSp>
        <p:nvGrpSpPr>
          <p:cNvPr id="5149" name="群組 7"/>
          <p:cNvGrpSpPr>
            <a:grpSpLocks/>
          </p:cNvGrpSpPr>
          <p:nvPr/>
        </p:nvGrpSpPr>
        <p:grpSpPr bwMode="auto">
          <a:xfrm>
            <a:off x="9675814" y="5626100"/>
            <a:ext cx="1036637" cy="1201738"/>
            <a:chOff x="3463925" y="3860800"/>
            <a:chExt cx="1036067" cy="1202318"/>
          </a:xfrm>
        </p:grpSpPr>
        <p:pic>
          <p:nvPicPr>
            <p:cNvPr id="5197" name="Picture 63" descr="Kisu-phot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08400" y="3860800"/>
              <a:ext cx="56356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8" name="Rectangle 54"/>
            <p:cNvSpPr>
              <a:spLocks noChangeArrowheads="1"/>
            </p:cNvSpPr>
            <p:nvPr/>
          </p:nvSpPr>
          <p:spPr bwMode="auto">
            <a:xfrm>
              <a:off x="3463925" y="4601453"/>
              <a:ext cx="10360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spcBef>
                  <a:spcPct val="0"/>
                </a:spcBef>
                <a:buClrTx/>
                <a:buSzTx/>
                <a:buFontTx/>
                <a:buNone/>
              </a:pPr>
              <a:r>
                <a:rPr lang="zh-TW" altLang="en-US" sz="1200"/>
                <a:t>木須博行</a:t>
              </a:r>
              <a:endParaRPr lang="en-US" altLang="zh-TW" sz="1200"/>
            </a:p>
            <a:p>
              <a:pPr algn="ctr">
                <a:spcBef>
                  <a:spcPct val="0"/>
                </a:spcBef>
                <a:buClrTx/>
                <a:buSzTx/>
                <a:buFontTx/>
                <a:buNone/>
              </a:pPr>
              <a:r>
                <a:rPr lang="zh-TW" altLang="en-US" sz="1200"/>
                <a:t>   </a:t>
              </a:r>
              <a:r>
                <a:rPr lang="en-US" altLang="zh-TW" sz="1200"/>
                <a:t>(H Kisu) </a:t>
              </a:r>
            </a:p>
          </p:txBody>
        </p:sp>
      </p:grpSp>
      <p:grpSp>
        <p:nvGrpSpPr>
          <p:cNvPr id="5150" name="群組 5"/>
          <p:cNvGrpSpPr>
            <a:grpSpLocks/>
          </p:cNvGrpSpPr>
          <p:nvPr/>
        </p:nvGrpSpPr>
        <p:grpSpPr bwMode="auto">
          <a:xfrm>
            <a:off x="7639051" y="188913"/>
            <a:ext cx="944563" cy="1371600"/>
            <a:chOff x="6115739" y="188913"/>
            <a:chExt cx="943874" cy="1371380"/>
          </a:xfrm>
        </p:grpSpPr>
        <p:pic>
          <p:nvPicPr>
            <p:cNvPr id="5195" name="Picture 65" descr="crouch"/>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57913" y="188913"/>
              <a:ext cx="901700"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7" name="Text Box 67"/>
            <p:cNvSpPr txBox="1">
              <a:spLocks noChangeArrowheads="1"/>
            </p:cNvSpPr>
            <p:nvPr/>
          </p:nvSpPr>
          <p:spPr bwMode="auto">
            <a:xfrm>
              <a:off x="6115739" y="1280938"/>
              <a:ext cx="943874" cy="279355"/>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sz="1200" dirty="0">
                  <a:ea typeface="新細明體" panose="02020500000000000000" pitchFamily="18" charset="-120"/>
                </a:rPr>
                <a:t>Crouch</a:t>
              </a:r>
              <a:r>
                <a:rPr lang="zh-TW" altLang="en-US" sz="1200" dirty="0">
                  <a:ea typeface="新細明體" panose="02020500000000000000" pitchFamily="18" charset="-120"/>
                </a:rPr>
                <a:t>院士</a:t>
              </a:r>
            </a:p>
          </p:txBody>
        </p:sp>
      </p:grpSp>
      <p:pic>
        <p:nvPicPr>
          <p:cNvPr id="5151" name="Picture 68" descr="P02012090682312146904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99150" y="44451"/>
            <a:ext cx="84455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2" name="Text Box 42"/>
          <p:cNvSpPr txBox="1">
            <a:spLocks noChangeArrowheads="1"/>
          </p:cNvSpPr>
          <p:nvPr/>
        </p:nvSpPr>
        <p:spPr bwMode="auto">
          <a:xfrm>
            <a:off x="5757864" y="1125538"/>
            <a:ext cx="955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r>
              <a:rPr lang="zh-TW" altLang="en-US" sz="1200"/>
              <a:t>中國科學院</a:t>
            </a:r>
          </a:p>
          <a:p>
            <a:pPr algn="ctr" eaLnBrk="1" hangingPunct="1">
              <a:spcBef>
                <a:spcPct val="0"/>
              </a:spcBef>
              <a:buClrTx/>
              <a:buSzTx/>
              <a:buFontTx/>
              <a:buNone/>
            </a:pPr>
            <a:r>
              <a:rPr lang="zh-TW" altLang="en-US" sz="1200"/>
              <a:t>劉清泉 </a:t>
            </a:r>
          </a:p>
          <a:p>
            <a:pPr algn="ctr" eaLnBrk="1" hangingPunct="1">
              <a:spcBef>
                <a:spcPct val="0"/>
              </a:spcBef>
              <a:buClrTx/>
              <a:buSzTx/>
              <a:buFontTx/>
              <a:buNone/>
            </a:pPr>
            <a:endParaRPr lang="en-US" altLang="zh-TW" sz="1200"/>
          </a:p>
        </p:txBody>
      </p:sp>
      <p:pic>
        <p:nvPicPr>
          <p:cNvPr id="5153" name="Picture 2" descr="logo"/>
          <p:cNvPicPr>
            <a:picLocks noChangeAspect="1" noChangeArrowheads="1" noCrop="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768851" y="2054225"/>
            <a:ext cx="2119313"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54" name="群組 14"/>
          <p:cNvGrpSpPr>
            <a:grpSpLocks/>
          </p:cNvGrpSpPr>
          <p:nvPr/>
        </p:nvGrpSpPr>
        <p:grpSpPr bwMode="auto">
          <a:xfrm>
            <a:off x="3140075" y="5084763"/>
            <a:ext cx="863600" cy="1243012"/>
            <a:chOff x="2319762" y="2044700"/>
            <a:chExt cx="864339" cy="1243399"/>
          </a:xfrm>
        </p:grpSpPr>
        <p:pic>
          <p:nvPicPr>
            <p:cNvPr id="5193" name="Picture 72" descr="IMG_0805"/>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39975" y="2044700"/>
              <a:ext cx="80803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4" name="Rectangle 73"/>
            <p:cNvSpPr>
              <a:spLocks noChangeArrowheads="1"/>
            </p:cNvSpPr>
            <p:nvPr/>
          </p:nvSpPr>
          <p:spPr bwMode="auto">
            <a:xfrm>
              <a:off x="2319762" y="3011100"/>
              <a:ext cx="8643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0000"/>
                <a:buFont typeface="Wingdings" pitchFamily="2" charset="2"/>
                <a:buChar char="n"/>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9pPr>
            </a:lstStyle>
            <a:p>
              <a:pPr algn="ctr">
                <a:spcBef>
                  <a:spcPct val="0"/>
                </a:spcBef>
                <a:buClrTx/>
                <a:buSzTx/>
                <a:buFontTx/>
                <a:buNone/>
              </a:pPr>
              <a:r>
                <a:rPr lang="en-US" altLang="zh-TW" sz="1200" b="1">
                  <a:latin typeface="Times New Roman" pitchFamily="18" charset="0"/>
                </a:rPr>
                <a:t>S Pospíšil`</a:t>
              </a:r>
            </a:p>
          </p:txBody>
        </p:sp>
      </p:grpSp>
      <p:grpSp>
        <p:nvGrpSpPr>
          <p:cNvPr id="5155" name="群組 13"/>
          <p:cNvGrpSpPr>
            <a:grpSpLocks/>
          </p:cNvGrpSpPr>
          <p:nvPr/>
        </p:nvGrpSpPr>
        <p:grpSpPr bwMode="auto">
          <a:xfrm>
            <a:off x="2236789" y="5084763"/>
            <a:ext cx="1017587" cy="995362"/>
            <a:chOff x="5290031" y="2924175"/>
            <a:chExt cx="1016625" cy="995749"/>
          </a:xfrm>
        </p:grpSpPr>
        <p:pic>
          <p:nvPicPr>
            <p:cNvPr id="5191" name="obrázek 6" descr="D:\shota.jpg"/>
            <p:cNvPicPr>
              <a:picLocks noChangeAspect="1" noChangeArrowheads="1"/>
            </p:cNvPicPr>
            <p:nvPr/>
          </p:nvPicPr>
          <p:blipFill>
            <a:blip r:embed="rId30">
              <a:extLst>
                <a:ext uri="{28A0092B-C50C-407E-A947-70E740481C1C}">
                  <a14:useLocalDpi xmlns:a14="http://schemas.microsoft.com/office/drawing/2010/main" val="0"/>
                </a:ext>
              </a:extLst>
            </a:blip>
            <a:srcRect l="19806" t="5128" r="23157" b="21979"/>
            <a:stretch>
              <a:fillRect/>
            </a:stretch>
          </p:blipFill>
          <p:spPr bwMode="auto">
            <a:xfrm>
              <a:off x="5503863" y="2924175"/>
              <a:ext cx="652462"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2" name="Rectangle 71"/>
            <p:cNvSpPr>
              <a:spLocks noChangeArrowheads="1"/>
            </p:cNvSpPr>
            <p:nvPr/>
          </p:nvSpPr>
          <p:spPr bwMode="auto">
            <a:xfrm>
              <a:off x="5290031" y="3642925"/>
              <a:ext cx="101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60000"/>
                <a:buFont typeface="Wingdings" pitchFamily="2" charset="2"/>
                <a:buChar char="n"/>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000">
                  <a:solidFill>
                    <a:schemeClr val="tx1"/>
                  </a:solidFill>
                  <a:latin typeface="Arial" charset="0"/>
                  <a:ea typeface="新細明體" charset="-120"/>
                </a:defRPr>
              </a:lvl9pPr>
            </a:lstStyle>
            <a:p>
              <a:pPr algn="ctr">
                <a:spcBef>
                  <a:spcPct val="0"/>
                </a:spcBef>
                <a:buClrTx/>
                <a:buSzTx/>
                <a:buFontTx/>
                <a:buNone/>
              </a:pPr>
              <a:r>
                <a:rPr lang="en-US" altLang="zh-TW" sz="1200" b="1">
                  <a:latin typeface="Times New Roman" pitchFamily="18" charset="0"/>
                </a:rPr>
                <a:t>S Urushadze</a:t>
              </a:r>
            </a:p>
          </p:txBody>
        </p:sp>
      </p:grpSp>
      <p:grpSp>
        <p:nvGrpSpPr>
          <p:cNvPr id="5156" name="群組 2"/>
          <p:cNvGrpSpPr>
            <a:grpSpLocks/>
          </p:cNvGrpSpPr>
          <p:nvPr/>
        </p:nvGrpSpPr>
        <p:grpSpPr bwMode="auto">
          <a:xfrm>
            <a:off x="8616951" y="1870075"/>
            <a:ext cx="1222375" cy="1125538"/>
            <a:chOff x="5078533" y="3876675"/>
            <a:chExt cx="1223241" cy="1124724"/>
          </a:xfrm>
        </p:grpSpPr>
        <p:pic>
          <p:nvPicPr>
            <p:cNvPr id="5189" name="Picture 11"/>
            <p:cNvPicPr>
              <a:picLocks noChangeAspect="1" noChangeArrowheads="1"/>
            </p:cNvPicPr>
            <p:nvPr/>
          </p:nvPicPr>
          <p:blipFill>
            <a:blip r:embed="rId31">
              <a:extLst>
                <a:ext uri="{28A0092B-C50C-407E-A947-70E740481C1C}">
                  <a14:useLocalDpi xmlns:a14="http://schemas.microsoft.com/office/drawing/2010/main" val="0"/>
                </a:ext>
              </a:extLst>
            </a:blip>
            <a:srcRect l="3474" r="7912"/>
            <a:stretch>
              <a:fillRect/>
            </a:stretch>
          </p:blipFill>
          <p:spPr bwMode="auto">
            <a:xfrm>
              <a:off x="5345113" y="3876675"/>
              <a:ext cx="700087" cy="8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90" name="文字方塊 1"/>
            <p:cNvSpPr txBox="1">
              <a:spLocks noChangeArrowheads="1"/>
            </p:cNvSpPr>
            <p:nvPr/>
          </p:nvSpPr>
          <p:spPr bwMode="auto">
            <a:xfrm>
              <a:off x="5078533" y="4724400"/>
              <a:ext cx="12232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r>
                <a:rPr lang="en-US" altLang="zh-TW" sz="1200">
                  <a:latin typeface="Times New Roman" pitchFamily="18" charset="0"/>
                </a:rPr>
                <a:t>J Sladek</a:t>
              </a:r>
              <a:r>
                <a:rPr lang="zh-TW" altLang="en-US" sz="1200">
                  <a:latin typeface="Times New Roman" pitchFamily="18" charset="0"/>
                </a:rPr>
                <a:t>院士</a:t>
              </a:r>
            </a:p>
          </p:txBody>
        </p:sp>
      </p:grpSp>
      <p:grpSp>
        <p:nvGrpSpPr>
          <p:cNvPr id="5157" name="群組 1"/>
          <p:cNvGrpSpPr>
            <a:grpSpLocks/>
          </p:cNvGrpSpPr>
          <p:nvPr/>
        </p:nvGrpSpPr>
        <p:grpSpPr bwMode="auto">
          <a:xfrm>
            <a:off x="9551988" y="1870076"/>
            <a:ext cx="1223962" cy="1109663"/>
            <a:chOff x="5801491" y="3892550"/>
            <a:chExt cx="1223242" cy="1108849"/>
          </a:xfrm>
        </p:grpSpPr>
        <p:pic>
          <p:nvPicPr>
            <p:cNvPr id="5187" name="Picture 1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116638" y="3892550"/>
              <a:ext cx="654050" cy="84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88" name="文字方塊 76"/>
            <p:cNvSpPr txBox="1">
              <a:spLocks noChangeArrowheads="1"/>
            </p:cNvSpPr>
            <p:nvPr/>
          </p:nvSpPr>
          <p:spPr bwMode="auto">
            <a:xfrm>
              <a:off x="5801491" y="4724400"/>
              <a:ext cx="12232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r>
                <a:rPr lang="en-US" altLang="zh-TW" sz="1200">
                  <a:latin typeface="Times New Roman" pitchFamily="18" charset="0"/>
                </a:rPr>
                <a:t>V Sladek</a:t>
              </a:r>
              <a:r>
                <a:rPr lang="zh-TW" altLang="en-US" sz="1200">
                  <a:latin typeface="Times New Roman" pitchFamily="18" charset="0"/>
                </a:rPr>
                <a:t>院士</a:t>
              </a:r>
            </a:p>
          </p:txBody>
        </p:sp>
      </p:grpSp>
      <p:grpSp>
        <p:nvGrpSpPr>
          <p:cNvPr id="5158" name="群組 6"/>
          <p:cNvGrpSpPr>
            <a:grpSpLocks/>
          </p:cNvGrpSpPr>
          <p:nvPr/>
        </p:nvGrpSpPr>
        <p:grpSpPr bwMode="auto">
          <a:xfrm>
            <a:off x="6645276" y="188914"/>
            <a:ext cx="1101725" cy="1341437"/>
            <a:chOff x="5121275" y="188914"/>
            <a:chExt cx="1100981" cy="1340727"/>
          </a:xfrm>
        </p:grpSpPr>
        <p:pic>
          <p:nvPicPr>
            <p:cNvPr id="5185" name="Picture 79" descr="http://news.sciencenet.cn/upload/news/images/2016/2/201622693432527.jpg"/>
            <p:cNvPicPr>
              <a:picLocks noChangeAspect="1" noChangeArrowheads="1"/>
            </p:cNvPicPr>
            <p:nvPr/>
          </p:nvPicPr>
          <p:blipFill>
            <a:blip r:embed="rId33">
              <a:extLst>
                <a:ext uri="{28A0092B-C50C-407E-A947-70E740481C1C}">
                  <a14:useLocalDpi xmlns:a14="http://schemas.microsoft.com/office/drawing/2010/main" val="0"/>
                </a:ext>
              </a:extLst>
            </a:blip>
            <a:srcRect l="33333" t="32176" r="45416" b="33391"/>
            <a:stretch>
              <a:fillRect/>
            </a:stretch>
          </p:blipFill>
          <p:spPr bwMode="auto">
            <a:xfrm>
              <a:off x="5256674" y="188914"/>
              <a:ext cx="87085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6" name="Text Box 13"/>
            <p:cNvSpPr txBox="1">
              <a:spLocks noChangeArrowheads="1"/>
            </p:cNvSpPr>
            <p:nvPr/>
          </p:nvSpPr>
          <p:spPr bwMode="auto">
            <a:xfrm>
              <a:off x="5121275" y="1373188"/>
              <a:ext cx="1100981" cy="15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a:lnSpc>
                  <a:spcPts val="500"/>
                </a:lnSpc>
                <a:spcBef>
                  <a:spcPct val="50000"/>
                </a:spcBef>
                <a:buClrTx/>
                <a:buSzTx/>
                <a:buNone/>
              </a:pPr>
              <a:r>
                <a:rPr lang="zh-TW" altLang="en-US" sz="1200">
                  <a:latin typeface="Times New Roman" pitchFamily="18" charset="0"/>
                </a:rPr>
                <a:t>陳政清院士</a:t>
              </a:r>
            </a:p>
          </p:txBody>
        </p:sp>
      </p:grpSp>
      <p:grpSp>
        <p:nvGrpSpPr>
          <p:cNvPr id="5159" name="群組 18"/>
          <p:cNvGrpSpPr>
            <a:grpSpLocks/>
          </p:cNvGrpSpPr>
          <p:nvPr/>
        </p:nvGrpSpPr>
        <p:grpSpPr bwMode="auto">
          <a:xfrm>
            <a:off x="6696076" y="1628775"/>
            <a:ext cx="1471613" cy="1162050"/>
            <a:chOff x="4211638" y="3840163"/>
            <a:chExt cx="1471612" cy="1161236"/>
          </a:xfrm>
        </p:grpSpPr>
        <p:pic>
          <p:nvPicPr>
            <p:cNvPr id="5183" name="Picture 88" descr="C:\Users\6177\Desktop\下載.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589463" y="3840163"/>
              <a:ext cx="684212"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4" name="文字方塊 76"/>
            <p:cNvSpPr txBox="1">
              <a:spLocks noChangeArrowheads="1"/>
            </p:cNvSpPr>
            <p:nvPr/>
          </p:nvSpPr>
          <p:spPr bwMode="auto">
            <a:xfrm>
              <a:off x="4211638" y="4724400"/>
              <a:ext cx="1471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r>
                <a:rPr lang="en-US" altLang="zh-TW" sz="1200">
                  <a:latin typeface="Times New Roman" pitchFamily="18" charset="0"/>
                </a:rPr>
                <a:t>J Bona</a:t>
              </a:r>
              <a:endParaRPr lang="zh-TW" altLang="en-US" sz="1200">
                <a:latin typeface="Times New Roman" pitchFamily="18" charset="0"/>
              </a:endParaRPr>
            </a:p>
          </p:txBody>
        </p:sp>
      </p:grpSp>
      <p:grpSp>
        <p:nvGrpSpPr>
          <p:cNvPr id="5160" name="群組 16"/>
          <p:cNvGrpSpPr>
            <a:grpSpLocks/>
          </p:cNvGrpSpPr>
          <p:nvPr/>
        </p:nvGrpSpPr>
        <p:grpSpPr bwMode="auto">
          <a:xfrm>
            <a:off x="7716839" y="1644651"/>
            <a:ext cx="1042987" cy="1374775"/>
            <a:chOff x="9295549" y="2573337"/>
            <a:chExt cx="1417941" cy="1808730"/>
          </a:xfrm>
        </p:grpSpPr>
        <p:pic>
          <p:nvPicPr>
            <p:cNvPr id="24655" name="Picture 79"/>
            <p:cNvPicPr>
              <a:picLocks noChangeAspect="1" noChangeArrowheads="1"/>
            </p:cNvPicPr>
            <p:nvPr/>
          </p:nvPicPr>
          <p:blipFill>
            <a:blip r:embed="rId35"/>
            <a:srcRect/>
            <a:stretch>
              <a:fillRect/>
            </a:stretch>
          </p:blipFill>
          <p:spPr bwMode="auto">
            <a:xfrm>
              <a:off x="9675393" y="2573337"/>
              <a:ext cx="852491" cy="1152909"/>
            </a:xfrm>
            <a:prstGeom prst="rect">
              <a:avLst/>
            </a:prstGeom>
            <a:noFill/>
            <a:ln>
              <a:noFill/>
            </a:ln>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cap="flat" cmpd="sng">
                  <a:solidFill>
                    <a:schemeClr val="bg2"/>
                  </a:solidFill>
                  <a:prstDash val="solid"/>
                  <a:miter lim="800000"/>
                  <a:headEnd type="none" w="med" len="med"/>
                  <a:tailEnd type="none" w="med" len="med"/>
                </a14:hiddenLine>
              </a:ext>
            </a:extLst>
          </p:spPr>
        </p:pic>
        <p:sp>
          <p:nvSpPr>
            <p:cNvPr id="5182" name="文字方塊 1"/>
            <p:cNvSpPr txBox="1">
              <a:spLocks noChangeArrowheads="1"/>
            </p:cNvSpPr>
            <p:nvPr/>
          </p:nvSpPr>
          <p:spPr bwMode="auto">
            <a:xfrm>
              <a:off x="9295549" y="3774478"/>
              <a:ext cx="1417941" cy="60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0"/>
                </a:spcBef>
                <a:buClrTx/>
                <a:buSzTx/>
                <a:buFontTx/>
                <a:buNone/>
              </a:pPr>
              <a:r>
                <a:rPr lang="en-US" altLang="zh-TW" sz="1200">
                  <a:latin typeface="Times New Roman" pitchFamily="18" charset="0"/>
                </a:rPr>
                <a:t>A Borthwick</a:t>
              </a:r>
              <a:r>
                <a:rPr lang="zh-TW" altLang="en-US" sz="1200">
                  <a:latin typeface="Times New Roman" pitchFamily="18" charset="0"/>
                </a:rPr>
                <a:t>院士</a:t>
              </a:r>
            </a:p>
          </p:txBody>
        </p:sp>
      </p:grpSp>
      <p:grpSp>
        <p:nvGrpSpPr>
          <p:cNvPr id="5161" name="群組 29"/>
          <p:cNvGrpSpPr>
            <a:grpSpLocks/>
          </p:cNvGrpSpPr>
          <p:nvPr/>
        </p:nvGrpSpPr>
        <p:grpSpPr bwMode="auto">
          <a:xfrm>
            <a:off x="5464176" y="5373689"/>
            <a:ext cx="1063625" cy="1557337"/>
            <a:chOff x="3364853" y="5401180"/>
            <a:chExt cx="1063131" cy="1556212"/>
          </a:xfrm>
        </p:grpSpPr>
        <p:pic>
          <p:nvPicPr>
            <p:cNvPr id="5179" name="Picture 20" descr="GEN NAKAMURA"/>
            <p:cNvPicPr>
              <a:picLocks noChangeAspect="1" noChangeArrowheads="1"/>
            </p:cNvPicPr>
            <p:nvPr/>
          </p:nvPicPr>
          <p:blipFill>
            <a:blip r:embed="rId36" cstate="print">
              <a:extLst>
                <a:ext uri="{28A0092B-C50C-407E-A947-70E740481C1C}">
                  <a14:useLocalDpi xmlns:a14="http://schemas.microsoft.com/office/drawing/2010/main" val="0"/>
                </a:ext>
              </a:extLst>
            </a:blip>
            <a:srcRect l="17339" r="17296"/>
            <a:stretch>
              <a:fillRect/>
            </a:stretch>
          </p:blipFill>
          <p:spPr bwMode="auto">
            <a:xfrm>
              <a:off x="3454810" y="5401180"/>
              <a:ext cx="8159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0" name="Text Box 19"/>
            <p:cNvSpPr txBox="1">
              <a:spLocks noChangeArrowheads="1"/>
            </p:cNvSpPr>
            <p:nvPr/>
          </p:nvSpPr>
          <p:spPr bwMode="auto">
            <a:xfrm>
              <a:off x="3364853" y="6290543"/>
              <a:ext cx="1063131"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 typeface="Wingdings" pitchFamily="2" charset="2"/>
                <a:buNone/>
              </a:pPr>
              <a:r>
                <a:rPr lang="zh-TW" altLang="en-US" sz="1200"/>
                <a:t>中村玄 </a:t>
              </a:r>
            </a:p>
            <a:p>
              <a:pPr algn="ctr">
                <a:lnSpc>
                  <a:spcPts val="800"/>
                </a:lnSpc>
                <a:spcBef>
                  <a:spcPct val="50000"/>
                </a:spcBef>
                <a:buClrTx/>
                <a:buSzTx/>
                <a:buNone/>
              </a:pPr>
              <a:r>
                <a:rPr lang="en-US" altLang="zh-TW" sz="1200">
                  <a:latin typeface="Times New Roman" pitchFamily="18" charset="0"/>
                </a:rPr>
                <a:t>(G</a:t>
              </a:r>
              <a:r>
                <a:rPr lang="zh-TW" altLang="en-US" sz="1200">
                  <a:latin typeface="Times New Roman" pitchFamily="18" charset="0"/>
                </a:rPr>
                <a:t> </a:t>
              </a:r>
              <a:r>
                <a:rPr lang="en-US" altLang="zh-TW" sz="1200">
                  <a:latin typeface="Times New Roman" pitchFamily="18" charset="0"/>
                </a:rPr>
                <a:t>Nakamura,</a:t>
              </a:r>
            </a:p>
            <a:p>
              <a:pPr algn="ctr">
                <a:lnSpc>
                  <a:spcPts val="800"/>
                </a:lnSpc>
                <a:spcBef>
                  <a:spcPct val="50000"/>
                </a:spcBef>
                <a:buClrTx/>
                <a:buSzTx/>
                <a:buNone/>
              </a:pPr>
              <a:r>
                <a:rPr lang="en-US" altLang="zh-TW" sz="1200">
                  <a:latin typeface="Times New Roman" pitchFamily="18" charset="0"/>
                </a:rPr>
                <a:t>Japan) </a:t>
              </a:r>
            </a:p>
          </p:txBody>
        </p:sp>
      </p:grpSp>
      <p:pic>
        <p:nvPicPr>
          <p:cNvPr id="24684" name="Picture 108"/>
          <p:cNvPicPr>
            <a:picLocks noChangeAspect="1" noChangeArrowheads="1"/>
          </p:cNvPicPr>
          <p:nvPr/>
        </p:nvPicPr>
        <p:blipFill>
          <a:blip r:embed="rId37"/>
          <a:srcRect/>
          <a:stretch>
            <a:fillRect/>
          </a:stretch>
        </p:blipFill>
        <p:spPr bwMode="auto">
          <a:xfrm>
            <a:off x="9885363" y="4473575"/>
            <a:ext cx="793750" cy="793750"/>
          </a:xfrm>
          <a:prstGeom prst="rect">
            <a:avLst/>
          </a:prstGeom>
          <a:noFill/>
          <a:ln>
            <a:noFill/>
          </a:ln>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cap="flat" cmpd="sng">
                <a:solidFill>
                  <a:schemeClr val="bg2"/>
                </a:solidFill>
                <a:prstDash val="solid"/>
                <a:miter lim="800000"/>
                <a:headEnd type="none" w="med" len="med"/>
                <a:tailEnd type="none" w="med" len="med"/>
              </a14:hiddenLine>
            </a:ext>
          </a:extLst>
        </p:spPr>
      </p:pic>
      <p:sp>
        <p:nvSpPr>
          <p:cNvPr id="5163" name="Text Box 13"/>
          <p:cNvSpPr txBox="1">
            <a:spLocks noChangeArrowheads="1"/>
          </p:cNvSpPr>
          <p:nvPr/>
        </p:nvSpPr>
        <p:spPr bwMode="auto">
          <a:xfrm>
            <a:off x="9872663" y="5229226"/>
            <a:ext cx="817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kumimoji="1" sz="2800">
                <a:solidFill>
                  <a:schemeClr val="tx1"/>
                </a:solidFill>
                <a:latin typeface="Arial" charset="0"/>
                <a:ea typeface="新細明體" charset="-120"/>
              </a:defRPr>
            </a:lvl1pPr>
            <a:lvl2pPr marL="742950" indent="-285750">
              <a:spcBef>
                <a:spcPct val="20000"/>
              </a:spcBef>
              <a:buClr>
                <a:schemeClr val="tx2"/>
              </a:buClr>
              <a:buSzPct val="65000"/>
              <a:buFont typeface="Wingdings" pitchFamily="2" charset="2"/>
              <a:buChar char="u"/>
              <a:defRPr kumimoji="1" sz="2600">
                <a:solidFill>
                  <a:schemeClr val="tx1"/>
                </a:solidFill>
                <a:latin typeface="Arial" charset="0"/>
                <a:ea typeface="新細明體" charset="-120"/>
              </a:defRPr>
            </a:lvl2pPr>
            <a:lvl3pPr marL="1143000" indent="-228600">
              <a:spcBef>
                <a:spcPct val="20000"/>
              </a:spcBef>
              <a:buClr>
                <a:schemeClr val="hlink"/>
              </a:buClr>
              <a:buSzPct val="65000"/>
              <a:buFont typeface="Wingdings" pitchFamily="2" charset="2"/>
              <a:buChar char="«"/>
              <a:defRPr kumimoji="1" sz="2400">
                <a:solidFill>
                  <a:schemeClr val="tx1"/>
                </a:solidFill>
                <a:latin typeface="Arial" charset="0"/>
                <a:ea typeface="新細明體" charset="-120"/>
              </a:defRPr>
            </a:lvl3pPr>
            <a:lvl4pPr marL="1600200" indent="-228600">
              <a:spcBef>
                <a:spcPct val="20000"/>
              </a:spcBef>
              <a:buClr>
                <a:schemeClr val="tx2"/>
              </a:buClr>
              <a:buSzPct val="100000"/>
              <a:buChar char="•"/>
              <a:defRPr kumimoji="1" sz="2000">
                <a:solidFill>
                  <a:schemeClr val="tx1"/>
                </a:solidFill>
                <a:latin typeface="Arial" charset="0"/>
                <a:ea typeface="新細明體" charset="-120"/>
              </a:defRPr>
            </a:lvl4pPr>
            <a:lvl5pPr marL="2057400" indent="-228600">
              <a:spcBef>
                <a:spcPct val="20000"/>
              </a:spcBef>
              <a:buClr>
                <a:schemeClr val="hlink"/>
              </a:buClr>
              <a:buSzPct val="100000"/>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charset="0"/>
                <a:ea typeface="新細明體" charset="-120"/>
              </a:defRPr>
            </a:lvl9pPr>
          </a:lstStyle>
          <a:p>
            <a:pPr algn="ctr" eaLnBrk="1" hangingPunct="1">
              <a:spcBef>
                <a:spcPct val="50000"/>
              </a:spcBef>
              <a:buClrTx/>
              <a:buSzTx/>
              <a:buFontTx/>
              <a:buNone/>
            </a:pPr>
            <a:r>
              <a:rPr lang="zh-TW" altLang="en-US" sz="1200">
                <a:latin typeface="Times New Roman" pitchFamily="18" charset="0"/>
              </a:rPr>
              <a:t>應文俊 </a:t>
            </a:r>
          </a:p>
        </p:txBody>
      </p:sp>
      <p:grpSp>
        <p:nvGrpSpPr>
          <p:cNvPr id="5164" name="群組 2"/>
          <p:cNvGrpSpPr>
            <a:grpSpLocks/>
          </p:cNvGrpSpPr>
          <p:nvPr/>
        </p:nvGrpSpPr>
        <p:grpSpPr bwMode="auto">
          <a:xfrm>
            <a:off x="3949701" y="5064125"/>
            <a:ext cx="874713" cy="1233488"/>
            <a:chOff x="2618829" y="5063679"/>
            <a:chExt cx="875561" cy="1234462"/>
          </a:xfrm>
        </p:grpSpPr>
        <p:pic>
          <p:nvPicPr>
            <p:cNvPr id="5177" name="圖片 109" descr="C:\Users\MSVLAB\Desktop\Prof. Jiri Plesek.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695150" y="5063679"/>
              <a:ext cx="736224" cy="9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8" name="矩形 1"/>
            <p:cNvSpPr>
              <a:spLocks noChangeArrowheads="1"/>
            </p:cNvSpPr>
            <p:nvPr/>
          </p:nvSpPr>
          <p:spPr bwMode="auto">
            <a:xfrm>
              <a:off x="2618829" y="6021142"/>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kumimoji="1" sz="3200">
                  <a:solidFill>
                    <a:schemeClr val="tx1"/>
                  </a:solidFill>
                  <a:latin typeface="Times New Roman" pitchFamily="18" charset="0"/>
                  <a:ea typeface="新細明體" charset="-120"/>
                </a:defRPr>
              </a:lvl1pPr>
              <a:lvl2pPr marL="742950" indent="-285750" algn="ctr">
                <a:defRPr kumimoji="1" sz="3200">
                  <a:solidFill>
                    <a:schemeClr val="tx1"/>
                  </a:solidFill>
                  <a:latin typeface="Times New Roman" pitchFamily="18" charset="0"/>
                  <a:ea typeface="新細明體" charset="-120"/>
                </a:defRPr>
              </a:lvl2pPr>
              <a:lvl3pPr marL="1143000" indent="-228600" algn="ctr">
                <a:defRPr kumimoji="1" sz="3200">
                  <a:solidFill>
                    <a:schemeClr val="tx1"/>
                  </a:solidFill>
                  <a:latin typeface="Times New Roman" pitchFamily="18" charset="0"/>
                  <a:ea typeface="新細明體" charset="-120"/>
                </a:defRPr>
              </a:lvl3pPr>
              <a:lvl4pPr marL="1600200" indent="-228600" algn="ctr">
                <a:defRPr kumimoji="1" sz="3200">
                  <a:solidFill>
                    <a:schemeClr val="tx1"/>
                  </a:solidFill>
                  <a:latin typeface="Times New Roman" pitchFamily="18" charset="0"/>
                  <a:ea typeface="新細明體" charset="-120"/>
                </a:defRPr>
              </a:lvl4pPr>
              <a:lvl5pPr marL="2057400" indent="-228600" algn="ctr">
                <a:defRPr kumimoji="1" sz="3200">
                  <a:solidFill>
                    <a:schemeClr val="tx1"/>
                  </a:solidFill>
                  <a:latin typeface="Times New Roman" pitchFamily="18" charset="0"/>
                  <a:ea typeface="新細明體" charset="-120"/>
                </a:defRPr>
              </a:lvl5pPr>
              <a:lvl6pPr marL="25146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6pPr>
              <a:lvl7pPr marL="29718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7pPr>
              <a:lvl8pPr marL="34290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8pPr>
              <a:lvl9pPr marL="38862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9pPr>
            </a:lstStyle>
            <a:p>
              <a:pPr eaLnBrk="1" hangingPunct="1"/>
              <a:r>
                <a:rPr lang="en-US" altLang="zh-TW" sz="1200" b="1">
                  <a:ea typeface="標楷體" pitchFamily="65" charset="-120"/>
                </a:rPr>
                <a:t>Jiří Plešek</a:t>
              </a:r>
              <a:endParaRPr lang="zh-TW" altLang="en-US" sz="1200" b="1"/>
            </a:p>
          </p:txBody>
        </p:sp>
      </p:grpSp>
      <p:grpSp>
        <p:nvGrpSpPr>
          <p:cNvPr id="5165" name="群組 4"/>
          <p:cNvGrpSpPr>
            <a:grpSpLocks/>
          </p:cNvGrpSpPr>
          <p:nvPr/>
        </p:nvGrpSpPr>
        <p:grpSpPr bwMode="auto">
          <a:xfrm>
            <a:off x="4275138" y="3575051"/>
            <a:ext cx="1111250" cy="1236663"/>
            <a:chOff x="3131840" y="5063677"/>
            <a:chExt cx="1111203" cy="1235732"/>
          </a:xfrm>
        </p:grpSpPr>
        <p:pic>
          <p:nvPicPr>
            <p:cNvPr id="5175" name="圖片 11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275559" y="5063677"/>
              <a:ext cx="718366" cy="95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131840" y="6021805"/>
              <a:ext cx="1111203" cy="277604"/>
            </a:xfrm>
            <a:prstGeom prst="rect">
              <a:avLst/>
            </a:prstGeom>
          </p:spPr>
          <p:txBody>
            <a:bodyPr wrap="none">
              <a:spAutoFit/>
            </a:bodyPr>
            <a:lstStyle>
              <a:lvl1pPr algn="ctr">
                <a:defRPr kumimoji="1" sz="3200">
                  <a:solidFill>
                    <a:schemeClr val="tx1"/>
                  </a:solidFill>
                  <a:latin typeface="Times New Roman" pitchFamily="18" charset="0"/>
                  <a:ea typeface="新細明體" charset="-120"/>
                </a:defRPr>
              </a:lvl1pPr>
              <a:lvl2pPr marL="742950" indent="-285750" algn="ctr">
                <a:defRPr kumimoji="1" sz="3200">
                  <a:solidFill>
                    <a:schemeClr val="tx1"/>
                  </a:solidFill>
                  <a:latin typeface="Times New Roman" pitchFamily="18" charset="0"/>
                  <a:ea typeface="新細明體" charset="-120"/>
                </a:defRPr>
              </a:lvl2pPr>
              <a:lvl3pPr marL="1143000" indent="-228600" algn="ctr">
                <a:defRPr kumimoji="1" sz="3200">
                  <a:solidFill>
                    <a:schemeClr val="tx1"/>
                  </a:solidFill>
                  <a:latin typeface="Times New Roman" pitchFamily="18" charset="0"/>
                  <a:ea typeface="新細明體" charset="-120"/>
                </a:defRPr>
              </a:lvl3pPr>
              <a:lvl4pPr marL="1600200" indent="-228600" algn="ctr">
                <a:defRPr kumimoji="1" sz="3200">
                  <a:solidFill>
                    <a:schemeClr val="tx1"/>
                  </a:solidFill>
                  <a:latin typeface="Times New Roman" pitchFamily="18" charset="0"/>
                  <a:ea typeface="新細明體" charset="-120"/>
                </a:defRPr>
              </a:lvl4pPr>
              <a:lvl5pPr marL="2057400" indent="-228600" algn="ctr">
                <a:defRPr kumimoji="1" sz="3200">
                  <a:solidFill>
                    <a:schemeClr val="tx1"/>
                  </a:solidFill>
                  <a:latin typeface="Times New Roman" pitchFamily="18" charset="0"/>
                  <a:ea typeface="新細明體" charset="-120"/>
                </a:defRPr>
              </a:lvl5pPr>
              <a:lvl6pPr marL="25146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6pPr>
              <a:lvl7pPr marL="29718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7pPr>
              <a:lvl8pPr marL="34290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8pPr>
              <a:lvl9pPr marL="38862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9pPr>
            </a:lstStyle>
            <a:p>
              <a:pPr eaLnBrk="1" hangingPunct="1"/>
              <a:r>
                <a:rPr lang="en-US" altLang="zh-TW" sz="1200" b="1">
                  <a:ea typeface="標楷體" pitchFamily="65" charset="-120"/>
                  <a:cs typeface="Times New Roman" pitchFamily="18" charset="0"/>
                </a:rPr>
                <a:t>Arnost Marks</a:t>
              </a:r>
              <a:endParaRPr lang="zh-TW" altLang="zh-TW" sz="1200" b="1">
                <a:latin typeface="Calibri" pitchFamily="34" charset="0"/>
                <a:ea typeface="標楷體" pitchFamily="65" charset="-120"/>
                <a:cs typeface="Times New Roman" pitchFamily="18" charset="0"/>
              </a:endParaRPr>
            </a:p>
          </p:txBody>
        </p:sp>
      </p:grpSp>
      <p:grpSp>
        <p:nvGrpSpPr>
          <p:cNvPr id="5166" name="群組 6"/>
          <p:cNvGrpSpPr>
            <a:grpSpLocks/>
          </p:cNvGrpSpPr>
          <p:nvPr/>
        </p:nvGrpSpPr>
        <p:grpSpPr bwMode="auto">
          <a:xfrm>
            <a:off x="4665664" y="5084763"/>
            <a:ext cx="1042987" cy="1204912"/>
            <a:chOff x="3142438" y="5085184"/>
            <a:chExt cx="1042273" cy="1204379"/>
          </a:xfrm>
        </p:grpSpPr>
        <p:pic>
          <p:nvPicPr>
            <p:cNvPr id="5173" name="圖片 115"/>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288285" y="5085184"/>
              <a:ext cx="708799" cy="93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4" name="矩形 5"/>
            <p:cNvSpPr>
              <a:spLocks noChangeArrowheads="1"/>
            </p:cNvSpPr>
            <p:nvPr/>
          </p:nvSpPr>
          <p:spPr bwMode="auto">
            <a:xfrm>
              <a:off x="3142438" y="6012564"/>
              <a:ext cx="10422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kumimoji="1" sz="3200">
                  <a:solidFill>
                    <a:schemeClr val="tx1"/>
                  </a:solidFill>
                  <a:latin typeface="Times New Roman" pitchFamily="18" charset="0"/>
                  <a:ea typeface="新細明體" charset="-120"/>
                </a:defRPr>
              </a:lvl1pPr>
              <a:lvl2pPr marL="742950" indent="-285750" algn="ctr">
                <a:defRPr kumimoji="1" sz="3200">
                  <a:solidFill>
                    <a:schemeClr val="tx1"/>
                  </a:solidFill>
                  <a:latin typeface="Times New Roman" pitchFamily="18" charset="0"/>
                  <a:ea typeface="新細明體" charset="-120"/>
                </a:defRPr>
              </a:lvl2pPr>
              <a:lvl3pPr marL="1143000" indent="-228600" algn="ctr">
                <a:defRPr kumimoji="1" sz="3200">
                  <a:solidFill>
                    <a:schemeClr val="tx1"/>
                  </a:solidFill>
                  <a:latin typeface="Times New Roman" pitchFamily="18" charset="0"/>
                  <a:ea typeface="新細明體" charset="-120"/>
                </a:defRPr>
              </a:lvl3pPr>
              <a:lvl4pPr marL="1600200" indent="-228600" algn="ctr">
                <a:defRPr kumimoji="1" sz="3200">
                  <a:solidFill>
                    <a:schemeClr val="tx1"/>
                  </a:solidFill>
                  <a:latin typeface="Times New Roman" pitchFamily="18" charset="0"/>
                  <a:ea typeface="新細明體" charset="-120"/>
                </a:defRPr>
              </a:lvl4pPr>
              <a:lvl5pPr marL="2057400" indent="-228600" algn="ctr">
                <a:defRPr kumimoji="1" sz="3200">
                  <a:solidFill>
                    <a:schemeClr val="tx1"/>
                  </a:solidFill>
                  <a:latin typeface="Times New Roman" pitchFamily="18" charset="0"/>
                  <a:ea typeface="新細明體" charset="-120"/>
                </a:defRPr>
              </a:lvl5pPr>
              <a:lvl6pPr marL="25146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6pPr>
              <a:lvl7pPr marL="29718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7pPr>
              <a:lvl8pPr marL="34290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8pPr>
              <a:lvl9pPr marL="38862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9pPr>
            </a:lstStyle>
            <a:p>
              <a:pPr eaLnBrk="1" hangingPunct="1"/>
              <a:r>
                <a:rPr lang="en-US" altLang="zh-TW" sz="1200" b="1">
                  <a:ea typeface="標楷體" pitchFamily="65" charset="-120"/>
                </a:rPr>
                <a:t>Ivo Štěpánek</a:t>
              </a:r>
              <a:endParaRPr lang="zh-TW" altLang="en-US" sz="1200" b="1"/>
            </a:p>
          </p:txBody>
        </p:sp>
      </p:grpSp>
      <p:grpSp>
        <p:nvGrpSpPr>
          <p:cNvPr id="5167" name="群組 9"/>
          <p:cNvGrpSpPr>
            <a:grpSpLocks/>
          </p:cNvGrpSpPr>
          <p:nvPr/>
        </p:nvGrpSpPr>
        <p:grpSpPr bwMode="auto">
          <a:xfrm>
            <a:off x="2087564" y="6108700"/>
            <a:ext cx="725487" cy="742950"/>
            <a:chOff x="563336" y="6108194"/>
            <a:chExt cx="726481" cy="743031"/>
          </a:xfrm>
        </p:grpSpPr>
        <p:pic>
          <p:nvPicPr>
            <p:cNvPr id="5171" name="圖片 11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12849" y="6108194"/>
              <a:ext cx="437271" cy="51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2" name="矩形 7"/>
            <p:cNvSpPr>
              <a:spLocks noChangeArrowheads="1"/>
            </p:cNvSpPr>
            <p:nvPr/>
          </p:nvSpPr>
          <p:spPr bwMode="auto">
            <a:xfrm>
              <a:off x="563336" y="6635781"/>
              <a:ext cx="7264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kumimoji="1" sz="3200">
                  <a:solidFill>
                    <a:schemeClr val="tx1"/>
                  </a:solidFill>
                  <a:latin typeface="Times New Roman" pitchFamily="18" charset="0"/>
                  <a:ea typeface="新細明體" charset="-120"/>
                </a:defRPr>
              </a:lvl1pPr>
              <a:lvl2pPr marL="742950" indent="-285750" algn="ctr">
                <a:defRPr kumimoji="1" sz="3200">
                  <a:solidFill>
                    <a:schemeClr val="tx1"/>
                  </a:solidFill>
                  <a:latin typeface="Times New Roman" pitchFamily="18" charset="0"/>
                  <a:ea typeface="新細明體" charset="-120"/>
                </a:defRPr>
              </a:lvl2pPr>
              <a:lvl3pPr marL="1143000" indent="-228600" algn="ctr">
                <a:defRPr kumimoji="1" sz="3200">
                  <a:solidFill>
                    <a:schemeClr val="tx1"/>
                  </a:solidFill>
                  <a:latin typeface="Times New Roman" pitchFamily="18" charset="0"/>
                  <a:ea typeface="新細明體" charset="-120"/>
                </a:defRPr>
              </a:lvl3pPr>
              <a:lvl4pPr marL="1600200" indent="-228600" algn="ctr">
                <a:defRPr kumimoji="1" sz="3200">
                  <a:solidFill>
                    <a:schemeClr val="tx1"/>
                  </a:solidFill>
                  <a:latin typeface="Times New Roman" pitchFamily="18" charset="0"/>
                  <a:ea typeface="新細明體" charset="-120"/>
                </a:defRPr>
              </a:lvl4pPr>
              <a:lvl5pPr marL="2057400" indent="-228600" algn="ctr">
                <a:defRPr kumimoji="1" sz="3200">
                  <a:solidFill>
                    <a:schemeClr val="tx1"/>
                  </a:solidFill>
                  <a:latin typeface="Times New Roman" pitchFamily="18" charset="0"/>
                  <a:ea typeface="新細明體" charset="-120"/>
                </a:defRPr>
              </a:lvl5pPr>
              <a:lvl6pPr marL="25146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6pPr>
              <a:lvl7pPr marL="29718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7pPr>
              <a:lvl8pPr marL="34290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8pPr>
              <a:lvl9pPr marL="38862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9pPr>
            </a:lstStyle>
            <a:p>
              <a:pPr eaLnBrk="1" hangingPunct="1"/>
              <a:r>
                <a:rPr lang="en-US" altLang="zh-TW" sz="800" b="1">
                  <a:ea typeface="標楷體" pitchFamily="65" charset="-120"/>
                </a:rPr>
                <a:t>René Marek</a:t>
              </a:r>
              <a:endParaRPr lang="zh-TW" altLang="en-US" sz="800" b="1"/>
            </a:p>
          </p:txBody>
        </p:sp>
      </p:grpSp>
      <p:grpSp>
        <p:nvGrpSpPr>
          <p:cNvPr id="5168" name="群組 10"/>
          <p:cNvGrpSpPr>
            <a:grpSpLocks/>
          </p:cNvGrpSpPr>
          <p:nvPr/>
        </p:nvGrpSpPr>
        <p:grpSpPr bwMode="auto">
          <a:xfrm>
            <a:off x="2630489" y="6097588"/>
            <a:ext cx="904875" cy="754062"/>
            <a:chOff x="1106717" y="6097607"/>
            <a:chExt cx="904415" cy="753370"/>
          </a:xfrm>
        </p:grpSpPr>
        <p:pic>
          <p:nvPicPr>
            <p:cNvPr id="5169" name="圖片 12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201522" y="6097607"/>
              <a:ext cx="481625" cy="52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0" name="矩形 8"/>
            <p:cNvSpPr>
              <a:spLocks noChangeArrowheads="1"/>
            </p:cNvSpPr>
            <p:nvPr/>
          </p:nvSpPr>
          <p:spPr bwMode="auto">
            <a:xfrm>
              <a:off x="1106717" y="6635533"/>
              <a:ext cx="9044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kumimoji="1" sz="3200">
                  <a:solidFill>
                    <a:schemeClr val="tx1"/>
                  </a:solidFill>
                  <a:latin typeface="Times New Roman" pitchFamily="18" charset="0"/>
                  <a:ea typeface="新細明體" charset="-120"/>
                </a:defRPr>
              </a:lvl1pPr>
              <a:lvl2pPr marL="742950" indent="-285750" algn="ctr">
                <a:defRPr kumimoji="1" sz="3200">
                  <a:solidFill>
                    <a:schemeClr val="tx1"/>
                  </a:solidFill>
                  <a:latin typeface="Times New Roman" pitchFamily="18" charset="0"/>
                  <a:ea typeface="新細明體" charset="-120"/>
                </a:defRPr>
              </a:lvl2pPr>
              <a:lvl3pPr marL="1143000" indent="-228600" algn="ctr">
                <a:defRPr kumimoji="1" sz="3200">
                  <a:solidFill>
                    <a:schemeClr val="tx1"/>
                  </a:solidFill>
                  <a:latin typeface="Times New Roman" pitchFamily="18" charset="0"/>
                  <a:ea typeface="新細明體" charset="-120"/>
                </a:defRPr>
              </a:lvl3pPr>
              <a:lvl4pPr marL="1600200" indent="-228600" algn="ctr">
                <a:defRPr kumimoji="1" sz="3200">
                  <a:solidFill>
                    <a:schemeClr val="tx1"/>
                  </a:solidFill>
                  <a:latin typeface="Times New Roman" pitchFamily="18" charset="0"/>
                  <a:ea typeface="新細明體" charset="-120"/>
                </a:defRPr>
              </a:lvl4pPr>
              <a:lvl5pPr marL="2057400" indent="-228600" algn="ctr">
                <a:defRPr kumimoji="1" sz="3200">
                  <a:solidFill>
                    <a:schemeClr val="tx1"/>
                  </a:solidFill>
                  <a:latin typeface="Times New Roman" pitchFamily="18" charset="0"/>
                  <a:ea typeface="新細明體" charset="-120"/>
                </a:defRPr>
              </a:lvl5pPr>
              <a:lvl6pPr marL="25146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6pPr>
              <a:lvl7pPr marL="29718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7pPr>
              <a:lvl8pPr marL="34290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8pPr>
              <a:lvl9pPr marL="3886200" indent="-228600" algn="ctr" eaLnBrk="0" fontAlgn="base" hangingPunct="0">
                <a:spcBef>
                  <a:spcPct val="0"/>
                </a:spcBef>
                <a:spcAft>
                  <a:spcPct val="0"/>
                </a:spcAft>
                <a:defRPr kumimoji="1" sz="3200">
                  <a:solidFill>
                    <a:schemeClr val="tx1"/>
                  </a:solidFill>
                  <a:latin typeface="Times New Roman" pitchFamily="18" charset="0"/>
                  <a:ea typeface="新細明體" charset="-120"/>
                </a:defRPr>
              </a:lvl9pPr>
            </a:lstStyle>
            <a:p>
              <a:pPr eaLnBrk="1" hangingPunct="1"/>
              <a:r>
                <a:rPr lang="en-US" altLang="zh-TW" sz="800" b="1">
                  <a:ea typeface="標楷體" pitchFamily="65" charset="-120"/>
                </a:rPr>
                <a:t>Slavomír Parma</a:t>
              </a:r>
              <a:endParaRPr lang="zh-TW" altLang="en-US" sz="800" b="1"/>
            </a:p>
          </p:txBody>
        </p:sp>
      </p:grpSp>
    </p:spTree>
    <p:extLst>
      <p:ext uri="{BB962C8B-B14F-4D97-AF65-F5344CB8AC3E}">
        <p14:creationId xmlns:p14="http://schemas.microsoft.com/office/powerpoint/2010/main" val="673414208"/>
      </p:ext>
    </p:extLst>
  </p:cSld>
  <p:clrMapOvr>
    <a:masterClrMapping/>
  </p:clrMapOvr>
  <p:transition>
    <p:cove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711451" y="692151"/>
            <a:ext cx="6697663" cy="792163"/>
          </a:xfrm>
        </p:spPr>
        <p:style>
          <a:lnRef idx="1">
            <a:schemeClr val="accent3"/>
          </a:lnRef>
          <a:fillRef idx="3">
            <a:schemeClr val="accent3"/>
          </a:fillRef>
          <a:effectRef idx="2">
            <a:schemeClr val="accent3"/>
          </a:effectRef>
          <a:fontRef idx="minor">
            <a:schemeClr val="lt1"/>
          </a:fontRef>
        </p:style>
        <p:txBody>
          <a:bodyPr>
            <a:normAutofit/>
          </a:bodyPr>
          <a:lstStyle/>
          <a:p>
            <a:pPr>
              <a:defRPr/>
            </a:pPr>
            <a:r>
              <a:rPr lang="en-US" altLang="zh-TW" sz="3600" dirty="0">
                <a:solidFill>
                  <a:srgbClr val="FF0000"/>
                </a:solidFill>
              </a:rPr>
              <a:t>My Beginning Since 1994</a:t>
            </a:r>
            <a:endParaRPr lang="zh-TW" altLang="en-US" sz="3600" dirty="0">
              <a:solidFill>
                <a:srgbClr val="FF0000"/>
              </a:solidFill>
            </a:endParaRPr>
          </a:p>
        </p:txBody>
      </p:sp>
      <p:graphicFrame>
        <p:nvGraphicFramePr>
          <p:cNvPr id="4" name="表格 3"/>
          <p:cNvGraphicFramePr>
            <a:graphicFrameLocks noGrp="1"/>
          </p:cNvGraphicFramePr>
          <p:nvPr>
            <p:extLst/>
          </p:nvPr>
        </p:nvGraphicFramePr>
        <p:xfrm>
          <a:off x="2639616" y="1628800"/>
          <a:ext cx="7056784" cy="3824064"/>
        </p:xfrm>
        <a:graphic>
          <a:graphicData uri="http://schemas.openxmlformats.org/drawingml/2006/table">
            <a:tbl>
              <a:tblPr firstRow="1" bandRow="1">
                <a:tableStyleId>{D7AC3CCA-C797-4891-BE02-D94E43425B78}</a:tableStyleId>
              </a:tblPr>
              <a:tblGrid>
                <a:gridCol w="2143168">
                  <a:extLst>
                    <a:ext uri="{9D8B030D-6E8A-4147-A177-3AD203B41FA5}">
                      <a16:colId xmlns:a16="http://schemas.microsoft.com/office/drawing/2014/main" val="20000"/>
                    </a:ext>
                  </a:extLst>
                </a:gridCol>
                <a:gridCol w="2143168">
                  <a:extLst>
                    <a:ext uri="{9D8B030D-6E8A-4147-A177-3AD203B41FA5}">
                      <a16:colId xmlns:a16="http://schemas.microsoft.com/office/drawing/2014/main" val="20001"/>
                    </a:ext>
                  </a:extLst>
                </a:gridCol>
                <a:gridCol w="2770448">
                  <a:extLst>
                    <a:ext uri="{9D8B030D-6E8A-4147-A177-3AD203B41FA5}">
                      <a16:colId xmlns:a16="http://schemas.microsoft.com/office/drawing/2014/main" val="20002"/>
                    </a:ext>
                  </a:extLst>
                </a:gridCol>
              </a:tblGrid>
              <a:tr h="407528">
                <a:tc>
                  <a:txBody>
                    <a:bodyPr/>
                    <a:lstStyle/>
                    <a:p>
                      <a:pPr algn="ctr"/>
                      <a:r>
                        <a:rPr lang="zh-TW" altLang="en-US" sz="2000" b="1" dirty="0" smtClean="0">
                          <a:latin typeface="標楷體" panose="03000509000000000000" pitchFamily="65" charset="-120"/>
                          <a:ea typeface="標楷體" panose="03000509000000000000" pitchFamily="65" charset="-120"/>
                        </a:rPr>
                        <a:t>教學</a:t>
                      </a:r>
                      <a:endParaRPr lang="zh-TW" altLang="en-US" sz="2000" b="1" dirty="0">
                        <a:latin typeface="標楷體" panose="03000509000000000000" pitchFamily="65" charset="-120"/>
                        <a:ea typeface="標楷體" panose="03000509000000000000" pitchFamily="65" charset="-120"/>
                      </a:endParaRPr>
                    </a:p>
                  </a:txBody>
                  <a:tcPr>
                    <a:cell3D prstMaterial="dkEdge">
                      <a:bevel h="50800" prst="divot"/>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algn="ctr"/>
                      <a:r>
                        <a:rPr lang="zh-TW" altLang="en-US" sz="2000" b="1" dirty="0" smtClean="0">
                          <a:latin typeface="標楷體" panose="03000509000000000000" pitchFamily="65" charset="-120"/>
                          <a:ea typeface="標楷體" panose="03000509000000000000" pitchFamily="65" charset="-120"/>
                        </a:rPr>
                        <a:t>研究</a:t>
                      </a:r>
                      <a:endParaRPr lang="zh-TW" altLang="en-US" sz="2000" b="1" dirty="0">
                        <a:latin typeface="標楷體" panose="03000509000000000000" pitchFamily="65" charset="-120"/>
                        <a:ea typeface="標楷體" panose="03000509000000000000" pitchFamily="65" charset="-120"/>
                      </a:endParaRPr>
                    </a:p>
                  </a:txBody>
                  <a:tcPr>
                    <a:cell3D prstMaterial="dkEdge">
                      <a:bevel h="50800" prst="divot"/>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pPr algn="ctr"/>
                      <a:r>
                        <a:rPr lang="zh-TW" altLang="en-US" sz="2000" b="1" dirty="0" smtClean="0">
                          <a:latin typeface="標楷體" panose="03000509000000000000" pitchFamily="65" charset="-120"/>
                          <a:ea typeface="標楷體" panose="03000509000000000000" pitchFamily="65" charset="-120"/>
                        </a:rPr>
                        <a:t>服務</a:t>
                      </a:r>
                      <a:endParaRPr lang="zh-TW" altLang="en-US" sz="2000" b="1" dirty="0">
                        <a:latin typeface="標楷體" panose="03000509000000000000" pitchFamily="65" charset="-120"/>
                        <a:ea typeface="標楷體" panose="03000509000000000000" pitchFamily="65" charset="-120"/>
                      </a:endParaRPr>
                    </a:p>
                  </a:txBody>
                  <a:tcPr>
                    <a:cell3D prstMaterial="dkEdge">
                      <a:bevel h="50800" prst="divot"/>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0"/>
                  </a:ext>
                </a:extLst>
              </a:tr>
              <a:tr h="3416536">
                <a:tc>
                  <a:txBody>
                    <a:bodyPr/>
                    <a:lstStyle/>
                    <a:p>
                      <a:pPr algn="l"/>
                      <a:r>
                        <a:rPr lang="zh-TW" altLang="en-US" sz="1800" dirty="0" smtClean="0"/>
                        <a:t>僅兩位同學來上課</a:t>
                      </a:r>
                      <a:endParaRPr lang="en-US" altLang="zh-TW" sz="1800" dirty="0" smtClean="0"/>
                    </a:p>
                    <a:p>
                      <a:pPr algn="l"/>
                      <a:r>
                        <a:rPr lang="zh-TW" altLang="en-US" sz="1800" dirty="0" smtClean="0"/>
                        <a:t>，且其中一個是陪另一位來的。</a:t>
                      </a:r>
                      <a:endParaRPr lang="zh-TW" altLang="en-US" sz="1800" dirty="0"/>
                    </a:p>
                  </a:txBody>
                  <a:tcPr>
                    <a:cell3D prstMaterial="dkEdge">
                      <a:bevel h="50800" prst="divot"/>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r>
                        <a:rPr lang="zh-TW" altLang="en-US" dirty="0" smtClean="0"/>
                        <a:t> 國科會計劃經費</a:t>
                      </a:r>
                      <a:endParaRPr lang="en-US" altLang="zh-TW" dirty="0" smtClean="0"/>
                    </a:p>
                    <a:p>
                      <a:r>
                        <a:rPr lang="zh-TW" altLang="en-US" dirty="0" smtClean="0"/>
                        <a:t> </a:t>
                      </a:r>
                      <a:r>
                        <a:rPr lang="en-US" altLang="zh-TW" dirty="0" smtClean="0"/>
                        <a:t>NT$132,000</a:t>
                      </a:r>
                      <a:r>
                        <a:rPr lang="zh-TW" altLang="en-US" dirty="0" smtClean="0"/>
                        <a:t>元起。</a:t>
                      </a:r>
                      <a:endParaRPr lang="en-US" altLang="zh-TW" dirty="0" smtClean="0"/>
                    </a:p>
                    <a:p>
                      <a:endParaRPr lang="en-US" altLang="zh-TW" dirty="0" smtClean="0"/>
                    </a:p>
                    <a:p>
                      <a:r>
                        <a:rPr lang="zh-TW" altLang="en-US" dirty="0" smtClean="0"/>
                        <a:t>研究室空間 </a:t>
                      </a:r>
                      <a:r>
                        <a:rPr lang="en-US" altLang="zh-TW" dirty="0" smtClean="0"/>
                        <a:t>3.5 </a:t>
                      </a:r>
                      <a:r>
                        <a:rPr lang="zh-TW" altLang="en-US" dirty="0" smtClean="0"/>
                        <a:t>坪</a:t>
                      </a:r>
                      <a:r>
                        <a:rPr lang="en-US" altLang="zh-TW" dirty="0" smtClean="0"/>
                        <a:t> </a:t>
                      </a:r>
                      <a:endParaRPr lang="zh-TW" altLang="en-US" dirty="0"/>
                    </a:p>
                  </a:txBody>
                  <a:tcPr>
                    <a:cell3D prstMaterial="dkEdge">
                      <a:bevel h="50800" prst="divot"/>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r>
                        <a:rPr lang="en-US" altLang="zh-TW" dirty="0" smtClean="0"/>
                        <a:t>(1)</a:t>
                      </a:r>
                      <a:r>
                        <a:rPr lang="zh-TW" altLang="en-US" dirty="0" smtClean="0"/>
                        <a:t>土木水利期刊助手</a:t>
                      </a:r>
                      <a:endParaRPr lang="en-US" altLang="zh-TW" dirty="0" smtClean="0"/>
                    </a:p>
                    <a:p>
                      <a:r>
                        <a:rPr lang="en-US" altLang="zh-TW" dirty="0" smtClean="0"/>
                        <a:t>     (</a:t>
                      </a:r>
                      <a:r>
                        <a:rPr lang="zh-TW" altLang="en-US" dirty="0" smtClean="0"/>
                        <a:t>洪宏基 教授</a:t>
                      </a:r>
                      <a:r>
                        <a:rPr lang="en-US" altLang="zh-TW" dirty="0" smtClean="0"/>
                        <a:t>)</a:t>
                      </a:r>
                    </a:p>
                    <a:p>
                      <a:endParaRPr lang="en-US" altLang="zh-TW" dirty="0" smtClean="0"/>
                    </a:p>
                    <a:p>
                      <a:r>
                        <a:rPr lang="en-US" altLang="zh-TW" dirty="0" smtClean="0"/>
                        <a:t>(2)</a:t>
                      </a:r>
                      <a:r>
                        <a:rPr lang="zh-TW" altLang="en-US" dirty="0" smtClean="0"/>
                        <a:t>中國水利學刊助手</a:t>
                      </a:r>
                      <a:endParaRPr lang="en-US" altLang="zh-TW" dirty="0" smtClean="0"/>
                    </a:p>
                    <a:p>
                      <a:r>
                        <a:rPr lang="en-US" altLang="zh-TW" dirty="0" smtClean="0"/>
                        <a:t>     (</a:t>
                      </a:r>
                      <a:r>
                        <a:rPr lang="zh-TW" altLang="en-US" dirty="0" smtClean="0"/>
                        <a:t>楊德良 教授</a:t>
                      </a:r>
                      <a:r>
                        <a:rPr lang="en-US" altLang="zh-TW" dirty="0" smtClean="0"/>
                        <a:t>)</a:t>
                      </a:r>
                    </a:p>
                    <a:p>
                      <a:endParaRPr lang="en-US" altLang="zh-TW" dirty="0" smtClean="0"/>
                    </a:p>
                    <a:p>
                      <a:r>
                        <a:rPr lang="en-US" altLang="zh-TW" dirty="0" smtClean="0"/>
                        <a:t>(3)</a:t>
                      </a:r>
                      <a:r>
                        <a:rPr lang="zh-TW" altLang="en-US" dirty="0" smtClean="0"/>
                        <a:t>海洋學刊執行編輯</a:t>
                      </a:r>
                      <a:endParaRPr lang="en-US" altLang="zh-TW" dirty="0" smtClean="0"/>
                    </a:p>
                    <a:p>
                      <a:r>
                        <a:rPr lang="en-US" altLang="zh-TW" dirty="0" smtClean="0"/>
                        <a:t>     (</a:t>
                      </a:r>
                      <a:r>
                        <a:rPr lang="zh-TW" altLang="en-US" dirty="0" smtClean="0"/>
                        <a:t>張順雄 教授</a:t>
                      </a:r>
                      <a:r>
                        <a:rPr lang="en-US" altLang="zh-TW" dirty="0" smtClean="0"/>
                        <a:t>)</a:t>
                      </a:r>
                    </a:p>
                    <a:p>
                      <a:endParaRPr lang="en-US" altLang="zh-TW" dirty="0" smtClean="0"/>
                    </a:p>
                    <a:p>
                      <a:r>
                        <a:rPr lang="zh-TW" altLang="en-US" dirty="0" smtClean="0"/>
                        <a:t>目前 </a:t>
                      </a:r>
                      <a:endParaRPr lang="en-US" altLang="zh-TW" dirty="0" smtClean="0"/>
                    </a:p>
                    <a:p>
                      <a:r>
                        <a:rPr lang="en-US" altLang="zh-TW" dirty="0" smtClean="0"/>
                        <a:t>     </a:t>
                      </a:r>
                      <a:r>
                        <a:rPr lang="en-US" altLang="zh-TW" baseline="0" dirty="0" smtClean="0"/>
                        <a:t> 2</a:t>
                      </a:r>
                      <a:r>
                        <a:rPr lang="en-US" altLang="zh-TW" dirty="0" smtClean="0"/>
                        <a:t> SCI</a:t>
                      </a:r>
                      <a:r>
                        <a:rPr lang="zh-TW" altLang="en-US" dirty="0" smtClean="0"/>
                        <a:t> 期刊副主</a:t>
                      </a:r>
                      <a:r>
                        <a:rPr lang="zh-TW" altLang="en-US" baseline="0" dirty="0" smtClean="0"/>
                        <a:t>編 </a:t>
                      </a:r>
                      <a:endParaRPr lang="en-US" altLang="zh-TW" baseline="0" dirty="0" smtClean="0"/>
                    </a:p>
                    <a:p>
                      <a:r>
                        <a:rPr lang="en-US" altLang="zh-TW" baseline="0" dirty="0" smtClean="0"/>
                        <a:t>      5 </a:t>
                      </a:r>
                      <a:r>
                        <a:rPr lang="en-US" altLang="zh-TW" dirty="0" smtClean="0"/>
                        <a:t>SCI</a:t>
                      </a:r>
                      <a:r>
                        <a:rPr lang="zh-TW" altLang="en-US" dirty="0" smtClean="0"/>
                        <a:t> 期刊編委</a:t>
                      </a:r>
                      <a:endParaRPr lang="zh-TW" altLang="en-US" dirty="0"/>
                    </a:p>
                  </a:txBody>
                  <a:tcPr>
                    <a:cell3D prstMaterial="dkEdge">
                      <a:bevel h="50800" prst="divot"/>
                      <a:lightRig rig="flood" dir="t"/>
                    </a:cell3D>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extLst>
                  <a:ext uri="{0D108BD9-81ED-4DB2-BD59-A6C34878D82A}">
                    <a16:rowId xmlns:a16="http://schemas.microsoft.com/office/drawing/2014/main" val="10001"/>
                  </a:ext>
                </a:extLst>
              </a:tr>
            </a:tbl>
          </a:graphicData>
        </a:graphic>
      </p:graphicFrame>
      <p:sp>
        <p:nvSpPr>
          <p:cNvPr id="4100" name="投影片編號版面配置區 2"/>
          <p:cNvSpPr>
            <a:spLocks noGrp="1"/>
          </p:cNvSpPr>
          <p:nvPr>
            <p:ph type="sldNum" sz="quarter" idx="4294967295"/>
          </p:nvPr>
        </p:nvSpPr>
        <p:spPr>
          <a:xfrm>
            <a:off x="8761413" y="6413500"/>
            <a:ext cx="1905000" cy="457200"/>
          </a:xfrm>
          <a:prstGeom prst="rect">
            <a:avLst/>
          </a:prstGeom>
          <a:noFill/>
        </p:spPr>
        <p:txBody>
          <a:bodyPr/>
          <a:lstStyle>
            <a:lvl1pPr eaLnBrk="0" hangingPunct="0">
              <a:spcBef>
                <a:spcPct val="20000"/>
              </a:spcBef>
              <a:buChar char="•"/>
              <a:defRPr kumimoji="1" sz="3200">
                <a:solidFill>
                  <a:schemeClr val="tx1"/>
                </a:solidFill>
                <a:latin typeface="Comic Sans MS" pitchFamily="66" charset="0"/>
                <a:ea typeface="新細明體" charset="-120"/>
              </a:defRPr>
            </a:lvl1pPr>
            <a:lvl2pPr marL="742950" indent="-285750" eaLnBrk="0" hangingPunct="0">
              <a:spcBef>
                <a:spcPct val="20000"/>
              </a:spcBef>
              <a:buChar char="–"/>
              <a:defRPr kumimoji="1" sz="2800">
                <a:solidFill>
                  <a:schemeClr val="tx1"/>
                </a:solidFill>
                <a:latin typeface="Comic Sans MS" pitchFamily="66" charset="0"/>
                <a:ea typeface="新細明體" charset="-120"/>
              </a:defRPr>
            </a:lvl2pPr>
            <a:lvl3pPr marL="1143000" indent="-228600" eaLnBrk="0" hangingPunct="0">
              <a:spcBef>
                <a:spcPct val="20000"/>
              </a:spcBef>
              <a:buChar char="•"/>
              <a:defRPr kumimoji="1" sz="2400">
                <a:solidFill>
                  <a:schemeClr val="tx1"/>
                </a:solidFill>
                <a:latin typeface="Comic Sans MS" pitchFamily="66" charset="0"/>
                <a:ea typeface="新細明體" charset="-120"/>
              </a:defRPr>
            </a:lvl3pPr>
            <a:lvl4pPr marL="1600200" indent="-228600" eaLnBrk="0" hangingPunct="0">
              <a:spcBef>
                <a:spcPct val="20000"/>
              </a:spcBef>
              <a:buChar char="–"/>
              <a:defRPr kumimoji="1" sz="2000">
                <a:solidFill>
                  <a:schemeClr val="tx1"/>
                </a:solidFill>
                <a:latin typeface="Comic Sans MS" pitchFamily="66" charset="0"/>
                <a:ea typeface="新細明體" charset="-120"/>
              </a:defRPr>
            </a:lvl4pPr>
            <a:lvl5pPr marL="2057400" indent="-228600" eaLnBrk="0" hangingPunct="0">
              <a:spcBef>
                <a:spcPct val="20000"/>
              </a:spcBef>
              <a:buChar char="»"/>
              <a:defRPr kumimoji="1" sz="2000">
                <a:solidFill>
                  <a:schemeClr val="tx1"/>
                </a:solidFill>
                <a:latin typeface="Comic Sans MS" pitchFamily="66"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9pPr>
          </a:lstStyle>
          <a:p>
            <a:pPr eaLnBrk="1" hangingPunct="1">
              <a:spcBef>
                <a:spcPct val="0"/>
              </a:spcBef>
              <a:buFontTx/>
              <a:buNone/>
            </a:pPr>
            <a:r>
              <a:rPr kumimoji="0" lang="en-US" altLang="zh-TW" sz="2400"/>
              <a:t>1</a:t>
            </a:r>
          </a:p>
        </p:txBody>
      </p:sp>
      <p:sp>
        <p:nvSpPr>
          <p:cNvPr id="6" name="標題 1"/>
          <p:cNvSpPr txBox="1">
            <a:spLocks/>
          </p:cNvSpPr>
          <p:nvPr/>
        </p:nvSpPr>
        <p:spPr bwMode="auto">
          <a:xfrm>
            <a:off x="839417" y="5733256"/>
            <a:ext cx="9559925" cy="1138238"/>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400">
                <a:solidFill>
                  <a:schemeClr val="tx1"/>
                </a:solidFill>
                <a:latin typeface="Comic Sans MS" pitchFamily="66" charset="0"/>
                <a:ea typeface="新細明體" pitchFamily="18" charset="-120"/>
              </a:defRPr>
            </a:lvl2pPr>
            <a:lvl3pPr algn="ctr" rtl="0" eaLnBrk="0" fontAlgn="base" hangingPunct="0">
              <a:spcBef>
                <a:spcPct val="0"/>
              </a:spcBef>
              <a:spcAft>
                <a:spcPct val="0"/>
              </a:spcAft>
              <a:defRPr kumimoji="1" sz="4400">
                <a:solidFill>
                  <a:schemeClr val="tx1"/>
                </a:solidFill>
                <a:latin typeface="Comic Sans MS" pitchFamily="66" charset="0"/>
                <a:ea typeface="新細明體" pitchFamily="18" charset="-120"/>
              </a:defRPr>
            </a:lvl3pPr>
            <a:lvl4pPr algn="ctr" rtl="0" eaLnBrk="0" fontAlgn="base" hangingPunct="0">
              <a:spcBef>
                <a:spcPct val="0"/>
              </a:spcBef>
              <a:spcAft>
                <a:spcPct val="0"/>
              </a:spcAft>
              <a:defRPr kumimoji="1" sz="4400">
                <a:solidFill>
                  <a:schemeClr val="tx1"/>
                </a:solidFill>
                <a:latin typeface="Comic Sans MS" pitchFamily="66" charset="0"/>
                <a:ea typeface="新細明體" pitchFamily="18" charset="-120"/>
              </a:defRPr>
            </a:lvl4pPr>
            <a:lvl5pPr algn="ctr" rtl="0" eaLnBrk="0" fontAlgn="base" hangingPunct="0">
              <a:spcBef>
                <a:spcPct val="0"/>
              </a:spcBef>
              <a:spcAft>
                <a:spcPct val="0"/>
              </a:spcAft>
              <a:defRPr kumimoji="1" sz="4400">
                <a:solidFill>
                  <a:schemeClr val="tx1"/>
                </a:solidFill>
                <a:latin typeface="Comic Sans MS" pitchFamily="66" charset="0"/>
                <a:ea typeface="新細明體" pitchFamily="18" charset="-120"/>
              </a:defRPr>
            </a:lvl5pPr>
            <a:lvl6pPr marL="457200" algn="ctr" rtl="0" fontAlgn="base">
              <a:spcBef>
                <a:spcPct val="0"/>
              </a:spcBef>
              <a:spcAft>
                <a:spcPct val="0"/>
              </a:spcAft>
              <a:defRPr kumimoji="1" sz="4400">
                <a:solidFill>
                  <a:schemeClr val="tx1"/>
                </a:solidFill>
                <a:latin typeface="Comic Sans MS" pitchFamily="66" charset="0"/>
                <a:ea typeface="新細明體" pitchFamily="18" charset="-120"/>
              </a:defRPr>
            </a:lvl6pPr>
            <a:lvl7pPr marL="914400" algn="ctr" rtl="0" fontAlgn="base">
              <a:spcBef>
                <a:spcPct val="0"/>
              </a:spcBef>
              <a:spcAft>
                <a:spcPct val="0"/>
              </a:spcAft>
              <a:defRPr kumimoji="1" sz="4400">
                <a:solidFill>
                  <a:schemeClr val="tx1"/>
                </a:solidFill>
                <a:latin typeface="Comic Sans MS" pitchFamily="66" charset="0"/>
                <a:ea typeface="新細明體" pitchFamily="18" charset="-120"/>
              </a:defRPr>
            </a:lvl7pPr>
            <a:lvl8pPr marL="1371600" algn="ctr" rtl="0" fontAlgn="base">
              <a:spcBef>
                <a:spcPct val="0"/>
              </a:spcBef>
              <a:spcAft>
                <a:spcPct val="0"/>
              </a:spcAft>
              <a:defRPr kumimoji="1" sz="4400">
                <a:solidFill>
                  <a:schemeClr val="tx1"/>
                </a:solidFill>
                <a:latin typeface="Comic Sans MS" pitchFamily="66" charset="0"/>
                <a:ea typeface="新細明體" pitchFamily="18" charset="-120"/>
              </a:defRPr>
            </a:lvl8pPr>
            <a:lvl9pPr marL="1828800" algn="ctr" rtl="0" fontAlgn="base">
              <a:spcBef>
                <a:spcPct val="0"/>
              </a:spcBef>
              <a:spcAft>
                <a:spcPct val="0"/>
              </a:spcAft>
              <a:defRPr kumimoji="1" sz="4400">
                <a:solidFill>
                  <a:schemeClr val="tx1"/>
                </a:solidFill>
                <a:latin typeface="Comic Sans MS" pitchFamily="66" charset="0"/>
                <a:ea typeface="新細明體" pitchFamily="18" charset="-120"/>
              </a:defRPr>
            </a:lvl9pPr>
          </a:lstStyle>
          <a:p>
            <a:pPr>
              <a:defRPr/>
            </a:pPr>
            <a:endParaRPr lang="en-US" altLang="zh-TW" kern="0" dirty="0">
              <a:latin typeface="標楷體" pitchFamily="65" charset="-120"/>
              <a:ea typeface="標楷體" pitchFamily="65" charset="-120"/>
            </a:endParaRPr>
          </a:p>
          <a:p>
            <a:pPr>
              <a:defRPr/>
            </a:pPr>
            <a:r>
              <a:rPr lang="zh-TW" altLang="en-US" kern="0" dirty="0">
                <a:solidFill>
                  <a:srgbClr val="FF0000"/>
                </a:solidFill>
                <a:latin typeface="標楷體" pitchFamily="65" charset="-120"/>
                <a:ea typeface="標楷體" pitchFamily="65" charset="-120"/>
              </a:rPr>
              <a:t>無助理教授</a:t>
            </a:r>
            <a:endParaRPr lang="en-US" altLang="zh-TW" kern="0" dirty="0">
              <a:solidFill>
                <a:srgbClr val="FF0000"/>
              </a:solidFill>
              <a:latin typeface="標楷體" pitchFamily="65" charset="-120"/>
              <a:ea typeface="標楷體" pitchFamily="65" charset="-120"/>
            </a:endParaRPr>
          </a:p>
          <a:p>
            <a:pPr>
              <a:defRPr/>
            </a:pPr>
            <a:r>
              <a:rPr lang="en-US" altLang="zh-TW" kern="0" dirty="0">
                <a:solidFill>
                  <a:srgbClr val="FF0000"/>
                </a:solidFill>
                <a:latin typeface="標楷體" pitchFamily="65" charset="-120"/>
                <a:ea typeface="標楷體" pitchFamily="65" charset="-120"/>
              </a:rPr>
              <a:t>6</a:t>
            </a:r>
            <a:r>
              <a:rPr lang="zh-TW" altLang="en-US" kern="0" dirty="0">
                <a:solidFill>
                  <a:srgbClr val="FF0000"/>
                </a:solidFill>
                <a:latin typeface="標楷體" pitchFamily="65" charset="-120"/>
                <a:ea typeface="標楷體" pitchFamily="65" charset="-120"/>
              </a:rPr>
              <a:t> 學分 無</a:t>
            </a:r>
            <a:r>
              <a:rPr lang="en-US" altLang="zh-TW" kern="0" dirty="0">
                <a:solidFill>
                  <a:srgbClr val="FF0000"/>
                </a:solidFill>
                <a:latin typeface="標楷體" pitchFamily="65" charset="-120"/>
                <a:ea typeface="標楷體" pitchFamily="65" charset="-120"/>
              </a:rPr>
              <a:t>6</a:t>
            </a:r>
            <a:r>
              <a:rPr lang="zh-TW" altLang="en-US" kern="0" dirty="0">
                <a:solidFill>
                  <a:srgbClr val="FF0000"/>
                </a:solidFill>
                <a:latin typeface="標楷體" pitchFamily="65" charset="-120"/>
                <a:ea typeface="標楷體" pitchFamily="65" charset="-120"/>
              </a:rPr>
              <a:t>年條款 學生吃苦耐勞</a:t>
            </a:r>
            <a:endParaRPr lang="en-US" altLang="zh-TW" kern="0" dirty="0">
              <a:solidFill>
                <a:srgbClr val="FF0000"/>
              </a:solidFill>
              <a:latin typeface="標楷體" pitchFamily="65" charset="-120"/>
              <a:ea typeface="標楷體" pitchFamily="65" charset="-120"/>
            </a:endParaRPr>
          </a:p>
          <a:p>
            <a:pPr>
              <a:defRPr/>
            </a:pPr>
            <a:r>
              <a:rPr lang="zh-TW" altLang="en-US" kern="0" dirty="0">
                <a:solidFill>
                  <a:srgbClr val="FF0000"/>
                </a:solidFill>
                <a:latin typeface="標楷體" pitchFamily="65" charset="-120"/>
                <a:ea typeface="標楷體" pitchFamily="65" charset="-120"/>
              </a:rPr>
              <a:t>得天下英才</a:t>
            </a:r>
          </a:p>
        </p:txBody>
      </p:sp>
      <p:sp>
        <p:nvSpPr>
          <p:cNvPr id="3" name="矩形 2"/>
          <p:cNvSpPr/>
          <p:nvPr/>
        </p:nvSpPr>
        <p:spPr>
          <a:xfrm>
            <a:off x="7032105" y="6127750"/>
            <a:ext cx="1368425" cy="769938"/>
          </a:xfrm>
          <a:prstGeom prst="rect">
            <a:avLst/>
          </a:prstGeom>
        </p:spPr>
        <p:txBody>
          <a:bodyPr>
            <a:spAutoFit/>
          </a:bodyPr>
          <a:lstStyle/>
          <a:p>
            <a:pPr>
              <a:defRPr/>
            </a:pPr>
            <a:r>
              <a:rPr lang="zh-TW" altLang="en-US" sz="4400" kern="0" dirty="0">
                <a:solidFill>
                  <a:srgbClr val="0000FF"/>
                </a:solidFill>
                <a:latin typeface="標楷體" pitchFamily="65" charset="-120"/>
                <a:ea typeface="標楷體" pitchFamily="65" charset="-120"/>
              </a:rPr>
              <a:t>教之</a:t>
            </a:r>
            <a:r>
              <a:rPr lang="zh-TW" altLang="en-US" sz="4400" kern="0" dirty="0">
                <a:solidFill>
                  <a:srgbClr val="000000"/>
                </a:solidFill>
                <a:latin typeface="標楷體" pitchFamily="65" charset="-120"/>
                <a:ea typeface="標楷體" pitchFamily="65" charset="-120"/>
              </a:rPr>
              <a:t> </a:t>
            </a:r>
            <a:endParaRPr lang="zh-TW" altLang="en-US" sz="4400" dirty="0">
              <a:ea typeface="新細明體" pitchFamily="18" charset="-120"/>
            </a:endParaRPr>
          </a:p>
        </p:txBody>
      </p:sp>
    </p:spTree>
    <p:extLst>
      <p:ext uri="{BB962C8B-B14F-4D97-AF65-F5344CB8AC3E}">
        <p14:creationId xmlns:p14="http://schemas.microsoft.com/office/powerpoint/2010/main" val="4257694525"/>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7934 0.00347 C -0.11007 -0.00139 -0.14166 -0.00579 -0.17205 -0.01435 C -0.17639 -0.01366 -0.1809 -0.01366 -0.18524 -0.01227 C -0.19028 -0.01065 -0.18941 -0.00672 -0.19253 -0.00255 C -0.19982 0.00717 -0.20868 0.01134 -0.21753 0.01713 C -0.26614 0.0162 -0.29878 0.01435 -0.34253 0.00926 C -0.36215 0.00301 -0.38298 -0.00185 -0.40295 -0.0044 C -0.41962 -0.00926 -0.43854 -0.0125 -0.45434 -0.00255 " pathEditMode="relative" ptsTypes="fffffff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91544" y="188640"/>
            <a:ext cx="8136904" cy="792088"/>
          </a:xfrm>
        </p:spPr>
        <p:style>
          <a:lnRef idx="1">
            <a:schemeClr val="accent3"/>
          </a:lnRef>
          <a:fillRef idx="3">
            <a:schemeClr val="accent3"/>
          </a:fillRef>
          <a:effectRef idx="2">
            <a:schemeClr val="accent3"/>
          </a:effectRef>
          <a:fontRef idx="minor">
            <a:schemeClr val="lt1"/>
          </a:fontRef>
        </p:style>
        <p:txBody>
          <a:bodyPr>
            <a:normAutofit fontScale="90000"/>
          </a:bodyPr>
          <a:lstStyle/>
          <a:p>
            <a:pPr>
              <a:defRPr/>
            </a:pPr>
            <a:r>
              <a:rPr lang="en-US" altLang="zh-TW" sz="3600" dirty="0">
                <a:solidFill>
                  <a:srgbClr val="FF0000"/>
                </a:solidFill>
              </a:rPr>
              <a:t>My </a:t>
            </a:r>
            <a:r>
              <a:rPr lang="en-US" altLang="zh-TW" sz="3600" dirty="0" err="1">
                <a:solidFill>
                  <a:srgbClr val="FF0000"/>
                </a:solidFill>
              </a:rPr>
              <a:t>Engng</a:t>
            </a:r>
            <a:r>
              <a:rPr lang="en-US" altLang="zh-TW" sz="3600" dirty="0">
                <a:solidFill>
                  <a:srgbClr val="FF0000"/>
                </a:solidFill>
              </a:rPr>
              <a:t>. Math (III),HRE, NTOU 1994</a:t>
            </a:r>
            <a:endParaRPr lang="zh-TW" altLang="en-US" sz="3600" dirty="0">
              <a:solidFill>
                <a:srgbClr val="FF0000"/>
              </a:solidFill>
            </a:endParaRPr>
          </a:p>
        </p:txBody>
      </p:sp>
      <p:pic>
        <p:nvPicPr>
          <p:cNvPr id="958466" name="Picture 2" descr="C:\Users\0605CKI\Desktop\成大工學院2015\IMG_68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7648" y="1700808"/>
            <a:ext cx="6120680" cy="459051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6281" y="1124744"/>
            <a:ext cx="1933575" cy="2362200"/>
          </a:xfrm>
          <a:prstGeom prst="rect">
            <a:avLst/>
          </a:prstGeom>
        </p:spPr>
      </p:pic>
      <p:sp>
        <p:nvSpPr>
          <p:cNvPr id="5" name="文字方塊 4"/>
          <p:cNvSpPr txBox="1"/>
          <p:nvPr/>
        </p:nvSpPr>
        <p:spPr>
          <a:xfrm>
            <a:off x="8904313" y="3717033"/>
            <a:ext cx="1883849" cy="276999"/>
          </a:xfrm>
          <a:prstGeom prst="rect">
            <a:avLst/>
          </a:prstGeom>
          <a:noFill/>
        </p:spPr>
        <p:txBody>
          <a:bodyPr wrap="none" rtlCol="0">
            <a:spAutoFit/>
          </a:bodyPr>
          <a:lstStyle/>
          <a:p>
            <a:r>
              <a:rPr lang="en-US" altLang="zh-TW" sz="1200" dirty="0"/>
              <a:t>(David Hilbert, 1862-1943)</a:t>
            </a:r>
            <a:endParaRPr lang="zh-TW" altLang="en-US" sz="1200" dirty="0"/>
          </a:p>
        </p:txBody>
      </p:sp>
      <p:sp>
        <p:nvSpPr>
          <p:cNvPr id="6" name="文字方塊 5"/>
          <p:cNvSpPr txBox="1"/>
          <p:nvPr/>
        </p:nvSpPr>
        <p:spPr>
          <a:xfrm>
            <a:off x="8688289" y="3512042"/>
            <a:ext cx="2073003" cy="276999"/>
          </a:xfrm>
          <a:prstGeom prst="rect">
            <a:avLst/>
          </a:prstGeom>
          <a:noFill/>
        </p:spPr>
        <p:txBody>
          <a:bodyPr wrap="none" rtlCol="0">
            <a:spAutoFit/>
          </a:bodyPr>
          <a:lstStyle/>
          <a:p>
            <a:r>
              <a:rPr lang="en-US" altLang="zh-TW" sz="1200" dirty="0"/>
              <a:t>(Jan 23, 1862-1943 </a:t>
            </a:r>
            <a:r>
              <a:rPr lang="zh-TW" altLang="en-US" sz="1200" dirty="0"/>
              <a:t>複變一人</a:t>
            </a:r>
            <a:r>
              <a:rPr lang="en-US" altLang="zh-TW" sz="1200" dirty="0"/>
              <a:t>)</a:t>
            </a:r>
            <a:endParaRPr lang="zh-TW" altLang="en-US" sz="1200" dirty="0"/>
          </a:p>
        </p:txBody>
      </p:sp>
      <p:sp>
        <p:nvSpPr>
          <p:cNvPr id="8" name="文字方塊 7"/>
          <p:cNvSpPr txBox="1"/>
          <p:nvPr/>
        </p:nvSpPr>
        <p:spPr>
          <a:xfrm>
            <a:off x="4386292" y="3800074"/>
            <a:ext cx="1133644" cy="276999"/>
          </a:xfrm>
          <a:prstGeom prst="rect">
            <a:avLst/>
          </a:prstGeom>
          <a:noFill/>
        </p:spPr>
        <p:txBody>
          <a:bodyPr wrap="none" rtlCol="0">
            <a:spAutoFit/>
          </a:bodyPr>
          <a:lstStyle/>
          <a:p>
            <a:r>
              <a:rPr lang="en-US" altLang="zh-TW" sz="1200" dirty="0"/>
              <a:t>(1994, </a:t>
            </a:r>
            <a:r>
              <a:rPr lang="zh-TW" altLang="en-US" sz="1200" dirty="0"/>
              <a:t>工數三</a:t>
            </a:r>
            <a:r>
              <a:rPr lang="en-US" altLang="zh-TW" sz="1200" dirty="0"/>
              <a:t>)</a:t>
            </a:r>
            <a:endParaRPr lang="zh-TW" altLang="en-US" sz="1200" dirty="0"/>
          </a:p>
        </p:txBody>
      </p:sp>
      <p:sp>
        <p:nvSpPr>
          <p:cNvPr id="9" name="文字方塊 8"/>
          <p:cNvSpPr txBox="1"/>
          <p:nvPr/>
        </p:nvSpPr>
        <p:spPr>
          <a:xfrm>
            <a:off x="3685815" y="3581401"/>
            <a:ext cx="1864869" cy="276999"/>
          </a:xfrm>
          <a:prstGeom prst="rect">
            <a:avLst/>
          </a:prstGeom>
          <a:noFill/>
        </p:spPr>
        <p:txBody>
          <a:bodyPr wrap="none" rtlCol="0">
            <a:spAutoFit/>
          </a:bodyPr>
          <a:lstStyle/>
          <a:p>
            <a:r>
              <a:rPr lang="en-US" altLang="zh-TW" sz="1200" dirty="0"/>
              <a:t>(Aug., 23, Chen, </a:t>
            </a:r>
            <a:r>
              <a:rPr lang="en-US" altLang="zh-TW" sz="1200" dirty="0" smtClean="0"/>
              <a:t>J</a:t>
            </a:r>
            <a:r>
              <a:rPr lang="zh-TW" altLang="en-US" sz="1200" dirty="0" smtClean="0"/>
              <a:t> </a:t>
            </a:r>
            <a:r>
              <a:rPr lang="en-US" altLang="zh-TW" sz="1200" dirty="0" smtClean="0"/>
              <a:t>T, 1962</a:t>
            </a:r>
            <a:r>
              <a:rPr lang="en-US" altLang="zh-TW" sz="1200" dirty="0"/>
              <a:t>~)</a:t>
            </a:r>
            <a:endParaRPr lang="zh-TW" altLang="en-US" sz="1200" dirty="0"/>
          </a:p>
        </p:txBody>
      </p:sp>
    </p:spTree>
    <p:extLst>
      <p:ext uri="{BB962C8B-B14F-4D97-AF65-F5344CB8AC3E}">
        <p14:creationId xmlns:p14="http://schemas.microsoft.com/office/powerpoint/2010/main" val="2377464856"/>
      </p:ext>
    </p:extLst>
  </p:cSld>
  <p:clrMapOvr>
    <a:masterClrMapping/>
  </p:clrMapOvr>
  <p:transition>
    <p:cove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33222" y="-99392"/>
            <a:ext cx="5262979" cy="1200329"/>
          </a:xfrm>
          <a:prstGeom prst="rect">
            <a:avLst/>
          </a:prstGeom>
          <a:noFill/>
        </p:spPr>
        <p:txBody>
          <a:bodyPr wrap="none">
            <a:spAutoFit/>
          </a:bodyPr>
          <a:lstStyle/>
          <a:p>
            <a:pPr algn="ctr">
              <a:defRPr/>
            </a:pPr>
            <a:r>
              <a:rPr lang="zh-TW" altLang="en-US" sz="3600" b="1" dirty="0">
                <a:solidFill>
                  <a:schemeClr val="tx1">
                    <a:lumMod val="75000"/>
                    <a:lumOff val="25000"/>
                  </a:schemeClr>
                </a:solidFill>
                <a:latin typeface="標楷體" panose="03000509000000000000" pitchFamily="65" charset="-120"/>
              </a:rPr>
              <a:t>工數一定要好好教</a:t>
            </a:r>
            <a:r>
              <a:rPr lang="en-US" altLang="zh-TW" sz="3600" b="1" dirty="0">
                <a:solidFill>
                  <a:schemeClr val="tx1">
                    <a:lumMod val="75000"/>
                    <a:lumOff val="25000"/>
                  </a:schemeClr>
                </a:solidFill>
                <a:latin typeface="標楷體" panose="03000509000000000000" pitchFamily="65" charset="-120"/>
              </a:rPr>
              <a:t>(</a:t>
            </a:r>
            <a:r>
              <a:rPr lang="zh-TW" altLang="en-US" sz="3600" b="1" dirty="0">
                <a:solidFill>
                  <a:schemeClr val="tx1">
                    <a:lumMod val="75000"/>
                    <a:lumOff val="25000"/>
                  </a:schemeClr>
                </a:solidFill>
                <a:latin typeface="標楷體" panose="03000509000000000000" pitchFamily="65" charset="-120"/>
              </a:rPr>
              <a:t>老師</a:t>
            </a:r>
            <a:r>
              <a:rPr lang="en-US" altLang="zh-TW" sz="3600" b="1" dirty="0">
                <a:solidFill>
                  <a:schemeClr val="tx1">
                    <a:lumMod val="75000"/>
                    <a:lumOff val="25000"/>
                  </a:schemeClr>
                </a:solidFill>
                <a:latin typeface="標楷體" panose="03000509000000000000" pitchFamily="65" charset="-120"/>
              </a:rPr>
              <a:t>)</a:t>
            </a:r>
          </a:p>
          <a:p>
            <a:pPr algn="ctr">
              <a:defRPr/>
            </a:pPr>
            <a:r>
              <a:rPr lang="en-US" altLang="zh-TW" sz="3600" b="1" dirty="0">
                <a:solidFill>
                  <a:schemeClr val="tx1">
                    <a:lumMod val="75000"/>
                    <a:lumOff val="25000"/>
                  </a:schemeClr>
                </a:solidFill>
                <a:latin typeface="標楷體" panose="03000509000000000000" pitchFamily="65" charset="-120"/>
              </a:rPr>
              <a:t>          </a:t>
            </a:r>
            <a:r>
              <a:rPr lang="zh-TW" altLang="en-US" sz="3600" b="1" dirty="0">
                <a:solidFill>
                  <a:schemeClr val="tx1">
                    <a:lumMod val="75000"/>
                    <a:lumOff val="25000"/>
                  </a:schemeClr>
                </a:solidFill>
                <a:latin typeface="標楷體" panose="03000509000000000000" pitchFamily="65" charset="-120"/>
              </a:rPr>
              <a:t>認真學</a:t>
            </a:r>
            <a:r>
              <a:rPr lang="en-US" altLang="zh-TW" sz="3600" b="1" dirty="0">
                <a:solidFill>
                  <a:schemeClr val="tx1">
                    <a:lumMod val="75000"/>
                    <a:lumOff val="25000"/>
                  </a:schemeClr>
                </a:solidFill>
                <a:latin typeface="標楷體" panose="03000509000000000000" pitchFamily="65" charset="-120"/>
              </a:rPr>
              <a:t>(</a:t>
            </a:r>
            <a:r>
              <a:rPr lang="zh-TW" altLang="en-US" sz="3600" b="1" dirty="0">
                <a:solidFill>
                  <a:schemeClr val="tx1">
                    <a:lumMod val="75000"/>
                    <a:lumOff val="25000"/>
                  </a:schemeClr>
                </a:solidFill>
                <a:latin typeface="標楷體" panose="03000509000000000000" pitchFamily="65" charset="-120"/>
              </a:rPr>
              <a:t>學生</a:t>
            </a:r>
            <a:r>
              <a:rPr lang="en-US" altLang="zh-TW" sz="3600" b="1" dirty="0">
                <a:solidFill>
                  <a:schemeClr val="tx1">
                    <a:lumMod val="75000"/>
                    <a:lumOff val="25000"/>
                  </a:schemeClr>
                </a:solidFill>
                <a:latin typeface="標楷體" panose="03000509000000000000" pitchFamily="65" charset="-120"/>
              </a:rPr>
              <a:t>)</a:t>
            </a:r>
            <a:endParaRPr lang="zh-TW" altLang="en-US" sz="3600" b="1" dirty="0">
              <a:solidFill>
                <a:schemeClr val="tx1">
                  <a:lumMod val="75000"/>
                  <a:lumOff val="25000"/>
                </a:schemeClr>
              </a:solidFill>
              <a:latin typeface="標楷體" panose="03000509000000000000" pitchFamily="65" charset="-120"/>
            </a:endParaRPr>
          </a:p>
        </p:txBody>
      </p:sp>
      <p:pic>
        <p:nvPicPr>
          <p:cNvPr id="20483" name="Picture 2" descr="C:\Users\0605JUA\Desktop\110b4e12e218a20ada8c328a815649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464" y="1382714"/>
            <a:ext cx="13557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投影片編號版面配置區 3"/>
          <p:cNvSpPr>
            <a:spLocks noGrp="1"/>
          </p:cNvSpPr>
          <p:nvPr>
            <p:ph type="sldNum" sz="quarter" idx="4294967295"/>
          </p:nvPr>
        </p:nvSpPr>
        <p:spPr>
          <a:xfrm>
            <a:off x="7820025" y="6716713"/>
            <a:ext cx="2133600" cy="457200"/>
          </a:xfrm>
          <a:prstGeom prst="rect">
            <a:avLst/>
          </a:prstGeom>
          <a:noFill/>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fld id="{E76248BE-E145-47C3-8BAE-4265B2021330}" type="slidenum">
              <a:rPr kumimoji="0" lang="zh-TW" altLang="en-US" sz="1200">
                <a:latin typeface="Times New Roman" pitchFamily="18" charset="0"/>
              </a:rPr>
              <a:pPr eaLnBrk="1" hangingPunct="1">
                <a:spcBef>
                  <a:spcPct val="0"/>
                </a:spcBef>
                <a:buClrTx/>
                <a:buSzTx/>
                <a:buFontTx/>
                <a:buNone/>
              </a:pPr>
              <a:t>108</a:t>
            </a:fld>
            <a:endParaRPr kumimoji="0" lang="zh-TW" altLang="en-US" sz="1200">
              <a:latin typeface="Times New Roman" pitchFamily="18" charset="0"/>
            </a:endParaRPr>
          </a:p>
        </p:txBody>
      </p:sp>
      <p:grpSp>
        <p:nvGrpSpPr>
          <p:cNvPr id="20485" name="群組 1"/>
          <p:cNvGrpSpPr>
            <a:grpSpLocks noChangeAspect="1"/>
          </p:cNvGrpSpPr>
          <p:nvPr/>
        </p:nvGrpSpPr>
        <p:grpSpPr bwMode="auto">
          <a:xfrm>
            <a:off x="6600056" y="404814"/>
            <a:ext cx="3599630" cy="6300787"/>
            <a:chOff x="5285811" y="144288"/>
            <a:chExt cx="3810043" cy="6669088"/>
          </a:xfrm>
        </p:grpSpPr>
        <p:pic>
          <p:nvPicPr>
            <p:cNvPr id="20492" name="圖片 112" descr="b88陳正宗.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2629" y="144288"/>
              <a:ext cx="403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0839" y="1167492"/>
              <a:ext cx="545703" cy="57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9868" y="4485307"/>
              <a:ext cx="4429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8425" y="2273126"/>
              <a:ext cx="513220" cy="5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0498" y="606182"/>
              <a:ext cx="468115" cy="6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7139" y="1702353"/>
              <a:ext cx="51774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8468" y="1188827"/>
              <a:ext cx="489914" cy="63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9989" y="1696863"/>
              <a:ext cx="555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2672" y="4213969"/>
              <a:ext cx="5651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4592" y="1768301"/>
              <a:ext cx="419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50114" y="3356992"/>
              <a:ext cx="405580" cy="52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56967" y="2853844"/>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39904" y="3354213"/>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7442" y="1265063"/>
              <a:ext cx="534987"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67900" y="4947103"/>
              <a:ext cx="4556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7"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2929" y="2731913"/>
              <a:ext cx="393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8"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78151" y="2708100"/>
              <a:ext cx="469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06641" y="4725144"/>
              <a:ext cx="569913" cy="70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2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9566" y="3357810"/>
              <a:ext cx="446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2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52792" y="3889201"/>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2" name="Picture 2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39595" y="4397201"/>
              <a:ext cx="5413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3" name="Picture 2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68467" y="2057226"/>
              <a:ext cx="523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Picture 2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16042" y="3914601"/>
              <a:ext cx="4397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5" name="Picture 3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33155" y="601417"/>
              <a:ext cx="511175" cy="54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6" name="Picture 3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886179" y="1193626"/>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7" name="Picture 3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652567" y="2879551"/>
              <a:ext cx="3492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Picture 3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960541" y="4003501"/>
              <a:ext cx="5619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9" name="Picture 35" descr="Chi-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03766" y="161900"/>
              <a:ext cx="36036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0" name="Picture 36"/>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85811" y="753867"/>
              <a:ext cx="479562" cy="59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1" name="Picture 3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499587" y="906362"/>
              <a:ext cx="484187" cy="74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2" name="Picture 38"/>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078017" y="4690888"/>
              <a:ext cx="45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3" name="Picture 39" descr="DSCF0813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316392" y="1728613"/>
              <a:ext cx="381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4" name="Picture 40" descr="P124018600"/>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881303" y="2290733"/>
              <a:ext cx="4619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5" name="Picture 41" descr="153459156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420868" y="360188"/>
              <a:ext cx="610399" cy="5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6" name="Picture 42" descr="P1000510"/>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897292" y="188888"/>
              <a:ext cx="404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7" name="Picture 47" descr="wu">
              <a:hlinkClick r:id="rId38"/>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155804" y="5802138"/>
              <a:ext cx="431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8" name="Picture 51"/>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668692" y="3356992"/>
              <a:ext cx="4333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9" name="Picture 53"/>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587604" y="5871988"/>
              <a:ext cx="419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0" name="Picture 54"/>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373292" y="6283151"/>
              <a:ext cx="4603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1" name="Picture 60"/>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508104" y="3352626"/>
              <a:ext cx="4238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2" name="Picture 64" descr="YORK"/>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104460" y="2185417"/>
              <a:ext cx="40798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3" name="Picture 65" descr="m-ilchen"/>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943551" y="692696"/>
              <a:ext cx="581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4" name="Picture 66" descr="JJ"/>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585124" y="5252013"/>
              <a:ext cx="448393" cy="58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5" name="Picture 67" descr="LJ"/>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084367" y="5368751"/>
              <a:ext cx="4365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6" name="Picture 68" descr="WS"/>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406629" y="2431978"/>
              <a:ext cx="4270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7" name="Picture 8"/>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770292" y="2276872"/>
              <a:ext cx="331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8" name="Picture 2" descr="C:\Users\0605JUA\Desktop\IMG_1997.jpg"/>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317094" y="2879551"/>
              <a:ext cx="452636" cy="5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9" name="Picture 3" descr="C:\Users\0605JUA\Desktop\10528591_834208599930949_1848048398_o.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442814" y="3284983"/>
              <a:ext cx="453163" cy="60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矩形 67"/>
            <p:cNvSpPr/>
            <p:nvPr/>
          </p:nvSpPr>
          <p:spPr>
            <a:xfrm>
              <a:off x="6825774" y="2879807"/>
              <a:ext cx="504089" cy="472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0541" name="Picture 4" descr="C:\Users\0605JUA\Desktop\10436218_771851279515226_3747084481612684895_n(3).jpg"/>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609984" y="3872053"/>
              <a:ext cx="397638" cy="3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2" name="Picture 30"/>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973367" y="3872053"/>
              <a:ext cx="468313" cy="60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3" name="Picture 26"/>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889796" y="1668725"/>
              <a:ext cx="481064" cy="66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矩形圖說文字 71"/>
          <p:cNvSpPr/>
          <p:nvPr/>
        </p:nvSpPr>
        <p:spPr>
          <a:xfrm>
            <a:off x="7053263" y="1022350"/>
            <a:ext cx="539750" cy="579438"/>
          </a:xfrm>
          <a:prstGeom prst="wedgeRectCallout">
            <a:avLst>
              <a:gd name="adj1" fmla="val -57787"/>
              <a:gd name="adj2" fmla="val 82219"/>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zh-TW" altLang="en-US"/>
          </a:p>
        </p:txBody>
      </p:sp>
      <p:pic>
        <p:nvPicPr>
          <p:cNvPr id="20487" name="Picture 1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5959475" y="2085975"/>
            <a:ext cx="4968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49"/>
          <p:cNvSpPr txBox="1">
            <a:spLocks noChangeArrowheads="1"/>
          </p:cNvSpPr>
          <p:nvPr/>
        </p:nvSpPr>
        <p:spPr bwMode="auto">
          <a:xfrm>
            <a:off x="8488362" y="4941169"/>
            <a:ext cx="2216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台灣天下</a:t>
            </a:r>
          </a:p>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捨我其誰</a:t>
            </a:r>
          </a:p>
        </p:txBody>
      </p:sp>
      <p:sp>
        <p:nvSpPr>
          <p:cNvPr id="75" name="Text Box 5"/>
          <p:cNvSpPr txBox="1">
            <a:spLocks noChangeArrowheads="1"/>
          </p:cNvSpPr>
          <p:nvPr/>
        </p:nvSpPr>
        <p:spPr bwMode="auto">
          <a:xfrm>
            <a:off x="2063750" y="1373188"/>
            <a:ext cx="61229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zh-TW" sz="1600" dirty="0">
                <a:solidFill>
                  <a:srgbClr val="009900"/>
                </a:solidFill>
                <a:latin typeface="+mj-ea"/>
                <a:ea typeface="+mj-ea"/>
              </a:rPr>
              <a:t> </a:t>
            </a:r>
            <a:r>
              <a:rPr lang="zh-TW" altLang="en-US" sz="2000" u="sng" dirty="0">
                <a:solidFill>
                  <a:srgbClr val="009900"/>
                </a:solidFill>
                <a:latin typeface="+mj-ea"/>
                <a:ea typeface="+mj-ea"/>
              </a:rPr>
              <a:t>台灣製造 輸出中國</a:t>
            </a:r>
            <a:endParaRPr lang="en-US" altLang="zh-TW" sz="2000" dirty="0">
              <a:solidFill>
                <a:srgbClr val="009900"/>
              </a:solidFill>
              <a:latin typeface="+mj-ea"/>
              <a:ea typeface="+mj-ea"/>
            </a:endParaRPr>
          </a:p>
        </p:txBody>
      </p:sp>
      <p:sp>
        <p:nvSpPr>
          <p:cNvPr id="76" name="Text Box 3"/>
          <p:cNvSpPr txBox="1">
            <a:spLocks noChangeArrowheads="1"/>
          </p:cNvSpPr>
          <p:nvPr/>
        </p:nvSpPr>
        <p:spPr bwMode="auto">
          <a:xfrm>
            <a:off x="1919138" y="1412776"/>
            <a:ext cx="10369550"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a:spcBef>
                <a:spcPct val="0"/>
              </a:spcBef>
              <a:buClr>
                <a:schemeClr val="accent2"/>
              </a:buClr>
              <a:buSzTx/>
              <a:buFont typeface="Wingdings" pitchFamily="2" charset="2"/>
              <a:buNone/>
            </a:pPr>
            <a:endParaRPr lang="en-US" altLang="zh-TW" sz="2800" dirty="0">
              <a:ea typeface="細明體" pitchFamily="49" charset="-120"/>
            </a:endParaRPr>
          </a:p>
          <a:p>
            <a:pPr>
              <a:spcBef>
                <a:spcPct val="0"/>
              </a:spcBef>
              <a:buClr>
                <a:schemeClr val="accent2"/>
              </a:buClr>
              <a:buSzTx/>
              <a:buFont typeface="Wingdings" pitchFamily="2" charset="2"/>
              <a:buChar char="§"/>
            </a:pPr>
            <a:r>
              <a:rPr lang="en-US" altLang="zh-TW" sz="2400" dirty="0">
                <a:ea typeface="細明體" pitchFamily="49" charset="-120"/>
              </a:rPr>
              <a:t> </a:t>
            </a:r>
            <a:r>
              <a:rPr lang="zh-TW" altLang="en-US" sz="2400" dirty="0">
                <a:ea typeface="細明體" pitchFamily="49" charset="-120"/>
              </a:rPr>
              <a:t>碩博指導成功案例</a:t>
            </a:r>
            <a:r>
              <a:rPr lang="en-US" altLang="zh-TW" sz="2400" dirty="0">
                <a:ea typeface="細明體" pitchFamily="49" charset="-120"/>
              </a:rPr>
              <a:t>(SCI)</a:t>
            </a:r>
          </a:p>
          <a:p>
            <a:pPr>
              <a:spcBef>
                <a:spcPct val="0"/>
              </a:spcBef>
              <a:buClr>
                <a:schemeClr val="accent2"/>
              </a:buClr>
              <a:buSzTx/>
              <a:buFont typeface="Wingdings" pitchFamily="2" charset="2"/>
              <a:buNone/>
            </a:pPr>
            <a:endParaRPr lang="en-US" altLang="zh-TW" sz="2400" dirty="0">
              <a:ea typeface="細明體" pitchFamily="49" charset="-120"/>
            </a:endParaRPr>
          </a:p>
          <a:p>
            <a:pPr>
              <a:spcBef>
                <a:spcPct val="0"/>
              </a:spcBef>
              <a:buClr>
                <a:schemeClr val="accent2"/>
              </a:buClr>
              <a:buSzTx/>
              <a:buFont typeface="Wingdings" pitchFamily="2" charset="2"/>
              <a:buChar char="§"/>
            </a:pPr>
            <a:r>
              <a:rPr lang="en-US" altLang="zh-TW" sz="2400" dirty="0">
                <a:ea typeface="細明體" pitchFamily="49" charset="-120"/>
              </a:rPr>
              <a:t> </a:t>
            </a:r>
            <a:r>
              <a:rPr lang="zh-TW" altLang="en-US" sz="2400" dirty="0">
                <a:ea typeface="細明體" pitchFamily="49" charset="-120"/>
              </a:rPr>
              <a:t>學生念不下去了</a:t>
            </a:r>
            <a:endParaRPr lang="en-US" altLang="zh-TW" sz="2400" dirty="0">
              <a:latin typeface="細明體" pitchFamily="49" charset="-120"/>
              <a:ea typeface="細明體" pitchFamily="49" charset="-120"/>
            </a:endParaRPr>
          </a:p>
          <a:p>
            <a:pPr>
              <a:spcBef>
                <a:spcPct val="0"/>
              </a:spcBef>
              <a:buClr>
                <a:schemeClr val="accent2"/>
              </a:buClr>
              <a:buSzTx/>
              <a:buFont typeface="Wingdings" pitchFamily="2" charset="2"/>
              <a:buChar char="§"/>
            </a:pPr>
            <a:endParaRPr lang="en-US" altLang="zh-TW" sz="2400" dirty="0">
              <a:ea typeface="細明體" pitchFamily="49" charset="-120"/>
            </a:endParaRPr>
          </a:p>
          <a:p>
            <a:pPr>
              <a:spcBef>
                <a:spcPct val="0"/>
              </a:spcBef>
              <a:buClr>
                <a:schemeClr val="accent2"/>
              </a:buClr>
              <a:buSzTx/>
              <a:buFont typeface="Wingdings" pitchFamily="2" charset="2"/>
              <a:buChar char="§"/>
            </a:pPr>
            <a:r>
              <a:rPr lang="en-US" altLang="zh-TW" sz="2400" dirty="0">
                <a:ea typeface="細明體" pitchFamily="49" charset="-120"/>
              </a:rPr>
              <a:t> </a:t>
            </a:r>
            <a:r>
              <a:rPr lang="zh-TW" altLang="en-US" sz="2400" dirty="0">
                <a:ea typeface="細明體" pitchFamily="49" charset="-120"/>
              </a:rPr>
              <a:t>工數選修 </a:t>
            </a:r>
            <a:r>
              <a:rPr lang="en-US" altLang="zh-TW" sz="2400" dirty="0">
                <a:ea typeface="細明體" pitchFamily="49" charset="-120"/>
              </a:rPr>
              <a:t>?</a:t>
            </a:r>
          </a:p>
          <a:p>
            <a:pPr>
              <a:spcBef>
                <a:spcPct val="0"/>
              </a:spcBef>
              <a:buClr>
                <a:schemeClr val="accent2"/>
              </a:buClr>
              <a:buSzTx/>
              <a:buFont typeface="Wingdings" pitchFamily="2" charset="2"/>
              <a:buNone/>
            </a:pPr>
            <a:endParaRPr lang="en-US" altLang="zh-TW" sz="2400" dirty="0">
              <a:ea typeface="細明體" pitchFamily="49" charset="-120"/>
            </a:endParaRPr>
          </a:p>
          <a:p>
            <a:pPr>
              <a:spcBef>
                <a:spcPct val="0"/>
              </a:spcBef>
              <a:buClr>
                <a:schemeClr val="accent2"/>
              </a:buClr>
              <a:buSzTx/>
              <a:buFont typeface="Wingdings" pitchFamily="2" charset="2"/>
              <a:buChar char="§"/>
            </a:pPr>
            <a:r>
              <a:rPr lang="zh-TW" altLang="en-US" sz="2400" dirty="0">
                <a:ea typeface="細明體" pitchFamily="49" charset="-120"/>
              </a:rPr>
              <a:t>人數不足 </a:t>
            </a:r>
            <a:r>
              <a:rPr lang="en-US" altLang="zh-TW" sz="2400" dirty="0">
                <a:ea typeface="細明體" pitchFamily="49" charset="-120"/>
              </a:rPr>
              <a:t>(</a:t>
            </a:r>
            <a:r>
              <a:rPr lang="zh-TW" altLang="en-US" sz="2400" dirty="0">
                <a:ea typeface="細明體" pitchFamily="49" charset="-120"/>
              </a:rPr>
              <a:t>開不成</a:t>
            </a:r>
            <a:r>
              <a:rPr lang="en-US" altLang="zh-TW" sz="2400" dirty="0">
                <a:ea typeface="細明體" pitchFamily="49" charset="-120"/>
              </a:rPr>
              <a:t>)</a:t>
            </a:r>
          </a:p>
          <a:p>
            <a:pPr>
              <a:spcBef>
                <a:spcPct val="0"/>
              </a:spcBef>
              <a:buClr>
                <a:schemeClr val="accent2"/>
              </a:buClr>
              <a:buSzTx/>
              <a:buFont typeface="Wingdings" pitchFamily="2" charset="2"/>
              <a:buChar char="§"/>
            </a:pPr>
            <a:endParaRPr lang="en-US" altLang="zh-TW" sz="2400" dirty="0">
              <a:ea typeface="細明體" pitchFamily="49" charset="-120"/>
            </a:endParaRPr>
          </a:p>
          <a:p>
            <a:pPr>
              <a:spcBef>
                <a:spcPct val="0"/>
              </a:spcBef>
              <a:buClr>
                <a:schemeClr val="accent2"/>
              </a:buClr>
              <a:buSzTx/>
              <a:buFont typeface="Wingdings" pitchFamily="2" charset="2"/>
              <a:buChar char="§"/>
            </a:pPr>
            <a:r>
              <a:rPr lang="zh-TW" altLang="en-US" sz="2400" dirty="0">
                <a:ea typeface="細明體" pitchFamily="49" charset="-120"/>
              </a:rPr>
              <a:t>雞同鴨講</a:t>
            </a:r>
            <a:endParaRPr lang="en-US" altLang="zh-TW" sz="2400" dirty="0">
              <a:ea typeface="細明體" pitchFamily="49" charset="-120"/>
            </a:endParaRPr>
          </a:p>
          <a:p>
            <a:pPr>
              <a:spcBef>
                <a:spcPct val="0"/>
              </a:spcBef>
              <a:buClr>
                <a:schemeClr val="accent2"/>
              </a:buClr>
              <a:buSzTx/>
              <a:buFont typeface="Wingdings" pitchFamily="2" charset="2"/>
              <a:buChar char="§"/>
            </a:pPr>
            <a:endParaRPr lang="en-US" altLang="zh-TW" sz="2400" dirty="0">
              <a:ea typeface="細明體" pitchFamily="49" charset="-120"/>
            </a:endParaRPr>
          </a:p>
          <a:p>
            <a:pPr>
              <a:spcBef>
                <a:spcPct val="0"/>
              </a:spcBef>
              <a:buClr>
                <a:schemeClr val="accent2"/>
              </a:buClr>
              <a:buSzTx/>
              <a:buFont typeface="Wingdings" pitchFamily="2" charset="2"/>
              <a:buChar char="§"/>
            </a:pPr>
            <a:r>
              <a:rPr lang="zh-TW" altLang="en-US" sz="2400" dirty="0">
                <a:ea typeface="細明體" pitchFamily="49" charset="-120"/>
              </a:rPr>
              <a:t>雞也難過 鴨也難受</a:t>
            </a:r>
            <a:r>
              <a:rPr lang="en-US" altLang="zh-TW" sz="2400" dirty="0">
                <a:ea typeface="細明體" pitchFamily="49" charset="-120"/>
              </a:rPr>
              <a:t> </a:t>
            </a:r>
            <a:endParaRPr lang="en-US" altLang="zh-TW" sz="2800" dirty="0">
              <a:ea typeface="細明體" pitchFamily="49" charset="-120"/>
            </a:endParaRPr>
          </a:p>
        </p:txBody>
      </p:sp>
      <p:sp>
        <p:nvSpPr>
          <p:cNvPr id="20491" name="Text Box 49"/>
          <p:cNvSpPr txBox="1">
            <a:spLocks noChangeArrowheads="1"/>
          </p:cNvSpPr>
          <p:nvPr/>
        </p:nvSpPr>
        <p:spPr bwMode="auto">
          <a:xfrm>
            <a:off x="4511825" y="3789040"/>
            <a:ext cx="274947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微積分也</a:t>
            </a:r>
            <a:endParaRPr lang="en-US" altLang="zh-TW" sz="4000" dirty="0">
              <a:solidFill>
                <a:schemeClr val="hlink"/>
              </a:solidFill>
              <a:latin typeface="Times New Roman" pitchFamily="18" charset="0"/>
              <a:ea typeface="標楷體" pitchFamily="65" charset="-120"/>
            </a:endParaRPr>
          </a:p>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要變選修</a:t>
            </a:r>
            <a:r>
              <a:rPr lang="en-US" altLang="zh-TW" sz="4000" dirty="0">
                <a:solidFill>
                  <a:schemeClr val="hlink"/>
                </a:solidFill>
                <a:latin typeface="Times New Roman" pitchFamily="18" charset="0"/>
                <a:ea typeface="標楷體" pitchFamily="65" charset="-120"/>
              </a:rPr>
              <a:t>?</a:t>
            </a:r>
          </a:p>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力學怎麼辦</a:t>
            </a:r>
          </a:p>
        </p:txBody>
      </p:sp>
      <p:pic>
        <p:nvPicPr>
          <p:cNvPr id="64" name="Picture 2" descr="C:\Users\0605CKI\Desktop\ctchen.jpg"/>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5402350" y="1777132"/>
            <a:ext cx="477626" cy="64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675213"/>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67609" y="5013177"/>
            <a:ext cx="7520007" cy="76944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zh-TW" alt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算出來的與量出來的僅供參考</a:t>
            </a:r>
          </a:p>
        </p:txBody>
      </p:sp>
      <p:sp>
        <p:nvSpPr>
          <p:cNvPr id="5" name="圓角矩形 4"/>
          <p:cNvSpPr/>
          <p:nvPr/>
        </p:nvSpPr>
        <p:spPr>
          <a:xfrm>
            <a:off x="2628900" y="3716760"/>
            <a:ext cx="3024188" cy="1368425"/>
          </a:xfrm>
          <a:prstGeom prst="round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8900000" scaled="1"/>
            <a:tileRect/>
          </a:gra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altLang="zh-TW" dirty="0"/>
              <a:t>Measure what is measurable, and make measurable what is not so</a:t>
            </a:r>
            <a:r>
              <a:rPr lang="zh-TW" altLang="en-US" dirty="0"/>
              <a:t> </a:t>
            </a:r>
            <a:r>
              <a:rPr lang="en-US" altLang="zh-TW" dirty="0"/>
              <a:t>(SCI</a:t>
            </a:r>
            <a:r>
              <a:rPr lang="zh-TW" altLang="en-US" dirty="0"/>
              <a:t> </a:t>
            </a:r>
            <a:r>
              <a:rPr lang="en-US" altLang="zh-TW" dirty="0"/>
              <a:t>Impact factor)</a:t>
            </a:r>
            <a:endParaRPr lang="zh-TW" altLang="en-US" dirty="0"/>
          </a:p>
        </p:txBody>
      </p:sp>
      <p:pic>
        <p:nvPicPr>
          <p:cNvPr id="2052"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1541464"/>
            <a:ext cx="14160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0356" y="1585914"/>
            <a:ext cx="20161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圓角矩形 7"/>
          <p:cNvSpPr/>
          <p:nvPr/>
        </p:nvSpPr>
        <p:spPr>
          <a:xfrm>
            <a:off x="7392292" y="3716760"/>
            <a:ext cx="3024188" cy="1368425"/>
          </a:xfrm>
          <a:prstGeom prst="round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8900000" scaled="1"/>
            <a:tileRect/>
          </a:gra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altLang="zh-TW" dirty="0">
                <a:solidFill>
                  <a:srgbClr val="0000FF"/>
                </a:solidFill>
              </a:rPr>
              <a:t>Compute what is computable, and make computable what is not so</a:t>
            </a:r>
            <a:r>
              <a:rPr lang="zh-TW" altLang="en-US" dirty="0">
                <a:solidFill>
                  <a:srgbClr val="0000FF"/>
                </a:solidFill>
              </a:rPr>
              <a:t> </a:t>
            </a:r>
            <a:r>
              <a:rPr lang="en-US" altLang="zh-TW" dirty="0">
                <a:solidFill>
                  <a:srgbClr val="0000FF"/>
                </a:solidFill>
              </a:rPr>
              <a:t>(</a:t>
            </a:r>
            <a:r>
              <a:rPr lang="zh-TW" altLang="en-US" dirty="0">
                <a:solidFill>
                  <a:srgbClr val="0000FF"/>
                </a:solidFill>
              </a:rPr>
              <a:t>工數</a:t>
            </a:r>
            <a:r>
              <a:rPr lang="en-US" altLang="zh-TW" dirty="0">
                <a:solidFill>
                  <a:srgbClr val="0000FF"/>
                </a:solidFill>
              </a:rPr>
              <a:t>)</a:t>
            </a:r>
            <a:endParaRPr lang="zh-TW" altLang="en-US" dirty="0">
              <a:solidFill>
                <a:srgbClr val="0000FF"/>
              </a:solidFill>
            </a:endParaRPr>
          </a:p>
        </p:txBody>
      </p:sp>
      <p:sp>
        <p:nvSpPr>
          <p:cNvPr id="10" name="矩形 9"/>
          <p:cNvSpPr/>
          <p:nvPr/>
        </p:nvSpPr>
        <p:spPr>
          <a:xfrm>
            <a:off x="3437116" y="-27384"/>
            <a:ext cx="5827236" cy="2123658"/>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zh-TW" altLang="en-US" sz="4400" b="1" cap="all" dirty="0">
                <a:ln w="0"/>
                <a:solidFill>
                  <a:srgbClr val="FF0000"/>
                </a:solidFill>
                <a:effectLst>
                  <a:reflection blurRad="12700" stA="50000" endPos="50000" dist="5000" dir="5400000" sy="-100000" rotWithShape="0"/>
                </a:effectLst>
              </a:rPr>
              <a:t>可以算的儘量算</a:t>
            </a:r>
            <a:endParaRPr lang="en-US" altLang="zh-TW" sz="4400" b="1" cap="all" dirty="0">
              <a:ln w="0"/>
              <a:solidFill>
                <a:srgbClr val="FF0000"/>
              </a:solidFill>
              <a:effectLst>
                <a:reflection blurRad="12700" stA="50000" endPos="50000" dist="5000" dir="5400000" sy="-100000" rotWithShape="0"/>
              </a:effectLst>
            </a:endParaRPr>
          </a:p>
          <a:p>
            <a:pPr algn="ctr">
              <a:defRPr/>
            </a:pPr>
            <a:r>
              <a:rPr lang="zh-TW" altLang="en-US" sz="4400" b="1" cap="all" dirty="0">
                <a:ln w="0"/>
                <a:solidFill>
                  <a:srgbClr val="FF0000"/>
                </a:solidFill>
                <a:effectLst>
                  <a:reflection blurRad="12700" stA="50000" endPos="50000" dist="5000" dir="5400000" sy="-100000" rotWithShape="0"/>
                </a:effectLst>
              </a:rPr>
              <a:t>不能算的也要想辦法算</a:t>
            </a:r>
            <a:endParaRPr lang="en-US" altLang="zh-TW" sz="4400" b="1" cap="all" dirty="0">
              <a:ln w="0"/>
              <a:solidFill>
                <a:srgbClr val="FF0000"/>
              </a:solidFill>
              <a:effectLst>
                <a:reflection blurRad="12700" stA="50000" endPos="50000" dist="5000" dir="5400000" sy="-100000" rotWithShape="0"/>
              </a:effectLst>
            </a:endParaRPr>
          </a:p>
          <a:p>
            <a:pPr algn="ctr">
              <a:defRPr/>
            </a:pPr>
            <a:endParaRPr lang="zh-TW" alt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圓角矩形 8"/>
          <p:cNvSpPr/>
          <p:nvPr/>
        </p:nvSpPr>
        <p:spPr>
          <a:xfrm>
            <a:off x="4367809" y="1700809"/>
            <a:ext cx="3888283" cy="1296144"/>
          </a:xfrm>
          <a:prstGeom prst="round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8900000" scaled="1"/>
            <a:tileRect/>
          </a:gra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altLang="zh-TW" dirty="0"/>
              <a:t>Write what is writable, and make writable what is not so (</a:t>
            </a:r>
            <a:r>
              <a:rPr lang="zh-TW" altLang="en-US" dirty="0"/>
              <a:t>科技論文寫作</a:t>
            </a:r>
            <a:r>
              <a:rPr lang="en-US" altLang="zh-TW" dirty="0"/>
              <a:t>)</a:t>
            </a:r>
            <a:endParaRPr lang="zh-TW" altLang="en-US" dirty="0"/>
          </a:p>
        </p:txBody>
      </p:sp>
      <p:sp>
        <p:nvSpPr>
          <p:cNvPr id="11" name="Text Box 5"/>
          <p:cNvSpPr txBox="1">
            <a:spLocks noChangeArrowheads="1"/>
          </p:cNvSpPr>
          <p:nvPr/>
        </p:nvSpPr>
        <p:spPr bwMode="auto">
          <a:xfrm>
            <a:off x="2999656" y="5661248"/>
            <a:ext cx="8424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3200" b="1" dirty="0">
                <a:solidFill>
                  <a:srgbClr val="0000FF"/>
                </a:solidFill>
                <a:ea typeface="新細明體" pitchFamily="18" charset="-120"/>
              </a:rPr>
              <a:t> </a:t>
            </a:r>
            <a:r>
              <a:rPr lang="zh-TW" altLang="en-US" sz="3200" b="1" dirty="0">
                <a:solidFill>
                  <a:srgbClr val="0000FF"/>
                </a:solidFill>
              </a:rPr>
              <a:t>什麼都會算 但不知算什麼 </a:t>
            </a:r>
            <a:r>
              <a:rPr lang="en-US" altLang="zh-TW" sz="3200" b="1" dirty="0">
                <a:solidFill>
                  <a:srgbClr val="0000FF"/>
                </a:solidFill>
              </a:rPr>
              <a:t>(</a:t>
            </a:r>
            <a:r>
              <a:rPr lang="zh-TW" altLang="en-US" sz="3200" b="1" dirty="0"/>
              <a:t>對</a:t>
            </a:r>
            <a:r>
              <a:rPr lang="zh-TW" altLang="en-US" sz="3200" b="1" dirty="0">
                <a:solidFill>
                  <a:srgbClr val="0000FF"/>
                </a:solidFill>
              </a:rPr>
              <a:t>或</a:t>
            </a:r>
            <a:r>
              <a:rPr lang="zh-TW" altLang="en-US" sz="3200" b="1" dirty="0"/>
              <a:t>錯</a:t>
            </a:r>
            <a:r>
              <a:rPr lang="en-US" altLang="zh-TW" sz="3200" b="1" dirty="0">
                <a:solidFill>
                  <a:srgbClr val="0000FF"/>
                </a:solidFill>
              </a:rPr>
              <a:t>?) </a:t>
            </a:r>
          </a:p>
        </p:txBody>
      </p:sp>
    </p:spTree>
    <p:extLst>
      <p:ext uri="{BB962C8B-B14F-4D97-AF65-F5344CB8AC3E}">
        <p14:creationId xmlns:p14="http://schemas.microsoft.com/office/powerpoint/2010/main" val="640532954"/>
      </p:ext>
    </p:extLst>
  </p:cSld>
  <p:clrMapOvr>
    <a:masterClrMapping/>
  </p:clrMapOvr>
  <p:transition>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90834EBA-AD9C-4889-8B4D-66846EB7F048}" type="slidenum">
              <a:rPr lang="zh-TW" altLang="en-US" sz="1200">
                <a:solidFill>
                  <a:srgbClr val="262626"/>
                </a:solidFill>
              </a:rPr>
              <a:pPr>
                <a:spcBef>
                  <a:spcPct val="0"/>
                </a:spcBef>
                <a:buFontTx/>
                <a:buNone/>
              </a:pPr>
              <a:t>11</a:t>
            </a:fld>
            <a:endParaRPr lang="zh-TW" altLang="en-US" sz="1200">
              <a:solidFill>
                <a:srgbClr val="262626"/>
              </a:solidFill>
            </a:endParaRPr>
          </a:p>
        </p:txBody>
      </p:sp>
      <p:graphicFrame>
        <p:nvGraphicFramePr>
          <p:cNvPr id="2051" name="物件 8"/>
          <p:cNvGraphicFramePr>
            <a:graphicFrameLocks noChangeAspect="1"/>
          </p:cNvGraphicFramePr>
          <p:nvPr/>
        </p:nvGraphicFramePr>
        <p:xfrm>
          <a:off x="7670800" y="3352800"/>
          <a:ext cx="914400" cy="198438"/>
        </p:xfrm>
        <a:graphic>
          <a:graphicData uri="http://schemas.openxmlformats.org/presentationml/2006/ole">
            <mc:AlternateContent xmlns:mc="http://schemas.openxmlformats.org/markup-compatibility/2006">
              <mc:Choice xmlns:v="urn:schemas-microsoft-com:vml" Requires="v">
                <p:oleObj spid="_x0000_s27992" name="Equation" r:id="rId4" imgW="435285" imgH="677109" progId="Equation.DSMT4">
                  <p:embed/>
                </p:oleObj>
              </mc:Choice>
              <mc:Fallback>
                <p:oleObj name="Equation" r:id="rId4" imgW="435285" imgH="677109" progId="Equation.DSMT4">
                  <p:embed/>
                  <p:pic>
                    <p:nvPicPr>
                      <p:cNvPr id="2051" name="物件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0800" y="3352800"/>
                        <a:ext cx="9144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2" name="Rectangle 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endParaRPr lang="zh-TW" altLang="en-US" sz="1800">
              <a:solidFill>
                <a:srgbClr val="000000"/>
              </a:solidFill>
            </a:endParaRPr>
          </a:p>
        </p:txBody>
      </p:sp>
      <p:sp>
        <p:nvSpPr>
          <p:cNvPr id="2053" name="標題 15"/>
          <p:cNvSpPr>
            <a:spLocks noGrp="1"/>
          </p:cNvSpPr>
          <p:nvPr>
            <p:ph type="title"/>
          </p:nvPr>
        </p:nvSpPr>
        <p:spPr>
          <a:xfrm>
            <a:off x="2152650" y="103188"/>
            <a:ext cx="7886700" cy="1325562"/>
          </a:xfrm>
        </p:spPr>
        <p:txBody>
          <a:bodyPr/>
          <a:lstStyle/>
          <a:p>
            <a:r>
              <a:rPr lang="en-US" altLang="zh-TW" u="sng" dirty="0" smtClean="0"/>
              <a:t>Global  MSV  Family</a:t>
            </a:r>
            <a:endParaRPr lang="zh-TW" altLang="en-US" u="sng" dirty="0" smtClean="0"/>
          </a:p>
        </p:txBody>
      </p:sp>
      <p:grpSp>
        <p:nvGrpSpPr>
          <p:cNvPr id="2054" name="群組 45"/>
          <p:cNvGrpSpPr>
            <a:grpSpLocks/>
          </p:cNvGrpSpPr>
          <p:nvPr/>
        </p:nvGrpSpPr>
        <p:grpSpPr bwMode="auto">
          <a:xfrm>
            <a:off x="4930775" y="1198564"/>
            <a:ext cx="2336800" cy="1406525"/>
            <a:chOff x="6245511" y="1535503"/>
            <a:chExt cx="2336665" cy="1406106"/>
          </a:xfrm>
        </p:grpSpPr>
        <p:pic>
          <p:nvPicPr>
            <p:cNvPr id="2095" name="圖片 2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9416" y="1578941"/>
              <a:ext cx="686963" cy="69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6" name="文字方塊 17"/>
            <p:cNvSpPr txBox="1">
              <a:spLocks noChangeArrowheads="1"/>
            </p:cNvSpPr>
            <p:nvPr/>
          </p:nvSpPr>
          <p:spPr bwMode="auto">
            <a:xfrm>
              <a:off x="6245511" y="1739680"/>
              <a:ext cx="23366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a:solidFill>
                    <a:srgbClr val="000000"/>
                  </a:solidFill>
                </a:rPr>
                <a:t>     NTOU</a:t>
              </a:r>
            </a:p>
            <a:p>
              <a:pPr>
                <a:spcBef>
                  <a:spcPct val="0"/>
                </a:spcBef>
                <a:buFontTx/>
                <a:buNone/>
              </a:pPr>
              <a:r>
                <a:rPr lang="en-US" altLang="zh-TW" sz="2400">
                  <a:solidFill>
                    <a:srgbClr val="000000"/>
                  </a:solidFill>
                </a:rPr>
                <a:t>Chen, Jeng-Tzong</a:t>
              </a:r>
            </a:p>
            <a:p>
              <a:pPr>
                <a:spcBef>
                  <a:spcPct val="0"/>
                </a:spcBef>
                <a:buFontTx/>
                <a:buNone/>
              </a:pPr>
              <a:r>
                <a:rPr lang="en-US" altLang="zh-TW" sz="2400">
                  <a:solidFill>
                    <a:srgbClr val="000000"/>
                  </a:solidFill>
                </a:rPr>
                <a:t>Lee, Ying-Te</a:t>
              </a:r>
              <a:endParaRPr lang="zh-TW" altLang="en-US" sz="2400">
                <a:solidFill>
                  <a:srgbClr val="000000"/>
                </a:solidFill>
              </a:endParaRPr>
            </a:p>
          </p:txBody>
        </p:sp>
        <p:sp>
          <p:nvSpPr>
            <p:cNvPr id="29" name="矩形 28"/>
            <p:cNvSpPr/>
            <p:nvPr/>
          </p:nvSpPr>
          <p:spPr>
            <a:xfrm>
              <a:off x="6245511" y="1535503"/>
              <a:ext cx="2250945" cy="1406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black"/>
                </a:solidFill>
              </a:endParaRPr>
            </a:p>
          </p:txBody>
        </p:sp>
      </p:grpSp>
      <p:grpSp>
        <p:nvGrpSpPr>
          <p:cNvPr id="2055" name="群組 32"/>
          <p:cNvGrpSpPr>
            <a:grpSpLocks/>
          </p:cNvGrpSpPr>
          <p:nvPr/>
        </p:nvGrpSpPr>
        <p:grpSpPr bwMode="auto">
          <a:xfrm>
            <a:off x="7967664" y="1150939"/>
            <a:ext cx="2395537" cy="2027237"/>
            <a:chOff x="6303331" y="3286676"/>
            <a:chExt cx="2395568" cy="2026836"/>
          </a:xfrm>
        </p:grpSpPr>
        <p:pic>
          <p:nvPicPr>
            <p:cNvPr id="2092" name="圖片 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473" y="3286676"/>
              <a:ext cx="1404426" cy="112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3" name="文字方塊 18"/>
            <p:cNvSpPr txBox="1">
              <a:spLocks noChangeArrowheads="1"/>
            </p:cNvSpPr>
            <p:nvPr/>
          </p:nvSpPr>
          <p:spPr bwMode="auto">
            <a:xfrm>
              <a:off x="6303331" y="3743851"/>
              <a:ext cx="2198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a:solidFill>
                    <a:srgbClr val="000000"/>
                  </a:solidFill>
                </a:rPr>
                <a:t>    NIU</a:t>
              </a:r>
            </a:p>
            <a:p>
              <a:pPr>
                <a:spcBef>
                  <a:spcPct val="0"/>
                </a:spcBef>
                <a:buFontTx/>
                <a:buNone/>
              </a:pPr>
              <a:r>
                <a:rPr lang="en-US" altLang="zh-TW" sz="2400">
                  <a:solidFill>
                    <a:srgbClr val="000000"/>
                  </a:solidFill>
                </a:rPr>
                <a:t>Chen, Kue-Hong</a:t>
              </a:r>
            </a:p>
            <a:p>
              <a:pPr>
                <a:spcBef>
                  <a:spcPct val="0"/>
                </a:spcBef>
                <a:buFontTx/>
                <a:buNone/>
              </a:pPr>
              <a:r>
                <a:rPr lang="en-US" altLang="zh-TW" sz="2400">
                  <a:solidFill>
                    <a:srgbClr val="000000"/>
                  </a:solidFill>
                </a:rPr>
                <a:t>Kao, Jeng-Hong</a:t>
              </a:r>
            </a:p>
            <a:p>
              <a:pPr>
                <a:spcBef>
                  <a:spcPct val="0"/>
                </a:spcBef>
                <a:buFontTx/>
                <a:buNone/>
              </a:pPr>
              <a:r>
                <a:rPr lang="en-US" altLang="zh-TW" sz="2400">
                  <a:solidFill>
                    <a:srgbClr val="000000"/>
                  </a:solidFill>
                </a:rPr>
                <a:t>Wu, Ching-Sen</a:t>
              </a:r>
              <a:endParaRPr lang="zh-TW" altLang="en-US" sz="2400">
                <a:solidFill>
                  <a:srgbClr val="000000"/>
                </a:solidFill>
              </a:endParaRPr>
            </a:p>
          </p:txBody>
        </p:sp>
        <p:sp>
          <p:nvSpPr>
            <p:cNvPr id="32" name="矩形 31"/>
            <p:cNvSpPr/>
            <p:nvPr/>
          </p:nvSpPr>
          <p:spPr>
            <a:xfrm>
              <a:off x="6303331" y="3321594"/>
              <a:ext cx="2278091" cy="19919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grpSp>
        <p:nvGrpSpPr>
          <p:cNvPr id="2056" name="群組 35"/>
          <p:cNvGrpSpPr>
            <a:grpSpLocks/>
          </p:cNvGrpSpPr>
          <p:nvPr/>
        </p:nvGrpSpPr>
        <p:grpSpPr bwMode="auto">
          <a:xfrm>
            <a:off x="8001001" y="4948239"/>
            <a:ext cx="1795463" cy="1169987"/>
            <a:chOff x="3700023" y="4481312"/>
            <a:chExt cx="1795015" cy="1170233"/>
          </a:xfrm>
        </p:grpSpPr>
        <p:sp>
          <p:nvSpPr>
            <p:cNvPr id="2089" name="文字方塊 19"/>
            <p:cNvSpPr txBox="1">
              <a:spLocks noChangeArrowheads="1"/>
            </p:cNvSpPr>
            <p:nvPr/>
          </p:nvSpPr>
          <p:spPr bwMode="auto">
            <a:xfrm>
              <a:off x="3725901" y="4820548"/>
              <a:ext cx="16921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a:solidFill>
                    <a:srgbClr val="000000"/>
                  </a:solidFill>
                </a:rPr>
                <a:t>LHSTU</a:t>
              </a:r>
            </a:p>
            <a:p>
              <a:pPr>
                <a:spcBef>
                  <a:spcPct val="0"/>
                </a:spcBef>
                <a:buFontTx/>
                <a:buNone/>
              </a:pPr>
              <a:r>
                <a:rPr lang="en-US" altLang="zh-TW" sz="2400">
                  <a:solidFill>
                    <a:srgbClr val="000000"/>
                  </a:solidFill>
                </a:rPr>
                <a:t>Lin, Sue-Ray</a:t>
              </a:r>
            </a:p>
          </p:txBody>
        </p:sp>
        <p:pic>
          <p:nvPicPr>
            <p:cNvPr id="2090" name="圖片 3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6904" y="4533068"/>
              <a:ext cx="776378" cy="76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p:cNvSpPr/>
            <p:nvPr/>
          </p:nvSpPr>
          <p:spPr>
            <a:xfrm>
              <a:off x="3700023" y="4481312"/>
              <a:ext cx="1795015" cy="11273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grpSp>
        <p:nvGrpSpPr>
          <p:cNvPr id="2057" name="群組 38"/>
          <p:cNvGrpSpPr>
            <a:grpSpLocks/>
          </p:cNvGrpSpPr>
          <p:nvPr/>
        </p:nvGrpSpPr>
        <p:grpSpPr bwMode="auto">
          <a:xfrm>
            <a:off x="2292351" y="1222375"/>
            <a:ext cx="1814513" cy="1098550"/>
            <a:chOff x="1394517" y="4400576"/>
            <a:chExt cx="1814512" cy="1098569"/>
          </a:xfrm>
        </p:grpSpPr>
        <p:sp>
          <p:nvSpPr>
            <p:cNvPr id="2086" name="文字方塊 20"/>
            <p:cNvSpPr txBox="1">
              <a:spLocks noChangeArrowheads="1"/>
            </p:cNvSpPr>
            <p:nvPr/>
          </p:nvSpPr>
          <p:spPr bwMode="auto">
            <a:xfrm>
              <a:off x="1437646" y="4668148"/>
              <a:ext cx="1503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a:solidFill>
                    <a:srgbClr val="000000"/>
                  </a:solidFill>
                </a:rPr>
                <a:t>NKUST</a:t>
              </a:r>
            </a:p>
            <a:p>
              <a:pPr>
                <a:spcBef>
                  <a:spcPct val="0"/>
                </a:spcBef>
                <a:buFontTx/>
                <a:buNone/>
              </a:pPr>
              <a:r>
                <a:rPr lang="en-US" altLang="zh-TW" sz="2400">
                  <a:solidFill>
                    <a:srgbClr val="000000"/>
                  </a:solidFill>
                </a:rPr>
                <a:t>Chen, I-Lin</a:t>
              </a:r>
            </a:p>
          </p:txBody>
        </p:sp>
        <p:pic>
          <p:nvPicPr>
            <p:cNvPr id="2087" name="圖片 3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96568" y="4435080"/>
              <a:ext cx="726200" cy="7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p:cNvSpPr/>
            <p:nvPr/>
          </p:nvSpPr>
          <p:spPr>
            <a:xfrm>
              <a:off x="1394517" y="4400576"/>
              <a:ext cx="1814512" cy="10366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grpSp>
        <p:nvGrpSpPr>
          <p:cNvPr id="2058" name="群組 41"/>
          <p:cNvGrpSpPr>
            <a:grpSpLocks/>
          </p:cNvGrpSpPr>
          <p:nvPr/>
        </p:nvGrpSpPr>
        <p:grpSpPr bwMode="auto">
          <a:xfrm>
            <a:off x="8004175" y="3514725"/>
            <a:ext cx="1627188" cy="1106488"/>
            <a:chOff x="112149" y="3180891"/>
            <a:chExt cx="1628125" cy="1107029"/>
          </a:xfrm>
        </p:grpSpPr>
        <p:sp>
          <p:nvSpPr>
            <p:cNvPr id="2083" name="文字方塊 22"/>
            <p:cNvSpPr txBox="1">
              <a:spLocks noChangeArrowheads="1"/>
            </p:cNvSpPr>
            <p:nvPr/>
          </p:nvSpPr>
          <p:spPr bwMode="auto">
            <a:xfrm>
              <a:off x="149434" y="3456923"/>
              <a:ext cx="1503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a:solidFill>
                    <a:srgbClr val="000000"/>
                  </a:solidFill>
                </a:rPr>
                <a:t>NCKU</a:t>
              </a:r>
            </a:p>
            <a:p>
              <a:pPr>
                <a:spcBef>
                  <a:spcPct val="0"/>
                </a:spcBef>
                <a:buFontTx/>
                <a:buNone/>
              </a:pPr>
              <a:r>
                <a:rPr lang="en-US" altLang="zh-TW" sz="2400">
                  <a:solidFill>
                    <a:srgbClr val="000000"/>
                  </a:solidFill>
                </a:rPr>
                <a:t>Liu, Li-Wei</a:t>
              </a:r>
            </a:p>
          </p:txBody>
        </p:sp>
        <p:pic>
          <p:nvPicPr>
            <p:cNvPr id="2084" name="圖片 3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9278" y="3183402"/>
              <a:ext cx="724730" cy="72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矩形 40"/>
            <p:cNvSpPr/>
            <p:nvPr/>
          </p:nvSpPr>
          <p:spPr>
            <a:xfrm>
              <a:off x="112149" y="3180891"/>
              <a:ext cx="1628125" cy="10720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grpSp>
        <p:nvGrpSpPr>
          <p:cNvPr id="2059" name="群組 44"/>
          <p:cNvGrpSpPr>
            <a:grpSpLocks/>
          </p:cNvGrpSpPr>
          <p:nvPr/>
        </p:nvGrpSpPr>
        <p:grpSpPr bwMode="auto">
          <a:xfrm>
            <a:off x="2278063" y="2901951"/>
            <a:ext cx="1820862" cy="1222375"/>
            <a:chOff x="327801" y="1362972"/>
            <a:chExt cx="1820842" cy="1222067"/>
          </a:xfrm>
        </p:grpSpPr>
        <p:sp>
          <p:nvSpPr>
            <p:cNvPr id="2080" name="文字方塊 23"/>
            <p:cNvSpPr txBox="1">
              <a:spLocks noChangeArrowheads="1"/>
            </p:cNvSpPr>
            <p:nvPr/>
          </p:nvSpPr>
          <p:spPr bwMode="auto">
            <a:xfrm>
              <a:off x="414642" y="1719538"/>
              <a:ext cx="17340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a:solidFill>
                    <a:srgbClr val="000000"/>
                  </a:solidFill>
                </a:rPr>
                <a:t> TKU</a:t>
              </a:r>
            </a:p>
            <a:p>
              <a:pPr>
                <a:spcBef>
                  <a:spcPct val="0"/>
                </a:spcBef>
                <a:buFontTx/>
                <a:buNone/>
              </a:pPr>
              <a:r>
                <a:rPr lang="en-US" altLang="zh-TW" sz="2400">
                  <a:solidFill>
                    <a:srgbClr val="000000"/>
                  </a:solidFill>
                </a:rPr>
                <a:t>Lee, Jia-Wei</a:t>
              </a:r>
            </a:p>
          </p:txBody>
        </p:sp>
        <p:pic>
          <p:nvPicPr>
            <p:cNvPr id="2081" name="圖片 4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00880" y="1487631"/>
              <a:ext cx="649830" cy="64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矩形 43"/>
            <p:cNvSpPr/>
            <p:nvPr/>
          </p:nvSpPr>
          <p:spPr>
            <a:xfrm>
              <a:off x="327801" y="1362972"/>
              <a:ext cx="1785917" cy="1222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grpSp>
        <p:nvGrpSpPr>
          <p:cNvPr id="2060" name="群組 2"/>
          <p:cNvGrpSpPr>
            <a:grpSpLocks/>
          </p:cNvGrpSpPr>
          <p:nvPr/>
        </p:nvGrpSpPr>
        <p:grpSpPr bwMode="auto">
          <a:xfrm>
            <a:off x="1888295" y="4673805"/>
            <a:ext cx="3535049" cy="1192854"/>
            <a:chOff x="795738" y="4768015"/>
            <a:chExt cx="3534633" cy="1192839"/>
          </a:xfrm>
        </p:grpSpPr>
        <p:sp>
          <p:nvSpPr>
            <p:cNvPr id="2077" name="文字方塊 49"/>
            <p:cNvSpPr txBox="1">
              <a:spLocks noChangeArrowheads="1"/>
            </p:cNvSpPr>
            <p:nvPr/>
          </p:nvSpPr>
          <p:spPr bwMode="auto">
            <a:xfrm>
              <a:off x="882556" y="5129868"/>
              <a:ext cx="3447815" cy="83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rPr>
                <a:t> </a:t>
              </a:r>
              <a:r>
                <a:rPr lang="zh-TW" altLang="en-US" sz="2400" dirty="0">
                  <a:solidFill>
                    <a:srgbClr val="000000"/>
                  </a:solidFill>
                </a:rPr>
                <a:t>三明學院</a:t>
              </a:r>
              <a:endParaRPr lang="en-US" altLang="zh-TW" sz="2400" dirty="0">
                <a:solidFill>
                  <a:srgbClr val="000000"/>
                </a:solidFill>
              </a:endParaRPr>
            </a:p>
            <a:p>
              <a:pPr>
                <a:spcBef>
                  <a:spcPct val="0"/>
                </a:spcBef>
                <a:buFontTx/>
                <a:buNone/>
              </a:pPr>
              <a:r>
                <a:rPr lang="en-US" altLang="zh-TW" sz="2400" dirty="0">
                  <a:solidFill>
                    <a:srgbClr val="000000"/>
                  </a:solidFill>
                </a:rPr>
                <a:t>Chen, Cheng-</a:t>
              </a:r>
              <a:r>
                <a:rPr lang="en-US" altLang="zh-TW" sz="2400" dirty="0" err="1">
                  <a:solidFill>
                    <a:srgbClr val="000000"/>
                  </a:solidFill>
                </a:rPr>
                <a:t>Tzong</a:t>
              </a:r>
              <a:endParaRPr lang="en-US" altLang="zh-TW" sz="2400" dirty="0">
                <a:solidFill>
                  <a:srgbClr val="000000"/>
                </a:solidFill>
              </a:endParaRPr>
            </a:p>
          </p:txBody>
        </p:sp>
        <p:sp>
          <p:nvSpPr>
            <p:cNvPr id="54" name="矩形 53"/>
            <p:cNvSpPr/>
            <p:nvPr/>
          </p:nvSpPr>
          <p:spPr>
            <a:xfrm>
              <a:off x="795738" y="4768015"/>
              <a:ext cx="2610372" cy="1130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grpSp>
        <p:nvGrpSpPr>
          <p:cNvPr id="2061" name="群組 4"/>
          <p:cNvGrpSpPr>
            <a:grpSpLocks/>
          </p:cNvGrpSpPr>
          <p:nvPr/>
        </p:nvGrpSpPr>
        <p:grpSpPr bwMode="auto">
          <a:xfrm>
            <a:off x="5010151" y="4956175"/>
            <a:ext cx="2163763" cy="1176338"/>
            <a:chOff x="3676169" y="4956448"/>
            <a:chExt cx="2163918" cy="1176568"/>
          </a:xfrm>
        </p:grpSpPr>
        <p:sp>
          <p:nvSpPr>
            <p:cNvPr id="2074" name="文字方塊 55"/>
            <p:cNvSpPr txBox="1">
              <a:spLocks noChangeArrowheads="1"/>
            </p:cNvSpPr>
            <p:nvPr/>
          </p:nvSpPr>
          <p:spPr bwMode="auto">
            <a:xfrm>
              <a:off x="3685377" y="5302019"/>
              <a:ext cx="21547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a:solidFill>
                    <a:srgbClr val="000000"/>
                  </a:solidFill>
                </a:rPr>
                <a:t>    WUYI</a:t>
              </a:r>
            </a:p>
            <a:p>
              <a:pPr>
                <a:spcBef>
                  <a:spcPct val="0"/>
                </a:spcBef>
                <a:buFontTx/>
                <a:buNone/>
              </a:pPr>
              <a:r>
                <a:rPr lang="en-US" altLang="zh-TW" sz="2400">
                  <a:solidFill>
                    <a:srgbClr val="000000"/>
                  </a:solidFill>
                </a:rPr>
                <a:t>Chung, Yu-Long</a:t>
              </a:r>
            </a:p>
          </p:txBody>
        </p:sp>
        <p:sp>
          <p:nvSpPr>
            <p:cNvPr id="58" name="矩形 57"/>
            <p:cNvSpPr/>
            <p:nvPr/>
          </p:nvSpPr>
          <p:spPr>
            <a:xfrm>
              <a:off x="3676169" y="4956448"/>
              <a:ext cx="2163918" cy="1151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2076" name="圖片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41334" y="5044237"/>
              <a:ext cx="741645" cy="72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直線接點 7"/>
          <p:cNvCxnSpPr>
            <a:stCxn id="29" idx="2"/>
            <a:endCxn id="17" idx="0"/>
          </p:cNvCxnSpPr>
          <p:nvPr/>
        </p:nvCxnSpPr>
        <p:spPr>
          <a:xfrm flipH="1">
            <a:off x="6015039" y="2605089"/>
            <a:ext cx="41275" cy="244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接點 10"/>
          <p:cNvCxnSpPr>
            <a:stCxn id="38" idx="3"/>
          </p:cNvCxnSpPr>
          <p:nvPr/>
        </p:nvCxnSpPr>
        <p:spPr>
          <a:xfrm flipV="1">
            <a:off x="4106864" y="1710731"/>
            <a:ext cx="785814" cy="299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線接點 13"/>
          <p:cNvCxnSpPr>
            <a:stCxn id="44" idx="3"/>
          </p:cNvCxnSpPr>
          <p:nvPr/>
        </p:nvCxnSpPr>
        <p:spPr>
          <a:xfrm flipV="1">
            <a:off x="4064000" y="2547937"/>
            <a:ext cx="908014" cy="9652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V="1">
            <a:off x="4536238" y="2547936"/>
            <a:ext cx="672992" cy="28459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flipV="1">
            <a:off x="7141412" y="2576219"/>
            <a:ext cx="54941" cy="22973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直線接點 60"/>
          <p:cNvCxnSpPr>
            <a:stCxn id="35" idx="1"/>
          </p:cNvCxnSpPr>
          <p:nvPr/>
        </p:nvCxnSpPr>
        <p:spPr>
          <a:xfrm flipH="1" flipV="1">
            <a:off x="7181850" y="2543971"/>
            <a:ext cx="819151" cy="2967831"/>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068" name="群組 65"/>
          <p:cNvGrpSpPr>
            <a:grpSpLocks/>
          </p:cNvGrpSpPr>
          <p:nvPr/>
        </p:nvGrpSpPr>
        <p:grpSpPr bwMode="auto">
          <a:xfrm>
            <a:off x="5060946" y="2849564"/>
            <a:ext cx="2104450" cy="1908175"/>
            <a:chOff x="3536820" y="2849229"/>
            <a:chExt cx="2104384" cy="1909100"/>
          </a:xfrm>
        </p:grpSpPr>
        <p:sp>
          <p:nvSpPr>
            <p:cNvPr id="2071" name="文字方塊 24"/>
            <p:cNvSpPr txBox="1">
              <a:spLocks noChangeArrowheads="1"/>
            </p:cNvSpPr>
            <p:nvPr/>
          </p:nvSpPr>
          <p:spPr bwMode="auto">
            <a:xfrm>
              <a:off x="3594078" y="3485676"/>
              <a:ext cx="2047126" cy="120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400" dirty="0">
                  <a:solidFill>
                    <a:srgbClr val="000000"/>
                  </a:solidFill>
                </a:rPr>
                <a:t>NTU</a:t>
              </a:r>
            </a:p>
            <a:p>
              <a:pPr>
                <a:spcBef>
                  <a:spcPct val="0"/>
                </a:spcBef>
                <a:buFontTx/>
                <a:buNone/>
              </a:pPr>
              <a:r>
                <a:rPr lang="en-US" altLang="zh-TW" sz="2400" dirty="0">
                  <a:solidFill>
                    <a:srgbClr val="000000"/>
                  </a:solidFill>
                </a:rPr>
                <a:t>Hong, </a:t>
              </a:r>
              <a:r>
                <a:rPr lang="en-US" altLang="zh-TW" sz="2400" dirty="0" smtClean="0">
                  <a:solidFill>
                    <a:srgbClr val="000000"/>
                  </a:solidFill>
                </a:rPr>
                <a:t>Hong-Ki</a:t>
              </a:r>
            </a:p>
            <a:p>
              <a:pPr>
                <a:spcBef>
                  <a:spcPct val="0"/>
                </a:spcBef>
                <a:buFontTx/>
                <a:buNone/>
              </a:pPr>
              <a:r>
                <a:rPr lang="en-US" altLang="zh-TW" sz="2400" dirty="0" smtClean="0">
                  <a:solidFill>
                    <a:srgbClr val="000000"/>
                  </a:solidFill>
                </a:rPr>
                <a:t>Liu, Li-Wei</a:t>
              </a:r>
              <a:endParaRPr lang="en-US" altLang="zh-TW" sz="2400" dirty="0">
                <a:solidFill>
                  <a:srgbClr val="000000"/>
                </a:solidFill>
              </a:endParaRPr>
            </a:p>
          </p:txBody>
        </p:sp>
        <p:pic>
          <p:nvPicPr>
            <p:cNvPr id="2072" name="圖片 2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312375" y="3057463"/>
              <a:ext cx="886842" cy="88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橢圓 16"/>
            <p:cNvSpPr/>
            <p:nvPr/>
          </p:nvSpPr>
          <p:spPr>
            <a:xfrm>
              <a:off x="3536820" y="2849229"/>
              <a:ext cx="1909702" cy="1909100"/>
            </a:xfrm>
            <a:prstGeom prst="ellipse">
              <a:avLst/>
            </a:prstGeom>
            <a:noFill/>
            <a:ln w="19050">
              <a:solidFill>
                <a:srgbClr val="E780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cxnSp>
        <p:nvCxnSpPr>
          <p:cNvPr id="68" name="直線接點 67"/>
          <p:cNvCxnSpPr>
            <a:stCxn id="41" idx="1"/>
          </p:cNvCxnSpPr>
          <p:nvPr/>
        </p:nvCxnSpPr>
        <p:spPr>
          <a:xfrm flipH="1" flipV="1">
            <a:off x="7196353" y="2599530"/>
            <a:ext cx="807822" cy="14509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直線接點 69"/>
          <p:cNvCxnSpPr>
            <a:stCxn id="32" idx="1"/>
          </p:cNvCxnSpPr>
          <p:nvPr/>
        </p:nvCxnSpPr>
        <p:spPr>
          <a:xfrm flipH="1" flipV="1">
            <a:off x="7267575" y="2144474"/>
            <a:ext cx="700089" cy="37546"/>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 name="圖片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17073" y="4753682"/>
            <a:ext cx="730131" cy="730131"/>
          </a:xfrm>
          <a:prstGeom prst="rect">
            <a:avLst/>
          </a:prstGeom>
        </p:spPr>
      </p:pic>
    </p:spTree>
    <p:extLst>
      <p:ext uri="{BB962C8B-B14F-4D97-AF65-F5344CB8AC3E}">
        <p14:creationId xmlns:p14="http://schemas.microsoft.com/office/powerpoint/2010/main" val="3185348557"/>
      </p:ext>
    </p:extLst>
  </p:cSld>
  <p:clrMapOvr>
    <a:masterClrMapping/>
  </p:clrMapOvr>
  <p:transition>
    <p:cove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33222" y="-99392"/>
            <a:ext cx="5262979" cy="1200329"/>
          </a:xfrm>
          <a:prstGeom prst="rect">
            <a:avLst/>
          </a:prstGeom>
          <a:noFill/>
        </p:spPr>
        <p:txBody>
          <a:bodyPr wrap="none">
            <a:spAutoFit/>
          </a:bodyPr>
          <a:lstStyle/>
          <a:p>
            <a:pPr algn="ctr">
              <a:defRPr/>
            </a:pPr>
            <a:r>
              <a:rPr lang="zh-TW" altLang="en-US" sz="3600" b="1" dirty="0">
                <a:solidFill>
                  <a:schemeClr val="tx1">
                    <a:lumMod val="75000"/>
                    <a:lumOff val="25000"/>
                  </a:schemeClr>
                </a:solidFill>
                <a:latin typeface="標楷體" panose="03000509000000000000" pitchFamily="65" charset="-120"/>
              </a:rPr>
              <a:t>工數一定要好好教</a:t>
            </a:r>
            <a:r>
              <a:rPr lang="en-US" altLang="zh-TW" sz="3600" b="1" dirty="0">
                <a:solidFill>
                  <a:schemeClr val="tx1">
                    <a:lumMod val="75000"/>
                    <a:lumOff val="25000"/>
                  </a:schemeClr>
                </a:solidFill>
                <a:latin typeface="標楷體" panose="03000509000000000000" pitchFamily="65" charset="-120"/>
              </a:rPr>
              <a:t>(</a:t>
            </a:r>
            <a:r>
              <a:rPr lang="zh-TW" altLang="en-US" sz="3600" b="1" dirty="0">
                <a:solidFill>
                  <a:schemeClr val="tx1">
                    <a:lumMod val="75000"/>
                    <a:lumOff val="25000"/>
                  </a:schemeClr>
                </a:solidFill>
                <a:latin typeface="標楷體" panose="03000509000000000000" pitchFamily="65" charset="-120"/>
              </a:rPr>
              <a:t>老師</a:t>
            </a:r>
            <a:r>
              <a:rPr lang="en-US" altLang="zh-TW" sz="3600" b="1" dirty="0">
                <a:solidFill>
                  <a:schemeClr val="tx1">
                    <a:lumMod val="75000"/>
                    <a:lumOff val="25000"/>
                  </a:schemeClr>
                </a:solidFill>
                <a:latin typeface="標楷體" panose="03000509000000000000" pitchFamily="65" charset="-120"/>
              </a:rPr>
              <a:t>)</a:t>
            </a:r>
          </a:p>
          <a:p>
            <a:pPr algn="ctr">
              <a:defRPr/>
            </a:pPr>
            <a:r>
              <a:rPr lang="en-US" altLang="zh-TW" sz="3600" b="1" dirty="0">
                <a:solidFill>
                  <a:schemeClr val="tx1">
                    <a:lumMod val="75000"/>
                    <a:lumOff val="25000"/>
                  </a:schemeClr>
                </a:solidFill>
                <a:latin typeface="標楷體" panose="03000509000000000000" pitchFamily="65" charset="-120"/>
              </a:rPr>
              <a:t>          </a:t>
            </a:r>
            <a:r>
              <a:rPr lang="zh-TW" altLang="en-US" sz="3600" b="1" dirty="0">
                <a:solidFill>
                  <a:schemeClr val="tx1">
                    <a:lumMod val="75000"/>
                    <a:lumOff val="25000"/>
                  </a:schemeClr>
                </a:solidFill>
                <a:latin typeface="標楷體" panose="03000509000000000000" pitchFamily="65" charset="-120"/>
              </a:rPr>
              <a:t>認真學</a:t>
            </a:r>
            <a:r>
              <a:rPr lang="en-US" altLang="zh-TW" sz="3600" b="1" dirty="0">
                <a:solidFill>
                  <a:schemeClr val="tx1">
                    <a:lumMod val="75000"/>
                    <a:lumOff val="25000"/>
                  </a:schemeClr>
                </a:solidFill>
                <a:latin typeface="標楷體" panose="03000509000000000000" pitchFamily="65" charset="-120"/>
              </a:rPr>
              <a:t>(</a:t>
            </a:r>
            <a:r>
              <a:rPr lang="zh-TW" altLang="en-US" sz="3600" b="1" dirty="0">
                <a:solidFill>
                  <a:schemeClr val="tx1">
                    <a:lumMod val="75000"/>
                    <a:lumOff val="25000"/>
                  </a:schemeClr>
                </a:solidFill>
                <a:latin typeface="標楷體" panose="03000509000000000000" pitchFamily="65" charset="-120"/>
              </a:rPr>
              <a:t>學生</a:t>
            </a:r>
            <a:r>
              <a:rPr lang="en-US" altLang="zh-TW" sz="3600" b="1" dirty="0">
                <a:solidFill>
                  <a:schemeClr val="tx1">
                    <a:lumMod val="75000"/>
                    <a:lumOff val="25000"/>
                  </a:schemeClr>
                </a:solidFill>
                <a:latin typeface="標楷體" panose="03000509000000000000" pitchFamily="65" charset="-120"/>
              </a:rPr>
              <a:t>)</a:t>
            </a:r>
            <a:endParaRPr lang="zh-TW" altLang="en-US" sz="3600" b="1" dirty="0">
              <a:solidFill>
                <a:schemeClr val="tx1">
                  <a:lumMod val="75000"/>
                  <a:lumOff val="25000"/>
                </a:schemeClr>
              </a:solidFill>
              <a:latin typeface="標楷體" panose="03000509000000000000" pitchFamily="65" charset="-120"/>
            </a:endParaRPr>
          </a:p>
        </p:txBody>
      </p:sp>
      <p:pic>
        <p:nvPicPr>
          <p:cNvPr id="20483" name="Picture 2" descr="C:\Users\0605JUA\Desktop\110b4e12e218a20ada8c328a815649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464" y="1382714"/>
            <a:ext cx="13557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投影片編號版面配置區 3"/>
          <p:cNvSpPr>
            <a:spLocks noGrp="1"/>
          </p:cNvSpPr>
          <p:nvPr>
            <p:ph type="sldNum" sz="quarter" idx="4294967295"/>
          </p:nvPr>
        </p:nvSpPr>
        <p:spPr>
          <a:xfrm>
            <a:off x="7820025" y="6716713"/>
            <a:ext cx="2133600" cy="457200"/>
          </a:xfrm>
          <a:prstGeom prst="rect">
            <a:avLst/>
          </a:prstGeom>
          <a:noFill/>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fld id="{E76248BE-E145-47C3-8BAE-4265B2021330}" type="slidenum">
              <a:rPr kumimoji="0" lang="zh-TW" altLang="en-US" sz="1200">
                <a:latin typeface="Times New Roman" pitchFamily="18" charset="0"/>
              </a:rPr>
              <a:pPr eaLnBrk="1" hangingPunct="1">
                <a:spcBef>
                  <a:spcPct val="0"/>
                </a:spcBef>
                <a:buClrTx/>
                <a:buSzTx/>
                <a:buFontTx/>
                <a:buNone/>
              </a:pPr>
              <a:t>110</a:t>
            </a:fld>
            <a:endParaRPr kumimoji="0" lang="zh-TW" altLang="en-US" sz="1200">
              <a:latin typeface="Times New Roman" pitchFamily="18" charset="0"/>
            </a:endParaRPr>
          </a:p>
        </p:txBody>
      </p:sp>
      <p:grpSp>
        <p:nvGrpSpPr>
          <p:cNvPr id="20485" name="群組 1"/>
          <p:cNvGrpSpPr>
            <a:grpSpLocks noChangeAspect="1"/>
          </p:cNvGrpSpPr>
          <p:nvPr/>
        </p:nvGrpSpPr>
        <p:grpSpPr bwMode="auto">
          <a:xfrm>
            <a:off x="6600056" y="404814"/>
            <a:ext cx="3599630" cy="6300787"/>
            <a:chOff x="5285811" y="144288"/>
            <a:chExt cx="3810043" cy="6669088"/>
          </a:xfrm>
        </p:grpSpPr>
        <p:pic>
          <p:nvPicPr>
            <p:cNvPr id="20492" name="圖片 112" descr="b88陳正宗.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2629" y="144288"/>
              <a:ext cx="403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0839" y="1167492"/>
              <a:ext cx="545703" cy="57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9868" y="4485307"/>
              <a:ext cx="4429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8425" y="2273126"/>
              <a:ext cx="513220" cy="5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0498" y="606182"/>
              <a:ext cx="468115" cy="6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7139" y="1702353"/>
              <a:ext cx="51774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8468" y="1188827"/>
              <a:ext cx="489914" cy="63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9989" y="1696863"/>
              <a:ext cx="555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2672" y="4213969"/>
              <a:ext cx="5651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4592" y="1768301"/>
              <a:ext cx="419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50114" y="3356992"/>
              <a:ext cx="405580" cy="52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56967" y="2853844"/>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39904" y="3354213"/>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57442" y="1265063"/>
              <a:ext cx="534987"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67900" y="4947103"/>
              <a:ext cx="4556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7"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2929" y="2731913"/>
              <a:ext cx="393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8"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78151" y="2708100"/>
              <a:ext cx="469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06641" y="4725144"/>
              <a:ext cx="569913" cy="70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2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9566" y="3357810"/>
              <a:ext cx="446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2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52792" y="3889201"/>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2" name="Picture 2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39595" y="4397201"/>
              <a:ext cx="5413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3" name="Picture 2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68467" y="2057226"/>
              <a:ext cx="523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Picture 2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16042" y="3914601"/>
              <a:ext cx="4397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5" name="Picture 3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33155" y="601417"/>
              <a:ext cx="511175" cy="54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6" name="Picture 3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886179" y="1193626"/>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7" name="Picture 3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652567" y="2879551"/>
              <a:ext cx="3492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Picture 3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960541" y="4003501"/>
              <a:ext cx="5619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9" name="Picture 35" descr="Chi-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303766" y="161900"/>
              <a:ext cx="36036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0" name="Picture 36"/>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285811" y="753867"/>
              <a:ext cx="479562" cy="59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1" name="Picture 3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499587" y="906362"/>
              <a:ext cx="484187" cy="74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2" name="Picture 38"/>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078017" y="4690888"/>
              <a:ext cx="45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3" name="Picture 39" descr="DSCF0813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316392" y="1728613"/>
              <a:ext cx="381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4" name="Picture 40" descr="P124018600"/>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881303" y="2290733"/>
              <a:ext cx="4619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5" name="Picture 41" descr="153459156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420868" y="360188"/>
              <a:ext cx="610399" cy="5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6" name="Picture 42" descr="P1000510"/>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897292" y="188888"/>
              <a:ext cx="404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7" name="Picture 47" descr="wu">
              <a:hlinkClick r:id="rId38"/>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155804" y="5802138"/>
              <a:ext cx="431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8" name="Picture 51"/>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668692" y="3356992"/>
              <a:ext cx="4333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9" name="Picture 53"/>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587604" y="5871988"/>
              <a:ext cx="419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0" name="Picture 54"/>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373292" y="6283151"/>
              <a:ext cx="4603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1" name="Picture 60"/>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508104" y="3352626"/>
              <a:ext cx="4238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2" name="Picture 64" descr="YORK"/>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104460" y="2185417"/>
              <a:ext cx="40798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3" name="Picture 65" descr="m-ilchen"/>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943551" y="692696"/>
              <a:ext cx="581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4" name="Picture 66" descr="JJ"/>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585124" y="5252013"/>
              <a:ext cx="448393" cy="58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5" name="Picture 67" descr="LJ"/>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084367" y="5368751"/>
              <a:ext cx="4365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6" name="Picture 68" descr="WS"/>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406629" y="2431978"/>
              <a:ext cx="4270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7" name="Picture 8"/>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7770292" y="2276872"/>
              <a:ext cx="331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8" name="Picture 2" descr="C:\Users\0605JUA\Desktop\IMG_1997.jpg"/>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317094" y="2879551"/>
              <a:ext cx="452636" cy="5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9" name="Picture 3" descr="C:\Users\0605JUA\Desktop\10528591_834208599930949_1848048398_o.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442814" y="3284983"/>
              <a:ext cx="453163" cy="60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矩形 67"/>
            <p:cNvSpPr/>
            <p:nvPr/>
          </p:nvSpPr>
          <p:spPr>
            <a:xfrm>
              <a:off x="6825774" y="2879807"/>
              <a:ext cx="504089" cy="472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0541" name="Picture 4" descr="C:\Users\0605JUA\Desktop\10436218_771851279515226_3747084481612684895_n(3).jpg"/>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609984" y="3872053"/>
              <a:ext cx="397638" cy="3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2" name="Picture 30"/>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973367" y="3872053"/>
              <a:ext cx="468313" cy="60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3" name="Picture 26"/>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889796" y="1668725"/>
              <a:ext cx="481064" cy="66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矩形圖說文字 71"/>
          <p:cNvSpPr/>
          <p:nvPr/>
        </p:nvSpPr>
        <p:spPr>
          <a:xfrm>
            <a:off x="7053263" y="1022350"/>
            <a:ext cx="539750" cy="579438"/>
          </a:xfrm>
          <a:prstGeom prst="wedgeRectCallout">
            <a:avLst>
              <a:gd name="adj1" fmla="val -57787"/>
              <a:gd name="adj2" fmla="val 82219"/>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zh-TW" altLang="en-US"/>
          </a:p>
        </p:txBody>
      </p:sp>
      <p:pic>
        <p:nvPicPr>
          <p:cNvPr id="20487" name="Picture 12"/>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5959475" y="2085975"/>
            <a:ext cx="4968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49"/>
          <p:cNvSpPr txBox="1">
            <a:spLocks noChangeArrowheads="1"/>
          </p:cNvSpPr>
          <p:nvPr/>
        </p:nvSpPr>
        <p:spPr bwMode="auto">
          <a:xfrm>
            <a:off x="8488362" y="4941169"/>
            <a:ext cx="2216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台灣天下</a:t>
            </a:r>
          </a:p>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捨我其誰</a:t>
            </a:r>
          </a:p>
        </p:txBody>
      </p:sp>
      <p:sp>
        <p:nvSpPr>
          <p:cNvPr id="75" name="Text Box 5"/>
          <p:cNvSpPr txBox="1">
            <a:spLocks noChangeArrowheads="1"/>
          </p:cNvSpPr>
          <p:nvPr/>
        </p:nvSpPr>
        <p:spPr bwMode="auto">
          <a:xfrm>
            <a:off x="2063750" y="1373188"/>
            <a:ext cx="61229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zh-TW" sz="1600" dirty="0">
                <a:solidFill>
                  <a:srgbClr val="009900"/>
                </a:solidFill>
                <a:latin typeface="+mj-ea"/>
                <a:ea typeface="+mj-ea"/>
              </a:rPr>
              <a:t> </a:t>
            </a:r>
            <a:r>
              <a:rPr lang="zh-TW" altLang="en-US" sz="2000" u="sng" dirty="0">
                <a:solidFill>
                  <a:srgbClr val="009900"/>
                </a:solidFill>
                <a:latin typeface="+mj-ea"/>
                <a:ea typeface="+mj-ea"/>
              </a:rPr>
              <a:t>台灣製造 輸出中國</a:t>
            </a:r>
            <a:endParaRPr lang="en-US" altLang="zh-TW" sz="2000" dirty="0">
              <a:solidFill>
                <a:srgbClr val="009900"/>
              </a:solidFill>
              <a:latin typeface="+mj-ea"/>
              <a:ea typeface="+mj-ea"/>
            </a:endParaRPr>
          </a:p>
        </p:txBody>
      </p:sp>
      <p:sp>
        <p:nvSpPr>
          <p:cNvPr id="76" name="Text Box 3"/>
          <p:cNvSpPr txBox="1">
            <a:spLocks noChangeArrowheads="1"/>
          </p:cNvSpPr>
          <p:nvPr/>
        </p:nvSpPr>
        <p:spPr bwMode="auto">
          <a:xfrm>
            <a:off x="1919138" y="1412776"/>
            <a:ext cx="10369550"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a:spcBef>
                <a:spcPct val="0"/>
              </a:spcBef>
              <a:buClr>
                <a:schemeClr val="accent2"/>
              </a:buClr>
              <a:buSzTx/>
              <a:buFont typeface="Wingdings" pitchFamily="2" charset="2"/>
              <a:buNone/>
            </a:pPr>
            <a:endParaRPr lang="en-US" altLang="zh-TW" sz="2800" dirty="0">
              <a:ea typeface="細明體" pitchFamily="49" charset="-120"/>
            </a:endParaRPr>
          </a:p>
          <a:p>
            <a:pPr>
              <a:spcBef>
                <a:spcPct val="0"/>
              </a:spcBef>
              <a:buClr>
                <a:schemeClr val="accent2"/>
              </a:buClr>
              <a:buSzTx/>
              <a:buFont typeface="Wingdings" pitchFamily="2" charset="2"/>
              <a:buChar char="§"/>
            </a:pPr>
            <a:r>
              <a:rPr lang="en-US" altLang="zh-TW" sz="2400" dirty="0">
                <a:ea typeface="細明體" pitchFamily="49" charset="-120"/>
              </a:rPr>
              <a:t> </a:t>
            </a:r>
            <a:r>
              <a:rPr lang="zh-TW" altLang="en-US" sz="2400" dirty="0">
                <a:ea typeface="細明體" pitchFamily="49" charset="-120"/>
              </a:rPr>
              <a:t>碩博指導成功案例</a:t>
            </a:r>
            <a:r>
              <a:rPr lang="en-US" altLang="zh-TW" sz="2400" dirty="0">
                <a:ea typeface="細明體" pitchFamily="49" charset="-120"/>
              </a:rPr>
              <a:t>(SCI)</a:t>
            </a:r>
          </a:p>
          <a:p>
            <a:pPr>
              <a:spcBef>
                <a:spcPct val="0"/>
              </a:spcBef>
              <a:buClr>
                <a:schemeClr val="accent2"/>
              </a:buClr>
              <a:buSzTx/>
              <a:buFont typeface="Wingdings" pitchFamily="2" charset="2"/>
              <a:buNone/>
            </a:pPr>
            <a:endParaRPr lang="en-US" altLang="zh-TW" sz="2400" dirty="0">
              <a:ea typeface="細明體" pitchFamily="49" charset="-120"/>
            </a:endParaRPr>
          </a:p>
          <a:p>
            <a:pPr>
              <a:spcBef>
                <a:spcPct val="0"/>
              </a:spcBef>
              <a:buClr>
                <a:schemeClr val="accent2"/>
              </a:buClr>
              <a:buSzTx/>
              <a:buFont typeface="Wingdings" pitchFamily="2" charset="2"/>
              <a:buChar char="§"/>
            </a:pPr>
            <a:r>
              <a:rPr lang="en-US" altLang="zh-TW" sz="2400" dirty="0">
                <a:ea typeface="細明體" pitchFamily="49" charset="-120"/>
              </a:rPr>
              <a:t> </a:t>
            </a:r>
            <a:r>
              <a:rPr lang="zh-TW" altLang="en-US" sz="2400" dirty="0">
                <a:ea typeface="細明體" pitchFamily="49" charset="-120"/>
              </a:rPr>
              <a:t>學生念不下去了</a:t>
            </a:r>
            <a:endParaRPr lang="en-US" altLang="zh-TW" sz="2400" dirty="0">
              <a:latin typeface="細明體" pitchFamily="49" charset="-120"/>
              <a:ea typeface="細明體" pitchFamily="49" charset="-120"/>
            </a:endParaRPr>
          </a:p>
          <a:p>
            <a:pPr>
              <a:spcBef>
                <a:spcPct val="0"/>
              </a:spcBef>
              <a:buClr>
                <a:schemeClr val="accent2"/>
              </a:buClr>
              <a:buSzTx/>
              <a:buFont typeface="Wingdings" pitchFamily="2" charset="2"/>
              <a:buChar char="§"/>
            </a:pPr>
            <a:endParaRPr lang="en-US" altLang="zh-TW" sz="2400" dirty="0">
              <a:ea typeface="細明體" pitchFamily="49" charset="-120"/>
            </a:endParaRPr>
          </a:p>
          <a:p>
            <a:pPr>
              <a:spcBef>
                <a:spcPct val="0"/>
              </a:spcBef>
              <a:buClr>
                <a:schemeClr val="accent2"/>
              </a:buClr>
              <a:buSzTx/>
              <a:buFont typeface="Wingdings" pitchFamily="2" charset="2"/>
              <a:buChar char="§"/>
            </a:pPr>
            <a:r>
              <a:rPr lang="en-US" altLang="zh-TW" sz="2400" dirty="0">
                <a:ea typeface="細明體" pitchFamily="49" charset="-120"/>
              </a:rPr>
              <a:t> </a:t>
            </a:r>
            <a:r>
              <a:rPr lang="zh-TW" altLang="en-US" sz="2400" dirty="0">
                <a:ea typeface="細明體" pitchFamily="49" charset="-120"/>
              </a:rPr>
              <a:t>工數選修 </a:t>
            </a:r>
            <a:r>
              <a:rPr lang="en-US" altLang="zh-TW" sz="2400" dirty="0">
                <a:ea typeface="細明體" pitchFamily="49" charset="-120"/>
              </a:rPr>
              <a:t>?</a:t>
            </a:r>
          </a:p>
          <a:p>
            <a:pPr>
              <a:spcBef>
                <a:spcPct val="0"/>
              </a:spcBef>
              <a:buClr>
                <a:schemeClr val="accent2"/>
              </a:buClr>
              <a:buSzTx/>
              <a:buFont typeface="Wingdings" pitchFamily="2" charset="2"/>
              <a:buNone/>
            </a:pPr>
            <a:endParaRPr lang="en-US" altLang="zh-TW" sz="2400" dirty="0">
              <a:ea typeface="細明體" pitchFamily="49" charset="-120"/>
            </a:endParaRPr>
          </a:p>
          <a:p>
            <a:pPr>
              <a:spcBef>
                <a:spcPct val="0"/>
              </a:spcBef>
              <a:buClr>
                <a:schemeClr val="accent2"/>
              </a:buClr>
              <a:buSzTx/>
              <a:buFont typeface="Wingdings" pitchFamily="2" charset="2"/>
              <a:buChar char="§"/>
            </a:pPr>
            <a:r>
              <a:rPr lang="zh-TW" altLang="en-US" sz="2400" dirty="0">
                <a:ea typeface="細明體" pitchFamily="49" charset="-120"/>
              </a:rPr>
              <a:t>人數不足 </a:t>
            </a:r>
            <a:r>
              <a:rPr lang="en-US" altLang="zh-TW" sz="2400" dirty="0">
                <a:ea typeface="細明體" pitchFamily="49" charset="-120"/>
              </a:rPr>
              <a:t>(</a:t>
            </a:r>
            <a:r>
              <a:rPr lang="zh-TW" altLang="en-US" sz="2400" dirty="0">
                <a:ea typeface="細明體" pitchFamily="49" charset="-120"/>
              </a:rPr>
              <a:t>開不成</a:t>
            </a:r>
            <a:r>
              <a:rPr lang="en-US" altLang="zh-TW" sz="2400" dirty="0">
                <a:ea typeface="細明體" pitchFamily="49" charset="-120"/>
              </a:rPr>
              <a:t>)</a:t>
            </a:r>
          </a:p>
          <a:p>
            <a:pPr>
              <a:spcBef>
                <a:spcPct val="0"/>
              </a:spcBef>
              <a:buClr>
                <a:schemeClr val="accent2"/>
              </a:buClr>
              <a:buSzTx/>
              <a:buFont typeface="Wingdings" pitchFamily="2" charset="2"/>
              <a:buChar char="§"/>
            </a:pPr>
            <a:endParaRPr lang="en-US" altLang="zh-TW" sz="2400" dirty="0">
              <a:ea typeface="細明體" pitchFamily="49" charset="-120"/>
            </a:endParaRPr>
          </a:p>
          <a:p>
            <a:pPr>
              <a:spcBef>
                <a:spcPct val="0"/>
              </a:spcBef>
              <a:buClr>
                <a:schemeClr val="accent2"/>
              </a:buClr>
              <a:buSzTx/>
              <a:buFont typeface="Wingdings" pitchFamily="2" charset="2"/>
              <a:buChar char="§"/>
            </a:pPr>
            <a:r>
              <a:rPr lang="zh-TW" altLang="en-US" sz="2400" dirty="0">
                <a:ea typeface="細明體" pitchFamily="49" charset="-120"/>
              </a:rPr>
              <a:t>雞同鴨講</a:t>
            </a:r>
            <a:endParaRPr lang="en-US" altLang="zh-TW" sz="2400" dirty="0">
              <a:ea typeface="細明體" pitchFamily="49" charset="-120"/>
            </a:endParaRPr>
          </a:p>
          <a:p>
            <a:pPr>
              <a:spcBef>
                <a:spcPct val="0"/>
              </a:spcBef>
              <a:buClr>
                <a:schemeClr val="accent2"/>
              </a:buClr>
              <a:buSzTx/>
              <a:buFont typeface="Wingdings" pitchFamily="2" charset="2"/>
              <a:buChar char="§"/>
            </a:pPr>
            <a:endParaRPr lang="en-US" altLang="zh-TW" sz="2400" dirty="0">
              <a:ea typeface="細明體" pitchFamily="49" charset="-120"/>
            </a:endParaRPr>
          </a:p>
          <a:p>
            <a:pPr>
              <a:spcBef>
                <a:spcPct val="0"/>
              </a:spcBef>
              <a:buClr>
                <a:schemeClr val="accent2"/>
              </a:buClr>
              <a:buSzTx/>
              <a:buFont typeface="Wingdings" pitchFamily="2" charset="2"/>
              <a:buChar char="§"/>
            </a:pPr>
            <a:r>
              <a:rPr lang="zh-TW" altLang="en-US" sz="2400" dirty="0">
                <a:ea typeface="細明體" pitchFamily="49" charset="-120"/>
              </a:rPr>
              <a:t>雞也難過 鴨也難受</a:t>
            </a:r>
            <a:r>
              <a:rPr lang="en-US" altLang="zh-TW" sz="2400" dirty="0">
                <a:ea typeface="細明體" pitchFamily="49" charset="-120"/>
              </a:rPr>
              <a:t> </a:t>
            </a:r>
            <a:endParaRPr lang="en-US" altLang="zh-TW" sz="2800" dirty="0">
              <a:ea typeface="細明體" pitchFamily="49" charset="-120"/>
            </a:endParaRPr>
          </a:p>
        </p:txBody>
      </p:sp>
      <p:sp>
        <p:nvSpPr>
          <p:cNvPr id="20491" name="Text Box 49"/>
          <p:cNvSpPr txBox="1">
            <a:spLocks noChangeArrowheads="1"/>
          </p:cNvSpPr>
          <p:nvPr/>
        </p:nvSpPr>
        <p:spPr bwMode="auto">
          <a:xfrm>
            <a:off x="4511825" y="3789040"/>
            <a:ext cx="274947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微積分也</a:t>
            </a:r>
            <a:endParaRPr lang="en-US" altLang="zh-TW" sz="4000" dirty="0">
              <a:solidFill>
                <a:schemeClr val="hlink"/>
              </a:solidFill>
              <a:latin typeface="Times New Roman" pitchFamily="18" charset="0"/>
              <a:ea typeface="標楷體" pitchFamily="65" charset="-120"/>
            </a:endParaRPr>
          </a:p>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要變選修</a:t>
            </a:r>
            <a:r>
              <a:rPr lang="en-US" altLang="zh-TW" sz="4000" dirty="0">
                <a:solidFill>
                  <a:schemeClr val="hlink"/>
                </a:solidFill>
                <a:latin typeface="Times New Roman" pitchFamily="18" charset="0"/>
                <a:ea typeface="標楷體" pitchFamily="65" charset="-120"/>
              </a:rPr>
              <a:t>?</a:t>
            </a:r>
          </a:p>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力學怎麼辦</a:t>
            </a:r>
          </a:p>
        </p:txBody>
      </p:sp>
      <p:pic>
        <p:nvPicPr>
          <p:cNvPr id="64" name="Picture 2" descr="C:\Users\0605CKI\Desktop\ctchen.jpg"/>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5402350" y="1777132"/>
            <a:ext cx="477626" cy="64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609101"/>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44" name="Rectangle 24"/>
          <p:cNvSpPr>
            <a:spLocks noChangeArrowheads="1"/>
          </p:cNvSpPr>
          <p:nvPr/>
        </p:nvSpPr>
        <p:spPr bwMode="auto">
          <a:xfrm>
            <a:off x="7620000" y="1828800"/>
            <a:ext cx="533400" cy="4510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43" name="Rectangle 23"/>
          <p:cNvSpPr>
            <a:spLocks noChangeArrowheads="1"/>
          </p:cNvSpPr>
          <p:nvPr/>
        </p:nvSpPr>
        <p:spPr bwMode="auto">
          <a:xfrm>
            <a:off x="7086600" y="2133600"/>
            <a:ext cx="533400" cy="4205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3200">
              <a:latin typeface="Times New Roman" panose="02020603050405020304" pitchFamily="18" charset="0"/>
            </a:endParaRPr>
          </a:p>
        </p:txBody>
      </p:sp>
      <p:sp>
        <p:nvSpPr>
          <p:cNvPr id="52" name="頁尾版面配置區 2"/>
          <p:cNvSpPr>
            <a:spLocks noGrp="1"/>
          </p:cNvSpPr>
          <p:nvPr>
            <p:ph type="ftr" sz="quarter" idx="4294967295"/>
          </p:nvPr>
        </p:nvSpPr>
        <p:spPr/>
        <p:txBody>
          <a:bodyPr/>
          <a:lstStyle/>
          <a:p>
            <a:pPr>
              <a:defRPr/>
            </a:pPr>
            <a:endParaRPr lang="en-US" altLang="zh-TW" dirty="0"/>
          </a:p>
        </p:txBody>
      </p:sp>
      <p:sp>
        <p:nvSpPr>
          <p:cNvPr id="568322" name="Rectangle 2"/>
          <p:cNvSpPr>
            <a:spLocks noChangeArrowheads="1"/>
          </p:cNvSpPr>
          <p:nvPr/>
        </p:nvSpPr>
        <p:spPr bwMode="auto">
          <a:xfrm>
            <a:off x="1676400" y="5486400"/>
            <a:ext cx="457200" cy="8524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23" name="Rectangle 3"/>
          <p:cNvSpPr>
            <a:spLocks noChangeArrowheads="1"/>
          </p:cNvSpPr>
          <p:nvPr/>
        </p:nvSpPr>
        <p:spPr bwMode="auto">
          <a:xfrm>
            <a:off x="2133600" y="5257800"/>
            <a:ext cx="457200" cy="1081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24" name="Rectangle 4"/>
          <p:cNvSpPr>
            <a:spLocks noChangeArrowheads="1"/>
          </p:cNvSpPr>
          <p:nvPr/>
        </p:nvSpPr>
        <p:spPr bwMode="auto">
          <a:xfrm>
            <a:off x="2590800" y="5029200"/>
            <a:ext cx="457200" cy="13096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25" name="Rectangle 5"/>
          <p:cNvSpPr>
            <a:spLocks noChangeArrowheads="1"/>
          </p:cNvSpPr>
          <p:nvPr/>
        </p:nvSpPr>
        <p:spPr bwMode="auto">
          <a:xfrm>
            <a:off x="3048000" y="4724400"/>
            <a:ext cx="457200" cy="16144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26" name="Rectangle 6"/>
          <p:cNvSpPr>
            <a:spLocks noChangeArrowheads="1"/>
          </p:cNvSpPr>
          <p:nvPr/>
        </p:nvSpPr>
        <p:spPr bwMode="auto">
          <a:xfrm>
            <a:off x="3505200" y="4495800"/>
            <a:ext cx="457200" cy="18430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27" name="Rectangle 7"/>
          <p:cNvSpPr>
            <a:spLocks noChangeArrowheads="1"/>
          </p:cNvSpPr>
          <p:nvPr/>
        </p:nvSpPr>
        <p:spPr bwMode="auto">
          <a:xfrm>
            <a:off x="3962400" y="4191000"/>
            <a:ext cx="457200" cy="21478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28" name="Rectangle 8"/>
          <p:cNvSpPr>
            <a:spLocks noChangeArrowheads="1"/>
          </p:cNvSpPr>
          <p:nvPr/>
        </p:nvSpPr>
        <p:spPr bwMode="auto">
          <a:xfrm>
            <a:off x="4419600" y="3886200"/>
            <a:ext cx="533400" cy="24526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29" name="Rectangle 9"/>
          <p:cNvSpPr>
            <a:spLocks noChangeArrowheads="1"/>
          </p:cNvSpPr>
          <p:nvPr/>
        </p:nvSpPr>
        <p:spPr bwMode="auto">
          <a:xfrm>
            <a:off x="4953000" y="3581400"/>
            <a:ext cx="533400" cy="27574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30" name="Rectangle 10"/>
          <p:cNvSpPr>
            <a:spLocks noChangeArrowheads="1"/>
          </p:cNvSpPr>
          <p:nvPr/>
        </p:nvSpPr>
        <p:spPr bwMode="auto">
          <a:xfrm>
            <a:off x="5486400" y="3200400"/>
            <a:ext cx="533400" cy="31384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31" name="Rectangle 11"/>
          <p:cNvSpPr>
            <a:spLocks noChangeArrowheads="1"/>
          </p:cNvSpPr>
          <p:nvPr/>
        </p:nvSpPr>
        <p:spPr bwMode="auto">
          <a:xfrm>
            <a:off x="6019800" y="2819400"/>
            <a:ext cx="533400" cy="35194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32" name="Rectangle 12"/>
          <p:cNvSpPr>
            <a:spLocks noChangeArrowheads="1"/>
          </p:cNvSpPr>
          <p:nvPr/>
        </p:nvSpPr>
        <p:spPr bwMode="auto">
          <a:xfrm>
            <a:off x="6553200" y="2438400"/>
            <a:ext cx="533400" cy="39004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3200">
              <a:latin typeface="Times New Roman" panose="02020603050405020304" pitchFamily="18" charset="0"/>
            </a:endParaRPr>
          </a:p>
        </p:txBody>
      </p:sp>
      <p:sp>
        <p:nvSpPr>
          <p:cNvPr id="568333" name="Text Box 13"/>
          <p:cNvSpPr txBox="1">
            <a:spLocks noChangeArrowheads="1"/>
          </p:cNvSpPr>
          <p:nvPr/>
        </p:nvSpPr>
        <p:spPr bwMode="auto">
          <a:xfrm>
            <a:off x="2128877" y="5486401"/>
            <a:ext cx="553998"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a:solidFill>
                  <a:srgbClr val="FF3300"/>
                </a:solidFill>
                <a:ea typeface="標楷體" panose="03000509000000000000" pitchFamily="65" charset="-120"/>
              </a:rPr>
              <a:t>碩士</a:t>
            </a:r>
          </a:p>
        </p:txBody>
      </p:sp>
      <p:sp>
        <p:nvSpPr>
          <p:cNvPr id="568334" name="Text Box 14"/>
          <p:cNvSpPr txBox="1">
            <a:spLocks noChangeArrowheads="1"/>
          </p:cNvSpPr>
          <p:nvPr/>
        </p:nvSpPr>
        <p:spPr bwMode="auto">
          <a:xfrm>
            <a:off x="2570202" y="5410200"/>
            <a:ext cx="553998" cy="69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a:solidFill>
                  <a:srgbClr val="FF3300"/>
                </a:solidFill>
                <a:ea typeface="標楷體" panose="03000509000000000000" pitchFamily="65" charset="-120"/>
              </a:rPr>
              <a:t>博士</a:t>
            </a:r>
          </a:p>
        </p:txBody>
      </p:sp>
      <p:sp>
        <p:nvSpPr>
          <p:cNvPr id="568335" name="Text Box 15"/>
          <p:cNvSpPr txBox="1">
            <a:spLocks noChangeArrowheads="1"/>
          </p:cNvSpPr>
          <p:nvPr/>
        </p:nvSpPr>
        <p:spPr bwMode="auto">
          <a:xfrm>
            <a:off x="3027402" y="4800601"/>
            <a:ext cx="553998"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a:solidFill>
                  <a:srgbClr val="FF3300"/>
                </a:solidFill>
                <a:ea typeface="標楷體" panose="03000509000000000000" pitchFamily="65" charset="-120"/>
              </a:rPr>
              <a:t>助理教授</a:t>
            </a:r>
          </a:p>
        </p:txBody>
      </p:sp>
      <p:sp>
        <p:nvSpPr>
          <p:cNvPr id="37905" name="Text Box 16"/>
          <p:cNvSpPr txBox="1">
            <a:spLocks noChangeArrowheads="1"/>
          </p:cNvSpPr>
          <p:nvPr/>
        </p:nvSpPr>
        <p:spPr bwMode="auto">
          <a:xfrm>
            <a:off x="4416724" y="4343400"/>
            <a:ext cx="46166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zh-TW" sz="1800"/>
          </a:p>
        </p:txBody>
      </p:sp>
      <p:sp>
        <p:nvSpPr>
          <p:cNvPr id="568337" name="Text Box 17"/>
          <p:cNvSpPr txBox="1">
            <a:spLocks noChangeArrowheads="1"/>
          </p:cNvSpPr>
          <p:nvPr/>
        </p:nvSpPr>
        <p:spPr bwMode="auto">
          <a:xfrm>
            <a:off x="3500477" y="4953001"/>
            <a:ext cx="553998" cy="9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a:solidFill>
                  <a:srgbClr val="FF3300"/>
                </a:solidFill>
                <a:ea typeface="標楷體" panose="03000509000000000000" pitchFamily="65" charset="-120"/>
              </a:rPr>
              <a:t>副教授</a:t>
            </a:r>
          </a:p>
        </p:txBody>
      </p:sp>
      <p:sp>
        <p:nvSpPr>
          <p:cNvPr id="568338" name="Text Box 18"/>
          <p:cNvSpPr txBox="1">
            <a:spLocks noChangeArrowheads="1"/>
          </p:cNvSpPr>
          <p:nvPr/>
        </p:nvSpPr>
        <p:spPr bwMode="auto">
          <a:xfrm>
            <a:off x="4376428" y="4876800"/>
            <a:ext cx="553998" cy="69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FF3300"/>
                </a:solidFill>
                <a:ea typeface="標楷體" panose="03000509000000000000" pitchFamily="65" charset="-120"/>
              </a:rPr>
              <a:t>教授</a:t>
            </a:r>
          </a:p>
        </p:txBody>
      </p:sp>
      <p:sp>
        <p:nvSpPr>
          <p:cNvPr id="568339" name="Text Box 19"/>
          <p:cNvSpPr txBox="1">
            <a:spLocks noChangeArrowheads="1"/>
          </p:cNvSpPr>
          <p:nvPr/>
        </p:nvSpPr>
        <p:spPr bwMode="auto">
          <a:xfrm>
            <a:off x="6017176" y="2983684"/>
            <a:ext cx="553998" cy="210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400" b="1" dirty="0">
                <a:solidFill>
                  <a:srgbClr val="FF3300"/>
                </a:solidFill>
                <a:ea typeface="標楷體" panose="03000509000000000000" pitchFamily="65" charset="-120"/>
              </a:rPr>
              <a:t>(</a:t>
            </a:r>
            <a:r>
              <a:rPr lang="zh-TW" altLang="en-US" sz="2400" b="1" dirty="0">
                <a:solidFill>
                  <a:srgbClr val="FF3300"/>
                </a:solidFill>
                <a:ea typeface="標楷體" panose="03000509000000000000" pitchFamily="65" charset="-120"/>
              </a:rPr>
              <a:t>終身</a:t>
            </a:r>
            <a:r>
              <a:rPr lang="en-US" altLang="zh-TW" sz="2400" b="1" dirty="0">
                <a:solidFill>
                  <a:srgbClr val="FF3300"/>
                </a:solidFill>
                <a:ea typeface="標楷體" panose="03000509000000000000" pitchFamily="65" charset="-120"/>
              </a:rPr>
              <a:t>)</a:t>
            </a:r>
            <a:r>
              <a:rPr lang="zh-TW" altLang="en-US" sz="2400" b="1" dirty="0">
                <a:solidFill>
                  <a:srgbClr val="FF3300"/>
                </a:solidFill>
                <a:ea typeface="標楷體" panose="03000509000000000000" pitchFamily="65" charset="-120"/>
              </a:rPr>
              <a:t>特聘教授</a:t>
            </a:r>
          </a:p>
        </p:txBody>
      </p:sp>
      <p:sp>
        <p:nvSpPr>
          <p:cNvPr id="568340" name="Text Box 20"/>
          <p:cNvSpPr txBox="1">
            <a:spLocks noChangeArrowheads="1"/>
          </p:cNvSpPr>
          <p:nvPr/>
        </p:nvSpPr>
        <p:spPr bwMode="auto">
          <a:xfrm>
            <a:off x="7641146" y="2133598"/>
            <a:ext cx="553998" cy="210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400" b="1" dirty="0" smtClean="0">
                <a:solidFill>
                  <a:srgbClr val="FF3300"/>
                </a:solidFill>
                <a:ea typeface="標楷體" panose="03000509000000000000" pitchFamily="65" charset="-120"/>
              </a:rPr>
              <a:t>(</a:t>
            </a:r>
            <a:r>
              <a:rPr lang="zh-TW" altLang="en-US" sz="2400" b="1" dirty="0" smtClean="0">
                <a:solidFill>
                  <a:srgbClr val="FF3300"/>
                </a:solidFill>
                <a:ea typeface="標楷體" panose="03000509000000000000" pitchFamily="65" charset="-120"/>
              </a:rPr>
              <a:t>特聘</a:t>
            </a:r>
            <a:r>
              <a:rPr lang="en-US" altLang="zh-TW" sz="2400" b="1" dirty="0" smtClean="0">
                <a:solidFill>
                  <a:srgbClr val="FF3300"/>
                </a:solidFill>
                <a:ea typeface="標楷體" panose="03000509000000000000" pitchFamily="65" charset="-120"/>
              </a:rPr>
              <a:t>)</a:t>
            </a:r>
            <a:r>
              <a:rPr lang="zh-TW" altLang="en-US" sz="2400" b="1" dirty="0" smtClean="0">
                <a:solidFill>
                  <a:srgbClr val="FF3300"/>
                </a:solidFill>
                <a:ea typeface="標楷體" panose="03000509000000000000" pitchFamily="65" charset="-120"/>
              </a:rPr>
              <a:t>講座</a:t>
            </a:r>
            <a:r>
              <a:rPr lang="zh-TW" altLang="en-US" sz="2400" b="1" dirty="0">
                <a:solidFill>
                  <a:srgbClr val="FF3300"/>
                </a:solidFill>
                <a:ea typeface="標楷體" panose="03000509000000000000" pitchFamily="65" charset="-120"/>
              </a:rPr>
              <a:t>教授</a:t>
            </a:r>
          </a:p>
        </p:txBody>
      </p:sp>
      <p:sp>
        <p:nvSpPr>
          <p:cNvPr id="568341" name="Text Box 21"/>
          <p:cNvSpPr txBox="1">
            <a:spLocks noChangeArrowheads="1"/>
          </p:cNvSpPr>
          <p:nvPr/>
        </p:nvSpPr>
        <p:spPr bwMode="auto">
          <a:xfrm>
            <a:off x="3887068" y="4134376"/>
            <a:ext cx="553998"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dirty="0" smtClean="0">
                <a:solidFill>
                  <a:srgbClr val="FF3300"/>
                </a:solidFill>
                <a:ea typeface="標楷體" panose="03000509000000000000" pitchFamily="65" charset="-120"/>
              </a:rPr>
              <a:t>科技</a:t>
            </a:r>
            <a:r>
              <a:rPr lang="zh-TW" altLang="en-US" sz="2400" b="1" dirty="0">
                <a:solidFill>
                  <a:srgbClr val="FF3300"/>
                </a:solidFill>
                <a:ea typeface="標楷體" panose="03000509000000000000" pitchFamily="65" charset="-120"/>
              </a:rPr>
              <a:t>部</a:t>
            </a:r>
            <a:r>
              <a:rPr lang="zh-TW" altLang="en-US" sz="2400" b="1" dirty="0" smtClean="0">
                <a:solidFill>
                  <a:srgbClr val="FF3300"/>
                </a:solidFill>
                <a:ea typeface="標楷體" panose="03000509000000000000" pitchFamily="65" charset="-120"/>
              </a:rPr>
              <a:t>吳</a:t>
            </a:r>
            <a:r>
              <a:rPr lang="zh-TW" altLang="en-US" sz="2400" b="1" dirty="0">
                <a:solidFill>
                  <a:srgbClr val="FF3300"/>
                </a:solidFill>
                <a:ea typeface="標楷體" panose="03000509000000000000" pitchFamily="65" charset="-120"/>
              </a:rPr>
              <a:t>大猷獎</a:t>
            </a:r>
          </a:p>
        </p:txBody>
      </p:sp>
      <p:sp>
        <p:nvSpPr>
          <p:cNvPr id="568342" name="Text Box 22"/>
          <p:cNvSpPr txBox="1">
            <a:spLocks noChangeArrowheads="1"/>
          </p:cNvSpPr>
          <p:nvPr/>
        </p:nvSpPr>
        <p:spPr bwMode="auto">
          <a:xfrm>
            <a:off x="5483074" y="3574411"/>
            <a:ext cx="553998" cy="250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None/>
            </a:pPr>
            <a:r>
              <a:rPr lang="zh-TW" altLang="en-US" sz="2400" b="1" dirty="0">
                <a:solidFill>
                  <a:srgbClr val="FF3300"/>
                </a:solidFill>
                <a:ea typeface="標楷體" panose="03000509000000000000" pitchFamily="65" charset="-120"/>
              </a:rPr>
              <a:t>科技部傑出獎二次</a:t>
            </a:r>
          </a:p>
        </p:txBody>
      </p:sp>
      <p:sp>
        <p:nvSpPr>
          <p:cNvPr id="568345" name="Rectangle 25"/>
          <p:cNvSpPr>
            <a:spLocks noChangeArrowheads="1"/>
          </p:cNvSpPr>
          <p:nvPr/>
        </p:nvSpPr>
        <p:spPr bwMode="auto">
          <a:xfrm>
            <a:off x="8153400" y="1524000"/>
            <a:ext cx="571500" cy="48148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46" name="Text Box 26"/>
          <p:cNvSpPr txBox="1">
            <a:spLocks noChangeArrowheads="1"/>
          </p:cNvSpPr>
          <p:nvPr/>
        </p:nvSpPr>
        <p:spPr bwMode="auto">
          <a:xfrm>
            <a:off x="4933799" y="3880580"/>
            <a:ext cx="553998" cy="247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None/>
            </a:pPr>
            <a:r>
              <a:rPr lang="zh-TW" altLang="en-US" sz="2400" b="1" dirty="0">
                <a:solidFill>
                  <a:srgbClr val="FF3300"/>
                </a:solidFill>
                <a:ea typeface="標楷體" panose="03000509000000000000" pitchFamily="65" charset="-120"/>
              </a:rPr>
              <a:t>科技部傑出獎一次</a:t>
            </a:r>
          </a:p>
        </p:txBody>
      </p:sp>
      <p:sp>
        <p:nvSpPr>
          <p:cNvPr id="568348" name="Text Box 28"/>
          <p:cNvSpPr txBox="1">
            <a:spLocks noChangeArrowheads="1"/>
          </p:cNvSpPr>
          <p:nvPr/>
        </p:nvSpPr>
        <p:spPr bwMode="auto">
          <a:xfrm>
            <a:off x="6533096" y="2471956"/>
            <a:ext cx="55399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FF3300"/>
                </a:solidFill>
                <a:ea typeface="標楷體" panose="03000509000000000000" pitchFamily="65" charset="-120"/>
              </a:rPr>
              <a:t>教育部學術獎</a:t>
            </a:r>
          </a:p>
        </p:txBody>
      </p:sp>
      <p:sp>
        <p:nvSpPr>
          <p:cNvPr id="568349" name="Text Box 29"/>
          <p:cNvSpPr txBox="1">
            <a:spLocks noChangeArrowheads="1"/>
          </p:cNvSpPr>
          <p:nvPr/>
        </p:nvSpPr>
        <p:spPr bwMode="auto">
          <a:xfrm>
            <a:off x="1655802" y="5562601"/>
            <a:ext cx="553998"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a:solidFill>
                  <a:srgbClr val="FF3300"/>
                </a:solidFill>
                <a:ea typeface="標楷體" panose="03000509000000000000" pitchFamily="65" charset="-120"/>
              </a:rPr>
              <a:t>學士</a:t>
            </a:r>
          </a:p>
        </p:txBody>
      </p:sp>
      <p:pic>
        <p:nvPicPr>
          <p:cNvPr id="568350" name="Picture 30" descr="thumbnai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4572000"/>
            <a:ext cx="1752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352" name="Rectangle 32"/>
          <p:cNvSpPr>
            <a:spLocks noChangeArrowheads="1"/>
          </p:cNvSpPr>
          <p:nvPr/>
        </p:nvSpPr>
        <p:spPr bwMode="auto">
          <a:xfrm>
            <a:off x="8686800" y="1143000"/>
            <a:ext cx="647700" cy="51958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53" name="Rectangle 33"/>
          <p:cNvSpPr>
            <a:spLocks noChangeArrowheads="1"/>
          </p:cNvSpPr>
          <p:nvPr/>
        </p:nvSpPr>
        <p:spPr bwMode="auto">
          <a:xfrm>
            <a:off x="9220200" y="838200"/>
            <a:ext cx="571500" cy="55006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54" name="Rectangle 34"/>
          <p:cNvSpPr>
            <a:spLocks noChangeArrowheads="1"/>
          </p:cNvSpPr>
          <p:nvPr/>
        </p:nvSpPr>
        <p:spPr bwMode="auto">
          <a:xfrm>
            <a:off x="9753600" y="533400"/>
            <a:ext cx="571500" cy="58054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1800"/>
          </a:p>
        </p:txBody>
      </p:sp>
      <p:sp>
        <p:nvSpPr>
          <p:cNvPr id="568355" name="Text Box 35"/>
          <p:cNvSpPr txBox="1">
            <a:spLocks noChangeArrowheads="1"/>
          </p:cNvSpPr>
          <p:nvPr/>
        </p:nvSpPr>
        <p:spPr bwMode="auto">
          <a:xfrm>
            <a:off x="9213890" y="1905000"/>
            <a:ext cx="55399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a:solidFill>
                  <a:srgbClr val="FF3300"/>
                </a:solidFill>
                <a:ea typeface="標楷體" panose="03000509000000000000" pitchFamily="65" charset="-120"/>
              </a:rPr>
              <a:t>中央研</a:t>
            </a:r>
            <a:r>
              <a:rPr lang="zh-TW" altLang="en-US" sz="2400">
                <a:solidFill>
                  <a:srgbClr val="FF0000"/>
                </a:solidFill>
                <a:latin typeface="Times New Roman" panose="02020603050405020304" pitchFamily="18" charset="0"/>
                <a:ea typeface="標楷體" panose="03000509000000000000" pitchFamily="65" charset="-120"/>
              </a:rPr>
              <a:t>究</a:t>
            </a:r>
            <a:r>
              <a:rPr lang="zh-TW" altLang="en-US" sz="2400" b="1">
                <a:solidFill>
                  <a:srgbClr val="FF3300"/>
                </a:solidFill>
                <a:ea typeface="標楷體" panose="03000509000000000000" pitchFamily="65" charset="-120"/>
              </a:rPr>
              <a:t>院院士</a:t>
            </a:r>
          </a:p>
        </p:txBody>
      </p:sp>
      <p:sp>
        <p:nvSpPr>
          <p:cNvPr id="568356" name="Text Box 36"/>
          <p:cNvSpPr txBox="1">
            <a:spLocks noChangeArrowheads="1"/>
          </p:cNvSpPr>
          <p:nvPr/>
        </p:nvSpPr>
        <p:spPr bwMode="auto">
          <a:xfrm>
            <a:off x="8682077" y="2057400"/>
            <a:ext cx="55399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a:solidFill>
                  <a:srgbClr val="FF3300"/>
                </a:solidFill>
                <a:ea typeface="標楷體" panose="03000509000000000000" pitchFamily="65" charset="-120"/>
              </a:rPr>
              <a:t>終身國家講座</a:t>
            </a:r>
          </a:p>
        </p:txBody>
      </p:sp>
      <p:sp>
        <p:nvSpPr>
          <p:cNvPr id="568357" name="Text Box 37"/>
          <p:cNvSpPr txBox="1">
            <a:spLocks noChangeArrowheads="1"/>
          </p:cNvSpPr>
          <p:nvPr/>
        </p:nvSpPr>
        <p:spPr bwMode="auto">
          <a:xfrm>
            <a:off x="8148677" y="2057400"/>
            <a:ext cx="55399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FF3300"/>
                </a:solidFill>
                <a:ea typeface="標楷體" panose="03000509000000000000" pitchFamily="65" charset="-120"/>
              </a:rPr>
              <a:t>教育部國家講座</a:t>
            </a:r>
          </a:p>
        </p:txBody>
      </p:sp>
      <p:sp>
        <p:nvSpPr>
          <p:cNvPr id="568358" name="Text Box 38"/>
          <p:cNvSpPr txBox="1">
            <a:spLocks noChangeArrowheads="1"/>
          </p:cNvSpPr>
          <p:nvPr/>
        </p:nvSpPr>
        <p:spPr bwMode="auto">
          <a:xfrm>
            <a:off x="9748877" y="1905000"/>
            <a:ext cx="55399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a:solidFill>
                  <a:srgbClr val="FF3300"/>
                </a:solidFill>
                <a:ea typeface="標楷體" panose="03000509000000000000" pitchFamily="65" charset="-120"/>
              </a:rPr>
              <a:t>總統科學獎</a:t>
            </a:r>
          </a:p>
        </p:txBody>
      </p:sp>
      <p:sp>
        <p:nvSpPr>
          <p:cNvPr id="568363" name="Text Box 43"/>
          <p:cNvSpPr txBox="1">
            <a:spLocks noChangeArrowheads="1"/>
          </p:cNvSpPr>
          <p:nvPr/>
        </p:nvSpPr>
        <p:spPr bwMode="auto">
          <a:xfrm>
            <a:off x="1706941" y="4144964"/>
            <a:ext cx="1007304"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Bachelor</a:t>
            </a:r>
          </a:p>
        </p:txBody>
      </p:sp>
      <p:sp>
        <p:nvSpPr>
          <p:cNvPr id="568364" name="Text Box 44"/>
          <p:cNvSpPr txBox="1">
            <a:spLocks noChangeArrowheads="1"/>
          </p:cNvSpPr>
          <p:nvPr/>
        </p:nvSpPr>
        <p:spPr bwMode="auto">
          <a:xfrm>
            <a:off x="2145201" y="3638551"/>
            <a:ext cx="846748"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Master</a:t>
            </a:r>
          </a:p>
        </p:txBody>
      </p:sp>
      <p:sp>
        <p:nvSpPr>
          <p:cNvPr id="568366" name="Text Box 46"/>
          <p:cNvSpPr txBox="1">
            <a:spLocks noChangeArrowheads="1"/>
          </p:cNvSpPr>
          <p:nvPr/>
        </p:nvSpPr>
        <p:spPr bwMode="auto">
          <a:xfrm>
            <a:off x="2691977" y="1984376"/>
            <a:ext cx="181822"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endParaRPr lang="zh-TW" altLang="zh-TW"/>
          </a:p>
        </p:txBody>
      </p:sp>
      <p:sp>
        <p:nvSpPr>
          <p:cNvPr id="568367" name="Text Box 47"/>
          <p:cNvSpPr txBox="1">
            <a:spLocks noChangeArrowheads="1"/>
          </p:cNvSpPr>
          <p:nvPr/>
        </p:nvSpPr>
        <p:spPr bwMode="auto">
          <a:xfrm>
            <a:off x="2473977" y="3206751"/>
            <a:ext cx="622584"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Ph.D</a:t>
            </a:r>
          </a:p>
        </p:txBody>
      </p:sp>
      <p:sp>
        <p:nvSpPr>
          <p:cNvPr id="568368" name="Text Box 48"/>
          <p:cNvSpPr txBox="1">
            <a:spLocks noChangeArrowheads="1"/>
          </p:cNvSpPr>
          <p:nvPr/>
        </p:nvSpPr>
        <p:spPr bwMode="auto">
          <a:xfrm>
            <a:off x="2915388" y="2849564"/>
            <a:ext cx="604951"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Assi.</a:t>
            </a:r>
          </a:p>
        </p:txBody>
      </p:sp>
      <p:sp>
        <p:nvSpPr>
          <p:cNvPr id="568369" name="Text Box 49"/>
          <p:cNvSpPr txBox="1">
            <a:spLocks noChangeArrowheads="1"/>
          </p:cNvSpPr>
          <p:nvPr/>
        </p:nvSpPr>
        <p:spPr bwMode="auto">
          <a:xfrm>
            <a:off x="3270976" y="2559051"/>
            <a:ext cx="771663"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Assoc.</a:t>
            </a:r>
          </a:p>
        </p:txBody>
      </p:sp>
      <p:sp>
        <p:nvSpPr>
          <p:cNvPr id="568370" name="Text Box 50"/>
          <p:cNvSpPr txBox="1">
            <a:spLocks noChangeArrowheads="1"/>
          </p:cNvSpPr>
          <p:nvPr/>
        </p:nvSpPr>
        <p:spPr bwMode="auto">
          <a:xfrm>
            <a:off x="3691635" y="2196293"/>
            <a:ext cx="997879"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Full Prof.</a:t>
            </a:r>
          </a:p>
        </p:txBody>
      </p:sp>
      <p:sp>
        <p:nvSpPr>
          <p:cNvPr id="568371" name="Text Box 51"/>
          <p:cNvSpPr txBox="1">
            <a:spLocks noChangeArrowheads="1"/>
          </p:cNvSpPr>
          <p:nvPr/>
        </p:nvSpPr>
        <p:spPr bwMode="auto">
          <a:xfrm>
            <a:off x="3770462" y="1622426"/>
            <a:ext cx="825203"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Disting</a:t>
            </a:r>
          </a:p>
        </p:txBody>
      </p:sp>
      <p:sp>
        <p:nvSpPr>
          <p:cNvPr id="568372" name="Text Box 52"/>
          <p:cNvSpPr txBox="1">
            <a:spLocks noChangeArrowheads="1"/>
          </p:cNvSpPr>
          <p:nvPr/>
        </p:nvSpPr>
        <p:spPr bwMode="auto">
          <a:xfrm>
            <a:off x="3940211" y="1265239"/>
            <a:ext cx="1012755"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Life-time</a:t>
            </a:r>
          </a:p>
        </p:txBody>
      </p:sp>
      <p:sp>
        <p:nvSpPr>
          <p:cNvPr id="568373" name="Text Box 53"/>
          <p:cNvSpPr txBox="1">
            <a:spLocks noChangeArrowheads="1"/>
          </p:cNvSpPr>
          <p:nvPr/>
        </p:nvSpPr>
        <p:spPr bwMode="auto">
          <a:xfrm>
            <a:off x="5854187" y="1628776"/>
            <a:ext cx="1283726"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NSC awards</a:t>
            </a:r>
          </a:p>
        </p:txBody>
      </p:sp>
      <p:sp>
        <p:nvSpPr>
          <p:cNvPr id="568374" name="Text Box 54"/>
          <p:cNvSpPr txBox="1">
            <a:spLocks noChangeArrowheads="1"/>
          </p:cNvSpPr>
          <p:nvPr/>
        </p:nvSpPr>
        <p:spPr bwMode="auto">
          <a:xfrm>
            <a:off x="7572105" y="549275"/>
            <a:ext cx="905417" cy="64851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MOE</a:t>
            </a:r>
          </a:p>
          <a:p>
            <a:pPr algn="ctr" eaLnBrk="1" hangingPunct="1">
              <a:defRPr/>
            </a:pPr>
            <a:r>
              <a:rPr lang="en-US" altLang="zh-TW"/>
              <a:t>awards </a:t>
            </a:r>
          </a:p>
        </p:txBody>
      </p:sp>
      <p:sp>
        <p:nvSpPr>
          <p:cNvPr id="568375" name="Text Box 55"/>
          <p:cNvSpPr txBox="1">
            <a:spLocks noChangeArrowheads="1"/>
          </p:cNvSpPr>
          <p:nvPr/>
        </p:nvSpPr>
        <p:spPr bwMode="auto">
          <a:xfrm>
            <a:off x="8583905" y="-104775"/>
            <a:ext cx="1255129" cy="64851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Academica </a:t>
            </a:r>
          </a:p>
          <a:p>
            <a:pPr algn="ctr" eaLnBrk="1" hangingPunct="1">
              <a:defRPr/>
            </a:pPr>
            <a:r>
              <a:rPr lang="en-US" altLang="zh-TW"/>
              <a:t>Sinica</a:t>
            </a:r>
          </a:p>
        </p:txBody>
      </p:sp>
      <p:sp>
        <p:nvSpPr>
          <p:cNvPr id="568376" name="Text Box 56"/>
          <p:cNvSpPr txBox="1">
            <a:spLocks noChangeArrowheads="1"/>
          </p:cNvSpPr>
          <p:nvPr/>
        </p:nvSpPr>
        <p:spPr bwMode="auto">
          <a:xfrm>
            <a:off x="9538732" y="981075"/>
            <a:ext cx="1069501" cy="648512"/>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eaLnBrk="1" hangingPunct="1">
              <a:defRPr/>
            </a:pPr>
            <a:r>
              <a:rPr lang="en-US" altLang="zh-TW"/>
              <a:t>President</a:t>
            </a:r>
          </a:p>
          <a:p>
            <a:pPr algn="ctr" eaLnBrk="1" hangingPunct="1">
              <a:defRPr/>
            </a:pPr>
            <a:r>
              <a:rPr lang="en-US" altLang="zh-TW"/>
              <a:t>award</a:t>
            </a:r>
          </a:p>
        </p:txBody>
      </p:sp>
      <p:sp>
        <p:nvSpPr>
          <p:cNvPr id="53" name="Rectangle 4"/>
          <p:cNvSpPr txBox="1">
            <a:spLocks noChangeArrowheads="1"/>
          </p:cNvSpPr>
          <p:nvPr/>
        </p:nvSpPr>
        <p:spPr>
          <a:xfrm>
            <a:off x="3506788" y="405036"/>
            <a:ext cx="7197725" cy="647700"/>
          </a:xfrm>
          <a:prstGeom prst="rect">
            <a:avLst/>
          </a:prstGeom>
        </p:spPr>
        <p:txBody>
          <a:bodyPr/>
          <a:lstStyle>
            <a:lvl1pPr algn="l" rtl="0" fontAlgn="base">
              <a:spcBef>
                <a:spcPct val="0"/>
              </a:spcBef>
              <a:spcAft>
                <a:spcPct val="0"/>
              </a:spcAft>
              <a:defRPr kumimoji="1" sz="2800">
                <a:solidFill>
                  <a:schemeClr val="tx2"/>
                </a:solidFill>
                <a:latin typeface="+mj-lt"/>
                <a:ea typeface="+mj-ea"/>
                <a:cs typeface="+mj-cs"/>
              </a:defRPr>
            </a:lvl1pPr>
            <a:lvl2pPr algn="l" rtl="0" fontAlgn="base">
              <a:spcBef>
                <a:spcPct val="0"/>
              </a:spcBef>
              <a:spcAft>
                <a:spcPct val="0"/>
              </a:spcAft>
              <a:defRPr kumimoji="1" sz="2800">
                <a:solidFill>
                  <a:schemeClr val="tx2"/>
                </a:solidFill>
                <a:latin typeface="Times New Roman" pitchFamily="18" charset="0"/>
                <a:ea typeface="標楷體" pitchFamily="65" charset="-120"/>
              </a:defRPr>
            </a:lvl2pPr>
            <a:lvl3pPr algn="l" rtl="0" fontAlgn="base">
              <a:spcBef>
                <a:spcPct val="0"/>
              </a:spcBef>
              <a:spcAft>
                <a:spcPct val="0"/>
              </a:spcAft>
              <a:defRPr kumimoji="1" sz="2800">
                <a:solidFill>
                  <a:schemeClr val="tx2"/>
                </a:solidFill>
                <a:latin typeface="Times New Roman" pitchFamily="18" charset="0"/>
                <a:ea typeface="標楷體" pitchFamily="65" charset="-120"/>
              </a:defRPr>
            </a:lvl3pPr>
            <a:lvl4pPr algn="l" rtl="0" fontAlgn="base">
              <a:spcBef>
                <a:spcPct val="0"/>
              </a:spcBef>
              <a:spcAft>
                <a:spcPct val="0"/>
              </a:spcAft>
              <a:defRPr kumimoji="1" sz="2800">
                <a:solidFill>
                  <a:schemeClr val="tx2"/>
                </a:solidFill>
                <a:latin typeface="Times New Roman" pitchFamily="18" charset="0"/>
                <a:ea typeface="標楷體" pitchFamily="65" charset="-120"/>
              </a:defRPr>
            </a:lvl4pPr>
            <a:lvl5pPr algn="l" rtl="0" fontAlgn="base">
              <a:spcBef>
                <a:spcPct val="0"/>
              </a:spcBef>
              <a:spcAft>
                <a:spcPct val="0"/>
              </a:spcAft>
              <a:defRPr kumimoji="1" sz="2800">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2800">
                <a:solidFill>
                  <a:schemeClr val="tx2"/>
                </a:solidFill>
                <a:latin typeface="Times New Roman" pitchFamily="18" charset="0"/>
                <a:ea typeface="標楷體" pitchFamily="65" charset="-120"/>
              </a:defRPr>
            </a:lvl6pPr>
            <a:lvl7pPr marL="914400" algn="l" rtl="0" fontAlgn="base">
              <a:spcBef>
                <a:spcPct val="0"/>
              </a:spcBef>
              <a:spcAft>
                <a:spcPct val="0"/>
              </a:spcAft>
              <a:defRPr kumimoji="1" sz="2800">
                <a:solidFill>
                  <a:schemeClr val="tx2"/>
                </a:solidFill>
                <a:latin typeface="Times New Roman" pitchFamily="18" charset="0"/>
                <a:ea typeface="標楷體" pitchFamily="65" charset="-120"/>
              </a:defRPr>
            </a:lvl7pPr>
            <a:lvl8pPr marL="1371600" algn="l" rtl="0" fontAlgn="base">
              <a:spcBef>
                <a:spcPct val="0"/>
              </a:spcBef>
              <a:spcAft>
                <a:spcPct val="0"/>
              </a:spcAft>
              <a:defRPr kumimoji="1" sz="2800">
                <a:solidFill>
                  <a:schemeClr val="tx2"/>
                </a:solidFill>
                <a:latin typeface="Times New Roman" pitchFamily="18" charset="0"/>
                <a:ea typeface="標楷體" pitchFamily="65" charset="-120"/>
              </a:defRPr>
            </a:lvl8pPr>
            <a:lvl9pPr marL="1828800" algn="l" rtl="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zh-TW" altLang="en-US" kern="0" dirty="0">
                <a:solidFill>
                  <a:schemeClr val="tx1"/>
                </a:solidFill>
              </a:rPr>
              <a:t>人才學術階梯</a:t>
            </a:r>
          </a:p>
        </p:txBody>
      </p:sp>
      <p:sp>
        <p:nvSpPr>
          <p:cNvPr id="54" name="Text Box 28"/>
          <p:cNvSpPr txBox="1">
            <a:spLocks noChangeArrowheads="1"/>
          </p:cNvSpPr>
          <p:nvPr/>
        </p:nvSpPr>
        <p:spPr bwMode="auto">
          <a:xfrm>
            <a:off x="7064224" y="2188127"/>
            <a:ext cx="553998" cy="355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2400" b="1" dirty="0" smtClean="0">
                <a:solidFill>
                  <a:srgbClr val="FF3300"/>
                </a:solidFill>
                <a:ea typeface="標楷體" panose="03000509000000000000" pitchFamily="65" charset="-120"/>
              </a:rPr>
              <a:t>教育部國家產學大師</a:t>
            </a:r>
            <a:endParaRPr lang="zh-TW" altLang="en-US" sz="2400" b="1" dirty="0">
              <a:solidFill>
                <a:srgbClr val="FF3300"/>
              </a:solidFill>
              <a:ea typeface="標楷體" panose="03000509000000000000" pitchFamily="65" charset="-120"/>
            </a:endParaRPr>
          </a:p>
        </p:txBody>
      </p:sp>
    </p:spTree>
    <p:extLst>
      <p:ext uri="{BB962C8B-B14F-4D97-AF65-F5344CB8AC3E}">
        <p14:creationId xmlns:p14="http://schemas.microsoft.com/office/powerpoint/2010/main" val="2522616007"/>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68322"/>
                                        </p:tgtEl>
                                        <p:attrNameLst>
                                          <p:attrName>style.visibility</p:attrName>
                                        </p:attrNameLst>
                                      </p:cBhvr>
                                      <p:to>
                                        <p:strVal val="visible"/>
                                      </p:to>
                                    </p:set>
                                    <p:anim calcmode="lin" valueType="num">
                                      <p:cBhvr additive="base">
                                        <p:cTn id="7" dur="500" fill="hold"/>
                                        <p:tgtEl>
                                          <p:spTgt spid="568322"/>
                                        </p:tgtEl>
                                        <p:attrNameLst>
                                          <p:attrName>ppt_x</p:attrName>
                                        </p:attrNameLst>
                                      </p:cBhvr>
                                      <p:tavLst>
                                        <p:tav tm="0">
                                          <p:val>
                                            <p:strVal val="#ppt_x"/>
                                          </p:val>
                                        </p:tav>
                                        <p:tav tm="100000">
                                          <p:val>
                                            <p:strVal val="#ppt_x"/>
                                          </p:val>
                                        </p:tav>
                                      </p:tavLst>
                                    </p:anim>
                                    <p:anim calcmode="lin" valueType="num">
                                      <p:cBhvr additive="base">
                                        <p:cTn id="8" dur="500" fill="hold"/>
                                        <p:tgtEl>
                                          <p:spTgt spid="5683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8349"/>
                                        </p:tgtEl>
                                        <p:attrNameLst>
                                          <p:attrName>style.visibility</p:attrName>
                                        </p:attrNameLst>
                                      </p:cBhvr>
                                      <p:to>
                                        <p:strVal val="visible"/>
                                      </p:to>
                                    </p:set>
                                    <p:anim calcmode="lin" valueType="num">
                                      <p:cBhvr additive="base">
                                        <p:cTn id="11" dur="500" fill="hold"/>
                                        <p:tgtEl>
                                          <p:spTgt spid="568349"/>
                                        </p:tgtEl>
                                        <p:attrNameLst>
                                          <p:attrName>ppt_x</p:attrName>
                                        </p:attrNameLst>
                                      </p:cBhvr>
                                      <p:tavLst>
                                        <p:tav tm="0">
                                          <p:val>
                                            <p:strVal val="#ppt_x"/>
                                          </p:val>
                                        </p:tav>
                                        <p:tav tm="100000">
                                          <p:val>
                                            <p:strVal val="#ppt_x"/>
                                          </p:val>
                                        </p:tav>
                                      </p:tavLst>
                                    </p:anim>
                                    <p:anim calcmode="lin" valueType="num">
                                      <p:cBhvr additive="base">
                                        <p:cTn id="12" dur="500" fill="hold"/>
                                        <p:tgtEl>
                                          <p:spTgt spid="56834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68323"/>
                                        </p:tgtEl>
                                        <p:attrNameLst>
                                          <p:attrName>style.visibility</p:attrName>
                                        </p:attrNameLst>
                                      </p:cBhvr>
                                      <p:to>
                                        <p:strVal val="visible"/>
                                      </p:to>
                                    </p:set>
                                    <p:anim calcmode="lin" valueType="num">
                                      <p:cBhvr additive="base">
                                        <p:cTn id="17" dur="500" fill="hold"/>
                                        <p:tgtEl>
                                          <p:spTgt spid="568323"/>
                                        </p:tgtEl>
                                        <p:attrNameLst>
                                          <p:attrName>ppt_x</p:attrName>
                                        </p:attrNameLst>
                                      </p:cBhvr>
                                      <p:tavLst>
                                        <p:tav tm="0">
                                          <p:val>
                                            <p:strVal val="#ppt_x"/>
                                          </p:val>
                                        </p:tav>
                                        <p:tav tm="100000">
                                          <p:val>
                                            <p:strVal val="#ppt_x"/>
                                          </p:val>
                                        </p:tav>
                                      </p:tavLst>
                                    </p:anim>
                                    <p:anim calcmode="lin" valueType="num">
                                      <p:cBhvr additive="base">
                                        <p:cTn id="18" dur="500" fill="hold"/>
                                        <p:tgtEl>
                                          <p:spTgt spid="5683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68333"/>
                                        </p:tgtEl>
                                        <p:attrNameLst>
                                          <p:attrName>style.visibility</p:attrName>
                                        </p:attrNameLst>
                                      </p:cBhvr>
                                      <p:to>
                                        <p:strVal val="visible"/>
                                      </p:to>
                                    </p:set>
                                    <p:anim calcmode="lin" valueType="num">
                                      <p:cBhvr additive="base">
                                        <p:cTn id="21" dur="500" fill="hold"/>
                                        <p:tgtEl>
                                          <p:spTgt spid="568333"/>
                                        </p:tgtEl>
                                        <p:attrNameLst>
                                          <p:attrName>ppt_x</p:attrName>
                                        </p:attrNameLst>
                                      </p:cBhvr>
                                      <p:tavLst>
                                        <p:tav tm="0">
                                          <p:val>
                                            <p:strVal val="#ppt_x"/>
                                          </p:val>
                                        </p:tav>
                                        <p:tav tm="100000">
                                          <p:val>
                                            <p:strVal val="#ppt_x"/>
                                          </p:val>
                                        </p:tav>
                                      </p:tavLst>
                                    </p:anim>
                                    <p:anim calcmode="lin" valueType="num">
                                      <p:cBhvr additive="base">
                                        <p:cTn id="22" dur="500" fill="hold"/>
                                        <p:tgtEl>
                                          <p:spTgt spid="568333"/>
                                        </p:tgtEl>
                                        <p:attrNameLst>
                                          <p:attrName>ppt_y</p:attrName>
                                        </p:attrNameLst>
                                      </p:cBhvr>
                                      <p:tavLst>
                                        <p:tav tm="0">
                                          <p:val>
                                            <p:strVal val="1+#ppt_h/2"/>
                                          </p:val>
                                        </p:tav>
                                        <p:tav tm="100000">
                                          <p:val>
                                            <p:strVal val="#ppt_y"/>
                                          </p:val>
                                        </p:tav>
                                      </p:tavLst>
                                    </p:anim>
                                  </p:childTnLst>
                                </p:cTn>
                              </p:par>
                              <p:par>
                                <p:cTn id="23" presetID="0" presetClass="path" presetSubtype="0" accel="50000" decel="50000" fill="hold" nodeType="withEffect">
                                  <p:stCondLst>
                                    <p:cond delay="0"/>
                                  </p:stCondLst>
                                  <p:childTnLst>
                                    <p:animMotion origin="layout" path="M -0.02518 0.02312 C -0.02413 0.0037 -0.02344 -0.00786 -0.02014 -0.02497 C -0.01945 -0.02844 -0.01979 -0.03237 -0.01858 -0.03584 C -0.01702 -0.04069 -0.01198 -0.04878 -0.01198 -0.04855 C -0.0099 -0.05734 -0.00886 -0.06127 -0.00226 -0.06404 C 0.0158 -0.06266 0.02326 -0.06774 0.03385 -0.05318 C 0.03646 -0.04323 0.03715 -0.03584 0.03871 -0.02497 C 0.03975 -0.01757 0.03889 -0.01826 0.04201 -0.01826 " pathEditMode="relative" rAng="0" ptsTypes="fffffffA">
                                      <p:cBhvr>
                                        <p:cTn id="24" dur="2000" fill="hold"/>
                                        <p:tgtEl>
                                          <p:spTgt spid="568350"/>
                                        </p:tgtEl>
                                        <p:attrNameLst>
                                          <p:attrName>ppt_x</p:attrName>
                                          <p:attrName>ppt_y</p:attrName>
                                        </p:attrNameLst>
                                      </p:cBhvr>
                                      <p:rCtr x="3351" y="-4555"/>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568324"/>
                                        </p:tgtEl>
                                        <p:attrNameLst>
                                          <p:attrName>style.visibility</p:attrName>
                                        </p:attrNameLst>
                                      </p:cBhvr>
                                      <p:to>
                                        <p:strVal val="visible"/>
                                      </p:to>
                                    </p:set>
                                    <p:anim calcmode="lin" valueType="num">
                                      <p:cBhvr additive="base">
                                        <p:cTn id="29" dur="500" fill="hold"/>
                                        <p:tgtEl>
                                          <p:spTgt spid="568324"/>
                                        </p:tgtEl>
                                        <p:attrNameLst>
                                          <p:attrName>ppt_x</p:attrName>
                                        </p:attrNameLst>
                                      </p:cBhvr>
                                      <p:tavLst>
                                        <p:tav tm="0">
                                          <p:val>
                                            <p:strVal val="#ppt_x"/>
                                          </p:val>
                                        </p:tav>
                                        <p:tav tm="100000">
                                          <p:val>
                                            <p:strVal val="#ppt_x"/>
                                          </p:val>
                                        </p:tav>
                                      </p:tavLst>
                                    </p:anim>
                                    <p:anim calcmode="lin" valueType="num">
                                      <p:cBhvr additive="base">
                                        <p:cTn id="30" dur="500" fill="hold"/>
                                        <p:tgtEl>
                                          <p:spTgt spid="5683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68334"/>
                                        </p:tgtEl>
                                        <p:attrNameLst>
                                          <p:attrName>style.visibility</p:attrName>
                                        </p:attrNameLst>
                                      </p:cBhvr>
                                      <p:to>
                                        <p:strVal val="visible"/>
                                      </p:to>
                                    </p:set>
                                    <p:anim calcmode="lin" valueType="num">
                                      <p:cBhvr additive="base">
                                        <p:cTn id="33" dur="500" fill="hold"/>
                                        <p:tgtEl>
                                          <p:spTgt spid="568334"/>
                                        </p:tgtEl>
                                        <p:attrNameLst>
                                          <p:attrName>ppt_x</p:attrName>
                                        </p:attrNameLst>
                                      </p:cBhvr>
                                      <p:tavLst>
                                        <p:tav tm="0">
                                          <p:val>
                                            <p:strVal val="#ppt_x"/>
                                          </p:val>
                                        </p:tav>
                                        <p:tav tm="100000">
                                          <p:val>
                                            <p:strVal val="#ppt_x"/>
                                          </p:val>
                                        </p:tav>
                                      </p:tavLst>
                                    </p:anim>
                                    <p:anim calcmode="lin" valueType="num">
                                      <p:cBhvr additive="base">
                                        <p:cTn id="34" dur="500" fill="hold"/>
                                        <p:tgtEl>
                                          <p:spTgt spid="568334"/>
                                        </p:tgtEl>
                                        <p:attrNameLst>
                                          <p:attrName>ppt_y</p:attrName>
                                        </p:attrNameLst>
                                      </p:cBhvr>
                                      <p:tavLst>
                                        <p:tav tm="0">
                                          <p:val>
                                            <p:strVal val="1+#ppt_h/2"/>
                                          </p:val>
                                        </p:tav>
                                        <p:tav tm="100000">
                                          <p:val>
                                            <p:strVal val="#ppt_y"/>
                                          </p:val>
                                        </p:tav>
                                      </p:tavLst>
                                    </p:anim>
                                  </p:childTnLst>
                                </p:cTn>
                              </p:par>
                              <p:par>
                                <p:cTn id="35" presetID="0" presetClass="path" presetSubtype="0" accel="50000" decel="50000" fill="hold" nodeType="withEffect">
                                  <p:stCondLst>
                                    <p:cond delay="0"/>
                                  </p:stCondLst>
                                  <p:childTnLst>
                                    <p:animMotion origin="layout" path="M 0.04201 -0.01827 C 0.04236 -0.03283 0.04027 -0.08601 0.05086 -0.10127 C 0.05538 -0.10798 0.06406 -0.11376 0.07031 -0.11653 C 0.08125 -0.11122 0.07916 -0.11006 0.08819 -0.10127 C 0.096 -0.08463 0.09114 -0.09734 0.09114 -0.05757 " pathEditMode="relative" rAng="0" ptsTypes="ffffA">
                                      <p:cBhvr>
                                        <p:cTn id="36" dur="2000" fill="hold"/>
                                        <p:tgtEl>
                                          <p:spTgt spid="568350"/>
                                        </p:tgtEl>
                                        <p:attrNameLst>
                                          <p:attrName>ppt_x</p:attrName>
                                          <p:attrName>ppt_y</p:attrName>
                                        </p:attrNameLst>
                                      </p:cBhvr>
                                      <p:rCtr x="2604" y="-4925"/>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568325"/>
                                        </p:tgtEl>
                                        <p:attrNameLst>
                                          <p:attrName>style.visibility</p:attrName>
                                        </p:attrNameLst>
                                      </p:cBhvr>
                                      <p:to>
                                        <p:strVal val="visible"/>
                                      </p:to>
                                    </p:set>
                                    <p:anim calcmode="lin" valueType="num">
                                      <p:cBhvr additive="base">
                                        <p:cTn id="41" dur="500" fill="hold"/>
                                        <p:tgtEl>
                                          <p:spTgt spid="568325"/>
                                        </p:tgtEl>
                                        <p:attrNameLst>
                                          <p:attrName>ppt_x</p:attrName>
                                        </p:attrNameLst>
                                      </p:cBhvr>
                                      <p:tavLst>
                                        <p:tav tm="0">
                                          <p:val>
                                            <p:strVal val="#ppt_x"/>
                                          </p:val>
                                        </p:tav>
                                        <p:tav tm="100000">
                                          <p:val>
                                            <p:strVal val="#ppt_x"/>
                                          </p:val>
                                        </p:tav>
                                      </p:tavLst>
                                    </p:anim>
                                    <p:anim calcmode="lin" valueType="num">
                                      <p:cBhvr additive="base">
                                        <p:cTn id="42" dur="500" fill="hold"/>
                                        <p:tgtEl>
                                          <p:spTgt spid="5683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68335"/>
                                        </p:tgtEl>
                                        <p:attrNameLst>
                                          <p:attrName>style.visibility</p:attrName>
                                        </p:attrNameLst>
                                      </p:cBhvr>
                                      <p:to>
                                        <p:strVal val="visible"/>
                                      </p:to>
                                    </p:set>
                                    <p:anim calcmode="lin" valueType="num">
                                      <p:cBhvr additive="base">
                                        <p:cTn id="45" dur="500" fill="hold"/>
                                        <p:tgtEl>
                                          <p:spTgt spid="568335"/>
                                        </p:tgtEl>
                                        <p:attrNameLst>
                                          <p:attrName>ppt_x</p:attrName>
                                        </p:attrNameLst>
                                      </p:cBhvr>
                                      <p:tavLst>
                                        <p:tav tm="0">
                                          <p:val>
                                            <p:strVal val="#ppt_x"/>
                                          </p:val>
                                        </p:tav>
                                        <p:tav tm="100000">
                                          <p:val>
                                            <p:strVal val="#ppt_x"/>
                                          </p:val>
                                        </p:tav>
                                      </p:tavLst>
                                    </p:anim>
                                    <p:anim calcmode="lin" valueType="num">
                                      <p:cBhvr additive="base">
                                        <p:cTn id="46" dur="500" fill="hold"/>
                                        <p:tgtEl>
                                          <p:spTgt spid="568335"/>
                                        </p:tgtEl>
                                        <p:attrNameLst>
                                          <p:attrName>ppt_y</p:attrName>
                                        </p:attrNameLst>
                                      </p:cBhvr>
                                      <p:tavLst>
                                        <p:tav tm="0">
                                          <p:val>
                                            <p:strVal val="1+#ppt_h/2"/>
                                          </p:val>
                                        </p:tav>
                                        <p:tav tm="100000">
                                          <p:val>
                                            <p:strVal val="#ppt_y"/>
                                          </p:val>
                                        </p:tav>
                                      </p:tavLst>
                                    </p:anim>
                                  </p:childTnLst>
                                </p:cTn>
                              </p:par>
                              <p:par>
                                <p:cTn id="47" presetID="0" presetClass="path" presetSubtype="0" accel="50000" decel="50000" fill="hold" nodeType="withEffect">
                                  <p:stCondLst>
                                    <p:cond delay="0"/>
                                  </p:stCondLst>
                                  <p:childTnLst>
                                    <p:animMotion origin="layout" path="M 0.09115 -0.05758 C 0.08438 -0.07076 0.0856 -0.08255 0.08455 -0.09919 C 0.08542 -0.11515 0.08577 -0.13711 0.08941 -0.15376 C 0.09115 -0.16185 0.09931 -0.1755 0.09931 -0.17526 C 0.10365 -0.1748 0.10816 -0.17503 0.11251 -0.17341 C 0.11789 -0.17156 0.12257 -0.16208 0.12726 -0.15792 C 0.13091 -0.14359 0.13438 -0.12925 0.13698 -0.11445 C 0.13803 -0.09573 0.14028 -0.0763 0.14028 -0.05758 " pathEditMode="relative" rAng="0" ptsTypes="fffffffA">
                                      <p:cBhvr>
                                        <p:cTn id="48" dur="2000" fill="hold"/>
                                        <p:tgtEl>
                                          <p:spTgt spid="568350"/>
                                        </p:tgtEl>
                                        <p:attrNameLst>
                                          <p:attrName>ppt_x</p:attrName>
                                          <p:attrName>ppt_y</p:attrName>
                                        </p:attrNameLst>
                                      </p:cBhvr>
                                      <p:rCtr x="2118" y="-5896"/>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568326"/>
                                        </p:tgtEl>
                                        <p:attrNameLst>
                                          <p:attrName>style.visibility</p:attrName>
                                        </p:attrNameLst>
                                      </p:cBhvr>
                                      <p:to>
                                        <p:strVal val="visible"/>
                                      </p:to>
                                    </p:set>
                                    <p:anim calcmode="lin" valueType="num">
                                      <p:cBhvr additive="base">
                                        <p:cTn id="53" dur="500" fill="hold"/>
                                        <p:tgtEl>
                                          <p:spTgt spid="568326"/>
                                        </p:tgtEl>
                                        <p:attrNameLst>
                                          <p:attrName>ppt_x</p:attrName>
                                        </p:attrNameLst>
                                      </p:cBhvr>
                                      <p:tavLst>
                                        <p:tav tm="0">
                                          <p:val>
                                            <p:strVal val="#ppt_x"/>
                                          </p:val>
                                        </p:tav>
                                        <p:tav tm="100000">
                                          <p:val>
                                            <p:strVal val="#ppt_x"/>
                                          </p:val>
                                        </p:tav>
                                      </p:tavLst>
                                    </p:anim>
                                    <p:anim calcmode="lin" valueType="num">
                                      <p:cBhvr additive="base">
                                        <p:cTn id="54" dur="500" fill="hold"/>
                                        <p:tgtEl>
                                          <p:spTgt spid="5683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68337"/>
                                        </p:tgtEl>
                                        <p:attrNameLst>
                                          <p:attrName>style.visibility</p:attrName>
                                        </p:attrNameLst>
                                      </p:cBhvr>
                                      <p:to>
                                        <p:strVal val="visible"/>
                                      </p:to>
                                    </p:set>
                                    <p:anim calcmode="lin" valueType="num">
                                      <p:cBhvr additive="base">
                                        <p:cTn id="57" dur="500" fill="hold"/>
                                        <p:tgtEl>
                                          <p:spTgt spid="568337"/>
                                        </p:tgtEl>
                                        <p:attrNameLst>
                                          <p:attrName>ppt_x</p:attrName>
                                        </p:attrNameLst>
                                      </p:cBhvr>
                                      <p:tavLst>
                                        <p:tav tm="0">
                                          <p:val>
                                            <p:strVal val="#ppt_x"/>
                                          </p:val>
                                        </p:tav>
                                        <p:tav tm="100000">
                                          <p:val>
                                            <p:strVal val="#ppt_x"/>
                                          </p:val>
                                        </p:tav>
                                      </p:tavLst>
                                    </p:anim>
                                    <p:anim calcmode="lin" valueType="num">
                                      <p:cBhvr additive="base">
                                        <p:cTn id="58" dur="500" fill="hold"/>
                                        <p:tgtEl>
                                          <p:spTgt spid="568337"/>
                                        </p:tgtEl>
                                        <p:attrNameLst>
                                          <p:attrName>ppt_y</p:attrName>
                                        </p:attrNameLst>
                                      </p:cBhvr>
                                      <p:tavLst>
                                        <p:tav tm="0">
                                          <p:val>
                                            <p:strVal val="1+#ppt_h/2"/>
                                          </p:val>
                                        </p:tav>
                                        <p:tav tm="100000">
                                          <p:val>
                                            <p:strVal val="#ppt_y"/>
                                          </p:val>
                                        </p:tav>
                                      </p:tavLst>
                                    </p:anim>
                                  </p:childTnLst>
                                </p:cTn>
                              </p:par>
                              <p:par>
                                <p:cTn id="59" presetID="0" presetClass="path" presetSubtype="0" accel="50000" decel="50000" fill="hold" nodeType="withEffect">
                                  <p:stCondLst>
                                    <p:cond delay="0"/>
                                  </p:stCondLst>
                                  <p:childTnLst>
                                    <p:animMotion origin="layout" path="M 0.14027 -0.05757 C 0.14375 -0.11792 0.14739 -0.17803 0.15434 -0.18451 C 0.16128 -0.19075 0.17725 -0.11052 0.18177 -0.09618 " pathEditMode="relative" rAng="0" ptsTypes="aaA">
                                      <p:cBhvr>
                                        <p:cTn id="60" dur="2000" fill="hold"/>
                                        <p:tgtEl>
                                          <p:spTgt spid="568350"/>
                                        </p:tgtEl>
                                        <p:attrNameLst>
                                          <p:attrName>ppt_x</p:attrName>
                                          <p:attrName>ppt_y</p:attrName>
                                        </p:attrNameLst>
                                      </p:cBhvr>
                                      <p:rCtr x="2066" y="-6659"/>
                                    </p:animMotion>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568327"/>
                                        </p:tgtEl>
                                        <p:attrNameLst>
                                          <p:attrName>style.visibility</p:attrName>
                                        </p:attrNameLst>
                                      </p:cBhvr>
                                      <p:to>
                                        <p:strVal val="visible"/>
                                      </p:to>
                                    </p:set>
                                    <p:anim calcmode="lin" valueType="num">
                                      <p:cBhvr additive="base">
                                        <p:cTn id="65" dur="500" fill="hold"/>
                                        <p:tgtEl>
                                          <p:spTgt spid="568327"/>
                                        </p:tgtEl>
                                        <p:attrNameLst>
                                          <p:attrName>ppt_x</p:attrName>
                                        </p:attrNameLst>
                                      </p:cBhvr>
                                      <p:tavLst>
                                        <p:tav tm="0">
                                          <p:val>
                                            <p:strVal val="#ppt_x"/>
                                          </p:val>
                                        </p:tav>
                                        <p:tav tm="100000">
                                          <p:val>
                                            <p:strVal val="#ppt_x"/>
                                          </p:val>
                                        </p:tav>
                                      </p:tavLst>
                                    </p:anim>
                                    <p:anim calcmode="lin" valueType="num">
                                      <p:cBhvr additive="base">
                                        <p:cTn id="66" dur="500" fill="hold"/>
                                        <p:tgtEl>
                                          <p:spTgt spid="56832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68338"/>
                                        </p:tgtEl>
                                        <p:attrNameLst>
                                          <p:attrName>style.visibility</p:attrName>
                                        </p:attrNameLst>
                                      </p:cBhvr>
                                      <p:to>
                                        <p:strVal val="visible"/>
                                      </p:to>
                                    </p:set>
                                    <p:anim calcmode="lin" valueType="num">
                                      <p:cBhvr additive="base">
                                        <p:cTn id="69" dur="500" fill="hold"/>
                                        <p:tgtEl>
                                          <p:spTgt spid="568338"/>
                                        </p:tgtEl>
                                        <p:attrNameLst>
                                          <p:attrName>ppt_x</p:attrName>
                                        </p:attrNameLst>
                                      </p:cBhvr>
                                      <p:tavLst>
                                        <p:tav tm="0">
                                          <p:val>
                                            <p:strVal val="#ppt_x"/>
                                          </p:val>
                                        </p:tav>
                                        <p:tav tm="100000">
                                          <p:val>
                                            <p:strVal val="#ppt_x"/>
                                          </p:val>
                                        </p:tav>
                                      </p:tavLst>
                                    </p:anim>
                                    <p:anim calcmode="lin" valueType="num">
                                      <p:cBhvr additive="base">
                                        <p:cTn id="70" dur="500" fill="hold"/>
                                        <p:tgtEl>
                                          <p:spTgt spid="568338"/>
                                        </p:tgtEl>
                                        <p:attrNameLst>
                                          <p:attrName>ppt_y</p:attrName>
                                        </p:attrNameLst>
                                      </p:cBhvr>
                                      <p:tavLst>
                                        <p:tav tm="0">
                                          <p:val>
                                            <p:strVal val="1+#ppt_h/2"/>
                                          </p:val>
                                        </p:tav>
                                        <p:tav tm="100000">
                                          <p:val>
                                            <p:strVal val="#ppt_y"/>
                                          </p:val>
                                        </p:tav>
                                      </p:tavLst>
                                    </p:anim>
                                  </p:childTnLst>
                                </p:cTn>
                              </p:par>
                              <p:par>
                                <p:cTn id="71" presetID="0" presetClass="path" presetSubtype="0" accel="50000" decel="50000" fill="hold" nodeType="withEffect">
                                  <p:stCondLst>
                                    <p:cond delay="0"/>
                                  </p:stCondLst>
                                  <p:childTnLst>
                                    <p:animMotion origin="layout" path="M 0.1875 -0.07769 C 0.19062 -0.16647 0.19392 -0.25526 0.20139 -0.26543 C 0.20885 -0.27561 0.22777 -0.16046 0.23298 -0.13896 " pathEditMode="relative" rAng="0" ptsTypes="aaA">
                                      <p:cBhvr>
                                        <p:cTn id="72" dur="2000" fill="hold"/>
                                        <p:tgtEl>
                                          <p:spTgt spid="568350"/>
                                        </p:tgtEl>
                                        <p:attrNameLst>
                                          <p:attrName>ppt_x</p:attrName>
                                          <p:attrName>ppt_y</p:attrName>
                                        </p:attrNameLst>
                                      </p:cBhvr>
                                      <p:rCtr x="2274" y="-9896"/>
                                    </p:animMotion>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568328"/>
                                        </p:tgtEl>
                                        <p:attrNameLst>
                                          <p:attrName>style.visibility</p:attrName>
                                        </p:attrNameLst>
                                      </p:cBhvr>
                                      <p:to>
                                        <p:strVal val="visible"/>
                                      </p:to>
                                    </p:set>
                                    <p:anim calcmode="lin" valueType="num">
                                      <p:cBhvr additive="base">
                                        <p:cTn id="77" dur="500" fill="hold"/>
                                        <p:tgtEl>
                                          <p:spTgt spid="568328"/>
                                        </p:tgtEl>
                                        <p:attrNameLst>
                                          <p:attrName>ppt_x</p:attrName>
                                        </p:attrNameLst>
                                      </p:cBhvr>
                                      <p:tavLst>
                                        <p:tav tm="0">
                                          <p:val>
                                            <p:strVal val="#ppt_x"/>
                                          </p:val>
                                        </p:tav>
                                        <p:tav tm="100000">
                                          <p:val>
                                            <p:strVal val="#ppt_x"/>
                                          </p:val>
                                        </p:tav>
                                      </p:tavLst>
                                    </p:anim>
                                    <p:anim calcmode="lin" valueType="num">
                                      <p:cBhvr additive="base">
                                        <p:cTn id="78" dur="500" fill="hold"/>
                                        <p:tgtEl>
                                          <p:spTgt spid="56832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68339"/>
                                        </p:tgtEl>
                                        <p:attrNameLst>
                                          <p:attrName>style.visibility</p:attrName>
                                        </p:attrNameLst>
                                      </p:cBhvr>
                                      <p:to>
                                        <p:strVal val="visible"/>
                                      </p:to>
                                    </p:set>
                                    <p:anim calcmode="lin" valueType="num">
                                      <p:cBhvr additive="base">
                                        <p:cTn id="81" dur="500" fill="hold"/>
                                        <p:tgtEl>
                                          <p:spTgt spid="568339"/>
                                        </p:tgtEl>
                                        <p:attrNameLst>
                                          <p:attrName>ppt_x</p:attrName>
                                        </p:attrNameLst>
                                      </p:cBhvr>
                                      <p:tavLst>
                                        <p:tav tm="0">
                                          <p:val>
                                            <p:strVal val="#ppt_x"/>
                                          </p:val>
                                        </p:tav>
                                        <p:tav tm="100000">
                                          <p:val>
                                            <p:strVal val="#ppt_x"/>
                                          </p:val>
                                        </p:tav>
                                      </p:tavLst>
                                    </p:anim>
                                    <p:anim calcmode="lin" valueType="num">
                                      <p:cBhvr additive="base">
                                        <p:cTn id="82" dur="500" fill="hold"/>
                                        <p:tgtEl>
                                          <p:spTgt spid="568339"/>
                                        </p:tgtEl>
                                        <p:attrNameLst>
                                          <p:attrName>ppt_y</p:attrName>
                                        </p:attrNameLst>
                                      </p:cBhvr>
                                      <p:tavLst>
                                        <p:tav tm="0">
                                          <p:val>
                                            <p:strVal val="1+#ppt_h/2"/>
                                          </p:val>
                                        </p:tav>
                                        <p:tav tm="100000">
                                          <p:val>
                                            <p:strVal val="#ppt_y"/>
                                          </p:val>
                                        </p:tav>
                                      </p:tavLst>
                                    </p:anim>
                                  </p:childTnLst>
                                </p:cTn>
                              </p:par>
                              <p:par>
                                <p:cTn id="83" presetID="0" presetClass="path" presetSubtype="0" accel="50000" decel="50000" fill="hold" nodeType="withEffect">
                                  <p:stCondLst>
                                    <p:cond delay="0"/>
                                  </p:stCondLst>
                                  <p:childTnLst>
                                    <p:animMotion origin="layout" path="M 0.24583 -0.0837 C 0.25 -0.16648 0.25434 -0.24902 0.26389 -0.2585 C 0.27344 -0.26798 0.29653 -0.16024 0.30313 -0.14058 " pathEditMode="relative" rAng="0" ptsTypes="aaA">
                                      <p:cBhvr>
                                        <p:cTn id="84" dur="2000" fill="hold"/>
                                        <p:tgtEl>
                                          <p:spTgt spid="568350"/>
                                        </p:tgtEl>
                                        <p:attrNameLst>
                                          <p:attrName>ppt_x</p:attrName>
                                          <p:attrName>ppt_y</p:attrName>
                                        </p:attrNameLst>
                                      </p:cBhvr>
                                      <p:rCtr x="2865" y="-9225"/>
                                    </p:animMotion>
                                  </p:childTnLst>
                                </p:cTn>
                              </p:par>
                            </p:childTnLst>
                          </p:cTn>
                        </p:par>
                      </p:childTnLst>
                    </p:cTn>
                  </p:par>
                  <p:par>
                    <p:cTn id="85" fill="hold" nodeType="clickPar">
                      <p:stCondLst>
                        <p:cond delay="indefinite"/>
                      </p:stCondLst>
                      <p:childTnLst>
                        <p:par>
                          <p:cTn id="86" fill="hold" nodeType="withGroup">
                            <p:stCondLst>
                              <p:cond delay="0"/>
                            </p:stCondLst>
                            <p:childTnLst>
                              <p:par>
                                <p:cTn id="87" presetID="2" presetClass="entr" presetSubtype="4" fill="hold" nodeType="clickEffect">
                                  <p:stCondLst>
                                    <p:cond delay="0"/>
                                  </p:stCondLst>
                                  <p:childTnLst>
                                    <p:set>
                                      <p:cBhvr>
                                        <p:cTn id="88" dur="1" fill="hold">
                                          <p:stCondLst>
                                            <p:cond delay="0"/>
                                          </p:stCondLst>
                                        </p:cTn>
                                        <p:tgtEl>
                                          <p:spTgt spid="568329"/>
                                        </p:tgtEl>
                                        <p:attrNameLst>
                                          <p:attrName>style.visibility</p:attrName>
                                        </p:attrNameLst>
                                      </p:cBhvr>
                                      <p:to>
                                        <p:strVal val="visible"/>
                                      </p:to>
                                    </p:set>
                                    <p:anim calcmode="lin" valueType="num">
                                      <p:cBhvr additive="base">
                                        <p:cTn id="89" dur="500" fill="hold"/>
                                        <p:tgtEl>
                                          <p:spTgt spid="568329"/>
                                        </p:tgtEl>
                                        <p:attrNameLst>
                                          <p:attrName>ppt_x</p:attrName>
                                        </p:attrNameLst>
                                      </p:cBhvr>
                                      <p:tavLst>
                                        <p:tav tm="0">
                                          <p:val>
                                            <p:strVal val="#ppt_x"/>
                                          </p:val>
                                        </p:tav>
                                        <p:tav tm="100000">
                                          <p:val>
                                            <p:strVal val="#ppt_x"/>
                                          </p:val>
                                        </p:tav>
                                      </p:tavLst>
                                    </p:anim>
                                    <p:anim calcmode="lin" valueType="num">
                                      <p:cBhvr additive="base">
                                        <p:cTn id="90" dur="500" fill="hold"/>
                                        <p:tgtEl>
                                          <p:spTgt spid="56832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68340"/>
                                        </p:tgtEl>
                                        <p:attrNameLst>
                                          <p:attrName>style.visibility</p:attrName>
                                        </p:attrNameLst>
                                      </p:cBhvr>
                                      <p:to>
                                        <p:strVal val="visible"/>
                                      </p:to>
                                    </p:set>
                                    <p:anim calcmode="lin" valueType="num">
                                      <p:cBhvr additive="base">
                                        <p:cTn id="93" dur="500" fill="hold"/>
                                        <p:tgtEl>
                                          <p:spTgt spid="568340"/>
                                        </p:tgtEl>
                                        <p:attrNameLst>
                                          <p:attrName>ppt_x</p:attrName>
                                        </p:attrNameLst>
                                      </p:cBhvr>
                                      <p:tavLst>
                                        <p:tav tm="0">
                                          <p:val>
                                            <p:strVal val="#ppt_x"/>
                                          </p:val>
                                        </p:tav>
                                        <p:tav tm="100000">
                                          <p:val>
                                            <p:strVal val="#ppt_x"/>
                                          </p:val>
                                        </p:tav>
                                      </p:tavLst>
                                    </p:anim>
                                    <p:anim calcmode="lin" valueType="num">
                                      <p:cBhvr additive="base">
                                        <p:cTn id="94" dur="500" fill="hold"/>
                                        <p:tgtEl>
                                          <p:spTgt spid="568340"/>
                                        </p:tgtEl>
                                        <p:attrNameLst>
                                          <p:attrName>ppt_y</p:attrName>
                                        </p:attrNameLst>
                                      </p:cBhvr>
                                      <p:tavLst>
                                        <p:tav tm="0">
                                          <p:val>
                                            <p:strVal val="1+#ppt_h/2"/>
                                          </p:val>
                                        </p:tav>
                                        <p:tav tm="100000">
                                          <p:val>
                                            <p:strVal val="#ppt_y"/>
                                          </p:val>
                                        </p:tav>
                                      </p:tavLst>
                                    </p:anim>
                                  </p:childTnLst>
                                </p:cTn>
                              </p:par>
                              <p:par>
                                <p:cTn id="95" presetID="0" presetClass="path" presetSubtype="0" accel="50000" decel="50000" fill="hold" nodeType="withEffect">
                                  <p:stCondLst>
                                    <p:cond delay="0"/>
                                  </p:stCondLst>
                                  <p:childTnLst>
                                    <p:animMotion origin="layout" path="M 0.30313 -0.14057 C 0.30781 -0.22936 0.31268 -0.31815 0.32118 -0.32832 C 0.32969 -0.33849 0.34184 -0.27028 0.35399 -0.20185 " pathEditMode="relative" rAng="0" ptsTypes="aaA">
                                      <p:cBhvr>
                                        <p:cTn id="96" dur="2000" fill="hold"/>
                                        <p:tgtEl>
                                          <p:spTgt spid="568350"/>
                                        </p:tgtEl>
                                        <p:attrNameLst>
                                          <p:attrName>ppt_x</p:attrName>
                                          <p:attrName>ppt_y</p:attrName>
                                        </p:attrNameLst>
                                      </p:cBhvr>
                                      <p:rCtr x="2535" y="-9896"/>
                                    </p:animMotion>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nodeType="clickEffect">
                                  <p:stCondLst>
                                    <p:cond delay="0"/>
                                  </p:stCondLst>
                                  <p:childTnLst>
                                    <p:set>
                                      <p:cBhvr>
                                        <p:cTn id="100" dur="1" fill="hold">
                                          <p:stCondLst>
                                            <p:cond delay="0"/>
                                          </p:stCondLst>
                                        </p:cTn>
                                        <p:tgtEl>
                                          <p:spTgt spid="568330"/>
                                        </p:tgtEl>
                                        <p:attrNameLst>
                                          <p:attrName>style.visibility</p:attrName>
                                        </p:attrNameLst>
                                      </p:cBhvr>
                                      <p:to>
                                        <p:strVal val="visible"/>
                                      </p:to>
                                    </p:set>
                                    <p:anim calcmode="lin" valueType="num">
                                      <p:cBhvr additive="base">
                                        <p:cTn id="101" dur="500" fill="hold"/>
                                        <p:tgtEl>
                                          <p:spTgt spid="568330"/>
                                        </p:tgtEl>
                                        <p:attrNameLst>
                                          <p:attrName>ppt_x</p:attrName>
                                        </p:attrNameLst>
                                      </p:cBhvr>
                                      <p:tavLst>
                                        <p:tav tm="0">
                                          <p:val>
                                            <p:strVal val="#ppt_x"/>
                                          </p:val>
                                        </p:tav>
                                        <p:tav tm="100000">
                                          <p:val>
                                            <p:strVal val="#ppt_x"/>
                                          </p:val>
                                        </p:tav>
                                      </p:tavLst>
                                    </p:anim>
                                    <p:anim calcmode="lin" valueType="num">
                                      <p:cBhvr additive="base">
                                        <p:cTn id="102" dur="500" fill="hold"/>
                                        <p:tgtEl>
                                          <p:spTgt spid="56833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568341"/>
                                        </p:tgtEl>
                                        <p:attrNameLst>
                                          <p:attrName>style.visibility</p:attrName>
                                        </p:attrNameLst>
                                      </p:cBhvr>
                                      <p:to>
                                        <p:strVal val="visible"/>
                                      </p:to>
                                    </p:set>
                                    <p:anim calcmode="lin" valueType="num">
                                      <p:cBhvr additive="base">
                                        <p:cTn id="105" dur="500" fill="hold"/>
                                        <p:tgtEl>
                                          <p:spTgt spid="568341"/>
                                        </p:tgtEl>
                                        <p:attrNameLst>
                                          <p:attrName>ppt_x</p:attrName>
                                        </p:attrNameLst>
                                      </p:cBhvr>
                                      <p:tavLst>
                                        <p:tav tm="0">
                                          <p:val>
                                            <p:strVal val="#ppt_x"/>
                                          </p:val>
                                        </p:tav>
                                        <p:tav tm="100000">
                                          <p:val>
                                            <p:strVal val="#ppt_x"/>
                                          </p:val>
                                        </p:tav>
                                      </p:tavLst>
                                    </p:anim>
                                    <p:anim calcmode="lin" valueType="num">
                                      <p:cBhvr additive="base">
                                        <p:cTn id="106" dur="500" fill="hold"/>
                                        <p:tgtEl>
                                          <p:spTgt spid="568341"/>
                                        </p:tgtEl>
                                        <p:attrNameLst>
                                          <p:attrName>ppt_y</p:attrName>
                                        </p:attrNameLst>
                                      </p:cBhvr>
                                      <p:tavLst>
                                        <p:tav tm="0">
                                          <p:val>
                                            <p:strVal val="1+#ppt_h/2"/>
                                          </p:val>
                                        </p:tav>
                                        <p:tav tm="100000">
                                          <p:val>
                                            <p:strVal val="#ppt_y"/>
                                          </p:val>
                                        </p:tav>
                                      </p:tavLst>
                                    </p:anim>
                                  </p:childTnLst>
                                </p:cTn>
                              </p:par>
                              <p:par>
                                <p:cTn id="107" presetID="0" presetClass="path" presetSubtype="0" accel="50000" decel="50000" fill="hold" nodeType="withEffect">
                                  <p:stCondLst>
                                    <p:cond delay="0"/>
                                  </p:stCondLst>
                                  <p:childTnLst>
                                    <p:animMotion origin="layout" path="M 0.354 -0.20185 C 0.36268 -0.29063 0.37153 -0.37919 0.38351 -0.39191 C 0.39549 -0.40462 0.41077 -0.3415 0.42605 -0.27838 " pathEditMode="relative" rAng="0" ptsTypes="aaA">
                                      <p:cBhvr>
                                        <p:cTn id="108" dur="2000" fill="hold"/>
                                        <p:tgtEl>
                                          <p:spTgt spid="568350"/>
                                        </p:tgtEl>
                                        <p:attrNameLst>
                                          <p:attrName>ppt_x</p:attrName>
                                          <p:attrName>ppt_y</p:attrName>
                                        </p:attrNameLst>
                                      </p:cBhvr>
                                      <p:rCtr x="3594" y="-10150"/>
                                    </p:animMotion>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4" fill="hold" nodeType="clickEffect">
                                  <p:stCondLst>
                                    <p:cond delay="0"/>
                                  </p:stCondLst>
                                  <p:childTnLst>
                                    <p:set>
                                      <p:cBhvr>
                                        <p:cTn id="112" dur="1" fill="hold">
                                          <p:stCondLst>
                                            <p:cond delay="0"/>
                                          </p:stCondLst>
                                        </p:cTn>
                                        <p:tgtEl>
                                          <p:spTgt spid="568331"/>
                                        </p:tgtEl>
                                        <p:attrNameLst>
                                          <p:attrName>style.visibility</p:attrName>
                                        </p:attrNameLst>
                                      </p:cBhvr>
                                      <p:to>
                                        <p:strVal val="visible"/>
                                      </p:to>
                                    </p:set>
                                    <p:anim calcmode="lin" valueType="num">
                                      <p:cBhvr additive="base">
                                        <p:cTn id="113" dur="500" fill="hold"/>
                                        <p:tgtEl>
                                          <p:spTgt spid="568331"/>
                                        </p:tgtEl>
                                        <p:attrNameLst>
                                          <p:attrName>ppt_x</p:attrName>
                                        </p:attrNameLst>
                                      </p:cBhvr>
                                      <p:tavLst>
                                        <p:tav tm="0">
                                          <p:val>
                                            <p:strVal val="#ppt_x"/>
                                          </p:val>
                                        </p:tav>
                                        <p:tav tm="100000">
                                          <p:val>
                                            <p:strVal val="#ppt_x"/>
                                          </p:val>
                                        </p:tav>
                                      </p:tavLst>
                                    </p:anim>
                                    <p:anim calcmode="lin" valueType="num">
                                      <p:cBhvr additive="base">
                                        <p:cTn id="114" dur="500" fill="hold"/>
                                        <p:tgtEl>
                                          <p:spTgt spid="568331"/>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568346"/>
                                        </p:tgtEl>
                                        <p:attrNameLst>
                                          <p:attrName>style.visibility</p:attrName>
                                        </p:attrNameLst>
                                      </p:cBhvr>
                                      <p:to>
                                        <p:strVal val="visible"/>
                                      </p:to>
                                    </p:set>
                                    <p:anim calcmode="lin" valueType="num">
                                      <p:cBhvr additive="base">
                                        <p:cTn id="117" dur="500" fill="hold"/>
                                        <p:tgtEl>
                                          <p:spTgt spid="568346"/>
                                        </p:tgtEl>
                                        <p:attrNameLst>
                                          <p:attrName>ppt_x</p:attrName>
                                        </p:attrNameLst>
                                      </p:cBhvr>
                                      <p:tavLst>
                                        <p:tav tm="0">
                                          <p:val>
                                            <p:strVal val="#ppt_x"/>
                                          </p:val>
                                        </p:tav>
                                        <p:tav tm="100000">
                                          <p:val>
                                            <p:strVal val="#ppt_x"/>
                                          </p:val>
                                        </p:tav>
                                      </p:tavLst>
                                    </p:anim>
                                    <p:anim calcmode="lin" valueType="num">
                                      <p:cBhvr additive="base">
                                        <p:cTn id="118" dur="500" fill="hold"/>
                                        <p:tgtEl>
                                          <p:spTgt spid="568346"/>
                                        </p:tgtEl>
                                        <p:attrNameLst>
                                          <p:attrName>ppt_y</p:attrName>
                                        </p:attrNameLst>
                                      </p:cBhvr>
                                      <p:tavLst>
                                        <p:tav tm="0">
                                          <p:val>
                                            <p:strVal val="1+#ppt_h/2"/>
                                          </p:val>
                                        </p:tav>
                                        <p:tav tm="100000">
                                          <p:val>
                                            <p:strVal val="#ppt_y"/>
                                          </p:val>
                                        </p:tav>
                                      </p:tavLst>
                                    </p:anim>
                                  </p:childTnLst>
                                </p:cTn>
                              </p:par>
                              <p:par>
                                <p:cTn id="119" presetID="0" presetClass="path" presetSubtype="0" accel="50000" decel="50000" fill="hold" nodeType="withEffect">
                                  <p:stCondLst>
                                    <p:cond delay="0"/>
                                  </p:stCondLst>
                                  <p:childTnLst>
                                    <p:animMotion origin="layout" path="M 0.42605 -0.27838 C 0.43542 -0.35584 0.4448 -0.43329 0.45365 -0.44208 C 0.46251 -0.45087 0.47084 -0.39098 0.47917 -0.33087 " pathEditMode="relative" rAng="0" ptsTypes="aaA">
                                      <p:cBhvr>
                                        <p:cTn id="120" dur="2000" fill="hold"/>
                                        <p:tgtEl>
                                          <p:spTgt spid="568350"/>
                                        </p:tgtEl>
                                        <p:attrNameLst>
                                          <p:attrName>ppt_x</p:attrName>
                                          <p:attrName>ppt_y</p:attrName>
                                        </p:attrNameLst>
                                      </p:cBhvr>
                                      <p:rCtr x="2656" y="-8624"/>
                                    </p:animMotion>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568332"/>
                                        </p:tgtEl>
                                        <p:attrNameLst>
                                          <p:attrName>style.visibility</p:attrName>
                                        </p:attrNameLst>
                                      </p:cBhvr>
                                      <p:to>
                                        <p:strVal val="visible"/>
                                      </p:to>
                                    </p:set>
                                    <p:anim calcmode="lin" valueType="num">
                                      <p:cBhvr additive="base">
                                        <p:cTn id="125" dur="500" fill="hold"/>
                                        <p:tgtEl>
                                          <p:spTgt spid="568332"/>
                                        </p:tgtEl>
                                        <p:attrNameLst>
                                          <p:attrName>ppt_x</p:attrName>
                                        </p:attrNameLst>
                                      </p:cBhvr>
                                      <p:tavLst>
                                        <p:tav tm="0">
                                          <p:val>
                                            <p:strVal val="#ppt_x"/>
                                          </p:val>
                                        </p:tav>
                                        <p:tav tm="100000">
                                          <p:val>
                                            <p:strVal val="#ppt_x"/>
                                          </p:val>
                                        </p:tav>
                                      </p:tavLst>
                                    </p:anim>
                                    <p:anim calcmode="lin" valueType="num">
                                      <p:cBhvr additive="base">
                                        <p:cTn id="126" dur="500" fill="hold"/>
                                        <p:tgtEl>
                                          <p:spTgt spid="568332"/>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568342"/>
                                        </p:tgtEl>
                                        <p:attrNameLst>
                                          <p:attrName>style.visibility</p:attrName>
                                        </p:attrNameLst>
                                      </p:cBhvr>
                                      <p:to>
                                        <p:strVal val="visible"/>
                                      </p:to>
                                    </p:set>
                                    <p:anim calcmode="lin" valueType="num">
                                      <p:cBhvr additive="base">
                                        <p:cTn id="129" dur="500" fill="hold"/>
                                        <p:tgtEl>
                                          <p:spTgt spid="568342"/>
                                        </p:tgtEl>
                                        <p:attrNameLst>
                                          <p:attrName>ppt_x</p:attrName>
                                        </p:attrNameLst>
                                      </p:cBhvr>
                                      <p:tavLst>
                                        <p:tav tm="0">
                                          <p:val>
                                            <p:strVal val="#ppt_x"/>
                                          </p:val>
                                        </p:tav>
                                        <p:tav tm="100000">
                                          <p:val>
                                            <p:strVal val="#ppt_x"/>
                                          </p:val>
                                        </p:tav>
                                      </p:tavLst>
                                    </p:anim>
                                    <p:anim calcmode="lin" valueType="num">
                                      <p:cBhvr additive="base">
                                        <p:cTn id="130" dur="500" fill="hold"/>
                                        <p:tgtEl>
                                          <p:spTgt spid="568342"/>
                                        </p:tgtEl>
                                        <p:attrNameLst>
                                          <p:attrName>ppt_y</p:attrName>
                                        </p:attrNameLst>
                                      </p:cBhvr>
                                      <p:tavLst>
                                        <p:tav tm="0">
                                          <p:val>
                                            <p:strVal val="1+#ppt_h/2"/>
                                          </p:val>
                                        </p:tav>
                                        <p:tav tm="100000">
                                          <p:val>
                                            <p:strVal val="#ppt_y"/>
                                          </p:val>
                                        </p:tav>
                                      </p:tavLst>
                                    </p:anim>
                                  </p:childTnLst>
                                </p:cTn>
                              </p:par>
                              <p:par>
                                <p:cTn id="131" presetID="0" presetClass="path" presetSubtype="0" accel="50000" decel="50000" fill="hold" nodeType="withEffect">
                                  <p:stCondLst>
                                    <p:cond delay="0"/>
                                  </p:stCondLst>
                                  <p:childTnLst>
                                    <p:animMotion origin="layout" path="M 0.47917 -0.33087 C 0.48941 -0.41827 0.49983 -0.50566 0.50938 -0.5163 C 0.5191 -0.52694 0.5283 -0.46058 0.5375 -0.39422 " pathEditMode="relative" rAng="0" ptsTypes="aaA">
                                      <p:cBhvr>
                                        <p:cTn id="132" dur="2000" fill="hold"/>
                                        <p:tgtEl>
                                          <p:spTgt spid="568350"/>
                                        </p:tgtEl>
                                        <p:attrNameLst>
                                          <p:attrName>ppt_x</p:attrName>
                                          <p:attrName>ppt_y</p:attrName>
                                        </p:attrNameLst>
                                      </p:cBhvr>
                                      <p:rCtr x="2917" y="-9803"/>
                                    </p:animMotion>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568343"/>
                                        </p:tgtEl>
                                        <p:attrNameLst>
                                          <p:attrName>style.visibility</p:attrName>
                                        </p:attrNameLst>
                                      </p:cBhvr>
                                      <p:to>
                                        <p:strVal val="visible"/>
                                      </p:to>
                                    </p:set>
                                    <p:anim calcmode="lin" valueType="num">
                                      <p:cBhvr additive="base">
                                        <p:cTn id="137" dur="500" fill="hold"/>
                                        <p:tgtEl>
                                          <p:spTgt spid="568343"/>
                                        </p:tgtEl>
                                        <p:attrNameLst>
                                          <p:attrName>ppt_x</p:attrName>
                                        </p:attrNameLst>
                                      </p:cBhvr>
                                      <p:tavLst>
                                        <p:tav tm="0">
                                          <p:val>
                                            <p:strVal val="#ppt_x"/>
                                          </p:val>
                                        </p:tav>
                                        <p:tav tm="100000">
                                          <p:val>
                                            <p:strVal val="#ppt_x"/>
                                          </p:val>
                                        </p:tav>
                                      </p:tavLst>
                                    </p:anim>
                                    <p:anim calcmode="lin" valueType="num">
                                      <p:cBhvr additive="base">
                                        <p:cTn id="138" dur="500" fill="hold"/>
                                        <p:tgtEl>
                                          <p:spTgt spid="568343"/>
                                        </p:tgtEl>
                                        <p:attrNameLst>
                                          <p:attrName>ppt_y</p:attrName>
                                        </p:attrNameLst>
                                      </p:cBhvr>
                                      <p:tavLst>
                                        <p:tav tm="0">
                                          <p:val>
                                            <p:strVal val="1+#ppt_h/2"/>
                                          </p:val>
                                        </p:tav>
                                        <p:tav tm="100000">
                                          <p:val>
                                            <p:strVal val="#ppt_y"/>
                                          </p:val>
                                        </p:tav>
                                      </p:tavLst>
                                    </p:anim>
                                  </p:childTnLst>
                                </p:cTn>
                              </p:par>
                              <p:par>
                                <p:cTn id="139" presetID="0" presetClass="path" presetSubtype="0" accel="50000" decel="50000" fill="hold" nodeType="withEffect">
                                  <p:stCondLst>
                                    <p:cond delay="0"/>
                                  </p:stCondLst>
                                  <p:childTnLst>
                                    <p:animMotion origin="layout" path="M 0.5375 -0.39422 C 0.54618 -0.47145 0.55521 -0.54867 0.56216 -0.55815 C 0.56893 -0.56763 0.57396 -0.50937 0.57917 -0.4511 " pathEditMode="relative" rAng="0" ptsTypes="aaA">
                                      <p:cBhvr>
                                        <p:cTn id="140" dur="2000" fill="hold"/>
                                        <p:tgtEl>
                                          <p:spTgt spid="568350"/>
                                        </p:tgtEl>
                                        <p:attrNameLst>
                                          <p:attrName>ppt_x</p:attrName>
                                          <p:attrName>ppt_y</p:attrName>
                                        </p:attrNameLst>
                                      </p:cBhvr>
                                      <p:rCtr x="2083" y="-8671"/>
                                    </p:animMotion>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ntr" presetSubtype="4" fill="hold" nodeType="clickEffect">
                                  <p:stCondLst>
                                    <p:cond delay="0"/>
                                  </p:stCondLst>
                                  <p:childTnLst>
                                    <p:set>
                                      <p:cBhvr>
                                        <p:cTn id="144" dur="1" fill="hold">
                                          <p:stCondLst>
                                            <p:cond delay="0"/>
                                          </p:stCondLst>
                                        </p:cTn>
                                        <p:tgtEl>
                                          <p:spTgt spid="568344"/>
                                        </p:tgtEl>
                                        <p:attrNameLst>
                                          <p:attrName>style.visibility</p:attrName>
                                        </p:attrNameLst>
                                      </p:cBhvr>
                                      <p:to>
                                        <p:strVal val="visible"/>
                                      </p:to>
                                    </p:set>
                                    <p:anim calcmode="lin" valueType="num">
                                      <p:cBhvr additive="base">
                                        <p:cTn id="145" dur="500" fill="hold"/>
                                        <p:tgtEl>
                                          <p:spTgt spid="568344"/>
                                        </p:tgtEl>
                                        <p:attrNameLst>
                                          <p:attrName>ppt_x</p:attrName>
                                        </p:attrNameLst>
                                      </p:cBhvr>
                                      <p:tavLst>
                                        <p:tav tm="0">
                                          <p:val>
                                            <p:strVal val="#ppt_x"/>
                                          </p:val>
                                        </p:tav>
                                        <p:tav tm="100000">
                                          <p:val>
                                            <p:strVal val="#ppt_x"/>
                                          </p:val>
                                        </p:tav>
                                      </p:tavLst>
                                    </p:anim>
                                    <p:anim calcmode="lin" valueType="num">
                                      <p:cBhvr additive="base">
                                        <p:cTn id="146" dur="500" fill="hold"/>
                                        <p:tgtEl>
                                          <p:spTgt spid="568344"/>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568348"/>
                                        </p:tgtEl>
                                        <p:attrNameLst>
                                          <p:attrName>style.visibility</p:attrName>
                                        </p:attrNameLst>
                                      </p:cBhvr>
                                      <p:to>
                                        <p:strVal val="visible"/>
                                      </p:to>
                                    </p:set>
                                    <p:anim calcmode="lin" valueType="num">
                                      <p:cBhvr additive="base">
                                        <p:cTn id="149" dur="500" fill="hold"/>
                                        <p:tgtEl>
                                          <p:spTgt spid="568348"/>
                                        </p:tgtEl>
                                        <p:attrNameLst>
                                          <p:attrName>ppt_x</p:attrName>
                                        </p:attrNameLst>
                                      </p:cBhvr>
                                      <p:tavLst>
                                        <p:tav tm="0">
                                          <p:val>
                                            <p:strVal val="#ppt_x"/>
                                          </p:val>
                                        </p:tav>
                                        <p:tav tm="100000">
                                          <p:val>
                                            <p:strVal val="#ppt_x"/>
                                          </p:val>
                                        </p:tav>
                                      </p:tavLst>
                                    </p:anim>
                                    <p:anim calcmode="lin" valueType="num">
                                      <p:cBhvr additive="base">
                                        <p:cTn id="150" dur="500" fill="hold"/>
                                        <p:tgtEl>
                                          <p:spTgt spid="568348"/>
                                        </p:tgtEl>
                                        <p:attrNameLst>
                                          <p:attrName>ppt_y</p:attrName>
                                        </p:attrNameLst>
                                      </p:cBhvr>
                                      <p:tavLst>
                                        <p:tav tm="0">
                                          <p:val>
                                            <p:strVal val="1+#ppt_h/2"/>
                                          </p:val>
                                        </p:tav>
                                        <p:tav tm="100000">
                                          <p:val>
                                            <p:strVal val="#ppt_y"/>
                                          </p:val>
                                        </p:tav>
                                      </p:tavLst>
                                    </p:anim>
                                  </p:childTnLst>
                                </p:cTn>
                              </p:par>
                              <p:par>
                                <p:cTn id="151" presetID="0" presetClass="path" presetSubtype="0" accel="50000" decel="50000" fill="hold" nodeType="withEffect">
                                  <p:stCondLst>
                                    <p:cond delay="0"/>
                                  </p:stCondLst>
                                  <p:childTnLst>
                                    <p:animMotion origin="layout" path="M 0.57917 -0.4511 C 0.58646 -0.517 0.59375 -0.58266 0.60347 -0.59098 C 0.61302 -0.59931 0.62517 -0.55052 0.6375 -0.5015 " pathEditMode="relative" rAng="0" ptsTypes="aaA">
                                      <p:cBhvr>
                                        <p:cTn id="152" dur="2000" fill="hold"/>
                                        <p:tgtEl>
                                          <p:spTgt spid="568350"/>
                                        </p:tgtEl>
                                        <p:attrNameLst>
                                          <p:attrName>ppt_x</p:attrName>
                                          <p:attrName>ppt_y</p:attrName>
                                        </p:attrNameLst>
                                      </p:cBhvr>
                                      <p:rCtr x="2917" y="-7422"/>
                                    </p:animMotion>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ntr" presetSubtype="4" fill="hold" nodeType="clickEffect">
                                  <p:stCondLst>
                                    <p:cond delay="0"/>
                                  </p:stCondLst>
                                  <p:childTnLst>
                                    <p:set>
                                      <p:cBhvr>
                                        <p:cTn id="156" dur="1" fill="hold">
                                          <p:stCondLst>
                                            <p:cond delay="0"/>
                                          </p:stCondLst>
                                        </p:cTn>
                                        <p:tgtEl>
                                          <p:spTgt spid="568345"/>
                                        </p:tgtEl>
                                        <p:attrNameLst>
                                          <p:attrName>style.visibility</p:attrName>
                                        </p:attrNameLst>
                                      </p:cBhvr>
                                      <p:to>
                                        <p:strVal val="visible"/>
                                      </p:to>
                                    </p:set>
                                    <p:anim calcmode="lin" valueType="num">
                                      <p:cBhvr additive="base">
                                        <p:cTn id="157" dur="500" fill="hold"/>
                                        <p:tgtEl>
                                          <p:spTgt spid="568345"/>
                                        </p:tgtEl>
                                        <p:attrNameLst>
                                          <p:attrName>ppt_x</p:attrName>
                                        </p:attrNameLst>
                                      </p:cBhvr>
                                      <p:tavLst>
                                        <p:tav tm="0">
                                          <p:val>
                                            <p:strVal val="#ppt_x"/>
                                          </p:val>
                                        </p:tav>
                                        <p:tav tm="100000">
                                          <p:val>
                                            <p:strVal val="#ppt_x"/>
                                          </p:val>
                                        </p:tav>
                                      </p:tavLst>
                                    </p:anim>
                                    <p:anim calcmode="lin" valueType="num">
                                      <p:cBhvr additive="base">
                                        <p:cTn id="158" dur="500" fill="hold"/>
                                        <p:tgtEl>
                                          <p:spTgt spid="568345"/>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568357"/>
                                        </p:tgtEl>
                                        <p:attrNameLst>
                                          <p:attrName>style.visibility</p:attrName>
                                        </p:attrNameLst>
                                      </p:cBhvr>
                                      <p:to>
                                        <p:strVal val="visible"/>
                                      </p:to>
                                    </p:set>
                                    <p:anim calcmode="lin" valueType="num">
                                      <p:cBhvr additive="base">
                                        <p:cTn id="161" dur="500" fill="hold"/>
                                        <p:tgtEl>
                                          <p:spTgt spid="568357"/>
                                        </p:tgtEl>
                                        <p:attrNameLst>
                                          <p:attrName>ppt_x</p:attrName>
                                        </p:attrNameLst>
                                      </p:cBhvr>
                                      <p:tavLst>
                                        <p:tav tm="0">
                                          <p:val>
                                            <p:strVal val="#ppt_x"/>
                                          </p:val>
                                        </p:tav>
                                        <p:tav tm="100000">
                                          <p:val>
                                            <p:strVal val="#ppt_x"/>
                                          </p:val>
                                        </p:tav>
                                      </p:tavLst>
                                    </p:anim>
                                    <p:anim calcmode="lin" valueType="num">
                                      <p:cBhvr additive="base">
                                        <p:cTn id="162" dur="500" fill="hold"/>
                                        <p:tgtEl>
                                          <p:spTgt spid="568357"/>
                                        </p:tgtEl>
                                        <p:attrNameLst>
                                          <p:attrName>ppt_y</p:attrName>
                                        </p:attrNameLst>
                                      </p:cBhvr>
                                      <p:tavLst>
                                        <p:tav tm="0">
                                          <p:val>
                                            <p:strVal val="1+#ppt_h/2"/>
                                          </p:val>
                                        </p:tav>
                                        <p:tav tm="100000">
                                          <p:val>
                                            <p:strVal val="#ppt_y"/>
                                          </p:val>
                                        </p:tav>
                                      </p:tavLst>
                                    </p:anim>
                                  </p:childTnLst>
                                </p:cTn>
                              </p:par>
                              <p:par>
                                <p:cTn id="163" presetID="0" presetClass="path" presetSubtype="0" accel="50000" decel="50000" fill="hold" nodeType="withEffect">
                                  <p:stCondLst>
                                    <p:cond delay="0"/>
                                  </p:stCondLst>
                                  <p:childTnLst>
                                    <p:animMotion origin="layout" path="M 0.6375 -0.5015 C 0.64444 -0.55168 0.65156 -0.60162 0.65989 -0.61064 C 0.66823 -0.61965 0.67777 -0.58798 0.6875 -0.55607 " pathEditMode="relative" rAng="0" ptsTypes="aaA">
                                      <p:cBhvr>
                                        <p:cTn id="164" dur="2000" fill="hold"/>
                                        <p:tgtEl>
                                          <p:spTgt spid="568350"/>
                                        </p:tgtEl>
                                        <p:attrNameLst>
                                          <p:attrName>ppt_x</p:attrName>
                                          <p:attrName>ppt_y</p:attrName>
                                        </p:attrNameLst>
                                      </p:cBhvr>
                                      <p:rCtr x="2500" y="-5919"/>
                                    </p:animMotion>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ntr" presetSubtype="4" fill="hold" nodeType="clickEffect">
                                  <p:stCondLst>
                                    <p:cond delay="0"/>
                                  </p:stCondLst>
                                  <p:childTnLst>
                                    <p:set>
                                      <p:cBhvr>
                                        <p:cTn id="168" dur="1" fill="hold">
                                          <p:stCondLst>
                                            <p:cond delay="0"/>
                                          </p:stCondLst>
                                        </p:cTn>
                                        <p:tgtEl>
                                          <p:spTgt spid="568352"/>
                                        </p:tgtEl>
                                        <p:attrNameLst>
                                          <p:attrName>style.visibility</p:attrName>
                                        </p:attrNameLst>
                                      </p:cBhvr>
                                      <p:to>
                                        <p:strVal val="visible"/>
                                      </p:to>
                                    </p:set>
                                    <p:anim calcmode="lin" valueType="num">
                                      <p:cBhvr additive="base">
                                        <p:cTn id="169" dur="500" fill="hold"/>
                                        <p:tgtEl>
                                          <p:spTgt spid="568352"/>
                                        </p:tgtEl>
                                        <p:attrNameLst>
                                          <p:attrName>ppt_x</p:attrName>
                                        </p:attrNameLst>
                                      </p:cBhvr>
                                      <p:tavLst>
                                        <p:tav tm="0">
                                          <p:val>
                                            <p:strVal val="#ppt_x"/>
                                          </p:val>
                                        </p:tav>
                                        <p:tav tm="100000">
                                          <p:val>
                                            <p:strVal val="#ppt_x"/>
                                          </p:val>
                                        </p:tav>
                                      </p:tavLst>
                                    </p:anim>
                                    <p:anim calcmode="lin" valueType="num">
                                      <p:cBhvr additive="base">
                                        <p:cTn id="170" dur="500" fill="hold"/>
                                        <p:tgtEl>
                                          <p:spTgt spid="568352"/>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568356"/>
                                        </p:tgtEl>
                                        <p:attrNameLst>
                                          <p:attrName>style.visibility</p:attrName>
                                        </p:attrNameLst>
                                      </p:cBhvr>
                                      <p:to>
                                        <p:strVal val="visible"/>
                                      </p:to>
                                    </p:set>
                                    <p:anim calcmode="lin" valueType="num">
                                      <p:cBhvr additive="base">
                                        <p:cTn id="173" dur="500" fill="hold"/>
                                        <p:tgtEl>
                                          <p:spTgt spid="568356"/>
                                        </p:tgtEl>
                                        <p:attrNameLst>
                                          <p:attrName>ppt_x</p:attrName>
                                        </p:attrNameLst>
                                      </p:cBhvr>
                                      <p:tavLst>
                                        <p:tav tm="0">
                                          <p:val>
                                            <p:strVal val="#ppt_x"/>
                                          </p:val>
                                        </p:tav>
                                        <p:tav tm="100000">
                                          <p:val>
                                            <p:strVal val="#ppt_x"/>
                                          </p:val>
                                        </p:tav>
                                      </p:tavLst>
                                    </p:anim>
                                    <p:anim calcmode="lin" valueType="num">
                                      <p:cBhvr additive="base">
                                        <p:cTn id="174" dur="500" fill="hold"/>
                                        <p:tgtEl>
                                          <p:spTgt spid="568356"/>
                                        </p:tgtEl>
                                        <p:attrNameLst>
                                          <p:attrName>ppt_y</p:attrName>
                                        </p:attrNameLst>
                                      </p:cBhvr>
                                      <p:tavLst>
                                        <p:tav tm="0">
                                          <p:val>
                                            <p:strVal val="1+#ppt_h/2"/>
                                          </p:val>
                                        </p:tav>
                                        <p:tav tm="100000">
                                          <p:val>
                                            <p:strVal val="#ppt_y"/>
                                          </p:val>
                                        </p:tav>
                                      </p:tavLst>
                                    </p:anim>
                                  </p:childTnLst>
                                </p:cTn>
                              </p:par>
                              <p:par>
                                <p:cTn id="175" presetID="0" presetClass="path" presetSubtype="0" accel="50000" decel="50000" fill="hold" nodeType="withEffect">
                                  <p:stCondLst>
                                    <p:cond delay="0"/>
                                  </p:stCondLst>
                                  <p:childTnLst>
                                    <p:animMotion origin="layout" path="M 0.6875 -0.55607 C 0.69271 -0.57549 0.68577 -0.54774 0.6908 -0.59537 C 0.69236 -0.6104 0.70104 -0.63838 0.71216 -0.64347 C 0.72986 -0.64185 0.73941 -0.64115 0.75469 -0.63468 C 0.75521 -0.62659 0.75643 -0.61063 0.75643 -0.61063 " pathEditMode="relative" ptsTypes="ffffA">
                                      <p:cBhvr>
                                        <p:cTn id="176" dur="2000" fill="hold"/>
                                        <p:tgtEl>
                                          <p:spTgt spid="568350"/>
                                        </p:tgtEl>
                                        <p:attrNameLst>
                                          <p:attrName>ppt_x</p:attrName>
                                          <p:attrName>ppt_y</p:attrName>
                                        </p:attrNameLst>
                                      </p:cBhvr>
                                    </p:animMotion>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 presetClass="entr" presetSubtype="4" fill="hold" nodeType="clickEffect">
                                  <p:stCondLst>
                                    <p:cond delay="0"/>
                                  </p:stCondLst>
                                  <p:childTnLst>
                                    <p:set>
                                      <p:cBhvr>
                                        <p:cTn id="180" dur="1" fill="hold">
                                          <p:stCondLst>
                                            <p:cond delay="0"/>
                                          </p:stCondLst>
                                        </p:cTn>
                                        <p:tgtEl>
                                          <p:spTgt spid="568353"/>
                                        </p:tgtEl>
                                        <p:attrNameLst>
                                          <p:attrName>style.visibility</p:attrName>
                                        </p:attrNameLst>
                                      </p:cBhvr>
                                      <p:to>
                                        <p:strVal val="visible"/>
                                      </p:to>
                                    </p:set>
                                    <p:anim calcmode="lin" valueType="num">
                                      <p:cBhvr additive="base">
                                        <p:cTn id="181" dur="500" fill="hold"/>
                                        <p:tgtEl>
                                          <p:spTgt spid="568353"/>
                                        </p:tgtEl>
                                        <p:attrNameLst>
                                          <p:attrName>ppt_x</p:attrName>
                                        </p:attrNameLst>
                                      </p:cBhvr>
                                      <p:tavLst>
                                        <p:tav tm="0">
                                          <p:val>
                                            <p:strVal val="#ppt_x"/>
                                          </p:val>
                                        </p:tav>
                                        <p:tav tm="100000">
                                          <p:val>
                                            <p:strVal val="#ppt_x"/>
                                          </p:val>
                                        </p:tav>
                                      </p:tavLst>
                                    </p:anim>
                                    <p:anim calcmode="lin" valueType="num">
                                      <p:cBhvr additive="base">
                                        <p:cTn id="182" dur="500" fill="hold"/>
                                        <p:tgtEl>
                                          <p:spTgt spid="568353"/>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568355"/>
                                        </p:tgtEl>
                                        <p:attrNameLst>
                                          <p:attrName>style.visibility</p:attrName>
                                        </p:attrNameLst>
                                      </p:cBhvr>
                                      <p:to>
                                        <p:strVal val="visible"/>
                                      </p:to>
                                    </p:set>
                                    <p:anim calcmode="lin" valueType="num">
                                      <p:cBhvr additive="base">
                                        <p:cTn id="185" dur="500" fill="hold"/>
                                        <p:tgtEl>
                                          <p:spTgt spid="568355"/>
                                        </p:tgtEl>
                                        <p:attrNameLst>
                                          <p:attrName>ppt_x</p:attrName>
                                        </p:attrNameLst>
                                      </p:cBhvr>
                                      <p:tavLst>
                                        <p:tav tm="0">
                                          <p:val>
                                            <p:strVal val="#ppt_x"/>
                                          </p:val>
                                        </p:tav>
                                        <p:tav tm="100000">
                                          <p:val>
                                            <p:strVal val="#ppt_x"/>
                                          </p:val>
                                        </p:tav>
                                      </p:tavLst>
                                    </p:anim>
                                    <p:anim calcmode="lin" valueType="num">
                                      <p:cBhvr additive="base">
                                        <p:cTn id="186" dur="500" fill="hold"/>
                                        <p:tgtEl>
                                          <p:spTgt spid="568355"/>
                                        </p:tgtEl>
                                        <p:attrNameLst>
                                          <p:attrName>ppt_y</p:attrName>
                                        </p:attrNameLst>
                                      </p:cBhvr>
                                      <p:tavLst>
                                        <p:tav tm="0">
                                          <p:val>
                                            <p:strVal val="1+#ppt_h/2"/>
                                          </p:val>
                                        </p:tav>
                                        <p:tav tm="100000">
                                          <p:val>
                                            <p:strVal val="#ppt_y"/>
                                          </p:val>
                                        </p:tav>
                                      </p:tavLst>
                                    </p:anim>
                                  </p:childTnLst>
                                </p:cTn>
                              </p:par>
                              <p:par>
                                <p:cTn id="187" presetID="0" presetClass="path" presetSubtype="0" accel="50000" decel="50000" fill="hold" nodeType="withEffect">
                                  <p:stCondLst>
                                    <p:cond delay="0"/>
                                  </p:stCondLst>
                                  <p:childTnLst>
                                    <p:animMotion origin="layout" path="M 0.75643 -0.6104 C 0.75695 -0.6141 0.75695 -0.61803 0.75817 -0.62127 C 0.76025 -0.62682 0.76633 -0.63653 0.76633 -0.63653 C 0.76789 -0.64485 0.77084 -0.65017 0.77292 -0.65826 C 0.77414 -0.67214 0.77344 -0.68717 0.78265 -0.69549 C 0.79098 -0.69457 0.80053 -0.69757 0.8073 -0.6911 C 0.80955 -0.68902 0.81042 -0.68509 0.81216 -0.68231 C 0.82292 -0.66566 0.82362 -0.66844 0.82362 -0.6474 " pathEditMode="relative" ptsTypes="fffffffA">
                                      <p:cBhvr>
                                        <p:cTn id="188" dur="2000" fill="hold"/>
                                        <p:tgtEl>
                                          <p:spTgt spid="568350"/>
                                        </p:tgtEl>
                                        <p:attrNameLst>
                                          <p:attrName>ppt_x</p:attrName>
                                          <p:attrName>ppt_y</p:attrName>
                                        </p:attrNameLst>
                                      </p:cBhvr>
                                    </p:animMotion>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 presetClass="entr" presetSubtype="4" fill="hold" nodeType="clickEffect">
                                  <p:stCondLst>
                                    <p:cond delay="0"/>
                                  </p:stCondLst>
                                  <p:childTnLst>
                                    <p:set>
                                      <p:cBhvr>
                                        <p:cTn id="192" dur="1" fill="hold">
                                          <p:stCondLst>
                                            <p:cond delay="0"/>
                                          </p:stCondLst>
                                        </p:cTn>
                                        <p:tgtEl>
                                          <p:spTgt spid="568354"/>
                                        </p:tgtEl>
                                        <p:attrNameLst>
                                          <p:attrName>style.visibility</p:attrName>
                                        </p:attrNameLst>
                                      </p:cBhvr>
                                      <p:to>
                                        <p:strVal val="visible"/>
                                      </p:to>
                                    </p:set>
                                    <p:anim calcmode="lin" valueType="num">
                                      <p:cBhvr additive="base">
                                        <p:cTn id="193" dur="500" fill="hold"/>
                                        <p:tgtEl>
                                          <p:spTgt spid="568354"/>
                                        </p:tgtEl>
                                        <p:attrNameLst>
                                          <p:attrName>ppt_x</p:attrName>
                                        </p:attrNameLst>
                                      </p:cBhvr>
                                      <p:tavLst>
                                        <p:tav tm="0">
                                          <p:val>
                                            <p:strVal val="#ppt_x"/>
                                          </p:val>
                                        </p:tav>
                                        <p:tav tm="100000">
                                          <p:val>
                                            <p:strVal val="#ppt_x"/>
                                          </p:val>
                                        </p:tav>
                                      </p:tavLst>
                                    </p:anim>
                                    <p:anim calcmode="lin" valueType="num">
                                      <p:cBhvr additive="base">
                                        <p:cTn id="194" dur="500" fill="hold"/>
                                        <p:tgtEl>
                                          <p:spTgt spid="568354"/>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568358"/>
                                        </p:tgtEl>
                                        <p:attrNameLst>
                                          <p:attrName>style.visibility</p:attrName>
                                        </p:attrNameLst>
                                      </p:cBhvr>
                                      <p:to>
                                        <p:strVal val="visible"/>
                                      </p:to>
                                    </p:set>
                                    <p:anim calcmode="lin" valueType="num">
                                      <p:cBhvr additive="base">
                                        <p:cTn id="197" dur="500" fill="hold"/>
                                        <p:tgtEl>
                                          <p:spTgt spid="568358"/>
                                        </p:tgtEl>
                                        <p:attrNameLst>
                                          <p:attrName>ppt_x</p:attrName>
                                        </p:attrNameLst>
                                      </p:cBhvr>
                                      <p:tavLst>
                                        <p:tav tm="0">
                                          <p:val>
                                            <p:strVal val="#ppt_x"/>
                                          </p:val>
                                        </p:tav>
                                        <p:tav tm="100000">
                                          <p:val>
                                            <p:strVal val="#ppt_x"/>
                                          </p:val>
                                        </p:tav>
                                      </p:tavLst>
                                    </p:anim>
                                    <p:anim calcmode="lin" valueType="num">
                                      <p:cBhvr additive="base">
                                        <p:cTn id="198" dur="500" fill="hold"/>
                                        <p:tgtEl>
                                          <p:spTgt spid="568358"/>
                                        </p:tgtEl>
                                        <p:attrNameLst>
                                          <p:attrName>ppt_y</p:attrName>
                                        </p:attrNameLst>
                                      </p:cBhvr>
                                      <p:tavLst>
                                        <p:tav tm="0">
                                          <p:val>
                                            <p:strVal val="1+#ppt_h/2"/>
                                          </p:val>
                                        </p:tav>
                                        <p:tav tm="100000">
                                          <p:val>
                                            <p:strVal val="#ppt_y"/>
                                          </p:val>
                                        </p:tav>
                                      </p:tavLst>
                                    </p:anim>
                                  </p:childTnLst>
                                </p:cTn>
                              </p:par>
                              <p:par>
                                <p:cTn id="199" presetID="0" presetClass="path" presetSubtype="0" accel="50000" decel="50000" fill="hold" nodeType="withEffect">
                                  <p:stCondLst>
                                    <p:cond delay="0"/>
                                  </p:stCondLst>
                                  <p:childTnLst>
                                    <p:animMotion origin="layout" path="M 0.82362 -0.6474 C 0.82709 -0.69202 0.83056 -0.73641 0.84167 -0.74335 C 0.85279 -0.75029 0.87171 -0.71954 0.89081 -0.68878 " pathEditMode="relative" ptsTypes="aaA">
                                      <p:cBhvr>
                                        <p:cTn id="200" dur="2000" fill="hold"/>
                                        <p:tgtEl>
                                          <p:spTgt spid="568350"/>
                                        </p:tgtEl>
                                        <p:attrNameLst>
                                          <p:attrName>ppt_x</p:attrName>
                                          <p:attrName>ppt_y</p:attrName>
                                        </p:attrNameLst>
                                      </p:cBhvr>
                                    </p:animMotion>
                                  </p:childTnLst>
                                </p:cTn>
                              </p:par>
                              <p:par>
                                <p:cTn id="201" presetID="2" presetClass="entr" presetSubtype="4" fill="hold" grpId="0" nodeType="withEffect">
                                  <p:stCondLst>
                                    <p:cond delay="0"/>
                                  </p:stCondLst>
                                  <p:childTnLst>
                                    <p:set>
                                      <p:cBhvr>
                                        <p:cTn id="202" dur="1" fill="hold">
                                          <p:stCondLst>
                                            <p:cond delay="0"/>
                                          </p:stCondLst>
                                        </p:cTn>
                                        <p:tgtEl>
                                          <p:spTgt spid="54"/>
                                        </p:tgtEl>
                                        <p:attrNameLst>
                                          <p:attrName>style.visibility</p:attrName>
                                        </p:attrNameLst>
                                      </p:cBhvr>
                                      <p:to>
                                        <p:strVal val="visible"/>
                                      </p:to>
                                    </p:set>
                                    <p:anim calcmode="lin" valueType="num">
                                      <p:cBhvr additive="base">
                                        <p:cTn id="203" dur="500" fill="hold"/>
                                        <p:tgtEl>
                                          <p:spTgt spid="54"/>
                                        </p:tgtEl>
                                        <p:attrNameLst>
                                          <p:attrName>ppt_x</p:attrName>
                                        </p:attrNameLst>
                                      </p:cBhvr>
                                      <p:tavLst>
                                        <p:tav tm="0">
                                          <p:val>
                                            <p:strVal val="#ppt_x"/>
                                          </p:val>
                                        </p:tav>
                                        <p:tav tm="100000">
                                          <p:val>
                                            <p:strVal val="#ppt_x"/>
                                          </p:val>
                                        </p:tav>
                                      </p:tavLst>
                                    </p:anim>
                                    <p:anim calcmode="lin" valueType="num">
                                      <p:cBhvr additive="base">
                                        <p:cTn id="20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43" grpId="0" animBg="1"/>
      <p:bldP spid="568332" grpId="0" animBg="1"/>
      <p:bldP spid="568333" grpId="0"/>
      <p:bldP spid="568334" grpId="0"/>
      <p:bldP spid="568335" grpId="0"/>
      <p:bldP spid="568337" grpId="0"/>
      <p:bldP spid="568338" grpId="0"/>
      <p:bldP spid="568339" grpId="0"/>
      <p:bldP spid="568340" grpId="0"/>
      <p:bldP spid="568341" grpId="0"/>
      <p:bldP spid="568342" grpId="0"/>
      <p:bldP spid="568346" grpId="0"/>
      <p:bldP spid="568348" grpId="0"/>
      <p:bldP spid="568349" grpId="0"/>
      <p:bldP spid="568355" grpId="0"/>
      <p:bldP spid="568356" grpId="0"/>
      <p:bldP spid="568357" grpId="0"/>
      <p:bldP spid="568358" grpId="0"/>
      <p:bldP spid="5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hidden="1"/>
          <p:cNvSpPr>
            <a:spLocks noGrp="1"/>
          </p:cNvSpPr>
          <p:nvPr>
            <p:ph type="title"/>
          </p:nvPr>
        </p:nvSpPr>
        <p:spPr/>
        <p:txBody>
          <a:bodyPr/>
          <a:lstStyle/>
          <a:p>
            <a:endParaRPr lang="zh-TW" altLang="en-US" smtClean="0">
              <a:ea typeface="新細明體" panose="02020500000000000000" pitchFamily="18" charset="-120"/>
            </a:endParaRP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9"/>
          <p:cNvSpPr txBox="1">
            <a:spLocks noChangeArrowheads="1"/>
          </p:cNvSpPr>
          <p:nvPr/>
        </p:nvSpPr>
        <p:spPr bwMode="auto">
          <a:xfrm>
            <a:off x="-93736" y="1012281"/>
            <a:ext cx="172354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說好話</a:t>
            </a:r>
            <a:endParaRPr lang="en-US" altLang="zh-TW" sz="4000" dirty="0">
              <a:solidFill>
                <a:schemeClr val="hlink"/>
              </a:solidFill>
              <a:latin typeface="Times New Roman" pitchFamily="18" charset="0"/>
              <a:ea typeface="標楷體" pitchFamily="65" charset="-120"/>
            </a:endParaRPr>
          </a:p>
          <a:p>
            <a:pPr eaLnBrk="1" hangingPunct="1">
              <a:spcBef>
                <a:spcPct val="0"/>
              </a:spcBef>
              <a:buClrTx/>
              <a:buSzTx/>
              <a:buFontTx/>
              <a:buNone/>
            </a:pPr>
            <a:endParaRPr lang="en-US" altLang="zh-TW" sz="4000" dirty="0">
              <a:solidFill>
                <a:schemeClr val="hlink"/>
              </a:solidFill>
              <a:latin typeface="Times New Roman" pitchFamily="18" charset="0"/>
              <a:ea typeface="標楷體" pitchFamily="65" charset="-120"/>
            </a:endParaRPr>
          </a:p>
          <a:p>
            <a:pPr eaLnBrk="1" hangingPunct="1">
              <a:spcBef>
                <a:spcPct val="0"/>
              </a:spcBef>
              <a:buClrTx/>
              <a:buSzTx/>
              <a:buFontTx/>
              <a:buNone/>
            </a:pPr>
            <a:r>
              <a:rPr lang="zh-TW" altLang="en-US" sz="4000" dirty="0">
                <a:solidFill>
                  <a:schemeClr val="hlink"/>
                </a:solidFill>
                <a:latin typeface="Times New Roman" pitchFamily="18" charset="0"/>
                <a:ea typeface="標楷體" pitchFamily="65" charset="-120"/>
              </a:rPr>
              <a:t>種</a:t>
            </a:r>
            <a:r>
              <a:rPr lang="zh-TW" altLang="en-US" sz="4000" dirty="0" smtClean="0">
                <a:solidFill>
                  <a:schemeClr val="hlink"/>
                </a:solidFill>
                <a:latin typeface="Times New Roman" pitchFamily="18" charset="0"/>
                <a:ea typeface="標楷體" pitchFamily="65" charset="-120"/>
              </a:rPr>
              <a:t>善因</a:t>
            </a:r>
            <a:endParaRPr lang="en-US" altLang="zh-TW" sz="4000" dirty="0" smtClean="0">
              <a:solidFill>
                <a:schemeClr val="hlink"/>
              </a:solidFill>
              <a:latin typeface="Times New Roman" pitchFamily="18" charset="0"/>
              <a:ea typeface="標楷體" pitchFamily="65" charset="-120"/>
            </a:endParaRPr>
          </a:p>
          <a:p>
            <a:pPr eaLnBrk="1" hangingPunct="1">
              <a:spcBef>
                <a:spcPct val="0"/>
              </a:spcBef>
              <a:buClrTx/>
              <a:buSzTx/>
              <a:buFontTx/>
              <a:buNone/>
            </a:pPr>
            <a:endParaRPr lang="en-US" altLang="zh-TW" sz="4000" dirty="0">
              <a:solidFill>
                <a:schemeClr val="hlink"/>
              </a:solidFill>
              <a:latin typeface="Times New Roman" pitchFamily="18" charset="0"/>
              <a:ea typeface="標楷體" pitchFamily="65" charset="-120"/>
            </a:endParaRPr>
          </a:p>
          <a:p>
            <a:pPr eaLnBrk="1" hangingPunct="1">
              <a:spcBef>
                <a:spcPct val="0"/>
              </a:spcBef>
              <a:buClrTx/>
              <a:buSzTx/>
              <a:buFontTx/>
              <a:buNone/>
            </a:pPr>
            <a:r>
              <a:rPr lang="zh-TW" altLang="en-US" sz="4000" dirty="0" smtClean="0">
                <a:solidFill>
                  <a:schemeClr val="hlink"/>
                </a:solidFill>
                <a:latin typeface="Times New Roman" pitchFamily="18" charset="0"/>
                <a:ea typeface="標楷體" pitchFamily="65" charset="-120"/>
              </a:rPr>
              <a:t>得良果</a:t>
            </a:r>
            <a:endParaRPr lang="en-US" altLang="zh-TW" sz="4000" dirty="0" smtClean="0">
              <a:solidFill>
                <a:schemeClr val="hlink"/>
              </a:solidFill>
              <a:latin typeface="Times New Roman" pitchFamily="18" charset="0"/>
              <a:ea typeface="標楷體" pitchFamily="65" charset="-120"/>
            </a:endParaRPr>
          </a:p>
          <a:p>
            <a:pPr eaLnBrk="1" hangingPunct="1">
              <a:spcBef>
                <a:spcPct val="0"/>
              </a:spcBef>
              <a:buClrTx/>
              <a:buSzTx/>
              <a:buFontTx/>
              <a:buNone/>
            </a:pPr>
            <a:endParaRPr lang="en-US" altLang="zh-TW" sz="4000" dirty="0">
              <a:solidFill>
                <a:schemeClr val="hlink"/>
              </a:solidFill>
              <a:latin typeface="Times New Roman" pitchFamily="18" charset="0"/>
              <a:ea typeface="標楷體" pitchFamily="65" charset="-120"/>
            </a:endParaRPr>
          </a:p>
        </p:txBody>
      </p:sp>
      <p:sp>
        <p:nvSpPr>
          <p:cNvPr id="5" name="Text Box 49"/>
          <p:cNvSpPr txBox="1">
            <a:spLocks noChangeArrowheads="1"/>
          </p:cNvSpPr>
          <p:nvPr/>
        </p:nvSpPr>
        <p:spPr bwMode="auto">
          <a:xfrm>
            <a:off x="10544914" y="1676410"/>
            <a:ext cx="172354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4000" dirty="0">
                <a:solidFill>
                  <a:srgbClr val="FF0000"/>
                </a:solidFill>
                <a:latin typeface="Times New Roman" pitchFamily="18" charset="0"/>
                <a:ea typeface="標楷體" pitchFamily="65" charset="-120"/>
              </a:rPr>
              <a:t>送</a:t>
            </a:r>
            <a:r>
              <a:rPr lang="zh-TW" altLang="en-US" sz="4000" dirty="0" smtClean="0">
                <a:solidFill>
                  <a:srgbClr val="FF0000"/>
                </a:solidFill>
                <a:latin typeface="Times New Roman" pitchFamily="18" charset="0"/>
                <a:ea typeface="標楷體" pitchFamily="65" charset="-120"/>
              </a:rPr>
              <a:t>花朵</a:t>
            </a:r>
            <a:endParaRPr lang="en-US" altLang="zh-TW" sz="4000" dirty="0" smtClean="0">
              <a:solidFill>
                <a:srgbClr val="FF0000"/>
              </a:solidFill>
              <a:latin typeface="Times New Roman" pitchFamily="18" charset="0"/>
              <a:ea typeface="標楷體" pitchFamily="65" charset="-120"/>
            </a:endParaRPr>
          </a:p>
          <a:p>
            <a:pPr eaLnBrk="1" hangingPunct="1">
              <a:spcBef>
                <a:spcPct val="0"/>
              </a:spcBef>
              <a:buClrTx/>
              <a:buSzTx/>
              <a:buFontTx/>
              <a:buNone/>
            </a:pPr>
            <a:r>
              <a:rPr lang="zh-TW" altLang="en-US" sz="4000" dirty="0" smtClean="0">
                <a:solidFill>
                  <a:srgbClr val="FF0000"/>
                </a:solidFill>
                <a:latin typeface="Times New Roman" pitchFamily="18" charset="0"/>
                <a:ea typeface="標楷體" pitchFamily="65" charset="-120"/>
              </a:rPr>
              <a:t>留手香</a:t>
            </a:r>
            <a:endParaRPr lang="en-US" altLang="zh-TW" sz="4000" dirty="0">
              <a:solidFill>
                <a:srgbClr val="FF0000"/>
              </a:solidFill>
              <a:latin typeface="Times New Roman" pitchFamily="18" charset="0"/>
              <a:ea typeface="標楷體" pitchFamily="65" charset="-120"/>
            </a:endParaRPr>
          </a:p>
          <a:p>
            <a:pPr eaLnBrk="1" hangingPunct="1">
              <a:spcBef>
                <a:spcPct val="0"/>
              </a:spcBef>
              <a:buClrTx/>
              <a:buSzTx/>
              <a:buFontTx/>
              <a:buNone/>
            </a:pPr>
            <a:endParaRPr lang="en-US" altLang="zh-TW" sz="4000" dirty="0">
              <a:solidFill>
                <a:srgbClr val="FF0000"/>
              </a:solidFill>
              <a:latin typeface="Times New Roman" pitchFamily="18" charset="0"/>
              <a:ea typeface="標楷體" pitchFamily="65" charset="-120"/>
            </a:endParaRPr>
          </a:p>
          <a:p>
            <a:pPr eaLnBrk="1" hangingPunct="1">
              <a:spcBef>
                <a:spcPct val="0"/>
              </a:spcBef>
              <a:buClrTx/>
              <a:buSzTx/>
              <a:buFontTx/>
              <a:buNone/>
            </a:pPr>
            <a:r>
              <a:rPr lang="zh-TW" altLang="en-US" sz="4000" dirty="0" smtClean="0">
                <a:solidFill>
                  <a:srgbClr val="FF0000"/>
                </a:solidFill>
                <a:latin typeface="Times New Roman" pitchFamily="18" charset="0"/>
                <a:ea typeface="標楷體" pitchFamily="65" charset="-120"/>
              </a:rPr>
              <a:t>出惡言</a:t>
            </a:r>
            <a:endParaRPr lang="en-US" altLang="zh-TW" sz="4000" dirty="0" smtClean="0">
              <a:solidFill>
                <a:srgbClr val="FF0000"/>
              </a:solidFill>
              <a:latin typeface="Times New Roman" pitchFamily="18" charset="0"/>
              <a:ea typeface="標楷體" pitchFamily="65" charset="-120"/>
            </a:endParaRPr>
          </a:p>
          <a:p>
            <a:pPr eaLnBrk="1" hangingPunct="1">
              <a:spcBef>
                <a:spcPct val="0"/>
              </a:spcBef>
              <a:buClrTx/>
              <a:buSzTx/>
              <a:buFontTx/>
              <a:buNone/>
            </a:pPr>
            <a:r>
              <a:rPr lang="zh-TW" altLang="en-US" sz="4000" dirty="0" smtClean="0">
                <a:solidFill>
                  <a:srgbClr val="FF0000"/>
                </a:solidFill>
                <a:latin typeface="Times New Roman" pitchFamily="18" charset="0"/>
                <a:ea typeface="標楷體" pitchFamily="65" charset="-120"/>
              </a:rPr>
              <a:t>難兩全</a:t>
            </a:r>
            <a:endParaRPr lang="en-US" altLang="zh-TW" sz="4000" dirty="0" smtClean="0">
              <a:solidFill>
                <a:srgbClr val="FF0000"/>
              </a:solidFill>
              <a:latin typeface="Times New Roman" pitchFamily="18" charset="0"/>
              <a:ea typeface="標楷體" pitchFamily="65" charset="-120"/>
            </a:endParaRPr>
          </a:p>
          <a:p>
            <a:pPr eaLnBrk="1" hangingPunct="1">
              <a:spcBef>
                <a:spcPct val="0"/>
              </a:spcBef>
              <a:buClrTx/>
              <a:buSzTx/>
              <a:buFontTx/>
              <a:buNone/>
            </a:pPr>
            <a:endParaRPr lang="en-US" altLang="zh-TW" sz="4000" dirty="0" smtClean="0">
              <a:solidFill>
                <a:srgbClr val="FF0000"/>
              </a:solidFill>
              <a:latin typeface="Times New Roman" pitchFamily="18" charset="0"/>
              <a:ea typeface="標楷體" pitchFamily="65" charset="-120"/>
            </a:endParaRPr>
          </a:p>
          <a:p>
            <a:pPr eaLnBrk="1" hangingPunct="1">
              <a:spcBef>
                <a:spcPct val="0"/>
              </a:spcBef>
              <a:buClrTx/>
              <a:buSzTx/>
              <a:buFontTx/>
              <a:buNone/>
            </a:pPr>
            <a:endParaRPr lang="en-US" altLang="zh-TW" sz="4000" dirty="0">
              <a:solidFill>
                <a:schemeClr val="hlink"/>
              </a:solidFill>
              <a:latin typeface="Times New Roman" pitchFamily="18" charset="0"/>
              <a:ea typeface="標楷體" pitchFamily="65" charset="-120"/>
            </a:endParaRPr>
          </a:p>
        </p:txBody>
      </p:sp>
    </p:spTree>
    <p:extLst>
      <p:ext uri="{BB962C8B-B14F-4D97-AF65-F5344CB8AC3E}">
        <p14:creationId xmlns:p14="http://schemas.microsoft.com/office/powerpoint/2010/main" val="4226174781"/>
      </p:ext>
    </p:extLst>
  </p:cSld>
  <p:clrMapOvr>
    <a:masterClrMapping/>
  </p:clrMapOvr>
  <p:transition>
    <p:zo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FEM-mesh"/>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419475" y="1801814"/>
            <a:ext cx="1955800" cy="2376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BEM-mesh"/>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7464426" y="1814514"/>
            <a:ext cx="1800225" cy="2376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descr="BEM-mesh-1"/>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bwMode="auto">
          <a:xfrm>
            <a:off x="7464426" y="4121151"/>
            <a:ext cx="1800225" cy="2360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descr="FEM-mesh-1"/>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3460750" y="4076700"/>
            <a:ext cx="1900238" cy="237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6023" name="Oval 7"/>
          <p:cNvSpPr>
            <a:spLocks noChangeArrowheads="1"/>
          </p:cNvSpPr>
          <p:nvPr/>
        </p:nvSpPr>
        <p:spPr bwMode="auto">
          <a:xfrm rot="1380000">
            <a:off x="3287714" y="4221163"/>
            <a:ext cx="2274887" cy="792162"/>
          </a:xfrm>
          <a:prstGeom prst="ellipse">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eaLnBrk="1" hangingPunct="1"/>
            <a:endParaRPr lang="zh-TW" altLang="en-US"/>
          </a:p>
        </p:txBody>
      </p:sp>
      <p:sp>
        <p:nvSpPr>
          <p:cNvPr id="726024" name="Oval 8"/>
          <p:cNvSpPr>
            <a:spLocks noChangeArrowheads="1"/>
          </p:cNvSpPr>
          <p:nvPr/>
        </p:nvSpPr>
        <p:spPr bwMode="auto">
          <a:xfrm rot="1380000">
            <a:off x="7319964" y="4365626"/>
            <a:ext cx="2274887" cy="792163"/>
          </a:xfrm>
          <a:prstGeom prst="ellipse">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eaLnBrk="1" hangingPunct="1"/>
            <a:endParaRPr lang="zh-TW" altLang="en-US"/>
          </a:p>
        </p:txBody>
      </p:sp>
      <p:sp>
        <p:nvSpPr>
          <p:cNvPr id="73736" name="Text Box 9"/>
          <p:cNvSpPr txBox="1">
            <a:spLocks noChangeArrowheads="1"/>
          </p:cNvSpPr>
          <p:nvPr/>
        </p:nvSpPr>
        <p:spPr bwMode="auto">
          <a:xfrm>
            <a:off x="1847850" y="2276476"/>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algn="ctr" eaLnBrk="1" hangingPunct="1">
              <a:spcBef>
                <a:spcPct val="50000"/>
              </a:spcBef>
            </a:pPr>
            <a:r>
              <a:rPr lang="en-US" altLang="zh-TW" sz="1800" b="1">
                <a:solidFill>
                  <a:schemeClr val="tx1"/>
                </a:solidFill>
                <a:ea typeface="新細明體" panose="02020500000000000000" pitchFamily="18" charset="-120"/>
              </a:rPr>
              <a:t>Initial guess</a:t>
            </a:r>
          </a:p>
        </p:txBody>
      </p:sp>
      <p:sp>
        <p:nvSpPr>
          <p:cNvPr id="73737" name="Text Box 10"/>
          <p:cNvSpPr txBox="1">
            <a:spLocks noChangeArrowheads="1"/>
          </p:cNvSpPr>
          <p:nvPr/>
        </p:nvSpPr>
        <p:spPr bwMode="auto">
          <a:xfrm>
            <a:off x="5880100" y="2133601"/>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algn="ctr" eaLnBrk="1" hangingPunct="1">
              <a:spcBef>
                <a:spcPct val="50000"/>
              </a:spcBef>
            </a:pPr>
            <a:r>
              <a:rPr lang="en-US" altLang="zh-TW" sz="1800" b="1">
                <a:solidFill>
                  <a:schemeClr val="tx1"/>
                </a:solidFill>
                <a:ea typeface="新細明體" panose="02020500000000000000" pitchFamily="18" charset="-120"/>
              </a:rPr>
              <a:t>Initial guess</a:t>
            </a:r>
          </a:p>
        </p:txBody>
      </p:sp>
      <p:sp>
        <p:nvSpPr>
          <p:cNvPr id="73738" name="Text Box 11"/>
          <p:cNvSpPr txBox="1">
            <a:spLocks noChangeArrowheads="1"/>
          </p:cNvSpPr>
          <p:nvPr/>
        </p:nvSpPr>
        <p:spPr bwMode="auto">
          <a:xfrm>
            <a:off x="1703389" y="4365626"/>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algn="ctr" eaLnBrk="1" hangingPunct="1">
              <a:spcBef>
                <a:spcPct val="50000"/>
              </a:spcBef>
            </a:pPr>
            <a:r>
              <a:rPr lang="en-US" altLang="zh-TW" sz="1800" b="1">
                <a:solidFill>
                  <a:schemeClr val="tx1"/>
                </a:solidFill>
                <a:ea typeface="新細明體" panose="02020500000000000000" pitchFamily="18" charset="-120"/>
              </a:rPr>
              <a:t>After iteration</a:t>
            </a:r>
          </a:p>
        </p:txBody>
      </p:sp>
      <p:sp>
        <p:nvSpPr>
          <p:cNvPr id="73739" name="Text Box 12"/>
          <p:cNvSpPr txBox="1">
            <a:spLocks noChangeArrowheads="1"/>
          </p:cNvSpPr>
          <p:nvPr/>
        </p:nvSpPr>
        <p:spPr bwMode="auto">
          <a:xfrm>
            <a:off x="5664201" y="4365626"/>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algn="ctr" eaLnBrk="1" hangingPunct="1">
              <a:spcBef>
                <a:spcPct val="50000"/>
              </a:spcBef>
            </a:pPr>
            <a:r>
              <a:rPr lang="en-US" altLang="zh-TW" sz="1800" b="1">
                <a:solidFill>
                  <a:schemeClr val="tx1"/>
                </a:solidFill>
                <a:ea typeface="新細明體" panose="02020500000000000000" pitchFamily="18" charset="-120"/>
              </a:rPr>
              <a:t>After iteration</a:t>
            </a:r>
          </a:p>
        </p:txBody>
      </p:sp>
      <p:sp>
        <p:nvSpPr>
          <p:cNvPr id="726029" name="Text Box 13"/>
          <p:cNvSpPr txBox="1">
            <a:spLocks noChangeArrowheads="1"/>
          </p:cNvSpPr>
          <p:nvPr/>
        </p:nvSpPr>
        <p:spPr bwMode="auto">
          <a:xfrm>
            <a:off x="5087939" y="5113338"/>
            <a:ext cx="1800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algn="ctr" eaLnBrk="1" hangingPunct="1">
              <a:spcBef>
                <a:spcPct val="50000"/>
              </a:spcBef>
            </a:pPr>
            <a:r>
              <a:rPr lang="en-US" altLang="zh-TW" sz="1800" b="1">
                <a:solidFill>
                  <a:srgbClr val="EB8015"/>
                </a:solidFill>
                <a:ea typeface="新細明體" panose="02020500000000000000" pitchFamily="18" charset="-120"/>
              </a:rPr>
              <a:t>Remesh area</a:t>
            </a:r>
          </a:p>
        </p:txBody>
      </p:sp>
      <p:sp>
        <p:nvSpPr>
          <p:cNvPr id="726030" name="Text Box 14"/>
          <p:cNvSpPr txBox="1">
            <a:spLocks noChangeArrowheads="1"/>
          </p:cNvSpPr>
          <p:nvPr/>
        </p:nvSpPr>
        <p:spPr bwMode="auto">
          <a:xfrm>
            <a:off x="9032875" y="5286376"/>
            <a:ext cx="1620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algn="ctr" eaLnBrk="1" hangingPunct="1">
              <a:spcBef>
                <a:spcPct val="50000"/>
              </a:spcBef>
            </a:pPr>
            <a:r>
              <a:rPr lang="en-US" altLang="zh-TW" sz="1800" b="1">
                <a:solidFill>
                  <a:srgbClr val="EB8015"/>
                </a:solidFill>
                <a:ea typeface="新細明體" panose="02020500000000000000" pitchFamily="18" charset="-120"/>
              </a:rPr>
              <a:t>Remesh line</a:t>
            </a:r>
          </a:p>
        </p:txBody>
      </p:sp>
      <p:sp>
        <p:nvSpPr>
          <p:cNvPr id="73742" name="Rectangle 17"/>
          <p:cNvSpPr>
            <a:spLocks noChangeArrowheads="1"/>
          </p:cNvSpPr>
          <p:nvPr/>
        </p:nvSpPr>
        <p:spPr bwMode="auto">
          <a:xfrm>
            <a:off x="3216276" y="333375"/>
            <a:ext cx="71977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eaLnBrk="1" hangingPunct="1"/>
            <a:r>
              <a:rPr lang="en-US" altLang="zh-TW" sz="3600" b="1" dirty="0">
                <a:solidFill>
                  <a:schemeClr val="tx2"/>
                </a:solidFill>
              </a:rPr>
              <a:t>Seepage with free surface</a:t>
            </a:r>
            <a:endParaRPr lang="zh-TW" altLang="en-US" sz="3600" b="1" dirty="0">
              <a:solidFill>
                <a:schemeClr val="tx2"/>
              </a:solidFill>
            </a:endParaRPr>
          </a:p>
        </p:txBody>
      </p:sp>
      <p:sp>
        <p:nvSpPr>
          <p:cNvPr id="73743" name="Rectangle 18"/>
          <p:cNvSpPr>
            <a:spLocks noChangeArrowheads="1"/>
          </p:cNvSpPr>
          <p:nvPr/>
        </p:nvSpPr>
        <p:spPr bwMode="auto">
          <a:xfrm>
            <a:off x="3216276" y="1341439"/>
            <a:ext cx="2473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eaLnBrk="1" hangingPunct="1"/>
            <a:r>
              <a:rPr lang="en-US" altLang="zh-TW">
                <a:solidFill>
                  <a:schemeClr val="tx2"/>
                </a:solidFill>
              </a:rPr>
              <a:t>FEM (iteration No.49)</a:t>
            </a:r>
          </a:p>
        </p:txBody>
      </p:sp>
      <p:sp>
        <p:nvSpPr>
          <p:cNvPr id="73744" name="Rectangle 19"/>
          <p:cNvSpPr>
            <a:spLocks noChangeArrowheads="1"/>
          </p:cNvSpPr>
          <p:nvPr/>
        </p:nvSpPr>
        <p:spPr bwMode="auto">
          <a:xfrm>
            <a:off x="7186613" y="1341439"/>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000">
                <a:solidFill>
                  <a:schemeClr val="hlink"/>
                </a:solidFill>
                <a:latin typeface="Times New Roman" panose="02020603050405020304" pitchFamily="18" charset="0"/>
                <a:ea typeface="標楷體" panose="03000509000000000000" pitchFamily="65" charset="-120"/>
              </a:defRPr>
            </a:lvl1pPr>
            <a:lvl2pPr marL="742950" indent="-285750">
              <a:defRPr kumimoji="1" sz="2000">
                <a:solidFill>
                  <a:schemeClr val="hlink"/>
                </a:solidFill>
                <a:latin typeface="Times New Roman" panose="02020603050405020304" pitchFamily="18" charset="0"/>
                <a:ea typeface="標楷體" panose="03000509000000000000" pitchFamily="65" charset="-120"/>
              </a:defRPr>
            </a:lvl2pPr>
            <a:lvl3pPr marL="1143000" indent="-228600">
              <a:defRPr kumimoji="1" sz="2000">
                <a:solidFill>
                  <a:schemeClr val="hlink"/>
                </a:solidFill>
                <a:latin typeface="Times New Roman" panose="02020603050405020304" pitchFamily="18" charset="0"/>
                <a:ea typeface="標楷體" panose="03000509000000000000" pitchFamily="65" charset="-120"/>
              </a:defRPr>
            </a:lvl3pPr>
            <a:lvl4pPr marL="1600200" indent="-228600">
              <a:defRPr kumimoji="1" sz="2000">
                <a:solidFill>
                  <a:schemeClr val="hlink"/>
                </a:solidFill>
                <a:latin typeface="Times New Roman" panose="02020603050405020304" pitchFamily="18" charset="0"/>
                <a:ea typeface="標楷體" panose="03000509000000000000" pitchFamily="65" charset="-120"/>
              </a:defRPr>
            </a:lvl4pPr>
            <a:lvl5pPr marL="2057400" indent="-228600">
              <a:defRPr kumimoji="1" sz="2000">
                <a:solidFill>
                  <a:schemeClr va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kumimoji="1" sz="2000">
                <a:solidFill>
                  <a:schemeClr val="hlink"/>
                </a:solidFill>
                <a:latin typeface="Times New Roman" panose="02020603050405020304" pitchFamily="18" charset="0"/>
                <a:ea typeface="標楷體" panose="03000509000000000000" pitchFamily="65" charset="-120"/>
              </a:defRPr>
            </a:lvl9pPr>
          </a:lstStyle>
          <a:p>
            <a:pPr eaLnBrk="1" hangingPunct="1"/>
            <a:r>
              <a:rPr lang="en-US" altLang="zh-TW">
                <a:solidFill>
                  <a:schemeClr val="tx2"/>
                </a:solidFill>
              </a:rPr>
              <a:t>BEM(iteration No.13)</a:t>
            </a:r>
          </a:p>
        </p:txBody>
      </p:sp>
    </p:spTree>
    <p:custDataLst>
      <p:tags r:id="rId1"/>
    </p:custDataLst>
    <p:extLst>
      <p:ext uri="{BB962C8B-B14F-4D97-AF65-F5344CB8AC3E}">
        <p14:creationId xmlns:p14="http://schemas.microsoft.com/office/powerpoint/2010/main" val="3391897056"/>
      </p:ext>
    </p:extLst>
  </p:cSld>
  <p:clrMapOvr>
    <a:masterClrMapping/>
  </p:clrMapOvr>
  <p:transition advTm="504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26029"/>
                                        </p:tgtEl>
                                        <p:attrNameLst>
                                          <p:attrName>style.visibility</p:attrName>
                                        </p:attrNameLst>
                                      </p:cBhvr>
                                      <p:to>
                                        <p:strVal val="visible"/>
                                      </p:to>
                                    </p:set>
                                    <p:animEffect transition="in" filter="box(in)">
                                      <p:cBhvr>
                                        <p:cTn id="7" dur="500"/>
                                        <p:tgtEl>
                                          <p:spTgt spid="726029"/>
                                        </p:tgtEl>
                                      </p:cBhvr>
                                    </p:animEffect>
                                  </p:childTnLst>
                                </p:cTn>
                              </p:par>
                              <p:par>
                                <p:cTn id="8" presetID="4" presetClass="entr" presetSubtype="16" fill="hold" nodeType="withEffect">
                                  <p:stCondLst>
                                    <p:cond delay="0"/>
                                  </p:stCondLst>
                                  <p:childTnLst>
                                    <p:set>
                                      <p:cBhvr>
                                        <p:cTn id="9" dur="1" fill="hold">
                                          <p:stCondLst>
                                            <p:cond delay="0"/>
                                          </p:stCondLst>
                                        </p:cTn>
                                        <p:tgtEl>
                                          <p:spTgt spid="726023"/>
                                        </p:tgtEl>
                                        <p:attrNameLst>
                                          <p:attrName>style.visibility</p:attrName>
                                        </p:attrNameLst>
                                      </p:cBhvr>
                                      <p:to>
                                        <p:strVal val="visible"/>
                                      </p:to>
                                    </p:set>
                                    <p:animEffect transition="in" filter="box(in)">
                                      <p:cBhvr>
                                        <p:cTn id="10" dur="500"/>
                                        <p:tgtEl>
                                          <p:spTgt spid="726023"/>
                                        </p:tgtEl>
                                      </p:cBhvr>
                                    </p:animEffect>
                                  </p:childTnLst>
                                </p:cTn>
                              </p:par>
                              <p:par>
                                <p:cTn id="11" presetID="4" presetClass="entr" presetSubtype="16" fill="hold" nodeType="withEffect">
                                  <p:stCondLst>
                                    <p:cond delay="0"/>
                                  </p:stCondLst>
                                  <p:childTnLst>
                                    <p:set>
                                      <p:cBhvr>
                                        <p:cTn id="12" dur="1" fill="hold">
                                          <p:stCondLst>
                                            <p:cond delay="0"/>
                                          </p:stCondLst>
                                        </p:cTn>
                                        <p:tgtEl>
                                          <p:spTgt spid="726024"/>
                                        </p:tgtEl>
                                        <p:attrNameLst>
                                          <p:attrName>style.visibility</p:attrName>
                                        </p:attrNameLst>
                                      </p:cBhvr>
                                      <p:to>
                                        <p:strVal val="visible"/>
                                      </p:to>
                                    </p:set>
                                    <p:animEffect transition="in" filter="box(in)">
                                      <p:cBhvr>
                                        <p:cTn id="13" dur="500"/>
                                        <p:tgtEl>
                                          <p:spTgt spid="72602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26030"/>
                                        </p:tgtEl>
                                        <p:attrNameLst>
                                          <p:attrName>style.visibility</p:attrName>
                                        </p:attrNameLst>
                                      </p:cBhvr>
                                      <p:to>
                                        <p:strVal val="visible"/>
                                      </p:to>
                                    </p:set>
                                    <p:animEffect transition="in" filter="box(in)">
                                      <p:cBhvr>
                                        <p:cTn id="16" dur="500"/>
                                        <p:tgtEl>
                                          <p:spTgt spid="726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29" grpId="0"/>
      <p:bldP spid="72603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群組 11"/>
          <p:cNvGrpSpPr>
            <a:grpSpLocks/>
          </p:cNvGrpSpPr>
          <p:nvPr/>
        </p:nvGrpSpPr>
        <p:grpSpPr bwMode="auto">
          <a:xfrm>
            <a:off x="5202239" y="2176463"/>
            <a:ext cx="5286375" cy="4997450"/>
            <a:chOff x="3806497" y="1239884"/>
            <a:chExt cx="5285536" cy="4997428"/>
          </a:xfrm>
        </p:grpSpPr>
        <p:grpSp>
          <p:nvGrpSpPr>
            <p:cNvPr id="2065" name="群組 4"/>
            <p:cNvGrpSpPr>
              <a:grpSpLocks/>
            </p:cNvGrpSpPr>
            <p:nvPr/>
          </p:nvGrpSpPr>
          <p:grpSpPr bwMode="auto">
            <a:xfrm>
              <a:off x="3806497" y="1239884"/>
              <a:ext cx="4797951" cy="4997428"/>
              <a:chOff x="3585779" y="1268760"/>
              <a:chExt cx="4797951" cy="4997428"/>
            </a:xfrm>
          </p:grpSpPr>
          <p:pic>
            <p:nvPicPr>
              <p:cNvPr id="2067"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5779" y="1268760"/>
                <a:ext cx="4797951" cy="496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596889" y="5474028"/>
                <a:ext cx="2553882" cy="792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8" name="圓角矩形圖說文字 7"/>
            <p:cNvSpPr/>
            <p:nvPr/>
          </p:nvSpPr>
          <p:spPr>
            <a:xfrm>
              <a:off x="7141305" y="1824081"/>
              <a:ext cx="1950728" cy="2087553"/>
            </a:xfrm>
            <a:prstGeom prst="wedgeRoundRectCallout">
              <a:avLst>
                <a:gd name="adj1" fmla="val -71186"/>
                <a:gd name="adj2" fmla="val 100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dirty="0"/>
            </a:p>
          </p:txBody>
        </p:sp>
      </p:grpSp>
      <p:pic>
        <p:nvPicPr>
          <p:cNvPr id="2051"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97326"/>
            <a:ext cx="4205288"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圖片 13"/>
          <p:cNvPicPr preferRelativeResize="0">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950" y="1844675"/>
            <a:ext cx="402113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3"/>
          <p:cNvSpPr txBox="1">
            <a:spLocks noChangeArrowheads="1"/>
          </p:cNvSpPr>
          <p:nvPr/>
        </p:nvSpPr>
        <p:spPr bwMode="auto">
          <a:xfrm>
            <a:off x="2208214" y="5949951"/>
            <a:ext cx="3240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defRPr/>
            </a:pPr>
            <a:r>
              <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r>
              <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in the Earth</a:t>
            </a:r>
            <a:endPar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4" name="文字方塊 2"/>
          <p:cNvSpPr txBox="1">
            <a:spLocks noChangeArrowheads="1"/>
          </p:cNvSpPr>
          <p:nvPr/>
        </p:nvSpPr>
        <p:spPr bwMode="auto">
          <a:xfrm>
            <a:off x="7945438" y="2060576"/>
            <a:ext cx="2398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a:solidFill>
                  <a:srgbClr val="00B050"/>
                </a:solidFill>
                <a:latin typeface="Bodoni MT Black" panose="02070A03080606020203" pitchFamily="18" charset="0"/>
              </a:rPr>
              <a:t>Fundamental solution</a:t>
            </a:r>
            <a:endParaRPr lang="zh-TW" altLang="en-US" sz="1800">
              <a:solidFill>
                <a:srgbClr val="00B050"/>
              </a:solidFill>
              <a:latin typeface="Bodoni MT Black" panose="02070A03080606020203" pitchFamily="18" charset="0"/>
            </a:endParaRPr>
          </a:p>
        </p:txBody>
      </p:sp>
      <p:sp>
        <p:nvSpPr>
          <p:cNvPr id="3" name="文字方塊 7"/>
          <p:cNvSpPr txBox="1">
            <a:spLocks noChangeArrowheads="1"/>
          </p:cNvSpPr>
          <p:nvPr/>
        </p:nvSpPr>
        <p:spPr bwMode="auto">
          <a:xfrm>
            <a:off x="6637339" y="5876926"/>
            <a:ext cx="3527425" cy="461963"/>
          </a:xfrm>
          <a:prstGeom prst="rect">
            <a:avLst/>
          </a:prstGeom>
          <a:noFill/>
          <a:ln>
            <a:noFill/>
          </a:ln>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defRPr/>
            </a:pPr>
            <a:r>
              <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in the BEM</a:t>
            </a:r>
            <a:endPar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6"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78875" y="3016251"/>
            <a:ext cx="16383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文字方塊 6"/>
          <p:cNvSpPr txBox="1">
            <a:spLocks noChangeArrowheads="1"/>
          </p:cNvSpPr>
          <p:nvPr/>
        </p:nvSpPr>
        <p:spPr bwMode="auto">
          <a:xfrm>
            <a:off x="8616951" y="4868864"/>
            <a:ext cx="2195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a:solidFill>
                  <a:srgbClr val="FF6600"/>
                </a:solidFill>
                <a:latin typeface="Bodoni MT Black" panose="02070A03080606020203" pitchFamily="18" charset="0"/>
              </a:rPr>
              <a:t>Green function</a:t>
            </a:r>
            <a:endParaRPr lang="zh-TW" altLang="en-US" sz="1800">
              <a:solidFill>
                <a:srgbClr val="FF6600"/>
              </a:solidFill>
              <a:latin typeface="Bodoni MT Black" panose="02070A03080606020203" pitchFamily="18" charset="0"/>
            </a:endParaRPr>
          </a:p>
        </p:txBody>
      </p:sp>
      <p:sp>
        <p:nvSpPr>
          <p:cNvPr id="2058" name="文字方塊 15"/>
          <p:cNvSpPr txBox="1">
            <a:spLocks noChangeArrowheads="1"/>
          </p:cNvSpPr>
          <p:nvPr/>
        </p:nvSpPr>
        <p:spPr bwMode="auto">
          <a:xfrm>
            <a:off x="6096001" y="2636839"/>
            <a:ext cx="100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a:solidFill>
                  <a:srgbClr val="FF0000"/>
                </a:solidFill>
                <a:latin typeface="Bodoni MT Black" panose="02070A03080606020203" pitchFamily="18" charset="0"/>
              </a:rPr>
              <a:t>BEM</a:t>
            </a:r>
            <a:endParaRPr lang="zh-TW" altLang="en-US" sz="1800">
              <a:solidFill>
                <a:srgbClr val="FF0000"/>
              </a:solidFill>
              <a:latin typeface="Bodoni MT Black" panose="02070A03080606020203" pitchFamily="18" charset="0"/>
            </a:endParaRPr>
          </a:p>
        </p:txBody>
      </p:sp>
      <p:sp>
        <p:nvSpPr>
          <p:cNvPr id="13" name="閃電 12"/>
          <p:cNvSpPr/>
          <p:nvPr/>
        </p:nvSpPr>
        <p:spPr>
          <a:xfrm>
            <a:off x="5808664" y="0"/>
            <a:ext cx="287337" cy="68580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60" name="文字方塊 17"/>
          <p:cNvSpPr txBox="1">
            <a:spLocks noChangeArrowheads="1"/>
          </p:cNvSpPr>
          <p:nvPr/>
        </p:nvSpPr>
        <p:spPr bwMode="auto">
          <a:xfrm>
            <a:off x="1847851" y="4108451"/>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b="1">
                <a:solidFill>
                  <a:srgbClr val="00B050"/>
                </a:solidFill>
                <a:latin typeface="Bodoni MT Black" panose="02070A03080606020203" pitchFamily="18" charset="0"/>
              </a:rPr>
              <a:t>Suzhou</a:t>
            </a:r>
          </a:p>
          <a:p>
            <a:pPr algn="ctr" eaLnBrk="1" hangingPunct="1">
              <a:spcBef>
                <a:spcPct val="0"/>
              </a:spcBef>
              <a:buFontTx/>
              <a:buNone/>
            </a:pPr>
            <a:r>
              <a:rPr lang="en-US" altLang="zh-TW" sz="1800" b="1">
                <a:solidFill>
                  <a:srgbClr val="00B050"/>
                </a:solidFill>
                <a:latin typeface="Bodoni MT Black" panose="02070A03080606020203" pitchFamily="18" charset="0"/>
              </a:rPr>
              <a:t>2008</a:t>
            </a:r>
            <a:endParaRPr lang="zh-TW" altLang="en-US" sz="1800">
              <a:solidFill>
                <a:srgbClr val="00B050"/>
              </a:solidFill>
              <a:latin typeface="Bodoni MT Black" panose="02070A03080606020203" pitchFamily="18" charset="0"/>
            </a:endParaRPr>
          </a:p>
        </p:txBody>
      </p:sp>
      <p:sp>
        <p:nvSpPr>
          <p:cNvPr id="2061" name="文字方塊 18"/>
          <p:cNvSpPr txBox="1">
            <a:spLocks noChangeArrowheads="1"/>
          </p:cNvSpPr>
          <p:nvPr/>
        </p:nvSpPr>
        <p:spPr bwMode="auto">
          <a:xfrm>
            <a:off x="3863976" y="4035426"/>
            <a:ext cx="2195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a:solidFill>
                  <a:srgbClr val="FF6600"/>
                </a:solidFill>
                <a:latin typeface="Bodoni MT Black" panose="02070A03080606020203" pitchFamily="18" charset="0"/>
              </a:rPr>
              <a:t>Hangzhou</a:t>
            </a:r>
          </a:p>
          <a:p>
            <a:pPr algn="ctr" eaLnBrk="1" hangingPunct="1">
              <a:spcBef>
                <a:spcPct val="0"/>
              </a:spcBef>
              <a:buFontTx/>
              <a:buNone/>
            </a:pPr>
            <a:r>
              <a:rPr lang="en-US" altLang="zh-TW" sz="1800">
                <a:solidFill>
                  <a:srgbClr val="FF6600"/>
                </a:solidFill>
                <a:latin typeface="Bodoni MT Black" panose="02070A03080606020203" pitchFamily="18" charset="0"/>
              </a:rPr>
              <a:t>2015</a:t>
            </a:r>
            <a:endParaRPr lang="zh-TW" altLang="en-US" sz="1800">
              <a:solidFill>
                <a:srgbClr val="FF6600"/>
              </a:solidFill>
              <a:latin typeface="Bodoni MT Black" panose="02070A03080606020203" pitchFamily="18" charset="0"/>
            </a:endParaRPr>
          </a:p>
        </p:txBody>
      </p:sp>
      <p:sp>
        <p:nvSpPr>
          <p:cNvPr id="17" name="矩形 16"/>
          <p:cNvSpPr/>
          <p:nvPr/>
        </p:nvSpPr>
        <p:spPr>
          <a:xfrm>
            <a:off x="1875874" y="44624"/>
            <a:ext cx="7987828" cy="923330"/>
          </a:xfrm>
          <a:prstGeom prst="rect">
            <a:avLst/>
          </a:prstGeom>
          <a:noFill/>
        </p:spPr>
        <p:txBody>
          <a:bodyPr wrap="none">
            <a:spAutoFit/>
          </a:bodyPr>
          <a:lstStyle/>
          <a:p>
            <a:pPr algn="ctr">
              <a:defRPr/>
            </a:pPr>
            <a:r>
              <a:rPr lang="en-US" altLang="zh-TW"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新細明體" charset="-120"/>
                <a:cs typeface="Times New Roman" panose="02020603050405020304" pitchFamily="18" charset="0"/>
              </a:rPr>
              <a:t>Paradise     parasite</a:t>
            </a:r>
            <a:endParaRPr lang="zh-TW"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新細明體" charset="-120"/>
            </a:endParaRPr>
          </a:p>
        </p:txBody>
      </p:sp>
      <p:sp>
        <p:nvSpPr>
          <p:cNvPr id="19" name="文字方塊 3"/>
          <p:cNvSpPr txBox="1">
            <a:spLocks noChangeArrowheads="1"/>
          </p:cNvSpPr>
          <p:nvPr/>
        </p:nvSpPr>
        <p:spPr bwMode="auto">
          <a:xfrm>
            <a:off x="-4212976" y="1384301"/>
            <a:ext cx="41036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defRPr/>
            </a:pPr>
            <a:endPar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endPar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文字方塊 3"/>
          <p:cNvSpPr txBox="1">
            <a:spLocks noChangeArrowheads="1"/>
          </p:cNvSpPr>
          <p:nvPr/>
        </p:nvSpPr>
        <p:spPr bwMode="auto">
          <a:xfrm>
            <a:off x="6311901" y="980729"/>
            <a:ext cx="3960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defRPr/>
            </a:pPr>
            <a:r>
              <a:rPr lang="en-US" altLang="zh-TW"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BEM always needs fundamental solution or Green function</a:t>
            </a:r>
          </a:p>
          <a:p>
            <a:pPr algn="ctr">
              <a:defRPr/>
            </a:pPr>
            <a:r>
              <a:rPr lang="zh-TW"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邊界元素法有格林函數與基本解</a:t>
            </a:r>
            <a:endParaRPr lang="en-US" altLang="zh-TW"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zh-TW"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天堂</a:t>
            </a:r>
            <a:r>
              <a:rPr lang="en-US" altLang="zh-TW"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(paradise)??</a:t>
            </a:r>
            <a:r>
              <a:rPr lang="zh-TW"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寄生蟲</a:t>
            </a:r>
            <a:r>
              <a:rPr lang="en-US" altLang="zh-TW"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(parasite)??</a:t>
            </a:r>
            <a:endParaRPr lang="zh-TW"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文字方塊 3"/>
          <p:cNvSpPr txBox="1">
            <a:spLocks noChangeArrowheads="1"/>
          </p:cNvSpPr>
          <p:nvPr/>
        </p:nvSpPr>
        <p:spPr bwMode="auto">
          <a:xfrm>
            <a:off x="1199456" y="836713"/>
            <a:ext cx="50058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ctr">
              <a:defRPr/>
            </a:pPr>
            <a:r>
              <a:rPr lang="en-US" altLang="zh-TW"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the sky, there is a paradise</a:t>
            </a:r>
          </a:p>
          <a:p>
            <a:pPr algn="ctr">
              <a:defRPr/>
            </a:pPr>
            <a:r>
              <a:rPr lang="en-US" altLang="zh-TW"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the earth, there is </a:t>
            </a:r>
            <a:r>
              <a:rPr lang="en-US" altLang="zh-TW"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Suchou</a:t>
            </a:r>
            <a:r>
              <a:rPr lang="en-US" altLang="zh-TW"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Hangzhou</a:t>
            </a:r>
          </a:p>
          <a:p>
            <a:pPr algn="ctr">
              <a:defRPr/>
            </a:pPr>
            <a:r>
              <a:rPr lang="zh-TW"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上有天堂  下有蘇杭</a:t>
            </a:r>
            <a:endParaRPr lang="en-US" altLang="zh-TW"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endParaRPr lang="zh-TW"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859914"/>
      </p:ext>
    </p:extLst>
  </p:cSld>
  <p:clrMapOvr>
    <a:masterClrMapping/>
  </p:clrMapOvr>
  <p:transition>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180130" y="-131115"/>
            <a:ext cx="12039600" cy="2209800"/>
          </a:xfrm>
        </p:spPr>
        <p:txBody>
          <a:bodyPr/>
          <a:lstStyle/>
          <a:p>
            <a:pPr algn="ctr" eaLnBrk="1" hangingPunct="1"/>
            <a:r>
              <a:rPr lang="en-US" altLang="zh-TW" sz="4400" dirty="0">
                <a:solidFill>
                  <a:srgbClr val="FF0000"/>
                </a:solidFill>
              </a:rPr>
              <a:t/>
            </a:r>
            <a:br>
              <a:rPr lang="en-US" altLang="zh-TW" sz="4400" dirty="0">
                <a:solidFill>
                  <a:srgbClr val="FF0000"/>
                </a:solidFill>
              </a:rPr>
            </a:br>
            <a:r>
              <a:rPr lang="en-US" altLang="zh-TW" sz="4400" dirty="0" smtClean="0">
                <a:solidFill>
                  <a:srgbClr val="FF0000"/>
                </a:solidFill>
              </a:rPr>
              <a:t> </a:t>
            </a:r>
            <a:r>
              <a:rPr lang="en-US" altLang="zh-TW" sz="4400" dirty="0" err="1" smtClean="0">
                <a:solidFill>
                  <a:srgbClr val="FF0000"/>
                </a:solidFill>
              </a:rPr>
              <a:t>TwSIAM</a:t>
            </a:r>
            <a:r>
              <a:rPr lang="zh-TW" altLang="en-US" sz="4400" dirty="0" smtClean="0">
                <a:solidFill>
                  <a:srgbClr val="FF0000"/>
                </a:solidFill>
              </a:rPr>
              <a:t> </a:t>
            </a:r>
            <a:r>
              <a:rPr lang="en-US" altLang="zh-TW" sz="4400" dirty="0" smtClean="0">
                <a:solidFill>
                  <a:srgbClr val="FF0000"/>
                </a:solidFill>
              </a:rPr>
              <a:t>(11 YEARS)</a:t>
            </a:r>
            <a:endParaRPr lang="zh-TW" altLang="en-US" sz="4400" dirty="0">
              <a:solidFill>
                <a:srgbClr val="0000FF"/>
              </a:solidFill>
            </a:endParaRPr>
          </a:p>
        </p:txBody>
      </p:sp>
      <p:pic>
        <p:nvPicPr>
          <p:cNvPr id="19459" name="Picture 9" descr="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5715001"/>
            <a:ext cx="11509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3" descr="MSV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388" y="5418138"/>
            <a:ext cx="159861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4" descr="海鷗"/>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5700714"/>
            <a:ext cx="143986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0" descr="C:\Users\0605CKI\Desktop\National_Taiwan_Ocean_University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1"/>
            <a:ext cx="15065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TwSI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227" y="2010225"/>
            <a:ext cx="5293622" cy="3518320"/>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3777" y="2072114"/>
            <a:ext cx="6145963" cy="3456431"/>
          </a:xfrm>
          <a:prstGeom prst="rect">
            <a:avLst/>
          </a:prstGeom>
        </p:spPr>
      </p:pic>
      <p:sp>
        <p:nvSpPr>
          <p:cNvPr id="12" name="Rectangle 2"/>
          <p:cNvSpPr txBox="1">
            <a:spLocks noChangeArrowheads="1"/>
          </p:cNvSpPr>
          <p:nvPr/>
        </p:nvSpPr>
        <p:spPr>
          <a:xfrm>
            <a:off x="780427" y="-92210"/>
            <a:ext cx="12039600" cy="2209800"/>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4800" b="1" kern="120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r>
              <a:rPr lang="en-US" altLang="zh-TW" sz="4400" dirty="0" smtClean="0">
                <a:solidFill>
                  <a:srgbClr val="FF0000"/>
                </a:solidFill>
              </a:rPr>
              <a:t/>
            </a:r>
            <a:br>
              <a:rPr lang="en-US" altLang="zh-TW" sz="4400" dirty="0" smtClean="0">
                <a:solidFill>
                  <a:srgbClr val="FF0000"/>
                </a:solidFill>
              </a:rPr>
            </a:br>
            <a:r>
              <a:rPr lang="zh-TW" altLang="en-US" sz="4400" dirty="0">
                <a:solidFill>
                  <a:srgbClr val="FF0000"/>
                </a:solidFill>
              </a:rPr>
              <a:t> </a:t>
            </a:r>
            <a:r>
              <a:rPr lang="zh-TW" altLang="en-US" sz="4400" dirty="0" smtClean="0">
                <a:solidFill>
                  <a:srgbClr val="FF0000"/>
                </a:solidFill>
              </a:rPr>
              <a:t>                         </a:t>
            </a:r>
            <a:r>
              <a:rPr lang="en-US" altLang="zh-TW" sz="4400" dirty="0" smtClean="0">
                <a:solidFill>
                  <a:srgbClr val="FF0000"/>
                </a:solidFill>
              </a:rPr>
              <a:t> ACMT(1 YEAR)</a:t>
            </a:r>
            <a:endParaRPr lang="zh-TW" altLang="en-US" sz="4400" dirty="0">
              <a:solidFill>
                <a:srgbClr val="0000FF"/>
              </a:solidFill>
            </a:endParaRPr>
          </a:p>
        </p:txBody>
      </p:sp>
    </p:spTree>
    <p:extLst>
      <p:ext uri="{BB962C8B-B14F-4D97-AF65-F5344CB8AC3E}">
        <p14:creationId xmlns:p14="http://schemas.microsoft.com/office/powerpoint/2010/main" val="3078931503"/>
      </p:ext>
    </p:extLst>
  </p:cSld>
  <p:clrMapOvr>
    <a:masterClrMapping/>
  </p:clrMapOvr>
  <p:transition>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BEBA8EAE-BF5A-486C-A8C5-ECC9F3942E4B}">
                <a14:imgProps xmlns:a14="http://schemas.microsoft.com/office/drawing/2010/main">
                  <a14:imgLayer r:embed="rId3">
                    <a14:imgEffect>
                      <a14:backgroundRemoval t="1852" b="98704" l="2167" r="97000">
                        <a14:foregroundMark x1="5333" y1="32222" x2="10000" y2="24630"/>
                        <a14:foregroundMark x1="9833" y1="25185" x2="9667" y2="31852"/>
                        <a14:foregroundMark x1="10000" y1="32037" x2="15167" y2="24815"/>
                        <a14:foregroundMark x1="74500" y1="32407" x2="72500" y2="32037"/>
                        <a14:foregroundMark x1="72500" y1="32222" x2="69500" y2="33704"/>
                        <a14:foregroundMark x1="69333" y1="34074" x2="68667" y2="36111"/>
                        <a14:foregroundMark x1="68833" y1="36111" x2="72333" y2="36852"/>
                        <a14:foregroundMark x1="72500" y1="37222" x2="73000" y2="38889"/>
                        <a14:foregroundMark x1="73000" y1="39074" x2="71167" y2="41111"/>
                        <a14:foregroundMark x1="36000" y1="77593" x2="35333" y2="86111"/>
                        <a14:foregroundMark x1="36000" y1="86111" x2="42167" y2="77037"/>
                        <a14:foregroundMark x1="45000" y1="81111" x2="43333" y2="86667"/>
                        <a14:foregroundMark x1="55333" y1="83333" x2="54167" y2="82963"/>
                        <a14:foregroundMark x1="64000" y1="83704" x2="62667" y2="85556"/>
                        <a14:foregroundMark x1="68167" y1="83333" x2="67000" y2="86481"/>
                        <a14:foregroundMark x1="68667" y1="83704" x2="70333" y2="82593"/>
                        <a14:foregroundMark x1="70500" y1="83333" x2="69833" y2="86667"/>
                        <a14:foregroundMark x1="47000" y1="96481" x2="50000" y2="97222"/>
                        <a14:foregroundMark x1="51333" y1="97222" x2="54500" y2="97222"/>
                        <a14:foregroundMark x1="55667" y1="97037" x2="59333" y2="95926"/>
                        <a14:foregroundMark x1="59333" y1="95926" x2="63500" y2="94259"/>
                        <a14:foregroundMark x1="64667" y1="94074" x2="68000" y2="91852"/>
                        <a14:foregroundMark x1="68500" y1="91481" x2="71500" y2="88519"/>
                        <a14:foregroundMark x1="72167" y1="87593" x2="75000" y2="80926"/>
                        <a14:foregroundMark x1="75000" y1="81111" x2="77000" y2="75370"/>
                        <a14:foregroundMark x1="77000" y1="75000" x2="78000" y2="67222"/>
                        <a14:foregroundMark x1="77667" y1="66667" x2="76667" y2="60000"/>
                        <a14:foregroundMark x1="76667" y1="59259" x2="81000" y2="57407"/>
                        <a14:foregroundMark x1="81167" y1="57407" x2="86167" y2="53889"/>
                        <a14:foregroundMark x1="86333" y1="53704" x2="91000" y2="47593"/>
                        <a14:foregroundMark x1="91167" y1="47407" x2="93667" y2="40741"/>
                        <a14:foregroundMark x1="93833" y1="40000" x2="94500" y2="32037"/>
                        <a14:foregroundMark x1="94833" y1="31852" x2="93333" y2="23704"/>
                        <a14:backgroundMark x1="51000" y1="98148" x2="56167" y2="98148"/>
                        <a14:backgroundMark x1="74667" y1="86296" x2="78500" y2="75926"/>
                        <a14:backgroundMark x1="45333" y1="97037" x2="48167" y2="98148"/>
                        <a14:backgroundMark x1="43667" y1="95926" x2="45333" y2="97037"/>
                        <a14:backgroundMark x1="43167" y1="95185" x2="45500" y2="96481"/>
                        <a14:backgroundMark x1="58333" y1="97778" x2="61167" y2="96852"/>
                        <a14:backgroundMark x1="62667" y1="96667" x2="65333" y2="94815"/>
                        <a14:backgroundMark x1="77667" y1="60370" x2="80000" y2="59259"/>
                        <a14:backgroundMark x1="80833" y1="58889" x2="84333" y2="56852"/>
                        <a14:backgroundMark x1="85000" y1="56296" x2="88167" y2="53704"/>
                        <a14:backgroundMark x1="88500" y1="53333" x2="90667" y2="50000"/>
                        <a14:backgroundMark x1="91000" y1="49444" x2="92667" y2="45741"/>
                        <a14:backgroundMark x1="95167" y1="30185" x2="95333" y2="35556"/>
                        <a14:backgroundMark x1="94333" y1="25185" x2="94667" y2="27593"/>
                        <a14:backgroundMark x1="93500" y1="23704" x2="94333" y2="25926"/>
                        <a14:backgroundMark x1="78000" y1="75556" x2="76667" y2="80000"/>
                        <a14:backgroundMark x1="76167" y1="81481" x2="73833" y2="86481"/>
                      </a14:backgroundRemoval>
                    </a14:imgEffect>
                  </a14:imgLayer>
                </a14:imgProps>
              </a:ext>
              <a:ext uri="{28A0092B-C50C-407E-A947-70E740481C1C}">
                <a14:useLocalDpi xmlns:a14="http://schemas.microsoft.com/office/drawing/2010/main" val="0"/>
              </a:ext>
            </a:extLst>
          </a:blip>
          <a:stretch>
            <a:fillRect/>
          </a:stretch>
        </p:blipFill>
        <p:spPr>
          <a:xfrm>
            <a:off x="4795198" y="3049905"/>
            <a:ext cx="1326809" cy="1194128"/>
          </a:xfrm>
          <a:prstGeom prst="rect">
            <a:avLst/>
          </a:prstGeom>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1617" y="1661020"/>
            <a:ext cx="5703254" cy="4450360"/>
          </a:xfrm>
          <a:prstGeom prst="rect">
            <a:avLst/>
          </a:prstGeom>
        </p:spPr>
      </p:pic>
      <p:sp>
        <p:nvSpPr>
          <p:cNvPr id="7" name="標題 3">
            <a:extLst>
              <a:ext uri="{FF2B5EF4-FFF2-40B4-BE49-F238E27FC236}">
                <a16:creationId xmlns:a16="http://schemas.microsoft.com/office/drawing/2014/main" id="{642F55E3-A2AB-4596-BB9A-388F30F5D4AD}"/>
              </a:ext>
            </a:extLst>
          </p:cNvPr>
          <p:cNvSpPr txBox="1">
            <a:spLocks/>
          </p:cNvSpPr>
          <p:nvPr/>
        </p:nvSpPr>
        <p:spPr>
          <a:xfrm>
            <a:off x="4212075" y="0"/>
            <a:ext cx="8258783" cy="1661020"/>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4800" b="1" kern="120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r>
              <a:rPr lang="zh-TW" altLang="en-US" sz="2492" dirty="0" smtClean="0"/>
              <a:t>安打定理</a:t>
            </a:r>
            <a:r>
              <a:rPr lang="en-US" altLang="zh-TW" sz="2492" dirty="0" smtClean="0"/>
              <a:t>(</a:t>
            </a:r>
            <a:r>
              <a:rPr lang="zh-TW" altLang="en-US" sz="2492" dirty="0" smtClean="0"/>
              <a:t>數學與力學</a:t>
            </a:r>
            <a:r>
              <a:rPr lang="en-US" altLang="zh-TW" sz="2492" dirty="0" smtClean="0"/>
              <a:t>)</a:t>
            </a:r>
            <a:r>
              <a:rPr lang="zh-TW" altLang="en-US" sz="2492" dirty="0" smtClean="0"/>
              <a:t> </a:t>
            </a:r>
            <a:endParaRPr lang="en-US" altLang="zh-TW" sz="2492" dirty="0" smtClean="0"/>
          </a:p>
          <a:p>
            <a:r>
              <a:rPr lang="en-US" altLang="zh-TW" sz="2492" dirty="0" smtClean="0"/>
              <a:t>Fellows on Math. (</a:t>
            </a:r>
            <a:r>
              <a:rPr lang="en-US" altLang="zh-TW" sz="2492" dirty="0" err="1" smtClean="0"/>
              <a:t>TwSIAM</a:t>
            </a:r>
            <a:r>
              <a:rPr lang="en-US" altLang="zh-TW" sz="2492" dirty="0" smtClean="0"/>
              <a:t>) and Mech.(STAM)</a:t>
            </a:r>
            <a:endParaRPr lang="zh-TW" altLang="en-US" sz="2215" dirty="0"/>
          </a:p>
        </p:txBody>
      </p:sp>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418" y="1420238"/>
            <a:ext cx="3887722" cy="4931923"/>
          </a:xfrm>
          <a:prstGeom prst="rect">
            <a:avLst/>
          </a:prstGeom>
        </p:spPr>
      </p:pic>
    </p:spTree>
    <p:extLst>
      <p:ext uri="{BB962C8B-B14F-4D97-AF65-F5344CB8AC3E}">
        <p14:creationId xmlns:p14="http://schemas.microsoft.com/office/powerpoint/2010/main" val="679363816"/>
      </p:ext>
    </p:extLst>
  </p:cSld>
  <p:clrMapOvr>
    <a:masterClrMapping/>
  </p:clrMapOvr>
  <p:transition>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271466" y="-47272"/>
            <a:ext cx="11724687" cy="400110"/>
          </a:xfrm>
          <a:prstGeom prst="rect">
            <a:avLst/>
          </a:prstGeom>
          <a:noFill/>
        </p:spPr>
        <p:txBody>
          <a:bodyPr wrap="square" rtlCol="0">
            <a:spAutoFit/>
          </a:bodyPr>
          <a:lstStyle/>
          <a:p>
            <a:pPr algn="ctr"/>
            <a:r>
              <a:rPr lang="en-US" altLang="zh-TW" sz="2000" b="1" dirty="0"/>
              <a:t>History &amp; Background Taiwan BEM workshop (</a:t>
            </a:r>
            <a:r>
              <a:rPr lang="en-US" altLang="zh-TW" sz="2000" b="1" dirty="0" smtClean="0"/>
              <a:t>1986-2021)  (</a:t>
            </a:r>
            <a:r>
              <a:rPr lang="en-US" altLang="zh-TW" sz="2000" b="1" dirty="0" err="1" smtClean="0"/>
              <a:t>TwBEM</a:t>
            </a:r>
            <a:r>
              <a:rPr lang="en-US" altLang="zh-TW" sz="2000" b="1" dirty="0" smtClean="0"/>
              <a:t> 12-2021 on line meeting)</a:t>
            </a:r>
            <a:endParaRPr lang="zh-TW" altLang="en-US" sz="2000" b="1" dirty="0"/>
          </a:p>
        </p:txBody>
      </p:sp>
      <p:graphicFrame>
        <p:nvGraphicFramePr>
          <p:cNvPr id="5" name="表格 4"/>
          <p:cNvGraphicFramePr>
            <a:graphicFrameLocks noGrp="1"/>
          </p:cNvGraphicFramePr>
          <p:nvPr>
            <p:extLst/>
          </p:nvPr>
        </p:nvGraphicFramePr>
        <p:xfrm>
          <a:off x="17323" y="332656"/>
          <a:ext cx="8712970" cy="6631186"/>
        </p:xfrm>
        <a:graphic>
          <a:graphicData uri="http://schemas.openxmlformats.org/drawingml/2006/table">
            <a:tbl>
              <a:tblPr firstRow="1" bandRow="1">
                <a:tableStyleId>{5C22544A-7EE6-4342-B048-85BDC9FD1C3A}</a:tableStyleId>
              </a:tblPr>
              <a:tblGrid>
                <a:gridCol w="1742594">
                  <a:extLst>
                    <a:ext uri="{9D8B030D-6E8A-4147-A177-3AD203B41FA5}">
                      <a16:colId xmlns:a16="http://schemas.microsoft.com/office/drawing/2014/main" val="20000"/>
                    </a:ext>
                  </a:extLst>
                </a:gridCol>
                <a:gridCol w="1742594">
                  <a:extLst>
                    <a:ext uri="{9D8B030D-6E8A-4147-A177-3AD203B41FA5}">
                      <a16:colId xmlns:a16="http://schemas.microsoft.com/office/drawing/2014/main" val="20001"/>
                    </a:ext>
                  </a:extLst>
                </a:gridCol>
                <a:gridCol w="1742594">
                  <a:extLst>
                    <a:ext uri="{9D8B030D-6E8A-4147-A177-3AD203B41FA5}">
                      <a16:colId xmlns:a16="http://schemas.microsoft.com/office/drawing/2014/main" val="20002"/>
                    </a:ext>
                  </a:extLst>
                </a:gridCol>
                <a:gridCol w="1742594">
                  <a:extLst>
                    <a:ext uri="{9D8B030D-6E8A-4147-A177-3AD203B41FA5}">
                      <a16:colId xmlns:a16="http://schemas.microsoft.com/office/drawing/2014/main" val="20003"/>
                    </a:ext>
                  </a:extLst>
                </a:gridCol>
                <a:gridCol w="1742594">
                  <a:extLst>
                    <a:ext uri="{9D8B030D-6E8A-4147-A177-3AD203B41FA5}">
                      <a16:colId xmlns:a16="http://schemas.microsoft.com/office/drawing/2014/main" val="20004"/>
                    </a:ext>
                  </a:extLst>
                </a:gridCol>
              </a:tblGrid>
              <a:tr h="288032">
                <a:tc>
                  <a:txBody>
                    <a:bodyPr/>
                    <a:lstStyle/>
                    <a:p>
                      <a:pPr algn="ctr"/>
                      <a:r>
                        <a:rPr lang="en-US" altLang="zh-TW" sz="1400" dirty="0" smtClean="0"/>
                        <a:t>Year</a:t>
                      </a:r>
                      <a:endParaRPr lang="zh-TW" altLang="en-US" sz="1400" dirty="0"/>
                    </a:p>
                  </a:txBody>
                  <a:tcPr anchor="ctr"/>
                </a:tc>
                <a:tc>
                  <a:txBody>
                    <a:bodyPr/>
                    <a:lstStyle/>
                    <a:p>
                      <a:pPr algn="ctr"/>
                      <a:r>
                        <a:rPr lang="en-US" altLang="zh-TW" sz="1400" dirty="0" smtClean="0"/>
                        <a:t>The host unit</a:t>
                      </a:r>
                      <a:endParaRPr lang="zh-TW" altLang="en-US" sz="1400" dirty="0"/>
                    </a:p>
                  </a:txBody>
                  <a:tcPr anchor="ctr"/>
                </a:tc>
                <a:tc>
                  <a:txBody>
                    <a:bodyPr/>
                    <a:lstStyle/>
                    <a:p>
                      <a:pPr algn="ctr"/>
                      <a:r>
                        <a:rPr lang="en-US" altLang="zh-TW" sz="1400" b="1" i="0" kern="1200" dirty="0" smtClean="0">
                          <a:solidFill>
                            <a:schemeClr val="lt1"/>
                          </a:solidFill>
                          <a:effectLst/>
                          <a:latin typeface="+mn-lt"/>
                          <a:ea typeface="+mn-ea"/>
                          <a:cs typeface="+mn-cs"/>
                        </a:rPr>
                        <a:t>The organizer</a:t>
                      </a:r>
                      <a:endParaRPr lang="zh-TW" altLang="en-US" sz="1400" b="1" dirty="0"/>
                    </a:p>
                  </a:txBody>
                  <a:tcPr anchor="ctr"/>
                </a:tc>
                <a:tc>
                  <a:txBody>
                    <a:bodyPr/>
                    <a:lstStyle/>
                    <a:p>
                      <a:pPr algn="ctr"/>
                      <a:r>
                        <a:rPr lang="en-US" altLang="zh-TW" sz="1400" b="1" dirty="0" smtClean="0"/>
                        <a:t>Ceremony</a:t>
                      </a:r>
                      <a:endParaRPr lang="zh-TW" altLang="en-US" sz="1400" b="1" dirty="0"/>
                    </a:p>
                  </a:txBody>
                  <a:tcPr anchor="ctr"/>
                </a:tc>
                <a:tc>
                  <a:txBody>
                    <a:bodyPr/>
                    <a:lstStyle/>
                    <a:p>
                      <a:pPr algn="ctr"/>
                      <a:r>
                        <a:rPr lang="en-US" altLang="zh-TW" sz="1400" dirty="0" smtClean="0"/>
                        <a:t> (BEM</a:t>
                      </a:r>
                      <a:r>
                        <a:rPr lang="en-US" altLang="zh-TW" sz="1400" baseline="0" dirty="0" smtClean="0"/>
                        <a:t> 11)</a:t>
                      </a:r>
                      <a:endParaRPr lang="zh-TW" altLang="en-US" sz="1400" dirty="0"/>
                    </a:p>
                  </a:txBody>
                  <a:tcPr anchor="ctr"/>
                </a:tc>
                <a:extLst>
                  <a:ext uri="{0D108BD9-81ED-4DB2-BD59-A6C34878D82A}">
                    <a16:rowId xmlns:a16="http://schemas.microsoft.com/office/drawing/2014/main" val="10000"/>
                  </a:ext>
                </a:extLst>
              </a:tr>
              <a:tr h="549318">
                <a:tc>
                  <a:txBody>
                    <a:bodyPr/>
                    <a:lstStyle/>
                    <a:p>
                      <a:pPr algn="ctr"/>
                      <a:r>
                        <a:rPr lang="en-US" altLang="zh-TW" sz="1200" kern="1200" dirty="0" smtClean="0">
                          <a:solidFill>
                            <a:schemeClr val="tx1"/>
                          </a:solidFill>
                          <a:latin typeface="+mn-lt"/>
                          <a:ea typeface="+mn-ea"/>
                          <a:cs typeface="+mn-cs"/>
                        </a:rPr>
                        <a:t>1986</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NTU IAM </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Y H </a:t>
                      </a:r>
                      <a:r>
                        <a:rPr lang="en-US" altLang="zh-TW" sz="1200" kern="1200" dirty="0" err="1" smtClean="0">
                          <a:solidFill>
                            <a:schemeClr val="tx1"/>
                          </a:solidFill>
                          <a:latin typeface="+mn-lt"/>
                          <a:ea typeface="+mn-ea"/>
                          <a:cs typeface="+mn-cs"/>
                        </a:rPr>
                        <a:t>Pao</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Establishment</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of NTU</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IAM</a:t>
                      </a:r>
                      <a:r>
                        <a:rPr lang="zh-TW" altLang="en-US" sz="1200" kern="1200" dirty="0" smtClean="0">
                          <a:solidFill>
                            <a:schemeClr val="tx1"/>
                          </a:solidFill>
                          <a:latin typeface="+mn-lt"/>
                          <a:ea typeface="+mn-ea"/>
                          <a:cs typeface="+mn-cs"/>
                        </a:rPr>
                        <a:t> </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F J Rizzo</a:t>
                      </a:r>
                      <a:endParaRPr lang="zh-TW" altLang="en-US"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390128">
                <a:tc>
                  <a:txBody>
                    <a:bodyPr/>
                    <a:lstStyle/>
                    <a:p>
                      <a:pPr algn="ctr"/>
                      <a:r>
                        <a:rPr lang="en-US" altLang="zh-TW" sz="1200" kern="1200" dirty="0" smtClean="0">
                          <a:solidFill>
                            <a:schemeClr val="tx1"/>
                          </a:solidFill>
                          <a:latin typeface="+mn-lt"/>
                          <a:ea typeface="+mn-ea"/>
                          <a:cs typeface="+mn-cs"/>
                        </a:rPr>
                        <a:t>1989</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NTU</a:t>
                      </a:r>
                      <a:endParaRPr lang="zh-TW" altLang="en-US" sz="1200" kern="1200" dirty="0">
                        <a:solidFill>
                          <a:schemeClr val="tx1"/>
                        </a:solidFill>
                        <a:latin typeface="+mn-lt"/>
                        <a:ea typeface="+mn-ea"/>
                        <a:cs typeface="+mn-cs"/>
                      </a:endParaRPr>
                    </a:p>
                  </a:txBody>
                  <a:tcPr anchor="ctr"/>
                </a:tc>
                <a:tc>
                  <a:txBody>
                    <a:bodyPr/>
                    <a:lstStyle/>
                    <a:p>
                      <a:pPr marL="0" algn="r" defTabSz="914400" rtl="0" eaLnBrk="1" latinLnBrk="0" hangingPunct="1"/>
                      <a:r>
                        <a:rPr lang="en-US" altLang="zh-TW" sz="1200" kern="1200" dirty="0" smtClean="0">
                          <a:solidFill>
                            <a:schemeClr val="tx1"/>
                          </a:solidFill>
                          <a:latin typeface="+mn-lt"/>
                          <a:ea typeface="+mn-ea"/>
                          <a:cs typeface="+mn-cs"/>
                        </a:rPr>
                        <a:t>Prof. D L Young</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NSC</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J</a:t>
                      </a:r>
                      <a:r>
                        <a:rPr lang="en-US" altLang="zh-TW" sz="1200" kern="1200" baseline="0" dirty="0" smtClean="0">
                          <a:solidFill>
                            <a:schemeClr val="tx1"/>
                          </a:solidFill>
                          <a:latin typeface="+mn-lt"/>
                          <a:ea typeface="+mn-ea"/>
                          <a:cs typeface="+mn-cs"/>
                        </a:rPr>
                        <a:t> A</a:t>
                      </a:r>
                      <a:r>
                        <a:rPr lang="en-US" altLang="zh-TW" sz="1200" kern="1200" dirty="0" smtClean="0">
                          <a:solidFill>
                            <a:schemeClr val="tx1"/>
                          </a:solidFill>
                          <a:latin typeface="+mn-lt"/>
                          <a:ea typeface="+mn-ea"/>
                          <a:cs typeface="+mn-cs"/>
                        </a:rPr>
                        <a:t> Liggett</a:t>
                      </a:r>
                      <a:endParaRPr lang="zh-TW" altLang="en-US"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68592130"/>
                  </a:ext>
                </a:extLst>
              </a:tr>
              <a:tr h="360040">
                <a:tc>
                  <a:txBody>
                    <a:bodyPr/>
                    <a:lstStyle/>
                    <a:p>
                      <a:pPr algn="ctr"/>
                      <a:r>
                        <a:rPr lang="en-US" altLang="zh-TW" sz="1200" kern="1200" dirty="0" smtClean="0">
                          <a:solidFill>
                            <a:schemeClr val="tx1"/>
                          </a:solidFill>
                          <a:latin typeface="+mn-lt"/>
                          <a:ea typeface="+mn-ea"/>
                          <a:cs typeface="+mn-cs"/>
                        </a:rPr>
                        <a:t>1998</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NSC</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J T Chen</a:t>
                      </a:r>
                      <a:endParaRPr lang="zh-TW" altLang="en-US" sz="1200" kern="1200" dirty="0" smtClean="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NCHC</a:t>
                      </a:r>
                      <a:endParaRPr lang="zh-TW" altLang="en-US" sz="1200" kern="1200" dirty="0">
                        <a:solidFill>
                          <a:schemeClr val="tx1"/>
                        </a:solidFill>
                        <a:latin typeface="+mn-lt"/>
                        <a:ea typeface="+mn-ea"/>
                        <a:cs typeface="+mn-cs"/>
                      </a:endParaRPr>
                    </a:p>
                  </a:txBody>
                  <a:tcPr anchor="ctr"/>
                </a:tc>
                <a:tc>
                  <a:txBody>
                    <a:bodyPr/>
                    <a:lstStyle/>
                    <a:p>
                      <a:pPr marL="0" algn="r" defTabSz="914400" rtl="0" eaLnBrk="1" latinLnBrk="0" hangingPunct="1"/>
                      <a:r>
                        <a:rPr lang="en-US" altLang="zh-TW" sz="1200" kern="1200" dirty="0" smtClean="0">
                          <a:solidFill>
                            <a:schemeClr val="tx1"/>
                          </a:solidFill>
                          <a:latin typeface="+mn-lt"/>
                          <a:ea typeface="+mn-ea"/>
                          <a:cs typeface="+mn-cs"/>
                        </a:rPr>
                        <a:t>Prof. A H D Cheng</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r h="529260">
                <a:tc>
                  <a:txBody>
                    <a:bodyPr/>
                    <a:lstStyle/>
                    <a:p>
                      <a:pPr algn="ctr"/>
                      <a:r>
                        <a:rPr lang="en-US" altLang="zh-TW" sz="1200" kern="1200" dirty="0" smtClean="0">
                          <a:solidFill>
                            <a:schemeClr val="tx1"/>
                          </a:solidFill>
                          <a:latin typeface="+mn-lt"/>
                          <a:ea typeface="+mn-ea"/>
                          <a:cs typeface="+mn-cs"/>
                        </a:rPr>
                        <a:t>2010</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NTOU-HRE-MSV</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J T Chen</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NTOU-HRE 50th anniversary</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Z C Li</a:t>
                      </a:r>
                      <a:endParaRPr lang="zh-TW" altLang="en-US"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334888">
                <a:tc>
                  <a:txBody>
                    <a:bodyPr/>
                    <a:lstStyle/>
                    <a:p>
                      <a:pPr algn="ctr"/>
                      <a:r>
                        <a:rPr lang="en-US" altLang="zh-TW" sz="1200" kern="1200" dirty="0" smtClean="0">
                          <a:solidFill>
                            <a:schemeClr val="tx1"/>
                          </a:solidFill>
                          <a:latin typeface="+mn-lt"/>
                          <a:ea typeface="+mn-ea"/>
                          <a:cs typeface="+mn-cs"/>
                        </a:rPr>
                        <a:t>2011</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NCTS(South)</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K M Lee</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NCKU 80th anniversary</a:t>
                      </a:r>
                      <a:endParaRPr lang="zh-TW" altLang="en-US" sz="1200" kern="1200" dirty="0">
                        <a:solidFill>
                          <a:schemeClr val="tx1"/>
                        </a:solidFill>
                        <a:latin typeface="+mn-lt"/>
                        <a:ea typeface="+mn-ea"/>
                        <a:cs typeface="+mn-cs"/>
                      </a:endParaRPr>
                    </a:p>
                  </a:txBody>
                  <a:tcPr anchor="ctr"/>
                </a:tc>
                <a:tc>
                  <a:txBody>
                    <a:bodyPr/>
                    <a:lstStyle/>
                    <a:p>
                      <a:pPr marL="0" algn="r" defTabSz="914400" rtl="0" eaLnBrk="1" latinLnBrk="0" hangingPunct="1"/>
                      <a:r>
                        <a:rPr lang="en-US" altLang="zh-TW" sz="1200" kern="1200" dirty="0" smtClean="0">
                          <a:solidFill>
                            <a:schemeClr val="tx1"/>
                          </a:solidFill>
                          <a:latin typeface="+mn-lt"/>
                          <a:ea typeface="+mn-ea"/>
                          <a:cs typeface="+mn-cs"/>
                        </a:rPr>
                        <a:t>NCKU</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4"/>
                  </a:ext>
                </a:extLst>
              </a:tr>
              <a:tr h="360040">
                <a:tc>
                  <a:txBody>
                    <a:bodyPr/>
                    <a:lstStyle/>
                    <a:p>
                      <a:pPr algn="ctr"/>
                      <a:r>
                        <a:rPr lang="en-US" altLang="zh-TW" sz="1200" kern="1200" dirty="0" smtClean="0">
                          <a:solidFill>
                            <a:schemeClr val="tx1"/>
                          </a:solidFill>
                          <a:latin typeface="+mn-lt"/>
                          <a:ea typeface="+mn-ea"/>
                          <a:cs typeface="+mn-cs"/>
                        </a:rPr>
                        <a:t>2012</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Feng Chia University </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Y C </a:t>
                      </a:r>
                      <a:r>
                        <a:rPr lang="en-US" altLang="zh-TW" sz="1200" kern="1200" dirty="0" err="1" smtClean="0">
                          <a:solidFill>
                            <a:schemeClr val="tx1"/>
                          </a:solidFill>
                          <a:latin typeface="+mn-lt"/>
                          <a:ea typeface="+mn-ea"/>
                          <a:cs typeface="+mn-cs"/>
                        </a:rPr>
                        <a:t>Shiah</a:t>
                      </a:r>
                      <a:r>
                        <a:rPr lang="en-US" altLang="zh-TW" sz="1200" kern="1200" dirty="0" smtClean="0">
                          <a:solidFill>
                            <a:schemeClr val="tx1"/>
                          </a:solidFill>
                          <a:latin typeface="+mn-lt"/>
                          <a:ea typeface="+mn-ea"/>
                          <a:cs typeface="+mn-cs"/>
                        </a:rPr>
                        <a:t> </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Prof. Hong’s 60th birthday</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H-K Hong</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5"/>
                  </a:ext>
                </a:extLst>
              </a:tr>
              <a:tr h="550912">
                <a:tc>
                  <a:txBody>
                    <a:bodyPr/>
                    <a:lstStyle/>
                    <a:p>
                      <a:pPr algn="ctr"/>
                      <a:r>
                        <a:rPr lang="en-US" altLang="zh-TW" sz="1200" kern="1200" dirty="0" smtClean="0">
                          <a:solidFill>
                            <a:schemeClr val="tx1"/>
                          </a:solidFill>
                          <a:latin typeface="+mn-lt"/>
                          <a:ea typeface="+mn-ea"/>
                          <a:cs typeface="+mn-cs"/>
                        </a:rPr>
                        <a:t>2013</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National Chung </a:t>
                      </a:r>
                      <a:r>
                        <a:rPr lang="en-US" altLang="zh-TW" sz="1200" kern="1200" dirty="0" err="1" smtClean="0">
                          <a:solidFill>
                            <a:schemeClr val="tx1"/>
                          </a:solidFill>
                          <a:latin typeface="+mn-lt"/>
                          <a:ea typeface="+mn-ea"/>
                          <a:cs typeface="+mn-cs"/>
                        </a:rPr>
                        <a:t>Hsing</a:t>
                      </a:r>
                      <a:r>
                        <a:rPr lang="en-US" altLang="zh-TW" sz="1200" kern="1200" dirty="0" smtClean="0">
                          <a:solidFill>
                            <a:schemeClr val="tx1"/>
                          </a:solidFill>
                          <a:latin typeface="+mn-lt"/>
                          <a:ea typeface="+mn-ea"/>
                          <a:cs typeface="+mn-cs"/>
                        </a:rPr>
                        <a:t> University</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K J </a:t>
                      </a:r>
                      <a:r>
                        <a:rPr lang="en-US" altLang="zh-TW" sz="1200" kern="1200" dirty="0" err="1" smtClean="0">
                          <a:solidFill>
                            <a:schemeClr val="tx1"/>
                          </a:solidFill>
                          <a:latin typeface="+mn-lt"/>
                          <a:ea typeface="+mn-ea"/>
                          <a:cs typeface="+mn-cs"/>
                        </a:rPr>
                        <a:t>Shou</a:t>
                      </a:r>
                      <a:endParaRPr lang="zh-TW" altLang="en-US" sz="1200" kern="120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Congratulations for </a:t>
                      </a:r>
                      <a:r>
                        <a:rPr lang="en-US" altLang="zh-TW" sz="1200" kern="1200" dirty="0" err="1" smtClean="0">
                          <a:solidFill>
                            <a:schemeClr val="tx1"/>
                          </a:solidFill>
                          <a:latin typeface="+mn-lt"/>
                          <a:ea typeface="+mn-ea"/>
                          <a:cs typeface="+mn-cs"/>
                        </a:rPr>
                        <a:t>Academicain</a:t>
                      </a:r>
                      <a:endParaRPr lang="zh-TW" altLang="en-US" sz="1200" kern="1200" dirty="0" smtClean="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Dean S L Crouch</a:t>
                      </a:r>
                    </a:p>
                    <a:p>
                      <a:pPr algn="r"/>
                      <a:r>
                        <a:rPr lang="en-US" altLang="zh-TW" sz="1200" kern="1200" dirty="0" err="1" smtClean="0">
                          <a:solidFill>
                            <a:schemeClr val="tx1"/>
                          </a:solidFill>
                          <a:latin typeface="+mn-lt"/>
                          <a:ea typeface="+mn-ea"/>
                          <a:cs typeface="+mn-cs"/>
                        </a:rPr>
                        <a:t>Academician,NAE</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6"/>
                  </a:ext>
                </a:extLst>
              </a:tr>
              <a:tr h="504056">
                <a:tc>
                  <a:txBody>
                    <a:bodyPr/>
                    <a:lstStyle/>
                    <a:p>
                      <a:pPr algn="ctr"/>
                      <a:r>
                        <a:rPr lang="en-US" altLang="zh-TW" sz="1200" kern="1200" dirty="0" smtClean="0">
                          <a:solidFill>
                            <a:schemeClr val="tx1"/>
                          </a:solidFill>
                          <a:latin typeface="+mn-lt"/>
                          <a:ea typeface="+mn-ea"/>
                          <a:cs typeface="+mn-cs"/>
                        </a:rPr>
                        <a:t>2014</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National SYS University </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T T Lu</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Prof. Young’s 70th birthday</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D L Young</a:t>
                      </a:r>
                      <a:endParaRPr lang="zh-TW" altLang="en-US"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07"/>
                  </a:ext>
                </a:extLst>
              </a:tr>
              <a:tr h="288032">
                <a:tc>
                  <a:txBody>
                    <a:bodyPr/>
                    <a:lstStyle/>
                    <a:p>
                      <a:pPr algn="ctr"/>
                      <a:r>
                        <a:rPr lang="en-US" altLang="zh-TW" sz="1200" kern="1200" dirty="0" smtClean="0">
                          <a:solidFill>
                            <a:schemeClr val="tx1"/>
                          </a:solidFill>
                          <a:latin typeface="+mn-lt"/>
                          <a:ea typeface="+mn-ea"/>
                          <a:cs typeface="+mn-cs"/>
                        </a:rPr>
                        <a:t>2015</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NCREE</a:t>
                      </a:r>
                    </a:p>
                    <a:p>
                      <a:pPr marL="0" algn="ctr" defTabSz="914400" rtl="0" eaLnBrk="1" latinLnBrk="0" hangingPunct="1"/>
                      <a:r>
                        <a:rPr lang="en-US" altLang="zh-TW" sz="1200" kern="1200" dirty="0" smtClean="0">
                          <a:solidFill>
                            <a:schemeClr val="tx1"/>
                          </a:solidFill>
                          <a:latin typeface="+mn-lt"/>
                          <a:ea typeface="+mn-ea"/>
                          <a:cs typeface="+mn-cs"/>
                        </a:rPr>
                        <a:t>(cross strait)</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Dr. R Z Wang</a:t>
                      </a:r>
                      <a:endParaRPr lang="zh-TW" altLang="en-US" sz="1200" kern="120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NCREE</a:t>
                      </a:r>
                      <a:endParaRPr lang="zh-TW" altLang="en-US" sz="1200" kern="1200" dirty="0" smtClean="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Cross strait</a:t>
                      </a:r>
                    </a:p>
                    <a:p>
                      <a:pPr algn="ctr"/>
                      <a:r>
                        <a:rPr lang="en-US" altLang="zh-TW" sz="1200" kern="1200" dirty="0" smtClean="0">
                          <a:solidFill>
                            <a:schemeClr val="tx1"/>
                          </a:solidFill>
                          <a:latin typeface="+mn-lt"/>
                          <a:ea typeface="+mn-ea"/>
                          <a:cs typeface="+mn-cs"/>
                        </a:rPr>
                        <a:t>ceremony</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8"/>
                  </a:ext>
                </a:extLst>
              </a:tr>
              <a:tr h="334888">
                <a:tc>
                  <a:txBody>
                    <a:bodyPr/>
                    <a:lstStyle/>
                    <a:p>
                      <a:pPr algn="ctr"/>
                      <a:r>
                        <a:rPr lang="en-US" altLang="zh-TW" sz="1200" kern="1200" dirty="0" smtClean="0">
                          <a:solidFill>
                            <a:schemeClr val="tx1"/>
                          </a:solidFill>
                          <a:latin typeface="+mn-lt"/>
                          <a:ea typeface="+mn-ea"/>
                          <a:cs typeface="+mn-cs"/>
                        </a:rPr>
                        <a:t>2016</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NCTS</a:t>
                      </a:r>
                    </a:p>
                    <a:p>
                      <a:pPr marL="0" algn="ctr" defTabSz="914400" rtl="0" eaLnBrk="1" latinLnBrk="0" hangingPunct="1"/>
                      <a:r>
                        <a:rPr lang="en-US" altLang="zh-TW" sz="1200" kern="1200" dirty="0" smtClean="0">
                          <a:solidFill>
                            <a:schemeClr val="tx1"/>
                          </a:solidFill>
                          <a:latin typeface="+mn-lt"/>
                          <a:ea typeface="+mn-ea"/>
                          <a:cs typeface="+mn-cs"/>
                        </a:rPr>
                        <a:t>(Japan-Taiwan)</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J</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H Lee</a:t>
                      </a:r>
                      <a:endParaRPr lang="zh-TW" altLang="en-US" sz="1200" kern="120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NCTS</a:t>
                      </a:r>
                      <a:endParaRPr lang="zh-TW" altLang="en-US" sz="1200" kern="1200" dirty="0" smtClean="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H-K Hong</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Prof. W-W Lin</a:t>
                      </a:r>
                    </a:p>
                  </a:txBody>
                  <a:tcPr anchor="ctr"/>
                </a:tc>
                <a:extLst>
                  <a:ext uri="{0D108BD9-81ED-4DB2-BD59-A6C34878D82A}">
                    <a16:rowId xmlns:a16="http://schemas.microsoft.com/office/drawing/2014/main" val="10009"/>
                  </a:ext>
                </a:extLst>
              </a:tr>
              <a:tr h="0">
                <a:tc>
                  <a:txBody>
                    <a:bodyPr/>
                    <a:lstStyle/>
                    <a:p>
                      <a:pPr algn="ctr"/>
                      <a:r>
                        <a:rPr lang="en-US" altLang="zh-TW" sz="1200" kern="1200" dirty="0" smtClean="0">
                          <a:solidFill>
                            <a:schemeClr val="tx1"/>
                          </a:solidFill>
                          <a:latin typeface="+mn-lt"/>
                          <a:ea typeface="+mn-ea"/>
                          <a:cs typeface="+mn-cs"/>
                        </a:rPr>
                        <a:t>2017</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NIU</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I</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L </a:t>
                      </a:r>
                      <a:r>
                        <a:rPr lang="en-US" altLang="zh-TW" sz="1200" kern="1200" dirty="0" err="1" smtClean="0">
                          <a:solidFill>
                            <a:schemeClr val="tx1"/>
                          </a:solidFill>
                          <a:latin typeface="+mn-lt"/>
                          <a:ea typeface="+mn-ea"/>
                          <a:cs typeface="+mn-cs"/>
                        </a:rPr>
                        <a:t>Chern</a:t>
                      </a:r>
                      <a:r>
                        <a:rPr lang="en-US" altLang="zh-TW" sz="1200" kern="1200" dirty="0" smtClean="0">
                          <a:solidFill>
                            <a:schemeClr val="tx1"/>
                          </a:solidFill>
                          <a:latin typeface="+mn-lt"/>
                          <a:ea typeface="+mn-ea"/>
                          <a:cs typeface="+mn-cs"/>
                        </a:rPr>
                        <a:t> </a:t>
                      </a:r>
                    </a:p>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K</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H Chen</a:t>
                      </a:r>
                      <a:endParaRPr lang="zh-TW" altLang="en-US" sz="1200" kern="1200" dirty="0">
                        <a:solidFill>
                          <a:schemeClr val="tx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err="1" smtClean="0">
                          <a:solidFill>
                            <a:schemeClr val="tx1"/>
                          </a:solidFill>
                          <a:latin typeface="+mn-lt"/>
                          <a:ea typeface="+mn-ea"/>
                          <a:cs typeface="+mn-cs"/>
                        </a:rPr>
                        <a:t>Ilan</a:t>
                      </a:r>
                      <a:r>
                        <a:rPr lang="en-US" altLang="zh-TW" sz="1200" kern="1200" baseline="0" dirty="0" smtClean="0">
                          <a:solidFill>
                            <a:schemeClr val="tx1"/>
                          </a:solidFill>
                          <a:latin typeface="+mn-lt"/>
                          <a:ea typeface="+mn-ea"/>
                          <a:cs typeface="+mn-cs"/>
                        </a:rPr>
                        <a:t> </a:t>
                      </a:r>
                      <a:r>
                        <a:rPr lang="en-US" altLang="zh-TW" sz="1200" kern="1200" baseline="0" dirty="0" err="1" smtClean="0">
                          <a:solidFill>
                            <a:schemeClr val="tx1"/>
                          </a:solidFill>
                          <a:latin typeface="+mn-lt"/>
                          <a:ea typeface="+mn-ea"/>
                          <a:cs typeface="+mn-cs"/>
                        </a:rPr>
                        <a:t>Univ</a:t>
                      </a:r>
                      <a:endParaRPr lang="zh-TW" altLang="en-US" sz="1200" kern="1200" dirty="0" smtClean="0">
                        <a:solidFill>
                          <a:schemeClr val="tx1"/>
                        </a:solidFill>
                        <a:latin typeface="+mn-lt"/>
                        <a:ea typeface="+mn-ea"/>
                        <a:cs typeface="+mn-cs"/>
                      </a:endParaRPr>
                    </a:p>
                  </a:txBody>
                  <a:tcPr anchor="ctr"/>
                </a:tc>
                <a:tc>
                  <a:txBody>
                    <a:bodyPr/>
                    <a:lstStyle/>
                    <a:p>
                      <a:pPr marL="0" marR="0" indent="0" algn="just" defTabSz="914400" rtl="0" eaLnBrk="1" fontAlgn="auto" latinLnBrk="0" hangingPunct="1">
                        <a:lnSpc>
                          <a:spcPts val="12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a:t>
                      </a:r>
                    </a:p>
                    <a:p>
                      <a:pPr marL="0" marR="0" indent="0" algn="just" defTabSz="914400" rtl="0" eaLnBrk="1" fontAlgn="auto" latinLnBrk="0" hangingPunct="1">
                        <a:lnSpc>
                          <a:spcPts val="120"/>
                        </a:lnSpc>
                        <a:spcBef>
                          <a:spcPts val="0"/>
                        </a:spcBef>
                        <a:spcAft>
                          <a:spcPts val="0"/>
                        </a:spcAft>
                        <a:buClrTx/>
                        <a:buSzTx/>
                        <a:buFontTx/>
                        <a:buNone/>
                        <a:tabLst/>
                        <a:defRPr/>
                      </a:pPr>
                      <a:endParaRPr lang="en-US" altLang="zh-TW" sz="1200" kern="1200" dirty="0" smtClean="0">
                        <a:solidFill>
                          <a:schemeClr val="tx1"/>
                        </a:solidFill>
                        <a:latin typeface="+mn-lt"/>
                        <a:ea typeface="+mn-ea"/>
                        <a:cs typeface="+mn-cs"/>
                      </a:endParaRPr>
                    </a:p>
                    <a:p>
                      <a:pPr marL="0" marR="0" indent="0" algn="just" defTabSz="914400" rtl="0" eaLnBrk="1" fontAlgn="auto" latinLnBrk="0" hangingPunct="1">
                        <a:lnSpc>
                          <a:spcPts val="120"/>
                        </a:lnSpc>
                        <a:spcBef>
                          <a:spcPts val="0"/>
                        </a:spcBef>
                        <a:spcAft>
                          <a:spcPts val="0"/>
                        </a:spcAft>
                        <a:buClrTx/>
                        <a:buSzTx/>
                        <a:buFontTx/>
                        <a:buNone/>
                        <a:tabLst/>
                        <a:defRPr/>
                      </a:pPr>
                      <a:endParaRPr lang="en-US" altLang="zh-TW" sz="1200" kern="1200" dirty="0" smtClean="0">
                        <a:solidFill>
                          <a:schemeClr val="tx1"/>
                        </a:solidFill>
                        <a:latin typeface="+mn-lt"/>
                        <a:ea typeface="+mn-ea"/>
                        <a:cs typeface="+mn-cs"/>
                      </a:endParaRPr>
                    </a:p>
                    <a:p>
                      <a:pPr marL="0" marR="0" indent="0" algn="just" defTabSz="914400" rtl="0" eaLnBrk="1" fontAlgn="auto" latinLnBrk="0" hangingPunct="1">
                        <a:lnSpc>
                          <a:spcPts val="120"/>
                        </a:lnSpc>
                        <a:spcBef>
                          <a:spcPts val="0"/>
                        </a:spcBef>
                        <a:spcAft>
                          <a:spcPts val="0"/>
                        </a:spcAft>
                        <a:buClrTx/>
                        <a:buSzTx/>
                        <a:buFontTx/>
                        <a:buNone/>
                        <a:tabLst/>
                        <a:defRPr/>
                      </a:pPr>
                      <a:endParaRPr lang="en-US" altLang="zh-TW" sz="1200" kern="120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H-K Hong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W-C Wang</a:t>
                      </a:r>
                    </a:p>
                  </a:txBody>
                  <a:tcPr/>
                </a:tc>
                <a:extLst>
                  <a:ext uri="{0D108BD9-81ED-4DB2-BD59-A6C34878D82A}">
                    <a16:rowId xmlns:a16="http://schemas.microsoft.com/office/drawing/2014/main" val="10010"/>
                  </a:ext>
                </a:extLst>
              </a:tr>
              <a:tr h="410944">
                <a:tc>
                  <a:txBody>
                    <a:bodyPr/>
                    <a:lstStyle/>
                    <a:p>
                      <a:pPr algn="ctr"/>
                      <a:r>
                        <a:rPr lang="en-US" altLang="zh-TW" sz="1200" kern="1200" dirty="0" smtClean="0">
                          <a:solidFill>
                            <a:schemeClr val="tx1"/>
                          </a:solidFill>
                          <a:latin typeface="+mn-lt"/>
                          <a:ea typeface="+mn-ea"/>
                          <a:cs typeface="+mn-cs"/>
                        </a:rPr>
                        <a:t>2018</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ISU</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 Prof. H T Huang</a:t>
                      </a:r>
                    </a:p>
                    <a:p>
                      <a:pPr algn="r"/>
                      <a:r>
                        <a:rPr lang="en-US" altLang="zh-TW" sz="1200" kern="1200" dirty="0" smtClean="0">
                          <a:solidFill>
                            <a:schemeClr val="tx1"/>
                          </a:solidFill>
                          <a:latin typeface="+mn-lt"/>
                          <a:ea typeface="+mn-ea"/>
                          <a:cs typeface="+mn-cs"/>
                        </a:rPr>
                        <a:t>Prof. I L Chen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err="1" smtClean="0">
                          <a:solidFill>
                            <a:schemeClr val="tx1"/>
                          </a:solidFill>
                          <a:latin typeface="+mn-lt"/>
                          <a:ea typeface="+mn-ea"/>
                          <a:cs typeface="+mn-cs"/>
                        </a:rPr>
                        <a:t>Iso</a:t>
                      </a:r>
                      <a:r>
                        <a:rPr lang="en-US" altLang="zh-TW" sz="1200" kern="1200" baseline="0" dirty="0" smtClean="0">
                          <a:solidFill>
                            <a:schemeClr val="tx1"/>
                          </a:solidFill>
                          <a:latin typeface="+mn-lt"/>
                          <a:ea typeface="+mn-ea"/>
                          <a:cs typeface="+mn-cs"/>
                        </a:rPr>
                        <a:t> </a:t>
                      </a:r>
                      <a:r>
                        <a:rPr lang="en-US" altLang="zh-TW" sz="1200" kern="1200" baseline="0" dirty="0" err="1" smtClean="0">
                          <a:solidFill>
                            <a:schemeClr val="tx1"/>
                          </a:solidFill>
                          <a:latin typeface="+mn-lt"/>
                          <a:ea typeface="+mn-ea"/>
                          <a:cs typeface="+mn-cs"/>
                        </a:rPr>
                        <a:t>univ.</a:t>
                      </a:r>
                      <a:endParaRPr lang="zh-TW" altLang="en-US" sz="1200" kern="1200" dirty="0" smtClean="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D L Young</a:t>
                      </a:r>
                      <a:endParaRPr lang="zh-TW" altLang="en-US" sz="1200"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17993775"/>
                  </a:ext>
                </a:extLst>
              </a:tr>
              <a:tr h="313784">
                <a:tc>
                  <a:txBody>
                    <a:bodyPr/>
                    <a:lstStyle/>
                    <a:p>
                      <a:pPr algn="ctr"/>
                      <a:r>
                        <a:rPr lang="en-US" altLang="zh-TW" sz="1200" kern="1200" dirty="0" smtClean="0">
                          <a:solidFill>
                            <a:schemeClr val="tx1"/>
                          </a:solidFill>
                          <a:latin typeface="+mn-lt"/>
                          <a:ea typeface="+mn-ea"/>
                          <a:cs typeface="+mn-cs"/>
                        </a:rPr>
                        <a:t>2019</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NCKU</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L W Liu</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Cheng Kung</a:t>
                      </a:r>
                      <a:r>
                        <a:rPr lang="en-US" altLang="zh-TW" sz="1200" kern="1200" baseline="0" dirty="0" smtClean="0">
                          <a:solidFill>
                            <a:schemeClr val="tx1"/>
                          </a:solidFill>
                          <a:latin typeface="+mn-lt"/>
                          <a:ea typeface="+mn-ea"/>
                          <a:cs typeface="+mn-cs"/>
                        </a:rPr>
                        <a:t> </a:t>
                      </a:r>
                      <a:r>
                        <a:rPr lang="en-US" altLang="zh-TW" sz="1200" kern="1200" baseline="0" dirty="0" err="1" smtClean="0">
                          <a:solidFill>
                            <a:schemeClr val="tx1"/>
                          </a:solidFill>
                          <a:latin typeface="+mn-lt"/>
                          <a:ea typeface="+mn-ea"/>
                          <a:cs typeface="+mn-cs"/>
                        </a:rPr>
                        <a:t>Univ</a:t>
                      </a:r>
                      <a:endParaRPr lang="zh-TW" altLang="en-US" sz="1200" kern="1200" dirty="0" smtClean="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J T Chen</a:t>
                      </a:r>
                    </a:p>
                  </a:txBody>
                  <a:tcPr anchor="ctr"/>
                </a:tc>
                <a:extLst>
                  <a:ext uri="{0D108BD9-81ED-4DB2-BD59-A6C34878D82A}">
                    <a16:rowId xmlns:a16="http://schemas.microsoft.com/office/drawing/2014/main" val="10013"/>
                  </a:ext>
                </a:extLst>
              </a:tr>
              <a:tr h="432048">
                <a:tc>
                  <a:txBody>
                    <a:bodyPr/>
                    <a:lstStyle/>
                    <a:p>
                      <a:pPr algn="ctr"/>
                      <a:r>
                        <a:rPr lang="en-US" altLang="zh-TW" sz="1200" kern="1200" dirty="0" smtClean="0">
                          <a:solidFill>
                            <a:schemeClr val="tx1"/>
                          </a:solidFill>
                          <a:latin typeface="+mn-lt"/>
                          <a:ea typeface="+mn-ea"/>
                          <a:cs typeface="+mn-cs"/>
                        </a:rPr>
                        <a:t>2020</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NTOU</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Y T Lee</a:t>
                      </a:r>
                    </a:p>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C M Fan</a:t>
                      </a:r>
                    </a:p>
                  </a:txBody>
                  <a:tcPr anchor="ctr"/>
                </a:tc>
                <a:tc>
                  <a:txBody>
                    <a:bodyPr/>
                    <a:lstStyle/>
                    <a:p>
                      <a:pPr algn="ctr"/>
                      <a:r>
                        <a:rPr lang="en-US" altLang="zh-TW" sz="1200" kern="1200" dirty="0" smtClean="0">
                          <a:solidFill>
                            <a:schemeClr val="tx1"/>
                          </a:solidFill>
                          <a:latin typeface="+mn-lt"/>
                          <a:ea typeface="+mn-ea"/>
                          <a:cs typeface="+mn-cs"/>
                        </a:rPr>
                        <a:t>NTOU-HRE 60th anniversary</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C B </a:t>
                      </a:r>
                      <a:r>
                        <a:rPr lang="en-US" altLang="zh-TW" sz="1200" kern="1200" dirty="0" err="1" smtClean="0">
                          <a:solidFill>
                            <a:schemeClr val="tx1"/>
                          </a:solidFill>
                          <a:latin typeface="+mn-lt"/>
                          <a:ea typeface="+mn-ea"/>
                          <a:cs typeface="+mn-cs"/>
                        </a:rPr>
                        <a:t>Hwu</a:t>
                      </a:r>
                      <a:endParaRPr lang="en-US" altLang="zh-TW"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14"/>
                  </a:ext>
                </a:extLst>
              </a:tr>
            </a:tbl>
          </a:graphicData>
        </a:graphic>
      </p:graphicFrame>
      <p:pic>
        <p:nvPicPr>
          <p:cNvPr id="6" name="Picture 6" descr="crou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5476" y="3194462"/>
            <a:ext cx="307444" cy="365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tl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06" r="17625"/>
          <a:stretch/>
        </p:blipFill>
        <p:spPr bwMode="auto">
          <a:xfrm>
            <a:off x="5391161" y="3695729"/>
            <a:ext cx="299381" cy="4069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kjs20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5920" y="3140968"/>
            <a:ext cx="351112" cy="472266"/>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7614" y="2390911"/>
            <a:ext cx="364074" cy="246002"/>
          </a:xfrm>
          <a:prstGeom prst="rect">
            <a:avLst/>
          </a:prstGeom>
        </p:spPr>
      </p:pic>
      <p:pic>
        <p:nvPicPr>
          <p:cNvPr id="11" name="Picture 13" descr="Ho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29483" y="2717048"/>
            <a:ext cx="281176" cy="308352"/>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8831" y="3735718"/>
            <a:ext cx="277308" cy="341600"/>
          </a:xfrm>
          <a:prstGeom prst="rect">
            <a:avLst/>
          </a:prstGeom>
        </p:spPr>
      </p:pic>
      <p:pic>
        <p:nvPicPr>
          <p:cNvPr id="17" name="Picture 5" descr="陳正宗"/>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8234" y="1523932"/>
            <a:ext cx="290436" cy="275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hiah-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3085" y="2708920"/>
            <a:ext cx="294878" cy="316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ath.nsysu.edu.tw/ezfiles/87/1087/img/43/zcli.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2836" t="1299" r="30231" b="31977"/>
          <a:stretch/>
        </p:blipFill>
        <p:spPr bwMode="auto">
          <a:xfrm>
            <a:off x="8807922" y="1893973"/>
            <a:ext cx="310156" cy="3599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kml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1443" y="2303161"/>
            <a:ext cx="311837" cy="3337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45568" y="1907028"/>
            <a:ext cx="284232" cy="319058"/>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5269" y="4204821"/>
            <a:ext cx="277188" cy="365761"/>
          </a:xfrm>
          <a:prstGeom prst="rect">
            <a:avLst/>
          </a:prstGeom>
        </p:spPr>
      </p:pic>
      <p:pic>
        <p:nvPicPr>
          <p:cNvPr id="20" name="Picture 13" descr="Ho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7818" y="4653554"/>
            <a:ext cx="328272"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p:cNvPicPr>
            <a:picLocks noChangeAspect="1"/>
          </p:cNvPicPr>
          <p:nvPr/>
        </p:nvPicPr>
        <p:blipFill rotWithShape="1">
          <a:blip r:embed="rId15" cstate="print">
            <a:extLst>
              <a:ext uri="{28A0092B-C50C-407E-A947-70E740481C1C}">
                <a14:useLocalDpi xmlns:a14="http://schemas.microsoft.com/office/drawing/2010/main" val="0"/>
              </a:ext>
            </a:extLst>
          </a:blip>
          <a:srcRect l="24864" t="35089" r="24864" b="35089"/>
          <a:stretch/>
        </p:blipFill>
        <p:spPr>
          <a:xfrm>
            <a:off x="5275803" y="4617101"/>
            <a:ext cx="484881" cy="432907"/>
          </a:xfrm>
          <a:prstGeom prst="rect">
            <a:avLst/>
          </a:prstGeom>
        </p:spPr>
      </p:pic>
      <p:pic>
        <p:nvPicPr>
          <p:cNvPr id="30" name="Picture 5" descr="陳正宗"/>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91161" y="1924452"/>
            <a:ext cx="322333" cy="317940"/>
          </a:xfrm>
          <a:prstGeom prst="rect">
            <a:avLst/>
          </a:prstGeom>
          <a:noFill/>
          <a:extLst>
            <a:ext uri="{909E8E84-426E-40DD-AFC4-6F175D3DCCD1}">
              <a14:hiddenFill xmlns:a14="http://schemas.microsoft.com/office/drawing/2010/main">
                <a:solidFill>
                  <a:srgbClr val="FFFFFF"/>
                </a:solidFill>
              </a14:hiddenFill>
            </a:ext>
          </a:extLst>
        </p:spPr>
      </p:pic>
      <p:pic>
        <p:nvPicPr>
          <p:cNvPr id="14" name="圖片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84684" y="5130710"/>
            <a:ext cx="276000" cy="360000"/>
          </a:xfrm>
          <a:prstGeom prst="rect">
            <a:avLst/>
          </a:prstGeom>
        </p:spPr>
      </p:pic>
      <p:pic>
        <p:nvPicPr>
          <p:cNvPr id="16" name="圖片 15"/>
          <p:cNvPicPr>
            <a:picLocks noChangeAspect="1"/>
          </p:cNvPicPr>
          <p:nvPr/>
        </p:nvPicPr>
        <p:blipFill rotWithShape="1">
          <a:blip r:embed="rId18" cstate="print">
            <a:extLst>
              <a:ext uri="{28A0092B-C50C-407E-A947-70E740481C1C}">
                <a14:useLocalDpi xmlns:a14="http://schemas.microsoft.com/office/drawing/2010/main" val="0"/>
              </a:ext>
            </a:extLst>
          </a:blip>
          <a:srcRect l="9380" t="16456" r="9380" b="4427"/>
          <a:stretch/>
        </p:blipFill>
        <p:spPr>
          <a:xfrm>
            <a:off x="5574868" y="5130710"/>
            <a:ext cx="277250" cy="360000"/>
          </a:xfrm>
          <a:prstGeom prst="rect">
            <a:avLst/>
          </a:prstGeom>
        </p:spPr>
      </p:pic>
      <p:pic>
        <p:nvPicPr>
          <p:cNvPr id="25" name="Picture 4" descr="程宏達"/>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850124" y="1481358"/>
            <a:ext cx="252714" cy="37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Rizz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06250" y="669351"/>
            <a:ext cx="342308" cy="3621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鲍亦兴"/>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413332" y="669623"/>
            <a:ext cx="284630" cy="3551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Ho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5988" y="5156344"/>
            <a:ext cx="32827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36090" y="4662347"/>
            <a:ext cx="360000" cy="360000"/>
          </a:xfrm>
          <a:prstGeom prst="rect">
            <a:avLst/>
          </a:prstGeom>
        </p:spPr>
      </p:pic>
      <p:pic>
        <p:nvPicPr>
          <p:cNvPr id="7" name="圖片 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029886" y="5156345"/>
            <a:ext cx="273837" cy="360000"/>
          </a:xfrm>
          <a:prstGeom prst="rect">
            <a:avLst/>
          </a:prstGeom>
        </p:spPr>
      </p:pic>
      <p:pic>
        <p:nvPicPr>
          <p:cNvPr id="12" name="圖片 1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242081" y="5641574"/>
            <a:ext cx="267678" cy="360000"/>
          </a:xfrm>
          <a:prstGeom prst="rect">
            <a:avLst/>
          </a:prstGeom>
        </p:spPr>
      </p:pic>
      <p:pic>
        <p:nvPicPr>
          <p:cNvPr id="22" name="圖片 2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18152" y="5653477"/>
            <a:ext cx="333652" cy="289058"/>
          </a:xfrm>
          <a:prstGeom prst="rect">
            <a:avLst/>
          </a:prstGeom>
        </p:spPr>
      </p:pic>
      <p:pic>
        <p:nvPicPr>
          <p:cNvPr id="29" name="圖片 2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743173" y="5596861"/>
            <a:ext cx="332967" cy="410163"/>
          </a:xfrm>
          <a:prstGeom prst="rect">
            <a:avLst/>
          </a:prstGeom>
        </p:spPr>
      </p:pic>
      <p:pic>
        <p:nvPicPr>
          <p:cNvPr id="31" name="Picture 12" descr="JALPhoto"/>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31281" t="1" r="26934" b="58427"/>
          <a:stretch/>
        </p:blipFill>
        <p:spPr bwMode="auto">
          <a:xfrm>
            <a:off x="8742492" y="1201142"/>
            <a:ext cx="321114" cy="321296"/>
          </a:xfrm>
          <a:prstGeom prst="rect">
            <a:avLst/>
          </a:prstGeom>
          <a:noFill/>
          <a:extLst>
            <a:ext uri="{909E8E84-426E-40DD-AFC4-6F175D3DCCD1}">
              <a14:hiddenFill xmlns:a14="http://schemas.microsoft.com/office/drawing/2010/main">
                <a:solidFill>
                  <a:srgbClr val="FFFFFF"/>
                </a:solidFill>
              </a14:hiddenFill>
            </a:ext>
          </a:extLst>
        </p:spPr>
      </p:pic>
      <p:pic>
        <p:nvPicPr>
          <p:cNvPr id="32" name="圖片 3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414686" y="1166935"/>
            <a:ext cx="288594" cy="355503"/>
          </a:xfrm>
          <a:prstGeom prst="rect">
            <a:avLst/>
          </a:prstGeom>
        </p:spPr>
      </p:pic>
      <p:pic>
        <p:nvPicPr>
          <p:cNvPr id="23" name="圖片 2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257321" y="6042016"/>
            <a:ext cx="233796" cy="311726"/>
          </a:xfrm>
          <a:prstGeom prst="rect">
            <a:avLst/>
          </a:prstGeom>
        </p:spPr>
      </p:pic>
      <p:pic>
        <p:nvPicPr>
          <p:cNvPr id="33" name="Picture 5" descr="陳正宗"/>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41273" y="6028908"/>
            <a:ext cx="322333" cy="317940"/>
          </a:xfrm>
          <a:prstGeom prst="rect">
            <a:avLst/>
          </a:prstGeom>
          <a:noFill/>
          <a:extLst>
            <a:ext uri="{909E8E84-426E-40DD-AFC4-6F175D3DCCD1}">
              <a14:hiddenFill xmlns:a14="http://schemas.microsoft.com/office/drawing/2010/main">
                <a:solidFill>
                  <a:srgbClr val="FFFFFF"/>
                </a:solidFill>
              </a14:hiddenFill>
            </a:ext>
          </a:extLst>
        </p:spPr>
      </p:pic>
      <p:pic>
        <p:nvPicPr>
          <p:cNvPr id="24" name="圖片 2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246534" y="6383456"/>
            <a:ext cx="268430" cy="345308"/>
          </a:xfrm>
          <a:prstGeom prst="rect">
            <a:avLst/>
          </a:prstGeom>
        </p:spPr>
      </p:pic>
      <p:pic>
        <p:nvPicPr>
          <p:cNvPr id="34" name="圖片 3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575145" y="6367080"/>
            <a:ext cx="279469" cy="374289"/>
          </a:xfrm>
          <a:prstGeom prst="rect">
            <a:avLst/>
          </a:prstGeom>
        </p:spPr>
      </p:pic>
      <p:pic>
        <p:nvPicPr>
          <p:cNvPr id="36" name="圖片 3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753777" y="6388948"/>
            <a:ext cx="295392" cy="372648"/>
          </a:xfrm>
          <a:prstGeom prst="rect">
            <a:avLst/>
          </a:prstGeom>
        </p:spPr>
      </p:pic>
      <p:pic>
        <p:nvPicPr>
          <p:cNvPr id="38" name="Picture 9" descr="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44756" y="6431467"/>
            <a:ext cx="284232" cy="319058"/>
          </a:xfrm>
          <a:prstGeom prst="rect">
            <a:avLst/>
          </a:prstGeom>
          <a:noFill/>
          <a:extLst>
            <a:ext uri="{909E8E84-426E-40DD-AFC4-6F175D3DCCD1}">
              <a14:hiddenFill xmlns:a14="http://schemas.microsoft.com/office/drawing/2010/main">
                <a:solidFill>
                  <a:srgbClr val="FFFFFF"/>
                </a:solidFill>
              </a14:hiddenFill>
            </a:ext>
          </a:extLst>
        </p:spPr>
      </p:pic>
      <p:pic>
        <p:nvPicPr>
          <p:cNvPr id="37" name="圖片 3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375732" y="1195644"/>
            <a:ext cx="2827877" cy="3997635"/>
          </a:xfrm>
          <a:prstGeom prst="rect">
            <a:avLst/>
          </a:prstGeom>
        </p:spPr>
      </p:pic>
    </p:spTree>
    <p:extLst>
      <p:ext uri="{BB962C8B-B14F-4D97-AF65-F5344CB8AC3E}">
        <p14:creationId xmlns:p14="http://schemas.microsoft.com/office/powerpoint/2010/main" val="1626462565"/>
      </p:ext>
    </p:extLst>
  </p:cSld>
  <p:clrMapOvr>
    <a:masterClrMapping/>
  </p:clrMapOvr>
  <p:transition>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60154" y="-289785"/>
            <a:ext cx="11449272" cy="998573"/>
          </a:xfrm>
        </p:spPr>
        <p:txBody>
          <a:bodyPr>
            <a:normAutofit/>
          </a:bodyPr>
          <a:lstStyle/>
          <a:p>
            <a:r>
              <a:rPr lang="en-US" altLang="zh-TW" sz="3600" dirty="0"/>
              <a:t>Taiwan BEM/Meshless Meeting (</a:t>
            </a:r>
            <a:r>
              <a:rPr lang="en-US" altLang="zh-TW" sz="3600" dirty="0" smtClean="0"/>
              <a:t>2010-2020)</a:t>
            </a:r>
            <a:endParaRPr lang="zh-TW" altLang="en-US" sz="3600"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30" y="908720"/>
            <a:ext cx="2057347" cy="1547422"/>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329" y="914454"/>
            <a:ext cx="2736304" cy="1541688"/>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4909" y="914455"/>
            <a:ext cx="3189797" cy="1487243"/>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0343" y="2636912"/>
            <a:ext cx="2369926" cy="1579950"/>
          </a:xfrm>
          <a:prstGeom prst="rect">
            <a:avLst/>
          </a:prstGeom>
        </p:spPr>
      </p:pic>
      <p:pic>
        <p:nvPicPr>
          <p:cNvPr id="12" name="圖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55" y="2636911"/>
            <a:ext cx="2106601" cy="1579951"/>
          </a:xfrm>
          <a:prstGeom prst="rect">
            <a:avLst/>
          </a:prstGeom>
        </p:spPr>
      </p:pic>
      <p:pic>
        <p:nvPicPr>
          <p:cNvPr id="14" name="圖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047" y="2636910"/>
            <a:ext cx="2166578" cy="1624934"/>
          </a:xfrm>
          <a:prstGeom prst="rect">
            <a:avLst/>
          </a:prstGeom>
        </p:spPr>
      </p:pic>
      <p:pic>
        <p:nvPicPr>
          <p:cNvPr id="15" name="圖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0242" y="2636913"/>
            <a:ext cx="2259661" cy="1396591"/>
          </a:xfrm>
          <a:prstGeom prst="rect">
            <a:avLst/>
          </a:prstGeom>
        </p:spPr>
      </p:pic>
      <p:pic>
        <p:nvPicPr>
          <p:cNvPr id="16" name="圖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330" y="4453766"/>
            <a:ext cx="2698793" cy="1799196"/>
          </a:xfrm>
          <a:prstGeom prst="rect">
            <a:avLst/>
          </a:prstGeom>
        </p:spPr>
      </p:pic>
      <p:pic>
        <p:nvPicPr>
          <p:cNvPr id="17" name="圖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69498" y="4453766"/>
            <a:ext cx="2448272" cy="1834142"/>
          </a:xfrm>
          <a:prstGeom prst="rect">
            <a:avLst/>
          </a:prstGeom>
        </p:spPr>
      </p:pic>
      <p:pic>
        <p:nvPicPr>
          <p:cNvPr id="11" name="圖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3141" y="4510124"/>
            <a:ext cx="2698794" cy="1799196"/>
          </a:xfrm>
          <a:prstGeom prst="rect">
            <a:avLst/>
          </a:prstGeom>
        </p:spPr>
      </p:pic>
      <p:pic>
        <p:nvPicPr>
          <p:cNvPr id="3" name="圖片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6820" y="2456142"/>
            <a:ext cx="3280095" cy="4567806"/>
          </a:xfrm>
          <a:prstGeom prst="rect">
            <a:avLst/>
          </a:prstGeom>
        </p:spPr>
      </p:pic>
      <p:pic>
        <p:nvPicPr>
          <p:cNvPr id="6" name="圖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76497" y="605805"/>
            <a:ext cx="2738985" cy="1850337"/>
          </a:xfrm>
          <a:prstGeom prst="rect">
            <a:avLst/>
          </a:prstGeom>
        </p:spPr>
      </p:pic>
    </p:spTree>
    <p:extLst>
      <p:ext uri="{BB962C8B-B14F-4D97-AF65-F5344CB8AC3E}">
        <p14:creationId xmlns:p14="http://schemas.microsoft.com/office/powerpoint/2010/main" val="3524600435"/>
      </p:ext>
    </p:extLst>
  </p:cSld>
  <p:clrMapOvr>
    <a:masterClrMapping/>
  </p:clrMapOvr>
  <p:transition>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1242" y="216052"/>
            <a:ext cx="11449272" cy="998573"/>
          </a:xfrm>
        </p:spPr>
        <p:txBody>
          <a:bodyPr>
            <a:normAutofit fontScale="90000"/>
          </a:bodyPr>
          <a:lstStyle/>
          <a:p>
            <a:r>
              <a:rPr lang="en-US" altLang="zh-TW" sz="3600" dirty="0"/>
              <a:t>Taiwan </a:t>
            </a:r>
            <a:r>
              <a:rPr lang="en-US" altLang="zh-TW" sz="3600" dirty="0" smtClean="0"/>
              <a:t>BEM 12/Meshless </a:t>
            </a:r>
            <a:r>
              <a:rPr lang="en-US" altLang="zh-TW" sz="3600" dirty="0"/>
              <a:t>Meeting (</a:t>
            </a:r>
            <a:r>
              <a:rPr lang="en-US" altLang="zh-TW" sz="3600" dirty="0" smtClean="0"/>
              <a:t>2021)</a:t>
            </a:r>
            <a:br>
              <a:rPr lang="en-US" altLang="zh-TW" sz="3600" dirty="0" smtClean="0"/>
            </a:br>
            <a:r>
              <a:rPr lang="en-US" altLang="zh-TW" sz="3600" dirty="0" smtClean="0"/>
              <a:t>                            on-line</a:t>
            </a:r>
            <a:endParaRPr lang="zh-TW" altLang="en-US" sz="3600" dirty="0"/>
          </a:p>
        </p:txBody>
      </p:sp>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6064"/>
            <a:ext cx="6836548" cy="4833144"/>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595" y="1980915"/>
            <a:ext cx="6802384" cy="4808992"/>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6945" y="3125360"/>
            <a:ext cx="5718885" cy="4043005"/>
          </a:xfrm>
          <a:prstGeom prst="rect">
            <a:avLst/>
          </a:prstGeom>
        </p:spPr>
      </p:pic>
    </p:spTree>
    <p:extLst>
      <p:ext uri="{BB962C8B-B14F-4D97-AF65-F5344CB8AC3E}">
        <p14:creationId xmlns:p14="http://schemas.microsoft.com/office/powerpoint/2010/main" val="1629722627"/>
      </p:ext>
    </p:extLst>
  </p:cSld>
  <p:clrMapOvr>
    <a:masterClrMapping/>
  </p:clrMapOvr>
  <p:transition>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341126" y="36550"/>
            <a:ext cx="9144000" cy="582777"/>
          </a:xfrm>
        </p:spPr>
        <p:txBody>
          <a:bodyPr>
            <a:normAutofit fontScale="90000"/>
          </a:bodyPr>
          <a:lstStyle/>
          <a:p>
            <a:r>
              <a:rPr lang="en-US" altLang="zh-TW" sz="4800" dirty="0" smtClean="0">
                <a:latin typeface="Times New Roman" panose="02020603050405020304" pitchFamily="18" charset="0"/>
                <a:cs typeface="Times New Roman" panose="02020603050405020304" pitchFamily="18" charset="0"/>
              </a:rPr>
              <a:t>Taiwan BEM 13, 2022 (Since 2010)</a:t>
            </a:r>
            <a:endParaRPr lang="zh-TW" altLang="en-US" sz="4800" dirty="0">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extLst/>
          </p:nvPr>
        </p:nvGraphicFramePr>
        <p:xfrm>
          <a:off x="57662" y="557488"/>
          <a:ext cx="5960188" cy="5897799"/>
        </p:xfrm>
        <a:graphic>
          <a:graphicData uri="http://schemas.openxmlformats.org/drawingml/2006/table">
            <a:tbl>
              <a:tblPr firstRow="1" bandRow="1">
                <a:tableStyleId>{5C22544A-7EE6-4342-B048-85BDC9FD1C3A}</a:tableStyleId>
              </a:tblPr>
              <a:tblGrid>
                <a:gridCol w="5960188">
                  <a:extLst>
                    <a:ext uri="{9D8B030D-6E8A-4147-A177-3AD203B41FA5}">
                      <a16:colId xmlns:a16="http://schemas.microsoft.com/office/drawing/2014/main" val="1057388317"/>
                    </a:ext>
                  </a:extLst>
                </a:gridCol>
              </a:tblGrid>
              <a:tr h="422679">
                <a:tc>
                  <a:txBody>
                    <a:bodyPr/>
                    <a:lstStyle/>
                    <a:p>
                      <a:pPr algn="ctr"/>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國際</a:t>
                      </a:r>
                      <a:endParaRPr lang="en-US" altLang="zh-TW" sz="1600" dirty="0" smtClean="0">
                        <a:latin typeface="標楷體" panose="03000509000000000000" pitchFamily="65" charset="-120"/>
                        <a:ea typeface="標楷體" panose="03000509000000000000" pitchFamily="65" charset="-120"/>
                        <a:cs typeface="Times New Roman" panose="02020603050405020304" pitchFamily="18" charset="0"/>
                      </a:endParaRPr>
                    </a:p>
                    <a:p>
                      <a:pPr algn="ctr"/>
                      <a:r>
                        <a:rPr lang="en-US" altLang="zh-TW" sz="1600" dirty="0" smtClean="0">
                          <a:latin typeface="Times New Roman" panose="02020603050405020304" pitchFamily="18" charset="0"/>
                          <a:cs typeface="Times New Roman" panose="02020603050405020304" pitchFamily="18" charset="0"/>
                        </a:rPr>
                        <a:t>IC3MT</a:t>
                      </a:r>
                      <a:r>
                        <a:rPr lang="en-US" altLang="zh-TW" sz="1600" baseline="0" dirty="0" smtClean="0">
                          <a:latin typeface="Times New Roman" panose="02020603050405020304" pitchFamily="18" charset="0"/>
                          <a:cs typeface="Times New Roman" panose="02020603050405020304" pitchFamily="18" charset="0"/>
                        </a:rPr>
                        <a:t> </a:t>
                      </a:r>
                      <a:r>
                        <a:rPr lang="en-US" altLang="zh-TW" sz="1600" dirty="0" smtClean="0">
                          <a:latin typeface="Times New Roman" panose="02020603050405020304" pitchFamily="18" charset="0"/>
                          <a:cs typeface="Times New Roman" panose="02020603050405020304" pitchFamily="18" charset="0"/>
                        </a:rPr>
                        <a:t>(Nov.</a:t>
                      </a:r>
                      <a:r>
                        <a:rPr lang="en-US" altLang="zh-TW" sz="1600" baseline="0" dirty="0" smtClean="0">
                          <a:latin typeface="Times New Roman" panose="02020603050405020304" pitchFamily="18" charset="0"/>
                          <a:cs typeface="Times New Roman" panose="02020603050405020304" pitchFamily="18" charset="0"/>
                        </a:rPr>
                        <a:t> 11-14, 2022</a:t>
                      </a:r>
                      <a:r>
                        <a:rPr lang="en-US" altLang="zh-TW" sz="1600" dirty="0" smtClean="0">
                          <a:latin typeface="Times New Roman" panose="02020603050405020304" pitchFamily="18" charset="0"/>
                          <a:cs typeface="Times New Roman" panose="02020603050405020304" pitchFamily="18" charset="0"/>
                        </a:rPr>
                        <a:t>) National Taiwan Normal University</a:t>
                      </a:r>
                      <a:endParaRPr lang="zh-TW"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38029013"/>
                  </a:ext>
                </a:extLst>
              </a:tr>
              <a:tr h="422679">
                <a:tc>
                  <a:txBody>
                    <a:bodyPr/>
                    <a:lstStyle/>
                    <a:p>
                      <a:pPr algn="ctr"/>
                      <a:r>
                        <a:rPr lang="en-US" altLang="zh-TW" sz="1600" dirty="0" smtClean="0">
                          <a:latin typeface="Times New Roman" panose="02020603050405020304" pitchFamily="18" charset="0"/>
                          <a:cs typeface="Times New Roman" panose="02020603050405020304" pitchFamily="18" charset="0"/>
                        </a:rPr>
                        <a:t>Session II Room A (Nov.12, 2022, 14:00-15:30)</a:t>
                      </a:r>
                      <a:endParaRPr lang="zh-TW" altLang="en-US"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60903225"/>
                  </a:ext>
                </a:extLst>
              </a:tr>
              <a:tr h="4896000">
                <a:tc>
                  <a:txBody>
                    <a:bodyPr/>
                    <a:lstStyle/>
                    <a:p>
                      <a:endParaRPr lang="zh-TW" altLang="en-US" dirty="0"/>
                    </a:p>
                  </a:txBody>
                  <a:tcPr/>
                </a:tc>
                <a:extLst>
                  <a:ext uri="{0D108BD9-81ED-4DB2-BD59-A6C34878D82A}">
                    <a16:rowId xmlns:a16="http://schemas.microsoft.com/office/drawing/2014/main" val="1950261719"/>
                  </a:ext>
                </a:extLst>
              </a:tr>
            </a:tbl>
          </a:graphicData>
        </a:graphic>
      </p:graphicFrame>
      <p:graphicFrame>
        <p:nvGraphicFramePr>
          <p:cNvPr id="5" name="表格 4"/>
          <p:cNvGraphicFramePr>
            <a:graphicFrameLocks noGrp="1"/>
          </p:cNvGraphicFramePr>
          <p:nvPr>
            <p:extLst/>
          </p:nvPr>
        </p:nvGraphicFramePr>
        <p:xfrm>
          <a:off x="110459" y="1788750"/>
          <a:ext cx="5854593" cy="4431607"/>
        </p:xfrm>
        <a:graphic>
          <a:graphicData uri="http://schemas.openxmlformats.org/drawingml/2006/table">
            <a:tbl>
              <a:tblPr firstRow="1" bandRow="1">
                <a:tableStyleId>{69CF1AB2-1976-4502-BF36-3FF5EA218861}</a:tableStyleId>
              </a:tblPr>
              <a:tblGrid>
                <a:gridCol w="1758606">
                  <a:extLst>
                    <a:ext uri="{9D8B030D-6E8A-4147-A177-3AD203B41FA5}">
                      <a16:colId xmlns:a16="http://schemas.microsoft.com/office/drawing/2014/main" val="4165636205"/>
                    </a:ext>
                  </a:extLst>
                </a:gridCol>
                <a:gridCol w="4095987">
                  <a:extLst>
                    <a:ext uri="{9D8B030D-6E8A-4147-A177-3AD203B41FA5}">
                      <a16:colId xmlns:a16="http://schemas.microsoft.com/office/drawing/2014/main" val="1206199343"/>
                    </a:ext>
                  </a:extLst>
                </a:gridCol>
              </a:tblGrid>
              <a:tr h="426438">
                <a:tc>
                  <a:txBody>
                    <a:bodyPr/>
                    <a:lstStyle/>
                    <a:p>
                      <a:pPr algn="ctr"/>
                      <a:r>
                        <a:rPr lang="en-US" altLang="zh-TW" baseline="0" dirty="0" smtClean="0">
                          <a:latin typeface="Times New Roman" panose="02020603050405020304" pitchFamily="18" charset="0"/>
                          <a:ea typeface="標楷體" panose="03000509000000000000" pitchFamily="65" charset="-120"/>
                        </a:rPr>
                        <a:t>Authors</a:t>
                      </a:r>
                      <a:endParaRPr lang="zh-TW" altLang="en-US" baseline="0" dirty="0">
                        <a:latin typeface="Times New Roman" panose="02020603050405020304" pitchFamily="18" charset="0"/>
                        <a:ea typeface="標楷體" panose="03000509000000000000" pitchFamily="65" charset="-12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altLang="zh-TW" baseline="0" dirty="0" smtClean="0">
                          <a:latin typeface="Times New Roman" panose="02020603050405020304" pitchFamily="18" charset="0"/>
                          <a:ea typeface="標楷體" panose="03000509000000000000" pitchFamily="65" charset="-120"/>
                        </a:rPr>
                        <a:t>Paper Title</a:t>
                      </a:r>
                      <a:endParaRPr lang="zh-TW" altLang="en-US"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640356"/>
                  </a:ext>
                </a:extLst>
              </a:tr>
              <a:tr h="644715">
                <a:tc>
                  <a:txBody>
                    <a:bodyPr/>
                    <a:lstStyle/>
                    <a:p>
                      <a:pPr algn="ctr"/>
                      <a:r>
                        <a:rPr lang="en-US" altLang="zh-TW" sz="1200" baseline="0" dirty="0" err="1" smtClean="0">
                          <a:latin typeface="Times New Roman" panose="02020603050405020304" pitchFamily="18" charset="0"/>
                          <a:ea typeface="標楷體" panose="03000509000000000000" pitchFamily="65" charset="-120"/>
                        </a:rPr>
                        <a:t>Jia</a:t>
                      </a:r>
                      <a:r>
                        <a:rPr lang="en-US" altLang="zh-TW" sz="1200" baseline="0" dirty="0" smtClean="0">
                          <a:latin typeface="Times New Roman" panose="02020603050405020304" pitchFamily="18" charset="0"/>
                          <a:ea typeface="標楷體" panose="03000509000000000000" pitchFamily="65" charset="-120"/>
                        </a:rPr>
                        <a:t>-Wei Lee,</a:t>
                      </a:r>
                    </a:p>
                    <a:p>
                      <a:pPr algn="ctr"/>
                      <a:r>
                        <a:rPr lang="en-US" altLang="zh-TW" sz="1200" baseline="0" dirty="0" smtClean="0">
                          <a:latin typeface="Times New Roman" panose="02020603050405020304" pitchFamily="18" charset="0"/>
                          <a:ea typeface="標楷體" panose="03000509000000000000" pitchFamily="65" charset="-120"/>
                        </a:rPr>
                        <a:t>Yu-An Chuang</a:t>
                      </a:r>
                      <a:endParaRPr lang="zh-TW" altLang="en-US" sz="1200" baseline="0" dirty="0">
                        <a:latin typeface="Times New Roman" panose="02020603050405020304" pitchFamily="18" charset="0"/>
                        <a:ea typeface="標楷體" panose="03000509000000000000" pitchFamily="65" charset="-12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200" baseline="0" dirty="0" smtClean="0">
                          <a:latin typeface="Times New Roman" panose="02020603050405020304" pitchFamily="18" charset="0"/>
                          <a:ea typeface="標楷體" panose="03000509000000000000" pitchFamily="65" charset="-120"/>
                        </a:rPr>
                        <a:t>Application of </a:t>
                      </a:r>
                      <a:r>
                        <a:rPr lang="en-US" altLang="zh-TW" sz="1200" baseline="0" dirty="0" err="1" smtClean="0">
                          <a:latin typeface="Times New Roman" panose="02020603050405020304" pitchFamily="18" charset="0"/>
                          <a:ea typeface="標楷體" panose="03000509000000000000" pitchFamily="65" charset="-120"/>
                        </a:rPr>
                        <a:t>meshfree</a:t>
                      </a:r>
                      <a:r>
                        <a:rPr lang="en-US" altLang="zh-TW" sz="1200" baseline="0" dirty="0" smtClean="0">
                          <a:latin typeface="Times New Roman" panose="02020603050405020304" pitchFamily="18" charset="0"/>
                          <a:ea typeface="標楷體" panose="03000509000000000000" pitchFamily="65" charset="-120"/>
                        </a:rPr>
                        <a:t> boundary integral equation method to</a:t>
                      </a:r>
                    </a:p>
                    <a:p>
                      <a:pPr algn="ctr"/>
                      <a:r>
                        <a:rPr lang="en-US" altLang="zh-TW" sz="1200" baseline="0" dirty="0" smtClean="0">
                          <a:latin typeface="Times New Roman" panose="02020603050405020304" pitchFamily="18" charset="0"/>
                          <a:ea typeface="標楷體" panose="03000509000000000000" pitchFamily="65" charset="-120"/>
                        </a:rPr>
                        <a:t>SH-wave scattering problems containing a cylindrical canyon of arbitrary shape</a:t>
                      </a:r>
                      <a:endParaRPr lang="zh-TW" altLang="en-US" sz="1200"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577092"/>
                  </a:ext>
                </a:extLst>
              </a:tr>
              <a:tr h="1150122">
                <a:tc>
                  <a:txBody>
                    <a:bodyPr/>
                    <a:lstStyle/>
                    <a:p>
                      <a:pPr algn="ctr"/>
                      <a:r>
                        <a:rPr lang="en-US" altLang="zh-TW" sz="1200" baseline="0" dirty="0" err="1" smtClean="0">
                          <a:latin typeface="Times New Roman" panose="02020603050405020304" pitchFamily="18" charset="0"/>
                          <a:ea typeface="標楷體" panose="03000509000000000000" pitchFamily="65" charset="-120"/>
                        </a:rPr>
                        <a:t>Jeng</a:t>
                      </a:r>
                      <a:r>
                        <a:rPr lang="en-US" altLang="zh-TW" sz="1200" baseline="0" dirty="0" smtClean="0">
                          <a:latin typeface="Times New Roman" panose="02020603050405020304" pitchFamily="18" charset="0"/>
                          <a:ea typeface="標楷體" panose="03000509000000000000" pitchFamily="65" charset="-120"/>
                        </a:rPr>
                        <a:t>-Hong Kao,</a:t>
                      </a:r>
                    </a:p>
                    <a:p>
                      <a:pPr algn="ctr"/>
                      <a:r>
                        <a:rPr lang="en-US" altLang="zh-TW" sz="1200" baseline="0" dirty="0" smtClean="0">
                          <a:latin typeface="Times New Roman" panose="02020603050405020304" pitchFamily="18" charset="0"/>
                          <a:ea typeface="標楷體" panose="03000509000000000000" pitchFamily="65" charset="-120"/>
                        </a:rPr>
                        <a:t>Ting-An Wu,</a:t>
                      </a:r>
                    </a:p>
                    <a:p>
                      <a:pPr algn="ctr"/>
                      <a:r>
                        <a:rPr lang="en-US" altLang="zh-TW" sz="1200" baseline="0" dirty="0" smtClean="0">
                          <a:latin typeface="Times New Roman" panose="02020603050405020304" pitchFamily="18" charset="0"/>
                          <a:ea typeface="標楷體" panose="03000509000000000000" pitchFamily="65" charset="-120"/>
                        </a:rPr>
                        <a:t>Wen-Chen Tai,</a:t>
                      </a:r>
                    </a:p>
                    <a:p>
                      <a:pPr algn="ctr"/>
                      <a:r>
                        <a:rPr lang="en-US" altLang="zh-TW" sz="1200" baseline="0" dirty="0" smtClean="0">
                          <a:latin typeface="Times New Roman" panose="02020603050405020304" pitchFamily="18" charset="0"/>
                          <a:ea typeface="標楷體" panose="03000509000000000000" pitchFamily="65" charset="-120"/>
                        </a:rPr>
                        <a:t>Yen-Ting Chou, </a:t>
                      </a:r>
                      <a:r>
                        <a:rPr lang="en-US" altLang="zh-TW" sz="1200" baseline="0" dirty="0" err="1" smtClean="0">
                          <a:latin typeface="Times New Roman" panose="02020603050405020304" pitchFamily="18" charset="0"/>
                          <a:ea typeface="標楷體" panose="03000509000000000000" pitchFamily="65" charset="-120"/>
                        </a:rPr>
                        <a:t>Jeng-Tzong</a:t>
                      </a:r>
                      <a:r>
                        <a:rPr lang="en-US" altLang="zh-TW" sz="1200" baseline="0" dirty="0" smtClean="0">
                          <a:latin typeface="Times New Roman" panose="02020603050405020304" pitchFamily="18" charset="0"/>
                          <a:ea typeface="標楷體" panose="03000509000000000000" pitchFamily="65" charset="-120"/>
                        </a:rPr>
                        <a:t> Chen</a:t>
                      </a:r>
                      <a:endParaRPr lang="zh-TW" altLang="en-US" sz="1200" baseline="0" dirty="0">
                        <a:latin typeface="Times New Roman" panose="02020603050405020304" pitchFamily="18" charset="0"/>
                        <a:ea typeface="標楷體" panose="03000509000000000000" pitchFamily="65" charset="-12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200" baseline="0" dirty="0" smtClean="0">
                          <a:latin typeface="Times New Roman" panose="02020603050405020304" pitchFamily="18" charset="0"/>
                          <a:ea typeface="標楷體" panose="03000509000000000000" pitchFamily="65" charset="-120"/>
                        </a:rPr>
                        <a:t>Solutions of </a:t>
                      </a:r>
                      <a:r>
                        <a:rPr lang="en-US" altLang="zh-TW" sz="1200" baseline="0" dirty="0" err="1" smtClean="0">
                          <a:latin typeface="Times New Roman" panose="02020603050405020304" pitchFamily="18" charset="0"/>
                          <a:ea typeface="標楷體" panose="03000509000000000000" pitchFamily="65" charset="-120"/>
                        </a:rPr>
                        <a:t>antiplane</a:t>
                      </a:r>
                      <a:r>
                        <a:rPr lang="en-US" altLang="zh-TW" sz="1200" baseline="0" dirty="0" smtClean="0">
                          <a:latin typeface="Times New Roman" panose="02020603050405020304" pitchFamily="18" charset="0"/>
                          <a:ea typeface="標楷體" panose="03000509000000000000" pitchFamily="65" charset="-120"/>
                        </a:rPr>
                        <a:t> shear problems with a crack or a rigid line inclusion by using the indirect BIE</a:t>
                      </a:r>
                      <a:endParaRPr lang="zh-TW" altLang="en-US" sz="1200"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558317"/>
                  </a:ext>
                </a:extLst>
              </a:tr>
              <a:tr h="709613">
                <a:tc>
                  <a:txBody>
                    <a:bodyPr/>
                    <a:lstStyle/>
                    <a:p>
                      <a:pPr algn="ctr"/>
                      <a:r>
                        <a:rPr lang="en-US" altLang="zh-TW" sz="1200" baseline="0" dirty="0" smtClean="0">
                          <a:latin typeface="Times New Roman" panose="02020603050405020304" pitchFamily="18" charset="0"/>
                          <a:ea typeface="標楷體" panose="03000509000000000000" pitchFamily="65" charset="-120"/>
                        </a:rPr>
                        <a:t>Der Liang Young, Amir </a:t>
                      </a:r>
                      <a:r>
                        <a:rPr lang="en-US" altLang="zh-TW" sz="1200" baseline="0" dirty="0" err="1" smtClean="0">
                          <a:latin typeface="Times New Roman" panose="02020603050405020304" pitchFamily="18" charset="0"/>
                          <a:ea typeface="標楷體" panose="03000509000000000000" pitchFamily="65" charset="-120"/>
                        </a:rPr>
                        <a:t>Noorizadegan</a:t>
                      </a:r>
                      <a:endParaRPr lang="zh-TW" altLang="en-US" sz="1200" baseline="0" dirty="0">
                        <a:latin typeface="Times New Roman" panose="02020603050405020304" pitchFamily="18" charset="0"/>
                        <a:ea typeface="標楷體" panose="03000509000000000000" pitchFamily="65" charset="-12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200" baseline="0" dirty="0" smtClean="0">
                          <a:latin typeface="Times New Roman" panose="02020603050405020304" pitchFamily="18" charset="0"/>
                          <a:ea typeface="標楷體" panose="03000509000000000000" pitchFamily="65" charset="-120"/>
                        </a:rPr>
                        <a:t>Study of 3D transient heat conduction in functionally graded</a:t>
                      </a:r>
                    </a:p>
                    <a:p>
                      <a:pPr algn="ctr"/>
                      <a:r>
                        <a:rPr lang="en-US" altLang="zh-TW" sz="1200" baseline="0" dirty="0" smtClean="0">
                          <a:latin typeface="Times New Roman" panose="02020603050405020304" pitchFamily="18" charset="0"/>
                          <a:ea typeface="標楷體" panose="03000509000000000000" pitchFamily="65" charset="-120"/>
                        </a:rPr>
                        <a:t>materials using a local space-time collocation method</a:t>
                      </a:r>
                      <a:endParaRPr lang="zh-TW" altLang="en-US" sz="1200"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963933"/>
                  </a:ext>
                </a:extLst>
              </a:tr>
              <a:tr h="904875">
                <a:tc>
                  <a:txBody>
                    <a:bodyPr/>
                    <a:lstStyle/>
                    <a:p>
                      <a:pPr algn="ctr"/>
                      <a:r>
                        <a:rPr lang="en-US" altLang="zh-TW" sz="1200" baseline="0" dirty="0" err="1" smtClean="0">
                          <a:latin typeface="Times New Roman" panose="02020603050405020304" pitchFamily="18" charset="0"/>
                          <a:ea typeface="標楷體" panose="03000509000000000000" pitchFamily="65" charset="-120"/>
                        </a:rPr>
                        <a:t>Sonal</a:t>
                      </a:r>
                      <a:r>
                        <a:rPr lang="en-US" altLang="zh-TW" sz="1200" baseline="0" dirty="0" smtClean="0">
                          <a:latin typeface="Times New Roman" panose="02020603050405020304" pitchFamily="18" charset="0"/>
                          <a:ea typeface="標楷體" panose="03000509000000000000" pitchFamily="65" charset="-120"/>
                        </a:rPr>
                        <a:t> </a:t>
                      </a:r>
                      <a:r>
                        <a:rPr lang="en-US" altLang="zh-TW" sz="1200" baseline="0" dirty="0" err="1" smtClean="0">
                          <a:latin typeface="Times New Roman" panose="02020603050405020304" pitchFamily="18" charset="0"/>
                          <a:ea typeface="標楷體" panose="03000509000000000000" pitchFamily="65" charset="-120"/>
                        </a:rPr>
                        <a:t>Nirwal</a:t>
                      </a:r>
                      <a:r>
                        <a:rPr lang="en-US" altLang="zh-TW" sz="1200" baseline="0" dirty="0" smtClean="0">
                          <a:latin typeface="Times New Roman" panose="02020603050405020304" pitchFamily="18" charset="0"/>
                          <a:ea typeface="標楷體" panose="03000509000000000000" pitchFamily="65" charset="-120"/>
                        </a:rPr>
                        <a:t>, </a:t>
                      </a:r>
                      <a:r>
                        <a:rPr lang="en-US" altLang="zh-TW" sz="1200" baseline="0" dirty="0" err="1" smtClean="0">
                          <a:latin typeface="Times New Roman" panose="02020603050405020304" pitchFamily="18" charset="0"/>
                          <a:ea typeface="標楷體" panose="03000509000000000000" pitchFamily="65" charset="-120"/>
                        </a:rPr>
                        <a:t>Chih</a:t>
                      </a:r>
                      <a:r>
                        <a:rPr lang="en-US" altLang="zh-TW" sz="1200" baseline="0" dirty="0" smtClean="0">
                          <a:latin typeface="Times New Roman" panose="02020603050405020304" pitchFamily="18" charset="0"/>
                          <a:ea typeface="標楷體" panose="03000509000000000000" pitchFamily="65" charset="-120"/>
                        </a:rPr>
                        <a:t>-Ping Lin, </a:t>
                      </a:r>
                      <a:r>
                        <a:rPr lang="en-US" altLang="zh-TW" sz="1200" baseline="0" dirty="0" err="1" smtClean="0">
                          <a:latin typeface="Times New Roman" panose="02020603050405020304" pitchFamily="18" charset="0"/>
                          <a:ea typeface="標楷體" panose="03000509000000000000" pitchFamily="65" charset="-120"/>
                        </a:rPr>
                        <a:t>Ernian</a:t>
                      </a:r>
                      <a:r>
                        <a:rPr lang="en-US" altLang="zh-TW" sz="1200" baseline="0" dirty="0" smtClean="0">
                          <a:latin typeface="Times New Roman" panose="02020603050405020304" pitchFamily="18" charset="0"/>
                          <a:ea typeface="標楷體" panose="03000509000000000000" pitchFamily="65" charset="-120"/>
                        </a:rPr>
                        <a:t> Pan</a:t>
                      </a:r>
                      <a:endParaRPr lang="zh-TW" altLang="en-US" sz="1200" baseline="0" dirty="0">
                        <a:latin typeface="Times New Roman" panose="02020603050405020304" pitchFamily="18" charset="0"/>
                        <a:ea typeface="標楷體" panose="03000509000000000000" pitchFamily="65" charset="-12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200" baseline="0" dirty="0" smtClean="0">
                          <a:latin typeface="Times New Roman" panose="02020603050405020304" pitchFamily="18" charset="0"/>
                          <a:ea typeface="標楷體" panose="03000509000000000000" pitchFamily="65" charset="-120"/>
                        </a:rPr>
                        <a:t>Surface waves in piezoelectric-</a:t>
                      </a:r>
                      <a:r>
                        <a:rPr lang="en-US" altLang="zh-TW" sz="1200" baseline="0" dirty="0" err="1" smtClean="0">
                          <a:latin typeface="Times New Roman" panose="02020603050405020304" pitchFamily="18" charset="0"/>
                          <a:ea typeface="標楷體" panose="03000509000000000000" pitchFamily="65" charset="-120"/>
                        </a:rPr>
                        <a:t>flexoelectric</a:t>
                      </a:r>
                      <a:r>
                        <a:rPr lang="en-US" altLang="zh-TW" sz="1200" baseline="0" dirty="0" smtClean="0">
                          <a:latin typeface="Times New Roman" panose="02020603050405020304" pitchFamily="18" charset="0"/>
                          <a:ea typeface="標楷體" panose="03000509000000000000" pitchFamily="65" charset="-120"/>
                        </a:rPr>
                        <a:t> composite plates</a:t>
                      </a:r>
                      <a:endParaRPr lang="zh-TW" altLang="en-US" sz="1200"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976833"/>
                  </a:ext>
                </a:extLst>
              </a:tr>
              <a:tr h="595844">
                <a:tc>
                  <a:txBody>
                    <a:bodyPr/>
                    <a:lstStyle/>
                    <a:p>
                      <a:pPr algn="ctr"/>
                      <a:r>
                        <a:rPr lang="en-US" altLang="zh-TW" sz="1200" baseline="0" dirty="0" smtClean="0">
                          <a:latin typeface="Times New Roman" panose="02020603050405020304" pitchFamily="18" charset="0"/>
                          <a:ea typeface="標楷體" panose="03000509000000000000" pitchFamily="65" charset="-120"/>
                        </a:rPr>
                        <a:t>Li-Wei Liu,</a:t>
                      </a:r>
                    </a:p>
                    <a:p>
                      <a:pPr algn="ctr"/>
                      <a:r>
                        <a:rPr lang="en-US" altLang="zh-TW" sz="1200" baseline="0" dirty="0" err="1" smtClean="0">
                          <a:latin typeface="Times New Roman" panose="02020603050405020304" pitchFamily="18" charset="0"/>
                          <a:ea typeface="標楷體" panose="03000509000000000000" pitchFamily="65" charset="-120"/>
                        </a:rPr>
                        <a:t>Zih</a:t>
                      </a:r>
                      <a:r>
                        <a:rPr lang="en-US" altLang="zh-TW" sz="1200" baseline="0" dirty="0" smtClean="0">
                          <a:latin typeface="Times New Roman" panose="02020603050405020304" pitchFamily="18" charset="0"/>
                          <a:ea typeface="標楷體" panose="03000509000000000000" pitchFamily="65" charset="-120"/>
                        </a:rPr>
                        <a:t>-Ce </a:t>
                      </a:r>
                      <a:r>
                        <a:rPr lang="en-US" altLang="zh-TW" sz="1200" baseline="0" dirty="0" err="1" smtClean="0">
                          <a:latin typeface="Times New Roman" panose="02020603050405020304" pitchFamily="18" charset="0"/>
                          <a:ea typeface="標楷體" panose="03000509000000000000" pitchFamily="65" charset="-120"/>
                        </a:rPr>
                        <a:t>Ciou</a:t>
                      </a:r>
                      <a:endParaRPr lang="zh-TW" altLang="en-US" sz="1200" baseline="0" dirty="0">
                        <a:latin typeface="Times New Roman" panose="02020603050405020304" pitchFamily="18" charset="0"/>
                        <a:ea typeface="標楷體" panose="03000509000000000000" pitchFamily="65" charset="-12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200" baseline="0" dirty="0" smtClean="0">
                          <a:latin typeface="Times New Roman" panose="02020603050405020304" pitchFamily="18" charset="0"/>
                          <a:ea typeface="標楷體" panose="03000509000000000000" pitchFamily="65" charset="-120"/>
                        </a:rPr>
                        <a:t>Applications of return-free integration to study on contraction</a:t>
                      </a:r>
                    </a:p>
                    <a:p>
                      <a:pPr algn="ctr"/>
                      <a:r>
                        <a:rPr lang="en-US" altLang="zh-TW" sz="1200" baseline="0" dirty="0" smtClean="0">
                          <a:latin typeface="Times New Roman" panose="02020603050405020304" pitchFamily="18" charset="0"/>
                          <a:ea typeface="標楷體" panose="03000509000000000000" pitchFamily="65" charset="-120"/>
                        </a:rPr>
                        <a:t>ratios of stainless steel</a:t>
                      </a:r>
                      <a:endParaRPr lang="zh-TW" altLang="en-US" sz="1200"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4210584"/>
                  </a:ext>
                </a:extLst>
              </a:tr>
            </a:tbl>
          </a:graphicData>
        </a:graphic>
      </p:graphicFrame>
      <p:cxnSp>
        <p:nvCxnSpPr>
          <p:cNvPr id="7" name="直線接點 6"/>
          <p:cNvCxnSpPr/>
          <p:nvPr/>
        </p:nvCxnSpPr>
        <p:spPr>
          <a:xfrm flipH="1">
            <a:off x="6095595" y="570818"/>
            <a:ext cx="405" cy="587931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aphicFrame>
        <p:nvGraphicFramePr>
          <p:cNvPr id="10" name="表格 9"/>
          <p:cNvGraphicFramePr>
            <a:graphicFrameLocks noGrp="1"/>
          </p:cNvGraphicFramePr>
          <p:nvPr>
            <p:extLst/>
          </p:nvPr>
        </p:nvGraphicFramePr>
        <p:xfrm>
          <a:off x="6173745" y="557488"/>
          <a:ext cx="5960188" cy="5910240"/>
        </p:xfrm>
        <a:graphic>
          <a:graphicData uri="http://schemas.openxmlformats.org/drawingml/2006/table">
            <a:tbl>
              <a:tblPr firstRow="1" bandRow="1">
                <a:tableStyleId>{5C22544A-7EE6-4342-B048-85BDC9FD1C3A}</a:tableStyleId>
              </a:tblPr>
              <a:tblGrid>
                <a:gridCol w="5960188">
                  <a:extLst>
                    <a:ext uri="{9D8B030D-6E8A-4147-A177-3AD203B41FA5}">
                      <a16:colId xmlns:a16="http://schemas.microsoft.com/office/drawing/2014/main" val="1057388317"/>
                    </a:ext>
                  </a:extLst>
                </a:gridCol>
              </a:tblGrid>
              <a:tr h="422679">
                <a:tc>
                  <a:txBody>
                    <a:bodyPr/>
                    <a:lstStyle/>
                    <a:p>
                      <a:pPr algn="ctr"/>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國內</a:t>
                      </a:r>
                      <a:endParaRPr lang="en-US" altLang="zh-TW" sz="1600" dirty="0" smtClean="0">
                        <a:latin typeface="標楷體" panose="03000509000000000000" pitchFamily="65" charset="-120"/>
                        <a:ea typeface="標楷體" panose="03000509000000000000" pitchFamily="65" charset="-120"/>
                        <a:cs typeface="Times New Roman" panose="02020603050405020304" pitchFamily="18" charset="0"/>
                      </a:endParaRPr>
                    </a:p>
                    <a:p>
                      <a:pPr algn="ctr"/>
                      <a:r>
                        <a:rPr lang="en-US" altLang="zh-TW" sz="1600" dirty="0" smtClean="0">
                          <a:latin typeface="Times New Roman" panose="02020603050405020304" pitchFamily="18" charset="0"/>
                          <a:cs typeface="Times New Roman" panose="02020603050405020304" pitchFamily="18" charset="0"/>
                        </a:rPr>
                        <a:t>CTAM</a:t>
                      </a:r>
                      <a:r>
                        <a:rPr lang="en-US" altLang="zh-TW" sz="1600" baseline="0" dirty="0" smtClean="0">
                          <a:latin typeface="Times New Roman" panose="02020603050405020304" pitchFamily="18" charset="0"/>
                          <a:cs typeface="Times New Roman" panose="02020603050405020304" pitchFamily="18" charset="0"/>
                        </a:rPr>
                        <a:t> </a:t>
                      </a:r>
                      <a:r>
                        <a:rPr lang="en-US" altLang="zh-TW" sz="1600" dirty="0" smtClean="0">
                          <a:latin typeface="Times New Roman" panose="02020603050405020304" pitchFamily="18" charset="0"/>
                          <a:cs typeface="Times New Roman" panose="02020603050405020304" pitchFamily="18" charset="0"/>
                        </a:rPr>
                        <a:t>(Nov.</a:t>
                      </a:r>
                      <a:r>
                        <a:rPr lang="en-US" altLang="zh-TW" sz="1600" baseline="0" dirty="0" smtClean="0">
                          <a:latin typeface="Times New Roman" panose="02020603050405020304" pitchFamily="18" charset="0"/>
                          <a:cs typeface="Times New Roman" panose="02020603050405020304" pitchFamily="18" charset="0"/>
                        </a:rPr>
                        <a:t> 18-19, 2022</a:t>
                      </a:r>
                      <a:r>
                        <a:rPr lang="en-US" altLang="zh-TW" sz="1600" dirty="0" smtClean="0">
                          <a:latin typeface="Times New Roman" panose="02020603050405020304" pitchFamily="18" charset="0"/>
                          <a:cs typeface="Times New Roman" panose="02020603050405020304" pitchFamily="18" charset="0"/>
                        </a:rPr>
                        <a:t>)</a:t>
                      </a:r>
                      <a:r>
                        <a:rPr lang="zh-TW" altLang="en-US" sz="1600" dirty="0" smtClean="0">
                          <a:latin typeface="Times New Roman" panose="02020603050405020304" pitchFamily="18" charset="0"/>
                          <a:cs typeface="Times New Roman" panose="02020603050405020304" pitchFamily="18" charset="0"/>
                        </a:rPr>
                        <a:t> </a:t>
                      </a:r>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高雄科技大學建功校區</a:t>
                      </a:r>
                      <a:endParaRPr lang="zh-TW" altLang="en-US" sz="1600" dirty="0">
                        <a:latin typeface="標楷體" panose="03000509000000000000" pitchFamily="65" charset="-12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2038029013"/>
                  </a:ext>
                </a:extLst>
              </a:tr>
              <a:tr h="422679">
                <a:tc>
                  <a:txBody>
                    <a:bodyPr/>
                    <a:lstStyle/>
                    <a:p>
                      <a:pPr algn="ctr"/>
                      <a:r>
                        <a:rPr lang="zh-TW" altLang="en-US" sz="1600" baseline="0" dirty="0" smtClean="0">
                          <a:latin typeface="Times New Roman" panose="02020603050405020304" pitchFamily="18" charset="0"/>
                          <a:ea typeface="標楷體" panose="03000509000000000000" pitchFamily="65" charset="-120"/>
                          <a:cs typeface="Times New Roman" panose="02020603050405020304" pitchFamily="18" charset="0"/>
                        </a:rPr>
                        <a:t>計算力學論壇</a:t>
                      </a:r>
                      <a:r>
                        <a:rPr lang="en-US" altLang="zh-TW" sz="1600" baseline="0" dirty="0" smtClean="0">
                          <a:latin typeface="Times New Roman" panose="02020603050405020304" pitchFamily="18" charset="0"/>
                          <a:ea typeface="標楷體" panose="03000509000000000000" pitchFamily="65" charset="-120"/>
                          <a:cs typeface="Times New Roman" panose="02020603050405020304" pitchFamily="18" charset="0"/>
                        </a:rPr>
                        <a:t>(Nov.18, 2022, 13:20-14:50)</a:t>
                      </a:r>
                      <a:r>
                        <a:rPr lang="zh-TW" altLang="en-US" sz="1600" baseline="0" dirty="0" smtClean="0">
                          <a:latin typeface="Times New Roman" panose="02020603050405020304" pitchFamily="18" charset="0"/>
                          <a:ea typeface="標楷體" panose="03000509000000000000" pitchFamily="65" charset="-120"/>
                          <a:cs typeface="Times New Roman" panose="02020603050405020304" pitchFamily="18" charset="0"/>
                        </a:rPr>
                        <a:t>行政大樓行</a:t>
                      </a:r>
                      <a:r>
                        <a:rPr lang="en-US" altLang="zh-TW" sz="1600" baseline="0" dirty="0" smtClean="0">
                          <a:latin typeface="Times New Roman" panose="02020603050405020304" pitchFamily="18" charset="0"/>
                          <a:ea typeface="標楷體" panose="03000509000000000000" pitchFamily="65" charset="-120"/>
                          <a:cs typeface="Times New Roman" panose="02020603050405020304" pitchFamily="18" charset="0"/>
                        </a:rPr>
                        <a:t>504</a:t>
                      </a:r>
                      <a:r>
                        <a:rPr lang="zh-TW" altLang="en-US" sz="1600" baseline="0" dirty="0" smtClean="0">
                          <a:latin typeface="Times New Roman" panose="02020603050405020304" pitchFamily="18" charset="0"/>
                          <a:ea typeface="標楷體" panose="03000509000000000000" pitchFamily="65" charset="-120"/>
                          <a:cs typeface="Times New Roman" panose="02020603050405020304" pitchFamily="18" charset="0"/>
                        </a:rPr>
                        <a:t>教室</a:t>
                      </a:r>
                      <a:endParaRPr lang="en-US" altLang="zh-TW" sz="1600" baseline="0"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1600" baseline="0" dirty="0" smtClean="0">
                          <a:latin typeface="Times New Roman" panose="02020603050405020304" pitchFamily="18" charset="0"/>
                          <a:ea typeface="標楷體" panose="03000509000000000000" pitchFamily="65" charset="-120"/>
                          <a:cs typeface="Times New Roman" panose="02020603050405020304" pitchFamily="18" charset="0"/>
                        </a:rPr>
                        <a:t>葉超雄老師紀念演講</a:t>
                      </a:r>
                      <a:r>
                        <a:rPr lang="en-US" altLang="zh-TW" sz="1600" baseline="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baseline="0" dirty="0" smtClean="0">
                          <a:latin typeface="Times New Roman" panose="02020603050405020304" pitchFamily="18" charset="0"/>
                          <a:ea typeface="標楷體" panose="03000509000000000000" pitchFamily="65" charset="-120"/>
                          <a:cs typeface="Times New Roman" panose="02020603050405020304" pitchFamily="18" charset="0"/>
                        </a:rPr>
                        <a:t>曉東講堂</a:t>
                      </a:r>
                      <a:r>
                        <a:rPr lang="en-US" altLang="zh-TW" sz="1600" baseline="0" dirty="0" smtClean="0">
                          <a:latin typeface="Times New Roman" panose="02020603050405020304" pitchFamily="18" charset="0"/>
                          <a:ea typeface="標楷體" panose="03000509000000000000" pitchFamily="65" charset="-120"/>
                          <a:cs typeface="Times New Roman" panose="02020603050405020304" pitchFamily="18" charset="0"/>
                        </a:rPr>
                        <a:t>)</a:t>
                      </a:r>
                    </a:p>
                  </a:txBody>
                  <a:tcPr anchor="ctr"/>
                </a:tc>
                <a:extLst>
                  <a:ext uri="{0D108BD9-81ED-4DB2-BD59-A6C34878D82A}">
                    <a16:rowId xmlns:a16="http://schemas.microsoft.com/office/drawing/2014/main" val="2960903225"/>
                  </a:ext>
                </a:extLst>
              </a:tr>
              <a:tr h="4752000">
                <a:tc>
                  <a:txBody>
                    <a:bodyPr/>
                    <a:lstStyle/>
                    <a:p>
                      <a:endParaRPr lang="zh-TW" altLang="en-US" dirty="0"/>
                    </a:p>
                  </a:txBody>
                  <a:tcPr/>
                </a:tc>
                <a:extLst>
                  <a:ext uri="{0D108BD9-81ED-4DB2-BD59-A6C34878D82A}">
                    <a16:rowId xmlns:a16="http://schemas.microsoft.com/office/drawing/2014/main" val="1950261719"/>
                  </a:ext>
                </a:extLst>
              </a:tr>
            </a:tbl>
          </a:graphicData>
        </a:graphic>
      </p:graphicFrame>
      <p:graphicFrame>
        <p:nvGraphicFramePr>
          <p:cNvPr id="11" name="表格 10"/>
          <p:cNvGraphicFramePr>
            <a:graphicFrameLocks noGrp="1"/>
          </p:cNvGraphicFramePr>
          <p:nvPr>
            <p:extLst/>
          </p:nvPr>
        </p:nvGraphicFramePr>
        <p:xfrm>
          <a:off x="6226542" y="1744534"/>
          <a:ext cx="5854593" cy="2801141"/>
        </p:xfrm>
        <a:graphic>
          <a:graphicData uri="http://schemas.openxmlformats.org/drawingml/2006/table">
            <a:tbl>
              <a:tblPr firstRow="1" bandRow="1">
                <a:tableStyleId>{69CF1AB2-1976-4502-BF36-3FF5EA218861}</a:tableStyleId>
              </a:tblPr>
              <a:tblGrid>
                <a:gridCol w="1593483">
                  <a:extLst>
                    <a:ext uri="{9D8B030D-6E8A-4147-A177-3AD203B41FA5}">
                      <a16:colId xmlns:a16="http://schemas.microsoft.com/office/drawing/2014/main" val="4165636205"/>
                    </a:ext>
                  </a:extLst>
                </a:gridCol>
                <a:gridCol w="4261110">
                  <a:extLst>
                    <a:ext uri="{9D8B030D-6E8A-4147-A177-3AD203B41FA5}">
                      <a16:colId xmlns:a16="http://schemas.microsoft.com/office/drawing/2014/main" val="1206199343"/>
                    </a:ext>
                  </a:extLst>
                </a:gridCol>
              </a:tblGrid>
              <a:tr h="426438">
                <a:tc>
                  <a:txBody>
                    <a:bodyPr/>
                    <a:lstStyle/>
                    <a:p>
                      <a:pPr algn="ctr"/>
                      <a:r>
                        <a:rPr lang="en-US" altLang="zh-TW" baseline="0" dirty="0" smtClean="0">
                          <a:latin typeface="Times New Roman" panose="02020603050405020304" pitchFamily="18" charset="0"/>
                          <a:ea typeface="標楷體" panose="03000509000000000000" pitchFamily="65" charset="-120"/>
                        </a:rPr>
                        <a:t>Speaker</a:t>
                      </a:r>
                      <a:endParaRPr lang="zh-TW" altLang="en-US" baseline="0" dirty="0">
                        <a:latin typeface="Times New Roman" panose="02020603050405020304" pitchFamily="18" charset="0"/>
                        <a:ea typeface="標楷體" panose="03000509000000000000" pitchFamily="65" charset="-12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altLang="zh-TW" baseline="0" dirty="0" smtClean="0">
                          <a:latin typeface="Times New Roman" panose="02020603050405020304" pitchFamily="18" charset="0"/>
                          <a:ea typeface="標楷體" panose="03000509000000000000" pitchFamily="65" charset="-120"/>
                        </a:rPr>
                        <a:t>Paper Title</a:t>
                      </a:r>
                      <a:endParaRPr lang="zh-TW" altLang="en-US"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640356"/>
                  </a:ext>
                </a:extLst>
              </a:tr>
              <a:tr h="31676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李耘昊</a:t>
                      </a:r>
                      <a:endParaRPr lang="zh-TW" altLang="en-US" sz="12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泰奧揚森八連桿步行機構之運動與運動靜力分析</a:t>
                      </a:r>
                      <a:endParaRPr lang="zh-TW" altLang="en-US" sz="12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577092"/>
                  </a:ext>
                </a:extLst>
              </a:tr>
              <a:tr h="29698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謝侑昇</a:t>
                      </a:r>
                      <a:endParaRPr lang="zh-TW" altLang="en-US" sz="12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無網格邊界積分方程法求解彈性桿的扭轉問題</a:t>
                      </a:r>
                      <a:endParaRPr lang="zh-TW" altLang="en-US" sz="12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558317"/>
                  </a:ext>
                </a:extLst>
              </a:tr>
              <a:tr h="42996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1200" baseline="0" dirty="0" err="1" smtClean="0">
                          <a:latin typeface="Times New Roman" panose="02020603050405020304" pitchFamily="18" charset="0"/>
                          <a:ea typeface="標楷體" panose="03000509000000000000" pitchFamily="65" charset="-120"/>
                        </a:rPr>
                        <a:t>Chih</a:t>
                      </a:r>
                      <a:r>
                        <a:rPr lang="en-US" altLang="zh-TW" sz="1200" baseline="0" dirty="0" smtClean="0">
                          <a:latin typeface="Times New Roman" panose="02020603050405020304" pitchFamily="18" charset="0"/>
                          <a:ea typeface="標楷體" panose="03000509000000000000" pitchFamily="65" charset="-120"/>
                        </a:rPr>
                        <a:t>-Ping Lin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zh-TW" sz="1200" baseline="0" dirty="0" smtClean="0">
                          <a:latin typeface="Times New Roman" panose="02020603050405020304" pitchFamily="18" charset="0"/>
                          <a:ea typeface="標楷體" panose="03000509000000000000" pitchFamily="65" charset="-120"/>
                        </a:rPr>
                        <a:t>An efficient computation model for layered elastic VTI half-space and its applications in surface wave testing</a:t>
                      </a:r>
                      <a:endParaRPr lang="zh-TW" altLang="en-US" sz="1200"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963933"/>
                  </a:ext>
                </a:extLst>
              </a:tr>
              <a:tr h="281354">
                <a:tc>
                  <a:txBody>
                    <a:bodyPr/>
                    <a:lstStyle/>
                    <a:p>
                      <a:pPr algn="ct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呂佳鴻</a:t>
                      </a:r>
                      <a:endParaRPr lang="zh-TW" altLang="en-US" sz="12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外曲式肘節射出機之機構動力特性與強度分析</a:t>
                      </a:r>
                      <a:endParaRPr lang="zh-TW" altLang="en-US" sz="12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976833"/>
                  </a:ext>
                </a:extLst>
              </a:tr>
              <a:tr h="3867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楊洪聞</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無網格邊界積分方程法分析熱交換管中的穩態熱傳問題與其退化尺度的探討</a:t>
                      </a:r>
                      <a:endParaRPr lang="zh-TW" altLang="en-US" sz="12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4210584"/>
                  </a:ext>
                </a:extLst>
              </a:tr>
              <a:tr h="2772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200" baseline="0" dirty="0" smtClean="0">
                          <a:latin typeface="Times New Roman" panose="02020603050405020304" pitchFamily="18" charset="0"/>
                          <a:ea typeface="標楷體" panose="03000509000000000000" pitchFamily="65" charset="-120"/>
                        </a:rPr>
                        <a:t>戴暐宸</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zh-TW" sz="1200" baseline="0" dirty="0" smtClean="0">
                          <a:latin typeface="Times New Roman" panose="02020603050405020304" pitchFamily="18" charset="0"/>
                          <a:ea typeface="標楷體" panose="03000509000000000000" pitchFamily="65" charset="-120"/>
                        </a:rPr>
                        <a:t>Analytical study on the Laplace problem of an eccentric domain</a:t>
                      </a:r>
                      <a:endParaRPr lang="zh-TW" altLang="en-US" sz="1200"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196753"/>
                  </a:ext>
                </a:extLst>
              </a:tr>
              <a:tr h="288000">
                <a:tc>
                  <a:txBody>
                    <a:bodyPr/>
                    <a:lstStyle/>
                    <a:p>
                      <a:pPr algn="ctr"/>
                      <a:r>
                        <a:rPr lang="zh-TW" altLang="en-US" sz="1200" kern="1200" baseline="0" dirty="0" smtClean="0">
                          <a:solidFill>
                            <a:schemeClr val="dk1"/>
                          </a:solidFill>
                          <a:latin typeface="Times New Roman" panose="02020603050405020304" pitchFamily="18" charset="0"/>
                          <a:ea typeface="標楷體" panose="03000509000000000000" pitchFamily="65" charset="-120"/>
                          <a:cs typeface="+mn-cs"/>
                        </a:rPr>
                        <a:t>吳南靖</a:t>
                      </a:r>
                      <a:endParaRPr lang="zh-TW" altLang="en-US" sz="120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嵌入質量守恆於流速配點計算之無網格數值模式</a:t>
                      </a:r>
                      <a:endParaRPr lang="zh-TW" altLang="en-US" sz="12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4302270"/>
                  </a:ext>
                </a:extLst>
              </a:tr>
            </a:tbl>
          </a:graphicData>
        </a:graphic>
      </p:graphicFrame>
      <p:cxnSp>
        <p:nvCxnSpPr>
          <p:cNvPr id="12" name="直線接點 11"/>
          <p:cNvCxnSpPr/>
          <p:nvPr/>
        </p:nvCxnSpPr>
        <p:spPr>
          <a:xfrm flipH="1">
            <a:off x="6189375" y="4603066"/>
            <a:ext cx="5904000" cy="7815"/>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7" name="表格 16"/>
          <p:cNvGraphicFramePr>
            <a:graphicFrameLocks noGrp="1"/>
          </p:cNvGraphicFramePr>
          <p:nvPr>
            <p:extLst/>
          </p:nvPr>
        </p:nvGraphicFramePr>
        <p:xfrm>
          <a:off x="6226541" y="4657774"/>
          <a:ext cx="5854593" cy="860154"/>
        </p:xfrm>
        <a:graphic>
          <a:graphicData uri="http://schemas.openxmlformats.org/drawingml/2006/table">
            <a:tbl>
              <a:tblPr firstRow="1" bandRow="1">
                <a:tableStyleId>{69CF1AB2-1976-4502-BF36-3FF5EA218861}</a:tableStyleId>
              </a:tblPr>
              <a:tblGrid>
                <a:gridCol w="1593484">
                  <a:extLst>
                    <a:ext uri="{9D8B030D-6E8A-4147-A177-3AD203B41FA5}">
                      <a16:colId xmlns:a16="http://schemas.microsoft.com/office/drawing/2014/main" val="4165636205"/>
                    </a:ext>
                  </a:extLst>
                </a:gridCol>
                <a:gridCol w="4261109">
                  <a:extLst>
                    <a:ext uri="{9D8B030D-6E8A-4147-A177-3AD203B41FA5}">
                      <a16:colId xmlns:a16="http://schemas.microsoft.com/office/drawing/2014/main" val="1206199343"/>
                    </a:ext>
                  </a:extLst>
                </a:gridCol>
              </a:tblGrid>
              <a:tr h="402954">
                <a:tc>
                  <a:txBody>
                    <a:bodyPr/>
                    <a:lstStyle/>
                    <a:p>
                      <a:pPr algn="ctr"/>
                      <a:r>
                        <a:rPr lang="en-US" altLang="zh-TW" baseline="0" dirty="0" smtClean="0">
                          <a:latin typeface="Times New Roman" panose="02020603050405020304" pitchFamily="18" charset="0"/>
                          <a:ea typeface="標楷體" panose="03000509000000000000" pitchFamily="65" charset="-120"/>
                        </a:rPr>
                        <a:t>Speaker</a:t>
                      </a:r>
                      <a:endParaRPr lang="zh-TW" altLang="en-US" baseline="0" dirty="0">
                        <a:latin typeface="Times New Roman" panose="02020603050405020304" pitchFamily="18" charset="0"/>
                        <a:ea typeface="標楷體" panose="03000509000000000000" pitchFamily="65" charset="-12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altLang="zh-TW" baseline="0" dirty="0" smtClean="0">
                          <a:latin typeface="Times New Roman" panose="02020603050405020304" pitchFamily="18" charset="0"/>
                          <a:ea typeface="標楷體" panose="03000509000000000000" pitchFamily="65" charset="-120"/>
                        </a:rPr>
                        <a:t>Paper Title</a:t>
                      </a:r>
                      <a:endParaRPr lang="zh-TW" altLang="en-US"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640356"/>
                  </a:ext>
                </a:extLst>
              </a:tr>
              <a:tr h="43202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陳正宗</a:t>
                      </a:r>
                      <a:r>
                        <a:rPr lang="en-US" altLang="zh-TW" sz="1200" b="0" kern="1200" baseline="0" dirty="0" smtClean="0">
                          <a:solidFill>
                            <a:schemeClr val="dk1"/>
                          </a:solidFill>
                          <a:latin typeface="Times New Roman" panose="02020603050405020304" pitchFamily="18" charset="0"/>
                          <a:ea typeface="標楷體" panose="03000509000000000000" pitchFamily="65" charset="-120"/>
                          <a:cs typeface="+mn-cs"/>
                        </a:rPr>
                        <a:t>/</a:t>
                      </a: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李家瑋</a:t>
                      </a:r>
                      <a:endParaRPr lang="en-US" altLang="zh-TW" sz="1200" b="0" kern="1200" baseline="0" dirty="0" smtClean="0">
                        <a:solidFill>
                          <a:schemeClr val="dk1"/>
                        </a:solidFill>
                        <a:latin typeface="Times New Roman" panose="02020603050405020304" pitchFamily="18" charset="0"/>
                        <a:ea typeface="標楷體" panose="03000509000000000000" pitchFamily="65" charset="-120"/>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李應德</a:t>
                      </a:r>
                      <a:r>
                        <a:rPr lang="en-US" altLang="zh-TW" sz="1200" b="0" kern="1200" baseline="0" dirty="0" smtClean="0">
                          <a:solidFill>
                            <a:schemeClr val="dk1"/>
                          </a:solidFill>
                          <a:latin typeface="Times New Roman" panose="02020603050405020304" pitchFamily="18" charset="0"/>
                          <a:ea typeface="標楷體" panose="03000509000000000000" pitchFamily="65" charset="-120"/>
                          <a:cs typeface="+mn-cs"/>
                        </a:rPr>
                        <a:t>/</a:t>
                      </a:r>
                      <a:r>
                        <a:rPr lang="zh-TW" altLang="en-US" sz="1200" b="0" kern="1200" baseline="0" dirty="0" smtClean="0">
                          <a:solidFill>
                            <a:schemeClr val="dk1"/>
                          </a:solidFill>
                          <a:latin typeface="Times New Roman" panose="02020603050405020304" pitchFamily="18" charset="0"/>
                          <a:ea typeface="標楷體" panose="03000509000000000000" pitchFamily="65" charset="-120"/>
                          <a:cs typeface="+mn-cs"/>
                        </a:rPr>
                        <a:t>高浩真</a:t>
                      </a:r>
                      <a:endParaRPr lang="zh-TW" altLang="en-US" sz="12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200" b="0" kern="1200" baseline="0" dirty="0" smtClean="0">
                          <a:solidFill>
                            <a:schemeClr val="dk1"/>
                          </a:solidFill>
                          <a:latin typeface="Times New Roman" panose="02020603050405020304" pitchFamily="18" charset="0"/>
                          <a:ea typeface="標楷體" panose="03000509000000000000" pitchFamily="65" charset="-120"/>
                          <a:cs typeface="+mn-cs"/>
                        </a:rPr>
                        <a:t>Support motion of a finite bar with a viscously damped boundary</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577092"/>
                  </a:ext>
                </a:extLst>
              </a:tr>
            </a:tbl>
          </a:graphicData>
        </a:graphic>
      </p:graphicFrame>
      <p:cxnSp>
        <p:nvCxnSpPr>
          <p:cNvPr id="18" name="直線接點 17"/>
          <p:cNvCxnSpPr/>
          <p:nvPr/>
        </p:nvCxnSpPr>
        <p:spPr>
          <a:xfrm flipH="1">
            <a:off x="6177134" y="5558900"/>
            <a:ext cx="5904000" cy="7815"/>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9" name="表格 18"/>
          <p:cNvGraphicFramePr>
            <a:graphicFrameLocks noGrp="1"/>
          </p:cNvGraphicFramePr>
          <p:nvPr>
            <p:extLst/>
          </p:nvPr>
        </p:nvGraphicFramePr>
        <p:xfrm>
          <a:off x="6214078" y="5605793"/>
          <a:ext cx="5854593" cy="788162"/>
        </p:xfrm>
        <a:graphic>
          <a:graphicData uri="http://schemas.openxmlformats.org/drawingml/2006/table">
            <a:tbl>
              <a:tblPr firstRow="1" bandRow="1">
                <a:tableStyleId>{69CF1AB2-1976-4502-BF36-3FF5EA218861}</a:tableStyleId>
              </a:tblPr>
              <a:tblGrid>
                <a:gridCol w="1583959">
                  <a:extLst>
                    <a:ext uri="{9D8B030D-6E8A-4147-A177-3AD203B41FA5}">
                      <a16:colId xmlns:a16="http://schemas.microsoft.com/office/drawing/2014/main" val="4165636205"/>
                    </a:ext>
                  </a:extLst>
                </a:gridCol>
                <a:gridCol w="4270634">
                  <a:extLst>
                    <a:ext uri="{9D8B030D-6E8A-4147-A177-3AD203B41FA5}">
                      <a16:colId xmlns:a16="http://schemas.microsoft.com/office/drawing/2014/main" val="1206199343"/>
                    </a:ext>
                  </a:extLst>
                </a:gridCol>
              </a:tblGrid>
              <a:tr h="355815">
                <a:tc gridSpan="2">
                  <a:txBody>
                    <a:bodyPr/>
                    <a:lstStyle/>
                    <a:p>
                      <a:pPr algn="ctr"/>
                      <a:r>
                        <a:rPr lang="zh-TW" altLang="en-US" sz="1400" baseline="0" dirty="0" smtClean="0">
                          <a:latin typeface="Times New Roman" panose="02020603050405020304" pitchFamily="18" charset="0"/>
                          <a:ea typeface="標楷體" panose="03000509000000000000" pitchFamily="65" charset="-120"/>
                        </a:rPr>
                        <a:t>海報論文競賽</a:t>
                      </a:r>
                      <a:endParaRPr lang="zh-TW" altLang="en-US" sz="1400" baseline="0" dirty="0">
                        <a:latin typeface="Times New Roman" panose="02020603050405020304" pitchFamily="18" charset="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tcPr>
                </a:tc>
                <a:tc hMerge="1">
                  <a:txBody>
                    <a:bodyPr/>
                    <a:lstStyle/>
                    <a:p>
                      <a:pPr algn="ctr"/>
                      <a:endParaRPr lang="zh-TW" altLang="en-US" baseline="0" dirty="0">
                        <a:latin typeface="Times New Roman" panose="0202060305040502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640356"/>
                  </a:ext>
                </a:extLst>
              </a:tr>
              <a:tr h="43234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400" b="0" kern="1200" baseline="0" dirty="0" smtClean="0">
                          <a:solidFill>
                            <a:schemeClr val="dk1"/>
                          </a:solidFill>
                          <a:latin typeface="Times New Roman" panose="02020603050405020304" pitchFamily="18" charset="0"/>
                          <a:ea typeface="標楷體" panose="03000509000000000000" pitchFamily="65" charset="-120"/>
                          <a:cs typeface="+mn-cs"/>
                        </a:rPr>
                        <a:t>高政宏</a:t>
                      </a:r>
                      <a:endParaRPr lang="zh-TW" altLang="en-US" sz="1400" b="0" kern="1200" baseline="0" dirty="0">
                        <a:solidFill>
                          <a:schemeClr val="dk1"/>
                        </a:solidFill>
                        <a:latin typeface="Times New Roman" panose="02020603050405020304" pitchFamily="18" charset="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b="0" kern="1200" baseline="0" dirty="0" smtClean="0">
                          <a:solidFill>
                            <a:schemeClr val="dk1"/>
                          </a:solidFill>
                          <a:latin typeface="Times New Roman" panose="02020603050405020304" pitchFamily="18" charset="0"/>
                          <a:ea typeface="標楷體" panose="03000509000000000000" pitchFamily="65" charset="-120"/>
                          <a:cs typeface="+mn-cs"/>
                        </a:rPr>
                        <a:t>On the double-degeneracy problem in the indirect BEM</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577092"/>
                  </a:ext>
                </a:extLst>
              </a:tr>
            </a:tbl>
          </a:graphicData>
        </a:graphic>
      </p:graphicFrame>
      <p:sp>
        <p:nvSpPr>
          <p:cNvPr id="20" name="文字方塊 19"/>
          <p:cNvSpPr txBox="1"/>
          <p:nvPr/>
        </p:nvSpPr>
        <p:spPr>
          <a:xfrm>
            <a:off x="57662" y="6481885"/>
            <a:ext cx="9918700" cy="369332"/>
          </a:xfrm>
          <a:prstGeom prst="rect">
            <a:avLst/>
          </a:prstGeom>
          <a:noFill/>
        </p:spPr>
        <p:txBody>
          <a:bodyPr wrap="square" rtlCol="0">
            <a:spAutoFit/>
          </a:bodyPr>
          <a:lstStyle/>
          <a:p>
            <a:r>
              <a:rPr lang="en-US" altLang="zh-TW" dirty="0" smtClean="0">
                <a:latin typeface="Times New Roman" panose="02020603050405020304" pitchFamily="18" charset="0"/>
                <a:ea typeface="標楷體" panose="03000509000000000000" pitchFamily="65" charset="-120"/>
              </a:rPr>
              <a:t>Taiwan BEM </a:t>
            </a:r>
            <a:r>
              <a:rPr lang="zh-TW" altLang="en-US" dirty="0" smtClean="0">
                <a:latin typeface="Times New Roman" panose="02020603050405020304" pitchFamily="18" charset="0"/>
                <a:ea typeface="標楷體" panose="03000509000000000000" pitchFamily="65" charset="-120"/>
              </a:rPr>
              <a:t>自</a:t>
            </a:r>
            <a:r>
              <a:rPr lang="en-US" altLang="zh-TW" dirty="0" smtClean="0">
                <a:latin typeface="Times New Roman" panose="02020603050405020304" pitchFamily="18" charset="0"/>
                <a:ea typeface="標楷體" panose="03000509000000000000" pitchFamily="65" charset="-120"/>
              </a:rPr>
              <a:t>2010</a:t>
            </a:r>
            <a:r>
              <a:rPr lang="zh-TW" altLang="en-US" dirty="0" smtClean="0">
                <a:latin typeface="Times New Roman" panose="02020603050405020304" pitchFamily="18" charset="0"/>
                <a:ea typeface="標楷體" panose="03000509000000000000" pitchFamily="65" charset="-120"/>
              </a:rPr>
              <a:t>年已邁入第十三屆，今年分國內與國際會議二場舉行，歡迎參加</a:t>
            </a:r>
            <a:endParaRPr lang="zh-TW" altLang="en-US" dirty="0">
              <a:latin typeface="Times New Roman" panose="02020603050405020304" pitchFamily="18" charset="0"/>
              <a:ea typeface="標楷體" panose="03000509000000000000" pitchFamily="65" charset="-120"/>
            </a:endParaRPr>
          </a:p>
        </p:txBody>
      </p:sp>
      <p:sp>
        <p:nvSpPr>
          <p:cNvPr id="21" name="文字方塊 20"/>
          <p:cNvSpPr txBox="1"/>
          <p:nvPr/>
        </p:nvSpPr>
        <p:spPr>
          <a:xfrm>
            <a:off x="9129134" y="6631594"/>
            <a:ext cx="3479800" cy="246221"/>
          </a:xfrm>
          <a:prstGeom prst="rect">
            <a:avLst/>
          </a:prstGeom>
          <a:noFill/>
        </p:spPr>
        <p:txBody>
          <a:bodyPr wrap="square" rtlCol="0">
            <a:spAutoFit/>
          </a:bodyPr>
          <a:lstStyle/>
          <a:p>
            <a:r>
              <a:rPr lang="en-US" altLang="zh-TW" sz="1000" dirty="0" smtClean="0">
                <a:latin typeface="Times New Roman" panose="02020603050405020304" pitchFamily="18" charset="0"/>
                <a:cs typeface="Times New Roman" panose="02020603050405020304" pitchFamily="18" charset="0"/>
              </a:rPr>
              <a:t>Filename: Taiwan </a:t>
            </a:r>
            <a:r>
              <a:rPr lang="en-US" altLang="zh-TW" sz="1000" dirty="0">
                <a:latin typeface="Times New Roman" panose="02020603050405020304" pitchFamily="18" charset="0"/>
                <a:cs typeface="Times New Roman" panose="02020603050405020304" pitchFamily="18" charset="0"/>
              </a:rPr>
              <a:t>BEM 13 (Since 2010</a:t>
            </a:r>
            <a:r>
              <a:rPr lang="en-US" altLang="zh-TW" sz="1000" dirty="0" smtClean="0">
                <a:latin typeface="Times New Roman" panose="02020603050405020304" pitchFamily="18" charset="0"/>
                <a:cs typeface="Times New Roman" panose="02020603050405020304" pitchFamily="18" charset="0"/>
              </a:rPr>
              <a:t>).ppt Made by HJ</a:t>
            </a:r>
            <a:endParaRPr lang="zh-TW" altLang="en-US" sz="1000" dirty="0"/>
          </a:p>
        </p:txBody>
      </p:sp>
    </p:spTree>
    <p:extLst>
      <p:ext uri="{BB962C8B-B14F-4D97-AF65-F5344CB8AC3E}">
        <p14:creationId xmlns:p14="http://schemas.microsoft.com/office/powerpoint/2010/main" val="4290938074"/>
      </p:ext>
    </p:extLst>
  </p:cSld>
  <p:clrMapOvr>
    <a:masterClrMapping/>
  </p:clrMapOvr>
  <p:transition>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0214FF17-6917-41E2-AD61-86B91A2A2900}"/>
              </a:ext>
            </a:extLst>
          </p:cNvPr>
          <p:cNvSpPr txBox="1"/>
          <p:nvPr/>
        </p:nvSpPr>
        <p:spPr>
          <a:xfrm>
            <a:off x="2615565" y="1042064"/>
            <a:ext cx="6960870" cy="1200329"/>
          </a:xfrm>
          <a:prstGeom prst="rect">
            <a:avLst/>
          </a:prstGeom>
          <a:noFill/>
        </p:spPr>
        <p:txBody>
          <a:bodyPr wrap="square" rtlCol="0">
            <a:spAutoFit/>
          </a:bodyPr>
          <a:lstStyle/>
          <a:p>
            <a:pPr algn="ctr"/>
            <a:r>
              <a:rPr lang="zh-TW" altLang="en-US" sz="2400" dirty="0">
                <a:latin typeface="Times New Roman" panose="02020603050405020304" pitchFamily="18" charset="0"/>
                <a:ea typeface="標楷體" panose="03000509000000000000" pitchFamily="65" charset="-120"/>
              </a:rPr>
              <a:t>第一屆計算力學學會年會</a:t>
            </a:r>
            <a:endParaRPr lang="en-US" altLang="zh-TW" sz="2400" dirty="0">
              <a:latin typeface="Times New Roman" panose="02020603050405020304" pitchFamily="18" charset="0"/>
              <a:ea typeface="標楷體" panose="03000509000000000000" pitchFamily="65" charset="-120"/>
            </a:endParaRPr>
          </a:p>
          <a:p>
            <a:pPr algn="ctr"/>
            <a:r>
              <a:rPr lang="zh-TW" altLang="en-US" sz="2400" dirty="0">
                <a:latin typeface="Times New Roman" panose="02020603050405020304" pitchFamily="18" charset="0"/>
                <a:ea typeface="標楷體" panose="03000509000000000000" pitchFamily="65" charset="-120"/>
              </a:rPr>
              <a:t>暨第十四屆台灣邊界元會議 </a:t>
            </a:r>
            <a:r>
              <a:rPr lang="en-US" altLang="zh-TW" sz="2400" dirty="0">
                <a:latin typeface="Times New Roman" panose="02020603050405020304" pitchFamily="18" charset="0"/>
                <a:ea typeface="標楷體" panose="03000509000000000000" pitchFamily="65" charset="-120"/>
              </a:rPr>
              <a:t>(Oct. 28-29, 2023)</a:t>
            </a:r>
          </a:p>
          <a:p>
            <a:pPr algn="ctr"/>
            <a:r>
              <a:rPr lang="zh-TW" altLang="en-US" sz="2400" dirty="0">
                <a:latin typeface="Times New Roman" panose="02020603050405020304" pitchFamily="18" charset="0"/>
                <a:ea typeface="標楷體" panose="03000509000000000000" pitchFamily="65" charset="-120"/>
              </a:rPr>
              <a:t>洪老師七十大壽慶祝論壇</a:t>
            </a:r>
          </a:p>
        </p:txBody>
      </p:sp>
      <p:sp>
        <p:nvSpPr>
          <p:cNvPr id="9" name="文字方塊 8">
            <a:extLst>
              <a:ext uri="{FF2B5EF4-FFF2-40B4-BE49-F238E27FC236}">
                <a16:creationId xmlns:a16="http://schemas.microsoft.com/office/drawing/2014/main" id="{340A89A3-44D9-4E4E-B036-F32144865A4F}"/>
              </a:ext>
            </a:extLst>
          </p:cNvPr>
          <p:cNvSpPr txBox="1"/>
          <p:nvPr/>
        </p:nvSpPr>
        <p:spPr>
          <a:xfrm>
            <a:off x="4403725" y="6379220"/>
            <a:ext cx="6096000" cy="276999"/>
          </a:xfrm>
          <a:prstGeom prst="rect">
            <a:avLst/>
          </a:prstGeom>
          <a:noFill/>
        </p:spPr>
        <p:txBody>
          <a:bodyPr wrap="square">
            <a:spAutoFit/>
          </a:bodyPr>
          <a:lstStyle/>
          <a:p>
            <a:pPr algn="ctr"/>
            <a:r>
              <a:rPr lang="en-US" altLang="zh-TW" sz="1200" dirty="0">
                <a:solidFill>
                  <a:schemeClr val="bg1">
                    <a:lumMod val="50000"/>
                  </a:schemeClr>
                </a:solidFill>
                <a:latin typeface="Times New Roman" panose="02020603050405020304" pitchFamily="18" charset="0"/>
                <a:ea typeface="標楷體" panose="03000509000000000000" pitchFamily="65" charset="-120"/>
              </a:rPr>
              <a:t>File name:</a:t>
            </a:r>
            <a:r>
              <a:rPr lang="zh-TW" altLang="en-US" sz="1200" dirty="0">
                <a:solidFill>
                  <a:schemeClr val="bg1">
                    <a:lumMod val="50000"/>
                  </a:schemeClr>
                </a:solidFill>
                <a:latin typeface="Times New Roman" panose="02020603050405020304" pitchFamily="18" charset="0"/>
                <a:ea typeface="標楷體" panose="03000509000000000000" pitchFamily="65" charset="-120"/>
              </a:rPr>
              <a:t> 第一屆計算力學學會年會研討會規劃 </a:t>
            </a:r>
            <a:r>
              <a:rPr lang="en-US" altLang="zh-TW" sz="1200" dirty="0">
                <a:solidFill>
                  <a:schemeClr val="bg1">
                    <a:lumMod val="50000"/>
                  </a:schemeClr>
                </a:solidFill>
                <a:latin typeface="Times New Roman" panose="02020603050405020304" pitchFamily="18" charset="0"/>
                <a:ea typeface="標楷體" panose="03000509000000000000" pitchFamily="65" charset="-120"/>
              </a:rPr>
              <a:t>by MN</a:t>
            </a:r>
          </a:p>
        </p:txBody>
      </p:sp>
      <p:sp>
        <p:nvSpPr>
          <p:cNvPr id="10" name="文字方塊 9">
            <a:extLst>
              <a:ext uri="{FF2B5EF4-FFF2-40B4-BE49-F238E27FC236}">
                <a16:creationId xmlns:a16="http://schemas.microsoft.com/office/drawing/2014/main" id="{368745A2-8849-4A69-AC21-E27D55011331}"/>
              </a:ext>
            </a:extLst>
          </p:cNvPr>
          <p:cNvSpPr txBox="1"/>
          <p:nvPr/>
        </p:nvSpPr>
        <p:spPr>
          <a:xfrm>
            <a:off x="2813050" y="3308301"/>
            <a:ext cx="8044180" cy="1631216"/>
          </a:xfrm>
          <a:prstGeom prst="rect">
            <a:avLst/>
          </a:prstGeom>
          <a:noFill/>
        </p:spPr>
        <p:txBody>
          <a:bodyPr wrap="square" rtlCol="0">
            <a:spAutoFit/>
          </a:bodyPr>
          <a:lstStyle/>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rPr>
              <a:t>邀洪老師師生故舊演講 </a:t>
            </a:r>
            <a:r>
              <a:rPr lang="en-US" altLang="zh-TW" sz="2000" dirty="0">
                <a:latin typeface="Times New Roman" panose="02020603050405020304" pitchFamily="18" charset="0"/>
                <a:ea typeface="標楷體" panose="03000509000000000000" pitchFamily="65" charset="-120"/>
              </a:rPr>
              <a:t>20~30</a:t>
            </a:r>
            <a:r>
              <a:rPr lang="zh-TW" altLang="en-US" sz="2000" dirty="0">
                <a:latin typeface="Times New Roman" panose="02020603050405020304" pitchFamily="18" charset="0"/>
                <a:ea typeface="標楷體" panose="03000509000000000000" pitchFamily="65" charset="-120"/>
              </a:rPr>
              <a:t>分鐘</a:t>
            </a:r>
            <a:endParaRPr lang="en-US" altLang="zh-TW" sz="2000" dirty="0">
              <a:latin typeface="Times New Roman" panose="02020603050405020304" pitchFamily="18" charset="0"/>
              <a:ea typeface="標楷體" panose="03000509000000000000" pitchFamily="65" charset="-120"/>
            </a:endParaRPr>
          </a:p>
          <a:p>
            <a:pPr marL="285750" indent="-285750">
              <a:buFont typeface="Arial" panose="020B0604020202020204" pitchFamily="34" charset="0"/>
              <a:buChar char="•"/>
            </a:pPr>
            <a:r>
              <a:rPr lang="en-US" altLang="zh-TW" sz="2000" dirty="0">
                <a:latin typeface="Times New Roman" panose="02020603050405020304" pitchFamily="18" charset="0"/>
                <a:ea typeface="標楷體" panose="03000509000000000000" pitchFamily="65" charset="-120"/>
              </a:rPr>
              <a:t>NTOU/MSV </a:t>
            </a:r>
            <a:r>
              <a:rPr lang="zh-TW" altLang="en-US" sz="2000" dirty="0">
                <a:latin typeface="Times New Roman" panose="02020603050405020304" pitchFamily="18" charset="0"/>
                <a:ea typeface="標楷體" panose="03000509000000000000" pitchFamily="65" charset="-120"/>
              </a:rPr>
              <a:t>資助演講費</a:t>
            </a:r>
            <a:r>
              <a:rPr lang="en-US" altLang="zh-TW" sz="2000" dirty="0">
                <a:latin typeface="Times New Roman" panose="02020603050405020304" pitchFamily="18" charset="0"/>
                <a:ea typeface="標楷體" panose="03000509000000000000" pitchFamily="65" charset="-120"/>
              </a:rPr>
              <a:t> (invited</a:t>
            </a:r>
            <a:r>
              <a:rPr lang="zh-TW" altLang="en-US" sz="2000" dirty="0">
                <a:latin typeface="Times New Roman" panose="02020603050405020304" pitchFamily="18" charset="0"/>
                <a:ea typeface="標楷體" panose="03000509000000000000" pitchFamily="65" charset="-120"/>
              </a:rPr>
              <a:t> </a:t>
            </a:r>
            <a:r>
              <a:rPr lang="en-US" altLang="zh-TW" sz="2000" dirty="0">
                <a:latin typeface="Times New Roman" panose="02020603050405020304" pitchFamily="18" charset="0"/>
                <a:ea typeface="標楷體" panose="03000509000000000000" pitchFamily="65" charset="-120"/>
              </a:rPr>
              <a:t>speaker)</a:t>
            </a: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rPr>
              <a:t>洪老師七十大壽慶生</a:t>
            </a:r>
            <a:endParaRPr lang="en-US" altLang="zh-TW" sz="2000" dirty="0">
              <a:latin typeface="Times New Roman" panose="02020603050405020304" pitchFamily="18" charset="0"/>
              <a:ea typeface="標楷體" panose="03000509000000000000" pitchFamily="65" charset="-120"/>
            </a:endParaRP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rPr>
              <a:t>陳正宗、陳桂鴻、劉立偉、李應德、吳清森、李家瑋 協辦</a:t>
            </a:r>
            <a:endParaRPr lang="en-US" altLang="zh-TW" sz="2000" dirty="0">
              <a:latin typeface="Times New Roman" panose="02020603050405020304" pitchFamily="18" charset="0"/>
              <a:ea typeface="標楷體" panose="03000509000000000000" pitchFamily="65" charset="-120"/>
            </a:endParaRPr>
          </a:p>
          <a:p>
            <a:pPr marL="285750" indent="-285750">
              <a:buFont typeface="Arial" panose="020B0604020202020204" pitchFamily="34" charset="0"/>
              <a:buChar char="•"/>
            </a:pPr>
            <a:endParaRPr lang="zh-TW" altLang="en-US" sz="2000" dirty="0">
              <a:latin typeface="Times New Roman" panose="02020603050405020304" pitchFamily="18" charset="0"/>
              <a:ea typeface="標楷體" panose="03000509000000000000" pitchFamily="65" charset="-120"/>
            </a:endParaRPr>
          </a:p>
        </p:txBody>
      </p:sp>
      <p:sp>
        <p:nvSpPr>
          <p:cNvPr id="2" name="文字方塊 1">
            <a:extLst>
              <a:ext uri="{FF2B5EF4-FFF2-40B4-BE49-F238E27FC236}">
                <a16:creationId xmlns:a16="http://schemas.microsoft.com/office/drawing/2014/main" id="{2598F5B7-8EF3-4524-9C20-081074202155}"/>
              </a:ext>
            </a:extLst>
          </p:cNvPr>
          <p:cNvSpPr txBox="1"/>
          <p:nvPr/>
        </p:nvSpPr>
        <p:spPr>
          <a:xfrm>
            <a:off x="2813050" y="5151537"/>
            <a:ext cx="6398062" cy="1015663"/>
          </a:xfrm>
          <a:prstGeom prst="rect">
            <a:avLst/>
          </a:prstGeom>
          <a:noFill/>
        </p:spPr>
        <p:txBody>
          <a:bodyPr wrap="square" rtlCol="0">
            <a:spAutoFit/>
          </a:bodyPr>
          <a:lstStyle/>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Invited speakers:</a:t>
            </a:r>
          </a:p>
          <a:p>
            <a:r>
              <a:rPr lang="zh-TW" altLang="en-US" sz="2000" dirty="0">
                <a:latin typeface="標楷體" panose="03000509000000000000" pitchFamily="65" charset="-120"/>
                <a:ea typeface="標楷體" panose="03000509000000000000" pitchFamily="65" charset="-120"/>
              </a:rPr>
              <a:t>洪宏基 </a:t>
            </a:r>
            <a:r>
              <a:rPr lang="zh-TW" altLang="en-US" sz="2000" dirty="0" smtClean="0">
                <a:latin typeface="標楷體" panose="03000509000000000000" pitchFamily="65" charset="-120"/>
                <a:ea typeface="標楷體" panose="03000509000000000000" pitchFamily="65" charset="-120"/>
              </a:rPr>
              <a:t>潘</a:t>
            </a:r>
            <a:r>
              <a:rPr lang="zh-TW" altLang="en-US" sz="2000" dirty="0">
                <a:latin typeface="標楷體" panose="03000509000000000000" pitchFamily="65" charset="-120"/>
                <a:ea typeface="標楷體" panose="03000509000000000000" pitchFamily="65" charset="-120"/>
              </a:rPr>
              <a:t>爾年 楊德良 林聰</a:t>
            </a:r>
            <a:r>
              <a:rPr lang="zh-TW" altLang="en-US" sz="2000" dirty="0" smtClean="0">
                <a:latin typeface="標楷體" panose="03000509000000000000" pitchFamily="65" charset="-120"/>
                <a:ea typeface="標楷體" panose="03000509000000000000" pitchFamily="65" charset="-120"/>
              </a:rPr>
              <a:t>悟 </a:t>
            </a:r>
            <a:r>
              <a:rPr lang="zh-TW" altLang="en-US" sz="2000" dirty="0">
                <a:latin typeface="標楷體" panose="03000509000000000000" pitchFamily="65" charset="-120"/>
                <a:ea typeface="標楷體" panose="03000509000000000000" pitchFamily="65" charset="-120"/>
              </a:rPr>
              <a:t>壽克</a:t>
            </a:r>
            <a:r>
              <a:rPr lang="zh-TW" altLang="en-US" sz="2000" dirty="0" smtClean="0">
                <a:latin typeface="標楷體" panose="03000509000000000000" pitchFamily="65" charset="-120"/>
                <a:ea typeface="標楷體" panose="03000509000000000000" pitchFamily="65" charset="-120"/>
              </a:rPr>
              <a:t>堅 呂宗澤 </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夏育群 李明恭 黃宏財 李國明 </a:t>
            </a:r>
            <a:r>
              <a:rPr lang="zh-TW" altLang="en-US" sz="2000" dirty="0" smtClean="0">
                <a:latin typeface="標楷體" panose="03000509000000000000" pitchFamily="65" charset="-120"/>
                <a:ea typeface="標楷體" panose="03000509000000000000" pitchFamily="65" charset="-120"/>
              </a:rPr>
              <a:t>陳桂鴻 李洋傑</a:t>
            </a:r>
            <a:endParaRPr lang="en-US" altLang="zh-TW"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79645632"/>
      </p:ext>
    </p:extLst>
  </p:cSld>
  <p:clrMapOvr>
    <a:masterClrMapping/>
  </p:clrMapOvr>
  <p:transition>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0214FF17-6917-41E2-AD61-86B91A2A2900}"/>
              </a:ext>
            </a:extLst>
          </p:cNvPr>
          <p:cNvSpPr txBox="1"/>
          <p:nvPr/>
        </p:nvSpPr>
        <p:spPr>
          <a:xfrm>
            <a:off x="5853719" y="10217"/>
            <a:ext cx="6960870" cy="1569660"/>
          </a:xfrm>
          <a:prstGeom prst="rect">
            <a:avLst/>
          </a:prstGeom>
          <a:noFill/>
        </p:spPr>
        <p:txBody>
          <a:bodyPr wrap="square" rtlCol="0">
            <a:spAutoFit/>
          </a:bodyPr>
          <a:lstStyle/>
          <a:p>
            <a:pPr algn="ctr"/>
            <a:r>
              <a:rPr lang="zh-TW" altLang="en-US" sz="2400" dirty="0">
                <a:latin typeface="Times New Roman" panose="02020603050405020304" pitchFamily="18" charset="0"/>
                <a:ea typeface="標楷體" panose="03000509000000000000" pitchFamily="65" charset="-120"/>
              </a:rPr>
              <a:t>第一屆計算力學學會年會</a:t>
            </a:r>
            <a:endParaRPr lang="en-US" altLang="zh-TW" sz="2400" dirty="0">
              <a:latin typeface="Times New Roman" panose="02020603050405020304" pitchFamily="18" charset="0"/>
              <a:ea typeface="標楷體" panose="03000509000000000000" pitchFamily="65" charset="-120"/>
            </a:endParaRPr>
          </a:p>
          <a:p>
            <a:pPr algn="ctr"/>
            <a:r>
              <a:rPr lang="zh-TW" altLang="en-US" sz="2400" dirty="0">
                <a:latin typeface="Times New Roman" panose="02020603050405020304" pitchFamily="18" charset="0"/>
                <a:ea typeface="標楷體" panose="03000509000000000000" pitchFamily="65" charset="-120"/>
              </a:rPr>
              <a:t>暨第十四屆台灣邊界元</a:t>
            </a:r>
            <a:r>
              <a:rPr lang="zh-TW" altLang="en-US" sz="2400" dirty="0" smtClean="0">
                <a:latin typeface="Times New Roman" panose="02020603050405020304" pitchFamily="18" charset="0"/>
                <a:ea typeface="標楷體" panose="03000509000000000000" pitchFamily="65" charset="-120"/>
              </a:rPr>
              <a:t>會議</a:t>
            </a:r>
            <a:endParaRPr lang="en-US" altLang="zh-TW" sz="2400" dirty="0" smtClean="0">
              <a:latin typeface="Times New Roman" panose="02020603050405020304" pitchFamily="18" charset="0"/>
              <a:ea typeface="標楷體" panose="03000509000000000000" pitchFamily="65" charset="-120"/>
            </a:endParaRPr>
          </a:p>
          <a:p>
            <a:pPr algn="ctr"/>
            <a:r>
              <a:rPr lang="zh-TW" altLang="en-US" sz="2400" dirty="0" smtClean="0">
                <a:latin typeface="Times New Roman" panose="02020603050405020304" pitchFamily="18" charset="0"/>
                <a:ea typeface="標楷體" panose="03000509000000000000" pitchFamily="65" charset="-120"/>
              </a:rPr>
              <a:t> </a:t>
            </a:r>
            <a:r>
              <a:rPr lang="en-US" altLang="zh-TW" sz="2400" dirty="0">
                <a:latin typeface="Times New Roman" panose="02020603050405020304" pitchFamily="18" charset="0"/>
                <a:ea typeface="標楷體" panose="03000509000000000000" pitchFamily="65" charset="-120"/>
              </a:rPr>
              <a:t>(Oct. 28-29, 2023)</a:t>
            </a:r>
          </a:p>
          <a:p>
            <a:pPr algn="ctr"/>
            <a:r>
              <a:rPr lang="zh-TW" altLang="en-US" sz="2400" dirty="0">
                <a:latin typeface="Times New Roman" panose="02020603050405020304" pitchFamily="18" charset="0"/>
                <a:ea typeface="標楷體" panose="03000509000000000000" pitchFamily="65" charset="-120"/>
              </a:rPr>
              <a:t>洪老師七十大壽慶祝論壇</a:t>
            </a:r>
          </a:p>
        </p:txBody>
      </p:sp>
      <p:sp>
        <p:nvSpPr>
          <p:cNvPr id="9" name="文字方塊 8">
            <a:extLst>
              <a:ext uri="{FF2B5EF4-FFF2-40B4-BE49-F238E27FC236}">
                <a16:creationId xmlns:a16="http://schemas.microsoft.com/office/drawing/2014/main" id="{340A89A3-44D9-4E4E-B036-F32144865A4F}"/>
              </a:ext>
            </a:extLst>
          </p:cNvPr>
          <p:cNvSpPr txBox="1"/>
          <p:nvPr/>
        </p:nvSpPr>
        <p:spPr>
          <a:xfrm>
            <a:off x="4403725" y="6379220"/>
            <a:ext cx="6096000" cy="276999"/>
          </a:xfrm>
          <a:prstGeom prst="rect">
            <a:avLst/>
          </a:prstGeom>
          <a:noFill/>
        </p:spPr>
        <p:txBody>
          <a:bodyPr wrap="square">
            <a:spAutoFit/>
          </a:bodyPr>
          <a:lstStyle/>
          <a:p>
            <a:pPr algn="ctr"/>
            <a:r>
              <a:rPr lang="en-US" altLang="zh-TW" sz="1200" dirty="0">
                <a:solidFill>
                  <a:schemeClr val="bg1">
                    <a:lumMod val="50000"/>
                  </a:schemeClr>
                </a:solidFill>
                <a:latin typeface="Times New Roman" panose="02020603050405020304" pitchFamily="18" charset="0"/>
                <a:ea typeface="標楷體" panose="03000509000000000000" pitchFamily="65" charset="-120"/>
              </a:rPr>
              <a:t>File name:</a:t>
            </a:r>
            <a:r>
              <a:rPr lang="zh-TW" altLang="en-US" sz="1200" dirty="0">
                <a:solidFill>
                  <a:schemeClr val="bg1">
                    <a:lumMod val="50000"/>
                  </a:schemeClr>
                </a:solidFill>
                <a:latin typeface="Times New Roman" panose="02020603050405020304" pitchFamily="18" charset="0"/>
                <a:ea typeface="標楷體" panose="03000509000000000000" pitchFamily="65" charset="-120"/>
              </a:rPr>
              <a:t> 第一屆計算力學學會年會研討會規劃 </a:t>
            </a:r>
            <a:r>
              <a:rPr lang="en-US" altLang="zh-TW" sz="1200" dirty="0">
                <a:solidFill>
                  <a:schemeClr val="bg1">
                    <a:lumMod val="50000"/>
                  </a:schemeClr>
                </a:solidFill>
                <a:latin typeface="Times New Roman" panose="02020603050405020304" pitchFamily="18" charset="0"/>
                <a:ea typeface="標楷體" panose="03000509000000000000" pitchFamily="65" charset="-120"/>
              </a:rPr>
              <a:t>by MN</a:t>
            </a:r>
          </a:p>
        </p:txBody>
      </p:sp>
      <p:pic>
        <p:nvPicPr>
          <p:cNvPr id="2" name="圖片 1"/>
          <p:cNvPicPr>
            <a:picLocks noChangeAspect="1"/>
          </p:cNvPicPr>
          <p:nvPr/>
        </p:nvPicPr>
        <p:blipFill>
          <a:blip r:embed="rId2"/>
          <a:stretch>
            <a:fillRect/>
          </a:stretch>
        </p:blipFill>
        <p:spPr>
          <a:xfrm>
            <a:off x="5475308" y="1579877"/>
            <a:ext cx="6716692" cy="4749641"/>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621" y="-92279"/>
            <a:ext cx="4843098" cy="6858000"/>
          </a:xfrm>
          <a:prstGeom prst="rect">
            <a:avLst/>
          </a:prstGeom>
        </p:spPr>
      </p:pic>
    </p:spTree>
    <p:extLst>
      <p:ext uri="{BB962C8B-B14F-4D97-AF65-F5344CB8AC3E}">
        <p14:creationId xmlns:p14="http://schemas.microsoft.com/office/powerpoint/2010/main" val="3736915826"/>
      </p:ext>
    </p:extLst>
  </p:cSld>
  <p:clrMapOvr>
    <a:masterClrMapping/>
  </p:clrMapOvr>
  <p:transition>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2827AC9A-16AE-053F-465D-211BD4C74181}"/>
              </a:ext>
            </a:extLst>
          </p:cNvPr>
          <p:cNvPicPr>
            <a:picLocks noChangeAspect="1"/>
          </p:cNvPicPr>
          <p:nvPr/>
        </p:nvPicPr>
        <p:blipFill>
          <a:blip r:embed="rId2"/>
          <a:stretch>
            <a:fillRect/>
          </a:stretch>
        </p:blipFill>
        <p:spPr>
          <a:xfrm>
            <a:off x="10723944" y="446589"/>
            <a:ext cx="987708" cy="978063"/>
          </a:xfrm>
          <a:prstGeom prst="rect">
            <a:avLst/>
          </a:prstGeom>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547" y="-75500"/>
            <a:ext cx="5492713" cy="6782499"/>
          </a:xfrm>
          <a:prstGeom prst="rect">
            <a:avLst/>
          </a:prstGeom>
        </p:spPr>
      </p:pic>
    </p:spTree>
    <p:extLst>
      <p:ext uri="{BB962C8B-B14F-4D97-AF65-F5344CB8AC3E}">
        <p14:creationId xmlns:p14="http://schemas.microsoft.com/office/powerpoint/2010/main" val="2982610968"/>
      </p:ext>
    </p:extLst>
  </p:cSld>
  <p:clrMapOvr>
    <a:masterClrMapping/>
  </p:clrMapOvr>
  <p:transition>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9" name="Rectangle 5"/>
          <p:cNvSpPr>
            <a:spLocks noChangeArrowheads="1"/>
          </p:cNvSpPr>
          <p:nvPr/>
        </p:nvSpPr>
        <p:spPr bwMode="auto">
          <a:xfrm>
            <a:off x="2065339" y="5084764"/>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4000" b="1">
                <a:solidFill>
                  <a:schemeClr val="hlink"/>
                </a:solidFill>
              </a:rPr>
              <a:t>                      </a:t>
            </a:r>
            <a:endParaRPr lang="en-US" altLang="zh-TW" sz="3200" b="1"/>
          </a:p>
        </p:txBody>
      </p:sp>
      <p:sp>
        <p:nvSpPr>
          <p:cNvPr id="4" name="矩形 3"/>
          <p:cNvSpPr/>
          <p:nvPr/>
        </p:nvSpPr>
        <p:spPr>
          <a:xfrm>
            <a:off x="2611771" y="-123930"/>
            <a:ext cx="11808903" cy="8710077"/>
          </a:xfrm>
          <a:prstGeom prst="rect">
            <a:avLst/>
          </a:prstGeom>
        </p:spPr>
        <p:txBody>
          <a:bodyPr wrap="square">
            <a:spAutoFit/>
          </a:bodyPr>
          <a:lstStyle/>
          <a:p>
            <a:r>
              <a:rPr lang="zh-TW" altLang="zh-TW" sz="4000" dirty="0">
                <a:solidFill>
                  <a:srgbClr val="FF0000"/>
                </a:solidFill>
              </a:rPr>
              <a:t>邊界</a:t>
            </a:r>
            <a:r>
              <a:rPr lang="zh-TW" altLang="zh-TW" sz="4000" dirty="0" smtClean="0">
                <a:solidFill>
                  <a:srgbClr val="FF0000"/>
                </a:solidFill>
              </a:rPr>
              <a:t>元</a:t>
            </a:r>
            <a:r>
              <a:rPr lang="zh-TW" altLang="en-US" sz="4000" dirty="0">
                <a:solidFill>
                  <a:srgbClr val="FF0000"/>
                </a:solidFill>
              </a:rPr>
              <a:t>的</a:t>
            </a:r>
            <a:r>
              <a:rPr lang="zh-TW" altLang="en-US" sz="4000" dirty="0" smtClean="0">
                <a:solidFill>
                  <a:srgbClr val="FF0000"/>
                </a:solidFill>
              </a:rPr>
              <a:t>前生今世</a:t>
            </a:r>
            <a:endParaRPr lang="en-US" altLang="zh-TW" sz="4000" dirty="0" smtClean="0">
              <a:solidFill>
                <a:srgbClr val="FF0000"/>
              </a:solidFill>
            </a:endParaRPr>
          </a:p>
          <a:p>
            <a:r>
              <a:rPr lang="zh-TW" altLang="en-US" sz="4000" dirty="0">
                <a:solidFill>
                  <a:srgbClr val="FF0000"/>
                </a:solidFill>
              </a:rPr>
              <a:t> </a:t>
            </a:r>
            <a:r>
              <a:rPr lang="zh-TW" altLang="en-US" sz="4000" dirty="0" smtClean="0">
                <a:solidFill>
                  <a:srgbClr val="FF0000"/>
                </a:solidFill>
              </a:rPr>
              <a:t>       </a:t>
            </a:r>
            <a:r>
              <a:rPr lang="en-US" altLang="zh-TW" sz="4000" dirty="0" smtClean="0">
                <a:solidFill>
                  <a:srgbClr val="FF0000"/>
                </a:solidFill>
              </a:rPr>
              <a:t>(BEFORE 1969)</a:t>
            </a:r>
          </a:p>
          <a:p>
            <a:endParaRPr lang="en-US" altLang="zh-TW" sz="4000" dirty="0">
              <a:solidFill>
                <a:srgbClr val="FF0000"/>
              </a:solidFill>
            </a:endParaRPr>
          </a:p>
          <a:p>
            <a:pPr marL="742950" indent="-742950">
              <a:buAutoNum type="arabicPlain" startAt="1981"/>
            </a:pPr>
            <a:r>
              <a:rPr lang="zh-TW" altLang="en-US" sz="4000" dirty="0" smtClean="0">
                <a:solidFill>
                  <a:srgbClr val="FF0000"/>
                </a:solidFill>
              </a:rPr>
              <a:t>大二材料力學 </a:t>
            </a:r>
            <a:r>
              <a:rPr lang="en-US" altLang="zh-TW" sz="4000" dirty="0" smtClean="0">
                <a:solidFill>
                  <a:srgbClr val="FF0000"/>
                </a:solidFill>
              </a:rPr>
              <a:t>moment </a:t>
            </a:r>
            <a:r>
              <a:rPr lang="en-US" altLang="zh-TW" sz="4000" dirty="0" smtClean="0">
                <a:solidFill>
                  <a:srgbClr val="FF0000"/>
                </a:solidFill>
              </a:rPr>
              <a:t>diagram(</a:t>
            </a:r>
            <a:r>
              <a:rPr lang="zh-TW" altLang="en-US" sz="4000" dirty="0" smtClean="0">
                <a:solidFill>
                  <a:srgbClr val="FF0000"/>
                </a:solidFill>
              </a:rPr>
              <a:t>左天雄</a:t>
            </a:r>
            <a:r>
              <a:rPr lang="en-US" altLang="zh-TW" sz="4000" dirty="0" smtClean="0">
                <a:solidFill>
                  <a:srgbClr val="FF0000"/>
                </a:solidFill>
              </a:rPr>
              <a:t>)</a:t>
            </a:r>
            <a:endParaRPr lang="en-US" altLang="zh-TW" sz="4000" dirty="0" smtClean="0">
              <a:solidFill>
                <a:srgbClr val="FF0000"/>
              </a:solidFill>
            </a:endParaRPr>
          </a:p>
          <a:p>
            <a:endParaRPr lang="en-US" altLang="zh-TW" sz="4000" dirty="0">
              <a:solidFill>
                <a:srgbClr val="FF0000"/>
              </a:solidFill>
            </a:endParaRPr>
          </a:p>
          <a:p>
            <a:r>
              <a:rPr lang="en-US" altLang="zh-TW" sz="4000" dirty="0" smtClean="0">
                <a:solidFill>
                  <a:srgbClr val="FF0000"/>
                </a:solidFill>
              </a:rPr>
              <a:t>1982 </a:t>
            </a:r>
            <a:r>
              <a:rPr lang="zh-TW" altLang="en-US" sz="4000" dirty="0" smtClean="0">
                <a:solidFill>
                  <a:srgbClr val="FF0000"/>
                </a:solidFill>
              </a:rPr>
              <a:t>大三結構學      </a:t>
            </a:r>
            <a:r>
              <a:rPr lang="en-US" altLang="zh-TW" sz="4000" dirty="0" smtClean="0">
                <a:solidFill>
                  <a:srgbClr val="FF0000"/>
                </a:solidFill>
              </a:rPr>
              <a:t>influence </a:t>
            </a:r>
            <a:r>
              <a:rPr lang="en-US" altLang="zh-TW" sz="4000" dirty="0" smtClean="0">
                <a:solidFill>
                  <a:srgbClr val="FF0000"/>
                </a:solidFill>
              </a:rPr>
              <a:t>line</a:t>
            </a:r>
            <a:r>
              <a:rPr lang="zh-TW" altLang="en-US" sz="4000" dirty="0" smtClean="0">
                <a:solidFill>
                  <a:srgbClr val="FF0000"/>
                </a:solidFill>
              </a:rPr>
              <a:t> </a:t>
            </a:r>
            <a:r>
              <a:rPr lang="en-US" altLang="zh-TW" sz="4000" dirty="0" smtClean="0">
                <a:solidFill>
                  <a:srgbClr val="FF0000"/>
                </a:solidFill>
              </a:rPr>
              <a:t>(</a:t>
            </a:r>
            <a:r>
              <a:rPr lang="zh-TW" altLang="en-US" sz="4000" dirty="0" smtClean="0">
                <a:solidFill>
                  <a:srgbClr val="FF0000"/>
                </a:solidFill>
              </a:rPr>
              <a:t>陳永祥</a:t>
            </a:r>
            <a:r>
              <a:rPr lang="en-US" altLang="zh-TW" sz="4000" dirty="0" smtClean="0">
                <a:solidFill>
                  <a:srgbClr val="FF0000"/>
                </a:solidFill>
              </a:rPr>
              <a:t>)</a:t>
            </a:r>
            <a:endParaRPr lang="en-US" altLang="zh-TW" sz="4000" dirty="0" smtClean="0">
              <a:solidFill>
                <a:srgbClr val="FF0000"/>
              </a:solidFill>
            </a:endParaRPr>
          </a:p>
          <a:p>
            <a:endParaRPr lang="en-US" altLang="zh-TW" sz="4000" dirty="0" smtClean="0">
              <a:solidFill>
                <a:srgbClr val="FF0000"/>
              </a:solidFill>
            </a:endParaRPr>
          </a:p>
          <a:p>
            <a:r>
              <a:rPr lang="en-US" altLang="zh-TW" sz="4000" dirty="0" smtClean="0">
                <a:solidFill>
                  <a:srgbClr val="FF0000"/>
                </a:solidFill>
              </a:rPr>
              <a:t>Summer : Greenberg </a:t>
            </a:r>
            <a:endParaRPr lang="en-US" altLang="zh-TW" sz="4000" dirty="0">
              <a:solidFill>
                <a:srgbClr val="FF0000"/>
              </a:solidFill>
            </a:endParaRPr>
          </a:p>
          <a:p>
            <a:endParaRPr lang="en-US" altLang="zh-TW" sz="4000" dirty="0">
              <a:solidFill>
                <a:srgbClr val="FF0000"/>
              </a:solidFill>
            </a:endParaRPr>
          </a:p>
          <a:p>
            <a:r>
              <a:rPr lang="en-US" altLang="zh-TW" sz="4000" dirty="0" smtClean="0">
                <a:solidFill>
                  <a:srgbClr val="FF0000"/>
                </a:solidFill>
              </a:rPr>
              <a:t>1985 </a:t>
            </a:r>
            <a:r>
              <a:rPr lang="zh-TW" altLang="en-US" sz="4000" dirty="0" smtClean="0">
                <a:solidFill>
                  <a:srgbClr val="FF0000"/>
                </a:solidFill>
              </a:rPr>
              <a:t>研一 物理數學  </a:t>
            </a:r>
            <a:r>
              <a:rPr lang="en-US" altLang="zh-TW" sz="4000" dirty="0" smtClean="0">
                <a:solidFill>
                  <a:srgbClr val="FF0000"/>
                </a:solidFill>
              </a:rPr>
              <a:t>Green </a:t>
            </a:r>
            <a:r>
              <a:rPr lang="en-US" altLang="zh-TW" sz="4000" dirty="0" smtClean="0">
                <a:solidFill>
                  <a:srgbClr val="FF0000"/>
                </a:solidFill>
              </a:rPr>
              <a:t>function</a:t>
            </a:r>
            <a:r>
              <a:rPr lang="zh-TW" altLang="en-US" sz="4000" dirty="0" smtClean="0">
                <a:solidFill>
                  <a:srgbClr val="FF0000"/>
                </a:solidFill>
              </a:rPr>
              <a:t> </a:t>
            </a:r>
            <a:r>
              <a:rPr lang="en-US" altLang="zh-TW" sz="4000" dirty="0" smtClean="0">
                <a:solidFill>
                  <a:srgbClr val="FF0000"/>
                </a:solidFill>
              </a:rPr>
              <a:t>(</a:t>
            </a:r>
            <a:r>
              <a:rPr lang="zh-TW" altLang="en-US" sz="4000" dirty="0" smtClean="0">
                <a:solidFill>
                  <a:srgbClr val="FF0000"/>
                </a:solidFill>
              </a:rPr>
              <a:t>陳俊雄</a:t>
            </a:r>
            <a:endParaRPr lang="en-US" altLang="zh-TW" sz="4000" dirty="0" smtClean="0">
              <a:solidFill>
                <a:srgbClr val="FF0000"/>
              </a:solidFill>
            </a:endParaRPr>
          </a:p>
          <a:p>
            <a:r>
              <a:rPr lang="zh-TW" altLang="en-US" sz="4000" dirty="0">
                <a:solidFill>
                  <a:srgbClr val="FF0000"/>
                </a:solidFill>
              </a:rPr>
              <a:t> </a:t>
            </a:r>
            <a:r>
              <a:rPr lang="zh-TW" altLang="en-US" sz="4000" dirty="0" smtClean="0">
                <a:solidFill>
                  <a:srgbClr val="FF0000"/>
                </a:solidFill>
              </a:rPr>
              <a:t>                                                                   江衍偉</a:t>
            </a:r>
            <a:r>
              <a:rPr lang="en-US" altLang="zh-TW" sz="4000" dirty="0" smtClean="0">
                <a:solidFill>
                  <a:srgbClr val="FF0000"/>
                </a:solidFill>
              </a:rPr>
              <a:t>)</a:t>
            </a:r>
            <a:endParaRPr lang="en-US" altLang="zh-TW" sz="4000" dirty="0" smtClean="0">
              <a:solidFill>
                <a:srgbClr val="FF0000"/>
              </a:solidFill>
            </a:endParaRPr>
          </a:p>
          <a:p>
            <a:endParaRPr lang="en-US" altLang="zh-TW" sz="4000" dirty="0">
              <a:solidFill>
                <a:srgbClr val="FF0000"/>
              </a:solidFill>
            </a:endParaRPr>
          </a:p>
          <a:p>
            <a:r>
              <a:rPr lang="zh-TW" altLang="zh-TW" sz="4000" dirty="0">
                <a:solidFill>
                  <a:srgbClr val="FF0000"/>
                </a:solidFill>
              </a:rPr>
              <a:t/>
            </a:r>
            <a:br>
              <a:rPr lang="zh-TW" altLang="zh-TW" sz="4000" dirty="0">
                <a:solidFill>
                  <a:srgbClr val="FF0000"/>
                </a:solidFill>
              </a:rPr>
            </a:br>
            <a:endParaRPr lang="zh-TW" altLang="en-US" sz="4000" dirty="0"/>
          </a:p>
        </p:txBody>
      </p:sp>
      <p:graphicFrame>
        <p:nvGraphicFramePr>
          <p:cNvPr id="2" name="物件 1"/>
          <p:cNvGraphicFramePr>
            <a:graphicFrameLocks noChangeAspect="1"/>
          </p:cNvGraphicFramePr>
          <p:nvPr>
            <p:extLst>
              <p:ext uri="{D42A27DB-BD31-4B8C-83A1-F6EECF244321}">
                <p14:modId xmlns:p14="http://schemas.microsoft.com/office/powerpoint/2010/main" val="3718701874"/>
              </p:ext>
            </p:extLst>
          </p:nvPr>
        </p:nvGraphicFramePr>
        <p:xfrm>
          <a:off x="108089" y="3061778"/>
          <a:ext cx="2449513" cy="3597275"/>
        </p:xfrm>
        <a:graphic>
          <a:graphicData uri="http://schemas.openxmlformats.org/presentationml/2006/ole">
            <mc:AlternateContent xmlns:mc="http://schemas.openxmlformats.org/markup-compatibility/2006">
              <mc:Choice xmlns:v="urn:schemas-microsoft-com:vml" Requires="v">
                <p:oleObj spid="_x0000_s97289" name="Acrobat Document" r:id="rId3" imgW="2449261" imgH="3597646" progId="AcroExch.Document.7">
                  <p:embed/>
                </p:oleObj>
              </mc:Choice>
              <mc:Fallback>
                <p:oleObj name="Acrobat Document" r:id="rId3" imgW="2449261" imgH="3597646" progId="AcroExch.Document.7">
                  <p:embed/>
                  <p:pic>
                    <p:nvPicPr>
                      <p:cNvPr id="0" name=""/>
                      <p:cNvPicPr/>
                      <p:nvPr/>
                    </p:nvPicPr>
                    <p:blipFill>
                      <a:blip r:embed="rId4"/>
                      <a:stretch>
                        <a:fillRect/>
                      </a:stretch>
                    </p:blipFill>
                    <p:spPr>
                      <a:xfrm>
                        <a:off x="108089" y="3061778"/>
                        <a:ext cx="2449513" cy="3597275"/>
                      </a:xfrm>
                      <a:prstGeom prst="rect">
                        <a:avLst/>
                      </a:prstGeom>
                    </p:spPr>
                  </p:pic>
                </p:oleObj>
              </mc:Fallback>
            </mc:AlternateContent>
          </a:graphicData>
        </a:graphic>
      </p:graphicFrame>
    </p:spTree>
    <p:extLst>
      <p:ext uri="{BB962C8B-B14F-4D97-AF65-F5344CB8AC3E}">
        <p14:creationId xmlns:p14="http://schemas.microsoft.com/office/powerpoint/2010/main" val="852519748"/>
      </p:ext>
    </p:extLst>
  </p:cSld>
  <p:clrMapOvr>
    <a:masterClrMapping/>
  </p:clrMapOvr>
  <p:transition>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337" name="Rectangle 41">
            <a:extLst>
              <a:ext uri="{FF2B5EF4-FFF2-40B4-BE49-F238E27FC236}">
                <a16:creationId xmlns:a16="http://schemas.microsoft.com/office/drawing/2014/main" id="{44A3D5AF-2F98-4033-9C3E-4229494D5745}"/>
              </a:ext>
            </a:extLst>
          </p:cNvPr>
          <p:cNvSpPr>
            <a:spLocks noChangeArrowheads="1"/>
          </p:cNvSpPr>
          <p:nvPr/>
        </p:nvSpPr>
        <p:spPr bwMode="auto">
          <a:xfrm>
            <a:off x="1524001" y="-184666"/>
            <a:ext cx="184731"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zh-CN">
              <a:ea typeface="宋体" pitchFamily="2" charset="-122"/>
            </a:endParaRPr>
          </a:p>
        </p:txBody>
      </p:sp>
      <p:grpSp>
        <p:nvGrpSpPr>
          <p:cNvPr id="9219" name="Group 1"/>
          <p:cNvGrpSpPr>
            <a:grpSpLocks noChangeAspect="1"/>
          </p:cNvGrpSpPr>
          <p:nvPr/>
        </p:nvGrpSpPr>
        <p:grpSpPr bwMode="auto">
          <a:xfrm>
            <a:off x="1608138" y="1397001"/>
            <a:ext cx="8951912" cy="5275263"/>
            <a:chOff x="2070" y="7048"/>
            <a:chExt cx="8100" cy="4773"/>
          </a:xfrm>
        </p:grpSpPr>
        <p:sp>
          <p:nvSpPr>
            <p:cNvPr id="9241" name="AutoShape 40"/>
            <p:cNvSpPr>
              <a:spLocks noChangeAspect="1" noChangeArrowheads="1" noTextEdit="1"/>
            </p:cNvSpPr>
            <p:nvPr/>
          </p:nvSpPr>
          <p:spPr bwMode="auto">
            <a:xfrm>
              <a:off x="2070" y="7048"/>
              <a:ext cx="8100" cy="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zh-TW" altLang="en-US"/>
            </a:p>
          </p:txBody>
        </p:sp>
        <p:sp>
          <p:nvSpPr>
            <p:cNvPr id="9242" name="Text Box 38"/>
            <p:cNvSpPr txBox="1">
              <a:spLocks noChangeArrowheads="1"/>
            </p:cNvSpPr>
            <p:nvPr/>
          </p:nvSpPr>
          <p:spPr bwMode="auto">
            <a:xfrm>
              <a:off x="2422" y="7083"/>
              <a:ext cx="2737" cy="838"/>
            </a:xfrm>
            <a:prstGeom prst="rect">
              <a:avLst/>
            </a:prstGeom>
            <a:solidFill>
              <a:srgbClr val="FFFF00"/>
            </a:solidFill>
            <a:ln w="952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a:latin typeface="Times New Roman" panose="02020603050405020304" pitchFamily="18" charset="0"/>
                  <a:ea typeface="宋体" panose="02010600030101010101" pitchFamily="2" charset="-122"/>
                  <a:cs typeface="Times New Roman" panose="02020603050405020304" pitchFamily="18" charset="0"/>
                </a:rPr>
                <a:t>Two-point Green’s function </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G</a:t>
              </a:r>
              <a:r>
                <a:rPr lang="en-US" altLang="zh-CN" sz="160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25000">
                  <a:latin typeface="Times New Roman" panose="02020603050405020304" pitchFamily="18" charset="0"/>
                  <a:ea typeface="宋体" panose="02010600030101010101" pitchFamily="2" charset="-122"/>
                  <a:cs typeface="Times New Roman" panose="02020603050405020304" pitchFamily="18" charset="0"/>
                </a:rPr>
                <a:t>f</a:t>
              </a:r>
              <a:r>
                <a:rPr lang="en-US" altLang="zh-CN" sz="160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25000">
                  <a:latin typeface="Times New Roman" panose="02020603050405020304" pitchFamily="18" charset="0"/>
                  <a:ea typeface="宋体" panose="02010600030101010101" pitchFamily="2" charset="-122"/>
                  <a:cs typeface="Times New Roman" panose="02020603050405020304" pitchFamily="18" charset="0"/>
                </a:rPr>
                <a:t>s</a:t>
              </a:r>
              <a:r>
                <a:rPr lang="en-US" altLang="zh-CN" sz="1600">
                  <a:latin typeface="Times New Roman" panose="02020603050405020304" pitchFamily="18" charset="0"/>
                  <a:ea typeface="宋体" panose="02010600030101010101" pitchFamily="2" charset="-122"/>
                  <a:cs typeface="Times New Roman" panose="02020603050405020304" pitchFamily="18" charset="0"/>
                </a:rPr>
                <a:t>) with fixed source point </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30000">
                  <a:latin typeface="Times New Roman" panose="02020603050405020304" pitchFamily="18" charset="0"/>
                  <a:ea typeface="宋体" panose="02010600030101010101" pitchFamily="2" charset="-122"/>
                  <a:cs typeface="Times New Roman" panose="02020603050405020304" pitchFamily="18" charset="0"/>
                </a:rPr>
                <a:t>s</a:t>
              </a:r>
              <a:r>
                <a:rPr lang="en-US" altLang="zh-CN" sz="1600">
                  <a:latin typeface="Times New Roman" panose="02020603050405020304" pitchFamily="18" charset="0"/>
                  <a:ea typeface="宋体" panose="02010600030101010101" pitchFamily="2" charset="-122"/>
                  <a:cs typeface="Times New Roman" panose="02020603050405020304" pitchFamily="18" charset="0"/>
                </a:rPr>
                <a:t> at </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a</a:t>
              </a:r>
              <a:r>
                <a:rPr lang="en-US" altLang="zh-CN" sz="1600">
                  <a:latin typeface="Times New Roman" panose="02020603050405020304" pitchFamily="18" charset="0"/>
                  <a:ea typeface="宋体" panose="02010600030101010101" pitchFamily="2" charset="-122"/>
                  <a:cs typeface="Times New Roman" panose="02020603050405020304" pitchFamily="18" charset="0"/>
                </a:rPr>
                <a:t> and varying field point </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30000">
                  <a:latin typeface="Times New Roman" panose="02020603050405020304" pitchFamily="18" charset="0"/>
                  <a:ea typeface="宋体" panose="02010600030101010101" pitchFamily="2" charset="-122"/>
                  <a:cs typeface="Times New Roman" panose="02020603050405020304" pitchFamily="18" charset="0"/>
                </a:rPr>
                <a:t>f </a:t>
              </a:r>
              <a:r>
                <a:rPr lang="en-US" altLang="zh-CN" sz="160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a:latin typeface="Times New Roman" panose="02020603050405020304" pitchFamily="18" charset="0"/>
                  <a:ea typeface="宋体" panose="02010600030101010101" pitchFamily="2" charset="-122"/>
                  <a:cs typeface="Times New Roman" panose="02020603050405020304" pitchFamily="18" charset="0"/>
                </a:rPr>
                <a:t>).</a:t>
              </a:r>
            </a:p>
          </p:txBody>
        </p:sp>
        <p:graphicFrame>
          <p:nvGraphicFramePr>
            <p:cNvPr id="9243" name="Object 37"/>
            <p:cNvGraphicFramePr>
              <a:graphicFrameLocks noChangeAspect="1"/>
            </p:cNvGraphicFramePr>
            <p:nvPr/>
          </p:nvGraphicFramePr>
          <p:xfrm>
            <a:off x="2410" y="8042"/>
            <a:ext cx="2630" cy="1640"/>
          </p:xfrm>
          <a:graphic>
            <a:graphicData uri="http://schemas.openxmlformats.org/presentationml/2006/ole">
              <mc:AlternateContent xmlns:mc="http://schemas.openxmlformats.org/markup-compatibility/2006">
                <mc:Choice xmlns:v="urn:schemas-microsoft-com:vml" Requires="v">
                  <p:oleObj spid="_x0000_s98310" name="Bitmap Image" r:id="rId4" imgW="2190476" imgH="1362265" progId="Paint.Picture">
                    <p:embed/>
                  </p:oleObj>
                </mc:Choice>
                <mc:Fallback>
                  <p:oleObj name="Bitmap Image" r:id="rId4" imgW="2190476" imgH="1362265" progId="Paint.Picture">
                    <p:embed/>
                    <p:pic>
                      <p:nvPicPr>
                        <p:cNvPr id="9243"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0" y="8042"/>
                          <a:ext cx="2630" cy="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9244" name="Group 26"/>
            <p:cNvGrpSpPr>
              <a:grpSpLocks/>
            </p:cNvGrpSpPr>
            <p:nvPr/>
          </p:nvGrpSpPr>
          <p:grpSpPr bwMode="auto">
            <a:xfrm>
              <a:off x="7290" y="7928"/>
              <a:ext cx="2198" cy="782"/>
              <a:chOff x="2682" y="1444"/>
              <a:chExt cx="2198" cy="782"/>
            </a:xfrm>
          </p:grpSpPr>
          <p:sp>
            <p:nvSpPr>
              <p:cNvPr id="9267" name="Line 36"/>
              <p:cNvSpPr>
                <a:spLocks noChangeShapeType="1"/>
              </p:cNvSpPr>
              <p:nvPr/>
            </p:nvSpPr>
            <p:spPr bwMode="auto">
              <a:xfrm>
                <a:off x="2682" y="2098"/>
                <a:ext cx="219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68" name="Line 35"/>
              <p:cNvSpPr>
                <a:spLocks noChangeShapeType="1"/>
              </p:cNvSpPr>
              <p:nvPr/>
            </p:nvSpPr>
            <p:spPr bwMode="auto">
              <a:xfrm>
                <a:off x="2682" y="1846"/>
                <a:ext cx="644" cy="0"/>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69" name="Line 34"/>
              <p:cNvSpPr>
                <a:spLocks noChangeShapeType="1"/>
              </p:cNvSpPr>
              <p:nvPr/>
            </p:nvSpPr>
            <p:spPr bwMode="auto">
              <a:xfrm flipV="1">
                <a:off x="2682" y="1720"/>
                <a:ext cx="0" cy="3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70" name="Line 33"/>
              <p:cNvSpPr>
                <a:spLocks noChangeShapeType="1"/>
              </p:cNvSpPr>
              <p:nvPr/>
            </p:nvSpPr>
            <p:spPr bwMode="auto">
              <a:xfrm flipV="1">
                <a:off x="3326" y="1720"/>
                <a:ext cx="0" cy="366"/>
              </a:xfrm>
              <a:prstGeom prst="line">
                <a:avLst/>
              </a:prstGeom>
              <a:noFill/>
              <a:ln w="31750">
                <a:solidFill>
                  <a:srgbClr val="FF0000"/>
                </a:solidFill>
                <a:round/>
                <a:headEnd type="triangle" w="sm" len="med"/>
                <a:tailEnd/>
              </a:ln>
              <a:extLst>
                <a:ext uri="{909E8E84-426E-40DD-AFC4-6F175D3DCCD1}">
                  <a14:hiddenFill xmlns:a14="http://schemas.microsoft.com/office/drawing/2010/main">
                    <a:noFill/>
                  </a14:hiddenFill>
                </a:ext>
              </a:extLst>
            </p:spPr>
            <p:txBody>
              <a:bodyPr/>
              <a:lstStyle/>
              <a:p>
                <a:endParaRPr lang="zh-TW" altLang="en-US"/>
              </a:p>
            </p:txBody>
          </p:sp>
          <p:sp>
            <p:nvSpPr>
              <p:cNvPr id="9271" name="Text Box 32"/>
              <p:cNvSpPr txBox="1">
                <a:spLocks noChangeArrowheads="1"/>
              </p:cNvSpPr>
              <p:nvPr/>
            </p:nvSpPr>
            <p:spPr bwMode="auto">
              <a:xfrm>
                <a:off x="2989" y="1444"/>
                <a:ext cx="78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i="1">
                    <a:latin typeface="Times New Roman" panose="02020603050405020304" pitchFamily="18" charset="0"/>
                    <a:ea typeface="宋体" panose="02010600030101010101" pitchFamily="2" charset="-122"/>
                    <a:cs typeface="Times New Roman" panose="02020603050405020304" pitchFamily="18" charset="0"/>
                  </a:rPr>
                  <a:t>P</a:t>
                </a:r>
                <a:r>
                  <a:rPr lang="en-US" altLang="zh-CN" sz="1600">
                    <a:latin typeface="Times New Roman" panose="02020603050405020304" pitchFamily="18" charset="0"/>
                    <a:ea typeface="宋体" panose="02010600030101010101" pitchFamily="2" charset="-122"/>
                    <a:cs typeface="Times New Roman" panose="02020603050405020304" pitchFamily="18" charset="0"/>
                  </a:rPr>
                  <a:t>=1 kN</a:t>
                </a:r>
              </a:p>
            </p:txBody>
          </p:sp>
          <p:sp>
            <p:nvSpPr>
              <p:cNvPr id="9272" name="Text Box 31"/>
              <p:cNvSpPr txBox="1">
                <a:spLocks noChangeArrowheads="1"/>
              </p:cNvSpPr>
              <p:nvPr/>
            </p:nvSpPr>
            <p:spPr bwMode="auto">
              <a:xfrm>
                <a:off x="2752" y="1510"/>
                <a:ext cx="448"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25000">
                    <a:latin typeface="Times New Roman" panose="02020603050405020304" pitchFamily="18" charset="0"/>
                    <a:ea typeface="宋体" panose="02010600030101010101" pitchFamily="2" charset="-122"/>
                    <a:cs typeface="Times New Roman" panose="02020603050405020304" pitchFamily="18" charset="0"/>
                  </a:rPr>
                  <a:t>s</a:t>
                </a:r>
              </a:p>
            </p:txBody>
          </p:sp>
          <p:sp>
            <p:nvSpPr>
              <p:cNvPr id="9273" name="Text Box 30"/>
              <p:cNvSpPr txBox="1">
                <a:spLocks noChangeArrowheads="1"/>
              </p:cNvSpPr>
              <p:nvPr/>
            </p:nvSpPr>
            <p:spPr bwMode="auto">
              <a:xfrm>
                <a:off x="3900" y="1765"/>
                <a:ext cx="40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i="1">
                    <a:latin typeface="Times New Roman" panose="02020603050405020304" pitchFamily="18" charset="0"/>
                    <a:ea typeface="宋体" panose="02010600030101010101" pitchFamily="2" charset="-122"/>
                    <a:cs typeface="Times New Roman" panose="02020603050405020304" pitchFamily="18" charset="0"/>
                  </a:rPr>
                  <a:t>B</a:t>
                </a:r>
              </a:p>
            </p:txBody>
          </p:sp>
          <p:sp>
            <p:nvSpPr>
              <p:cNvPr id="9274" name="Text Box 29"/>
              <p:cNvSpPr txBox="1">
                <a:spLocks noChangeArrowheads="1"/>
              </p:cNvSpPr>
              <p:nvPr/>
            </p:nvSpPr>
            <p:spPr bwMode="auto">
              <a:xfrm>
                <a:off x="3891" y="1848"/>
                <a:ext cx="321"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240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p>
            </p:txBody>
          </p:sp>
        </p:grpSp>
        <p:grpSp>
          <p:nvGrpSpPr>
            <p:cNvPr id="9245" name="Group 21"/>
            <p:cNvGrpSpPr>
              <a:grpSpLocks/>
            </p:cNvGrpSpPr>
            <p:nvPr/>
          </p:nvGrpSpPr>
          <p:grpSpPr bwMode="auto">
            <a:xfrm>
              <a:off x="7291" y="9394"/>
              <a:ext cx="2378" cy="1182"/>
              <a:chOff x="2837" y="3060"/>
              <a:chExt cx="2378" cy="1182"/>
            </a:xfrm>
          </p:grpSpPr>
          <p:sp>
            <p:nvSpPr>
              <p:cNvPr id="9264" name="AutoShape 25"/>
              <p:cNvSpPr>
                <a:spLocks noChangeArrowheads="1"/>
              </p:cNvSpPr>
              <p:nvPr/>
            </p:nvSpPr>
            <p:spPr bwMode="auto">
              <a:xfrm>
                <a:off x="4205" y="3060"/>
                <a:ext cx="825" cy="226"/>
              </a:xfrm>
              <a:prstGeom prst="rtTriangle">
                <a:avLst/>
              </a:prstGeom>
              <a:solidFill>
                <a:srgbClr val="0000FF">
                  <a:alpha val="50195"/>
                </a:srgbClr>
              </a:solidFill>
              <a:ln w="317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sp>
            <p:nvSpPr>
              <p:cNvPr id="9265" name="AutoShape 24"/>
              <p:cNvSpPr>
                <a:spLocks noChangeArrowheads="1"/>
              </p:cNvSpPr>
              <p:nvPr/>
            </p:nvSpPr>
            <p:spPr bwMode="auto">
              <a:xfrm flipH="1" flipV="1">
                <a:off x="2837" y="3270"/>
                <a:ext cx="1365" cy="338"/>
              </a:xfrm>
              <a:prstGeom prst="rtTriangle">
                <a:avLst/>
              </a:prstGeom>
              <a:solidFill>
                <a:srgbClr val="C00000">
                  <a:alpha val="50195"/>
                </a:srgbClr>
              </a:solidFill>
              <a:ln w="317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sp>
            <p:nvSpPr>
              <p:cNvPr id="9266" name="Text Box 22"/>
              <p:cNvSpPr txBox="1">
                <a:spLocks noChangeArrowheads="1"/>
              </p:cNvSpPr>
              <p:nvPr/>
            </p:nvSpPr>
            <p:spPr bwMode="auto">
              <a:xfrm>
                <a:off x="2849" y="3822"/>
                <a:ext cx="2366"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800">
                    <a:ea typeface="宋体" panose="02010600030101010101" pitchFamily="2" charset="-122"/>
                    <a:cs typeface="Times New Roman" panose="02020603050405020304" pitchFamily="18" charset="0"/>
                  </a:rPr>
                  <a:t>Influence line for V</a:t>
                </a:r>
                <a:r>
                  <a:rPr lang="en-US" altLang="zh-CN" sz="1800" baseline="-30000">
                    <a:ea typeface="宋体" panose="02010600030101010101" pitchFamily="2" charset="-122"/>
                    <a:cs typeface="Times New Roman" panose="02020603050405020304" pitchFamily="18" charset="0"/>
                  </a:rPr>
                  <a:t>B</a:t>
                </a:r>
                <a:endParaRPr lang="en-US" altLang="zh-CN" sz="1800">
                  <a:ea typeface="宋体" panose="02010600030101010101" pitchFamily="2" charset="-122"/>
                  <a:cs typeface="Times New Roman" panose="02020603050405020304" pitchFamily="18" charset="0"/>
                </a:endParaRPr>
              </a:p>
            </p:txBody>
          </p:sp>
        </p:grpSp>
        <p:grpSp>
          <p:nvGrpSpPr>
            <p:cNvPr id="9246" name="Group 14"/>
            <p:cNvGrpSpPr>
              <a:grpSpLocks/>
            </p:cNvGrpSpPr>
            <p:nvPr/>
          </p:nvGrpSpPr>
          <p:grpSpPr bwMode="auto">
            <a:xfrm>
              <a:off x="2599" y="9718"/>
              <a:ext cx="2299" cy="981"/>
              <a:chOff x="2685" y="12544"/>
              <a:chExt cx="2299" cy="981"/>
            </a:xfrm>
          </p:grpSpPr>
          <p:sp>
            <p:nvSpPr>
              <p:cNvPr id="9258" name="Line 20"/>
              <p:cNvSpPr>
                <a:spLocks noChangeShapeType="1"/>
              </p:cNvSpPr>
              <p:nvPr/>
            </p:nvSpPr>
            <p:spPr bwMode="auto">
              <a:xfrm flipV="1">
                <a:off x="2696" y="12971"/>
                <a:ext cx="2171"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59" name="Rectangle 19"/>
              <p:cNvSpPr>
                <a:spLocks noChangeArrowheads="1"/>
              </p:cNvSpPr>
              <p:nvPr/>
            </p:nvSpPr>
            <p:spPr bwMode="auto">
              <a:xfrm>
                <a:off x="2685" y="12836"/>
                <a:ext cx="1484" cy="140"/>
              </a:xfrm>
              <a:prstGeom prst="rect">
                <a:avLst/>
              </a:prstGeom>
              <a:solidFill>
                <a:srgbClr val="0000FF">
                  <a:alpha val="50195"/>
                </a:srgbClr>
              </a:solidFill>
              <a:ln w="317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sp>
            <p:nvSpPr>
              <p:cNvPr id="9260" name="Rectangle 18"/>
              <p:cNvSpPr>
                <a:spLocks noChangeArrowheads="1"/>
              </p:cNvSpPr>
              <p:nvPr/>
            </p:nvSpPr>
            <p:spPr bwMode="auto">
              <a:xfrm>
                <a:off x="4180" y="12970"/>
                <a:ext cx="681" cy="280"/>
              </a:xfrm>
              <a:prstGeom prst="rect">
                <a:avLst/>
              </a:prstGeom>
              <a:solidFill>
                <a:srgbClr val="C00000">
                  <a:alpha val="50195"/>
                </a:srgbClr>
              </a:solidFill>
              <a:ln w="317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sp>
            <p:nvSpPr>
              <p:cNvPr id="9261" name="Text Box 17"/>
              <p:cNvSpPr txBox="1">
                <a:spLocks noChangeArrowheads="1"/>
              </p:cNvSpPr>
              <p:nvPr/>
            </p:nvSpPr>
            <p:spPr bwMode="auto">
              <a:xfrm>
                <a:off x="2815" y="13000"/>
                <a:ext cx="117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800">
                    <a:ea typeface="宋体" panose="02010600030101010101" pitchFamily="2" charset="-122"/>
                    <a:cs typeface="Times New Roman" panose="02020603050405020304" pitchFamily="18" charset="0"/>
                  </a:rPr>
                  <a:t>V-diagram</a:t>
                </a:r>
              </a:p>
            </p:txBody>
          </p:sp>
          <p:sp>
            <p:nvSpPr>
              <p:cNvPr id="9262" name="Text Box 16"/>
              <p:cNvSpPr txBox="1">
                <a:spLocks noChangeArrowheads="1"/>
              </p:cNvSpPr>
              <p:nvPr/>
            </p:nvSpPr>
            <p:spPr bwMode="auto">
              <a:xfrm>
                <a:off x="3088" y="12544"/>
                <a:ext cx="952"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i="1">
                    <a:latin typeface="Times New Roman" panose="02020603050405020304" pitchFamily="18" charset="0"/>
                    <a:ea typeface="宋体" panose="02010600030101010101" pitchFamily="2" charset="-122"/>
                    <a:cs typeface="Times New Roman" panose="02020603050405020304" pitchFamily="18" charset="0"/>
                  </a:rPr>
                  <a:t>Pb/L</a:t>
                </a:r>
              </a:p>
            </p:txBody>
          </p:sp>
          <p:sp>
            <p:nvSpPr>
              <p:cNvPr id="9263" name="Text Box 15"/>
              <p:cNvSpPr txBox="1">
                <a:spLocks noChangeArrowheads="1"/>
              </p:cNvSpPr>
              <p:nvPr/>
            </p:nvSpPr>
            <p:spPr bwMode="auto">
              <a:xfrm>
                <a:off x="4186" y="13189"/>
                <a:ext cx="79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i="1">
                    <a:latin typeface="Times New Roman" panose="02020603050405020304" pitchFamily="18" charset="0"/>
                    <a:ea typeface="宋体" panose="02010600030101010101" pitchFamily="2" charset="-122"/>
                    <a:cs typeface="Times New Roman" panose="02020603050405020304" pitchFamily="18" charset="0"/>
                  </a:rPr>
                  <a:t>-Pa/L</a:t>
                </a:r>
              </a:p>
            </p:txBody>
          </p:sp>
        </p:grpSp>
        <p:grpSp>
          <p:nvGrpSpPr>
            <p:cNvPr id="9247" name="Group 7"/>
            <p:cNvGrpSpPr>
              <a:grpSpLocks/>
            </p:cNvGrpSpPr>
            <p:nvPr/>
          </p:nvGrpSpPr>
          <p:grpSpPr bwMode="auto">
            <a:xfrm>
              <a:off x="2610" y="10757"/>
              <a:ext cx="2198" cy="1064"/>
              <a:chOff x="2696" y="13583"/>
              <a:chExt cx="2198" cy="1064"/>
            </a:xfrm>
          </p:grpSpPr>
          <p:sp>
            <p:nvSpPr>
              <p:cNvPr id="9252" name="Line 13"/>
              <p:cNvSpPr>
                <a:spLocks noChangeShapeType="1"/>
              </p:cNvSpPr>
              <p:nvPr/>
            </p:nvSpPr>
            <p:spPr bwMode="auto">
              <a:xfrm flipV="1">
                <a:off x="2696" y="14320"/>
                <a:ext cx="219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nvGrpSpPr>
              <p:cNvPr id="9253" name="Group 8"/>
              <p:cNvGrpSpPr>
                <a:grpSpLocks/>
              </p:cNvGrpSpPr>
              <p:nvPr/>
            </p:nvGrpSpPr>
            <p:grpSpPr bwMode="auto">
              <a:xfrm>
                <a:off x="2696" y="13583"/>
                <a:ext cx="2198" cy="1064"/>
                <a:chOff x="2696" y="13583"/>
                <a:chExt cx="2198" cy="1064"/>
              </a:xfrm>
            </p:grpSpPr>
            <p:sp>
              <p:nvSpPr>
                <p:cNvPr id="9254" name="AutoShape 12"/>
                <p:cNvSpPr>
                  <a:spLocks noChangeArrowheads="1"/>
                </p:cNvSpPr>
                <p:nvPr/>
              </p:nvSpPr>
              <p:spPr bwMode="auto">
                <a:xfrm>
                  <a:off x="4180" y="13788"/>
                  <a:ext cx="714" cy="532"/>
                </a:xfrm>
                <a:prstGeom prst="rtTriangle">
                  <a:avLst/>
                </a:prstGeom>
                <a:solidFill>
                  <a:srgbClr val="0000FF">
                    <a:alpha val="50195"/>
                  </a:srgbClr>
                </a:solidFill>
                <a:ln w="317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sp>
              <p:nvSpPr>
                <p:cNvPr id="9255" name="AutoShape 11"/>
                <p:cNvSpPr>
                  <a:spLocks noChangeArrowheads="1"/>
                </p:cNvSpPr>
                <p:nvPr/>
              </p:nvSpPr>
              <p:spPr bwMode="auto">
                <a:xfrm flipH="1">
                  <a:off x="2696" y="13788"/>
                  <a:ext cx="1484" cy="532"/>
                </a:xfrm>
                <a:prstGeom prst="rtTriangle">
                  <a:avLst/>
                </a:prstGeom>
                <a:solidFill>
                  <a:srgbClr val="0000FF">
                    <a:alpha val="50195"/>
                  </a:srgbClr>
                </a:solidFill>
                <a:ln w="317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sp>
              <p:nvSpPr>
                <p:cNvPr id="9256" name="Text Box 10"/>
                <p:cNvSpPr txBox="1">
                  <a:spLocks noChangeArrowheads="1"/>
                </p:cNvSpPr>
                <p:nvPr/>
              </p:nvSpPr>
              <p:spPr bwMode="auto">
                <a:xfrm>
                  <a:off x="3532" y="13583"/>
                  <a:ext cx="79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i="1">
                      <a:latin typeface="Times New Roman" panose="02020603050405020304" pitchFamily="18" charset="0"/>
                      <a:ea typeface="宋体" panose="02010600030101010101" pitchFamily="2" charset="-122"/>
                      <a:cs typeface="Times New Roman" panose="02020603050405020304" pitchFamily="18" charset="0"/>
                    </a:rPr>
                    <a:t>Pab/L</a:t>
                  </a:r>
                </a:p>
              </p:txBody>
            </p:sp>
            <p:sp>
              <p:nvSpPr>
                <p:cNvPr id="9257" name="Text Box 9"/>
                <p:cNvSpPr txBox="1">
                  <a:spLocks noChangeArrowheads="1"/>
                </p:cNvSpPr>
                <p:nvPr/>
              </p:nvSpPr>
              <p:spPr bwMode="auto">
                <a:xfrm>
                  <a:off x="3476" y="14271"/>
                  <a:ext cx="1204"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800">
                      <a:ea typeface="宋体" panose="02010600030101010101" pitchFamily="2" charset="-122"/>
                      <a:cs typeface="Times New Roman" panose="02020603050405020304" pitchFamily="18" charset="0"/>
                    </a:rPr>
                    <a:t>M-diagram</a:t>
                  </a:r>
                </a:p>
              </p:txBody>
            </p:sp>
          </p:grpSp>
        </p:grpSp>
        <p:grpSp>
          <p:nvGrpSpPr>
            <p:cNvPr id="9248" name="Group 2"/>
            <p:cNvGrpSpPr>
              <a:grpSpLocks/>
            </p:cNvGrpSpPr>
            <p:nvPr/>
          </p:nvGrpSpPr>
          <p:grpSpPr bwMode="auto">
            <a:xfrm>
              <a:off x="7330" y="10860"/>
              <a:ext cx="2191" cy="955"/>
              <a:chOff x="6434" y="2610"/>
              <a:chExt cx="2191" cy="955"/>
            </a:xfrm>
          </p:grpSpPr>
          <p:sp>
            <p:nvSpPr>
              <p:cNvPr id="9249" name="AutoShape 6"/>
              <p:cNvSpPr>
                <a:spLocks noChangeArrowheads="1"/>
              </p:cNvSpPr>
              <p:nvPr/>
            </p:nvSpPr>
            <p:spPr bwMode="auto">
              <a:xfrm>
                <a:off x="7774" y="2610"/>
                <a:ext cx="851" cy="518"/>
              </a:xfrm>
              <a:prstGeom prst="rtTriangle">
                <a:avLst/>
              </a:prstGeom>
              <a:solidFill>
                <a:srgbClr val="0000FF">
                  <a:alpha val="50195"/>
                </a:srgbClr>
              </a:solidFill>
              <a:ln w="317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sp>
            <p:nvSpPr>
              <p:cNvPr id="9250" name="AutoShape 5"/>
              <p:cNvSpPr>
                <a:spLocks noChangeArrowheads="1"/>
              </p:cNvSpPr>
              <p:nvPr/>
            </p:nvSpPr>
            <p:spPr bwMode="auto">
              <a:xfrm flipH="1">
                <a:off x="6434" y="2610"/>
                <a:ext cx="1343" cy="518"/>
              </a:xfrm>
              <a:prstGeom prst="rtTriangle">
                <a:avLst/>
              </a:prstGeom>
              <a:solidFill>
                <a:srgbClr val="0000FF">
                  <a:alpha val="50195"/>
                </a:srgbClr>
              </a:solidFill>
              <a:ln w="317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sp>
            <p:nvSpPr>
              <p:cNvPr id="9251" name="Text Box 3"/>
              <p:cNvSpPr txBox="1">
                <a:spLocks noChangeArrowheads="1"/>
              </p:cNvSpPr>
              <p:nvPr/>
            </p:nvSpPr>
            <p:spPr bwMode="auto">
              <a:xfrm>
                <a:off x="6434" y="3145"/>
                <a:ext cx="2036"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800">
                    <a:ea typeface="宋体" panose="02010600030101010101" pitchFamily="2" charset="-122"/>
                    <a:cs typeface="Times New Roman" panose="02020603050405020304" pitchFamily="18" charset="0"/>
                  </a:rPr>
                  <a:t>Influence line for M</a:t>
                </a:r>
                <a:r>
                  <a:rPr lang="en-US" altLang="zh-CN" sz="1800" baseline="-30000">
                    <a:ea typeface="宋体" panose="02010600030101010101" pitchFamily="2" charset="-122"/>
                    <a:cs typeface="Times New Roman" panose="02020603050405020304" pitchFamily="18" charset="0"/>
                  </a:rPr>
                  <a:t>B</a:t>
                </a:r>
                <a:endParaRPr lang="en-US" altLang="zh-CN" sz="1800">
                  <a:ea typeface="宋体" panose="02010600030101010101" pitchFamily="2" charset="-122"/>
                  <a:cs typeface="Times New Roman" panose="02020603050405020304" pitchFamily="18" charset="0"/>
                </a:endParaRPr>
              </a:p>
            </p:txBody>
          </p:sp>
        </p:grpSp>
      </p:grpSp>
      <p:sp>
        <p:nvSpPr>
          <p:cNvPr id="9220" name="Rectangle 2"/>
          <p:cNvSpPr>
            <a:spLocks noGrp="1" noChangeArrowheads="1"/>
          </p:cNvSpPr>
          <p:nvPr>
            <p:ph type="title"/>
          </p:nvPr>
        </p:nvSpPr>
        <p:spPr>
          <a:xfrm>
            <a:off x="620171" y="80918"/>
            <a:ext cx="10537185" cy="1166517"/>
          </a:xfrm>
          <a:noFill/>
        </p:spPr>
        <p:txBody>
          <a:bodyPr>
            <a:normAutofit/>
          </a:bodyPr>
          <a:lstStyle/>
          <a:p>
            <a:r>
              <a:rPr lang="en-US" altLang="zh-CN" sz="3200" dirty="0">
                <a:ea typeface="宋体" panose="02010600030101010101" pitchFamily="2" charset="-122"/>
                <a:cs typeface="Times New Roman" panose="02020603050405020304" pitchFamily="18" charset="0"/>
              </a:rPr>
              <a:t>V- &amp; M-diagrams &amp; </a:t>
            </a:r>
            <a:r>
              <a:rPr lang="en-US" altLang="zh-CN" sz="3200" dirty="0">
                <a:solidFill>
                  <a:srgbClr val="3333FF"/>
                </a:solidFill>
                <a:ea typeface="宋体" panose="02010600030101010101" pitchFamily="2" charset="-122"/>
                <a:cs typeface="Times New Roman" panose="02020603050405020304" pitchFamily="18" charset="0"/>
              </a:rPr>
              <a:t>Influence Lines</a:t>
            </a:r>
            <a:r>
              <a:rPr lang="en-US" altLang="zh-CN" sz="3200" dirty="0">
                <a:ea typeface="宋体" panose="02010600030101010101" pitchFamily="2" charset="-122"/>
                <a:cs typeface="Times New Roman" panose="02020603050405020304" pitchFamily="18" charset="0"/>
              </a:rPr>
              <a:t/>
            </a:r>
            <a:br>
              <a:rPr lang="en-US" altLang="zh-CN" sz="3200" dirty="0">
                <a:ea typeface="宋体" panose="02010600030101010101" pitchFamily="2" charset="-122"/>
                <a:cs typeface="Times New Roman" panose="02020603050405020304" pitchFamily="18" charset="0"/>
              </a:rPr>
            </a:br>
            <a:r>
              <a:rPr lang="en-US" altLang="zh-CN" sz="3200" dirty="0" smtClean="0">
                <a:ea typeface="宋体" panose="02010600030101010101" pitchFamily="2" charset="-122"/>
                <a:cs typeface="Times New Roman" panose="02020603050405020304" pitchFamily="18" charset="0"/>
              </a:rPr>
              <a:t> Green`s Functions</a:t>
            </a:r>
            <a:r>
              <a:rPr lang="zh-TW" altLang="en-US" sz="3200" dirty="0" smtClean="0">
                <a:ea typeface="宋体" panose="02010600030101010101" pitchFamily="2" charset="-122"/>
                <a:cs typeface="Times New Roman" panose="02020603050405020304" pitchFamily="18" charset="0"/>
              </a:rPr>
              <a:t>  </a:t>
            </a:r>
            <a:r>
              <a:rPr lang="en-US" altLang="zh-TW" sz="3200" dirty="0" smtClean="0">
                <a:ea typeface="宋体" panose="02010600030101010101" pitchFamily="2" charset="-122"/>
                <a:cs typeface="Times New Roman" panose="02020603050405020304" pitchFamily="18" charset="0"/>
              </a:rPr>
              <a:t>(Pan 2022 NTOU MSV seminar)</a:t>
            </a:r>
            <a:endParaRPr lang="en-US" altLang="zh-CN" sz="3200" dirty="0">
              <a:ea typeface="宋体" panose="02010600030101010101" pitchFamily="2" charset="-122"/>
              <a:cs typeface="Times New Roman" panose="02020603050405020304" pitchFamily="18" charset="0"/>
            </a:endParaRPr>
          </a:p>
        </p:txBody>
      </p:sp>
      <p:cxnSp>
        <p:nvCxnSpPr>
          <p:cNvPr id="9221" name="Straight Connector 47"/>
          <p:cNvCxnSpPr>
            <a:cxnSpLocks noChangeShapeType="1"/>
          </p:cNvCxnSpPr>
          <p:nvPr/>
        </p:nvCxnSpPr>
        <p:spPr bwMode="auto">
          <a:xfrm rot="16200000" flipH="1">
            <a:off x="2962276" y="4632326"/>
            <a:ext cx="3300413" cy="42863"/>
          </a:xfrm>
          <a:prstGeom prst="line">
            <a:avLst/>
          </a:prstGeom>
          <a:noFill/>
          <a:ln w="9525" algn="ctr">
            <a:solidFill>
              <a:srgbClr val="FF0000"/>
            </a:solidFill>
            <a:prstDash val="dashDot"/>
            <a:round/>
            <a:headEnd/>
            <a:tailEnd/>
          </a:ln>
          <a:extLst>
            <a:ext uri="{909E8E84-426E-40DD-AFC4-6F175D3DCCD1}">
              <a14:hiddenFill xmlns:a14="http://schemas.microsoft.com/office/drawing/2010/main">
                <a:noFill/>
              </a14:hiddenFill>
            </a:ext>
          </a:extLst>
        </p:spPr>
      </p:cxnSp>
      <p:cxnSp>
        <p:nvCxnSpPr>
          <p:cNvPr id="9222" name="Straight Connector 50"/>
          <p:cNvCxnSpPr>
            <a:cxnSpLocks noChangeShapeType="1"/>
            <a:endCxn id="9255" idx="2"/>
          </p:cNvCxnSpPr>
          <p:nvPr/>
        </p:nvCxnSpPr>
        <p:spPr bwMode="auto">
          <a:xfrm rot="16200000" flipH="1">
            <a:off x="2167732" y="4633120"/>
            <a:ext cx="3332163" cy="22225"/>
          </a:xfrm>
          <a:prstGeom prst="line">
            <a:avLst/>
          </a:prstGeom>
          <a:noFill/>
          <a:ln w="9525" algn="ctr">
            <a:solidFill>
              <a:srgbClr val="FF0000"/>
            </a:solidFill>
            <a:prstDash val="dashDot"/>
            <a:round/>
            <a:headEnd/>
            <a:tailEnd/>
          </a:ln>
          <a:extLst>
            <a:ext uri="{909E8E84-426E-40DD-AFC4-6F175D3DCCD1}">
              <a14:hiddenFill xmlns:a14="http://schemas.microsoft.com/office/drawing/2010/main">
                <a:noFill/>
              </a14:hiddenFill>
            </a:ext>
          </a:extLst>
        </p:spPr>
      </p:cxnSp>
      <p:cxnSp>
        <p:nvCxnSpPr>
          <p:cNvPr id="9223" name="Straight Connector 51"/>
          <p:cNvCxnSpPr>
            <a:cxnSpLocks noChangeShapeType="1"/>
          </p:cNvCxnSpPr>
          <p:nvPr/>
        </p:nvCxnSpPr>
        <p:spPr bwMode="auto">
          <a:xfrm rot="16200000" flipH="1">
            <a:off x="403225" y="4765675"/>
            <a:ext cx="3562350" cy="38100"/>
          </a:xfrm>
          <a:prstGeom prst="line">
            <a:avLst/>
          </a:prstGeom>
          <a:noFill/>
          <a:ln w="9525" algn="ctr">
            <a:solidFill>
              <a:srgbClr val="FF0000"/>
            </a:solidFill>
            <a:prstDash val="dashDot"/>
            <a:round/>
            <a:headEnd/>
            <a:tailEnd/>
          </a:ln>
          <a:extLst>
            <a:ext uri="{909E8E84-426E-40DD-AFC4-6F175D3DCCD1}">
              <a14:hiddenFill xmlns:a14="http://schemas.microsoft.com/office/drawing/2010/main">
                <a:noFill/>
              </a14:hiddenFill>
            </a:ext>
          </a:extLst>
        </p:spPr>
      </p:cxnSp>
      <p:sp>
        <p:nvSpPr>
          <p:cNvPr id="9224" name="Text Box 38"/>
          <p:cNvSpPr txBox="1">
            <a:spLocks noChangeArrowheads="1"/>
          </p:cNvSpPr>
          <p:nvPr/>
        </p:nvSpPr>
        <p:spPr bwMode="auto">
          <a:xfrm>
            <a:off x="7038976" y="1427163"/>
            <a:ext cx="3203575" cy="925512"/>
          </a:xfrm>
          <a:prstGeom prst="rect">
            <a:avLst/>
          </a:prstGeom>
          <a:solidFill>
            <a:srgbClr val="FFFF00"/>
          </a:solidFill>
          <a:ln w="9525">
            <a:solidFill>
              <a:srgbClr val="000000"/>
            </a:solidFill>
            <a:miter lim="800000"/>
            <a:headEnd/>
            <a:tailEnd/>
          </a:ln>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a:latin typeface="Times New Roman" panose="02020603050405020304" pitchFamily="18" charset="0"/>
                <a:ea typeface="宋体" panose="02010600030101010101" pitchFamily="2" charset="-122"/>
                <a:cs typeface="Times New Roman" panose="02020603050405020304" pitchFamily="18" charset="0"/>
              </a:rPr>
              <a:t>Two-point Green’s function </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G</a:t>
            </a:r>
            <a:r>
              <a:rPr lang="en-US" altLang="zh-CN" sz="160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25000">
                <a:latin typeface="Times New Roman" panose="02020603050405020304" pitchFamily="18" charset="0"/>
                <a:ea typeface="宋体" panose="02010600030101010101" pitchFamily="2" charset="-122"/>
                <a:cs typeface="Times New Roman" panose="02020603050405020304" pitchFamily="18" charset="0"/>
              </a:rPr>
              <a:t>f</a:t>
            </a:r>
            <a:r>
              <a:rPr lang="en-US" altLang="zh-CN" sz="160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25000">
                <a:latin typeface="Times New Roman" panose="02020603050405020304" pitchFamily="18" charset="0"/>
                <a:ea typeface="宋体" panose="02010600030101010101" pitchFamily="2" charset="-122"/>
                <a:cs typeface="Times New Roman" panose="02020603050405020304" pitchFamily="18" charset="0"/>
              </a:rPr>
              <a:t>s</a:t>
            </a:r>
            <a:r>
              <a:rPr lang="en-US" altLang="zh-CN" sz="1600">
                <a:latin typeface="Times New Roman" panose="02020603050405020304" pitchFamily="18" charset="0"/>
                <a:ea typeface="宋体" panose="02010600030101010101" pitchFamily="2" charset="-122"/>
                <a:cs typeface="Times New Roman" panose="02020603050405020304" pitchFamily="18" charset="0"/>
              </a:rPr>
              <a:t>) with fixed field point </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30000">
                <a:latin typeface="Times New Roman" panose="02020603050405020304" pitchFamily="18" charset="0"/>
                <a:ea typeface="宋体" panose="02010600030101010101" pitchFamily="2" charset="-122"/>
                <a:cs typeface="Times New Roman" panose="02020603050405020304" pitchFamily="18" charset="0"/>
              </a:rPr>
              <a:t>f</a:t>
            </a:r>
            <a:r>
              <a:rPr lang="en-US" altLang="zh-CN" sz="1600">
                <a:latin typeface="Times New Roman" panose="02020603050405020304" pitchFamily="18" charset="0"/>
                <a:ea typeface="宋体" panose="02010600030101010101" pitchFamily="2" charset="-122"/>
                <a:cs typeface="Times New Roman" panose="02020603050405020304" pitchFamily="18" charset="0"/>
              </a:rPr>
              <a:t> at </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B</a:t>
            </a:r>
            <a:r>
              <a:rPr lang="en-US" altLang="zh-CN" sz="160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30000">
                <a:latin typeface="Times New Roman" panose="02020603050405020304" pitchFamily="18" charset="0"/>
                <a:ea typeface="宋体" panose="02010600030101010101" pitchFamily="2" charset="-122"/>
                <a:cs typeface="Times New Roman" panose="02020603050405020304" pitchFamily="18" charset="0"/>
              </a:rPr>
              <a:t>f </a:t>
            </a:r>
            <a:r>
              <a:rPr lang="en-US" altLang="zh-CN" sz="160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a</a:t>
            </a:r>
            <a:r>
              <a:rPr lang="en-US" altLang="zh-CN" sz="1600">
                <a:latin typeface="Times New Roman" panose="02020603050405020304" pitchFamily="18" charset="0"/>
                <a:ea typeface="宋体" panose="02010600030101010101" pitchFamily="2" charset="-122"/>
                <a:cs typeface="Times New Roman" panose="02020603050405020304" pitchFamily="18" charset="0"/>
              </a:rPr>
              <a:t>) and varying source point </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30000">
                <a:latin typeface="Times New Roman" panose="02020603050405020304" pitchFamily="18" charset="0"/>
                <a:ea typeface="宋体" panose="02010600030101010101" pitchFamily="2" charset="-122"/>
                <a:cs typeface="Times New Roman" panose="02020603050405020304" pitchFamily="18" charset="0"/>
              </a:rPr>
              <a:t>s</a:t>
            </a:r>
            <a:r>
              <a:rPr lang="en-US" altLang="zh-CN" sz="1600">
                <a:latin typeface="Times New Roman" panose="02020603050405020304" pitchFamily="18" charset="0"/>
                <a:ea typeface="宋体" panose="02010600030101010101" pitchFamily="2" charset="-122"/>
                <a:cs typeface="Times New Roman" panose="02020603050405020304" pitchFamily="18" charset="0"/>
              </a:rPr>
              <a:t>.</a:t>
            </a:r>
          </a:p>
        </p:txBody>
      </p:sp>
      <p:cxnSp>
        <p:nvCxnSpPr>
          <p:cNvPr id="9225" name="Straight Connector 56"/>
          <p:cNvCxnSpPr>
            <a:cxnSpLocks noChangeShapeType="1"/>
            <a:endCxn id="9250" idx="4"/>
          </p:cNvCxnSpPr>
          <p:nvPr/>
        </p:nvCxnSpPr>
        <p:spPr bwMode="auto">
          <a:xfrm rot="16200000" flipH="1">
            <a:off x="5872163" y="4633913"/>
            <a:ext cx="3052763" cy="46038"/>
          </a:xfrm>
          <a:prstGeom prst="line">
            <a:avLst/>
          </a:prstGeom>
          <a:noFill/>
          <a:ln w="9525" algn="ctr">
            <a:solidFill>
              <a:srgbClr val="FF0000"/>
            </a:solidFill>
            <a:prstDash val="dashDot"/>
            <a:round/>
            <a:headEnd/>
            <a:tailEnd/>
          </a:ln>
          <a:extLst>
            <a:ext uri="{909E8E84-426E-40DD-AFC4-6F175D3DCCD1}">
              <a14:hiddenFill xmlns:a14="http://schemas.microsoft.com/office/drawing/2010/main">
                <a:noFill/>
              </a14:hiddenFill>
            </a:ext>
          </a:extLst>
        </p:spPr>
      </p:cxnSp>
      <p:cxnSp>
        <p:nvCxnSpPr>
          <p:cNvPr id="9226" name="Straight Connector 58"/>
          <p:cNvCxnSpPr>
            <a:cxnSpLocks noChangeShapeType="1"/>
            <a:endCxn id="9249" idx="2"/>
          </p:cNvCxnSpPr>
          <p:nvPr/>
        </p:nvCxnSpPr>
        <p:spPr bwMode="auto">
          <a:xfrm rot="16200000" flipH="1">
            <a:off x="7362031" y="4642644"/>
            <a:ext cx="3055938" cy="25400"/>
          </a:xfrm>
          <a:prstGeom prst="line">
            <a:avLst/>
          </a:prstGeom>
          <a:noFill/>
          <a:ln w="9525" algn="ctr">
            <a:solidFill>
              <a:srgbClr val="FF0000"/>
            </a:solidFill>
            <a:prstDash val="dashDot"/>
            <a:round/>
            <a:headEnd/>
            <a:tailEnd/>
          </a:ln>
          <a:extLst>
            <a:ext uri="{909E8E84-426E-40DD-AFC4-6F175D3DCCD1}">
              <a14:hiddenFill xmlns:a14="http://schemas.microsoft.com/office/drawing/2010/main">
                <a:noFill/>
              </a14:hiddenFill>
            </a:ext>
          </a:extLst>
        </p:spPr>
      </p:cxnSp>
      <p:cxnSp>
        <p:nvCxnSpPr>
          <p:cNvPr id="9227" name="Straight Connector 59"/>
          <p:cNvCxnSpPr>
            <a:cxnSpLocks noChangeShapeType="1"/>
          </p:cNvCxnSpPr>
          <p:nvPr/>
        </p:nvCxnSpPr>
        <p:spPr bwMode="auto">
          <a:xfrm rot="16200000" flipH="1">
            <a:off x="8295481" y="4645819"/>
            <a:ext cx="3055938" cy="38100"/>
          </a:xfrm>
          <a:prstGeom prst="line">
            <a:avLst/>
          </a:prstGeom>
          <a:noFill/>
          <a:ln w="9525" algn="ctr">
            <a:solidFill>
              <a:srgbClr val="FF0000"/>
            </a:solidFill>
            <a:prstDash val="dashDot"/>
            <a:round/>
            <a:headEnd/>
            <a:tailEnd/>
          </a:ln>
          <a:extLst>
            <a:ext uri="{909E8E84-426E-40DD-AFC4-6F175D3DCCD1}">
              <a14:hiddenFill xmlns:a14="http://schemas.microsoft.com/office/drawing/2010/main">
                <a:noFill/>
              </a14:hiddenFill>
            </a:ext>
          </a:extLst>
        </p:spPr>
      </p:cxnSp>
      <p:sp>
        <p:nvSpPr>
          <p:cNvPr id="9228" name="Line 28"/>
          <p:cNvSpPr>
            <a:spLocks noChangeShapeType="1"/>
          </p:cNvSpPr>
          <p:nvPr/>
        </p:nvSpPr>
        <p:spPr bwMode="auto">
          <a:xfrm>
            <a:off x="9802813" y="3095626"/>
            <a:ext cx="0" cy="403225"/>
          </a:xfrm>
          <a:prstGeom prst="line">
            <a:avLst/>
          </a:prstGeom>
          <a:noFill/>
          <a:ln w="38100">
            <a:solidFill>
              <a:srgbClr val="0000FF"/>
            </a:solidFill>
            <a:round/>
            <a:headEnd type="triangle" w="sm" len="med"/>
            <a:tailEnd/>
          </a:ln>
          <a:extLst>
            <a:ext uri="{909E8E84-426E-40DD-AFC4-6F175D3DCCD1}">
              <a14:hiddenFill xmlns:a14="http://schemas.microsoft.com/office/drawing/2010/main">
                <a:noFill/>
              </a14:hiddenFill>
            </a:ext>
          </a:extLst>
        </p:spPr>
        <p:txBody>
          <a:bodyPr/>
          <a:lstStyle/>
          <a:p>
            <a:endParaRPr lang="zh-TW" altLang="en-US"/>
          </a:p>
        </p:txBody>
      </p:sp>
      <p:sp>
        <p:nvSpPr>
          <p:cNvPr id="9229" name="Line 28"/>
          <p:cNvSpPr>
            <a:spLocks noChangeShapeType="1"/>
          </p:cNvSpPr>
          <p:nvPr/>
        </p:nvSpPr>
        <p:spPr bwMode="auto">
          <a:xfrm>
            <a:off x="7386638" y="3101976"/>
            <a:ext cx="0" cy="404813"/>
          </a:xfrm>
          <a:prstGeom prst="line">
            <a:avLst/>
          </a:prstGeom>
          <a:noFill/>
          <a:ln w="38100">
            <a:solidFill>
              <a:srgbClr val="0000FF"/>
            </a:solidFill>
            <a:round/>
            <a:headEnd type="triangle" w="sm" len="med"/>
            <a:tailEnd/>
          </a:ln>
          <a:extLst>
            <a:ext uri="{909E8E84-426E-40DD-AFC4-6F175D3DCCD1}">
              <a14:hiddenFill xmlns:a14="http://schemas.microsoft.com/office/drawing/2010/main">
                <a:noFill/>
              </a14:hiddenFill>
            </a:ext>
          </a:extLst>
        </p:spPr>
        <p:txBody>
          <a:bodyPr/>
          <a:lstStyle/>
          <a:p>
            <a:endParaRPr lang="zh-TW" altLang="en-US"/>
          </a:p>
        </p:txBody>
      </p:sp>
      <p:cxnSp>
        <p:nvCxnSpPr>
          <p:cNvPr id="9230" name="Straight Arrow Connector 13"/>
          <p:cNvCxnSpPr>
            <a:cxnSpLocks noChangeShapeType="1"/>
          </p:cNvCxnSpPr>
          <p:nvPr/>
        </p:nvCxnSpPr>
        <p:spPr bwMode="auto">
          <a:xfrm>
            <a:off x="7378700" y="3282950"/>
            <a:ext cx="1492250" cy="6350"/>
          </a:xfrm>
          <a:prstGeom prst="straightConnector1">
            <a:avLst/>
          </a:prstGeom>
          <a:noFill/>
          <a:ln w="12700" algn="ctr">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9231" name="Straight Arrow Connector 13"/>
          <p:cNvCxnSpPr>
            <a:cxnSpLocks noChangeShapeType="1"/>
            <a:endCxn id="9228" idx="1"/>
          </p:cNvCxnSpPr>
          <p:nvPr/>
        </p:nvCxnSpPr>
        <p:spPr bwMode="auto">
          <a:xfrm>
            <a:off x="7385051" y="3473450"/>
            <a:ext cx="2417763" cy="25400"/>
          </a:xfrm>
          <a:prstGeom prst="straightConnector1">
            <a:avLst/>
          </a:prstGeom>
          <a:noFill/>
          <a:ln w="12700" algn="ctr">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9232" name="Text Box 31"/>
          <p:cNvSpPr txBox="1">
            <a:spLocks noChangeArrowheads="1"/>
          </p:cNvSpPr>
          <p:nvPr/>
        </p:nvSpPr>
        <p:spPr bwMode="auto">
          <a:xfrm>
            <a:off x="7772400" y="2995613"/>
            <a:ext cx="6159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1600" baseline="-25000">
                <a:latin typeface="Times New Roman" panose="02020603050405020304" pitchFamily="18" charset="0"/>
                <a:ea typeface="宋体" panose="02010600030101010101" pitchFamily="2" charset="-122"/>
                <a:cs typeface="Times New Roman" panose="02020603050405020304" pitchFamily="18" charset="0"/>
              </a:rPr>
              <a:t>f</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=a</a:t>
            </a:r>
            <a:endParaRPr lang="en-US" altLang="zh-CN" sz="1600" baseline="-250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233" name="Text Box 31"/>
          <p:cNvSpPr txBox="1">
            <a:spLocks noChangeArrowheads="1"/>
          </p:cNvSpPr>
          <p:nvPr/>
        </p:nvSpPr>
        <p:spPr bwMode="auto">
          <a:xfrm>
            <a:off x="8534400" y="3313114"/>
            <a:ext cx="3048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b="1" i="1">
                <a:latin typeface="Times New Roman" panose="02020603050405020304" pitchFamily="18" charset="0"/>
                <a:ea typeface="宋体" panose="02010600030101010101" pitchFamily="2" charset="-122"/>
                <a:cs typeface="Times New Roman" panose="02020603050405020304" pitchFamily="18" charset="0"/>
              </a:rPr>
              <a:t>L</a:t>
            </a:r>
            <a:endParaRPr lang="en-US" altLang="zh-CN" sz="1600" b="1" baseline="-250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234" name="Text Box 10"/>
          <p:cNvSpPr txBox="1">
            <a:spLocks noChangeArrowheads="1"/>
          </p:cNvSpPr>
          <p:nvPr/>
        </p:nvSpPr>
        <p:spPr bwMode="auto">
          <a:xfrm>
            <a:off x="7999414" y="5375276"/>
            <a:ext cx="9159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i="1">
                <a:latin typeface="Times New Roman" panose="02020603050405020304" pitchFamily="18" charset="0"/>
                <a:ea typeface="宋体" panose="02010600030101010101" pitchFamily="2" charset="-122"/>
                <a:cs typeface="Times New Roman" panose="02020603050405020304" pitchFamily="18" charset="0"/>
              </a:rPr>
              <a:t>a</a:t>
            </a:r>
            <a:r>
              <a:rPr lang="en-US" altLang="zh-CN" sz="1600">
                <a:latin typeface="Times New Roman" panose="02020603050405020304" pitchFamily="18" charset="0"/>
                <a:ea typeface="宋体" panose="02010600030101010101" pitchFamily="2" charset="-122"/>
                <a:cs typeface="Times New Roman" panose="02020603050405020304" pitchFamily="18" charset="0"/>
              </a:rPr>
              <a:t>(1</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-a/L</a:t>
            </a:r>
            <a:r>
              <a:rPr lang="en-US" altLang="zh-CN" sz="1600">
                <a:latin typeface="Times New Roman" panose="02020603050405020304" pitchFamily="18" charset="0"/>
                <a:ea typeface="宋体" panose="02010600030101010101" pitchFamily="2" charset="-122"/>
                <a:cs typeface="Times New Roman" panose="02020603050405020304" pitchFamily="18" charset="0"/>
              </a:rPr>
              <a:t>)</a:t>
            </a:r>
          </a:p>
        </p:txBody>
      </p:sp>
      <p:sp>
        <p:nvSpPr>
          <p:cNvPr id="9235" name="Text Box 10"/>
          <p:cNvSpPr txBox="1">
            <a:spLocks noChangeArrowheads="1"/>
          </p:cNvSpPr>
          <p:nvPr/>
        </p:nvSpPr>
        <p:spPr bwMode="auto">
          <a:xfrm>
            <a:off x="8907464" y="4264026"/>
            <a:ext cx="6048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i="1">
                <a:latin typeface="Times New Roman" panose="02020603050405020304" pitchFamily="18" charset="0"/>
                <a:ea typeface="宋体" panose="02010600030101010101" pitchFamily="2" charset="-122"/>
                <a:cs typeface="Times New Roman" panose="02020603050405020304" pitchFamily="18" charset="0"/>
              </a:rPr>
              <a:t>-a/L</a:t>
            </a:r>
            <a:endParaRPr lang="en-US" altLang="zh-CN" sz="16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236" name="Text Box 10"/>
          <p:cNvSpPr txBox="1">
            <a:spLocks noChangeArrowheads="1"/>
          </p:cNvSpPr>
          <p:nvPr/>
        </p:nvSpPr>
        <p:spPr bwMode="auto">
          <a:xfrm>
            <a:off x="8310564" y="3914776"/>
            <a:ext cx="674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1600">
                <a:latin typeface="Times New Roman" panose="02020603050405020304" pitchFamily="18" charset="0"/>
                <a:ea typeface="宋体" panose="02010600030101010101" pitchFamily="2" charset="-122"/>
                <a:cs typeface="Times New Roman" panose="02020603050405020304" pitchFamily="18" charset="0"/>
              </a:rPr>
              <a:t>1</a:t>
            </a:r>
            <a:r>
              <a:rPr lang="en-US" altLang="zh-CN" sz="1600" i="1">
                <a:latin typeface="Times New Roman" panose="02020603050405020304" pitchFamily="18" charset="0"/>
                <a:ea typeface="宋体" panose="02010600030101010101" pitchFamily="2" charset="-122"/>
                <a:cs typeface="Times New Roman" panose="02020603050405020304" pitchFamily="18" charset="0"/>
              </a:rPr>
              <a:t>-a/L</a:t>
            </a:r>
            <a:endParaRPr lang="en-US" altLang="zh-CN" sz="16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237" name="Text Box 17"/>
          <p:cNvSpPr txBox="1">
            <a:spLocks noChangeArrowheads="1"/>
          </p:cNvSpPr>
          <p:nvPr/>
        </p:nvSpPr>
        <p:spPr bwMode="auto">
          <a:xfrm>
            <a:off x="4999038" y="3370263"/>
            <a:ext cx="22923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zh-CN" sz="1800">
              <a:ea typeface="宋体" panose="02010600030101010101" pitchFamily="2" charset="-122"/>
              <a:cs typeface="Times New Roman" panose="02020603050405020304" pitchFamily="18" charset="0"/>
            </a:endParaRPr>
          </a:p>
          <a:p>
            <a:pPr>
              <a:spcBef>
                <a:spcPct val="0"/>
              </a:spcBef>
              <a:buFontTx/>
              <a:buNone/>
            </a:pPr>
            <a:r>
              <a:rPr lang="en-US" altLang="zh-CN" sz="1800">
                <a:solidFill>
                  <a:srgbClr val="FF0000"/>
                </a:solidFill>
                <a:ea typeface="宋体" panose="02010600030101010101" pitchFamily="2" charset="-122"/>
                <a:cs typeface="Times New Roman" panose="02020603050405020304" pitchFamily="18" charset="0"/>
              </a:rPr>
              <a:t>Singularity functions</a:t>
            </a:r>
            <a:r>
              <a:rPr lang="en-US" altLang="zh-CN" sz="1800">
                <a:solidFill>
                  <a:srgbClr val="C00000"/>
                </a:solidFill>
                <a:ea typeface="宋体" panose="02010600030101010101" pitchFamily="2" charset="-122"/>
                <a:cs typeface="Times New Roman" panose="02020603050405020304" pitchFamily="18" charset="0"/>
              </a:rPr>
              <a:t> </a:t>
            </a:r>
            <a:r>
              <a:rPr lang="en-US" altLang="zh-CN" sz="1800">
                <a:ea typeface="宋体" panose="02010600030101010101" pitchFamily="2" charset="-122"/>
                <a:cs typeface="Times New Roman" panose="02020603050405020304" pitchFamily="18" charset="0"/>
              </a:rPr>
              <a:t>in Mechanics of Materials</a:t>
            </a:r>
          </a:p>
          <a:p>
            <a:pPr>
              <a:spcBef>
                <a:spcPct val="0"/>
              </a:spcBef>
              <a:buFontTx/>
              <a:buNone/>
            </a:pPr>
            <a:endParaRPr lang="en-US" altLang="zh-CN" sz="1800">
              <a:ea typeface="宋体" panose="02010600030101010101" pitchFamily="2" charset="-122"/>
              <a:cs typeface="Times New Roman" panose="02020603050405020304" pitchFamily="18" charset="0"/>
            </a:endParaRPr>
          </a:p>
          <a:p>
            <a:pPr>
              <a:spcBef>
                <a:spcPct val="0"/>
              </a:spcBef>
              <a:buFontTx/>
              <a:buNone/>
            </a:pPr>
            <a:r>
              <a:rPr lang="en-US" altLang="zh-CN" sz="1800">
                <a:solidFill>
                  <a:srgbClr val="FF0000"/>
                </a:solidFill>
                <a:ea typeface="宋体" panose="02010600030101010101" pitchFamily="2" charset="-122"/>
                <a:cs typeface="Times New Roman" panose="02020603050405020304" pitchFamily="18" charset="0"/>
              </a:rPr>
              <a:t>Influence lines </a:t>
            </a:r>
            <a:r>
              <a:rPr lang="en-US" altLang="zh-CN" sz="1800">
                <a:ea typeface="宋体" panose="02010600030101010101" pitchFamily="2" charset="-122"/>
                <a:cs typeface="Times New Roman" panose="02020603050405020304" pitchFamily="18" charset="0"/>
              </a:rPr>
              <a:t>in Structural Analysis</a:t>
            </a:r>
          </a:p>
        </p:txBody>
      </p:sp>
      <p:sp>
        <p:nvSpPr>
          <p:cNvPr id="9238" name="Text Box 10"/>
          <p:cNvSpPr txBox="1">
            <a:spLocks noChangeArrowheads="1"/>
          </p:cNvSpPr>
          <p:nvPr/>
        </p:nvSpPr>
        <p:spPr bwMode="auto">
          <a:xfrm>
            <a:off x="5335588" y="2503489"/>
            <a:ext cx="1174750" cy="4587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a:spcBef>
                <a:spcPct val="0"/>
              </a:spcBef>
              <a:buFontTx/>
              <a:buNone/>
            </a:pPr>
            <a:r>
              <a:rPr lang="en-US" altLang="zh-CN" sz="2400">
                <a:latin typeface="Times New Roman" panose="02020603050405020304" pitchFamily="18" charset="0"/>
                <a:ea typeface="宋体" panose="02010600030101010101" pitchFamily="2" charset="-122"/>
                <a:cs typeface="Times New Roman" panose="02020603050405020304" pitchFamily="18" charset="0"/>
              </a:rPr>
              <a:t>&lt;x</a:t>
            </a:r>
            <a:r>
              <a:rPr lang="en-US" altLang="zh-CN" sz="2400" i="1">
                <a:latin typeface="Times New Roman" panose="02020603050405020304" pitchFamily="18" charset="0"/>
                <a:ea typeface="宋体" panose="02010600030101010101" pitchFamily="2" charset="-122"/>
                <a:cs typeface="Times New Roman" panose="02020603050405020304" pitchFamily="18" charset="0"/>
              </a:rPr>
              <a:t>-a</a:t>
            </a:r>
            <a:r>
              <a:rPr lang="en-US" altLang="zh-CN" sz="2400">
                <a:latin typeface="Times New Roman" panose="02020603050405020304" pitchFamily="18" charset="0"/>
                <a:ea typeface="宋体" panose="02010600030101010101" pitchFamily="2" charset="-122"/>
                <a:cs typeface="Times New Roman" panose="02020603050405020304" pitchFamily="18" charset="0"/>
              </a:rPr>
              <a:t>&gt;</a:t>
            </a:r>
            <a:r>
              <a:rPr lang="en-US" altLang="zh-CN" sz="2400" baseline="30000">
                <a:latin typeface="Times New Roman" panose="02020603050405020304" pitchFamily="18" charset="0"/>
                <a:ea typeface="宋体" panose="02010600030101010101" pitchFamily="2" charset="-122"/>
                <a:cs typeface="Times New Roman" panose="02020603050405020304" pitchFamily="18" charset="0"/>
              </a:rPr>
              <a:t>n</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9239" name="Slide Number Placeholder 4"/>
          <p:cNvSpPr>
            <a:spLocks noGrp="1"/>
          </p:cNvSpPr>
          <p:nvPr>
            <p:ph type="sldNum" sz="quarter" idx="11"/>
          </p:nvPr>
        </p:nvSpPr>
        <p:spPr>
          <a:xfrm>
            <a:off x="5194300" y="6611939"/>
            <a:ext cx="190500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2E37487D-CEE5-4A4F-AC91-14DB15272E05}" type="slidenum">
              <a:rPr lang="en-US" altLang="zh-CN" sz="800">
                <a:solidFill>
                  <a:srgbClr val="CC3300"/>
                </a:solidFill>
                <a:latin typeface="Times New Roman" panose="02020603050405020304" pitchFamily="18" charset="0"/>
              </a:rPr>
              <a:pPr>
                <a:spcBef>
                  <a:spcPct val="0"/>
                </a:spcBef>
                <a:buFontTx/>
                <a:buNone/>
              </a:pPr>
              <a:t>21</a:t>
            </a:fld>
            <a:endParaRPr lang="en-US" altLang="zh-CN" sz="800">
              <a:solidFill>
                <a:srgbClr val="CC3300"/>
              </a:solidFill>
              <a:latin typeface="Times New Roman" panose="02020603050405020304" pitchFamily="18" charset="0"/>
            </a:endParaRPr>
          </a:p>
        </p:txBody>
      </p:sp>
      <p:sp>
        <p:nvSpPr>
          <p:cNvPr id="9240" name="Date Placeholder 5"/>
          <p:cNvSpPr>
            <a:spLocks noGrp="1"/>
          </p:cNvSpPr>
          <p:nvPr>
            <p:ph type="dt" sz="quarter" idx="10"/>
          </p:nvPr>
        </p:nvSpPr>
        <p:spPr>
          <a:xfrm>
            <a:off x="9363075" y="6572250"/>
            <a:ext cx="1333500" cy="28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r">
              <a:spcBef>
                <a:spcPct val="0"/>
              </a:spcBef>
              <a:buFontTx/>
              <a:buNone/>
            </a:pPr>
            <a:r>
              <a:rPr lang="en-US" altLang="zh-CN" sz="800">
                <a:latin typeface="Times New Roman" panose="02020603050405020304" pitchFamily="18" charset="0"/>
              </a:rPr>
              <a:t>Beam 2 GF Cantilever</a:t>
            </a:r>
          </a:p>
        </p:txBody>
      </p:sp>
    </p:spTree>
    <p:extLst>
      <p:ext uri="{BB962C8B-B14F-4D97-AF65-F5344CB8AC3E}">
        <p14:creationId xmlns:p14="http://schemas.microsoft.com/office/powerpoint/2010/main" val="3503278844"/>
      </p:ext>
    </p:extLst>
  </p:cSld>
  <p:clrMapOvr>
    <a:masterClrMapping/>
  </p:clrMapOvr>
  <p:transition>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05025" y="-19050"/>
            <a:ext cx="7956550" cy="1143000"/>
          </a:xfrm>
          <a:noFill/>
        </p:spPr>
        <p:txBody>
          <a:bodyPr/>
          <a:lstStyle/>
          <a:p>
            <a:r>
              <a:rPr lang="en-US" altLang="zh-CN">
                <a:ea typeface="宋体" panose="02010600030101010101" pitchFamily="2" charset="-122"/>
                <a:cs typeface="Times New Roman" panose="02020603050405020304" pitchFamily="18" charset="0"/>
              </a:rPr>
              <a:t>Concentrated Force Solution </a:t>
            </a:r>
            <a:br>
              <a:rPr lang="en-US" altLang="zh-CN">
                <a:ea typeface="宋体" panose="02010600030101010101" pitchFamily="2" charset="-122"/>
                <a:cs typeface="Times New Roman" panose="02020603050405020304" pitchFamily="18" charset="0"/>
              </a:rPr>
            </a:br>
            <a:r>
              <a:rPr lang="en-US" altLang="zh-CN">
                <a:ea typeface="宋体" panose="02010600030101010101" pitchFamily="2" charset="-122"/>
                <a:cs typeface="Times New Roman" panose="02020603050405020304" pitchFamily="18" charset="0"/>
                <a:sym typeface="Symbol" panose="05050102010706020507" pitchFamily="18" charset="2"/>
              </a:rPr>
              <a:t></a:t>
            </a:r>
            <a:r>
              <a:rPr lang="en-US" altLang="zh-CN">
                <a:ea typeface="宋体" panose="02010600030101010101" pitchFamily="2" charset="-122"/>
                <a:cs typeface="Times New Roman" panose="02020603050405020304" pitchFamily="18" charset="0"/>
              </a:rPr>
              <a:t> Green’s Function</a:t>
            </a:r>
          </a:p>
        </p:txBody>
      </p:sp>
      <p:sp>
        <p:nvSpPr>
          <p:cNvPr id="11267" name="Rectangle 3"/>
          <p:cNvSpPr>
            <a:spLocks noChangeArrowheads="1"/>
          </p:cNvSpPr>
          <p:nvPr/>
        </p:nvSpPr>
        <p:spPr bwMode="auto">
          <a:xfrm>
            <a:off x="4884738" y="32305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pic>
        <p:nvPicPr>
          <p:cNvPr id="112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00176"/>
            <a:ext cx="360045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5"/>
          <p:cNvSpPr txBox="1">
            <a:spLocks noChangeArrowheads="1"/>
          </p:cNvSpPr>
          <p:nvPr/>
        </p:nvSpPr>
        <p:spPr bwMode="auto">
          <a:xfrm>
            <a:off x="3724276" y="1371600"/>
            <a:ext cx="44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zh-CN" sz="2000" i="1">
                <a:latin typeface="Times New Roman" panose="02020603050405020304" pitchFamily="18" charset="0"/>
                <a:ea typeface="宋体" panose="02010600030101010101" pitchFamily="2" charset="-122"/>
                <a:cs typeface="Times New Roman" panose="02020603050405020304" pitchFamily="18" charset="0"/>
              </a:rPr>
              <a:t>P</a:t>
            </a:r>
          </a:p>
        </p:txBody>
      </p:sp>
      <p:sp>
        <p:nvSpPr>
          <p:cNvPr id="11270" name="TextBox 7"/>
          <p:cNvSpPr txBox="1">
            <a:spLocks noChangeArrowheads="1"/>
          </p:cNvSpPr>
          <p:nvPr/>
        </p:nvSpPr>
        <p:spPr bwMode="auto">
          <a:xfrm>
            <a:off x="4035426" y="2317750"/>
            <a:ext cx="44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zh-CN" sz="2000" i="1">
                <a:latin typeface="Times New Roman" panose="02020603050405020304" pitchFamily="18" charset="0"/>
                <a:ea typeface="宋体" panose="02010600030101010101" pitchFamily="2" charset="-122"/>
                <a:cs typeface="Times New Roman" panose="02020603050405020304" pitchFamily="18" charset="0"/>
              </a:rPr>
              <a:t>b</a:t>
            </a:r>
          </a:p>
        </p:txBody>
      </p:sp>
      <p:cxnSp>
        <p:nvCxnSpPr>
          <p:cNvPr id="11271" name="Straight Connector 9"/>
          <p:cNvCxnSpPr>
            <a:cxnSpLocks noChangeShapeType="1"/>
          </p:cNvCxnSpPr>
          <p:nvPr/>
        </p:nvCxnSpPr>
        <p:spPr bwMode="auto">
          <a:xfrm rot="16200000" flipH="1">
            <a:off x="3557588" y="2386013"/>
            <a:ext cx="400050" cy="952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272" name="Straight Arrow Connector 12"/>
          <p:cNvCxnSpPr>
            <a:cxnSpLocks noChangeShapeType="1"/>
          </p:cNvCxnSpPr>
          <p:nvPr/>
        </p:nvCxnSpPr>
        <p:spPr bwMode="auto">
          <a:xfrm flipV="1">
            <a:off x="1695451" y="2419350"/>
            <a:ext cx="2047875" cy="19050"/>
          </a:xfrm>
          <a:prstGeom prst="straightConnector1">
            <a:avLst/>
          </a:prstGeom>
          <a:noFill/>
          <a:ln w="12700" algn="ctr">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1273" name="Straight Arrow Connector 13"/>
          <p:cNvCxnSpPr>
            <a:cxnSpLocks noChangeShapeType="1"/>
          </p:cNvCxnSpPr>
          <p:nvPr/>
        </p:nvCxnSpPr>
        <p:spPr bwMode="auto">
          <a:xfrm>
            <a:off x="3759200" y="2425700"/>
            <a:ext cx="1022350" cy="6350"/>
          </a:xfrm>
          <a:prstGeom prst="straightConnector1">
            <a:avLst/>
          </a:prstGeom>
          <a:noFill/>
          <a:ln w="12700" algn="ctr">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1274" name="Straight Connector 16"/>
          <p:cNvCxnSpPr>
            <a:cxnSpLocks noChangeShapeType="1"/>
          </p:cNvCxnSpPr>
          <p:nvPr/>
        </p:nvCxnSpPr>
        <p:spPr bwMode="auto">
          <a:xfrm rot="5400000">
            <a:off x="4619626" y="2419351"/>
            <a:ext cx="327025" cy="31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41671" name="Rectangle 7">
            <a:extLst>
              <a:ext uri="{FF2B5EF4-FFF2-40B4-BE49-F238E27FC236}">
                <a16:creationId xmlns:a16="http://schemas.microsoft.com/office/drawing/2014/main" id="{9A470491-FE8B-4095-8F31-D7493FF6B923}"/>
              </a:ext>
            </a:extLst>
          </p:cNvPr>
          <p:cNvSpPr>
            <a:spLocks noChangeArrowheads="1"/>
          </p:cNvSpPr>
          <p:nvPr/>
        </p:nvSpPr>
        <p:spPr bwMode="auto">
          <a:xfrm>
            <a:off x="1524001" y="-184666"/>
            <a:ext cx="184731"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zh-CN">
              <a:ea typeface="宋体" pitchFamily="2" charset="-122"/>
            </a:endParaRPr>
          </a:p>
        </p:txBody>
      </p:sp>
      <p:graphicFrame>
        <p:nvGraphicFramePr>
          <p:cNvPr id="11276" name="Object 6"/>
          <p:cNvGraphicFramePr>
            <a:graphicFrameLocks noChangeAspect="1"/>
          </p:cNvGraphicFramePr>
          <p:nvPr/>
        </p:nvGraphicFramePr>
        <p:xfrm>
          <a:off x="6432551" y="1423988"/>
          <a:ext cx="4206875" cy="1644650"/>
        </p:xfrm>
        <a:graphic>
          <a:graphicData uri="http://schemas.openxmlformats.org/presentationml/2006/ole">
            <mc:AlternateContent xmlns:mc="http://schemas.openxmlformats.org/markup-compatibility/2006">
              <mc:Choice xmlns:v="urn:schemas-microsoft-com:vml" Requires="v">
                <p:oleObj spid="_x0000_s99336" name="Equation" r:id="rId4" imgW="2146300" imgH="838200" progId="Equation.DSMT4">
                  <p:embed/>
                </p:oleObj>
              </mc:Choice>
              <mc:Fallback>
                <p:oleObj name="Equation" r:id="rId4" imgW="2146300" imgH="838200" progId="Equation.DSMT4">
                  <p:embed/>
                  <p:pic>
                    <p:nvPicPr>
                      <p:cNvPr id="11276"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2551" y="1423988"/>
                        <a:ext cx="4206875" cy="16446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943476"/>
            <a:ext cx="360045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Box 20"/>
          <p:cNvSpPr txBox="1">
            <a:spLocks noChangeArrowheads="1"/>
          </p:cNvSpPr>
          <p:nvPr/>
        </p:nvSpPr>
        <p:spPr bwMode="auto">
          <a:xfrm>
            <a:off x="1524001" y="4329113"/>
            <a:ext cx="5197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r>
              <a:rPr lang="en-US" altLang="zh-CN" sz="2000">
                <a:latin typeface="Times New Roman" panose="02020603050405020304" pitchFamily="18" charset="0"/>
                <a:ea typeface="宋体" panose="02010600030101010101" pitchFamily="2" charset="-122"/>
                <a:cs typeface="Times New Roman" panose="02020603050405020304" pitchFamily="18" charset="0"/>
              </a:rPr>
              <a:t>Two-point Green’s function of deflection G(</a:t>
            </a:r>
            <a:r>
              <a:rPr lang="en-US" altLang="zh-CN" sz="20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200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2000" baseline="-25000">
                <a:latin typeface="Times New Roman" panose="02020603050405020304" pitchFamily="18" charset="0"/>
                <a:ea typeface="宋体" panose="02010600030101010101" pitchFamily="2" charset="-122"/>
                <a:cs typeface="Times New Roman" panose="02020603050405020304" pitchFamily="18" charset="0"/>
              </a:rPr>
              <a:t>0</a:t>
            </a:r>
            <a:r>
              <a:rPr lang="en-US" altLang="zh-CN" sz="2000">
                <a:latin typeface="Times New Roman" panose="02020603050405020304" pitchFamily="18" charset="0"/>
                <a:ea typeface="宋体" panose="02010600030101010101" pitchFamily="2" charset="-122"/>
                <a:cs typeface="Times New Roman" panose="02020603050405020304" pitchFamily="18" charset="0"/>
              </a:rPr>
              <a:t>)</a:t>
            </a:r>
          </a:p>
        </p:txBody>
      </p:sp>
      <p:graphicFrame>
        <p:nvGraphicFramePr>
          <p:cNvPr id="11279" name="Object 8"/>
          <p:cNvGraphicFramePr>
            <a:graphicFrameLocks noChangeAspect="1"/>
          </p:cNvGraphicFramePr>
          <p:nvPr/>
        </p:nvGraphicFramePr>
        <p:xfrm>
          <a:off x="6070600" y="5016500"/>
          <a:ext cx="4560888" cy="1492250"/>
        </p:xfrm>
        <a:graphic>
          <a:graphicData uri="http://schemas.openxmlformats.org/presentationml/2006/ole">
            <mc:AlternateContent xmlns:mc="http://schemas.openxmlformats.org/markup-compatibility/2006">
              <mc:Choice xmlns:v="urn:schemas-microsoft-com:vml" Requires="v">
                <p:oleObj spid="_x0000_s99337" name="Equation" r:id="rId6" imgW="2489200" imgH="838200" progId="Equation.DSMT4">
                  <p:embed/>
                </p:oleObj>
              </mc:Choice>
              <mc:Fallback>
                <p:oleObj name="Equation" r:id="rId6" imgW="2489200" imgH="838200" progId="Equation.DSMT4">
                  <p:embed/>
                  <p:pic>
                    <p:nvPicPr>
                      <p:cNvPr id="1127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00" y="5016500"/>
                        <a:ext cx="4560888" cy="14922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80" name="TextBox 22"/>
          <p:cNvSpPr txBox="1">
            <a:spLocks noChangeArrowheads="1"/>
          </p:cNvSpPr>
          <p:nvPr/>
        </p:nvSpPr>
        <p:spPr bwMode="auto">
          <a:xfrm>
            <a:off x="2546351" y="5791200"/>
            <a:ext cx="44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zh-CN" sz="20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2000" baseline="-25000">
                <a:latin typeface="Times New Roman" panose="02020603050405020304" pitchFamily="18" charset="0"/>
                <a:ea typeface="宋体" panose="02010600030101010101" pitchFamily="2" charset="-122"/>
                <a:cs typeface="Times New Roman" panose="02020603050405020304" pitchFamily="18" charset="0"/>
              </a:rPr>
              <a:t>0</a:t>
            </a:r>
          </a:p>
        </p:txBody>
      </p:sp>
      <p:sp>
        <p:nvSpPr>
          <p:cNvPr id="11281" name="TextBox 23"/>
          <p:cNvSpPr txBox="1">
            <a:spLocks noChangeArrowheads="1"/>
          </p:cNvSpPr>
          <p:nvPr/>
        </p:nvSpPr>
        <p:spPr bwMode="auto">
          <a:xfrm>
            <a:off x="2609851" y="2295525"/>
            <a:ext cx="44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zh-CN" sz="2000" i="1">
                <a:latin typeface="Times New Roman" panose="02020603050405020304" pitchFamily="18" charset="0"/>
                <a:ea typeface="宋体" panose="02010600030101010101" pitchFamily="2" charset="-122"/>
                <a:cs typeface="Times New Roman" panose="02020603050405020304" pitchFamily="18" charset="0"/>
              </a:rPr>
              <a:t>a</a:t>
            </a:r>
          </a:p>
        </p:txBody>
      </p:sp>
      <p:cxnSp>
        <p:nvCxnSpPr>
          <p:cNvPr id="11282" name="Straight Arrow Connector 25"/>
          <p:cNvCxnSpPr>
            <a:cxnSpLocks noChangeShapeType="1"/>
          </p:cNvCxnSpPr>
          <p:nvPr/>
        </p:nvCxnSpPr>
        <p:spPr bwMode="auto">
          <a:xfrm flipV="1">
            <a:off x="1743076" y="2168526"/>
            <a:ext cx="3838575" cy="9525"/>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1283" name="TextBox 26"/>
          <p:cNvSpPr txBox="1">
            <a:spLocks noChangeArrowheads="1"/>
          </p:cNvSpPr>
          <p:nvPr/>
        </p:nvSpPr>
        <p:spPr bwMode="auto">
          <a:xfrm>
            <a:off x="5343526" y="2139950"/>
            <a:ext cx="44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zh-CN" sz="2000" i="1">
                <a:latin typeface="Times New Roman" panose="02020603050405020304" pitchFamily="18" charset="0"/>
                <a:ea typeface="宋体" panose="02010600030101010101" pitchFamily="2" charset="-122"/>
                <a:cs typeface="Times New Roman" panose="02020603050405020304" pitchFamily="18" charset="0"/>
              </a:rPr>
              <a:t>x</a:t>
            </a:r>
          </a:p>
        </p:txBody>
      </p:sp>
      <p:cxnSp>
        <p:nvCxnSpPr>
          <p:cNvPr id="11284" name="Straight Arrow Connector 25"/>
          <p:cNvCxnSpPr>
            <a:cxnSpLocks noChangeShapeType="1"/>
          </p:cNvCxnSpPr>
          <p:nvPr/>
        </p:nvCxnSpPr>
        <p:spPr bwMode="auto">
          <a:xfrm flipV="1">
            <a:off x="1724026" y="5724526"/>
            <a:ext cx="3838575" cy="9525"/>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1285" name="TextBox 26"/>
          <p:cNvSpPr txBox="1">
            <a:spLocks noChangeArrowheads="1"/>
          </p:cNvSpPr>
          <p:nvPr/>
        </p:nvSpPr>
        <p:spPr bwMode="auto">
          <a:xfrm>
            <a:off x="5311776" y="5708650"/>
            <a:ext cx="44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zh-CN" sz="2000" i="1">
                <a:latin typeface="Times New Roman" panose="02020603050405020304" pitchFamily="18" charset="0"/>
                <a:ea typeface="宋体" panose="02010600030101010101" pitchFamily="2" charset="-122"/>
                <a:cs typeface="Times New Roman" panose="02020603050405020304" pitchFamily="18" charset="0"/>
              </a:rPr>
              <a:t>x</a:t>
            </a:r>
          </a:p>
        </p:txBody>
      </p:sp>
      <p:cxnSp>
        <p:nvCxnSpPr>
          <p:cNvPr id="11286" name="Straight Connector 9"/>
          <p:cNvCxnSpPr>
            <a:cxnSpLocks noChangeShapeType="1"/>
          </p:cNvCxnSpPr>
          <p:nvPr/>
        </p:nvCxnSpPr>
        <p:spPr bwMode="auto">
          <a:xfrm rot="16200000" flipH="1">
            <a:off x="3563938" y="5802313"/>
            <a:ext cx="400050" cy="952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287" name="Straight Arrow Connector 12"/>
          <p:cNvCxnSpPr>
            <a:cxnSpLocks noChangeShapeType="1"/>
          </p:cNvCxnSpPr>
          <p:nvPr/>
        </p:nvCxnSpPr>
        <p:spPr bwMode="auto">
          <a:xfrm flipV="1">
            <a:off x="1720851" y="5924550"/>
            <a:ext cx="2047875" cy="19050"/>
          </a:xfrm>
          <a:prstGeom prst="straightConnector1">
            <a:avLst/>
          </a:prstGeom>
          <a:noFill/>
          <a:ln w="12700" algn="ctr">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1288" name="Down Arrow 30"/>
          <p:cNvSpPr>
            <a:spLocks noChangeArrowheads="1"/>
          </p:cNvSpPr>
          <p:nvPr/>
        </p:nvSpPr>
        <p:spPr bwMode="auto">
          <a:xfrm>
            <a:off x="3486150" y="2870200"/>
            <a:ext cx="565150" cy="1314450"/>
          </a:xfrm>
          <a:prstGeom prst="downArrow">
            <a:avLst>
              <a:gd name="adj1" fmla="val 50000"/>
              <a:gd name="adj2" fmla="val 49995"/>
            </a:avLst>
          </a:prstGeom>
          <a:gradFill rotWithShape="0">
            <a:gsLst>
              <a:gs pos="0">
                <a:srgbClr val="FF3399"/>
              </a:gs>
              <a:gs pos="25000">
                <a:srgbClr val="FF6633"/>
              </a:gs>
              <a:gs pos="50000">
                <a:srgbClr val="FFFF00"/>
              </a:gs>
              <a:gs pos="75000">
                <a:srgbClr val="01A78F"/>
              </a:gs>
              <a:gs pos="100000">
                <a:srgbClr val="3366FF"/>
              </a:gs>
            </a:gsLst>
            <a:lin ang="5400000"/>
          </a:gradFill>
          <a:ln w="9525" algn="ctr">
            <a:solidFill>
              <a:srgbClr val="000000"/>
            </a:solidFill>
            <a:round/>
            <a:headEnd/>
            <a:tailEnd/>
          </a:ln>
        </p:spPr>
        <p:txBody>
          <a:bodyPr wrap="none" lIns="71126" tIns="35563" rIns="71126" bIns="35563" anchor="ctr"/>
          <a:lstStyle>
            <a:lvl1pPr marL="342900" indent="-342900">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buFont typeface="Wingdings" panose="05000000000000000000" pitchFamily="2" charset="2"/>
              <a:buNone/>
            </a:pPr>
            <a:endParaRPr lang="zh-CN" altLang="zh-CN" sz="1800">
              <a:ea typeface="宋体" panose="02010600030101010101" pitchFamily="2" charset="-122"/>
            </a:endParaRPr>
          </a:p>
        </p:txBody>
      </p:sp>
      <p:sp>
        <p:nvSpPr>
          <p:cNvPr id="11289" name="Text Box 10"/>
          <p:cNvSpPr txBox="1">
            <a:spLocks noChangeArrowheads="1"/>
          </p:cNvSpPr>
          <p:nvPr/>
        </p:nvSpPr>
        <p:spPr bwMode="auto">
          <a:xfrm>
            <a:off x="3781425" y="4829176"/>
            <a:ext cx="7381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zh-CN" sz="2000" i="1">
                <a:latin typeface="Times New Roman" panose="02020603050405020304" pitchFamily="18" charset="0"/>
                <a:ea typeface="宋体" panose="02010600030101010101" pitchFamily="2" charset="-122"/>
                <a:cs typeface="Times New Roman" panose="02020603050405020304" pitchFamily="18" charset="0"/>
              </a:rPr>
              <a:t>P</a:t>
            </a:r>
            <a:r>
              <a:rPr lang="en-US" altLang="zh-CN" sz="2000">
                <a:latin typeface="Times New Roman" panose="02020603050405020304" pitchFamily="18" charset="0"/>
                <a:ea typeface="宋体" panose="02010600030101010101" pitchFamily="2" charset="-122"/>
                <a:cs typeface="Times New Roman" panose="02020603050405020304" pitchFamily="18" charset="0"/>
              </a:rPr>
              <a:t>=1</a:t>
            </a:r>
          </a:p>
        </p:txBody>
      </p:sp>
      <p:sp>
        <p:nvSpPr>
          <p:cNvPr id="11290" name="Slide Number Placeholder 4"/>
          <p:cNvSpPr>
            <a:spLocks noGrp="1"/>
          </p:cNvSpPr>
          <p:nvPr>
            <p:ph type="sldNum" sz="quarter" idx="11"/>
          </p:nvPr>
        </p:nvSpPr>
        <p:spPr>
          <a:xfrm>
            <a:off x="5194300" y="6597651"/>
            <a:ext cx="190500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76D6AEE4-6715-4DE9-B07F-3C4E6072DC12}" type="slidenum">
              <a:rPr lang="en-US" altLang="zh-CN" sz="800">
                <a:solidFill>
                  <a:srgbClr val="CC3300"/>
                </a:solidFill>
                <a:latin typeface="Times New Roman" panose="02020603050405020304" pitchFamily="18" charset="0"/>
              </a:rPr>
              <a:pPr>
                <a:spcBef>
                  <a:spcPct val="0"/>
                </a:spcBef>
                <a:buFontTx/>
                <a:buNone/>
              </a:pPr>
              <a:t>22</a:t>
            </a:fld>
            <a:endParaRPr lang="en-US" altLang="zh-CN" sz="800">
              <a:solidFill>
                <a:srgbClr val="CC3300"/>
              </a:solidFill>
              <a:latin typeface="Times New Roman" panose="02020603050405020304" pitchFamily="18" charset="0"/>
            </a:endParaRPr>
          </a:p>
        </p:txBody>
      </p:sp>
      <p:sp>
        <p:nvSpPr>
          <p:cNvPr id="11291" name="Date Placeholder 5"/>
          <p:cNvSpPr>
            <a:spLocks noGrp="1"/>
          </p:cNvSpPr>
          <p:nvPr>
            <p:ph type="dt" sz="quarter" idx="10"/>
          </p:nvPr>
        </p:nvSpPr>
        <p:spPr>
          <a:xfrm>
            <a:off x="9363075" y="6572250"/>
            <a:ext cx="1333500" cy="28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r">
              <a:spcBef>
                <a:spcPct val="0"/>
              </a:spcBef>
              <a:buFontTx/>
              <a:buNone/>
            </a:pPr>
            <a:r>
              <a:rPr lang="en-US" altLang="zh-CN" sz="800">
                <a:latin typeface="Times New Roman" panose="02020603050405020304" pitchFamily="18" charset="0"/>
              </a:rPr>
              <a:t>Beam 3: Superposition</a:t>
            </a:r>
          </a:p>
        </p:txBody>
      </p:sp>
    </p:spTree>
    <p:extLst>
      <p:ext uri="{BB962C8B-B14F-4D97-AF65-F5344CB8AC3E}">
        <p14:creationId xmlns:p14="http://schemas.microsoft.com/office/powerpoint/2010/main" val="685889012"/>
      </p:ext>
    </p:extLst>
  </p:cSld>
  <p:clrMapOvr>
    <a:masterClrMapping/>
  </p:clrMapOvr>
  <p:transition>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4884738" y="32305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zh-CN" altLang="zh-CN" sz="1800">
              <a:ea typeface="宋体" panose="02010600030101010101" pitchFamily="2" charset="-122"/>
            </a:endParaRPr>
          </a:p>
        </p:txBody>
      </p:sp>
      <p:pic>
        <p:nvPicPr>
          <p:cNvPr id="12291" name="Picture 4" descr="E:\MechanoLink\Gere-5e\Images\Chapter 9\Chapter 9 Problems\GERE_0989_p9_4_5.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381125"/>
            <a:ext cx="30384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6" name="Rectangle 6">
            <a:extLst>
              <a:ext uri="{FF2B5EF4-FFF2-40B4-BE49-F238E27FC236}">
                <a16:creationId xmlns:a16="http://schemas.microsoft.com/office/drawing/2014/main" id="{4EDD5535-BE62-4A44-9B54-146BD8F96C43}"/>
              </a:ext>
            </a:extLst>
          </p:cNvPr>
          <p:cNvSpPr>
            <a:spLocks noChangeArrowheads="1"/>
          </p:cNvSpPr>
          <p:nvPr/>
        </p:nvSpPr>
        <p:spPr bwMode="auto">
          <a:xfrm>
            <a:off x="1524001" y="-184666"/>
            <a:ext cx="184731"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zh-CN">
              <a:ea typeface="宋体" pitchFamily="2" charset="-122"/>
            </a:endParaRPr>
          </a:p>
        </p:txBody>
      </p:sp>
      <p:graphicFrame>
        <p:nvGraphicFramePr>
          <p:cNvPr id="12293" name="Object 5"/>
          <p:cNvGraphicFramePr>
            <a:graphicFrameLocks noChangeAspect="1"/>
          </p:cNvGraphicFramePr>
          <p:nvPr/>
        </p:nvGraphicFramePr>
        <p:xfrm>
          <a:off x="5419726" y="1514476"/>
          <a:ext cx="5133975" cy="619125"/>
        </p:xfrm>
        <a:graphic>
          <a:graphicData uri="http://schemas.openxmlformats.org/presentationml/2006/ole">
            <mc:AlternateContent xmlns:mc="http://schemas.openxmlformats.org/markup-compatibility/2006">
              <mc:Choice xmlns:v="urn:schemas-microsoft-com:vml" Requires="v">
                <p:oleObj spid="_x0000_s100360" name="Equation" r:id="rId5" imgW="3238500" imgH="393700" progId="Equation.DSMT4">
                  <p:embed/>
                </p:oleObj>
              </mc:Choice>
              <mc:Fallback>
                <p:oleObj name="Equation" r:id="rId5" imgW="3238500" imgH="393700" progId="Equation.DSMT4">
                  <p:embed/>
                  <p:pic>
                    <p:nvPicPr>
                      <p:cNvPr id="1229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9726" y="1514476"/>
                        <a:ext cx="5133975" cy="6191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2294" name="Group 26"/>
          <p:cNvGrpSpPr>
            <a:grpSpLocks/>
          </p:cNvGrpSpPr>
          <p:nvPr/>
        </p:nvGrpSpPr>
        <p:grpSpPr bwMode="auto">
          <a:xfrm>
            <a:off x="1524001" y="3876675"/>
            <a:ext cx="3057525" cy="2324100"/>
            <a:chOff x="4157663" y="3267075"/>
            <a:chExt cx="3057525" cy="2324100"/>
          </a:xfrm>
        </p:grpSpPr>
        <p:pic>
          <p:nvPicPr>
            <p:cNvPr id="1230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7663" y="3267075"/>
              <a:ext cx="30575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01" name="Straight Connector 9"/>
            <p:cNvCxnSpPr>
              <a:cxnSpLocks noChangeShapeType="1"/>
            </p:cNvCxnSpPr>
            <p:nvPr/>
          </p:nvCxnSpPr>
          <p:spPr bwMode="auto">
            <a:xfrm rot="16200000" flipH="1">
              <a:off x="3643312" y="4005262"/>
              <a:ext cx="1276350" cy="952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2302" name="Straight Arrow Connector 11"/>
            <p:cNvCxnSpPr>
              <a:cxnSpLocks noChangeShapeType="1"/>
            </p:cNvCxnSpPr>
            <p:nvPr/>
          </p:nvCxnSpPr>
          <p:spPr bwMode="auto">
            <a:xfrm rot="5400000">
              <a:off x="5000627" y="4419602"/>
              <a:ext cx="609602" cy="1588"/>
            </a:xfrm>
            <a:prstGeom prst="straightConnector1">
              <a:avLst/>
            </a:prstGeom>
            <a:noFill/>
            <a:ln w="22225" algn="ctr">
              <a:solidFill>
                <a:srgbClr val="0099FF">
                  <a:alpha val="67842"/>
                </a:srgbClr>
              </a:solidFill>
              <a:round/>
              <a:headEnd/>
              <a:tailEnd type="triangle" w="med" len="med"/>
            </a:ln>
            <a:extLst>
              <a:ext uri="{909E8E84-426E-40DD-AFC4-6F175D3DCCD1}">
                <a14:hiddenFill xmlns:a14="http://schemas.microsoft.com/office/drawing/2010/main">
                  <a:noFill/>
                </a14:hiddenFill>
              </a:ext>
            </a:extLst>
          </p:spPr>
        </p:cxnSp>
        <p:cxnSp>
          <p:nvCxnSpPr>
            <p:cNvPr id="12303" name="Straight Arrow Connector 19"/>
            <p:cNvCxnSpPr>
              <a:cxnSpLocks noChangeShapeType="1"/>
            </p:cNvCxnSpPr>
            <p:nvPr/>
          </p:nvCxnSpPr>
          <p:spPr bwMode="auto">
            <a:xfrm rot="5400000">
              <a:off x="4933952" y="4419602"/>
              <a:ext cx="609602" cy="1588"/>
            </a:xfrm>
            <a:prstGeom prst="straightConnector1">
              <a:avLst/>
            </a:prstGeom>
            <a:noFill/>
            <a:ln w="22225" algn="ctr">
              <a:solidFill>
                <a:srgbClr val="0099FF">
                  <a:alpha val="67842"/>
                </a:srgbClr>
              </a:solidFill>
              <a:round/>
              <a:headEnd/>
              <a:tailEnd type="triangle" w="med" len="med"/>
            </a:ln>
            <a:extLst>
              <a:ext uri="{909E8E84-426E-40DD-AFC4-6F175D3DCCD1}">
                <a14:hiddenFill xmlns:a14="http://schemas.microsoft.com/office/drawing/2010/main">
                  <a:noFill/>
                </a14:hiddenFill>
              </a:ext>
            </a:extLst>
          </p:spPr>
        </p:cxnSp>
        <p:sp>
          <p:nvSpPr>
            <p:cNvPr id="12304" name="TextBox 20"/>
            <p:cNvSpPr txBox="1">
              <a:spLocks noChangeArrowheads="1"/>
            </p:cNvSpPr>
            <p:nvPr/>
          </p:nvSpPr>
          <p:spPr bwMode="auto">
            <a:xfrm>
              <a:off x="4552950" y="4333875"/>
              <a:ext cx="447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zh-CN" sz="2000" i="1">
                  <a:latin typeface="Times New Roman" panose="02020603050405020304" pitchFamily="18" charset="0"/>
                  <a:ea typeface="宋体" panose="02010600030101010101" pitchFamily="2" charset="-122"/>
                  <a:cs typeface="Times New Roman" panose="02020603050405020304" pitchFamily="18" charset="0"/>
                </a:rPr>
                <a:t>x</a:t>
              </a:r>
              <a:r>
                <a:rPr lang="en-US" altLang="zh-CN" sz="2000" baseline="-25000">
                  <a:latin typeface="Times New Roman" panose="02020603050405020304" pitchFamily="18" charset="0"/>
                  <a:ea typeface="宋体" panose="02010600030101010101" pitchFamily="2" charset="-122"/>
                  <a:cs typeface="Times New Roman" panose="02020603050405020304" pitchFamily="18" charset="0"/>
                </a:rPr>
                <a:t>0</a:t>
              </a:r>
            </a:p>
          </p:txBody>
        </p:sp>
        <p:sp>
          <p:nvSpPr>
            <p:cNvPr id="12305" name="TextBox 21"/>
            <p:cNvSpPr txBox="1">
              <a:spLocks noChangeArrowheads="1"/>
            </p:cNvSpPr>
            <p:nvPr/>
          </p:nvSpPr>
          <p:spPr bwMode="auto">
            <a:xfrm>
              <a:off x="5010150" y="4733925"/>
              <a:ext cx="523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US" altLang="zh-CN" sz="2000" i="1">
                  <a:latin typeface="Times New Roman" panose="02020603050405020304" pitchFamily="18" charset="0"/>
                  <a:ea typeface="宋体" panose="02010600030101010101" pitchFamily="2" charset="-122"/>
                  <a:cs typeface="Times New Roman" panose="02020603050405020304" pitchFamily="18" charset="0"/>
                </a:rPr>
                <a:t>dx</a:t>
              </a:r>
              <a:r>
                <a:rPr lang="en-US" altLang="zh-CN" sz="2000" baseline="-25000">
                  <a:latin typeface="Times New Roman" panose="02020603050405020304" pitchFamily="18" charset="0"/>
                  <a:ea typeface="宋体" panose="02010600030101010101" pitchFamily="2" charset="-122"/>
                  <a:cs typeface="Times New Roman" panose="02020603050405020304" pitchFamily="18" charset="0"/>
                </a:rPr>
                <a:t>0</a:t>
              </a:r>
            </a:p>
          </p:txBody>
        </p:sp>
        <p:cxnSp>
          <p:nvCxnSpPr>
            <p:cNvPr id="12306" name="Straight Arrow Connector 22"/>
            <p:cNvCxnSpPr>
              <a:cxnSpLocks noChangeShapeType="1"/>
            </p:cNvCxnSpPr>
            <p:nvPr/>
          </p:nvCxnSpPr>
          <p:spPr bwMode="auto">
            <a:xfrm flipV="1">
              <a:off x="4267200" y="4400550"/>
              <a:ext cx="952500" cy="2"/>
            </a:xfrm>
            <a:prstGeom prst="straightConnector1">
              <a:avLst/>
            </a:prstGeom>
            <a:noFill/>
            <a:ln w="9525" algn="ctr">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grpSp>
      <p:graphicFrame>
        <p:nvGraphicFramePr>
          <p:cNvPr id="12295" name="Object 10"/>
          <p:cNvGraphicFramePr>
            <a:graphicFrameLocks noChangeAspect="1"/>
          </p:cNvGraphicFramePr>
          <p:nvPr/>
        </p:nvGraphicFramePr>
        <p:xfrm>
          <a:off x="4552950" y="4005263"/>
          <a:ext cx="6115050" cy="2462212"/>
        </p:xfrm>
        <a:graphic>
          <a:graphicData uri="http://schemas.openxmlformats.org/presentationml/2006/ole">
            <mc:AlternateContent xmlns:mc="http://schemas.openxmlformats.org/markup-compatibility/2006">
              <mc:Choice xmlns:v="urn:schemas-microsoft-com:vml" Requires="v">
                <p:oleObj spid="_x0000_s100361" name="Equation" r:id="rId8" imgW="4279900" imgH="1727200" progId="Equation.DSMT4">
                  <p:embed/>
                </p:oleObj>
              </mc:Choice>
              <mc:Fallback>
                <p:oleObj name="Equation" r:id="rId8" imgW="4279900" imgH="1727200" progId="Equation.DSMT4">
                  <p:embed/>
                  <p:pic>
                    <p:nvPicPr>
                      <p:cNvPr id="12295"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2950" y="4005263"/>
                        <a:ext cx="6115050" cy="246221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6" name="Rectangle 2"/>
          <p:cNvSpPr txBox="1">
            <a:spLocks noChangeArrowheads="1"/>
          </p:cNvSpPr>
          <p:nvPr/>
        </p:nvSpPr>
        <p:spPr bwMode="auto">
          <a:xfrm>
            <a:off x="2130425" y="0"/>
            <a:ext cx="7956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a:spcBef>
                <a:spcPct val="0"/>
              </a:spcBef>
              <a:buFontTx/>
              <a:buNone/>
            </a:pPr>
            <a:r>
              <a:rPr lang="en-US" altLang="zh-TW" sz="3600" b="1">
                <a:solidFill>
                  <a:srgbClr val="CC3300"/>
                </a:solidFill>
                <a:ea typeface="新細明體" panose="02020500000000000000" pitchFamily="18" charset="-120"/>
                <a:cs typeface="Times New Roman" panose="02020603050405020304" pitchFamily="18" charset="0"/>
              </a:rPr>
              <a:t>An Example of Direct Application of </a:t>
            </a:r>
            <a:br>
              <a:rPr lang="en-US" altLang="zh-TW" sz="3600" b="1">
                <a:solidFill>
                  <a:srgbClr val="CC3300"/>
                </a:solidFill>
                <a:ea typeface="新細明體" panose="02020500000000000000" pitchFamily="18" charset="-120"/>
                <a:cs typeface="Times New Roman" panose="02020603050405020304" pitchFamily="18" charset="0"/>
              </a:rPr>
            </a:br>
            <a:r>
              <a:rPr lang="en-US" altLang="zh-TW" sz="3600" b="1">
                <a:solidFill>
                  <a:srgbClr val="CC3300"/>
                </a:solidFill>
                <a:ea typeface="新細明體" panose="02020500000000000000" pitchFamily="18" charset="-120"/>
                <a:cs typeface="Times New Roman" panose="02020603050405020304" pitchFamily="18" charset="0"/>
              </a:rPr>
              <a:t>The Green’s Function</a:t>
            </a:r>
            <a:endParaRPr lang="en-US" altLang="zh-TW" sz="2000" b="1">
              <a:solidFill>
                <a:srgbClr val="0000FF"/>
              </a:solidFill>
              <a:ea typeface="新細明體" panose="02020500000000000000" pitchFamily="18" charset="-120"/>
              <a:cs typeface="Times New Roman" panose="02020603050405020304" pitchFamily="18" charset="0"/>
            </a:endParaRPr>
          </a:p>
        </p:txBody>
      </p:sp>
      <p:sp>
        <p:nvSpPr>
          <p:cNvPr id="12297" name="Up Arrow 18"/>
          <p:cNvSpPr>
            <a:spLocks noChangeArrowheads="1"/>
          </p:cNvSpPr>
          <p:nvPr/>
        </p:nvSpPr>
        <p:spPr bwMode="auto">
          <a:xfrm>
            <a:off x="7305675" y="2371725"/>
            <a:ext cx="666750" cy="1447800"/>
          </a:xfrm>
          <a:prstGeom prst="upArrow">
            <a:avLst>
              <a:gd name="adj1" fmla="val 50000"/>
              <a:gd name="adj2" fmla="val 50003"/>
            </a:avLst>
          </a:prstGeom>
          <a:gradFill rotWithShape="0">
            <a:gsLst>
              <a:gs pos="0">
                <a:srgbClr val="FF3399"/>
              </a:gs>
              <a:gs pos="25000">
                <a:srgbClr val="FF6633"/>
              </a:gs>
              <a:gs pos="50000">
                <a:srgbClr val="FFFF00"/>
              </a:gs>
              <a:gs pos="75000">
                <a:srgbClr val="01A78F"/>
              </a:gs>
              <a:gs pos="100000">
                <a:srgbClr val="3366FF"/>
              </a:gs>
            </a:gsLst>
            <a:lin ang="16200000"/>
          </a:gradFill>
          <a:ln w="9525" algn="ctr">
            <a:solidFill>
              <a:srgbClr val="000000"/>
            </a:solidFill>
            <a:round/>
            <a:headEnd/>
            <a:tailEnd/>
          </a:ln>
        </p:spPr>
        <p:txBody>
          <a:bodyPr wrap="none" lIns="71126" tIns="35563" rIns="71126" bIns="35563" anchor="ctr"/>
          <a:lstStyle>
            <a:lvl1pPr marL="342900" indent="-342900">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buFont typeface="Wingdings" panose="05000000000000000000" pitchFamily="2" charset="2"/>
              <a:buNone/>
            </a:pPr>
            <a:endParaRPr lang="zh-CN" altLang="zh-CN" sz="1800">
              <a:ea typeface="宋体" panose="02010600030101010101" pitchFamily="2" charset="-122"/>
            </a:endParaRPr>
          </a:p>
        </p:txBody>
      </p:sp>
      <p:sp>
        <p:nvSpPr>
          <p:cNvPr id="12298" name="Slide Number Placeholder 4"/>
          <p:cNvSpPr>
            <a:spLocks noGrp="1"/>
          </p:cNvSpPr>
          <p:nvPr>
            <p:ph type="sldNum" sz="quarter" idx="11"/>
          </p:nvPr>
        </p:nvSpPr>
        <p:spPr>
          <a:xfrm>
            <a:off x="5194300" y="6581776"/>
            <a:ext cx="190500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fld id="{684D92AD-A60B-4908-9625-D7AE939F86A8}" type="slidenum">
              <a:rPr lang="en-US" altLang="zh-CN" sz="800">
                <a:solidFill>
                  <a:srgbClr val="CC3300"/>
                </a:solidFill>
                <a:latin typeface="Times New Roman" panose="02020603050405020304" pitchFamily="18" charset="0"/>
              </a:rPr>
              <a:pPr>
                <a:spcBef>
                  <a:spcPct val="0"/>
                </a:spcBef>
                <a:buFontTx/>
                <a:buNone/>
              </a:pPr>
              <a:t>23</a:t>
            </a:fld>
            <a:endParaRPr lang="en-US" altLang="zh-CN" sz="800">
              <a:solidFill>
                <a:srgbClr val="CC3300"/>
              </a:solidFill>
              <a:latin typeface="Times New Roman" panose="02020603050405020304" pitchFamily="18" charset="0"/>
            </a:endParaRPr>
          </a:p>
        </p:txBody>
      </p:sp>
      <p:sp>
        <p:nvSpPr>
          <p:cNvPr id="12299" name="Date Placeholder 5"/>
          <p:cNvSpPr>
            <a:spLocks noGrp="1"/>
          </p:cNvSpPr>
          <p:nvPr>
            <p:ph type="dt" sz="quarter" idx="10"/>
          </p:nvPr>
        </p:nvSpPr>
        <p:spPr>
          <a:xfrm>
            <a:off x="9363075" y="6572250"/>
            <a:ext cx="1333500" cy="28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r">
              <a:spcBef>
                <a:spcPct val="0"/>
              </a:spcBef>
              <a:buFontTx/>
              <a:buNone/>
            </a:pPr>
            <a:r>
              <a:rPr lang="en-US" altLang="zh-CN" sz="800">
                <a:latin typeface="Times New Roman" panose="02020603050405020304" pitchFamily="18" charset="0"/>
              </a:rPr>
              <a:t>Beam 4 Composites</a:t>
            </a:r>
          </a:p>
        </p:txBody>
      </p:sp>
    </p:spTree>
    <p:extLst>
      <p:ext uri="{BB962C8B-B14F-4D97-AF65-F5344CB8AC3E}">
        <p14:creationId xmlns:p14="http://schemas.microsoft.com/office/powerpoint/2010/main" val="3432591802"/>
      </p:ext>
    </p:extLst>
  </p:cSld>
  <p:clrMapOvr>
    <a:masterClrMapping/>
  </p:clrMapOvr>
  <p:transition>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901" name="Picture 13" descr="下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9" y="3486151"/>
            <a:ext cx="2619375" cy="17430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33899" name="Object 11"/>
          <p:cNvGraphicFramePr>
            <a:graphicFrameLocks noGrp="1" noChangeAspect="1"/>
          </p:cNvGraphicFramePr>
          <p:nvPr>
            <p:ph idx="1"/>
            <p:extLst>
              <p:ext uri="{D42A27DB-BD31-4B8C-83A1-F6EECF244321}">
                <p14:modId xmlns:p14="http://schemas.microsoft.com/office/powerpoint/2010/main" val="1735496326"/>
              </p:ext>
            </p:extLst>
          </p:nvPr>
        </p:nvGraphicFramePr>
        <p:xfrm>
          <a:off x="6863580" y="332657"/>
          <a:ext cx="5802313" cy="8208963"/>
        </p:xfrm>
        <a:graphic>
          <a:graphicData uri="http://schemas.openxmlformats.org/presentationml/2006/ole">
            <mc:AlternateContent xmlns:mc="http://schemas.openxmlformats.org/markup-compatibility/2006">
              <mc:Choice xmlns:v="urn:schemas-microsoft-com:vml" Requires="v">
                <p:oleObj spid="_x0000_s2675" name="Acrobat Document" r:id="rId4" imgW="5667208" imgH="8020041" progId="AcroExch.Document.7">
                  <p:embed/>
                </p:oleObj>
              </mc:Choice>
              <mc:Fallback>
                <p:oleObj name="Acrobat Document" r:id="rId4" imgW="5667208" imgH="8020041" progId="AcroExch.Document.7">
                  <p:embed/>
                  <p:pic>
                    <p:nvPicPr>
                      <p:cNvPr id="933899" name="Object 11"/>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580" y="332657"/>
                        <a:ext cx="5802313" cy="820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3890" name="Rectangle 2"/>
          <p:cNvSpPr>
            <a:spLocks noGrp="1" noChangeArrowheads="1"/>
          </p:cNvSpPr>
          <p:nvPr>
            <p:ph type="title"/>
          </p:nvPr>
        </p:nvSpPr>
        <p:spPr>
          <a:xfrm>
            <a:off x="564857" y="-136525"/>
            <a:ext cx="8232775" cy="1404938"/>
          </a:xfrm>
        </p:spPr>
        <p:txBody>
          <a:bodyPr/>
          <a:lstStyle/>
          <a:p>
            <a:r>
              <a:rPr lang="en-US" altLang="zh-TW" sz="3200" dirty="0"/>
              <a:t> </a:t>
            </a:r>
            <a:r>
              <a:rPr lang="zh-TW" altLang="en-US" sz="3200" dirty="0">
                <a:solidFill>
                  <a:srgbClr val="FF3300"/>
                </a:solidFill>
              </a:rPr>
              <a:t>計算硬體</a:t>
            </a:r>
            <a:r>
              <a:rPr lang="en-US" altLang="zh-TW" sz="3200" dirty="0">
                <a:solidFill>
                  <a:srgbClr val="FF3300"/>
                </a:solidFill>
              </a:rPr>
              <a:t>capability</a:t>
            </a:r>
            <a:r>
              <a:rPr lang="zh-TW" altLang="en-US" sz="3200" dirty="0"/>
              <a:t>與計算軟體</a:t>
            </a:r>
            <a:r>
              <a:rPr lang="en-US" altLang="zh-TW" sz="3200" dirty="0"/>
              <a:t>efficiency</a:t>
            </a:r>
            <a:br>
              <a:rPr lang="en-US" altLang="zh-TW" sz="3200" dirty="0"/>
            </a:br>
            <a:r>
              <a:rPr lang="en-US" altLang="zh-TW" sz="3200" dirty="0"/>
              <a:t>         (</a:t>
            </a:r>
            <a:r>
              <a:rPr lang="zh-TW" altLang="en-US" sz="3200" dirty="0">
                <a:solidFill>
                  <a:srgbClr val="FF3300"/>
                </a:solidFill>
              </a:rPr>
              <a:t>硬體</a:t>
            </a:r>
            <a:r>
              <a:rPr lang="zh-TW" altLang="en-US" sz="3200" dirty="0"/>
              <a:t>軟體本一家 分不開</a:t>
            </a:r>
            <a:r>
              <a:rPr lang="en-US" altLang="zh-TW" sz="3200" dirty="0"/>
              <a:t>)</a:t>
            </a:r>
          </a:p>
        </p:txBody>
      </p:sp>
      <p:sp>
        <p:nvSpPr>
          <p:cNvPr id="933891" name="Text Box 3"/>
          <p:cNvSpPr txBox="1">
            <a:spLocks noChangeArrowheads="1"/>
          </p:cNvSpPr>
          <p:nvPr/>
        </p:nvSpPr>
        <p:spPr bwMode="auto">
          <a:xfrm>
            <a:off x="2966819" y="549275"/>
            <a:ext cx="4895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TW" altLang="zh-TW" sz="3200" b="1">
              <a:solidFill>
                <a:schemeClr val="folHlink"/>
              </a:solidFill>
            </a:endParaRPr>
          </a:p>
        </p:txBody>
      </p:sp>
      <p:sp>
        <p:nvSpPr>
          <p:cNvPr id="933892" name="Text Box 4"/>
          <p:cNvSpPr txBox="1">
            <a:spLocks noChangeArrowheads="1"/>
          </p:cNvSpPr>
          <p:nvPr/>
        </p:nvSpPr>
        <p:spPr bwMode="auto">
          <a:xfrm>
            <a:off x="1772715" y="1387624"/>
            <a:ext cx="8424863" cy="506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itchFamily="18" charset="0"/>
                <a:ea typeface="新細明體" pitchFamily="18" charset="-120"/>
              </a:defRPr>
            </a:lvl1pPr>
            <a:lvl2pPr marL="914400" indent="-457200">
              <a:defRPr kumimoji="1" sz="2400">
                <a:solidFill>
                  <a:schemeClr val="tx1"/>
                </a:solidFill>
                <a:latin typeface="Times New Roman" pitchFamily="18" charset="0"/>
                <a:ea typeface="新細明體" pitchFamily="18" charset="-120"/>
              </a:defRPr>
            </a:lvl2pPr>
            <a:lvl3pPr marL="1371600" indent="-457200">
              <a:defRPr kumimoji="1" sz="2400">
                <a:solidFill>
                  <a:schemeClr val="tx1"/>
                </a:solidFill>
                <a:latin typeface="Times New Roman" pitchFamily="18" charset="0"/>
                <a:ea typeface="新細明體" pitchFamily="18" charset="-120"/>
              </a:defRPr>
            </a:lvl3pPr>
            <a:lvl4pPr marL="1828800" indent="-457200">
              <a:defRPr kumimoji="1" sz="2400">
                <a:solidFill>
                  <a:schemeClr val="tx1"/>
                </a:solidFill>
                <a:latin typeface="Times New Roman" pitchFamily="18" charset="0"/>
                <a:ea typeface="新細明體" pitchFamily="18" charset="-120"/>
              </a:defRPr>
            </a:lvl4pPr>
            <a:lvl5pPr marL="2286000" indent="-457200">
              <a:defRPr kumimoji="1" sz="2400">
                <a:solidFill>
                  <a:schemeClr val="tx1"/>
                </a:solidFill>
                <a:latin typeface="Times New Roman" pitchFamily="18" charset="0"/>
                <a:ea typeface="新細明體" pitchFamily="18" charset="-120"/>
              </a:defRPr>
            </a:lvl5pPr>
            <a:lvl6pPr marL="2743200" indent="-457200" fontAlgn="base">
              <a:spcBef>
                <a:spcPct val="0"/>
              </a:spcBef>
              <a:spcAft>
                <a:spcPct val="0"/>
              </a:spcAft>
              <a:defRPr kumimoji="1" sz="2400">
                <a:solidFill>
                  <a:schemeClr val="tx1"/>
                </a:solidFill>
                <a:latin typeface="Times New Roman" pitchFamily="18" charset="0"/>
                <a:ea typeface="新細明體" pitchFamily="18" charset="-120"/>
              </a:defRPr>
            </a:lvl6pPr>
            <a:lvl7pPr marL="3200400" indent="-457200" fontAlgn="base">
              <a:spcBef>
                <a:spcPct val="0"/>
              </a:spcBef>
              <a:spcAft>
                <a:spcPct val="0"/>
              </a:spcAft>
              <a:defRPr kumimoji="1" sz="2400">
                <a:solidFill>
                  <a:schemeClr val="tx1"/>
                </a:solidFill>
                <a:latin typeface="Times New Roman" pitchFamily="18" charset="0"/>
                <a:ea typeface="新細明體" pitchFamily="18" charset="-120"/>
              </a:defRPr>
            </a:lvl7pPr>
            <a:lvl8pPr marL="3657600" indent="-457200" fontAlgn="base">
              <a:spcBef>
                <a:spcPct val="0"/>
              </a:spcBef>
              <a:spcAft>
                <a:spcPct val="0"/>
              </a:spcAft>
              <a:defRPr kumimoji="1" sz="2400">
                <a:solidFill>
                  <a:schemeClr val="tx1"/>
                </a:solidFill>
                <a:latin typeface="Times New Roman" pitchFamily="18" charset="0"/>
                <a:ea typeface="新細明體" pitchFamily="18" charset="-120"/>
              </a:defRPr>
            </a:lvl8pPr>
            <a:lvl9pPr marL="4114800" indent="-4572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buFontTx/>
              <a:buAutoNum type="arabicPeriod"/>
            </a:pPr>
            <a:r>
              <a:rPr lang="zh-TW" altLang="en-US" sz="3200" b="1" dirty="0">
                <a:solidFill>
                  <a:srgbClr val="0000FF"/>
                </a:solidFill>
                <a:ea typeface="標楷體" pitchFamily="65" charset="-120"/>
              </a:rPr>
              <a:t>計算硬體</a:t>
            </a:r>
          </a:p>
          <a:p>
            <a:pPr>
              <a:spcBef>
                <a:spcPct val="50000"/>
              </a:spcBef>
            </a:pPr>
            <a:r>
              <a:rPr lang="zh-TW" altLang="en-US" sz="3200" b="1" dirty="0">
                <a:solidFill>
                  <a:srgbClr val="0000FF"/>
                </a:solidFill>
                <a:ea typeface="標楷體" pitchFamily="65" charset="-120"/>
              </a:rPr>
              <a:t> 算盤 求積儀 計算尺 </a:t>
            </a:r>
          </a:p>
          <a:p>
            <a:pPr>
              <a:spcBef>
                <a:spcPct val="50000"/>
              </a:spcBef>
            </a:pPr>
            <a:r>
              <a:rPr lang="zh-TW" altLang="en-US" sz="3200" b="1" dirty="0">
                <a:solidFill>
                  <a:srgbClr val="0000FF"/>
                </a:solidFill>
                <a:ea typeface="標楷體" pitchFamily="65" charset="-120"/>
              </a:rPr>
              <a:t> 計算機</a:t>
            </a:r>
            <a:r>
              <a:rPr lang="en-US" altLang="zh-TW" sz="3200" b="1" dirty="0">
                <a:solidFill>
                  <a:srgbClr val="0000FF"/>
                </a:solidFill>
                <a:ea typeface="標楷體" pitchFamily="65" charset="-120"/>
              </a:rPr>
              <a:t>VAX8600 </a:t>
            </a:r>
            <a:r>
              <a:rPr lang="zh-TW" altLang="en-US" sz="3200" b="1" dirty="0">
                <a:solidFill>
                  <a:srgbClr val="0000FF"/>
                </a:solidFill>
                <a:ea typeface="標楷體" pitchFamily="65" charset="-120"/>
              </a:rPr>
              <a:t>電腦</a:t>
            </a:r>
          </a:p>
          <a:p>
            <a:pPr>
              <a:spcBef>
                <a:spcPct val="50000"/>
              </a:spcBef>
            </a:pPr>
            <a:r>
              <a:rPr lang="zh-TW" altLang="en-US" sz="2800" b="1" dirty="0">
                <a:solidFill>
                  <a:srgbClr val="0000FF"/>
                </a:solidFill>
                <a:ea typeface="標楷體" pitchFamily="65" charset="-120"/>
              </a:rPr>
              <a:t>       </a:t>
            </a:r>
          </a:p>
          <a:p>
            <a:pPr>
              <a:spcBef>
                <a:spcPct val="50000"/>
              </a:spcBef>
            </a:pPr>
            <a:endParaRPr lang="zh-TW" altLang="en-US" sz="2800" b="1" dirty="0">
              <a:solidFill>
                <a:srgbClr val="0000FF"/>
              </a:solidFill>
              <a:ea typeface="標楷體" pitchFamily="65" charset="-120"/>
            </a:endParaRPr>
          </a:p>
          <a:p>
            <a:pPr>
              <a:spcBef>
                <a:spcPct val="50000"/>
              </a:spcBef>
            </a:pPr>
            <a:endParaRPr lang="zh-TW" altLang="en-US" sz="2800" b="1" dirty="0">
              <a:solidFill>
                <a:srgbClr val="0000FF"/>
              </a:solidFill>
              <a:ea typeface="標楷體" pitchFamily="65" charset="-120"/>
            </a:endParaRPr>
          </a:p>
          <a:p>
            <a:pPr>
              <a:spcBef>
                <a:spcPct val="50000"/>
              </a:spcBef>
            </a:pPr>
            <a:r>
              <a:rPr lang="zh-TW" altLang="en-US" sz="2800" b="1" dirty="0">
                <a:solidFill>
                  <a:srgbClr val="0000FF"/>
                </a:solidFill>
                <a:ea typeface="標楷體" pitchFamily="65" charset="-120"/>
              </a:rPr>
              <a:t>    </a:t>
            </a:r>
            <a:r>
              <a:rPr lang="zh-TW" altLang="en-US" sz="2800" b="1" dirty="0">
                <a:solidFill>
                  <a:srgbClr val="0000FF"/>
                </a:solidFill>
                <a:ea typeface="標楷體" pitchFamily="65" charset="-120"/>
                <a:hlinkClick r:id="rId6" action="ppaction://hlinkfile"/>
              </a:rPr>
              <a:t>求積儀 </a:t>
            </a:r>
            <a:r>
              <a:rPr lang="en-US" altLang="zh-TW" sz="2800" b="1" dirty="0">
                <a:solidFill>
                  <a:srgbClr val="0000FF"/>
                </a:solidFill>
                <a:ea typeface="標楷體" pitchFamily="65" charset="-120"/>
              </a:rPr>
              <a:t>(Gauss </a:t>
            </a:r>
            <a:r>
              <a:rPr lang="zh-TW" altLang="en-US" sz="2800" b="1" dirty="0">
                <a:solidFill>
                  <a:srgbClr val="0000FF"/>
                </a:solidFill>
                <a:ea typeface="標楷體" pitchFamily="65" charset="-120"/>
              </a:rPr>
              <a:t>定理 從邊繞來算 面積分</a:t>
            </a:r>
            <a:r>
              <a:rPr lang="en-US" altLang="zh-TW" sz="2800" b="1" dirty="0">
                <a:solidFill>
                  <a:srgbClr val="0000FF"/>
                </a:solidFill>
                <a:ea typeface="標楷體" pitchFamily="65" charset="-120"/>
              </a:rPr>
              <a:t>&gt;&gt;&gt;</a:t>
            </a:r>
            <a:r>
              <a:rPr lang="zh-TW" altLang="en-US" sz="2800" b="1" dirty="0">
                <a:solidFill>
                  <a:srgbClr val="0000FF"/>
                </a:solidFill>
                <a:ea typeface="標楷體" pitchFamily="65" charset="-120"/>
              </a:rPr>
              <a:t>線積分</a:t>
            </a:r>
            <a:r>
              <a:rPr lang="en-US" altLang="zh-TW" sz="2800" b="1" dirty="0">
                <a:solidFill>
                  <a:srgbClr val="0000FF"/>
                </a:solidFill>
                <a:ea typeface="標楷體" pitchFamily="65" charset="-120"/>
              </a:rPr>
              <a:t>)</a:t>
            </a:r>
          </a:p>
          <a:p>
            <a:pPr>
              <a:spcBef>
                <a:spcPct val="50000"/>
              </a:spcBef>
            </a:pPr>
            <a:r>
              <a:rPr lang="en-US" altLang="zh-TW" sz="2000" b="1" dirty="0">
                <a:solidFill>
                  <a:srgbClr val="0000FF"/>
                </a:solidFill>
                <a:ea typeface="標楷體" pitchFamily="65" charset="-120"/>
              </a:rPr>
              <a:t>                             </a:t>
            </a:r>
            <a:endParaRPr lang="en-US" altLang="zh-TW" sz="2800" b="1" dirty="0">
              <a:solidFill>
                <a:srgbClr val="0000FF"/>
              </a:solidFill>
              <a:ea typeface="標楷體" pitchFamily="65" charset="-120"/>
            </a:endParaRPr>
          </a:p>
        </p:txBody>
      </p:sp>
      <p:sp>
        <p:nvSpPr>
          <p:cNvPr id="933894" name="Text Box 6"/>
          <p:cNvSpPr txBox="1">
            <a:spLocks noChangeArrowheads="1"/>
          </p:cNvSpPr>
          <p:nvPr/>
        </p:nvSpPr>
        <p:spPr bwMode="auto">
          <a:xfrm>
            <a:off x="4514573" y="1354740"/>
            <a:ext cx="307949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dirty="0"/>
              <a:t>How old are you ? </a:t>
            </a:r>
            <a:r>
              <a:rPr lang="zh-TW" altLang="en-US" dirty="0"/>
              <a:t>計算尺  </a:t>
            </a:r>
            <a:r>
              <a:rPr lang="en-US" altLang="zh-TW" dirty="0" smtClean="0"/>
              <a:t>&gt;70</a:t>
            </a:r>
            <a:endParaRPr lang="en-US" altLang="zh-TW" dirty="0"/>
          </a:p>
          <a:p>
            <a:endParaRPr lang="en-US" altLang="zh-TW" dirty="0"/>
          </a:p>
          <a:p>
            <a:r>
              <a:rPr lang="en-US" altLang="zh-TW" dirty="0"/>
              <a:t>                              </a:t>
            </a:r>
            <a:r>
              <a:rPr lang="en-US" altLang="zh-TW" dirty="0" smtClean="0"/>
              <a:t>  </a:t>
            </a:r>
            <a:r>
              <a:rPr lang="zh-TW" altLang="en-US" dirty="0" smtClean="0"/>
              <a:t>求</a:t>
            </a:r>
            <a:r>
              <a:rPr lang="zh-TW" altLang="en-US" dirty="0"/>
              <a:t>積儀   </a:t>
            </a:r>
            <a:r>
              <a:rPr lang="en-US" altLang="zh-TW" dirty="0" smtClean="0"/>
              <a:t>&gt;60</a:t>
            </a:r>
            <a:endParaRPr lang="en-US" altLang="zh-TW" dirty="0"/>
          </a:p>
          <a:p>
            <a:endParaRPr lang="en-US" altLang="zh-TW" dirty="0"/>
          </a:p>
          <a:p>
            <a:endParaRPr lang="en-US" altLang="zh-TW" dirty="0"/>
          </a:p>
          <a:p>
            <a:r>
              <a:rPr lang="en-US" altLang="zh-TW" dirty="0"/>
              <a:t>`</a:t>
            </a:r>
          </a:p>
        </p:txBody>
      </p:sp>
      <p:pic>
        <p:nvPicPr>
          <p:cNvPr id="933895" name="Picture 7" descr="IMG_26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1744" y="3411538"/>
            <a:ext cx="2832100" cy="2124075"/>
          </a:xfrm>
          <a:prstGeom prst="rect">
            <a:avLst/>
          </a:prstGeom>
          <a:noFill/>
          <a:extLst>
            <a:ext uri="{909E8E84-426E-40DD-AFC4-6F175D3DCCD1}">
              <a14:hiddenFill xmlns:a14="http://schemas.microsoft.com/office/drawing/2010/main">
                <a:solidFill>
                  <a:srgbClr val="FFFFFF"/>
                </a:solidFill>
              </a14:hiddenFill>
            </a:ext>
          </a:extLst>
        </p:spPr>
      </p:pic>
      <p:sp>
        <p:nvSpPr>
          <p:cNvPr id="933896" name="Freeform 8"/>
          <p:cNvSpPr>
            <a:spLocks/>
          </p:cNvSpPr>
          <p:nvPr/>
        </p:nvSpPr>
        <p:spPr bwMode="auto">
          <a:xfrm>
            <a:off x="3992563" y="3717925"/>
            <a:ext cx="1598612" cy="1511300"/>
          </a:xfrm>
          <a:custGeom>
            <a:avLst/>
            <a:gdLst>
              <a:gd name="T0" fmla="*/ 1081 w 1415"/>
              <a:gd name="T1" fmla="*/ 86 h 1589"/>
              <a:gd name="T2" fmla="*/ 938 w 1415"/>
              <a:gd name="T3" fmla="*/ 22 h 1589"/>
              <a:gd name="T4" fmla="*/ 796 w 1415"/>
              <a:gd name="T5" fmla="*/ 0 h 1589"/>
              <a:gd name="T6" fmla="*/ 590 w 1415"/>
              <a:gd name="T7" fmla="*/ 15 h 1589"/>
              <a:gd name="T8" fmla="*/ 512 w 1415"/>
              <a:gd name="T9" fmla="*/ 36 h 1589"/>
              <a:gd name="T10" fmla="*/ 419 w 1415"/>
              <a:gd name="T11" fmla="*/ 143 h 1589"/>
              <a:gd name="T12" fmla="*/ 327 w 1415"/>
              <a:gd name="T13" fmla="*/ 363 h 1589"/>
              <a:gd name="T14" fmla="*/ 313 w 1415"/>
              <a:gd name="T15" fmla="*/ 427 h 1589"/>
              <a:gd name="T16" fmla="*/ 291 w 1415"/>
              <a:gd name="T17" fmla="*/ 477 h 1589"/>
              <a:gd name="T18" fmla="*/ 256 w 1415"/>
              <a:gd name="T19" fmla="*/ 619 h 1589"/>
              <a:gd name="T20" fmla="*/ 227 w 1415"/>
              <a:gd name="T21" fmla="*/ 697 h 1589"/>
              <a:gd name="T22" fmla="*/ 185 w 1415"/>
              <a:gd name="T23" fmla="*/ 903 h 1589"/>
              <a:gd name="T24" fmla="*/ 156 w 1415"/>
              <a:gd name="T25" fmla="*/ 967 h 1589"/>
              <a:gd name="T26" fmla="*/ 99 w 1415"/>
              <a:gd name="T27" fmla="*/ 1095 h 1589"/>
              <a:gd name="T28" fmla="*/ 57 w 1415"/>
              <a:gd name="T29" fmla="*/ 1188 h 1589"/>
              <a:gd name="T30" fmla="*/ 21 w 1415"/>
              <a:gd name="T31" fmla="*/ 1280 h 1589"/>
              <a:gd name="T32" fmla="*/ 28 w 1415"/>
              <a:gd name="T33" fmla="*/ 1430 h 1589"/>
              <a:gd name="T34" fmla="*/ 71 w 1415"/>
              <a:gd name="T35" fmla="*/ 1465 h 1589"/>
              <a:gd name="T36" fmla="*/ 263 w 1415"/>
              <a:gd name="T37" fmla="*/ 1558 h 1589"/>
              <a:gd name="T38" fmla="*/ 483 w 1415"/>
              <a:gd name="T39" fmla="*/ 1586 h 1589"/>
              <a:gd name="T40" fmla="*/ 846 w 1415"/>
              <a:gd name="T41" fmla="*/ 1543 h 1589"/>
              <a:gd name="T42" fmla="*/ 974 w 1415"/>
              <a:gd name="T43" fmla="*/ 1494 h 1589"/>
              <a:gd name="T44" fmla="*/ 1024 w 1415"/>
              <a:gd name="T45" fmla="*/ 1465 h 1589"/>
              <a:gd name="T46" fmla="*/ 1038 w 1415"/>
              <a:gd name="T47" fmla="*/ 1444 h 1589"/>
              <a:gd name="T48" fmla="*/ 1088 w 1415"/>
              <a:gd name="T49" fmla="*/ 1408 h 1589"/>
              <a:gd name="T50" fmla="*/ 1159 w 1415"/>
              <a:gd name="T51" fmla="*/ 1337 h 1589"/>
              <a:gd name="T52" fmla="*/ 1315 w 1415"/>
              <a:gd name="T53" fmla="*/ 1117 h 1589"/>
              <a:gd name="T54" fmla="*/ 1344 w 1415"/>
              <a:gd name="T55" fmla="*/ 1060 h 1589"/>
              <a:gd name="T56" fmla="*/ 1394 w 1415"/>
              <a:gd name="T57" fmla="*/ 925 h 1589"/>
              <a:gd name="T58" fmla="*/ 1415 w 1415"/>
              <a:gd name="T59" fmla="*/ 747 h 1589"/>
              <a:gd name="T60" fmla="*/ 1280 w 1415"/>
              <a:gd name="T61" fmla="*/ 320 h 1589"/>
              <a:gd name="T62" fmla="*/ 1237 w 1415"/>
              <a:gd name="T63" fmla="*/ 263 h 1589"/>
              <a:gd name="T64" fmla="*/ 1152 w 1415"/>
              <a:gd name="T65" fmla="*/ 150 h 1589"/>
              <a:gd name="T66" fmla="*/ 1123 w 1415"/>
              <a:gd name="T67" fmla="*/ 114 h 1589"/>
              <a:gd name="T68" fmla="*/ 1081 w 1415"/>
              <a:gd name="T69" fmla="*/ 86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5" h="1589">
                <a:moveTo>
                  <a:pt x="1081" y="86"/>
                </a:moveTo>
                <a:cubicBezTo>
                  <a:pt x="1039" y="44"/>
                  <a:pt x="997" y="32"/>
                  <a:pt x="938" y="22"/>
                </a:cubicBezTo>
                <a:cubicBezTo>
                  <a:pt x="891" y="14"/>
                  <a:pt x="796" y="0"/>
                  <a:pt x="796" y="0"/>
                </a:cubicBezTo>
                <a:cubicBezTo>
                  <a:pt x="693" y="5"/>
                  <a:pt x="673" y="2"/>
                  <a:pt x="590" y="15"/>
                </a:cubicBezTo>
                <a:cubicBezTo>
                  <a:pt x="563" y="19"/>
                  <a:pt x="512" y="36"/>
                  <a:pt x="512" y="36"/>
                </a:cubicBezTo>
                <a:cubicBezTo>
                  <a:pt x="483" y="73"/>
                  <a:pt x="450" y="106"/>
                  <a:pt x="419" y="143"/>
                </a:cubicBezTo>
                <a:cubicBezTo>
                  <a:pt x="394" y="219"/>
                  <a:pt x="357" y="288"/>
                  <a:pt x="327" y="363"/>
                </a:cubicBezTo>
                <a:cubicBezTo>
                  <a:pt x="319" y="383"/>
                  <a:pt x="320" y="406"/>
                  <a:pt x="313" y="427"/>
                </a:cubicBezTo>
                <a:cubicBezTo>
                  <a:pt x="308" y="444"/>
                  <a:pt x="298" y="460"/>
                  <a:pt x="291" y="477"/>
                </a:cubicBezTo>
                <a:cubicBezTo>
                  <a:pt x="281" y="525"/>
                  <a:pt x="268" y="572"/>
                  <a:pt x="256" y="619"/>
                </a:cubicBezTo>
                <a:cubicBezTo>
                  <a:pt x="238" y="692"/>
                  <a:pt x="259" y="667"/>
                  <a:pt x="227" y="697"/>
                </a:cubicBezTo>
                <a:cubicBezTo>
                  <a:pt x="210" y="765"/>
                  <a:pt x="202" y="836"/>
                  <a:pt x="185" y="903"/>
                </a:cubicBezTo>
                <a:cubicBezTo>
                  <a:pt x="179" y="926"/>
                  <a:pt x="165" y="945"/>
                  <a:pt x="156" y="967"/>
                </a:cubicBezTo>
                <a:cubicBezTo>
                  <a:pt x="149" y="1002"/>
                  <a:pt x="125" y="1071"/>
                  <a:pt x="99" y="1095"/>
                </a:cubicBezTo>
                <a:cubicBezTo>
                  <a:pt x="88" y="1128"/>
                  <a:pt x="68" y="1155"/>
                  <a:pt x="57" y="1188"/>
                </a:cubicBezTo>
                <a:cubicBezTo>
                  <a:pt x="28" y="1273"/>
                  <a:pt x="50" y="1236"/>
                  <a:pt x="21" y="1280"/>
                </a:cubicBezTo>
                <a:cubicBezTo>
                  <a:pt x="8" y="1335"/>
                  <a:pt x="0" y="1353"/>
                  <a:pt x="28" y="1430"/>
                </a:cubicBezTo>
                <a:cubicBezTo>
                  <a:pt x="34" y="1447"/>
                  <a:pt x="57" y="1453"/>
                  <a:pt x="71" y="1465"/>
                </a:cubicBezTo>
                <a:cubicBezTo>
                  <a:pt x="125" y="1513"/>
                  <a:pt x="192" y="1541"/>
                  <a:pt x="263" y="1558"/>
                </a:cubicBezTo>
                <a:cubicBezTo>
                  <a:pt x="326" y="1589"/>
                  <a:pt x="415" y="1581"/>
                  <a:pt x="483" y="1586"/>
                </a:cubicBezTo>
                <a:cubicBezTo>
                  <a:pt x="634" y="1577"/>
                  <a:pt x="715" y="1572"/>
                  <a:pt x="846" y="1543"/>
                </a:cubicBezTo>
                <a:cubicBezTo>
                  <a:pt x="886" y="1523"/>
                  <a:pt x="931" y="1505"/>
                  <a:pt x="974" y="1494"/>
                </a:cubicBezTo>
                <a:cubicBezTo>
                  <a:pt x="1016" y="1449"/>
                  <a:pt x="946" y="1520"/>
                  <a:pt x="1024" y="1465"/>
                </a:cubicBezTo>
                <a:cubicBezTo>
                  <a:pt x="1031" y="1460"/>
                  <a:pt x="1032" y="1450"/>
                  <a:pt x="1038" y="1444"/>
                </a:cubicBezTo>
                <a:cubicBezTo>
                  <a:pt x="1053" y="1430"/>
                  <a:pt x="1088" y="1408"/>
                  <a:pt x="1088" y="1408"/>
                </a:cubicBezTo>
                <a:cubicBezTo>
                  <a:pt x="1118" y="1358"/>
                  <a:pt x="1129" y="1376"/>
                  <a:pt x="1159" y="1337"/>
                </a:cubicBezTo>
                <a:cubicBezTo>
                  <a:pt x="1214" y="1267"/>
                  <a:pt x="1270" y="1193"/>
                  <a:pt x="1315" y="1117"/>
                </a:cubicBezTo>
                <a:cubicBezTo>
                  <a:pt x="1332" y="1045"/>
                  <a:pt x="1307" y="1133"/>
                  <a:pt x="1344" y="1060"/>
                </a:cubicBezTo>
                <a:cubicBezTo>
                  <a:pt x="1365" y="1019"/>
                  <a:pt x="1375" y="968"/>
                  <a:pt x="1394" y="925"/>
                </a:cubicBezTo>
                <a:cubicBezTo>
                  <a:pt x="1404" y="865"/>
                  <a:pt x="1410" y="807"/>
                  <a:pt x="1415" y="747"/>
                </a:cubicBezTo>
                <a:cubicBezTo>
                  <a:pt x="1406" y="641"/>
                  <a:pt x="1388" y="397"/>
                  <a:pt x="1280" y="320"/>
                </a:cubicBezTo>
                <a:cubicBezTo>
                  <a:pt x="1271" y="293"/>
                  <a:pt x="1253" y="285"/>
                  <a:pt x="1237" y="263"/>
                </a:cubicBezTo>
                <a:cubicBezTo>
                  <a:pt x="1216" y="234"/>
                  <a:pt x="1176" y="176"/>
                  <a:pt x="1152" y="150"/>
                </a:cubicBezTo>
                <a:cubicBezTo>
                  <a:pt x="1141" y="139"/>
                  <a:pt x="1135" y="124"/>
                  <a:pt x="1123" y="114"/>
                </a:cubicBezTo>
                <a:cubicBezTo>
                  <a:pt x="1110" y="103"/>
                  <a:pt x="1081" y="86"/>
                  <a:pt x="1081" y="86"/>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13500000" algn="ctr" rotWithShape="0">
                    <a:schemeClr val="accent1">
                      <a:gamma/>
                      <a:shade val="60000"/>
                      <a:invGamma/>
                    </a:schemeClr>
                  </a:outerShdw>
                </a:effectLst>
              </a14:hiddenEffects>
            </a:ext>
          </a:extLst>
        </p:spPr>
        <p:txBody>
          <a:bodyPr/>
          <a:lstStyle/>
          <a:p>
            <a:endParaRPr lang="zh-TW" altLang="en-US"/>
          </a:p>
        </p:txBody>
      </p:sp>
      <p:sp>
        <p:nvSpPr>
          <p:cNvPr id="933902" name="Text Box 14"/>
          <p:cNvSpPr txBox="1">
            <a:spLocks noChangeArrowheads="1"/>
          </p:cNvSpPr>
          <p:nvPr/>
        </p:nvSpPr>
        <p:spPr bwMode="auto">
          <a:xfrm>
            <a:off x="7561773" y="707719"/>
            <a:ext cx="24865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dirty="0"/>
              <a:t>鮑亦興院士</a:t>
            </a:r>
            <a:r>
              <a:rPr lang="en-US" altLang="zh-TW" dirty="0"/>
              <a:t>(1930-2013)</a:t>
            </a:r>
            <a:endParaRPr lang="zh-TW" altLang="en-US" dirty="0"/>
          </a:p>
        </p:txBody>
      </p:sp>
      <p:sp>
        <p:nvSpPr>
          <p:cNvPr id="933903" name="Text Box 15"/>
          <p:cNvSpPr txBox="1">
            <a:spLocks noChangeArrowheads="1"/>
          </p:cNvSpPr>
          <p:nvPr/>
        </p:nvSpPr>
        <p:spPr bwMode="auto">
          <a:xfrm>
            <a:off x="1655764" y="4868863"/>
            <a:ext cx="21130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a:t>珠算口訣 </a:t>
            </a:r>
            <a:r>
              <a:rPr lang="en-US" altLang="zh-TW"/>
              <a:t>+1 – 5 (-4)</a:t>
            </a:r>
          </a:p>
        </p:txBody>
      </p:sp>
      <p:sp>
        <p:nvSpPr>
          <p:cNvPr id="2" name="矩形 1"/>
          <p:cNvSpPr/>
          <p:nvPr/>
        </p:nvSpPr>
        <p:spPr>
          <a:xfrm>
            <a:off x="6888089" y="4869161"/>
            <a:ext cx="2973891" cy="646331"/>
          </a:xfrm>
          <a:prstGeom prst="rect">
            <a:avLst/>
          </a:prstGeom>
        </p:spPr>
        <p:txBody>
          <a:bodyPr wrap="none">
            <a:spAutoFit/>
          </a:bodyPr>
          <a:lstStyle/>
          <a:p>
            <a:r>
              <a:rPr lang="en-US" altLang="zh-TW" dirty="0"/>
              <a:t>1930</a:t>
            </a:r>
            <a:r>
              <a:rPr lang="zh-TW" altLang="en-US" dirty="0"/>
              <a:t>年</a:t>
            </a:r>
            <a:r>
              <a:rPr lang="en-US" altLang="zh-TW" dirty="0"/>
              <a:t>1</a:t>
            </a:r>
            <a:r>
              <a:rPr lang="zh-TW" altLang="en-US" dirty="0"/>
              <a:t>月－</a:t>
            </a:r>
            <a:r>
              <a:rPr lang="en-US" altLang="zh-TW" dirty="0"/>
              <a:t>2013</a:t>
            </a:r>
            <a:r>
              <a:rPr lang="zh-TW" altLang="en-US" dirty="0"/>
              <a:t>年</a:t>
            </a:r>
            <a:r>
              <a:rPr lang="en-US" altLang="zh-TW" dirty="0"/>
              <a:t>6</a:t>
            </a:r>
            <a:r>
              <a:rPr lang="zh-TW" altLang="en-US" dirty="0"/>
              <a:t>月</a:t>
            </a:r>
            <a:r>
              <a:rPr lang="en-US" altLang="zh-TW" dirty="0"/>
              <a:t>18</a:t>
            </a:r>
            <a:r>
              <a:rPr lang="zh-TW" altLang="en-US" dirty="0"/>
              <a:t>日</a:t>
            </a:r>
            <a:endParaRPr lang="en-US" altLang="zh-TW" dirty="0"/>
          </a:p>
          <a:p>
            <a:r>
              <a:rPr lang="en-US" altLang="zh-TW" dirty="0">
                <a:hlinkClick r:id="rId8" tooltip="上海交通大學"/>
              </a:rPr>
              <a:t>(</a:t>
            </a:r>
            <a:r>
              <a:rPr lang="zh-TW" altLang="en-US" dirty="0">
                <a:hlinkClick r:id="rId8" tooltip="上海交通大學"/>
              </a:rPr>
              <a:t>上海交通大學</a:t>
            </a:r>
            <a:r>
              <a:rPr lang="zh-TW" altLang="en-US" dirty="0"/>
              <a:t> </a:t>
            </a:r>
            <a:r>
              <a:rPr lang="zh-TW" altLang="en-US" u="sng" dirty="0">
                <a:hlinkClick r:id="rId9" tooltip="國立台灣大學"/>
              </a:rPr>
              <a:t>台灣大學</a:t>
            </a:r>
            <a:r>
              <a:rPr lang="en-US" altLang="zh-TW" u="sng" dirty="0"/>
              <a:t>)</a:t>
            </a:r>
            <a:r>
              <a:rPr lang="zh-TW" altLang="en-US" dirty="0"/>
              <a:t> </a:t>
            </a:r>
          </a:p>
        </p:txBody>
      </p:sp>
      <p:pic>
        <p:nvPicPr>
          <p:cNvPr id="13" name="圖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7165" y="5922657"/>
            <a:ext cx="3866576" cy="935343"/>
          </a:xfrm>
          <a:prstGeom prst="rect">
            <a:avLst/>
          </a:prstGeom>
        </p:spPr>
      </p:pic>
      <p:pic>
        <p:nvPicPr>
          <p:cNvPr id="3" name="圖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5693" y="3587661"/>
            <a:ext cx="1857576" cy="3301068"/>
          </a:xfrm>
          <a:prstGeom prst="rect">
            <a:avLst/>
          </a:prstGeom>
        </p:spPr>
      </p:pic>
    </p:spTree>
    <p:extLst>
      <p:ext uri="{BB962C8B-B14F-4D97-AF65-F5344CB8AC3E}">
        <p14:creationId xmlns:p14="http://schemas.microsoft.com/office/powerpoint/2010/main" val="2444766585"/>
      </p:ext>
    </p:extLst>
  </p:cSld>
  <p:clrMapOvr>
    <a:masterClrMapping/>
  </p:clrMapOvr>
  <p:transition>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7" name="Text Box 3"/>
          <p:cNvSpPr txBox="1">
            <a:spLocks noChangeArrowheads="1"/>
          </p:cNvSpPr>
          <p:nvPr/>
        </p:nvSpPr>
        <p:spPr bwMode="auto">
          <a:xfrm>
            <a:off x="3000375" y="549275"/>
            <a:ext cx="4895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TW" altLang="zh-TW" sz="3200" b="1">
              <a:solidFill>
                <a:schemeClr val="folHlink"/>
              </a:solidFill>
            </a:endParaRPr>
          </a:p>
        </p:txBody>
      </p:sp>
      <p:sp>
        <p:nvSpPr>
          <p:cNvPr id="784391" name="Text Box 7"/>
          <p:cNvSpPr txBox="1">
            <a:spLocks noChangeArrowheads="1"/>
          </p:cNvSpPr>
          <p:nvPr/>
        </p:nvSpPr>
        <p:spPr bwMode="auto">
          <a:xfrm>
            <a:off x="2063751" y="1379539"/>
            <a:ext cx="8424863"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itchFamily="18" charset="0"/>
                <a:ea typeface="新細明體" pitchFamily="18" charset="-120"/>
              </a:defRPr>
            </a:lvl1pPr>
            <a:lvl2pPr marL="914400" indent="-457200">
              <a:defRPr kumimoji="1" sz="2400">
                <a:solidFill>
                  <a:schemeClr val="tx1"/>
                </a:solidFill>
                <a:latin typeface="Times New Roman" pitchFamily="18" charset="0"/>
                <a:ea typeface="新細明體" pitchFamily="18" charset="-120"/>
              </a:defRPr>
            </a:lvl2pPr>
            <a:lvl3pPr marL="1371600" indent="-457200">
              <a:defRPr kumimoji="1" sz="2400">
                <a:solidFill>
                  <a:schemeClr val="tx1"/>
                </a:solidFill>
                <a:latin typeface="Times New Roman" pitchFamily="18" charset="0"/>
                <a:ea typeface="新細明體" pitchFamily="18" charset="-120"/>
              </a:defRPr>
            </a:lvl3pPr>
            <a:lvl4pPr marL="1828800" indent="-457200">
              <a:defRPr kumimoji="1" sz="2400">
                <a:solidFill>
                  <a:schemeClr val="tx1"/>
                </a:solidFill>
                <a:latin typeface="Times New Roman" pitchFamily="18" charset="0"/>
                <a:ea typeface="新細明體" pitchFamily="18" charset="-120"/>
              </a:defRPr>
            </a:lvl4pPr>
            <a:lvl5pPr marL="2286000" indent="-457200">
              <a:defRPr kumimoji="1" sz="2400">
                <a:solidFill>
                  <a:schemeClr val="tx1"/>
                </a:solidFill>
                <a:latin typeface="Times New Roman" pitchFamily="18" charset="0"/>
                <a:ea typeface="新細明體" pitchFamily="18" charset="-120"/>
              </a:defRPr>
            </a:lvl5pPr>
            <a:lvl6pPr marL="2743200" indent="-457200" fontAlgn="base">
              <a:spcBef>
                <a:spcPct val="0"/>
              </a:spcBef>
              <a:spcAft>
                <a:spcPct val="0"/>
              </a:spcAft>
              <a:defRPr kumimoji="1" sz="2400">
                <a:solidFill>
                  <a:schemeClr val="tx1"/>
                </a:solidFill>
                <a:latin typeface="Times New Roman" pitchFamily="18" charset="0"/>
                <a:ea typeface="新細明體" pitchFamily="18" charset="-120"/>
              </a:defRPr>
            </a:lvl6pPr>
            <a:lvl7pPr marL="3200400" indent="-457200" fontAlgn="base">
              <a:spcBef>
                <a:spcPct val="0"/>
              </a:spcBef>
              <a:spcAft>
                <a:spcPct val="0"/>
              </a:spcAft>
              <a:defRPr kumimoji="1" sz="2400">
                <a:solidFill>
                  <a:schemeClr val="tx1"/>
                </a:solidFill>
                <a:latin typeface="Times New Roman" pitchFamily="18" charset="0"/>
                <a:ea typeface="新細明體" pitchFamily="18" charset="-120"/>
              </a:defRPr>
            </a:lvl7pPr>
            <a:lvl8pPr marL="3657600" indent="-457200" fontAlgn="base">
              <a:spcBef>
                <a:spcPct val="0"/>
              </a:spcBef>
              <a:spcAft>
                <a:spcPct val="0"/>
              </a:spcAft>
              <a:defRPr kumimoji="1" sz="2400">
                <a:solidFill>
                  <a:schemeClr val="tx1"/>
                </a:solidFill>
                <a:latin typeface="Times New Roman" pitchFamily="18" charset="0"/>
                <a:ea typeface="新細明體" pitchFamily="18" charset="-120"/>
              </a:defRPr>
            </a:lvl8pPr>
            <a:lvl9pPr marL="4114800" indent="-4572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3600" b="1">
                <a:solidFill>
                  <a:schemeClr val="tx2"/>
                </a:solidFill>
                <a:ea typeface="標楷體" pitchFamily="65" charset="-120"/>
              </a:rPr>
              <a:t>算則的重要</a:t>
            </a:r>
            <a:r>
              <a:rPr lang="en-US" altLang="zh-TW" sz="3600" b="1">
                <a:solidFill>
                  <a:schemeClr val="tx2"/>
                </a:solidFill>
                <a:ea typeface="標楷體" pitchFamily="65" charset="-120"/>
              </a:rPr>
              <a:t>(Numerical algorithm)</a:t>
            </a:r>
            <a:endParaRPr lang="en-US" altLang="zh-TW" sz="3600" b="1">
              <a:solidFill>
                <a:srgbClr val="0000FF"/>
              </a:solidFill>
              <a:ea typeface="標楷體" pitchFamily="65" charset="-120"/>
            </a:endParaRPr>
          </a:p>
          <a:p>
            <a:pPr>
              <a:spcBef>
                <a:spcPct val="50000"/>
              </a:spcBef>
            </a:pPr>
            <a:r>
              <a:rPr lang="en-US" altLang="zh-TW" sz="3200" b="1">
                <a:solidFill>
                  <a:srgbClr val="0000FF"/>
                </a:solidFill>
                <a:ea typeface="標楷體" pitchFamily="65" charset="-120"/>
              </a:rPr>
              <a:t> </a:t>
            </a:r>
            <a:r>
              <a:rPr lang="en-US" altLang="zh-TW" sz="2800" b="1">
                <a:solidFill>
                  <a:srgbClr val="0000FF"/>
                </a:solidFill>
                <a:ea typeface="標楷體" pitchFamily="65" charset="-120"/>
              </a:rPr>
              <a:t>1+2+ … + 100 (</a:t>
            </a:r>
            <a:r>
              <a:rPr lang="zh-TW" altLang="en-US" sz="2800" b="1">
                <a:solidFill>
                  <a:srgbClr val="0000FF"/>
                </a:solidFill>
                <a:ea typeface="標楷體" pitchFamily="65" charset="-120"/>
              </a:rPr>
              <a:t>土法煉鋼 </a:t>
            </a:r>
            <a:r>
              <a:rPr lang="en-US" altLang="zh-TW" sz="2800" b="1">
                <a:solidFill>
                  <a:srgbClr val="0000FF"/>
                </a:solidFill>
                <a:ea typeface="標楷體" pitchFamily="65" charset="-120"/>
              </a:rPr>
              <a:t>&gt;&gt;&gt;Gauss </a:t>
            </a:r>
            <a:r>
              <a:rPr lang="zh-TW" altLang="en-US" sz="2800" b="1">
                <a:solidFill>
                  <a:srgbClr val="0000FF"/>
                </a:solidFill>
                <a:ea typeface="標楷體" pitchFamily="65" charset="-120"/>
              </a:rPr>
              <a:t>從頭尾和算</a:t>
            </a:r>
            <a:r>
              <a:rPr lang="en-US" altLang="zh-TW" sz="2800" b="1">
                <a:solidFill>
                  <a:srgbClr val="0000FF"/>
                </a:solidFill>
                <a:ea typeface="標楷體" pitchFamily="65" charset="-120"/>
              </a:rPr>
              <a:t>)</a:t>
            </a:r>
          </a:p>
          <a:p>
            <a:pPr>
              <a:spcBef>
                <a:spcPct val="50000"/>
              </a:spcBef>
            </a:pPr>
            <a:endParaRPr lang="en-US" altLang="zh-TW" sz="2800" b="1">
              <a:solidFill>
                <a:srgbClr val="0000FF"/>
              </a:solidFill>
              <a:ea typeface="標楷體" pitchFamily="65" charset="-120"/>
            </a:endParaRPr>
          </a:p>
          <a:p>
            <a:pPr>
              <a:spcBef>
                <a:spcPct val="50000"/>
              </a:spcBef>
            </a:pPr>
            <a:endParaRPr lang="en-US" altLang="zh-TW" sz="2800" b="1">
              <a:solidFill>
                <a:srgbClr val="0000FF"/>
              </a:solidFill>
              <a:ea typeface="標楷體" pitchFamily="65" charset="-120"/>
            </a:endParaRPr>
          </a:p>
          <a:p>
            <a:pPr>
              <a:spcBef>
                <a:spcPct val="50000"/>
              </a:spcBef>
            </a:pPr>
            <a:endParaRPr lang="en-US" altLang="zh-TW" sz="2800" b="1">
              <a:solidFill>
                <a:srgbClr val="0000FF"/>
              </a:solidFill>
              <a:ea typeface="標楷體" pitchFamily="65" charset="-120"/>
            </a:endParaRPr>
          </a:p>
          <a:p>
            <a:pPr>
              <a:spcBef>
                <a:spcPct val="50000"/>
              </a:spcBef>
            </a:pPr>
            <a:r>
              <a:rPr lang="en-US" altLang="zh-TW" sz="2800" b="1">
                <a:solidFill>
                  <a:srgbClr val="0000FF"/>
                </a:solidFill>
                <a:ea typeface="標楷體" pitchFamily="65" charset="-120"/>
              </a:rPr>
              <a:t>    </a:t>
            </a:r>
            <a:r>
              <a:rPr lang="zh-TW" altLang="en-US" sz="2800" b="1">
                <a:solidFill>
                  <a:srgbClr val="0000FF"/>
                </a:solidFill>
                <a:ea typeface="標楷體" pitchFamily="65" charset="-120"/>
                <a:hlinkClick r:id="rId2" action="ppaction://hlinkfile"/>
              </a:rPr>
              <a:t>求積儀 </a:t>
            </a:r>
            <a:r>
              <a:rPr lang="en-US" altLang="zh-TW" sz="2800" b="1">
                <a:solidFill>
                  <a:srgbClr val="0000FF"/>
                </a:solidFill>
                <a:ea typeface="標楷體" pitchFamily="65" charset="-120"/>
              </a:rPr>
              <a:t>(Gauss </a:t>
            </a:r>
            <a:r>
              <a:rPr lang="zh-TW" altLang="en-US" sz="2800" b="1">
                <a:solidFill>
                  <a:srgbClr val="0000FF"/>
                </a:solidFill>
                <a:ea typeface="標楷體" pitchFamily="65" charset="-120"/>
              </a:rPr>
              <a:t>定理 從邊繞來算 面積分</a:t>
            </a:r>
            <a:r>
              <a:rPr lang="en-US" altLang="zh-TW" sz="2800" b="1">
                <a:solidFill>
                  <a:srgbClr val="0000FF"/>
                </a:solidFill>
                <a:ea typeface="標楷體" pitchFamily="65" charset="-120"/>
              </a:rPr>
              <a:t>&gt;&gt;&gt;</a:t>
            </a:r>
            <a:r>
              <a:rPr lang="zh-TW" altLang="en-US" sz="2800" b="1">
                <a:solidFill>
                  <a:srgbClr val="0000FF"/>
                </a:solidFill>
                <a:ea typeface="標楷體" pitchFamily="65" charset="-120"/>
              </a:rPr>
              <a:t>線積分</a:t>
            </a:r>
            <a:r>
              <a:rPr lang="en-US" altLang="zh-TW" sz="2800" b="1">
                <a:solidFill>
                  <a:srgbClr val="0000FF"/>
                </a:solidFill>
                <a:ea typeface="標楷體" pitchFamily="65" charset="-120"/>
              </a:rPr>
              <a:t>)</a:t>
            </a:r>
          </a:p>
          <a:p>
            <a:pPr>
              <a:spcBef>
                <a:spcPct val="50000"/>
              </a:spcBef>
            </a:pPr>
            <a:r>
              <a:rPr lang="en-US" altLang="zh-TW" sz="2000" b="1">
                <a:solidFill>
                  <a:srgbClr val="0000FF"/>
                </a:solidFill>
                <a:ea typeface="標楷體" pitchFamily="65" charset="-120"/>
              </a:rPr>
              <a:t>      </a:t>
            </a:r>
            <a:r>
              <a:rPr lang="zh-TW" altLang="en-US" sz="2000" b="1">
                <a:solidFill>
                  <a:srgbClr val="0000FF"/>
                </a:solidFill>
                <a:ea typeface="標楷體" pitchFamily="65" charset="-120"/>
              </a:rPr>
              <a:t>有限元素法</a:t>
            </a:r>
            <a:r>
              <a:rPr lang="en-US" altLang="zh-TW" sz="2000" b="1">
                <a:solidFill>
                  <a:srgbClr val="0000FF"/>
                </a:solidFill>
                <a:ea typeface="標楷體" pitchFamily="65" charset="-120"/>
              </a:rPr>
              <a:t>(FEM &gt;&gt;&gt; BEM)</a:t>
            </a:r>
            <a:r>
              <a:rPr lang="zh-TW" altLang="en-US" sz="2000" b="1">
                <a:solidFill>
                  <a:srgbClr val="0000FF"/>
                </a:solidFill>
                <a:ea typeface="標楷體" pitchFamily="65" charset="-120"/>
              </a:rPr>
              <a:t>邊界元素法</a:t>
            </a:r>
          </a:p>
          <a:p>
            <a:pPr>
              <a:spcBef>
                <a:spcPct val="50000"/>
              </a:spcBef>
            </a:pPr>
            <a:endParaRPr lang="en-US" altLang="zh-TW" sz="2800" b="1">
              <a:solidFill>
                <a:srgbClr val="0000FF"/>
              </a:solidFill>
              <a:ea typeface="標楷體" pitchFamily="65" charset="-120"/>
            </a:endParaRPr>
          </a:p>
        </p:txBody>
      </p:sp>
      <p:pic>
        <p:nvPicPr>
          <p:cNvPr id="784394" name="Picture 10" descr="IMG_26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8888" y="2708276"/>
            <a:ext cx="2832100" cy="2124075"/>
          </a:xfrm>
          <a:prstGeom prst="rect">
            <a:avLst/>
          </a:prstGeom>
          <a:noFill/>
          <a:extLst>
            <a:ext uri="{909E8E84-426E-40DD-AFC4-6F175D3DCCD1}">
              <a14:hiddenFill xmlns:a14="http://schemas.microsoft.com/office/drawing/2010/main">
                <a:solidFill>
                  <a:srgbClr val="FFFFFF"/>
                </a:solidFill>
              </a14:hiddenFill>
            </a:ext>
          </a:extLst>
        </p:spPr>
      </p:pic>
      <p:sp>
        <p:nvSpPr>
          <p:cNvPr id="784395" name="Freeform 11"/>
          <p:cNvSpPr>
            <a:spLocks/>
          </p:cNvSpPr>
          <p:nvPr/>
        </p:nvSpPr>
        <p:spPr bwMode="auto">
          <a:xfrm>
            <a:off x="5865813" y="2997200"/>
            <a:ext cx="1598612" cy="1511300"/>
          </a:xfrm>
          <a:custGeom>
            <a:avLst/>
            <a:gdLst>
              <a:gd name="T0" fmla="*/ 1081 w 1415"/>
              <a:gd name="T1" fmla="*/ 86 h 1589"/>
              <a:gd name="T2" fmla="*/ 938 w 1415"/>
              <a:gd name="T3" fmla="*/ 22 h 1589"/>
              <a:gd name="T4" fmla="*/ 796 w 1415"/>
              <a:gd name="T5" fmla="*/ 0 h 1589"/>
              <a:gd name="T6" fmla="*/ 590 w 1415"/>
              <a:gd name="T7" fmla="*/ 15 h 1589"/>
              <a:gd name="T8" fmla="*/ 512 w 1415"/>
              <a:gd name="T9" fmla="*/ 36 h 1589"/>
              <a:gd name="T10" fmla="*/ 419 w 1415"/>
              <a:gd name="T11" fmla="*/ 143 h 1589"/>
              <a:gd name="T12" fmla="*/ 327 w 1415"/>
              <a:gd name="T13" fmla="*/ 363 h 1589"/>
              <a:gd name="T14" fmla="*/ 313 w 1415"/>
              <a:gd name="T15" fmla="*/ 427 h 1589"/>
              <a:gd name="T16" fmla="*/ 291 w 1415"/>
              <a:gd name="T17" fmla="*/ 477 h 1589"/>
              <a:gd name="T18" fmla="*/ 256 w 1415"/>
              <a:gd name="T19" fmla="*/ 619 h 1589"/>
              <a:gd name="T20" fmla="*/ 227 w 1415"/>
              <a:gd name="T21" fmla="*/ 697 h 1589"/>
              <a:gd name="T22" fmla="*/ 185 w 1415"/>
              <a:gd name="T23" fmla="*/ 903 h 1589"/>
              <a:gd name="T24" fmla="*/ 156 w 1415"/>
              <a:gd name="T25" fmla="*/ 967 h 1589"/>
              <a:gd name="T26" fmla="*/ 99 w 1415"/>
              <a:gd name="T27" fmla="*/ 1095 h 1589"/>
              <a:gd name="T28" fmla="*/ 57 w 1415"/>
              <a:gd name="T29" fmla="*/ 1188 h 1589"/>
              <a:gd name="T30" fmla="*/ 21 w 1415"/>
              <a:gd name="T31" fmla="*/ 1280 h 1589"/>
              <a:gd name="T32" fmla="*/ 28 w 1415"/>
              <a:gd name="T33" fmla="*/ 1430 h 1589"/>
              <a:gd name="T34" fmla="*/ 71 w 1415"/>
              <a:gd name="T35" fmla="*/ 1465 h 1589"/>
              <a:gd name="T36" fmla="*/ 263 w 1415"/>
              <a:gd name="T37" fmla="*/ 1558 h 1589"/>
              <a:gd name="T38" fmla="*/ 483 w 1415"/>
              <a:gd name="T39" fmla="*/ 1586 h 1589"/>
              <a:gd name="T40" fmla="*/ 846 w 1415"/>
              <a:gd name="T41" fmla="*/ 1543 h 1589"/>
              <a:gd name="T42" fmla="*/ 974 w 1415"/>
              <a:gd name="T43" fmla="*/ 1494 h 1589"/>
              <a:gd name="T44" fmla="*/ 1024 w 1415"/>
              <a:gd name="T45" fmla="*/ 1465 h 1589"/>
              <a:gd name="T46" fmla="*/ 1038 w 1415"/>
              <a:gd name="T47" fmla="*/ 1444 h 1589"/>
              <a:gd name="T48" fmla="*/ 1088 w 1415"/>
              <a:gd name="T49" fmla="*/ 1408 h 1589"/>
              <a:gd name="T50" fmla="*/ 1159 w 1415"/>
              <a:gd name="T51" fmla="*/ 1337 h 1589"/>
              <a:gd name="T52" fmla="*/ 1315 w 1415"/>
              <a:gd name="T53" fmla="*/ 1117 h 1589"/>
              <a:gd name="T54" fmla="*/ 1344 w 1415"/>
              <a:gd name="T55" fmla="*/ 1060 h 1589"/>
              <a:gd name="T56" fmla="*/ 1394 w 1415"/>
              <a:gd name="T57" fmla="*/ 925 h 1589"/>
              <a:gd name="T58" fmla="*/ 1415 w 1415"/>
              <a:gd name="T59" fmla="*/ 747 h 1589"/>
              <a:gd name="T60" fmla="*/ 1280 w 1415"/>
              <a:gd name="T61" fmla="*/ 320 h 1589"/>
              <a:gd name="T62" fmla="*/ 1237 w 1415"/>
              <a:gd name="T63" fmla="*/ 263 h 1589"/>
              <a:gd name="T64" fmla="*/ 1152 w 1415"/>
              <a:gd name="T65" fmla="*/ 150 h 1589"/>
              <a:gd name="T66" fmla="*/ 1123 w 1415"/>
              <a:gd name="T67" fmla="*/ 114 h 1589"/>
              <a:gd name="T68" fmla="*/ 1081 w 1415"/>
              <a:gd name="T69" fmla="*/ 86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5" h="1589">
                <a:moveTo>
                  <a:pt x="1081" y="86"/>
                </a:moveTo>
                <a:cubicBezTo>
                  <a:pt x="1039" y="44"/>
                  <a:pt x="997" y="32"/>
                  <a:pt x="938" y="22"/>
                </a:cubicBezTo>
                <a:cubicBezTo>
                  <a:pt x="891" y="14"/>
                  <a:pt x="796" y="0"/>
                  <a:pt x="796" y="0"/>
                </a:cubicBezTo>
                <a:cubicBezTo>
                  <a:pt x="693" y="5"/>
                  <a:pt x="673" y="2"/>
                  <a:pt x="590" y="15"/>
                </a:cubicBezTo>
                <a:cubicBezTo>
                  <a:pt x="563" y="19"/>
                  <a:pt x="512" y="36"/>
                  <a:pt x="512" y="36"/>
                </a:cubicBezTo>
                <a:cubicBezTo>
                  <a:pt x="483" y="73"/>
                  <a:pt x="450" y="106"/>
                  <a:pt x="419" y="143"/>
                </a:cubicBezTo>
                <a:cubicBezTo>
                  <a:pt x="394" y="219"/>
                  <a:pt x="357" y="288"/>
                  <a:pt x="327" y="363"/>
                </a:cubicBezTo>
                <a:cubicBezTo>
                  <a:pt x="319" y="383"/>
                  <a:pt x="320" y="406"/>
                  <a:pt x="313" y="427"/>
                </a:cubicBezTo>
                <a:cubicBezTo>
                  <a:pt x="308" y="444"/>
                  <a:pt x="298" y="460"/>
                  <a:pt x="291" y="477"/>
                </a:cubicBezTo>
                <a:cubicBezTo>
                  <a:pt x="281" y="525"/>
                  <a:pt x="268" y="572"/>
                  <a:pt x="256" y="619"/>
                </a:cubicBezTo>
                <a:cubicBezTo>
                  <a:pt x="238" y="692"/>
                  <a:pt x="259" y="667"/>
                  <a:pt x="227" y="697"/>
                </a:cubicBezTo>
                <a:cubicBezTo>
                  <a:pt x="210" y="765"/>
                  <a:pt x="202" y="836"/>
                  <a:pt x="185" y="903"/>
                </a:cubicBezTo>
                <a:cubicBezTo>
                  <a:pt x="179" y="926"/>
                  <a:pt x="165" y="945"/>
                  <a:pt x="156" y="967"/>
                </a:cubicBezTo>
                <a:cubicBezTo>
                  <a:pt x="149" y="1002"/>
                  <a:pt x="125" y="1071"/>
                  <a:pt x="99" y="1095"/>
                </a:cubicBezTo>
                <a:cubicBezTo>
                  <a:pt x="88" y="1128"/>
                  <a:pt x="68" y="1155"/>
                  <a:pt x="57" y="1188"/>
                </a:cubicBezTo>
                <a:cubicBezTo>
                  <a:pt x="28" y="1273"/>
                  <a:pt x="50" y="1236"/>
                  <a:pt x="21" y="1280"/>
                </a:cubicBezTo>
                <a:cubicBezTo>
                  <a:pt x="8" y="1335"/>
                  <a:pt x="0" y="1353"/>
                  <a:pt x="28" y="1430"/>
                </a:cubicBezTo>
                <a:cubicBezTo>
                  <a:pt x="34" y="1447"/>
                  <a:pt x="57" y="1453"/>
                  <a:pt x="71" y="1465"/>
                </a:cubicBezTo>
                <a:cubicBezTo>
                  <a:pt x="125" y="1513"/>
                  <a:pt x="192" y="1541"/>
                  <a:pt x="263" y="1558"/>
                </a:cubicBezTo>
                <a:cubicBezTo>
                  <a:pt x="326" y="1589"/>
                  <a:pt x="415" y="1581"/>
                  <a:pt x="483" y="1586"/>
                </a:cubicBezTo>
                <a:cubicBezTo>
                  <a:pt x="634" y="1577"/>
                  <a:pt x="715" y="1572"/>
                  <a:pt x="846" y="1543"/>
                </a:cubicBezTo>
                <a:cubicBezTo>
                  <a:pt x="886" y="1523"/>
                  <a:pt x="931" y="1505"/>
                  <a:pt x="974" y="1494"/>
                </a:cubicBezTo>
                <a:cubicBezTo>
                  <a:pt x="1016" y="1449"/>
                  <a:pt x="946" y="1520"/>
                  <a:pt x="1024" y="1465"/>
                </a:cubicBezTo>
                <a:cubicBezTo>
                  <a:pt x="1031" y="1460"/>
                  <a:pt x="1032" y="1450"/>
                  <a:pt x="1038" y="1444"/>
                </a:cubicBezTo>
                <a:cubicBezTo>
                  <a:pt x="1053" y="1430"/>
                  <a:pt x="1088" y="1408"/>
                  <a:pt x="1088" y="1408"/>
                </a:cubicBezTo>
                <a:cubicBezTo>
                  <a:pt x="1118" y="1358"/>
                  <a:pt x="1129" y="1376"/>
                  <a:pt x="1159" y="1337"/>
                </a:cubicBezTo>
                <a:cubicBezTo>
                  <a:pt x="1214" y="1267"/>
                  <a:pt x="1270" y="1193"/>
                  <a:pt x="1315" y="1117"/>
                </a:cubicBezTo>
                <a:cubicBezTo>
                  <a:pt x="1332" y="1045"/>
                  <a:pt x="1307" y="1133"/>
                  <a:pt x="1344" y="1060"/>
                </a:cubicBezTo>
                <a:cubicBezTo>
                  <a:pt x="1365" y="1019"/>
                  <a:pt x="1375" y="968"/>
                  <a:pt x="1394" y="925"/>
                </a:cubicBezTo>
                <a:cubicBezTo>
                  <a:pt x="1404" y="865"/>
                  <a:pt x="1410" y="807"/>
                  <a:pt x="1415" y="747"/>
                </a:cubicBezTo>
                <a:cubicBezTo>
                  <a:pt x="1406" y="641"/>
                  <a:pt x="1388" y="397"/>
                  <a:pt x="1280" y="320"/>
                </a:cubicBezTo>
                <a:cubicBezTo>
                  <a:pt x="1271" y="293"/>
                  <a:pt x="1253" y="285"/>
                  <a:pt x="1237" y="263"/>
                </a:cubicBezTo>
                <a:cubicBezTo>
                  <a:pt x="1216" y="234"/>
                  <a:pt x="1176" y="176"/>
                  <a:pt x="1152" y="150"/>
                </a:cubicBezTo>
                <a:cubicBezTo>
                  <a:pt x="1141" y="139"/>
                  <a:pt x="1135" y="124"/>
                  <a:pt x="1123" y="114"/>
                </a:cubicBezTo>
                <a:cubicBezTo>
                  <a:pt x="1110" y="103"/>
                  <a:pt x="1081" y="86"/>
                  <a:pt x="1081" y="86"/>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13500000" algn="ctr" rotWithShape="0">
                    <a:schemeClr val="accent1">
                      <a:gamma/>
                      <a:shade val="60000"/>
                      <a:invGamma/>
                    </a:schemeClr>
                  </a:outerShdw>
                </a:effectLst>
              </a14:hiddenEffects>
            </a:ext>
          </a:extLst>
        </p:spPr>
        <p:txBody>
          <a:bodyPr/>
          <a:lstStyle/>
          <a:p>
            <a:endParaRPr lang="zh-TW" altLang="en-US"/>
          </a:p>
        </p:txBody>
      </p:sp>
      <p:pic>
        <p:nvPicPr>
          <p:cNvPr id="784396" name="Picture 12"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150" y="3013076"/>
            <a:ext cx="3067050" cy="1495425"/>
          </a:xfrm>
          <a:prstGeom prst="rect">
            <a:avLst/>
          </a:prstGeom>
          <a:noFill/>
          <a:extLst>
            <a:ext uri="{909E8E84-426E-40DD-AFC4-6F175D3DCCD1}">
              <a14:hiddenFill xmlns:a14="http://schemas.microsoft.com/office/drawing/2010/main">
                <a:solidFill>
                  <a:srgbClr val="FFFFFF"/>
                </a:solidFill>
              </a14:hiddenFill>
            </a:ext>
          </a:extLst>
        </p:spPr>
      </p:pic>
      <p:sp>
        <p:nvSpPr>
          <p:cNvPr id="784397" name="Rectangle 13"/>
          <p:cNvSpPr>
            <a:spLocks noChangeArrowheads="1"/>
          </p:cNvSpPr>
          <p:nvPr/>
        </p:nvSpPr>
        <p:spPr bwMode="auto">
          <a:xfrm>
            <a:off x="3216275" y="2600325"/>
            <a:ext cx="14991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b="1">
                <a:solidFill>
                  <a:schemeClr val="tx2"/>
                </a:solidFill>
              </a:rPr>
              <a:t>處處是高斯 </a:t>
            </a:r>
            <a:r>
              <a:rPr lang="en-US" altLang="zh-TW" b="1">
                <a:solidFill>
                  <a:schemeClr val="tx2"/>
                </a:solidFill>
              </a:rPr>
              <a:t>?</a:t>
            </a:r>
          </a:p>
        </p:txBody>
      </p:sp>
      <p:sp>
        <p:nvSpPr>
          <p:cNvPr id="784398" name="Rectangle 14"/>
          <p:cNvSpPr>
            <a:spLocks noChangeArrowheads="1"/>
          </p:cNvSpPr>
          <p:nvPr/>
        </p:nvSpPr>
        <p:spPr bwMode="auto">
          <a:xfrm>
            <a:off x="2711451" y="79375"/>
            <a:ext cx="8232775"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3200" b="1"/>
              <a:t>    </a:t>
            </a:r>
            <a:r>
              <a:rPr lang="zh-TW" altLang="en-US" sz="3200" b="1"/>
              <a:t>計算硬体</a:t>
            </a:r>
            <a:r>
              <a:rPr lang="en-US" altLang="zh-TW" sz="3200" b="1"/>
              <a:t>capability</a:t>
            </a:r>
            <a:r>
              <a:rPr lang="zh-TW" altLang="en-US" sz="3200" b="1"/>
              <a:t>與</a:t>
            </a:r>
            <a:r>
              <a:rPr lang="zh-TW" altLang="en-US" sz="3200" b="1">
                <a:solidFill>
                  <a:srgbClr val="FF3300"/>
                </a:solidFill>
              </a:rPr>
              <a:t>計算軟體</a:t>
            </a:r>
            <a:r>
              <a:rPr lang="en-US" altLang="zh-TW" sz="3200" b="1">
                <a:solidFill>
                  <a:srgbClr val="FF3300"/>
                </a:solidFill>
              </a:rPr>
              <a:t>efficiency</a:t>
            </a:r>
          </a:p>
        </p:txBody>
      </p:sp>
      <p:sp>
        <p:nvSpPr>
          <p:cNvPr id="784399" name="Text Box 15"/>
          <p:cNvSpPr txBox="1">
            <a:spLocks noChangeArrowheads="1"/>
          </p:cNvSpPr>
          <p:nvPr/>
        </p:nvSpPr>
        <p:spPr bwMode="auto">
          <a:xfrm>
            <a:off x="6291264" y="3498850"/>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a:t>算面積</a:t>
            </a:r>
          </a:p>
        </p:txBody>
      </p:sp>
      <p:grpSp>
        <p:nvGrpSpPr>
          <p:cNvPr id="784400" name="Group 347"/>
          <p:cNvGrpSpPr>
            <a:grpSpLocks/>
          </p:cNvGrpSpPr>
          <p:nvPr/>
        </p:nvGrpSpPr>
        <p:grpSpPr bwMode="auto">
          <a:xfrm>
            <a:off x="7104064" y="5445125"/>
            <a:ext cx="1152525" cy="1295400"/>
            <a:chOff x="2835" y="1842"/>
            <a:chExt cx="1020" cy="1134"/>
          </a:xfrm>
        </p:grpSpPr>
        <p:sp>
          <p:nvSpPr>
            <p:cNvPr id="784401" name="AutoShape 348"/>
            <p:cNvSpPr>
              <a:spLocks noChangeAspect="1" noChangeArrowheads="1" noTextEdit="1"/>
            </p:cNvSpPr>
            <p:nvPr/>
          </p:nvSpPr>
          <p:spPr bwMode="auto">
            <a:xfrm>
              <a:off x="2835" y="184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784402" name="Freeform 349"/>
            <p:cNvSpPr>
              <a:spLocks/>
            </p:cNvSpPr>
            <p:nvPr/>
          </p:nvSpPr>
          <p:spPr bwMode="auto">
            <a:xfrm>
              <a:off x="2845" y="1861"/>
              <a:ext cx="960" cy="1105"/>
            </a:xfrm>
            <a:custGeom>
              <a:avLst/>
              <a:gdLst>
                <a:gd name="T0" fmla="*/ 208 w 13451"/>
                <a:gd name="T1" fmla="*/ 432 h 16577"/>
                <a:gd name="T2" fmla="*/ 167 w 13451"/>
                <a:gd name="T3" fmla="*/ 404 h 16577"/>
                <a:gd name="T4" fmla="*/ 142 w 13451"/>
                <a:gd name="T5" fmla="*/ 357 h 16577"/>
                <a:gd name="T6" fmla="*/ 133 w 13451"/>
                <a:gd name="T7" fmla="*/ 299 h 16577"/>
                <a:gd name="T8" fmla="*/ 137 w 13451"/>
                <a:gd name="T9" fmla="*/ 239 h 16577"/>
                <a:gd name="T10" fmla="*/ 153 w 13451"/>
                <a:gd name="T11" fmla="*/ 183 h 16577"/>
                <a:gd name="T12" fmla="*/ 180 w 13451"/>
                <a:gd name="T13" fmla="*/ 138 h 16577"/>
                <a:gd name="T14" fmla="*/ 216 w 13451"/>
                <a:gd name="T15" fmla="*/ 102 h 16577"/>
                <a:gd name="T16" fmla="*/ 260 w 13451"/>
                <a:gd name="T17" fmla="*/ 74 h 16577"/>
                <a:gd name="T18" fmla="*/ 364 w 13451"/>
                <a:gd name="T19" fmla="*/ 38 h 16577"/>
                <a:gd name="T20" fmla="*/ 480 w 13451"/>
                <a:gd name="T21" fmla="*/ 17 h 16577"/>
                <a:gd name="T22" fmla="*/ 595 w 13451"/>
                <a:gd name="T23" fmla="*/ 3 h 16577"/>
                <a:gd name="T24" fmla="*/ 649 w 13451"/>
                <a:gd name="T25" fmla="*/ 0 h 16577"/>
                <a:gd name="T26" fmla="*/ 699 w 13451"/>
                <a:gd name="T27" fmla="*/ 4 h 16577"/>
                <a:gd name="T28" fmla="*/ 744 w 13451"/>
                <a:gd name="T29" fmla="*/ 18 h 16577"/>
                <a:gd name="T30" fmla="*/ 784 w 13451"/>
                <a:gd name="T31" fmla="*/ 44 h 16577"/>
                <a:gd name="T32" fmla="*/ 818 w 13451"/>
                <a:gd name="T33" fmla="*/ 79 h 16577"/>
                <a:gd name="T34" fmla="*/ 848 w 13451"/>
                <a:gd name="T35" fmla="*/ 122 h 16577"/>
                <a:gd name="T36" fmla="*/ 895 w 13451"/>
                <a:gd name="T37" fmla="*/ 226 h 16577"/>
                <a:gd name="T38" fmla="*/ 929 w 13451"/>
                <a:gd name="T39" fmla="*/ 343 h 16577"/>
                <a:gd name="T40" fmla="*/ 951 w 13451"/>
                <a:gd name="T41" fmla="*/ 465 h 16577"/>
                <a:gd name="T42" fmla="*/ 960 w 13451"/>
                <a:gd name="T43" fmla="*/ 586 h 16577"/>
                <a:gd name="T44" fmla="*/ 956 w 13451"/>
                <a:gd name="T45" fmla="*/ 703 h 16577"/>
                <a:gd name="T46" fmla="*/ 936 w 13451"/>
                <a:gd name="T47" fmla="*/ 812 h 16577"/>
                <a:gd name="T48" fmla="*/ 902 w 13451"/>
                <a:gd name="T49" fmla="*/ 908 h 16577"/>
                <a:gd name="T50" fmla="*/ 850 w 13451"/>
                <a:gd name="T51" fmla="*/ 989 h 16577"/>
                <a:gd name="T52" fmla="*/ 781 w 13451"/>
                <a:gd name="T53" fmla="*/ 1050 h 16577"/>
                <a:gd name="T54" fmla="*/ 694 w 13451"/>
                <a:gd name="T55" fmla="*/ 1087 h 16577"/>
                <a:gd name="T56" fmla="*/ 593 w 13451"/>
                <a:gd name="T57" fmla="*/ 1104 h 16577"/>
                <a:gd name="T58" fmla="*/ 482 w 13451"/>
                <a:gd name="T59" fmla="*/ 1105 h 16577"/>
                <a:gd name="T60" fmla="*/ 259 w 13451"/>
                <a:gd name="T61" fmla="*/ 1083 h 16577"/>
                <a:gd name="T62" fmla="*/ 156 w 13451"/>
                <a:gd name="T63" fmla="*/ 1059 h 16577"/>
                <a:gd name="T64" fmla="*/ 110 w 13451"/>
                <a:gd name="T65" fmla="*/ 1035 h 16577"/>
                <a:gd name="T66" fmla="*/ 68 w 13451"/>
                <a:gd name="T67" fmla="*/ 1001 h 16577"/>
                <a:gd name="T68" fmla="*/ 34 w 13451"/>
                <a:gd name="T69" fmla="*/ 958 h 16577"/>
                <a:gd name="T70" fmla="*/ 11 w 13451"/>
                <a:gd name="T71" fmla="*/ 909 h 16577"/>
                <a:gd name="T72" fmla="*/ 0 w 13451"/>
                <a:gd name="T73" fmla="*/ 854 h 16577"/>
                <a:gd name="T74" fmla="*/ 6 w 13451"/>
                <a:gd name="T75" fmla="*/ 796 h 16577"/>
                <a:gd name="T76" fmla="*/ 30 w 13451"/>
                <a:gd name="T77" fmla="*/ 738 h 16577"/>
                <a:gd name="T78" fmla="*/ 71 w 13451"/>
                <a:gd name="T79" fmla="*/ 680 h 16577"/>
                <a:gd name="T80" fmla="*/ 170 w 13451"/>
                <a:gd name="T81" fmla="*/ 572 h 16577"/>
                <a:gd name="T82" fmla="*/ 212 w 13451"/>
                <a:gd name="T83" fmla="*/ 525 h 16577"/>
                <a:gd name="T84" fmla="*/ 238 w 13451"/>
                <a:gd name="T85" fmla="*/ 485 h 16577"/>
                <a:gd name="T86" fmla="*/ 239 w 13451"/>
                <a:gd name="T87" fmla="*/ 454 h 16577"/>
                <a:gd name="T88" fmla="*/ 229 w 13451"/>
                <a:gd name="T89" fmla="*/ 441 h 16577"/>
                <a:gd name="T90" fmla="*/ 208 w 13451"/>
                <a:gd name="T91" fmla="*/ 432 h 165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451"/>
                <a:gd name="T139" fmla="*/ 0 h 16577"/>
                <a:gd name="T140" fmla="*/ 13451 w 13451"/>
                <a:gd name="T141" fmla="*/ 16577 h 165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451" h="16577">
                  <a:moveTo>
                    <a:pt x="2920" y="6478"/>
                  </a:moveTo>
                  <a:lnTo>
                    <a:pt x="2342" y="6054"/>
                  </a:lnTo>
                  <a:lnTo>
                    <a:pt x="1996" y="5349"/>
                  </a:lnTo>
                  <a:lnTo>
                    <a:pt x="1861" y="4484"/>
                  </a:lnTo>
                  <a:lnTo>
                    <a:pt x="1917" y="3578"/>
                  </a:lnTo>
                  <a:lnTo>
                    <a:pt x="2144" y="2747"/>
                  </a:lnTo>
                  <a:lnTo>
                    <a:pt x="2521" y="2070"/>
                  </a:lnTo>
                  <a:lnTo>
                    <a:pt x="3028" y="1534"/>
                  </a:lnTo>
                  <a:lnTo>
                    <a:pt x="3640" y="1117"/>
                  </a:lnTo>
                  <a:lnTo>
                    <a:pt x="5100" y="567"/>
                  </a:lnTo>
                  <a:lnTo>
                    <a:pt x="6725" y="257"/>
                  </a:lnTo>
                  <a:lnTo>
                    <a:pt x="8342" y="43"/>
                  </a:lnTo>
                  <a:lnTo>
                    <a:pt x="9099" y="0"/>
                  </a:lnTo>
                  <a:lnTo>
                    <a:pt x="9801" y="61"/>
                  </a:lnTo>
                  <a:lnTo>
                    <a:pt x="10431" y="275"/>
                  </a:lnTo>
                  <a:lnTo>
                    <a:pt x="10985" y="657"/>
                  </a:lnTo>
                  <a:lnTo>
                    <a:pt x="11467" y="1183"/>
                  </a:lnTo>
                  <a:lnTo>
                    <a:pt x="11882" y="1830"/>
                  </a:lnTo>
                  <a:lnTo>
                    <a:pt x="12543" y="3391"/>
                  </a:lnTo>
                  <a:lnTo>
                    <a:pt x="13016" y="5150"/>
                  </a:lnTo>
                  <a:lnTo>
                    <a:pt x="13322" y="6970"/>
                  </a:lnTo>
                  <a:lnTo>
                    <a:pt x="13451" y="8788"/>
                  </a:lnTo>
                  <a:lnTo>
                    <a:pt x="13388" y="10543"/>
                  </a:lnTo>
                  <a:lnTo>
                    <a:pt x="13121" y="12178"/>
                  </a:lnTo>
                  <a:lnTo>
                    <a:pt x="12633" y="13629"/>
                  </a:lnTo>
                  <a:lnTo>
                    <a:pt x="11912" y="14840"/>
                  </a:lnTo>
                  <a:lnTo>
                    <a:pt x="10944" y="15748"/>
                  </a:lnTo>
                  <a:lnTo>
                    <a:pt x="9724" y="16307"/>
                  </a:lnTo>
                  <a:lnTo>
                    <a:pt x="8303" y="16556"/>
                  </a:lnTo>
                  <a:lnTo>
                    <a:pt x="6760" y="16577"/>
                  </a:lnTo>
                  <a:lnTo>
                    <a:pt x="3624" y="16251"/>
                  </a:lnTo>
                  <a:lnTo>
                    <a:pt x="2190" y="15881"/>
                  </a:lnTo>
                  <a:lnTo>
                    <a:pt x="1541" y="15526"/>
                  </a:lnTo>
                  <a:lnTo>
                    <a:pt x="958" y="15017"/>
                  </a:lnTo>
                  <a:lnTo>
                    <a:pt x="481" y="14376"/>
                  </a:lnTo>
                  <a:lnTo>
                    <a:pt x="148" y="13631"/>
                  </a:lnTo>
                  <a:lnTo>
                    <a:pt x="0" y="12812"/>
                  </a:lnTo>
                  <a:lnTo>
                    <a:pt x="79" y="11947"/>
                  </a:lnTo>
                  <a:lnTo>
                    <a:pt x="421" y="11067"/>
                  </a:lnTo>
                  <a:lnTo>
                    <a:pt x="994" y="10197"/>
                  </a:lnTo>
                  <a:lnTo>
                    <a:pt x="2384" y="8580"/>
                  </a:lnTo>
                  <a:lnTo>
                    <a:pt x="2972" y="7878"/>
                  </a:lnTo>
                  <a:lnTo>
                    <a:pt x="3333" y="7278"/>
                  </a:lnTo>
                  <a:lnTo>
                    <a:pt x="3354" y="6804"/>
                  </a:lnTo>
                  <a:lnTo>
                    <a:pt x="3202" y="6621"/>
                  </a:lnTo>
                  <a:lnTo>
                    <a:pt x="2920" y="64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03" name="Line 350"/>
            <p:cNvSpPr>
              <a:spLocks noChangeShapeType="1"/>
            </p:cNvSpPr>
            <p:nvPr/>
          </p:nvSpPr>
          <p:spPr bwMode="auto">
            <a:xfrm>
              <a:off x="3031" y="1991"/>
              <a:ext cx="66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04" name="Line 351"/>
            <p:cNvSpPr>
              <a:spLocks noChangeShapeType="1"/>
            </p:cNvSpPr>
            <p:nvPr/>
          </p:nvSpPr>
          <p:spPr bwMode="auto">
            <a:xfrm>
              <a:off x="2978" y="2124"/>
              <a:ext cx="7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05" name="Line 352"/>
            <p:cNvSpPr>
              <a:spLocks noChangeShapeType="1"/>
            </p:cNvSpPr>
            <p:nvPr/>
          </p:nvSpPr>
          <p:spPr bwMode="auto">
            <a:xfrm>
              <a:off x="3006" y="2257"/>
              <a:ext cx="77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06" name="Line 353"/>
            <p:cNvSpPr>
              <a:spLocks noChangeShapeType="1"/>
            </p:cNvSpPr>
            <p:nvPr/>
          </p:nvSpPr>
          <p:spPr bwMode="auto">
            <a:xfrm>
              <a:off x="3053" y="2391"/>
              <a:ext cx="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07" name="Line 354"/>
            <p:cNvSpPr>
              <a:spLocks noChangeShapeType="1"/>
            </p:cNvSpPr>
            <p:nvPr/>
          </p:nvSpPr>
          <p:spPr bwMode="auto">
            <a:xfrm>
              <a:off x="2929" y="2524"/>
              <a:ext cx="8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08" name="Line 355"/>
            <p:cNvSpPr>
              <a:spLocks noChangeShapeType="1"/>
            </p:cNvSpPr>
            <p:nvPr/>
          </p:nvSpPr>
          <p:spPr bwMode="auto">
            <a:xfrm>
              <a:off x="2850" y="2657"/>
              <a:ext cx="93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09" name="Line 356"/>
            <p:cNvSpPr>
              <a:spLocks noChangeShapeType="1"/>
            </p:cNvSpPr>
            <p:nvPr/>
          </p:nvSpPr>
          <p:spPr bwMode="auto">
            <a:xfrm>
              <a:off x="2863" y="2790"/>
              <a:ext cx="87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0" name="Line 357"/>
            <p:cNvSpPr>
              <a:spLocks noChangeShapeType="1"/>
            </p:cNvSpPr>
            <p:nvPr/>
          </p:nvSpPr>
          <p:spPr bwMode="auto">
            <a:xfrm>
              <a:off x="3013" y="2924"/>
              <a:ext cx="59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1" name="Line 358"/>
            <p:cNvSpPr>
              <a:spLocks noChangeShapeType="1"/>
            </p:cNvSpPr>
            <p:nvPr/>
          </p:nvSpPr>
          <p:spPr bwMode="auto">
            <a:xfrm flipV="1">
              <a:off x="2979" y="1952"/>
              <a:ext cx="96" cy="16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2" name="Line 359"/>
            <p:cNvSpPr>
              <a:spLocks noChangeShapeType="1"/>
            </p:cNvSpPr>
            <p:nvPr/>
          </p:nvSpPr>
          <p:spPr bwMode="auto">
            <a:xfrm flipV="1">
              <a:off x="3036" y="1885"/>
              <a:ext cx="238" cy="4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3" name="Line 360"/>
            <p:cNvSpPr>
              <a:spLocks noChangeShapeType="1"/>
            </p:cNvSpPr>
            <p:nvPr/>
          </p:nvSpPr>
          <p:spPr bwMode="auto">
            <a:xfrm flipV="1">
              <a:off x="2878" y="1863"/>
              <a:ext cx="568" cy="95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4" name="Line 361"/>
            <p:cNvSpPr>
              <a:spLocks noChangeShapeType="1"/>
            </p:cNvSpPr>
            <p:nvPr/>
          </p:nvSpPr>
          <p:spPr bwMode="auto">
            <a:xfrm flipV="1">
              <a:off x="2981" y="1881"/>
              <a:ext cx="613" cy="10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5" name="Line 362"/>
            <p:cNvSpPr>
              <a:spLocks noChangeShapeType="1"/>
            </p:cNvSpPr>
            <p:nvPr/>
          </p:nvSpPr>
          <p:spPr bwMode="auto">
            <a:xfrm flipV="1">
              <a:off x="3118" y="1982"/>
              <a:ext cx="575" cy="96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6" name="Line 363"/>
            <p:cNvSpPr>
              <a:spLocks noChangeShapeType="1"/>
            </p:cNvSpPr>
            <p:nvPr/>
          </p:nvSpPr>
          <p:spPr bwMode="auto">
            <a:xfrm flipV="1">
              <a:off x="3268" y="2140"/>
              <a:ext cx="489" cy="8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7" name="Line 364"/>
            <p:cNvSpPr>
              <a:spLocks noChangeShapeType="1"/>
            </p:cNvSpPr>
            <p:nvPr/>
          </p:nvSpPr>
          <p:spPr bwMode="auto">
            <a:xfrm flipV="1">
              <a:off x="3424" y="2338"/>
              <a:ext cx="374" cy="6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8" name="Line 365"/>
            <p:cNvSpPr>
              <a:spLocks noChangeShapeType="1"/>
            </p:cNvSpPr>
            <p:nvPr/>
          </p:nvSpPr>
          <p:spPr bwMode="auto">
            <a:xfrm flipV="1">
              <a:off x="3610" y="2610"/>
              <a:ext cx="185" cy="3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19" name="Line 366"/>
            <p:cNvSpPr>
              <a:spLocks noChangeShapeType="1"/>
            </p:cNvSpPr>
            <p:nvPr/>
          </p:nvSpPr>
          <p:spPr bwMode="auto">
            <a:xfrm flipH="1" flipV="1">
              <a:off x="2844" y="2708"/>
              <a:ext cx="113" cy="1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20" name="Line 367"/>
            <p:cNvSpPr>
              <a:spLocks noChangeShapeType="1"/>
            </p:cNvSpPr>
            <p:nvPr/>
          </p:nvSpPr>
          <p:spPr bwMode="auto">
            <a:xfrm flipH="1" flipV="1">
              <a:off x="2909" y="2549"/>
              <a:ext cx="238" cy="40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21" name="Line 368"/>
            <p:cNvSpPr>
              <a:spLocks noChangeShapeType="1"/>
            </p:cNvSpPr>
            <p:nvPr/>
          </p:nvSpPr>
          <p:spPr bwMode="auto">
            <a:xfrm flipH="1" flipV="1">
              <a:off x="3004" y="2443"/>
              <a:ext cx="311" cy="5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22" name="Line 369"/>
            <p:cNvSpPr>
              <a:spLocks noChangeShapeType="1"/>
            </p:cNvSpPr>
            <p:nvPr/>
          </p:nvSpPr>
          <p:spPr bwMode="auto">
            <a:xfrm flipH="1" flipV="1">
              <a:off x="2978" y="2132"/>
              <a:ext cx="493" cy="8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23" name="Line 370"/>
            <p:cNvSpPr>
              <a:spLocks noChangeShapeType="1"/>
            </p:cNvSpPr>
            <p:nvPr/>
          </p:nvSpPr>
          <p:spPr bwMode="auto">
            <a:xfrm flipH="1" flipV="1">
              <a:off x="3044" y="1977"/>
              <a:ext cx="563" cy="9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24" name="Line 371"/>
            <p:cNvSpPr>
              <a:spLocks noChangeShapeType="1"/>
            </p:cNvSpPr>
            <p:nvPr/>
          </p:nvSpPr>
          <p:spPr bwMode="auto">
            <a:xfrm flipH="1" flipV="1">
              <a:off x="3163" y="1911"/>
              <a:ext cx="548" cy="9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25" name="Line 372"/>
            <p:cNvSpPr>
              <a:spLocks noChangeShapeType="1"/>
            </p:cNvSpPr>
            <p:nvPr/>
          </p:nvSpPr>
          <p:spPr bwMode="auto">
            <a:xfrm flipH="1" flipV="1">
              <a:off x="3304" y="1881"/>
              <a:ext cx="476" cy="79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26" name="Line 373"/>
            <p:cNvSpPr>
              <a:spLocks noChangeShapeType="1"/>
            </p:cNvSpPr>
            <p:nvPr/>
          </p:nvSpPr>
          <p:spPr bwMode="auto">
            <a:xfrm flipH="1" flipV="1">
              <a:off x="3452" y="1862"/>
              <a:ext cx="353" cy="5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27" name="Line 374"/>
            <p:cNvSpPr>
              <a:spLocks noChangeShapeType="1"/>
            </p:cNvSpPr>
            <p:nvPr/>
          </p:nvSpPr>
          <p:spPr bwMode="auto">
            <a:xfrm flipH="1" flipV="1">
              <a:off x="3643" y="1917"/>
              <a:ext cx="91" cy="1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784428" name="Group 375"/>
          <p:cNvGrpSpPr>
            <a:grpSpLocks/>
          </p:cNvGrpSpPr>
          <p:nvPr/>
        </p:nvGrpSpPr>
        <p:grpSpPr bwMode="auto">
          <a:xfrm>
            <a:off x="8688388" y="5462588"/>
            <a:ext cx="1104900" cy="1350962"/>
            <a:chOff x="3107" y="1752"/>
            <a:chExt cx="1020" cy="1134"/>
          </a:xfrm>
        </p:grpSpPr>
        <p:sp>
          <p:nvSpPr>
            <p:cNvPr id="784429" name="AutoShape 376"/>
            <p:cNvSpPr>
              <a:spLocks noChangeAspect="1" noChangeArrowheads="1" noTextEdit="1"/>
            </p:cNvSpPr>
            <p:nvPr/>
          </p:nvSpPr>
          <p:spPr bwMode="auto">
            <a:xfrm>
              <a:off x="3107" y="175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784430" name="Line 377"/>
            <p:cNvSpPr>
              <a:spLocks noChangeShapeType="1"/>
            </p:cNvSpPr>
            <p:nvPr/>
          </p:nvSpPr>
          <p:spPr bwMode="auto">
            <a:xfrm flipH="1" flipV="1">
              <a:off x="3254" y="2008"/>
              <a:ext cx="64" cy="6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31" name="Freeform 378"/>
            <p:cNvSpPr>
              <a:spLocks/>
            </p:cNvSpPr>
            <p:nvPr/>
          </p:nvSpPr>
          <p:spPr bwMode="auto">
            <a:xfrm>
              <a:off x="3154" y="1809"/>
              <a:ext cx="843" cy="1016"/>
            </a:xfrm>
            <a:custGeom>
              <a:avLst/>
              <a:gdLst>
                <a:gd name="T0" fmla="*/ 183 w 11800"/>
                <a:gd name="T1" fmla="*/ 397 h 13198"/>
                <a:gd name="T2" fmla="*/ 163 w 11800"/>
                <a:gd name="T3" fmla="*/ 387 h 13198"/>
                <a:gd name="T4" fmla="*/ 147 w 11800"/>
                <a:gd name="T5" fmla="*/ 371 h 13198"/>
                <a:gd name="T6" fmla="*/ 134 w 11800"/>
                <a:gd name="T7" fmla="*/ 351 h 13198"/>
                <a:gd name="T8" fmla="*/ 125 w 11800"/>
                <a:gd name="T9" fmla="*/ 328 h 13198"/>
                <a:gd name="T10" fmla="*/ 119 w 11800"/>
                <a:gd name="T11" fmla="*/ 302 h 13198"/>
                <a:gd name="T12" fmla="*/ 117 w 11800"/>
                <a:gd name="T13" fmla="*/ 275 h 13198"/>
                <a:gd name="T14" fmla="*/ 120 w 11800"/>
                <a:gd name="T15" fmla="*/ 219 h 13198"/>
                <a:gd name="T16" fmla="*/ 134 w 11800"/>
                <a:gd name="T17" fmla="*/ 168 h 13198"/>
                <a:gd name="T18" fmla="*/ 158 w 11800"/>
                <a:gd name="T19" fmla="*/ 127 h 13198"/>
                <a:gd name="T20" fmla="*/ 190 w 11800"/>
                <a:gd name="T21" fmla="*/ 94 h 13198"/>
                <a:gd name="T22" fmla="*/ 228 w 11800"/>
                <a:gd name="T23" fmla="*/ 69 h 13198"/>
                <a:gd name="T24" fmla="*/ 272 w 11800"/>
                <a:gd name="T25" fmla="*/ 49 h 13198"/>
                <a:gd name="T26" fmla="*/ 320 w 11800"/>
                <a:gd name="T27" fmla="*/ 35 h 13198"/>
                <a:gd name="T28" fmla="*/ 421 w 11800"/>
                <a:gd name="T29" fmla="*/ 16 h 13198"/>
                <a:gd name="T30" fmla="*/ 523 w 11800"/>
                <a:gd name="T31" fmla="*/ 3 h 13198"/>
                <a:gd name="T32" fmla="*/ 570 w 11800"/>
                <a:gd name="T33" fmla="*/ 0 h 13198"/>
                <a:gd name="T34" fmla="*/ 614 w 11800"/>
                <a:gd name="T35" fmla="*/ 4 h 13198"/>
                <a:gd name="T36" fmla="*/ 654 w 11800"/>
                <a:gd name="T37" fmla="*/ 17 h 13198"/>
                <a:gd name="T38" fmla="*/ 688 w 11800"/>
                <a:gd name="T39" fmla="*/ 40 h 13198"/>
                <a:gd name="T40" fmla="*/ 719 w 11800"/>
                <a:gd name="T41" fmla="*/ 73 h 13198"/>
                <a:gd name="T42" fmla="*/ 745 w 11800"/>
                <a:gd name="T43" fmla="*/ 112 h 13198"/>
                <a:gd name="T44" fmla="*/ 767 w 11800"/>
                <a:gd name="T45" fmla="*/ 158 h 13198"/>
                <a:gd name="T46" fmla="*/ 786 w 11800"/>
                <a:gd name="T47" fmla="*/ 208 h 13198"/>
                <a:gd name="T48" fmla="*/ 816 w 11800"/>
                <a:gd name="T49" fmla="*/ 316 h 13198"/>
                <a:gd name="T50" fmla="*/ 835 w 11800"/>
                <a:gd name="T51" fmla="*/ 427 h 13198"/>
                <a:gd name="T52" fmla="*/ 843 w 11800"/>
                <a:gd name="T53" fmla="*/ 539 h 13198"/>
                <a:gd name="T54" fmla="*/ 839 w 11800"/>
                <a:gd name="T55" fmla="*/ 646 h 13198"/>
                <a:gd name="T56" fmla="*/ 832 w 11800"/>
                <a:gd name="T57" fmla="*/ 697 h 13198"/>
                <a:gd name="T58" fmla="*/ 822 w 11800"/>
                <a:gd name="T59" fmla="*/ 746 h 13198"/>
                <a:gd name="T60" fmla="*/ 809 w 11800"/>
                <a:gd name="T61" fmla="*/ 792 h 13198"/>
                <a:gd name="T62" fmla="*/ 792 w 11800"/>
                <a:gd name="T63" fmla="*/ 835 h 13198"/>
                <a:gd name="T64" fmla="*/ 771 w 11800"/>
                <a:gd name="T65" fmla="*/ 874 h 13198"/>
                <a:gd name="T66" fmla="*/ 747 w 11800"/>
                <a:gd name="T67" fmla="*/ 909 h 13198"/>
                <a:gd name="T68" fmla="*/ 718 w 11800"/>
                <a:gd name="T69" fmla="*/ 940 h 13198"/>
                <a:gd name="T70" fmla="*/ 686 w 11800"/>
                <a:gd name="T71" fmla="*/ 965 h 13198"/>
                <a:gd name="T72" fmla="*/ 650 w 11800"/>
                <a:gd name="T73" fmla="*/ 985 h 13198"/>
                <a:gd name="T74" fmla="*/ 609 w 11800"/>
                <a:gd name="T75" fmla="*/ 999 h 13198"/>
                <a:gd name="T76" fmla="*/ 566 w 11800"/>
                <a:gd name="T77" fmla="*/ 1009 h 13198"/>
                <a:gd name="T78" fmla="*/ 520 w 11800"/>
                <a:gd name="T79" fmla="*/ 1015 h 13198"/>
                <a:gd name="T80" fmla="*/ 424 w 11800"/>
                <a:gd name="T81" fmla="*/ 1016 h 13198"/>
                <a:gd name="T82" fmla="*/ 324 w 11800"/>
                <a:gd name="T83" fmla="*/ 1008 h 13198"/>
                <a:gd name="T84" fmla="*/ 227 w 11800"/>
                <a:gd name="T85" fmla="*/ 996 h 13198"/>
                <a:gd name="T86" fmla="*/ 181 w 11800"/>
                <a:gd name="T87" fmla="*/ 987 h 13198"/>
                <a:gd name="T88" fmla="*/ 137 w 11800"/>
                <a:gd name="T89" fmla="*/ 973 h 13198"/>
                <a:gd name="T90" fmla="*/ 97 w 11800"/>
                <a:gd name="T91" fmla="*/ 952 h 13198"/>
                <a:gd name="T92" fmla="*/ 60 w 11800"/>
                <a:gd name="T93" fmla="*/ 920 h 13198"/>
                <a:gd name="T94" fmla="*/ 30 w 11800"/>
                <a:gd name="T95" fmla="*/ 881 h 13198"/>
                <a:gd name="T96" fmla="*/ 9 w 11800"/>
                <a:gd name="T97" fmla="*/ 835 h 13198"/>
                <a:gd name="T98" fmla="*/ 0 w 11800"/>
                <a:gd name="T99" fmla="*/ 785 h 13198"/>
                <a:gd name="T100" fmla="*/ 1 w 11800"/>
                <a:gd name="T101" fmla="*/ 759 h 13198"/>
                <a:gd name="T102" fmla="*/ 5 w 11800"/>
                <a:gd name="T103" fmla="*/ 732 h 13198"/>
                <a:gd name="T104" fmla="*/ 13 w 11800"/>
                <a:gd name="T105" fmla="*/ 705 h 13198"/>
                <a:gd name="T106" fmla="*/ 26 w 11800"/>
                <a:gd name="T107" fmla="*/ 678 h 13198"/>
                <a:gd name="T108" fmla="*/ 62 w 11800"/>
                <a:gd name="T109" fmla="*/ 625 h 13198"/>
                <a:gd name="T110" fmla="*/ 149 w 11800"/>
                <a:gd name="T111" fmla="*/ 526 h 13198"/>
                <a:gd name="T112" fmla="*/ 186 w 11800"/>
                <a:gd name="T113" fmla="*/ 483 h 13198"/>
                <a:gd name="T114" fmla="*/ 200 w 11800"/>
                <a:gd name="T115" fmla="*/ 464 h 13198"/>
                <a:gd name="T116" fmla="*/ 209 w 11800"/>
                <a:gd name="T117" fmla="*/ 446 h 13198"/>
                <a:gd name="T118" fmla="*/ 213 w 11800"/>
                <a:gd name="T119" fmla="*/ 430 h 13198"/>
                <a:gd name="T120" fmla="*/ 210 w 11800"/>
                <a:gd name="T121" fmla="*/ 417 h 13198"/>
                <a:gd name="T122" fmla="*/ 201 w 11800"/>
                <a:gd name="T123" fmla="*/ 406 h 13198"/>
                <a:gd name="T124" fmla="*/ 183 w 11800"/>
                <a:gd name="T125" fmla="*/ 397 h 13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800"/>
                <a:gd name="T190" fmla="*/ 0 h 13198"/>
                <a:gd name="T191" fmla="*/ 11800 w 11800"/>
                <a:gd name="T192" fmla="*/ 13198 h 131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800" h="13198">
                  <a:moveTo>
                    <a:pt x="2562" y="5158"/>
                  </a:moveTo>
                  <a:lnTo>
                    <a:pt x="2282" y="5023"/>
                  </a:lnTo>
                  <a:lnTo>
                    <a:pt x="2055" y="4820"/>
                  </a:lnTo>
                  <a:lnTo>
                    <a:pt x="1879" y="4561"/>
                  </a:lnTo>
                  <a:lnTo>
                    <a:pt x="1751" y="4259"/>
                  </a:lnTo>
                  <a:lnTo>
                    <a:pt x="1669" y="3924"/>
                  </a:lnTo>
                  <a:lnTo>
                    <a:pt x="1632" y="3570"/>
                  </a:lnTo>
                  <a:lnTo>
                    <a:pt x="1681" y="2848"/>
                  </a:lnTo>
                  <a:lnTo>
                    <a:pt x="1881" y="2188"/>
                  </a:lnTo>
                  <a:lnTo>
                    <a:pt x="2211" y="1648"/>
                  </a:lnTo>
                  <a:lnTo>
                    <a:pt x="2656" y="1221"/>
                  </a:lnTo>
                  <a:lnTo>
                    <a:pt x="3193" y="890"/>
                  </a:lnTo>
                  <a:lnTo>
                    <a:pt x="3806" y="639"/>
                  </a:lnTo>
                  <a:lnTo>
                    <a:pt x="4474" y="452"/>
                  </a:lnTo>
                  <a:lnTo>
                    <a:pt x="5899" y="205"/>
                  </a:lnTo>
                  <a:lnTo>
                    <a:pt x="7318" y="34"/>
                  </a:lnTo>
                  <a:lnTo>
                    <a:pt x="7982" y="0"/>
                  </a:lnTo>
                  <a:lnTo>
                    <a:pt x="8598" y="50"/>
                  </a:lnTo>
                  <a:lnTo>
                    <a:pt x="9151" y="220"/>
                  </a:lnTo>
                  <a:lnTo>
                    <a:pt x="9637" y="523"/>
                  </a:lnTo>
                  <a:lnTo>
                    <a:pt x="10059" y="942"/>
                  </a:lnTo>
                  <a:lnTo>
                    <a:pt x="10424" y="1457"/>
                  </a:lnTo>
                  <a:lnTo>
                    <a:pt x="10737" y="2050"/>
                  </a:lnTo>
                  <a:lnTo>
                    <a:pt x="11003" y="2700"/>
                  </a:lnTo>
                  <a:lnTo>
                    <a:pt x="11418" y="4099"/>
                  </a:lnTo>
                  <a:lnTo>
                    <a:pt x="11687" y="5549"/>
                  </a:lnTo>
                  <a:lnTo>
                    <a:pt x="11800" y="6996"/>
                  </a:lnTo>
                  <a:lnTo>
                    <a:pt x="11745" y="8393"/>
                  </a:lnTo>
                  <a:lnTo>
                    <a:pt x="11650" y="9059"/>
                  </a:lnTo>
                  <a:lnTo>
                    <a:pt x="11510" y="9694"/>
                  </a:lnTo>
                  <a:lnTo>
                    <a:pt x="11321" y="10293"/>
                  </a:lnTo>
                  <a:lnTo>
                    <a:pt x="11081" y="10850"/>
                  </a:lnTo>
                  <a:lnTo>
                    <a:pt x="10792" y="11358"/>
                  </a:lnTo>
                  <a:lnTo>
                    <a:pt x="10450" y="11813"/>
                  </a:lnTo>
                  <a:lnTo>
                    <a:pt x="10053" y="12208"/>
                  </a:lnTo>
                  <a:lnTo>
                    <a:pt x="9601" y="12537"/>
                  </a:lnTo>
                  <a:lnTo>
                    <a:pt x="9092" y="12794"/>
                  </a:lnTo>
                  <a:lnTo>
                    <a:pt x="8531" y="12981"/>
                  </a:lnTo>
                  <a:lnTo>
                    <a:pt x="7925" y="13108"/>
                  </a:lnTo>
                  <a:lnTo>
                    <a:pt x="7283" y="13181"/>
                  </a:lnTo>
                  <a:lnTo>
                    <a:pt x="5930" y="13198"/>
                  </a:lnTo>
                  <a:lnTo>
                    <a:pt x="4539" y="13096"/>
                  </a:lnTo>
                  <a:lnTo>
                    <a:pt x="3180" y="12937"/>
                  </a:lnTo>
                  <a:lnTo>
                    <a:pt x="2534" y="12823"/>
                  </a:lnTo>
                  <a:lnTo>
                    <a:pt x="1922" y="12643"/>
                  </a:lnTo>
                  <a:lnTo>
                    <a:pt x="1352" y="12361"/>
                  </a:lnTo>
                  <a:lnTo>
                    <a:pt x="841" y="11955"/>
                  </a:lnTo>
                  <a:lnTo>
                    <a:pt x="422" y="11444"/>
                  </a:lnTo>
                  <a:lnTo>
                    <a:pt x="130" y="10851"/>
                  </a:lnTo>
                  <a:lnTo>
                    <a:pt x="0" y="10199"/>
                  </a:lnTo>
                  <a:lnTo>
                    <a:pt x="8" y="9858"/>
                  </a:lnTo>
                  <a:lnTo>
                    <a:pt x="69" y="9511"/>
                  </a:lnTo>
                  <a:lnTo>
                    <a:pt x="188" y="9161"/>
                  </a:lnTo>
                  <a:lnTo>
                    <a:pt x="369" y="8811"/>
                  </a:lnTo>
                  <a:lnTo>
                    <a:pt x="872" y="8118"/>
                  </a:lnTo>
                  <a:lnTo>
                    <a:pt x="2092" y="6830"/>
                  </a:lnTo>
                  <a:lnTo>
                    <a:pt x="2607" y="6271"/>
                  </a:lnTo>
                  <a:lnTo>
                    <a:pt x="2797" y="6022"/>
                  </a:lnTo>
                  <a:lnTo>
                    <a:pt x="2924" y="5795"/>
                  </a:lnTo>
                  <a:lnTo>
                    <a:pt x="2978" y="5592"/>
                  </a:lnTo>
                  <a:lnTo>
                    <a:pt x="2942" y="5417"/>
                  </a:lnTo>
                  <a:lnTo>
                    <a:pt x="2809" y="5271"/>
                  </a:lnTo>
                  <a:lnTo>
                    <a:pt x="2562" y="515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32" name="Line 379"/>
            <p:cNvSpPr>
              <a:spLocks noChangeShapeType="1"/>
            </p:cNvSpPr>
            <p:nvPr/>
          </p:nvSpPr>
          <p:spPr bwMode="auto">
            <a:xfrm>
              <a:off x="3888" y="2652"/>
              <a:ext cx="52" cy="5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33" name="Line 380"/>
            <p:cNvSpPr>
              <a:spLocks noChangeShapeType="1"/>
            </p:cNvSpPr>
            <p:nvPr/>
          </p:nvSpPr>
          <p:spPr bwMode="auto">
            <a:xfrm>
              <a:off x="3927" y="2555"/>
              <a:ext cx="64"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34" name="Line 381"/>
            <p:cNvSpPr>
              <a:spLocks noChangeShapeType="1"/>
            </p:cNvSpPr>
            <p:nvPr/>
          </p:nvSpPr>
          <p:spPr bwMode="auto">
            <a:xfrm>
              <a:off x="3950" y="2368"/>
              <a:ext cx="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35" name="Line 382"/>
            <p:cNvSpPr>
              <a:spLocks noChangeShapeType="1"/>
            </p:cNvSpPr>
            <p:nvPr/>
          </p:nvSpPr>
          <p:spPr bwMode="auto">
            <a:xfrm flipV="1">
              <a:off x="3927" y="2140"/>
              <a:ext cx="70"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36" name="Line 383"/>
            <p:cNvSpPr>
              <a:spLocks noChangeShapeType="1"/>
            </p:cNvSpPr>
            <p:nvPr/>
          </p:nvSpPr>
          <p:spPr bwMode="auto">
            <a:xfrm flipV="1">
              <a:off x="3939" y="2258"/>
              <a:ext cx="76"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37" name="Line 384"/>
            <p:cNvSpPr>
              <a:spLocks noChangeShapeType="1"/>
            </p:cNvSpPr>
            <p:nvPr/>
          </p:nvSpPr>
          <p:spPr bwMode="auto">
            <a:xfrm>
              <a:off x="3945" y="2459"/>
              <a:ext cx="69"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38" name="Line 385"/>
            <p:cNvSpPr>
              <a:spLocks noChangeShapeType="1"/>
            </p:cNvSpPr>
            <p:nvPr/>
          </p:nvSpPr>
          <p:spPr bwMode="auto">
            <a:xfrm flipH="1">
              <a:off x="3241" y="2368"/>
              <a:ext cx="9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39" name="Line 386"/>
            <p:cNvSpPr>
              <a:spLocks noChangeShapeType="1"/>
            </p:cNvSpPr>
            <p:nvPr/>
          </p:nvSpPr>
          <p:spPr bwMode="auto">
            <a:xfrm flipH="1" flipV="1">
              <a:off x="3313" y="2288"/>
              <a:ext cx="75"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0" name="Line 387"/>
            <p:cNvSpPr>
              <a:spLocks noChangeShapeType="1"/>
            </p:cNvSpPr>
            <p:nvPr/>
          </p:nvSpPr>
          <p:spPr bwMode="auto">
            <a:xfrm flipH="1">
              <a:off x="3218" y="2714"/>
              <a:ext cx="50"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1" name="Line 388"/>
            <p:cNvSpPr>
              <a:spLocks noChangeShapeType="1"/>
            </p:cNvSpPr>
            <p:nvPr/>
          </p:nvSpPr>
          <p:spPr bwMode="auto">
            <a:xfrm flipH="1">
              <a:off x="3138" y="2606"/>
              <a:ext cx="65"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2" name="Line 389"/>
            <p:cNvSpPr>
              <a:spLocks noChangeShapeType="1"/>
            </p:cNvSpPr>
            <p:nvPr/>
          </p:nvSpPr>
          <p:spPr bwMode="auto">
            <a:xfrm flipH="1">
              <a:off x="3151" y="2465"/>
              <a:ext cx="102"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3" name="Line 390"/>
            <p:cNvSpPr>
              <a:spLocks noChangeShapeType="1"/>
            </p:cNvSpPr>
            <p:nvPr/>
          </p:nvSpPr>
          <p:spPr bwMode="auto">
            <a:xfrm>
              <a:off x="3609" y="2777"/>
              <a:ext cx="0" cy="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4" name="Line 391"/>
            <p:cNvSpPr>
              <a:spLocks noChangeShapeType="1"/>
            </p:cNvSpPr>
            <p:nvPr/>
          </p:nvSpPr>
          <p:spPr bwMode="auto">
            <a:xfrm flipH="1">
              <a:off x="3484" y="2771"/>
              <a:ext cx="18" cy="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5" name="Line 392"/>
            <p:cNvSpPr>
              <a:spLocks noChangeShapeType="1"/>
            </p:cNvSpPr>
            <p:nvPr/>
          </p:nvSpPr>
          <p:spPr bwMode="auto">
            <a:xfrm flipH="1">
              <a:off x="3350" y="2747"/>
              <a:ext cx="43" cy="7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6" name="Line 393"/>
            <p:cNvSpPr>
              <a:spLocks noChangeShapeType="1"/>
            </p:cNvSpPr>
            <p:nvPr/>
          </p:nvSpPr>
          <p:spPr bwMode="auto">
            <a:xfrm>
              <a:off x="3715" y="2770"/>
              <a:ext cx="18"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7" name="Line 394"/>
            <p:cNvSpPr>
              <a:spLocks noChangeShapeType="1"/>
            </p:cNvSpPr>
            <p:nvPr/>
          </p:nvSpPr>
          <p:spPr bwMode="auto">
            <a:xfrm>
              <a:off x="3816" y="2732"/>
              <a:ext cx="35"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8" name="Line 395"/>
            <p:cNvSpPr>
              <a:spLocks noChangeShapeType="1"/>
            </p:cNvSpPr>
            <p:nvPr/>
          </p:nvSpPr>
          <p:spPr bwMode="auto">
            <a:xfrm flipV="1">
              <a:off x="3900" y="2009"/>
              <a:ext cx="62"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49" name="Line 396"/>
            <p:cNvSpPr>
              <a:spLocks noChangeShapeType="1"/>
            </p:cNvSpPr>
            <p:nvPr/>
          </p:nvSpPr>
          <p:spPr bwMode="auto">
            <a:xfrm flipH="1" flipV="1">
              <a:off x="3332" y="1882"/>
              <a:ext cx="36"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50" name="Line 397"/>
            <p:cNvSpPr>
              <a:spLocks noChangeShapeType="1"/>
            </p:cNvSpPr>
            <p:nvPr/>
          </p:nvSpPr>
          <p:spPr bwMode="auto">
            <a:xfrm flipV="1">
              <a:off x="3609" y="1796"/>
              <a:ext cx="0" cy="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51" name="Line 398"/>
            <p:cNvSpPr>
              <a:spLocks noChangeShapeType="1"/>
            </p:cNvSpPr>
            <p:nvPr/>
          </p:nvSpPr>
          <p:spPr bwMode="auto">
            <a:xfrm flipH="1" flipV="1">
              <a:off x="3465" y="1822"/>
              <a:ext cx="18"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52" name="Line 399"/>
            <p:cNvSpPr>
              <a:spLocks noChangeShapeType="1"/>
            </p:cNvSpPr>
            <p:nvPr/>
          </p:nvSpPr>
          <p:spPr bwMode="auto">
            <a:xfrm flipV="1">
              <a:off x="3743" y="1788"/>
              <a:ext cx="19"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53" name="Line 400"/>
            <p:cNvSpPr>
              <a:spLocks noChangeShapeType="1"/>
            </p:cNvSpPr>
            <p:nvPr/>
          </p:nvSpPr>
          <p:spPr bwMode="auto">
            <a:xfrm flipV="1">
              <a:off x="3853" y="1869"/>
              <a:ext cx="40"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54" name="Line 401"/>
            <p:cNvSpPr>
              <a:spLocks noChangeShapeType="1"/>
            </p:cNvSpPr>
            <p:nvPr/>
          </p:nvSpPr>
          <p:spPr bwMode="auto">
            <a:xfrm>
              <a:off x="3361" y="2134"/>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55" name="Freeform 402"/>
            <p:cNvSpPr>
              <a:spLocks/>
            </p:cNvSpPr>
            <p:nvPr/>
          </p:nvSpPr>
          <p:spPr bwMode="auto">
            <a:xfrm>
              <a:off x="3178" y="1834"/>
              <a:ext cx="795" cy="967"/>
            </a:xfrm>
            <a:custGeom>
              <a:avLst/>
              <a:gdLst>
                <a:gd name="T0" fmla="*/ 167 w 11136"/>
                <a:gd name="T1" fmla="*/ 350 h 12571"/>
                <a:gd name="T2" fmla="*/ 153 w 11136"/>
                <a:gd name="T3" fmla="*/ 343 h 12571"/>
                <a:gd name="T4" fmla="*/ 141 w 11136"/>
                <a:gd name="T5" fmla="*/ 331 h 12571"/>
                <a:gd name="T6" fmla="*/ 132 w 11136"/>
                <a:gd name="T7" fmla="*/ 316 h 12571"/>
                <a:gd name="T8" fmla="*/ 124 w 11136"/>
                <a:gd name="T9" fmla="*/ 296 h 12571"/>
                <a:gd name="T10" fmla="*/ 117 w 11136"/>
                <a:gd name="T11" fmla="*/ 250 h 12571"/>
                <a:gd name="T12" fmla="*/ 120 w 11136"/>
                <a:gd name="T13" fmla="*/ 199 h 12571"/>
                <a:gd name="T14" fmla="*/ 132 w 11136"/>
                <a:gd name="T15" fmla="*/ 154 h 12571"/>
                <a:gd name="T16" fmla="*/ 153 w 11136"/>
                <a:gd name="T17" fmla="*/ 117 h 12571"/>
                <a:gd name="T18" fmla="*/ 181 w 11136"/>
                <a:gd name="T19" fmla="*/ 89 h 12571"/>
                <a:gd name="T20" fmla="*/ 215 w 11136"/>
                <a:gd name="T21" fmla="*/ 66 h 12571"/>
                <a:gd name="T22" fmla="*/ 256 w 11136"/>
                <a:gd name="T23" fmla="*/ 48 h 12571"/>
                <a:gd name="T24" fmla="*/ 301 w 11136"/>
                <a:gd name="T25" fmla="*/ 34 h 12571"/>
                <a:gd name="T26" fmla="*/ 401 w 11136"/>
                <a:gd name="T27" fmla="*/ 16 h 12571"/>
                <a:gd name="T28" fmla="*/ 501 w 11136"/>
                <a:gd name="T29" fmla="*/ 3 h 12571"/>
                <a:gd name="T30" fmla="*/ 546 w 11136"/>
                <a:gd name="T31" fmla="*/ 0 h 12571"/>
                <a:gd name="T32" fmla="*/ 586 w 11136"/>
                <a:gd name="T33" fmla="*/ 3 h 12571"/>
                <a:gd name="T34" fmla="*/ 619 w 11136"/>
                <a:gd name="T35" fmla="*/ 14 h 12571"/>
                <a:gd name="T36" fmla="*/ 649 w 11136"/>
                <a:gd name="T37" fmla="*/ 35 h 12571"/>
                <a:gd name="T38" fmla="*/ 676 w 11136"/>
                <a:gd name="T39" fmla="*/ 63 h 12571"/>
                <a:gd name="T40" fmla="*/ 700 w 11136"/>
                <a:gd name="T41" fmla="*/ 100 h 12571"/>
                <a:gd name="T42" fmla="*/ 721 w 11136"/>
                <a:gd name="T43" fmla="*/ 143 h 12571"/>
                <a:gd name="T44" fmla="*/ 739 w 11136"/>
                <a:gd name="T45" fmla="*/ 191 h 12571"/>
                <a:gd name="T46" fmla="*/ 768 w 11136"/>
                <a:gd name="T47" fmla="*/ 297 h 12571"/>
                <a:gd name="T48" fmla="*/ 787 w 11136"/>
                <a:gd name="T49" fmla="*/ 406 h 12571"/>
                <a:gd name="T50" fmla="*/ 795 w 11136"/>
                <a:gd name="T51" fmla="*/ 515 h 12571"/>
                <a:gd name="T52" fmla="*/ 791 w 11136"/>
                <a:gd name="T53" fmla="*/ 619 h 12571"/>
                <a:gd name="T54" fmla="*/ 785 w 11136"/>
                <a:gd name="T55" fmla="*/ 669 h 12571"/>
                <a:gd name="T56" fmla="*/ 775 w 11136"/>
                <a:gd name="T57" fmla="*/ 716 h 12571"/>
                <a:gd name="T58" fmla="*/ 762 w 11136"/>
                <a:gd name="T59" fmla="*/ 760 h 12571"/>
                <a:gd name="T60" fmla="*/ 746 w 11136"/>
                <a:gd name="T61" fmla="*/ 800 h 12571"/>
                <a:gd name="T62" fmla="*/ 727 w 11136"/>
                <a:gd name="T63" fmla="*/ 837 h 12571"/>
                <a:gd name="T64" fmla="*/ 704 w 11136"/>
                <a:gd name="T65" fmla="*/ 869 h 12571"/>
                <a:gd name="T66" fmla="*/ 678 w 11136"/>
                <a:gd name="T67" fmla="*/ 897 h 12571"/>
                <a:gd name="T68" fmla="*/ 649 w 11136"/>
                <a:gd name="T69" fmla="*/ 920 h 12571"/>
                <a:gd name="T70" fmla="*/ 616 w 11136"/>
                <a:gd name="T71" fmla="*/ 938 h 12571"/>
                <a:gd name="T72" fmla="*/ 579 w 11136"/>
                <a:gd name="T73" fmla="*/ 951 h 12571"/>
                <a:gd name="T74" fmla="*/ 538 w 11136"/>
                <a:gd name="T75" fmla="*/ 960 h 12571"/>
                <a:gd name="T76" fmla="*/ 495 w 11136"/>
                <a:gd name="T77" fmla="*/ 966 h 12571"/>
                <a:gd name="T78" fmla="*/ 401 w 11136"/>
                <a:gd name="T79" fmla="*/ 967 h 12571"/>
                <a:gd name="T80" fmla="*/ 303 w 11136"/>
                <a:gd name="T81" fmla="*/ 959 h 12571"/>
                <a:gd name="T82" fmla="*/ 207 w 11136"/>
                <a:gd name="T83" fmla="*/ 947 h 12571"/>
                <a:gd name="T84" fmla="*/ 163 w 11136"/>
                <a:gd name="T85" fmla="*/ 939 h 12571"/>
                <a:gd name="T86" fmla="*/ 122 w 11136"/>
                <a:gd name="T87" fmla="*/ 926 h 12571"/>
                <a:gd name="T88" fmla="*/ 86 w 11136"/>
                <a:gd name="T89" fmla="*/ 907 h 12571"/>
                <a:gd name="T90" fmla="*/ 54 w 11136"/>
                <a:gd name="T91" fmla="*/ 879 h 12571"/>
                <a:gd name="T92" fmla="*/ 27 w 11136"/>
                <a:gd name="T93" fmla="*/ 844 h 12571"/>
                <a:gd name="T94" fmla="*/ 8 w 11136"/>
                <a:gd name="T95" fmla="*/ 803 h 12571"/>
                <a:gd name="T96" fmla="*/ 0 w 11136"/>
                <a:gd name="T97" fmla="*/ 759 h 12571"/>
                <a:gd name="T98" fmla="*/ 4 w 11136"/>
                <a:gd name="T99" fmla="*/ 713 h 12571"/>
                <a:gd name="T100" fmla="*/ 12 w 11136"/>
                <a:gd name="T101" fmla="*/ 690 h 12571"/>
                <a:gd name="T102" fmla="*/ 23 w 11136"/>
                <a:gd name="T103" fmla="*/ 665 h 12571"/>
                <a:gd name="T104" fmla="*/ 57 w 11136"/>
                <a:gd name="T105" fmla="*/ 615 h 12571"/>
                <a:gd name="T106" fmla="*/ 143 w 11136"/>
                <a:gd name="T107" fmla="*/ 518 h 12571"/>
                <a:gd name="T108" fmla="*/ 181 w 11136"/>
                <a:gd name="T109" fmla="*/ 473 h 12571"/>
                <a:gd name="T110" fmla="*/ 196 w 11136"/>
                <a:gd name="T111" fmla="*/ 452 h 12571"/>
                <a:gd name="T112" fmla="*/ 207 w 11136"/>
                <a:gd name="T113" fmla="*/ 431 h 12571"/>
                <a:gd name="T114" fmla="*/ 213 w 11136"/>
                <a:gd name="T115" fmla="*/ 407 h 12571"/>
                <a:gd name="T116" fmla="*/ 208 w 11136"/>
                <a:gd name="T117" fmla="*/ 382 h 12571"/>
                <a:gd name="T118" fmla="*/ 191 w 11136"/>
                <a:gd name="T119" fmla="*/ 362 h 12571"/>
                <a:gd name="T120" fmla="*/ 167 w 11136"/>
                <a:gd name="T121" fmla="*/ 350 h 125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36"/>
                <a:gd name="T184" fmla="*/ 0 h 12571"/>
                <a:gd name="T185" fmla="*/ 11136 w 11136"/>
                <a:gd name="T186" fmla="*/ 12571 h 125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36" h="12571">
                  <a:moveTo>
                    <a:pt x="2337" y="4548"/>
                  </a:moveTo>
                  <a:lnTo>
                    <a:pt x="2144" y="4454"/>
                  </a:lnTo>
                  <a:lnTo>
                    <a:pt x="1982" y="4308"/>
                  </a:lnTo>
                  <a:lnTo>
                    <a:pt x="1844" y="4107"/>
                  </a:lnTo>
                  <a:lnTo>
                    <a:pt x="1737" y="3854"/>
                  </a:lnTo>
                  <a:lnTo>
                    <a:pt x="1633" y="3244"/>
                  </a:lnTo>
                  <a:lnTo>
                    <a:pt x="1678" y="2588"/>
                  </a:lnTo>
                  <a:lnTo>
                    <a:pt x="1856" y="1996"/>
                  </a:lnTo>
                  <a:lnTo>
                    <a:pt x="2144" y="1525"/>
                  </a:lnTo>
                  <a:lnTo>
                    <a:pt x="2533" y="1151"/>
                  </a:lnTo>
                  <a:lnTo>
                    <a:pt x="3018" y="853"/>
                  </a:lnTo>
                  <a:lnTo>
                    <a:pt x="3587" y="621"/>
                  </a:lnTo>
                  <a:lnTo>
                    <a:pt x="4223" y="443"/>
                  </a:lnTo>
                  <a:lnTo>
                    <a:pt x="5615" y="202"/>
                  </a:lnTo>
                  <a:lnTo>
                    <a:pt x="7020" y="33"/>
                  </a:lnTo>
                  <a:lnTo>
                    <a:pt x="7651" y="0"/>
                  </a:lnTo>
                  <a:lnTo>
                    <a:pt x="8206" y="44"/>
                  </a:lnTo>
                  <a:lnTo>
                    <a:pt x="8674" y="188"/>
                  </a:lnTo>
                  <a:lnTo>
                    <a:pt x="9090" y="449"/>
                  </a:lnTo>
                  <a:lnTo>
                    <a:pt x="9467" y="823"/>
                  </a:lnTo>
                  <a:lnTo>
                    <a:pt x="9805" y="1300"/>
                  </a:lnTo>
                  <a:lnTo>
                    <a:pt x="10102" y="1861"/>
                  </a:lnTo>
                  <a:lnTo>
                    <a:pt x="10358" y="2488"/>
                  </a:lnTo>
                  <a:lnTo>
                    <a:pt x="10763" y="3856"/>
                  </a:lnTo>
                  <a:lnTo>
                    <a:pt x="11026" y="5274"/>
                  </a:lnTo>
                  <a:lnTo>
                    <a:pt x="11136" y="6689"/>
                  </a:lnTo>
                  <a:lnTo>
                    <a:pt x="11083" y="8049"/>
                  </a:lnTo>
                  <a:lnTo>
                    <a:pt x="10992" y="8693"/>
                  </a:lnTo>
                  <a:lnTo>
                    <a:pt x="10856" y="9305"/>
                  </a:lnTo>
                  <a:lnTo>
                    <a:pt x="10676" y="9877"/>
                  </a:lnTo>
                  <a:lnTo>
                    <a:pt x="10449" y="10405"/>
                  </a:lnTo>
                  <a:lnTo>
                    <a:pt x="10178" y="10881"/>
                  </a:lnTo>
                  <a:lnTo>
                    <a:pt x="9861" y="11302"/>
                  </a:lnTo>
                  <a:lnTo>
                    <a:pt x="9499" y="11663"/>
                  </a:lnTo>
                  <a:lnTo>
                    <a:pt x="9089" y="11961"/>
                  </a:lnTo>
                  <a:lnTo>
                    <a:pt x="8628" y="12193"/>
                  </a:lnTo>
                  <a:lnTo>
                    <a:pt x="8109" y="12367"/>
                  </a:lnTo>
                  <a:lnTo>
                    <a:pt x="7539" y="12486"/>
                  </a:lnTo>
                  <a:lnTo>
                    <a:pt x="6927" y="12556"/>
                  </a:lnTo>
                  <a:lnTo>
                    <a:pt x="5613" y="12571"/>
                  </a:lnTo>
                  <a:lnTo>
                    <a:pt x="4243" y="12471"/>
                  </a:lnTo>
                  <a:lnTo>
                    <a:pt x="2898" y="12314"/>
                  </a:lnTo>
                  <a:lnTo>
                    <a:pt x="2280" y="12206"/>
                  </a:lnTo>
                  <a:lnTo>
                    <a:pt x="1715" y="12039"/>
                  </a:lnTo>
                  <a:lnTo>
                    <a:pt x="1206" y="11788"/>
                  </a:lnTo>
                  <a:lnTo>
                    <a:pt x="750" y="11425"/>
                  </a:lnTo>
                  <a:lnTo>
                    <a:pt x="375" y="10968"/>
                  </a:lnTo>
                  <a:lnTo>
                    <a:pt x="115" y="10442"/>
                  </a:lnTo>
                  <a:lnTo>
                    <a:pt x="0" y="9870"/>
                  </a:lnTo>
                  <a:lnTo>
                    <a:pt x="60" y="9273"/>
                  </a:lnTo>
                  <a:lnTo>
                    <a:pt x="166" y="8966"/>
                  </a:lnTo>
                  <a:lnTo>
                    <a:pt x="329" y="8651"/>
                  </a:lnTo>
                  <a:lnTo>
                    <a:pt x="802" y="7999"/>
                  </a:lnTo>
                  <a:lnTo>
                    <a:pt x="2005" y="6729"/>
                  </a:lnTo>
                  <a:lnTo>
                    <a:pt x="2538" y="6152"/>
                  </a:lnTo>
                  <a:lnTo>
                    <a:pt x="2746" y="5876"/>
                  </a:lnTo>
                  <a:lnTo>
                    <a:pt x="2901" y="5599"/>
                  </a:lnTo>
                  <a:lnTo>
                    <a:pt x="2978" y="5296"/>
                  </a:lnTo>
                  <a:lnTo>
                    <a:pt x="2912" y="4968"/>
                  </a:lnTo>
                  <a:lnTo>
                    <a:pt x="2674" y="4706"/>
                  </a:lnTo>
                  <a:lnTo>
                    <a:pt x="2337" y="45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56" name="Line 403"/>
            <p:cNvSpPr>
              <a:spLocks noChangeShapeType="1"/>
            </p:cNvSpPr>
            <p:nvPr/>
          </p:nvSpPr>
          <p:spPr bwMode="auto">
            <a:xfrm flipV="1">
              <a:off x="3312" y="2169"/>
              <a:ext cx="55"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84457" name="Freeform 404"/>
            <p:cNvSpPr>
              <a:spLocks/>
            </p:cNvSpPr>
            <p:nvPr/>
          </p:nvSpPr>
          <p:spPr bwMode="auto">
            <a:xfrm>
              <a:off x="3899" y="1976"/>
              <a:ext cx="45" cy="71"/>
            </a:xfrm>
            <a:custGeom>
              <a:avLst/>
              <a:gdLst>
                <a:gd name="T0" fmla="*/ 0 w 629"/>
                <a:gd name="T1" fmla="*/ 0 h 932"/>
                <a:gd name="T2" fmla="*/ 26 w 629"/>
                <a:gd name="T3" fmla="*/ 71 h 932"/>
                <a:gd name="T4" fmla="*/ 45 w 629"/>
                <a:gd name="T5" fmla="*/ 52 h 932"/>
                <a:gd name="T6" fmla="*/ 0 w 629"/>
                <a:gd name="T7" fmla="*/ 0 h 932"/>
                <a:gd name="T8" fmla="*/ 0 60000 65536"/>
                <a:gd name="T9" fmla="*/ 0 60000 65536"/>
                <a:gd name="T10" fmla="*/ 0 60000 65536"/>
                <a:gd name="T11" fmla="*/ 0 60000 65536"/>
                <a:gd name="T12" fmla="*/ 0 w 629"/>
                <a:gd name="T13" fmla="*/ 0 h 932"/>
                <a:gd name="T14" fmla="*/ 629 w 629"/>
                <a:gd name="T15" fmla="*/ 932 h 932"/>
              </a:gdLst>
              <a:ahLst/>
              <a:cxnLst>
                <a:cxn ang="T8">
                  <a:pos x="T0" y="T1"/>
                </a:cxn>
                <a:cxn ang="T9">
                  <a:pos x="T2" y="T3"/>
                </a:cxn>
                <a:cxn ang="T10">
                  <a:pos x="T4" y="T5"/>
                </a:cxn>
                <a:cxn ang="T11">
                  <a:pos x="T6" y="T7"/>
                </a:cxn>
              </a:cxnLst>
              <a:rect l="T12" t="T13" r="T14" b="T15"/>
              <a:pathLst>
                <a:path w="629" h="932">
                  <a:moveTo>
                    <a:pt x="0" y="0"/>
                  </a:moveTo>
                  <a:lnTo>
                    <a:pt x="365" y="932"/>
                  </a:lnTo>
                  <a:lnTo>
                    <a:pt x="629" y="68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58" name="Freeform 405"/>
            <p:cNvSpPr>
              <a:spLocks/>
            </p:cNvSpPr>
            <p:nvPr/>
          </p:nvSpPr>
          <p:spPr bwMode="auto">
            <a:xfrm>
              <a:off x="3899" y="1976"/>
              <a:ext cx="45" cy="71"/>
            </a:xfrm>
            <a:custGeom>
              <a:avLst/>
              <a:gdLst>
                <a:gd name="T0" fmla="*/ 0 w 629"/>
                <a:gd name="T1" fmla="*/ 0 h 932"/>
                <a:gd name="T2" fmla="*/ 26 w 629"/>
                <a:gd name="T3" fmla="*/ 71 h 932"/>
                <a:gd name="T4" fmla="*/ 45 w 629"/>
                <a:gd name="T5" fmla="*/ 52 h 932"/>
                <a:gd name="T6" fmla="*/ 0 w 629"/>
                <a:gd name="T7" fmla="*/ 0 h 932"/>
                <a:gd name="T8" fmla="*/ 0 60000 65536"/>
                <a:gd name="T9" fmla="*/ 0 60000 65536"/>
                <a:gd name="T10" fmla="*/ 0 60000 65536"/>
                <a:gd name="T11" fmla="*/ 0 60000 65536"/>
                <a:gd name="T12" fmla="*/ 0 w 629"/>
                <a:gd name="T13" fmla="*/ 0 h 932"/>
                <a:gd name="T14" fmla="*/ 629 w 629"/>
                <a:gd name="T15" fmla="*/ 932 h 932"/>
              </a:gdLst>
              <a:ahLst/>
              <a:cxnLst>
                <a:cxn ang="T8">
                  <a:pos x="T0" y="T1"/>
                </a:cxn>
                <a:cxn ang="T9">
                  <a:pos x="T2" y="T3"/>
                </a:cxn>
                <a:cxn ang="T10">
                  <a:pos x="T4" y="T5"/>
                </a:cxn>
                <a:cxn ang="T11">
                  <a:pos x="T6" y="T7"/>
                </a:cxn>
              </a:cxnLst>
              <a:rect l="T12" t="T13" r="T14" b="T15"/>
              <a:pathLst>
                <a:path w="629" h="932">
                  <a:moveTo>
                    <a:pt x="0" y="0"/>
                  </a:moveTo>
                  <a:lnTo>
                    <a:pt x="365" y="932"/>
                  </a:lnTo>
                  <a:lnTo>
                    <a:pt x="629" y="68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59" name="Freeform 406"/>
            <p:cNvSpPr>
              <a:spLocks/>
            </p:cNvSpPr>
            <p:nvPr/>
          </p:nvSpPr>
          <p:spPr bwMode="auto">
            <a:xfrm>
              <a:off x="3899" y="1955"/>
              <a:ext cx="45" cy="73"/>
            </a:xfrm>
            <a:custGeom>
              <a:avLst/>
              <a:gdLst>
                <a:gd name="T0" fmla="*/ 17 w 629"/>
                <a:gd name="T1" fmla="*/ 0 h 956"/>
                <a:gd name="T2" fmla="*/ 0 w 629"/>
                <a:gd name="T3" fmla="*/ 21 h 956"/>
                <a:gd name="T4" fmla="*/ 45 w 629"/>
                <a:gd name="T5" fmla="*/ 73 h 956"/>
                <a:gd name="T6" fmla="*/ 17 w 629"/>
                <a:gd name="T7" fmla="*/ 0 h 956"/>
                <a:gd name="T8" fmla="*/ 0 60000 65536"/>
                <a:gd name="T9" fmla="*/ 0 60000 65536"/>
                <a:gd name="T10" fmla="*/ 0 60000 65536"/>
                <a:gd name="T11" fmla="*/ 0 60000 65536"/>
                <a:gd name="T12" fmla="*/ 0 w 629"/>
                <a:gd name="T13" fmla="*/ 0 h 956"/>
                <a:gd name="T14" fmla="*/ 629 w 629"/>
                <a:gd name="T15" fmla="*/ 956 h 956"/>
              </a:gdLst>
              <a:ahLst/>
              <a:cxnLst>
                <a:cxn ang="T8">
                  <a:pos x="T0" y="T1"/>
                </a:cxn>
                <a:cxn ang="T9">
                  <a:pos x="T2" y="T3"/>
                </a:cxn>
                <a:cxn ang="T10">
                  <a:pos x="T4" y="T5"/>
                </a:cxn>
                <a:cxn ang="T11">
                  <a:pos x="T6" y="T7"/>
                </a:cxn>
              </a:cxnLst>
              <a:rect l="T12" t="T13" r="T14" b="T15"/>
              <a:pathLst>
                <a:path w="629" h="956">
                  <a:moveTo>
                    <a:pt x="233" y="0"/>
                  </a:moveTo>
                  <a:lnTo>
                    <a:pt x="0" y="273"/>
                  </a:lnTo>
                  <a:lnTo>
                    <a:pt x="629" y="956"/>
                  </a:lnTo>
                  <a:lnTo>
                    <a:pt x="2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60" name="Freeform 407"/>
            <p:cNvSpPr>
              <a:spLocks/>
            </p:cNvSpPr>
            <p:nvPr/>
          </p:nvSpPr>
          <p:spPr bwMode="auto">
            <a:xfrm>
              <a:off x="3899" y="1955"/>
              <a:ext cx="45" cy="73"/>
            </a:xfrm>
            <a:custGeom>
              <a:avLst/>
              <a:gdLst>
                <a:gd name="T0" fmla="*/ 17 w 629"/>
                <a:gd name="T1" fmla="*/ 0 h 956"/>
                <a:gd name="T2" fmla="*/ 0 w 629"/>
                <a:gd name="T3" fmla="*/ 21 h 956"/>
                <a:gd name="T4" fmla="*/ 45 w 629"/>
                <a:gd name="T5" fmla="*/ 73 h 956"/>
                <a:gd name="T6" fmla="*/ 17 w 629"/>
                <a:gd name="T7" fmla="*/ 0 h 956"/>
                <a:gd name="T8" fmla="*/ 0 60000 65536"/>
                <a:gd name="T9" fmla="*/ 0 60000 65536"/>
                <a:gd name="T10" fmla="*/ 0 60000 65536"/>
                <a:gd name="T11" fmla="*/ 0 60000 65536"/>
                <a:gd name="T12" fmla="*/ 0 w 629"/>
                <a:gd name="T13" fmla="*/ 0 h 956"/>
                <a:gd name="T14" fmla="*/ 629 w 629"/>
                <a:gd name="T15" fmla="*/ 956 h 956"/>
              </a:gdLst>
              <a:ahLst/>
              <a:cxnLst>
                <a:cxn ang="T8">
                  <a:pos x="T0" y="T1"/>
                </a:cxn>
                <a:cxn ang="T9">
                  <a:pos x="T2" y="T3"/>
                </a:cxn>
                <a:cxn ang="T10">
                  <a:pos x="T4" y="T5"/>
                </a:cxn>
                <a:cxn ang="T11">
                  <a:pos x="T6" y="T7"/>
                </a:cxn>
              </a:cxnLst>
              <a:rect l="T12" t="T13" r="T14" b="T15"/>
              <a:pathLst>
                <a:path w="629" h="956">
                  <a:moveTo>
                    <a:pt x="233" y="0"/>
                  </a:moveTo>
                  <a:lnTo>
                    <a:pt x="0" y="273"/>
                  </a:lnTo>
                  <a:lnTo>
                    <a:pt x="629" y="956"/>
                  </a:lnTo>
                  <a:lnTo>
                    <a:pt x="2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61" name="Freeform 408"/>
            <p:cNvSpPr>
              <a:spLocks/>
            </p:cNvSpPr>
            <p:nvPr/>
          </p:nvSpPr>
          <p:spPr bwMode="auto">
            <a:xfrm>
              <a:off x="3883" y="1944"/>
              <a:ext cx="32" cy="32"/>
            </a:xfrm>
            <a:custGeom>
              <a:avLst/>
              <a:gdLst>
                <a:gd name="T0" fmla="*/ 0 w 446"/>
                <a:gd name="T1" fmla="*/ 0 h 417"/>
                <a:gd name="T2" fmla="*/ 15 w 446"/>
                <a:gd name="T3" fmla="*/ 32 h 417"/>
                <a:gd name="T4" fmla="*/ 32 w 446"/>
                <a:gd name="T5" fmla="*/ 11 h 417"/>
                <a:gd name="T6" fmla="*/ 0 w 446"/>
                <a:gd name="T7" fmla="*/ 0 h 417"/>
                <a:gd name="T8" fmla="*/ 0 60000 65536"/>
                <a:gd name="T9" fmla="*/ 0 60000 65536"/>
                <a:gd name="T10" fmla="*/ 0 60000 65536"/>
                <a:gd name="T11" fmla="*/ 0 60000 65536"/>
                <a:gd name="T12" fmla="*/ 0 w 446"/>
                <a:gd name="T13" fmla="*/ 0 h 417"/>
                <a:gd name="T14" fmla="*/ 446 w 446"/>
                <a:gd name="T15" fmla="*/ 417 h 417"/>
              </a:gdLst>
              <a:ahLst/>
              <a:cxnLst>
                <a:cxn ang="T8">
                  <a:pos x="T0" y="T1"/>
                </a:cxn>
                <a:cxn ang="T9">
                  <a:pos x="T2" y="T3"/>
                </a:cxn>
                <a:cxn ang="T10">
                  <a:pos x="T4" y="T5"/>
                </a:cxn>
                <a:cxn ang="T11">
                  <a:pos x="T6" y="T7"/>
                </a:cxn>
              </a:cxnLst>
              <a:rect l="T12" t="T13" r="T14" b="T15"/>
              <a:pathLst>
                <a:path w="446" h="417">
                  <a:moveTo>
                    <a:pt x="0" y="0"/>
                  </a:moveTo>
                  <a:lnTo>
                    <a:pt x="213" y="417"/>
                  </a:lnTo>
                  <a:lnTo>
                    <a:pt x="446" y="1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62" name="Freeform 409"/>
            <p:cNvSpPr>
              <a:spLocks/>
            </p:cNvSpPr>
            <p:nvPr/>
          </p:nvSpPr>
          <p:spPr bwMode="auto">
            <a:xfrm>
              <a:off x="3883" y="1944"/>
              <a:ext cx="32" cy="32"/>
            </a:xfrm>
            <a:custGeom>
              <a:avLst/>
              <a:gdLst>
                <a:gd name="T0" fmla="*/ 0 w 446"/>
                <a:gd name="T1" fmla="*/ 0 h 417"/>
                <a:gd name="T2" fmla="*/ 15 w 446"/>
                <a:gd name="T3" fmla="*/ 32 h 417"/>
                <a:gd name="T4" fmla="*/ 32 w 446"/>
                <a:gd name="T5" fmla="*/ 11 h 417"/>
                <a:gd name="T6" fmla="*/ 0 w 446"/>
                <a:gd name="T7" fmla="*/ 0 h 417"/>
                <a:gd name="T8" fmla="*/ 0 60000 65536"/>
                <a:gd name="T9" fmla="*/ 0 60000 65536"/>
                <a:gd name="T10" fmla="*/ 0 60000 65536"/>
                <a:gd name="T11" fmla="*/ 0 60000 65536"/>
                <a:gd name="T12" fmla="*/ 0 w 446"/>
                <a:gd name="T13" fmla="*/ 0 h 417"/>
                <a:gd name="T14" fmla="*/ 446 w 446"/>
                <a:gd name="T15" fmla="*/ 417 h 417"/>
              </a:gdLst>
              <a:ahLst/>
              <a:cxnLst>
                <a:cxn ang="T8">
                  <a:pos x="T0" y="T1"/>
                </a:cxn>
                <a:cxn ang="T9">
                  <a:pos x="T2" y="T3"/>
                </a:cxn>
                <a:cxn ang="T10">
                  <a:pos x="T4" y="T5"/>
                </a:cxn>
                <a:cxn ang="T11">
                  <a:pos x="T6" y="T7"/>
                </a:cxn>
              </a:cxnLst>
              <a:rect l="T12" t="T13" r="T14" b="T15"/>
              <a:pathLst>
                <a:path w="446" h="417">
                  <a:moveTo>
                    <a:pt x="0" y="0"/>
                  </a:moveTo>
                  <a:lnTo>
                    <a:pt x="213" y="417"/>
                  </a:lnTo>
                  <a:lnTo>
                    <a:pt x="446" y="14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63" name="Freeform 410"/>
            <p:cNvSpPr>
              <a:spLocks/>
            </p:cNvSpPr>
            <p:nvPr/>
          </p:nvSpPr>
          <p:spPr bwMode="auto">
            <a:xfrm>
              <a:off x="3883" y="1922"/>
              <a:ext cx="32" cy="33"/>
            </a:xfrm>
            <a:custGeom>
              <a:avLst/>
              <a:gdLst>
                <a:gd name="T0" fmla="*/ 15 w 446"/>
                <a:gd name="T1" fmla="*/ 0 h 431"/>
                <a:gd name="T2" fmla="*/ 0 w 446"/>
                <a:gd name="T3" fmla="*/ 22 h 431"/>
                <a:gd name="T4" fmla="*/ 32 w 446"/>
                <a:gd name="T5" fmla="*/ 33 h 431"/>
                <a:gd name="T6" fmla="*/ 15 w 446"/>
                <a:gd name="T7" fmla="*/ 0 h 431"/>
                <a:gd name="T8" fmla="*/ 0 60000 65536"/>
                <a:gd name="T9" fmla="*/ 0 60000 65536"/>
                <a:gd name="T10" fmla="*/ 0 60000 65536"/>
                <a:gd name="T11" fmla="*/ 0 60000 65536"/>
                <a:gd name="T12" fmla="*/ 0 w 446"/>
                <a:gd name="T13" fmla="*/ 0 h 431"/>
                <a:gd name="T14" fmla="*/ 446 w 446"/>
                <a:gd name="T15" fmla="*/ 431 h 431"/>
              </a:gdLst>
              <a:ahLst/>
              <a:cxnLst>
                <a:cxn ang="T8">
                  <a:pos x="T0" y="T1"/>
                </a:cxn>
                <a:cxn ang="T9">
                  <a:pos x="T2" y="T3"/>
                </a:cxn>
                <a:cxn ang="T10">
                  <a:pos x="T4" y="T5"/>
                </a:cxn>
                <a:cxn ang="T11">
                  <a:pos x="T6" y="T7"/>
                </a:cxn>
              </a:cxnLst>
              <a:rect l="T12" t="T13" r="T14" b="T15"/>
              <a:pathLst>
                <a:path w="446" h="431">
                  <a:moveTo>
                    <a:pt x="211" y="0"/>
                  </a:moveTo>
                  <a:lnTo>
                    <a:pt x="0" y="287"/>
                  </a:lnTo>
                  <a:lnTo>
                    <a:pt x="446" y="431"/>
                  </a:lnTo>
                  <a:lnTo>
                    <a:pt x="2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64" name="Freeform 411"/>
            <p:cNvSpPr>
              <a:spLocks/>
            </p:cNvSpPr>
            <p:nvPr/>
          </p:nvSpPr>
          <p:spPr bwMode="auto">
            <a:xfrm>
              <a:off x="3883" y="1922"/>
              <a:ext cx="32" cy="33"/>
            </a:xfrm>
            <a:custGeom>
              <a:avLst/>
              <a:gdLst>
                <a:gd name="T0" fmla="*/ 15 w 446"/>
                <a:gd name="T1" fmla="*/ 0 h 431"/>
                <a:gd name="T2" fmla="*/ 0 w 446"/>
                <a:gd name="T3" fmla="*/ 22 h 431"/>
                <a:gd name="T4" fmla="*/ 32 w 446"/>
                <a:gd name="T5" fmla="*/ 33 h 431"/>
                <a:gd name="T6" fmla="*/ 15 w 446"/>
                <a:gd name="T7" fmla="*/ 0 h 431"/>
                <a:gd name="T8" fmla="*/ 0 60000 65536"/>
                <a:gd name="T9" fmla="*/ 0 60000 65536"/>
                <a:gd name="T10" fmla="*/ 0 60000 65536"/>
                <a:gd name="T11" fmla="*/ 0 60000 65536"/>
                <a:gd name="T12" fmla="*/ 0 w 446"/>
                <a:gd name="T13" fmla="*/ 0 h 431"/>
                <a:gd name="T14" fmla="*/ 446 w 446"/>
                <a:gd name="T15" fmla="*/ 431 h 431"/>
              </a:gdLst>
              <a:ahLst/>
              <a:cxnLst>
                <a:cxn ang="T8">
                  <a:pos x="T0" y="T1"/>
                </a:cxn>
                <a:cxn ang="T9">
                  <a:pos x="T2" y="T3"/>
                </a:cxn>
                <a:cxn ang="T10">
                  <a:pos x="T4" y="T5"/>
                </a:cxn>
                <a:cxn ang="T11">
                  <a:pos x="T6" y="T7"/>
                </a:cxn>
              </a:cxnLst>
              <a:rect l="T12" t="T13" r="T14" b="T15"/>
              <a:pathLst>
                <a:path w="446" h="431">
                  <a:moveTo>
                    <a:pt x="211" y="0"/>
                  </a:moveTo>
                  <a:lnTo>
                    <a:pt x="0" y="287"/>
                  </a:lnTo>
                  <a:lnTo>
                    <a:pt x="446" y="431"/>
                  </a:lnTo>
                  <a:lnTo>
                    <a:pt x="2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65" name="Freeform 412"/>
            <p:cNvSpPr>
              <a:spLocks/>
            </p:cNvSpPr>
            <p:nvPr/>
          </p:nvSpPr>
          <p:spPr bwMode="auto">
            <a:xfrm>
              <a:off x="3867" y="1915"/>
              <a:ext cx="32" cy="29"/>
            </a:xfrm>
            <a:custGeom>
              <a:avLst/>
              <a:gdLst>
                <a:gd name="T0" fmla="*/ 0 w 448"/>
                <a:gd name="T1" fmla="*/ 0 h 374"/>
                <a:gd name="T2" fmla="*/ 17 w 448"/>
                <a:gd name="T3" fmla="*/ 29 h 374"/>
                <a:gd name="T4" fmla="*/ 32 w 448"/>
                <a:gd name="T5" fmla="*/ 7 h 374"/>
                <a:gd name="T6" fmla="*/ 0 w 448"/>
                <a:gd name="T7" fmla="*/ 0 h 374"/>
                <a:gd name="T8" fmla="*/ 0 60000 65536"/>
                <a:gd name="T9" fmla="*/ 0 60000 65536"/>
                <a:gd name="T10" fmla="*/ 0 60000 65536"/>
                <a:gd name="T11" fmla="*/ 0 60000 65536"/>
                <a:gd name="T12" fmla="*/ 0 w 448"/>
                <a:gd name="T13" fmla="*/ 0 h 374"/>
                <a:gd name="T14" fmla="*/ 448 w 448"/>
                <a:gd name="T15" fmla="*/ 374 h 374"/>
              </a:gdLst>
              <a:ahLst/>
              <a:cxnLst>
                <a:cxn ang="T8">
                  <a:pos x="T0" y="T1"/>
                </a:cxn>
                <a:cxn ang="T9">
                  <a:pos x="T2" y="T3"/>
                </a:cxn>
                <a:cxn ang="T10">
                  <a:pos x="T4" y="T5"/>
                </a:cxn>
                <a:cxn ang="T11">
                  <a:pos x="T6" y="T7"/>
                </a:cxn>
              </a:cxnLst>
              <a:rect l="T12" t="T13" r="T14" b="T15"/>
              <a:pathLst>
                <a:path w="448" h="374">
                  <a:moveTo>
                    <a:pt x="0" y="0"/>
                  </a:moveTo>
                  <a:lnTo>
                    <a:pt x="237" y="374"/>
                  </a:lnTo>
                  <a:lnTo>
                    <a:pt x="448" y="8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66" name="Freeform 413"/>
            <p:cNvSpPr>
              <a:spLocks/>
            </p:cNvSpPr>
            <p:nvPr/>
          </p:nvSpPr>
          <p:spPr bwMode="auto">
            <a:xfrm>
              <a:off x="3867" y="1915"/>
              <a:ext cx="32" cy="29"/>
            </a:xfrm>
            <a:custGeom>
              <a:avLst/>
              <a:gdLst>
                <a:gd name="T0" fmla="*/ 0 w 448"/>
                <a:gd name="T1" fmla="*/ 0 h 374"/>
                <a:gd name="T2" fmla="*/ 17 w 448"/>
                <a:gd name="T3" fmla="*/ 29 h 374"/>
                <a:gd name="T4" fmla="*/ 32 w 448"/>
                <a:gd name="T5" fmla="*/ 7 h 374"/>
                <a:gd name="T6" fmla="*/ 0 w 448"/>
                <a:gd name="T7" fmla="*/ 0 h 374"/>
                <a:gd name="T8" fmla="*/ 0 60000 65536"/>
                <a:gd name="T9" fmla="*/ 0 60000 65536"/>
                <a:gd name="T10" fmla="*/ 0 60000 65536"/>
                <a:gd name="T11" fmla="*/ 0 60000 65536"/>
                <a:gd name="T12" fmla="*/ 0 w 448"/>
                <a:gd name="T13" fmla="*/ 0 h 374"/>
                <a:gd name="T14" fmla="*/ 448 w 448"/>
                <a:gd name="T15" fmla="*/ 374 h 374"/>
              </a:gdLst>
              <a:ahLst/>
              <a:cxnLst>
                <a:cxn ang="T8">
                  <a:pos x="T0" y="T1"/>
                </a:cxn>
                <a:cxn ang="T9">
                  <a:pos x="T2" y="T3"/>
                </a:cxn>
                <a:cxn ang="T10">
                  <a:pos x="T4" y="T5"/>
                </a:cxn>
                <a:cxn ang="T11">
                  <a:pos x="T6" y="T7"/>
                </a:cxn>
              </a:cxnLst>
              <a:rect l="T12" t="T13" r="T14" b="T15"/>
              <a:pathLst>
                <a:path w="448" h="374">
                  <a:moveTo>
                    <a:pt x="0" y="0"/>
                  </a:moveTo>
                  <a:lnTo>
                    <a:pt x="237" y="374"/>
                  </a:lnTo>
                  <a:lnTo>
                    <a:pt x="448" y="8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67" name="Freeform 414"/>
            <p:cNvSpPr>
              <a:spLocks/>
            </p:cNvSpPr>
            <p:nvPr/>
          </p:nvSpPr>
          <p:spPr bwMode="auto">
            <a:xfrm>
              <a:off x="3867" y="1892"/>
              <a:ext cx="32" cy="30"/>
            </a:xfrm>
            <a:custGeom>
              <a:avLst/>
              <a:gdLst>
                <a:gd name="T0" fmla="*/ 13 w 448"/>
                <a:gd name="T1" fmla="*/ 0 h 388"/>
                <a:gd name="T2" fmla="*/ 0 w 448"/>
                <a:gd name="T3" fmla="*/ 23 h 388"/>
                <a:gd name="T4" fmla="*/ 32 w 448"/>
                <a:gd name="T5" fmla="*/ 30 h 388"/>
                <a:gd name="T6" fmla="*/ 13 w 448"/>
                <a:gd name="T7" fmla="*/ 0 h 388"/>
                <a:gd name="T8" fmla="*/ 0 60000 65536"/>
                <a:gd name="T9" fmla="*/ 0 60000 65536"/>
                <a:gd name="T10" fmla="*/ 0 60000 65536"/>
                <a:gd name="T11" fmla="*/ 0 60000 65536"/>
                <a:gd name="T12" fmla="*/ 0 w 448"/>
                <a:gd name="T13" fmla="*/ 0 h 388"/>
                <a:gd name="T14" fmla="*/ 448 w 448"/>
                <a:gd name="T15" fmla="*/ 388 h 388"/>
              </a:gdLst>
              <a:ahLst/>
              <a:cxnLst>
                <a:cxn ang="T8">
                  <a:pos x="T0" y="T1"/>
                </a:cxn>
                <a:cxn ang="T9">
                  <a:pos x="T2" y="T3"/>
                </a:cxn>
                <a:cxn ang="T10">
                  <a:pos x="T4" y="T5"/>
                </a:cxn>
                <a:cxn ang="T11">
                  <a:pos x="T6" y="T7"/>
                </a:cxn>
              </a:cxnLst>
              <a:rect l="T12" t="T13" r="T14" b="T15"/>
              <a:pathLst>
                <a:path w="448" h="388">
                  <a:moveTo>
                    <a:pt x="184" y="0"/>
                  </a:moveTo>
                  <a:lnTo>
                    <a:pt x="0" y="301"/>
                  </a:lnTo>
                  <a:lnTo>
                    <a:pt x="448" y="388"/>
                  </a:lnTo>
                  <a:lnTo>
                    <a:pt x="1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68" name="Freeform 415"/>
            <p:cNvSpPr>
              <a:spLocks/>
            </p:cNvSpPr>
            <p:nvPr/>
          </p:nvSpPr>
          <p:spPr bwMode="auto">
            <a:xfrm>
              <a:off x="3867" y="1892"/>
              <a:ext cx="32" cy="30"/>
            </a:xfrm>
            <a:custGeom>
              <a:avLst/>
              <a:gdLst>
                <a:gd name="T0" fmla="*/ 13 w 448"/>
                <a:gd name="T1" fmla="*/ 0 h 388"/>
                <a:gd name="T2" fmla="*/ 0 w 448"/>
                <a:gd name="T3" fmla="*/ 23 h 388"/>
                <a:gd name="T4" fmla="*/ 32 w 448"/>
                <a:gd name="T5" fmla="*/ 30 h 388"/>
                <a:gd name="T6" fmla="*/ 13 w 448"/>
                <a:gd name="T7" fmla="*/ 0 h 388"/>
                <a:gd name="T8" fmla="*/ 0 60000 65536"/>
                <a:gd name="T9" fmla="*/ 0 60000 65536"/>
                <a:gd name="T10" fmla="*/ 0 60000 65536"/>
                <a:gd name="T11" fmla="*/ 0 60000 65536"/>
                <a:gd name="T12" fmla="*/ 0 w 448"/>
                <a:gd name="T13" fmla="*/ 0 h 388"/>
                <a:gd name="T14" fmla="*/ 448 w 448"/>
                <a:gd name="T15" fmla="*/ 388 h 388"/>
              </a:gdLst>
              <a:ahLst/>
              <a:cxnLst>
                <a:cxn ang="T8">
                  <a:pos x="T0" y="T1"/>
                </a:cxn>
                <a:cxn ang="T9">
                  <a:pos x="T2" y="T3"/>
                </a:cxn>
                <a:cxn ang="T10">
                  <a:pos x="T4" y="T5"/>
                </a:cxn>
                <a:cxn ang="T11">
                  <a:pos x="T6" y="T7"/>
                </a:cxn>
              </a:cxnLst>
              <a:rect l="T12" t="T13" r="T14" b="T15"/>
              <a:pathLst>
                <a:path w="448" h="388">
                  <a:moveTo>
                    <a:pt x="184" y="0"/>
                  </a:moveTo>
                  <a:lnTo>
                    <a:pt x="0" y="301"/>
                  </a:lnTo>
                  <a:lnTo>
                    <a:pt x="448" y="388"/>
                  </a:lnTo>
                  <a:lnTo>
                    <a:pt x="1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69" name="Freeform 416"/>
            <p:cNvSpPr>
              <a:spLocks/>
            </p:cNvSpPr>
            <p:nvPr/>
          </p:nvSpPr>
          <p:spPr bwMode="auto">
            <a:xfrm>
              <a:off x="3578" y="2818"/>
              <a:ext cx="142" cy="7"/>
            </a:xfrm>
            <a:custGeom>
              <a:avLst/>
              <a:gdLst>
                <a:gd name="T0" fmla="*/ 142 w 1995"/>
                <a:gd name="T1" fmla="*/ 0 h 90"/>
                <a:gd name="T2" fmla="*/ 96 w 1995"/>
                <a:gd name="T3" fmla="*/ 6 h 90"/>
                <a:gd name="T4" fmla="*/ 0 w 1995"/>
                <a:gd name="T5" fmla="*/ 7 h 90"/>
                <a:gd name="T6" fmla="*/ 142 w 1995"/>
                <a:gd name="T7" fmla="*/ 0 h 90"/>
                <a:gd name="T8" fmla="*/ 0 60000 65536"/>
                <a:gd name="T9" fmla="*/ 0 60000 65536"/>
                <a:gd name="T10" fmla="*/ 0 60000 65536"/>
                <a:gd name="T11" fmla="*/ 0 60000 65536"/>
                <a:gd name="T12" fmla="*/ 0 w 1995"/>
                <a:gd name="T13" fmla="*/ 0 h 90"/>
                <a:gd name="T14" fmla="*/ 1995 w 1995"/>
                <a:gd name="T15" fmla="*/ 90 h 90"/>
              </a:gdLst>
              <a:ahLst/>
              <a:cxnLst>
                <a:cxn ang="T8">
                  <a:pos x="T0" y="T1"/>
                </a:cxn>
                <a:cxn ang="T9">
                  <a:pos x="T2" y="T3"/>
                </a:cxn>
                <a:cxn ang="T10">
                  <a:pos x="T4" y="T5"/>
                </a:cxn>
                <a:cxn ang="T11">
                  <a:pos x="T6" y="T7"/>
                </a:cxn>
              </a:cxnLst>
              <a:rect l="T12" t="T13" r="T14" b="T15"/>
              <a:pathLst>
                <a:path w="1995" h="90">
                  <a:moveTo>
                    <a:pt x="1995" y="0"/>
                  </a:moveTo>
                  <a:lnTo>
                    <a:pt x="1353" y="73"/>
                  </a:lnTo>
                  <a:lnTo>
                    <a:pt x="0" y="90"/>
                  </a:lnTo>
                  <a:lnTo>
                    <a:pt x="19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70" name="Freeform 417"/>
            <p:cNvSpPr>
              <a:spLocks/>
            </p:cNvSpPr>
            <p:nvPr/>
          </p:nvSpPr>
          <p:spPr bwMode="auto">
            <a:xfrm>
              <a:off x="3578" y="2818"/>
              <a:ext cx="142" cy="7"/>
            </a:xfrm>
            <a:custGeom>
              <a:avLst/>
              <a:gdLst>
                <a:gd name="T0" fmla="*/ 142 w 1995"/>
                <a:gd name="T1" fmla="*/ 0 h 90"/>
                <a:gd name="T2" fmla="*/ 96 w 1995"/>
                <a:gd name="T3" fmla="*/ 6 h 90"/>
                <a:gd name="T4" fmla="*/ 0 w 1995"/>
                <a:gd name="T5" fmla="*/ 7 h 90"/>
                <a:gd name="T6" fmla="*/ 142 w 1995"/>
                <a:gd name="T7" fmla="*/ 0 h 90"/>
                <a:gd name="T8" fmla="*/ 0 60000 65536"/>
                <a:gd name="T9" fmla="*/ 0 60000 65536"/>
                <a:gd name="T10" fmla="*/ 0 60000 65536"/>
                <a:gd name="T11" fmla="*/ 0 60000 65536"/>
                <a:gd name="T12" fmla="*/ 0 w 1995"/>
                <a:gd name="T13" fmla="*/ 0 h 90"/>
                <a:gd name="T14" fmla="*/ 1995 w 1995"/>
                <a:gd name="T15" fmla="*/ 90 h 90"/>
              </a:gdLst>
              <a:ahLst/>
              <a:cxnLst>
                <a:cxn ang="T8">
                  <a:pos x="T0" y="T1"/>
                </a:cxn>
                <a:cxn ang="T9">
                  <a:pos x="T2" y="T3"/>
                </a:cxn>
                <a:cxn ang="T10">
                  <a:pos x="T4" y="T5"/>
                </a:cxn>
                <a:cxn ang="T11">
                  <a:pos x="T6" y="T7"/>
                </a:cxn>
              </a:cxnLst>
              <a:rect l="T12" t="T13" r="T14" b="T15"/>
              <a:pathLst>
                <a:path w="1995" h="90">
                  <a:moveTo>
                    <a:pt x="1995" y="0"/>
                  </a:moveTo>
                  <a:lnTo>
                    <a:pt x="1353" y="73"/>
                  </a:lnTo>
                  <a:lnTo>
                    <a:pt x="0" y="90"/>
                  </a:lnTo>
                  <a:lnTo>
                    <a:pt x="199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71" name="Freeform 418"/>
            <p:cNvSpPr>
              <a:spLocks/>
            </p:cNvSpPr>
            <p:nvPr/>
          </p:nvSpPr>
          <p:spPr bwMode="auto">
            <a:xfrm>
              <a:off x="3478" y="2817"/>
              <a:ext cx="242" cy="8"/>
            </a:xfrm>
            <a:custGeom>
              <a:avLst/>
              <a:gdLst>
                <a:gd name="T0" fmla="*/ 0 w 3386"/>
                <a:gd name="T1" fmla="*/ 0 h 102"/>
                <a:gd name="T2" fmla="*/ 242 w 3386"/>
                <a:gd name="T3" fmla="*/ 1 h 102"/>
                <a:gd name="T4" fmla="*/ 99 w 3386"/>
                <a:gd name="T5" fmla="*/ 8 h 102"/>
                <a:gd name="T6" fmla="*/ 0 w 3386"/>
                <a:gd name="T7" fmla="*/ 0 h 102"/>
                <a:gd name="T8" fmla="*/ 0 60000 65536"/>
                <a:gd name="T9" fmla="*/ 0 60000 65536"/>
                <a:gd name="T10" fmla="*/ 0 60000 65536"/>
                <a:gd name="T11" fmla="*/ 0 60000 65536"/>
                <a:gd name="T12" fmla="*/ 0 w 3386"/>
                <a:gd name="T13" fmla="*/ 0 h 102"/>
                <a:gd name="T14" fmla="*/ 3386 w 3386"/>
                <a:gd name="T15" fmla="*/ 102 h 102"/>
              </a:gdLst>
              <a:ahLst/>
              <a:cxnLst>
                <a:cxn ang="T8">
                  <a:pos x="T0" y="T1"/>
                </a:cxn>
                <a:cxn ang="T9">
                  <a:pos x="T2" y="T3"/>
                </a:cxn>
                <a:cxn ang="T10">
                  <a:pos x="T4" y="T5"/>
                </a:cxn>
                <a:cxn ang="T11">
                  <a:pos x="T6" y="T7"/>
                </a:cxn>
              </a:cxnLst>
              <a:rect l="T12" t="T13" r="T14" b="T15"/>
              <a:pathLst>
                <a:path w="3386" h="102">
                  <a:moveTo>
                    <a:pt x="0" y="0"/>
                  </a:moveTo>
                  <a:lnTo>
                    <a:pt x="3386" y="12"/>
                  </a:lnTo>
                  <a:lnTo>
                    <a:pt x="1391" y="10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72" name="Freeform 419"/>
            <p:cNvSpPr>
              <a:spLocks/>
            </p:cNvSpPr>
            <p:nvPr/>
          </p:nvSpPr>
          <p:spPr bwMode="auto">
            <a:xfrm>
              <a:off x="3478" y="2817"/>
              <a:ext cx="242" cy="8"/>
            </a:xfrm>
            <a:custGeom>
              <a:avLst/>
              <a:gdLst>
                <a:gd name="T0" fmla="*/ 0 w 3386"/>
                <a:gd name="T1" fmla="*/ 0 h 102"/>
                <a:gd name="T2" fmla="*/ 242 w 3386"/>
                <a:gd name="T3" fmla="*/ 1 h 102"/>
                <a:gd name="T4" fmla="*/ 99 w 3386"/>
                <a:gd name="T5" fmla="*/ 8 h 102"/>
                <a:gd name="T6" fmla="*/ 0 w 3386"/>
                <a:gd name="T7" fmla="*/ 0 h 102"/>
                <a:gd name="T8" fmla="*/ 0 60000 65536"/>
                <a:gd name="T9" fmla="*/ 0 60000 65536"/>
                <a:gd name="T10" fmla="*/ 0 60000 65536"/>
                <a:gd name="T11" fmla="*/ 0 60000 65536"/>
                <a:gd name="T12" fmla="*/ 0 w 3386"/>
                <a:gd name="T13" fmla="*/ 0 h 102"/>
                <a:gd name="T14" fmla="*/ 3386 w 3386"/>
                <a:gd name="T15" fmla="*/ 102 h 102"/>
              </a:gdLst>
              <a:ahLst/>
              <a:cxnLst>
                <a:cxn ang="T8">
                  <a:pos x="T0" y="T1"/>
                </a:cxn>
                <a:cxn ang="T9">
                  <a:pos x="T2" y="T3"/>
                </a:cxn>
                <a:cxn ang="T10">
                  <a:pos x="T4" y="T5"/>
                </a:cxn>
                <a:cxn ang="T11">
                  <a:pos x="T6" y="T7"/>
                </a:cxn>
              </a:cxnLst>
              <a:rect l="T12" t="T13" r="T14" b="T15"/>
              <a:pathLst>
                <a:path w="3386" h="102">
                  <a:moveTo>
                    <a:pt x="0" y="0"/>
                  </a:moveTo>
                  <a:lnTo>
                    <a:pt x="3386" y="12"/>
                  </a:lnTo>
                  <a:lnTo>
                    <a:pt x="1391" y="10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73" name="Freeform 420"/>
            <p:cNvSpPr>
              <a:spLocks/>
            </p:cNvSpPr>
            <p:nvPr/>
          </p:nvSpPr>
          <p:spPr bwMode="auto">
            <a:xfrm>
              <a:off x="3478" y="2808"/>
              <a:ext cx="285" cy="10"/>
            </a:xfrm>
            <a:custGeom>
              <a:avLst/>
              <a:gdLst>
                <a:gd name="T0" fmla="*/ 285 w 3992"/>
                <a:gd name="T1" fmla="*/ 0 h 127"/>
                <a:gd name="T2" fmla="*/ 242 w 3992"/>
                <a:gd name="T3" fmla="*/ 10 h 127"/>
                <a:gd name="T4" fmla="*/ 0 w 3992"/>
                <a:gd name="T5" fmla="*/ 9 h 127"/>
                <a:gd name="T6" fmla="*/ 285 w 3992"/>
                <a:gd name="T7" fmla="*/ 0 h 127"/>
                <a:gd name="T8" fmla="*/ 0 60000 65536"/>
                <a:gd name="T9" fmla="*/ 0 60000 65536"/>
                <a:gd name="T10" fmla="*/ 0 60000 65536"/>
                <a:gd name="T11" fmla="*/ 0 60000 65536"/>
                <a:gd name="T12" fmla="*/ 0 w 3992"/>
                <a:gd name="T13" fmla="*/ 0 h 127"/>
                <a:gd name="T14" fmla="*/ 3992 w 3992"/>
                <a:gd name="T15" fmla="*/ 127 h 127"/>
              </a:gdLst>
              <a:ahLst/>
              <a:cxnLst>
                <a:cxn ang="T8">
                  <a:pos x="T0" y="T1"/>
                </a:cxn>
                <a:cxn ang="T9">
                  <a:pos x="T2" y="T3"/>
                </a:cxn>
                <a:cxn ang="T10">
                  <a:pos x="T4" y="T5"/>
                </a:cxn>
                <a:cxn ang="T11">
                  <a:pos x="T6" y="T7"/>
                </a:cxn>
              </a:cxnLst>
              <a:rect l="T12" t="T13" r="T14" b="T15"/>
              <a:pathLst>
                <a:path w="3992" h="127">
                  <a:moveTo>
                    <a:pt x="3992" y="0"/>
                  </a:moveTo>
                  <a:lnTo>
                    <a:pt x="3386" y="127"/>
                  </a:lnTo>
                  <a:lnTo>
                    <a:pt x="0" y="115"/>
                  </a:lnTo>
                  <a:lnTo>
                    <a:pt x="39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74" name="Freeform 421"/>
            <p:cNvSpPr>
              <a:spLocks/>
            </p:cNvSpPr>
            <p:nvPr/>
          </p:nvSpPr>
          <p:spPr bwMode="auto">
            <a:xfrm>
              <a:off x="3478" y="2808"/>
              <a:ext cx="285" cy="10"/>
            </a:xfrm>
            <a:custGeom>
              <a:avLst/>
              <a:gdLst>
                <a:gd name="T0" fmla="*/ 285 w 3992"/>
                <a:gd name="T1" fmla="*/ 0 h 127"/>
                <a:gd name="T2" fmla="*/ 242 w 3992"/>
                <a:gd name="T3" fmla="*/ 10 h 127"/>
                <a:gd name="T4" fmla="*/ 0 w 3992"/>
                <a:gd name="T5" fmla="*/ 9 h 127"/>
                <a:gd name="T6" fmla="*/ 285 w 3992"/>
                <a:gd name="T7" fmla="*/ 0 h 127"/>
                <a:gd name="T8" fmla="*/ 0 60000 65536"/>
                <a:gd name="T9" fmla="*/ 0 60000 65536"/>
                <a:gd name="T10" fmla="*/ 0 60000 65536"/>
                <a:gd name="T11" fmla="*/ 0 60000 65536"/>
                <a:gd name="T12" fmla="*/ 0 w 3992"/>
                <a:gd name="T13" fmla="*/ 0 h 127"/>
                <a:gd name="T14" fmla="*/ 3992 w 3992"/>
                <a:gd name="T15" fmla="*/ 127 h 127"/>
              </a:gdLst>
              <a:ahLst/>
              <a:cxnLst>
                <a:cxn ang="T8">
                  <a:pos x="T0" y="T1"/>
                </a:cxn>
                <a:cxn ang="T9">
                  <a:pos x="T2" y="T3"/>
                </a:cxn>
                <a:cxn ang="T10">
                  <a:pos x="T4" y="T5"/>
                </a:cxn>
                <a:cxn ang="T11">
                  <a:pos x="T6" y="T7"/>
                </a:cxn>
              </a:cxnLst>
              <a:rect l="T12" t="T13" r="T14" b="T15"/>
              <a:pathLst>
                <a:path w="3992" h="127">
                  <a:moveTo>
                    <a:pt x="3992" y="0"/>
                  </a:moveTo>
                  <a:lnTo>
                    <a:pt x="3386" y="127"/>
                  </a:lnTo>
                  <a:lnTo>
                    <a:pt x="0" y="115"/>
                  </a:lnTo>
                  <a:lnTo>
                    <a:pt x="399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75" name="Freeform 422"/>
            <p:cNvSpPr>
              <a:spLocks/>
            </p:cNvSpPr>
            <p:nvPr/>
          </p:nvSpPr>
          <p:spPr bwMode="auto">
            <a:xfrm>
              <a:off x="3381" y="2805"/>
              <a:ext cx="382" cy="12"/>
            </a:xfrm>
            <a:custGeom>
              <a:avLst/>
              <a:gdLst>
                <a:gd name="T0" fmla="*/ 0 w 5351"/>
                <a:gd name="T1" fmla="*/ 0 h 159"/>
                <a:gd name="T2" fmla="*/ 382 w 5351"/>
                <a:gd name="T3" fmla="*/ 3 h 159"/>
                <a:gd name="T4" fmla="*/ 97 w 5351"/>
                <a:gd name="T5" fmla="*/ 12 h 159"/>
                <a:gd name="T6" fmla="*/ 0 w 5351"/>
                <a:gd name="T7" fmla="*/ 0 h 159"/>
                <a:gd name="T8" fmla="*/ 0 60000 65536"/>
                <a:gd name="T9" fmla="*/ 0 60000 65536"/>
                <a:gd name="T10" fmla="*/ 0 60000 65536"/>
                <a:gd name="T11" fmla="*/ 0 60000 65536"/>
                <a:gd name="T12" fmla="*/ 0 w 5351"/>
                <a:gd name="T13" fmla="*/ 0 h 159"/>
                <a:gd name="T14" fmla="*/ 5351 w 5351"/>
                <a:gd name="T15" fmla="*/ 159 h 159"/>
              </a:gdLst>
              <a:ahLst/>
              <a:cxnLst>
                <a:cxn ang="T8">
                  <a:pos x="T0" y="T1"/>
                </a:cxn>
                <a:cxn ang="T9">
                  <a:pos x="T2" y="T3"/>
                </a:cxn>
                <a:cxn ang="T10">
                  <a:pos x="T4" y="T5"/>
                </a:cxn>
                <a:cxn ang="T11">
                  <a:pos x="T6" y="T7"/>
                </a:cxn>
              </a:cxnLst>
              <a:rect l="T12" t="T13" r="T14" b="T15"/>
              <a:pathLst>
                <a:path w="5351" h="159">
                  <a:moveTo>
                    <a:pt x="0" y="0"/>
                  </a:moveTo>
                  <a:lnTo>
                    <a:pt x="5351" y="44"/>
                  </a:lnTo>
                  <a:lnTo>
                    <a:pt x="1359" y="1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76" name="Freeform 423"/>
            <p:cNvSpPr>
              <a:spLocks/>
            </p:cNvSpPr>
            <p:nvPr/>
          </p:nvSpPr>
          <p:spPr bwMode="auto">
            <a:xfrm>
              <a:off x="3381" y="2805"/>
              <a:ext cx="382" cy="12"/>
            </a:xfrm>
            <a:custGeom>
              <a:avLst/>
              <a:gdLst>
                <a:gd name="T0" fmla="*/ 0 w 5351"/>
                <a:gd name="T1" fmla="*/ 0 h 159"/>
                <a:gd name="T2" fmla="*/ 382 w 5351"/>
                <a:gd name="T3" fmla="*/ 3 h 159"/>
                <a:gd name="T4" fmla="*/ 97 w 5351"/>
                <a:gd name="T5" fmla="*/ 12 h 159"/>
                <a:gd name="T6" fmla="*/ 0 w 5351"/>
                <a:gd name="T7" fmla="*/ 0 h 159"/>
                <a:gd name="T8" fmla="*/ 0 60000 65536"/>
                <a:gd name="T9" fmla="*/ 0 60000 65536"/>
                <a:gd name="T10" fmla="*/ 0 60000 65536"/>
                <a:gd name="T11" fmla="*/ 0 60000 65536"/>
                <a:gd name="T12" fmla="*/ 0 w 5351"/>
                <a:gd name="T13" fmla="*/ 0 h 159"/>
                <a:gd name="T14" fmla="*/ 5351 w 5351"/>
                <a:gd name="T15" fmla="*/ 159 h 159"/>
              </a:gdLst>
              <a:ahLst/>
              <a:cxnLst>
                <a:cxn ang="T8">
                  <a:pos x="T0" y="T1"/>
                </a:cxn>
                <a:cxn ang="T9">
                  <a:pos x="T2" y="T3"/>
                </a:cxn>
                <a:cxn ang="T10">
                  <a:pos x="T4" y="T5"/>
                </a:cxn>
                <a:cxn ang="T11">
                  <a:pos x="T6" y="T7"/>
                </a:cxn>
              </a:cxnLst>
              <a:rect l="T12" t="T13" r="T14" b="T15"/>
              <a:pathLst>
                <a:path w="5351" h="159">
                  <a:moveTo>
                    <a:pt x="0" y="0"/>
                  </a:moveTo>
                  <a:lnTo>
                    <a:pt x="5351" y="44"/>
                  </a:lnTo>
                  <a:lnTo>
                    <a:pt x="1359" y="15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77" name="Freeform 424"/>
            <p:cNvSpPr>
              <a:spLocks/>
            </p:cNvSpPr>
            <p:nvPr/>
          </p:nvSpPr>
          <p:spPr bwMode="auto">
            <a:xfrm>
              <a:off x="3381" y="2801"/>
              <a:ext cx="382" cy="7"/>
            </a:xfrm>
            <a:custGeom>
              <a:avLst/>
              <a:gdLst>
                <a:gd name="T0" fmla="*/ 197 w 5351"/>
                <a:gd name="T1" fmla="*/ 0 h 97"/>
                <a:gd name="T2" fmla="*/ 382 w 5351"/>
                <a:gd name="T3" fmla="*/ 7 h 97"/>
                <a:gd name="T4" fmla="*/ 0 w 5351"/>
                <a:gd name="T5" fmla="*/ 4 h 97"/>
                <a:gd name="T6" fmla="*/ 197 w 5351"/>
                <a:gd name="T7" fmla="*/ 0 h 97"/>
                <a:gd name="T8" fmla="*/ 0 60000 65536"/>
                <a:gd name="T9" fmla="*/ 0 60000 65536"/>
                <a:gd name="T10" fmla="*/ 0 60000 65536"/>
                <a:gd name="T11" fmla="*/ 0 60000 65536"/>
                <a:gd name="T12" fmla="*/ 0 w 5351"/>
                <a:gd name="T13" fmla="*/ 0 h 97"/>
                <a:gd name="T14" fmla="*/ 5351 w 5351"/>
                <a:gd name="T15" fmla="*/ 97 h 97"/>
              </a:gdLst>
              <a:ahLst/>
              <a:cxnLst>
                <a:cxn ang="T8">
                  <a:pos x="T0" y="T1"/>
                </a:cxn>
                <a:cxn ang="T9">
                  <a:pos x="T2" y="T3"/>
                </a:cxn>
                <a:cxn ang="T10">
                  <a:pos x="T4" y="T5"/>
                </a:cxn>
                <a:cxn ang="T11">
                  <a:pos x="T6" y="T7"/>
                </a:cxn>
              </a:cxnLst>
              <a:rect l="T12" t="T13" r="T14" b="T15"/>
              <a:pathLst>
                <a:path w="5351" h="97">
                  <a:moveTo>
                    <a:pt x="2764" y="0"/>
                  </a:moveTo>
                  <a:lnTo>
                    <a:pt x="5351" y="97"/>
                  </a:lnTo>
                  <a:lnTo>
                    <a:pt x="0" y="53"/>
                  </a:lnTo>
                  <a:lnTo>
                    <a:pt x="27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78" name="Freeform 425"/>
            <p:cNvSpPr>
              <a:spLocks/>
            </p:cNvSpPr>
            <p:nvPr/>
          </p:nvSpPr>
          <p:spPr bwMode="auto">
            <a:xfrm>
              <a:off x="3381" y="2801"/>
              <a:ext cx="382" cy="7"/>
            </a:xfrm>
            <a:custGeom>
              <a:avLst/>
              <a:gdLst>
                <a:gd name="T0" fmla="*/ 197 w 5351"/>
                <a:gd name="T1" fmla="*/ 0 h 97"/>
                <a:gd name="T2" fmla="*/ 382 w 5351"/>
                <a:gd name="T3" fmla="*/ 7 h 97"/>
                <a:gd name="T4" fmla="*/ 0 w 5351"/>
                <a:gd name="T5" fmla="*/ 4 h 97"/>
                <a:gd name="T6" fmla="*/ 197 w 5351"/>
                <a:gd name="T7" fmla="*/ 0 h 97"/>
                <a:gd name="T8" fmla="*/ 0 60000 65536"/>
                <a:gd name="T9" fmla="*/ 0 60000 65536"/>
                <a:gd name="T10" fmla="*/ 0 60000 65536"/>
                <a:gd name="T11" fmla="*/ 0 60000 65536"/>
                <a:gd name="T12" fmla="*/ 0 w 5351"/>
                <a:gd name="T13" fmla="*/ 0 h 97"/>
                <a:gd name="T14" fmla="*/ 5351 w 5351"/>
                <a:gd name="T15" fmla="*/ 97 h 97"/>
              </a:gdLst>
              <a:ahLst/>
              <a:cxnLst>
                <a:cxn ang="T8">
                  <a:pos x="T0" y="T1"/>
                </a:cxn>
                <a:cxn ang="T9">
                  <a:pos x="T2" y="T3"/>
                </a:cxn>
                <a:cxn ang="T10">
                  <a:pos x="T4" y="T5"/>
                </a:cxn>
                <a:cxn ang="T11">
                  <a:pos x="T6" y="T7"/>
                </a:cxn>
              </a:cxnLst>
              <a:rect l="T12" t="T13" r="T14" b="T15"/>
              <a:pathLst>
                <a:path w="5351" h="97">
                  <a:moveTo>
                    <a:pt x="2764" y="0"/>
                  </a:moveTo>
                  <a:lnTo>
                    <a:pt x="5351" y="97"/>
                  </a:lnTo>
                  <a:lnTo>
                    <a:pt x="0" y="53"/>
                  </a:lnTo>
                  <a:lnTo>
                    <a:pt x="27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79" name="Freeform 426"/>
            <p:cNvSpPr>
              <a:spLocks/>
            </p:cNvSpPr>
            <p:nvPr/>
          </p:nvSpPr>
          <p:spPr bwMode="auto">
            <a:xfrm>
              <a:off x="3579" y="2799"/>
              <a:ext cx="184" cy="9"/>
            </a:xfrm>
            <a:custGeom>
              <a:avLst/>
              <a:gdLst>
                <a:gd name="T0" fmla="*/ 93 w 2587"/>
                <a:gd name="T1" fmla="*/ 0 h 112"/>
                <a:gd name="T2" fmla="*/ 184 w 2587"/>
                <a:gd name="T3" fmla="*/ 9 h 112"/>
                <a:gd name="T4" fmla="*/ 0 w 2587"/>
                <a:gd name="T5" fmla="*/ 1 h 112"/>
                <a:gd name="T6" fmla="*/ 93 w 2587"/>
                <a:gd name="T7" fmla="*/ 0 h 112"/>
                <a:gd name="T8" fmla="*/ 0 60000 65536"/>
                <a:gd name="T9" fmla="*/ 0 60000 65536"/>
                <a:gd name="T10" fmla="*/ 0 60000 65536"/>
                <a:gd name="T11" fmla="*/ 0 60000 65536"/>
                <a:gd name="T12" fmla="*/ 0 w 2587"/>
                <a:gd name="T13" fmla="*/ 0 h 112"/>
                <a:gd name="T14" fmla="*/ 2587 w 2587"/>
                <a:gd name="T15" fmla="*/ 112 h 112"/>
              </a:gdLst>
              <a:ahLst/>
              <a:cxnLst>
                <a:cxn ang="T8">
                  <a:pos x="T0" y="T1"/>
                </a:cxn>
                <a:cxn ang="T9">
                  <a:pos x="T2" y="T3"/>
                </a:cxn>
                <a:cxn ang="T10">
                  <a:pos x="T4" y="T5"/>
                </a:cxn>
                <a:cxn ang="T11">
                  <a:pos x="T6" y="T7"/>
                </a:cxn>
              </a:cxnLst>
              <a:rect l="T12" t="T13" r="T14" b="T15"/>
              <a:pathLst>
                <a:path w="2587" h="112">
                  <a:moveTo>
                    <a:pt x="1314" y="0"/>
                  </a:moveTo>
                  <a:lnTo>
                    <a:pt x="2587" y="112"/>
                  </a:lnTo>
                  <a:lnTo>
                    <a:pt x="0" y="15"/>
                  </a:lnTo>
                  <a:lnTo>
                    <a:pt x="1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80" name="Freeform 427"/>
            <p:cNvSpPr>
              <a:spLocks/>
            </p:cNvSpPr>
            <p:nvPr/>
          </p:nvSpPr>
          <p:spPr bwMode="auto">
            <a:xfrm>
              <a:off x="3579" y="2799"/>
              <a:ext cx="184" cy="9"/>
            </a:xfrm>
            <a:custGeom>
              <a:avLst/>
              <a:gdLst>
                <a:gd name="T0" fmla="*/ 93 w 2587"/>
                <a:gd name="T1" fmla="*/ 0 h 112"/>
                <a:gd name="T2" fmla="*/ 184 w 2587"/>
                <a:gd name="T3" fmla="*/ 9 h 112"/>
                <a:gd name="T4" fmla="*/ 0 w 2587"/>
                <a:gd name="T5" fmla="*/ 1 h 112"/>
                <a:gd name="T6" fmla="*/ 93 w 2587"/>
                <a:gd name="T7" fmla="*/ 0 h 112"/>
                <a:gd name="T8" fmla="*/ 0 60000 65536"/>
                <a:gd name="T9" fmla="*/ 0 60000 65536"/>
                <a:gd name="T10" fmla="*/ 0 60000 65536"/>
                <a:gd name="T11" fmla="*/ 0 60000 65536"/>
                <a:gd name="T12" fmla="*/ 0 w 2587"/>
                <a:gd name="T13" fmla="*/ 0 h 112"/>
                <a:gd name="T14" fmla="*/ 2587 w 2587"/>
                <a:gd name="T15" fmla="*/ 112 h 112"/>
              </a:gdLst>
              <a:ahLst/>
              <a:cxnLst>
                <a:cxn ang="T8">
                  <a:pos x="T0" y="T1"/>
                </a:cxn>
                <a:cxn ang="T9">
                  <a:pos x="T2" y="T3"/>
                </a:cxn>
                <a:cxn ang="T10">
                  <a:pos x="T4" y="T5"/>
                </a:cxn>
                <a:cxn ang="T11">
                  <a:pos x="T6" y="T7"/>
                </a:cxn>
              </a:cxnLst>
              <a:rect l="T12" t="T13" r="T14" b="T15"/>
              <a:pathLst>
                <a:path w="2587" h="112">
                  <a:moveTo>
                    <a:pt x="1314" y="0"/>
                  </a:moveTo>
                  <a:lnTo>
                    <a:pt x="2587" y="112"/>
                  </a:lnTo>
                  <a:lnTo>
                    <a:pt x="0" y="15"/>
                  </a:lnTo>
                  <a:lnTo>
                    <a:pt x="1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81" name="Freeform 428"/>
            <p:cNvSpPr>
              <a:spLocks/>
            </p:cNvSpPr>
            <p:nvPr/>
          </p:nvSpPr>
          <p:spPr bwMode="auto">
            <a:xfrm>
              <a:off x="3335" y="2796"/>
              <a:ext cx="244" cy="9"/>
            </a:xfrm>
            <a:custGeom>
              <a:avLst/>
              <a:gdLst>
                <a:gd name="T0" fmla="*/ 0 w 3410"/>
                <a:gd name="T1" fmla="*/ 0 h 114"/>
                <a:gd name="T2" fmla="*/ 244 w 3410"/>
                <a:gd name="T3" fmla="*/ 5 h 114"/>
                <a:gd name="T4" fmla="*/ 46 w 3410"/>
                <a:gd name="T5" fmla="*/ 9 h 114"/>
                <a:gd name="T6" fmla="*/ 0 w 3410"/>
                <a:gd name="T7" fmla="*/ 0 h 114"/>
                <a:gd name="T8" fmla="*/ 0 60000 65536"/>
                <a:gd name="T9" fmla="*/ 0 60000 65536"/>
                <a:gd name="T10" fmla="*/ 0 60000 65536"/>
                <a:gd name="T11" fmla="*/ 0 60000 65536"/>
                <a:gd name="T12" fmla="*/ 0 w 3410"/>
                <a:gd name="T13" fmla="*/ 0 h 114"/>
                <a:gd name="T14" fmla="*/ 3410 w 3410"/>
                <a:gd name="T15" fmla="*/ 114 h 114"/>
              </a:gdLst>
              <a:ahLst/>
              <a:cxnLst>
                <a:cxn ang="T8">
                  <a:pos x="T0" y="T1"/>
                </a:cxn>
                <a:cxn ang="T9">
                  <a:pos x="T2" y="T3"/>
                </a:cxn>
                <a:cxn ang="T10">
                  <a:pos x="T4" y="T5"/>
                </a:cxn>
                <a:cxn ang="T11">
                  <a:pos x="T6" y="T7"/>
                </a:cxn>
              </a:cxnLst>
              <a:rect l="T12" t="T13" r="T14" b="T15"/>
              <a:pathLst>
                <a:path w="3410" h="114">
                  <a:moveTo>
                    <a:pt x="0" y="0"/>
                  </a:moveTo>
                  <a:lnTo>
                    <a:pt x="3410" y="61"/>
                  </a:lnTo>
                  <a:lnTo>
                    <a:pt x="646" y="1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82" name="Freeform 429"/>
            <p:cNvSpPr>
              <a:spLocks/>
            </p:cNvSpPr>
            <p:nvPr/>
          </p:nvSpPr>
          <p:spPr bwMode="auto">
            <a:xfrm>
              <a:off x="3335" y="2796"/>
              <a:ext cx="244" cy="9"/>
            </a:xfrm>
            <a:custGeom>
              <a:avLst/>
              <a:gdLst>
                <a:gd name="T0" fmla="*/ 0 w 3410"/>
                <a:gd name="T1" fmla="*/ 0 h 114"/>
                <a:gd name="T2" fmla="*/ 244 w 3410"/>
                <a:gd name="T3" fmla="*/ 5 h 114"/>
                <a:gd name="T4" fmla="*/ 46 w 3410"/>
                <a:gd name="T5" fmla="*/ 9 h 114"/>
                <a:gd name="T6" fmla="*/ 0 w 3410"/>
                <a:gd name="T7" fmla="*/ 0 h 114"/>
                <a:gd name="T8" fmla="*/ 0 60000 65536"/>
                <a:gd name="T9" fmla="*/ 0 60000 65536"/>
                <a:gd name="T10" fmla="*/ 0 60000 65536"/>
                <a:gd name="T11" fmla="*/ 0 60000 65536"/>
                <a:gd name="T12" fmla="*/ 0 w 3410"/>
                <a:gd name="T13" fmla="*/ 0 h 114"/>
                <a:gd name="T14" fmla="*/ 3410 w 3410"/>
                <a:gd name="T15" fmla="*/ 114 h 114"/>
              </a:gdLst>
              <a:ahLst/>
              <a:cxnLst>
                <a:cxn ang="T8">
                  <a:pos x="T0" y="T1"/>
                </a:cxn>
                <a:cxn ang="T9">
                  <a:pos x="T2" y="T3"/>
                </a:cxn>
                <a:cxn ang="T10">
                  <a:pos x="T4" y="T5"/>
                </a:cxn>
                <a:cxn ang="T11">
                  <a:pos x="T6" y="T7"/>
                </a:cxn>
              </a:cxnLst>
              <a:rect l="T12" t="T13" r="T14" b="T15"/>
              <a:pathLst>
                <a:path w="3410" h="114">
                  <a:moveTo>
                    <a:pt x="0" y="0"/>
                  </a:moveTo>
                  <a:lnTo>
                    <a:pt x="3410" y="61"/>
                  </a:lnTo>
                  <a:lnTo>
                    <a:pt x="646" y="11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83" name="Freeform 430"/>
            <p:cNvSpPr>
              <a:spLocks/>
            </p:cNvSpPr>
            <p:nvPr/>
          </p:nvSpPr>
          <p:spPr bwMode="auto">
            <a:xfrm>
              <a:off x="3672" y="2794"/>
              <a:ext cx="91" cy="14"/>
            </a:xfrm>
            <a:custGeom>
              <a:avLst/>
              <a:gdLst>
                <a:gd name="T0" fmla="*/ 44 w 1273"/>
                <a:gd name="T1" fmla="*/ 0 h 182"/>
                <a:gd name="T2" fmla="*/ 91 w 1273"/>
                <a:gd name="T3" fmla="*/ 14 h 182"/>
                <a:gd name="T4" fmla="*/ 0 w 1273"/>
                <a:gd name="T5" fmla="*/ 5 h 182"/>
                <a:gd name="T6" fmla="*/ 44 w 1273"/>
                <a:gd name="T7" fmla="*/ 0 h 182"/>
                <a:gd name="T8" fmla="*/ 0 60000 65536"/>
                <a:gd name="T9" fmla="*/ 0 60000 65536"/>
                <a:gd name="T10" fmla="*/ 0 60000 65536"/>
                <a:gd name="T11" fmla="*/ 0 60000 65536"/>
                <a:gd name="T12" fmla="*/ 0 w 1273"/>
                <a:gd name="T13" fmla="*/ 0 h 182"/>
                <a:gd name="T14" fmla="*/ 1273 w 1273"/>
                <a:gd name="T15" fmla="*/ 182 h 182"/>
              </a:gdLst>
              <a:ahLst/>
              <a:cxnLst>
                <a:cxn ang="T8">
                  <a:pos x="T0" y="T1"/>
                </a:cxn>
                <a:cxn ang="T9">
                  <a:pos x="T2" y="T3"/>
                </a:cxn>
                <a:cxn ang="T10">
                  <a:pos x="T4" y="T5"/>
                </a:cxn>
                <a:cxn ang="T11">
                  <a:pos x="T6" y="T7"/>
                </a:cxn>
              </a:cxnLst>
              <a:rect l="T12" t="T13" r="T14" b="T15"/>
              <a:pathLst>
                <a:path w="1273" h="182">
                  <a:moveTo>
                    <a:pt x="612" y="0"/>
                  </a:moveTo>
                  <a:lnTo>
                    <a:pt x="1273" y="182"/>
                  </a:lnTo>
                  <a:lnTo>
                    <a:pt x="0" y="70"/>
                  </a:lnTo>
                  <a:lnTo>
                    <a:pt x="6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84" name="Freeform 431"/>
            <p:cNvSpPr>
              <a:spLocks/>
            </p:cNvSpPr>
            <p:nvPr/>
          </p:nvSpPr>
          <p:spPr bwMode="auto">
            <a:xfrm>
              <a:off x="3672" y="2794"/>
              <a:ext cx="91" cy="14"/>
            </a:xfrm>
            <a:custGeom>
              <a:avLst/>
              <a:gdLst>
                <a:gd name="T0" fmla="*/ 44 w 1273"/>
                <a:gd name="T1" fmla="*/ 0 h 182"/>
                <a:gd name="T2" fmla="*/ 91 w 1273"/>
                <a:gd name="T3" fmla="*/ 14 h 182"/>
                <a:gd name="T4" fmla="*/ 0 w 1273"/>
                <a:gd name="T5" fmla="*/ 5 h 182"/>
                <a:gd name="T6" fmla="*/ 44 w 1273"/>
                <a:gd name="T7" fmla="*/ 0 h 182"/>
                <a:gd name="T8" fmla="*/ 0 60000 65536"/>
                <a:gd name="T9" fmla="*/ 0 60000 65536"/>
                <a:gd name="T10" fmla="*/ 0 60000 65536"/>
                <a:gd name="T11" fmla="*/ 0 60000 65536"/>
                <a:gd name="T12" fmla="*/ 0 w 1273"/>
                <a:gd name="T13" fmla="*/ 0 h 182"/>
                <a:gd name="T14" fmla="*/ 1273 w 1273"/>
                <a:gd name="T15" fmla="*/ 182 h 182"/>
              </a:gdLst>
              <a:ahLst/>
              <a:cxnLst>
                <a:cxn ang="T8">
                  <a:pos x="T0" y="T1"/>
                </a:cxn>
                <a:cxn ang="T9">
                  <a:pos x="T2" y="T3"/>
                </a:cxn>
                <a:cxn ang="T10">
                  <a:pos x="T4" y="T5"/>
                </a:cxn>
                <a:cxn ang="T11">
                  <a:pos x="T6" y="T7"/>
                </a:cxn>
              </a:cxnLst>
              <a:rect l="T12" t="T13" r="T14" b="T15"/>
              <a:pathLst>
                <a:path w="1273" h="182">
                  <a:moveTo>
                    <a:pt x="612" y="0"/>
                  </a:moveTo>
                  <a:lnTo>
                    <a:pt x="1273" y="182"/>
                  </a:lnTo>
                  <a:lnTo>
                    <a:pt x="0" y="70"/>
                  </a:lnTo>
                  <a:lnTo>
                    <a:pt x="6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85" name="Freeform 432"/>
            <p:cNvSpPr>
              <a:spLocks/>
            </p:cNvSpPr>
            <p:nvPr/>
          </p:nvSpPr>
          <p:spPr bwMode="auto">
            <a:xfrm>
              <a:off x="3716" y="2794"/>
              <a:ext cx="87" cy="14"/>
            </a:xfrm>
            <a:custGeom>
              <a:avLst/>
              <a:gdLst>
                <a:gd name="T0" fmla="*/ 87 w 1222"/>
                <a:gd name="T1" fmla="*/ 0 h 187"/>
                <a:gd name="T2" fmla="*/ 47 w 1222"/>
                <a:gd name="T3" fmla="*/ 14 h 187"/>
                <a:gd name="T4" fmla="*/ 0 w 1222"/>
                <a:gd name="T5" fmla="*/ 0 h 187"/>
                <a:gd name="T6" fmla="*/ 87 w 1222"/>
                <a:gd name="T7" fmla="*/ 0 h 187"/>
                <a:gd name="T8" fmla="*/ 0 60000 65536"/>
                <a:gd name="T9" fmla="*/ 0 60000 65536"/>
                <a:gd name="T10" fmla="*/ 0 60000 65536"/>
                <a:gd name="T11" fmla="*/ 0 60000 65536"/>
                <a:gd name="T12" fmla="*/ 0 w 1222"/>
                <a:gd name="T13" fmla="*/ 0 h 187"/>
                <a:gd name="T14" fmla="*/ 1222 w 1222"/>
                <a:gd name="T15" fmla="*/ 187 h 187"/>
              </a:gdLst>
              <a:ahLst/>
              <a:cxnLst>
                <a:cxn ang="T8">
                  <a:pos x="T0" y="T1"/>
                </a:cxn>
                <a:cxn ang="T9">
                  <a:pos x="T2" y="T3"/>
                </a:cxn>
                <a:cxn ang="T10">
                  <a:pos x="T4" y="T5"/>
                </a:cxn>
                <a:cxn ang="T11">
                  <a:pos x="T6" y="T7"/>
                </a:cxn>
              </a:cxnLst>
              <a:rect l="T12" t="T13" r="T14" b="T15"/>
              <a:pathLst>
                <a:path w="1222" h="187">
                  <a:moveTo>
                    <a:pt x="1222" y="0"/>
                  </a:moveTo>
                  <a:lnTo>
                    <a:pt x="661" y="187"/>
                  </a:lnTo>
                  <a:lnTo>
                    <a:pt x="0" y="5"/>
                  </a:lnTo>
                  <a:lnTo>
                    <a:pt x="12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86" name="Freeform 433"/>
            <p:cNvSpPr>
              <a:spLocks/>
            </p:cNvSpPr>
            <p:nvPr/>
          </p:nvSpPr>
          <p:spPr bwMode="auto">
            <a:xfrm>
              <a:off x="3716" y="2794"/>
              <a:ext cx="87" cy="14"/>
            </a:xfrm>
            <a:custGeom>
              <a:avLst/>
              <a:gdLst>
                <a:gd name="T0" fmla="*/ 87 w 1222"/>
                <a:gd name="T1" fmla="*/ 0 h 187"/>
                <a:gd name="T2" fmla="*/ 47 w 1222"/>
                <a:gd name="T3" fmla="*/ 14 h 187"/>
                <a:gd name="T4" fmla="*/ 0 w 1222"/>
                <a:gd name="T5" fmla="*/ 0 h 187"/>
                <a:gd name="T6" fmla="*/ 87 w 1222"/>
                <a:gd name="T7" fmla="*/ 0 h 187"/>
                <a:gd name="T8" fmla="*/ 0 60000 65536"/>
                <a:gd name="T9" fmla="*/ 0 60000 65536"/>
                <a:gd name="T10" fmla="*/ 0 60000 65536"/>
                <a:gd name="T11" fmla="*/ 0 60000 65536"/>
                <a:gd name="T12" fmla="*/ 0 w 1222"/>
                <a:gd name="T13" fmla="*/ 0 h 187"/>
                <a:gd name="T14" fmla="*/ 1222 w 1222"/>
                <a:gd name="T15" fmla="*/ 187 h 187"/>
              </a:gdLst>
              <a:ahLst/>
              <a:cxnLst>
                <a:cxn ang="T8">
                  <a:pos x="T0" y="T1"/>
                </a:cxn>
                <a:cxn ang="T9">
                  <a:pos x="T2" y="T3"/>
                </a:cxn>
                <a:cxn ang="T10">
                  <a:pos x="T4" y="T5"/>
                </a:cxn>
                <a:cxn ang="T11">
                  <a:pos x="T6" y="T7"/>
                </a:cxn>
              </a:cxnLst>
              <a:rect l="T12" t="T13" r="T14" b="T15"/>
              <a:pathLst>
                <a:path w="1222" h="187">
                  <a:moveTo>
                    <a:pt x="1222" y="0"/>
                  </a:moveTo>
                  <a:lnTo>
                    <a:pt x="661" y="187"/>
                  </a:lnTo>
                  <a:lnTo>
                    <a:pt x="0" y="5"/>
                  </a:lnTo>
                  <a:lnTo>
                    <a:pt x="12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87" name="Freeform 434"/>
            <p:cNvSpPr>
              <a:spLocks/>
            </p:cNvSpPr>
            <p:nvPr/>
          </p:nvSpPr>
          <p:spPr bwMode="auto">
            <a:xfrm>
              <a:off x="3335" y="2793"/>
              <a:ext cx="244" cy="8"/>
            </a:xfrm>
            <a:custGeom>
              <a:avLst/>
              <a:gdLst>
                <a:gd name="T0" fmla="*/ 146 w 3410"/>
                <a:gd name="T1" fmla="*/ 0 h 100"/>
                <a:gd name="T2" fmla="*/ 244 w 3410"/>
                <a:gd name="T3" fmla="*/ 8 h 100"/>
                <a:gd name="T4" fmla="*/ 0 w 3410"/>
                <a:gd name="T5" fmla="*/ 3 h 100"/>
                <a:gd name="T6" fmla="*/ 146 w 3410"/>
                <a:gd name="T7" fmla="*/ 0 h 100"/>
                <a:gd name="T8" fmla="*/ 0 60000 65536"/>
                <a:gd name="T9" fmla="*/ 0 60000 65536"/>
                <a:gd name="T10" fmla="*/ 0 60000 65536"/>
                <a:gd name="T11" fmla="*/ 0 60000 65536"/>
                <a:gd name="T12" fmla="*/ 0 w 3410"/>
                <a:gd name="T13" fmla="*/ 0 h 100"/>
                <a:gd name="T14" fmla="*/ 3410 w 3410"/>
                <a:gd name="T15" fmla="*/ 100 h 100"/>
              </a:gdLst>
              <a:ahLst/>
              <a:cxnLst>
                <a:cxn ang="T8">
                  <a:pos x="T0" y="T1"/>
                </a:cxn>
                <a:cxn ang="T9">
                  <a:pos x="T2" y="T3"/>
                </a:cxn>
                <a:cxn ang="T10">
                  <a:pos x="T4" y="T5"/>
                </a:cxn>
                <a:cxn ang="T11">
                  <a:pos x="T6" y="T7"/>
                </a:cxn>
              </a:cxnLst>
              <a:rect l="T12" t="T13" r="T14" b="T15"/>
              <a:pathLst>
                <a:path w="3410" h="100">
                  <a:moveTo>
                    <a:pt x="2040" y="0"/>
                  </a:moveTo>
                  <a:lnTo>
                    <a:pt x="3410" y="100"/>
                  </a:lnTo>
                  <a:lnTo>
                    <a:pt x="0" y="39"/>
                  </a:lnTo>
                  <a:lnTo>
                    <a:pt x="20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88" name="Freeform 435"/>
            <p:cNvSpPr>
              <a:spLocks/>
            </p:cNvSpPr>
            <p:nvPr/>
          </p:nvSpPr>
          <p:spPr bwMode="auto">
            <a:xfrm>
              <a:off x="3335" y="2793"/>
              <a:ext cx="244" cy="8"/>
            </a:xfrm>
            <a:custGeom>
              <a:avLst/>
              <a:gdLst>
                <a:gd name="T0" fmla="*/ 146 w 3410"/>
                <a:gd name="T1" fmla="*/ 0 h 100"/>
                <a:gd name="T2" fmla="*/ 244 w 3410"/>
                <a:gd name="T3" fmla="*/ 8 h 100"/>
                <a:gd name="T4" fmla="*/ 0 w 3410"/>
                <a:gd name="T5" fmla="*/ 3 h 100"/>
                <a:gd name="T6" fmla="*/ 146 w 3410"/>
                <a:gd name="T7" fmla="*/ 0 h 100"/>
                <a:gd name="T8" fmla="*/ 0 60000 65536"/>
                <a:gd name="T9" fmla="*/ 0 60000 65536"/>
                <a:gd name="T10" fmla="*/ 0 60000 65536"/>
                <a:gd name="T11" fmla="*/ 0 60000 65536"/>
                <a:gd name="T12" fmla="*/ 0 w 3410"/>
                <a:gd name="T13" fmla="*/ 0 h 100"/>
                <a:gd name="T14" fmla="*/ 3410 w 3410"/>
                <a:gd name="T15" fmla="*/ 100 h 100"/>
              </a:gdLst>
              <a:ahLst/>
              <a:cxnLst>
                <a:cxn ang="T8">
                  <a:pos x="T0" y="T1"/>
                </a:cxn>
                <a:cxn ang="T9">
                  <a:pos x="T2" y="T3"/>
                </a:cxn>
                <a:cxn ang="T10">
                  <a:pos x="T4" y="T5"/>
                </a:cxn>
                <a:cxn ang="T11">
                  <a:pos x="T6" y="T7"/>
                </a:cxn>
              </a:cxnLst>
              <a:rect l="T12" t="T13" r="T14" b="T15"/>
              <a:pathLst>
                <a:path w="3410" h="100">
                  <a:moveTo>
                    <a:pt x="2040" y="0"/>
                  </a:moveTo>
                  <a:lnTo>
                    <a:pt x="3410" y="100"/>
                  </a:lnTo>
                  <a:lnTo>
                    <a:pt x="0" y="39"/>
                  </a:lnTo>
                  <a:lnTo>
                    <a:pt x="20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89" name="Freeform 436"/>
            <p:cNvSpPr>
              <a:spLocks/>
            </p:cNvSpPr>
            <p:nvPr/>
          </p:nvSpPr>
          <p:spPr bwMode="auto">
            <a:xfrm>
              <a:off x="3716" y="2785"/>
              <a:ext cx="87" cy="9"/>
            </a:xfrm>
            <a:custGeom>
              <a:avLst/>
              <a:gdLst>
                <a:gd name="T0" fmla="*/ 41 w 1222"/>
                <a:gd name="T1" fmla="*/ 0 h 119"/>
                <a:gd name="T2" fmla="*/ 87 w 1222"/>
                <a:gd name="T3" fmla="*/ 9 h 119"/>
                <a:gd name="T4" fmla="*/ 0 w 1222"/>
                <a:gd name="T5" fmla="*/ 9 h 119"/>
                <a:gd name="T6" fmla="*/ 41 w 1222"/>
                <a:gd name="T7" fmla="*/ 0 h 119"/>
                <a:gd name="T8" fmla="*/ 0 60000 65536"/>
                <a:gd name="T9" fmla="*/ 0 60000 65536"/>
                <a:gd name="T10" fmla="*/ 0 60000 65536"/>
                <a:gd name="T11" fmla="*/ 0 60000 65536"/>
                <a:gd name="T12" fmla="*/ 0 w 1222"/>
                <a:gd name="T13" fmla="*/ 0 h 119"/>
                <a:gd name="T14" fmla="*/ 1222 w 1222"/>
                <a:gd name="T15" fmla="*/ 119 h 119"/>
              </a:gdLst>
              <a:ahLst/>
              <a:cxnLst>
                <a:cxn ang="T8">
                  <a:pos x="T0" y="T1"/>
                </a:cxn>
                <a:cxn ang="T9">
                  <a:pos x="T2" y="T3"/>
                </a:cxn>
                <a:cxn ang="T10">
                  <a:pos x="T4" y="T5"/>
                </a:cxn>
                <a:cxn ang="T11">
                  <a:pos x="T6" y="T7"/>
                </a:cxn>
              </a:cxnLst>
              <a:rect l="T12" t="T13" r="T14" b="T15"/>
              <a:pathLst>
                <a:path w="1222" h="119">
                  <a:moveTo>
                    <a:pt x="570" y="0"/>
                  </a:moveTo>
                  <a:lnTo>
                    <a:pt x="1222" y="114"/>
                  </a:lnTo>
                  <a:lnTo>
                    <a:pt x="0" y="119"/>
                  </a:lnTo>
                  <a:lnTo>
                    <a:pt x="5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90" name="Freeform 437"/>
            <p:cNvSpPr>
              <a:spLocks/>
            </p:cNvSpPr>
            <p:nvPr/>
          </p:nvSpPr>
          <p:spPr bwMode="auto">
            <a:xfrm>
              <a:off x="3716" y="2785"/>
              <a:ext cx="87" cy="9"/>
            </a:xfrm>
            <a:custGeom>
              <a:avLst/>
              <a:gdLst>
                <a:gd name="T0" fmla="*/ 41 w 1222"/>
                <a:gd name="T1" fmla="*/ 0 h 119"/>
                <a:gd name="T2" fmla="*/ 87 w 1222"/>
                <a:gd name="T3" fmla="*/ 9 h 119"/>
                <a:gd name="T4" fmla="*/ 0 w 1222"/>
                <a:gd name="T5" fmla="*/ 9 h 119"/>
                <a:gd name="T6" fmla="*/ 41 w 1222"/>
                <a:gd name="T7" fmla="*/ 0 h 119"/>
                <a:gd name="T8" fmla="*/ 0 60000 65536"/>
                <a:gd name="T9" fmla="*/ 0 60000 65536"/>
                <a:gd name="T10" fmla="*/ 0 60000 65536"/>
                <a:gd name="T11" fmla="*/ 0 60000 65536"/>
                <a:gd name="T12" fmla="*/ 0 w 1222"/>
                <a:gd name="T13" fmla="*/ 0 h 119"/>
                <a:gd name="T14" fmla="*/ 1222 w 1222"/>
                <a:gd name="T15" fmla="*/ 119 h 119"/>
              </a:gdLst>
              <a:ahLst/>
              <a:cxnLst>
                <a:cxn ang="T8">
                  <a:pos x="T0" y="T1"/>
                </a:cxn>
                <a:cxn ang="T9">
                  <a:pos x="T2" y="T3"/>
                </a:cxn>
                <a:cxn ang="T10">
                  <a:pos x="T4" y="T5"/>
                </a:cxn>
                <a:cxn ang="T11">
                  <a:pos x="T6" y="T7"/>
                </a:cxn>
              </a:cxnLst>
              <a:rect l="T12" t="T13" r="T14" b="T15"/>
              <a:pathLst>
                <a:path w="1222" h="119">
                  <a:moveTo>
                    <a:pt x="570" y="0"/>
                  </a:moveTo>
                  <a:lnTo>
                    <a:pt x="1222" y="114"/>
                  </a:lnTo>
                  <a:lnTo>
                    <a:pt x="0" y="119"/>
                  </a:lnTo>
                  <a:lnTo>
                    <a:pt x="57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91" name="Freeform 438"/>
            <p:cNvSpPr>
              <a:spLocks/>
            </p:cNvSpPr>
            <p:nvPr/>
          </p:nvSpPr>
          <p:spPr bwMode="auto">
            <a:xfrm>
              <a:off x="3291" y="2782"/>
              <a:ext cx="190" cy="14"/>
            </a:xfrm>
            <a:custGeom>
              <a:avLst/>
              <a:gdLst>
                <a:gd name="T0" fmla="*/ 0 w 2652"/>
                <a:gd name="T1" fmla="*/ 0 h 180"/>
                <a:gd name="T2" fmla="*/ 190 w 2652"/>
                <a:gd name="T3" fmla="*/ 11 h 180"/>
                <a:gd name="T4" fmla="*/ 44 w 2652"/>
                <a:gd name="T5" fmla="*/ 14 h 180"/>
                <a:gd name="T6" fmla="*/ 0 w 2652"/>
                <a:gd name="T7" fmla="*/ 0 h 180"/>
                <a:gd name="T8" fmla="*/ 0 60000 65536"/>
                <a:gd name="T9" fmla="*/ 0 60000 65536"/>
                <a:gd name="T10" fmla="*/ 0 60000 65536"/>
                <a:gd name="T11" fmla="*/ 0 60000 65536"/>
                <a:gd name="T12" fmla="*/ 0 w 2652"/>
                <a:gd name="T13" fmla="*/ 0 h 180"/>
                <a:gd name="T14" fmla="*/ 2652 w 2652"/>
                <a:gd name="T15" fmla="*/ 180 h 180"/>
              </a:gdLst>
              <a:ahLst/>
              <a:cxnLst>
                <a:cxn ang="T8">
                  <a:pos x="T0" y="T1"/>
                </a:cxn>
                <a:cxn ang="T9">
                  <a:pos x="T2" y="T3"/>
                </a:cxn>
                <a:cxn ang="T10">
                  <a:pos x="T4" y="T5"/>
                </a:cxn>
                <a:cxn ang="T11">
                  <a:pos x="T6" y="T7"/>
                </a:cxn>
              </a:cxnLst>
              <a:rect l="T12" t="T13" r="T14" b="T15"/>
              <a:pathLst>
                <a:path w="2652" h="180">
                  <a:moveTo>
                    <a:pt x="0" y="0"/>
                  </a:moveTo>
                  <a:lnTo>
                    <a:pt x="2652" y="141"/>
                  </a:lnTo>
                  <a:lnTo>
                    <a:pt x="612" y="18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92" name="Freeform 439"/>
            <p:cNvSpPr>
              <a:spLocks/>
            </p:cNvSpPr>
            <p:nvPr/>
          </p:nvSpPr>
          <p:spPr bwMode="auto">
            <a:xfrm>
              <a:off x="3291" y="2782"/>
              <a:ext cx="190" cy="14"/>
            </a:xfrm>
            <a:custGeom>
              <a:avLst/>
              <a:gdLst>
                <a:gd name="T0" fmla="*/ 0 w 2652"/>
                <a:gd name="T1" fmla="*/ 0 h 180"/>
                <a:gd name="T2" fmla="*/ 190 w 2652"/>
                <a:gd name="T3" fmla="*/ 11 h 180"/>
                <a:gd name="T4" fmla="*/ 44 w 2652"/>
                <a:gd name="T5" fmla="*/ 14 h 180"/>
                <a:gd name="T6" fmla="*/ 0 w 2652"/>
                <a:gd name="T7" fmla="*/ 0 h 180"/>
                <a:gd name="T8" fmla="*/ 0 60000 65536"/>
                <a:gd name="T9" fmla="*/ 0 60000 65536"/>
                <a:gd name="T10" fmla="*/ 0 60000 65536"/>
                <a:gd name="T11" fmla="*/ 0 60000 65536"/>
                <a:gd name="T12" fmla="*/ 0 w 2652"/>
                <a:gd name="T13" fmla="*/ 0 h 180"/>
                <a:gd name="T14" fmla="*/ 2652 w 2652"/>
                <a:gd name="T15" fmla="*/ 180 h 180"/>
              </a:gdLst>
              <a:ahLst/>
              <a:cxnLst>
                <a:cxn ang="T8">
                  <a:pos x="T0" y="T1"/>
                </a:cxn>
                <a:cxn ang="T9">
                  <a:pos x="T2" y="T3"/>
                </a:cxn>
                <a:cxn ang="T10">
                  <a:pos x="T4" y="T5"/>
                </a:cxn>
                <a:cxn ang="T11">
                  <a:pos x="T6" y="T7"/>
                </a:cxn>
              </a:cxnLst>
              <a:rect l="T12" t="T13" r="T14" b="T15"/>
              <a:pathLst>
                <a:path w="2652" h="180">
                  <a:moveTo>
                    <a:pt x="0" y="0"/>
                  </a:moveTo>
                  <a:lnTo>
                    <a:pt x="2652" y="141"/>
                  </a:lnTo>
                  <a:lnTo>
                    <a:pt x="612" y="18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93" name="Freeform 440"/>
            <p:cNvSpPr>
              <a:spLocks/>
            </p:cNvSpPr>
            <p:nvPr/>
          </p:nvSpPr>
          <p:spPr bwMode="auto">
            <a:xfrm>
              <a:off x="3291" y="2781"/>
              <a:ext cx="190" cy="12"/>
            </a:xfrm>
            <a:custGeom>
              <a:avLst/>
              <a:gdLst>
                <a:gd name="T0" fmla="*/ 94 w 2652"/>
                <a:gd name="T1" fmla="*/ 0 h 157"/>
                <a:gd name="T2" fmla="*/ 190 w 2652"/>
                <a:gd name="T3" fmla="*/ 12 h 157"/>
                <a:gd name="T4" fmla="*/ 0 w 2652"/>
                <a:gd name="T5" fmla="*/ 1 h 157"/>
                <a:gd name="T6" fmla="*/ 94 w 2652"/>
                <a:gd name="T7" fmla="*/ 0 h 157"/>
                <a:gd name="T8" fmla="*/ 0 60000 65536"/>
                <a:gd name="T9" fmla="*/ 0 60000 65536"/>
                <a:gd name="T10" fmla="*/ 0 60000 65536"/>
                <a:gd name="T11" fmla="*/ 0 60000 65536"/>
                <a:gd name="T12" fmla="*/ 0 w 2652"/>
                <a:gd name="T13" fmla="*/ 0 h 157"/>
                <a:gd name="T14" fmla="*/ 2652 w 2652"/>
                <a:gd name="T15" fmla="*/ 157 h 157"/>
              </a:gdLst>
              <a:ahLst/>
              <a:cxnLst>
                <a:cxn ang="T8">
                  <a:pos x="T0" y="T1"/>
                </a:cxn>
                <a:cxn ang="T9">
                  <a:pos x="T2" y="T3"/>
                </a:cxn>
                <a:cxn ang="T10">
                  <a:pos x="T4" y="T5"/>
                </a:cxn>
                <a:cxn ang="T11">
                  <a:pos x="T6" y="T7"/>
                </a:cxn>
              </a:cxnLst>
              <a:rect l="T12" t="T13" r="T14" b="T15"/>
              <a:pathLst>
                <a:path w="2652" h="157">
                  <a:moveTo>
                    <a:pt x="1307" y="0"/>
                  </a:moveTo>
                  <a:lnTo>
                    <a:pt x="2652" y="157"/>
                  </a:lnTo>
                  <a:lnTo>
                    <a:pt x="0" y="16"/>
                  </a:lnTo>
                  <a:lnTo>
                    <a:pt x="13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94" name="Freeform 441"/>
            <p:cNvSpPr>
              <a:spLocks/>
            </p:cNvSpPr>
            <p:nvPr/>
          </p:nvSpPr>
          <p:spPr bwMode="auto">
            <a:xfrm>
              <a:off x="3291" y="2781"/>
              <a:ext cx="190" cy="12"/>
            </a:xfrm>
            <a:custGeom>
              <a:avLst/>
              <a:gdLst>
                <a:gd name="T0" fmla="*/ 94 w 2652"/>
                <a:gd name="T1" fmla="*/ 0 h 157"/>
                <a:gd name="T2" fmla="*/ 190 w 2652"/>
                <a:gd name="T3" fmla="*/ 12 h 157"/>
                <a:gd name="T4" fmla="*/ 0 w 2652"/>
                <a:gd name="T5" fmla="*/ 1 h 157"/>
                <a:gd name="T6" fmla="*/ 94 w 2652"/>
                <a:gd name="T7" fmla="*/ 0 h 157"/>
                <a:gd name="T8" fmla="*/ 0 60000 65536"/>
                <a:gd name="T9" fmla="*/ 0 60000 65536"/>
                <a:gd name="T10" fmla="*/ 0 60000 65536"/>
                <a:gd name="T11" fmla="*/ 0 60000 65536"/>
                <a:gd name="T12" fmla="*/ 0 w 2652"/>
                <a:gd name="T13" fmla="*/ 0 h 157"/>
                <a:gd name="T14" fmla="*/ 2652 w 2652"/>
                <a:gd name="T15" fmla="*/ 157 h 157"/>
              </a:gdLst>
              <a:ahLst/>
              <a:cxnLst>
                <a:cxn ang="T8">
                  <a:pos x="T0" y="T1"/>
                </a:cxn>
                <a:cxn ang="T9">
                  <a:pos x="T2" y="T3"/>
                </a:cxn>
                <a:cxn ang="T10">
                  <a:pos x="T4" y="T5"/>
                </a:cxn>
                <a:cxn ang="T11">
                  <a:pos x="T6" y="T7"/>
                </a:cxn>
              </a:cxnLst>
              <a:rect l="T12" t="T13" r="T14" b="T15"/>
              <a:pathLst>
                <a:path w="2652" h="157">
                  <a:moveTo>
                    <a:pt x="1307" y="0"/>
                  </a:moveTo>
                  <a:lnTo>
                    <a:pt x="2652" y="157"/>
                  </a:lnTo>
                  <a:lnTo>
                    <a:pt x="0" y="16"/>
                  </a:lnTo>
                  <a:lnTo>
                    <a:pt x="130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95" name="Freeform 442"/>
            <p:cNvSpPr>
              <a:spLocks/>
            </p:cNvSpPr>
            <p:nvPr/>
          </p:nvSpPr>
          <p:spPr bwMode="auto">
            <a:xfrm>
              <a:off x="3757" y="2774"/>
              <a:ext cx="83" cy="20"/>
            </a:xfrm>
            <a:custGeom>
              <a:avLst/>
              <a:gdLst>
                <a:gd name="T0" fmla="*/ 83 w 1161"/>
                <a:gd name="T1" fmla="*/ 0 h 257"/>
                <a:gd name="T2" fmla="*/ 47 w 1161"/>
                <a:gd name="T3" fmla="*/ 20 h 257"/>
                <a:gd name="T4" fmla="*/ 0 w 1161"/>
                <a:gd name="T5" fmla="*/ 11 h 257"/>
                <a:gd name="T6" fmla="*/ 83 w 1161"/>
                <a:gd name="T7" fmla="*/ 0 h 257"/>
                <a:gd name="T8" fmla="*/ 0 60000 65536"/>
                <a:gd name="T9" fmla="*/ 0 60000 65536"/>
                <a:gd name="T10" fmla="*/ 0 60000 65536"/>
                <a:gd name="T11" fmla="*/ 0 60000 65536"/>
                <a:gd name="T12" fmla="*/ 0 w 1161"/>
                <a:gd name="T13" fmla="*/ 0 h 257"/>
                <a:gd name="T14" fmla="*/ 1161 w 1161"/>
                <a:gd name="T15" fmla="*/ 257 h 257"/>
              </a:gdLst>
              <a:ahLst/>
              <a:cxnLst>
                <a:cxn ang="T8">
                  <a:pos x="T0" y="T1"/>
                </a:cxn>
                <a:cxn ang="T9">
                  <a:pos x="T2" y="T3"/>
                </a:cxn>
                <a:cxn ang="T10">
                  <a:pos x="T4" y="T5"/>
                </a:cxn>
                <a:cxn ang="T11">
                  <a:pos x="T6" y="T7"/>
                </a:cxn>
              </a:cxnLst>
              <a:rect l="T12" t="T13" r="T14" b="T15"/>
              <a:pathLst>
                <a:path w="1161" h="257">
                  <a:moveTo>
                    <a:pt x="1161" y="0"/>
                  </a:moveTo>
                  <a:lnTo>
                    <a:pt x="652" y="257"/>
                  </a:lnTo>
                  <a:lnTo>
                    <a:pt x="0" y="143"/>
                  </a:lnTo>
                  <a:lnTo>
                    <a:pt x="11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96" name="Freeform 443"/>
            <p:cNvSpPr>
              <a:spLocks/>
            </p:cNvSpPr>
            <p:nvPr/>
          </p:nvSpPr>
          <p:spPr bwMode="auto">
            <a:xfrm>
              <a:off x="3757" y="2774"/>
              <a:ext cx="83" cy="20"/>
            </a:xfrm>
            <a:custGeom>
              <a:avLst/>
              <a:gdLst>
                <a:gd name="T0" fmla="*/ 83 w 1161"/>
                <a:gd name="T1" fmla="*/ 0 h 257"/>
                <a:gd name="T2" fmla="*/ 47 w 1161"/>
                <a:gd name="T3" fmla="*/ 20 h 257"/>
                <a:gd name="T4" fmla="*/ 0 w 1161"/>
                <a:gd name="T5" fmla="*/ 11 h 257"/>
                <a:gd name="T6" fmla="*/ 83 w 1161"/>
                <a:gd name="T7" fmla="*/ 0 h 257"/>
                <a:gd name="T8" fmla="*/ 0 60000 65536"/>
                <a:gd name="T9" fmla="*/ 0 60000 65536"/>
                <a:gd name="T10" fmla="*/ 0 60000 65536"/>
                <a:gd name="T11" fmla="*/ 0 60000 65536"/>
                <a:gd name="T12" fmla="*/ 0 w 1161"/>
                <a:gd name="T13" fmla="*/ 0 h 257"/>
                <a:gd name="T14" fmla="*/ 1161 w 1161"/>
                <a:gd name="T15" fmla="*/ 257 h 257"/>
              </a:gdLst>
              <a:ahLst/>
              <a:cxnLst>
                <a:cxn ang="T8">
                  <a:pos x="T0" y="T1"/>
                </a:cxn>
                <a:cxn ang="T9">
                  <a:pos x="T2" y="T3"/>
                </a:cxn>
                <a:cxn ang="T10">
                  <a:pos x="T4" y="T5"/>
                </a:cxn>
                <a:cxn ang="T11">
                  <a:pos x="T6" y="T7"/>
                </a:cxn>
              </a:cxnLst>
              <a:rect l="T12" t="T13" r="T14" b="T15"/>
              <a:pathLst>
                <a:path w="1161" h="257">
                  <a:moveTo>
                    <a:pt x="1161" y="0"/>
                  </a:moveTo>
                  <a:lnTo>
                    <a:pt x="652" y="257"/>
                  </a:lnTo>
                  <a:lnTo>
                    <a:pt x="0" y="143"/>
                  </a:lnTo>
                  <a:lnTo>
                    <a:pt x="11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97" name="Freeform 444"/>
            <p:cNvSpPr>
              <a:spLocks/>
            </p:cNvSpPr>
            <p:nvPr/>
          </p:nvSpPr>
          <p:spPr bwMode="auto">
            <a:xfrm>
              <a:off x="3291" y="2772"/>
              <a:ext cx="94" cy="10"/>
            </a:xfrm>
            <a:custGeom>
              <a:avLst/>
              <a:gdLst>
                <a:gd name="T0" fmla="*/ 50 w 1307"/>
                <a:gd name="T1" fmla="*/ 0 h 124"/>
                <a:gd name="T2" fmla="*/ 94 w 1307"/>
                <a:gd name="T3" fmla="*/ 9 h 124"/>
                <a:gd name="T4" fmla="*/ 0 w 1307"/>
                <a:gd name="T5" fmla="*/ 10 h 124"/>
                <a:gd name="T6" fmla="*/ 50 w 1307"/>
                <a:gd name="T7" fmla="*/ 0 h 124"/>
                <a:gd name="T8" fmla="*/ 0 60000 65536"/>
                <a:gd name="T9" fmla="*/ 0 60000 65536"/>
                <a:gd name="T10" fmla="*/ 0 60000 65536"/>
                <a:gd name="T11" fmla="*/ 0 60000 65536"/>
                <a:gd name="T12" fmla="*/ 0 w 1307"/>
                <a:gd name="T13" fmla="*/ 0 h 124"/>
                <a:gd name="T14" fmla="*/ 1307 w 1307"/>
                <a:gd name="T15" fmla="*/ 124 h 124"/>
              </a:gdLst>
              <a:ahLst/>
              <a:cxnLst>
                <a:cxn ang="T8">
                  <a:pos x="T0" y="T1"/>
                </a:cxn>
                <a:cxn ang="T9">
                  <a:pos x="T2" y="T3"/>
                </a:cxn>
                <a:cxn ang="T10">
                  <a:pos x="T4" y="T5"/>
                </a:cxn>
                <a:cxn ang="T11">
                  <a:pos x="T6" y="T7"/>
                </a:cxn>
              </a:cxnLst>
              <a:rect l="T12" t="T13" r="T14" b="T15"/>
              <a:pathLst>
                <a:path w="1307" h="124">
                  <a:moveTo>
                    <a:pt x="689" y="0"/>
                  </a:moveTo>
                  <a:lnTo>
                    <a:pt x="1307" y="108"/>
                  </a:lnTo>
                  <a:lnTo>
                    <a:pt x="0" y="124"/>
                  </a:lnTo>
                  <a:lnTo>
                    <a:pt x="6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498" name="Freeform 445"/>
            <p:cNvSpPr>
              <a:spLocks/>
            </p:cNvSpPr>
            <p:nvPr/>
          </p:nvSpPr>
          <p:spPr bwMode="auto">
            <a:xfrm>
              <a:off x="3291" y="2772"/>
              <a:ext cx="94" cy="10"/>
            </a:xfrm>
            <a:custGeom>
              <a:avLst/>
              <a:gdLst>
                <a:gd name="T0" fmla="*/ 50 w 1307"/>
                <a:gd name="T1" fmla="*/ 0 h 124"/>
                <a:gd name="T2" fmla="*/ 94 w 1307"/>
                <a:gd name="T3" fmla="*/ 9 h 124"/>
                <a:gd name="T4" fmla="*/ 0 w 1307"/>
                <a:gd name="T5" fmla="*/ 10 h 124"/>
                <a:gd name="T6" fmla="*/ 50 w 1307"/>
                <a:gd name="T7" fmla="*/ 0 h 124"/>
                <a:gd name="T8" fmla="*/ 0 60000 65536"/>
                <a:gd name="T9" fmla="*/ 0 60000 65536"/>
                <a:gd name="T10" fmla="*/ 0 60000 65536"/>
                <a:gd name="T11" fmla="*/ 0 60000 65536"/>
                <a:gd name="T12" fmla="*/ 0 w 1307"/>
                <a:gd name="T13" fmla="*/ 0 h 124"/>
                <a:gd name="T14" fmla="*/ 1307 w 1307"/>
                <a:gd name="T15" fmla="*/ 124 h 124"/>
              </a:gdLst>
              <a:ahLst/>
              <a:cxnLst>
                <a:cxn ang="T8">
                  <a:pos x="T0" y="T1"/>
                </a:cxn>
                <a:cxn ang="T9">
                  <a:pos x="T2" y="T3"/>
                </a:cxn>
                <a:cxn ang="T10">
                  <a:pos x="T4" y="T5"/>
                </a:cxn>
                <a:cxn ang="T11">
                  <a:pos x="T6" y="T7"/>
                </a:cxn>
              </a:cxnLst>
              <a:rect l="T12" t="T13" r="T14" b="T15"/>
              <a:pathLst>
                <a:path w="1307" h="124">
                  <a:moveTo>
                    <a:pt x="689" y="0"/>
                  </a:moveTo>
                  <a:lnTo>
                    <a:pt x="1307" y="108"/>
                  </a:lnTo>
                  <a:lnTo>
                    <a:pt x="0" y="124"/>
                  </a:lnTo>
                  <a:lnTo>
                    <a:pt x="68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499" name="Freeform 446"/>
            <p:cNvSpPr>
              <a:spLocks/>
            </p:cNvSpPr>
            <p:nvPr/>
          </p:nvSpPr>
          <p:spPr bwMode="auto">
            <a:xfrm>
              <a:off x="3757" y="2771"/>
              <a:ext cx="83" cy="14"/>
            </a:xfrm>
            <a:custGeom>
              <a:avLst/>
              <a:gdLst>
                <a:gd name="T0" fmla="*/ 37 w 1161"/>
                <a:gd name="T1" fmla="*/ 0 h 174"/>
                <a:gd name="T2" fmla="*/ 83 w 1161"/>
                <a:gd name="T3" fmla="*/ 2 h 174"/>
                <a:gd name="T4" fmla="*/ 0 w 1161"/>
                <a:gd name="T5" fmla="*/ 14 h 174"/>
                <a:gd name="T6" fmla="*/ 37 w 1161"/>
                <a:gd name="T7" fmla="*/ 0 h 174"/>
                <a:gd name="T8" fmla="*/ 0 60000 65536"/>
                <a:gd name="T9" fmla="*/ 0 60000 65536"/>
                <a:gd name="T10" fmla="*/ 0 60000 65536"/>
                <a:gd name="T11" fmla="*/ 0 60000 65536"/>
                <a:gd name="T12" fmla="*/ 0 w 1161"/>
                <a:gd name="T13" fmla="*/ 0 h 174"/>
                <a:gd name="T14" fmla="*/ 1161 w 1161"/>
                <a:gd name="T15" fmla="*/ 174 h 174"/>
              </a:gdLst>
              <a:ahLst/>
              <a:cxnLst>
                <a:cxn ang="T8">
                  <a:pos x="T0" y="T1"/>
                </a:cxn>
                <a:cxn ang="T9">
                  <a:pos x="T2" y="T3"/>
                </a:cxn>
                <a:cxn ang="T10">
                  <a:pos x="T4" y="T5"/>
                </a:cxn>
                <a:cxn ang="T11">
                  <a:pos x="T6" y="T7"/>
                </a:cxn>
              </a:cxnLst>
              <a:rect l="T12" t="T13" r="T14" b="T15"/>
              <a:pathLst>
                <a:path w="1161" h="174">
                  <a:moveTo>
                    <a:pt x="519" y="0"/>
                  </a:moveTo>
                  <a:lnTo>
                    <a:pt x="1161" y="31"/>
                  </a:lnTo>
                  <a:lnTo>
                    <a:pt x="0" y="174"/>
                  </a:lnTo>
                  <a:lnTo>
                    <a:pt x="5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00" name="Freeform 447"/>
            <p:cNvSpPr>
              <a:spLocks/>
            </p:cNvSpPr>
            <p:nvPr/>
          </p:nvSpPr>
          <p:spPr bwMode="auto">
            <a:xfrm>
              <a:off x="3757" y="2771"/>
              <a:ext cx="83" cy="14"/>
            </a:xfrm>
            <a:custGeom>
              <a:avLst/>
              <a:gdLst>
                <a:gd name="T0" fmla="*/ 37 w 1161"/>
                <a:gd name="T1" fmla="*/ 0 h 174"/>
                <a:gd name="T2" fmla="*/ 83 w 1161"/>
                <a:gd name="T3" fmla="*/ 2 h 174"/>
                <a:gd name="T4" fmla="*/ 0 w 1161"/>
                <a:gd name="T5" fmla="*/ 14 h 174"/>
                <a:gd name="T6" fmla="*/ 37 w 1161"/>
                <a:gd name="T7" fmla="*/ 0 h 174"/>
                <a:gd name="T8" fmla="*/ 0 60000 65536"/>
                <a:gd name="T9" fmla="*/ 0 60000 65536"/>
                <a:gd name="T10" fmla="*/ 0 60000 65536"/>
                <a:gd name="T11" fmla="*/ 0 60000 65536"/>
                <a:gd name="T12" fmla="*/ 0 w 1161"/>
                <a:gd name="T13" fmla="*/ 0 h 174"/>
                <a:gd name="T14" fmla="*/ 1161 w 1161"/>
                <a:gd name="T15" fmla="*/ 174 h 174"/>
              </a:gdLst>
              <a:ahLst/>
              <a:cxnLst>
                <a:cxn ang="T8">
                  <a:pos x="T0" y="T1"/>
                </a:cxn>
                <a:cxn ang="T9">
                  <a:pos x="T2" y="T3"/>
                </a:cxn>
                <a:cxn ang="T10">
                  <a:pos x="T4" y="T5"/>
                </a:cxn>
                <a:cxn ang="T11">
                  <a:pos x="T6" y="T7"/>
                </a:cxn>
              </a:cxnLst>
              <a:rect l="T12" t="T13" r="T14" b="T15"/>
              <a:pathLst>
                <a:path w="1161" h="174">
                  <a:moveTo>
                    <a:pt x="519" y="0"/>
                  </a:moveTo>
                  <a:lnTo>
                    <a:pt x="1161" y="31"/>
                  </a:lnTo>
                  <a:lnTo>
                    <a:pt x="0" y="174"/>
                  </a:lnTo>
                  <a:lnTo>
                    <a:pt x="5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01" name="Freeform 448"/>
            <p:cNvSpPr>
              <a:spLocks/>
            </p:cNvSpPr>
            <p:nvPr/>
          </p:nvSpPr>
          <p:spPr bwMode="auto">
            <a:xfrm>
              <a:off x="3251" y="2760"/>
              <a:ext cx="90" cy="22"/>
            </a:xfrm>
            <a:custGeom>
              <a:avLst/>
              <a:gdLst>
                <a:gd name="T0" fmla="*/ 0 w 1259"/>
                <a:gd name="T1" fmla="*/ 0 h 282"/>
                <a:gd name="T2" fmla="*/ 90 w 1259"/>
                <a:gd name="T3" fmla="*/ 12 h 282"/>
                <a:gd name="T4" fmla="*/ 41 w 1259"/>
                <a:gd name="T5" fmla="*/ 22 h 282"/>
                <a:gd name="T6" fmla="*/ 0 w 1259"/>
                <a:gd name="T7" fmla="*/ 0 h 282"/>
                <a:gd name="T8" fmla="*/ 0 60000 65536"/>
                <a:gd name="T9" fmla="*/ 0 60000 65536"/>
                <a:gd name="T10" fmla="*/ 0 60000 65536"/>
                <a:gd name="T11" fmla="*/ 0 60000 65536"/>
                <a:gd name="T12" fmla="*/ 0 w 1259"/>
                <a:gd name="T13" fmla="*/ 0 h 282"/>
                <a:gd name="T14" fmla="*/ 1259 w 1259"/>
                <a:gd name="T15" fmla="*/ 282 h 282"/>
              </a:gdLst>
              <a:ahLst/>
              <a:cxnLst>
                <a:cxn ang="T8">
                  <a:pos x="T0" y="T1"/>
                </a:cxn>
                <a:cxn ang="T9">
                  <a:pos x="T2" y="T3"/>
                </a:cxn>
                <a:cxn ang="T10">
                  <a:pos x="T4" y="T5"/>
                </a:cxn>
                <a:cxn ang="T11">
                  <a:pos x="T6" y="T7"/>
                </a:cxn>
              </a:cxnLst>
              <a:rect l="T12" t="T13" r="T14" b="T15"/>
              <a:pathLst>
                <a:path w="1259" h="282">
                  <a:moveTo>
                    <a:pt x="0" y="0"/>
                  </a:moveTo>
                  <a:lnTo>
                    <a:pt x="1259" y="158"/>
                  </a:lnTo>
                  <a:lnTo>
                    <a:pt x="570" y="2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02" name="Freeform 449"/>
            <p:cNvSpPr>
              <a:spLocks/>
            </p:cNvSpPr>
            <p:nvPr/>
          </p:nvSpPr>
          <p:spPr bwMode="auto">
            <a:xfrm>
              <a:off x="3251" y="2760"/>
              <a:ext cx="90" cy="22"/>
            </a:xfrm>
            <a:custGeom>
              <a:avLst/>
              <a:gdLst>
                <a:gd name="T0" fmla="*/ 0 w 1259"/>
                <a:gd name="T1" fmla="*/ 0 h 282"/>
                <a:gd name="T2" fmla="*/ 90 w 1259"/>
                <a:gd name="T3" fmla="*/ 12 h 282"/>
                <a:gd name="T4" fmla="*/ 41 w 1259"/>
                <a:gd name="T5" fmla="*/ 22 h 282"/>
                <a:gd name="T6" fmla="*/ 0 w 1259"/>
                <a:gd name="T7" fmla="*/ 0 h 282"/>
                <a:gd name="T8" fmla="*/ 0 60000 65536"/>
                <a:gd name="T9" fmla="*/ 0 60000 65536"/>
                <a:gd name="T10" fmla="*/ 0 60000 65536"/>
                <a:gd name="T11" fmla="*/ 0 60000 65536"/>
                <a:gd name="T12" fmla="*/ 0 w 1259"/>
                <a:gd name="T13" fmla="*/ 0 h 282"/>
                <a:gd name="T14" fmla="*/ 1259 w 1259"/>
                <a:gd name="T15" fmla="*/ 282 h 282"/>
              </a:gdLst>
              <a:ahLst/>
              <a:cxnLst>
                <a:cxn ang="T8">
                  <a:pos x="T0" y="T1"/>
                </a:cxn>
                <a:cxn ang="T9">
                  <a:pos x="T2" y="T3"/>
                </a:cxn>
                <a:cxn ang="T10">
                  <a:pos x="T4" y="T5"/>
                </a:cxn>
                <a:cxn ang="T11">
                  <a:pos x="T6" y="T7"/>
                </a:cxn>
              </a:cxnLst>
              <a:rect l="T12" t="T13" r="T14" b="T15"/>
              <a:pathLst>
                <a:path w="1259" h="282">
                  <a:moveTo>
                    <a:pt x="0" y="0"/>
                  </a:moveTo>
                  <a:lnTo>
                    <a:pt x="1259" y="158"/>
                  </a:lnTo>
                  <a:lnTo>
                    <a:pt x="570" y="28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03" name="Freeform 450"/>
            <p:cNvSpPr>
              <a:spLocks/>
            </p:cNvSpPr>
            <p:nvPr/>
          </p:nvSpPr>
          <p:spPr bwMode="auto">
            <a:xfrm>
              <a:off x="3251" y="2760"/>
              <a:ext cx="90" cy="12"/>
            </a:xfrm>
            <a:custGeom>
              <a:avLst/>
              <a:gdLst>
                <a:gd name="T0" fmla="*/ 50 w 1259"/>
                <a:gd name="T1" fmla="*/ 0 h 167"/>
                <a:gd name="T2" fmla="*/ 90 w 1259"/>
                <a:gd name="T3" fmla="*/ 12 h 167"/>
                <a:gd name="T4" fmla="*/ 0 w 1259"/>
                <a:gd name="T5" fmla="*/ 1 h 167"/>
                <a:gd name="T6" fmla="*/ 50 w 1259"/>
                <a:gd name="T7" fmla="*/ 0 h 167"/>
                <a:gd name="T8" fmla="*/ 0 60000 65536"/>
                <a:gd name="T9" fmla="*/ 0 60000 65536"/>
                <a:gd name="T10" fmla="*/ 0 60000 65536"/>
                <a:gd name="T11" fmla="*/ 0 60000 65536"/>
                <a:gd name="T12" fmla="*/ 0 w 1259"/>
                <a:gd name="T13" fmla="*/ 0 h 167"/>
                <a:gd name="T14" fmla="*/ 1259 w 1259"/>
                <a:gd name="T15" fmla="*/ 167 h 167"/>
              </a:gdLst>
              <a:ahLst/>
              <a:cxnLst>
                <a:cxn ang="T8">
                  <a:pos x="T0" y="T1"/>
                </a:cxn>
                <a:cxn ang="T9">
                  <a:pos x="T2" y="T3"/>
                </a:cxn>
                <a:cxn ang="T10">
                  <a:pos x="T4" y="T5"/>
                </a:cxn>
                <a:cxn ang="T11">
                  <a:pos x="T6" y="T7"/>
                </a:cxn>
              </a:cxnLst>
              <a:rect l="T12" t="T13" r="T14" b="T15"/>
              <a:pathLst>
                <a:path w="1259" h="167">
                  <a:moveTo>
                    <a:pt x="694" y="0"/>
                  </a:moveTo>
                  <a:lnTo>
                    <a:pt x="1259" y="167"/>
                  </a:lnTo>
                  <a:lnTo>
                    <a:pt x="0" y="9"/>
                  </a:lnTo>
                  <a:lnTo>
                    <a:pt x="6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04" name="Freeform 451"/>
            <p:cNvSpPr>
              <a:spLocks/>
            </p:cNvSpPr>
            <p:nvPr/>
          </p:nvSpPr>
          <p:spPr bwMode="auto">
            <a:xfrm>
              <a:off x="3251" y="2760"/>
              <a:ext cx="90" cy="12"/>
            </a:xfrm>
            <a:custGeom>
              <a:avLst/>
              <a:gdLst>
                <a:gd name="T0" fmla="*/ 50 w 1259"/>
                <a:gd name="T1" fmla="*/ 0 h 167"/>
                <a:gd name="T2" fmla="*/ 90 w 1259"/>
                <a:gd name="T3" fmla="*/ 12 h 167"/>
                <a:gd name="T4" fmla="*/ 0 w 1259"/>
                <a:gd name="T5" fmla="*/ 1 h 167"/>
                <a:gd name="T6" fmla="*/ 50 w 1259"/>
                <a:gd name="T7" fmla="*/ 0 h 167"/>
                <a:gd name="T8" fmla="*/ 0 60000 65536"/>
                <a:gd name="T9" fmla="*/ 0 60000 65536"/>
                <a:gd name="T10" fmla="*/ 0 60000 65536"/>
                <a:gd name="T11" fmla="*/ 0 60000 65536"/>
                <a:gd name="T12" fmla="*/ 0 w 1259"/>
                <a:gd name="T13" fmla="*/ 0 h 167"/>
                <a:gd name="T14" fmla="*/ 1259 w 1259"/>
                <a:gd name="T15" fmla="*/ 167 h 167"/>
              </a:gdLst>
              <a:ahLst/>
              <a:cxnLst>
                <a:cxn ang="T8">
                  <a:pos x="T0" y="T1"/>
                </a:cxn>
                <a:cxn ang="T9">
                  <a:pos x="T2" y="T3"/>
                </a:cxn>
                <a:cxn ang="T10">
                  <a:pos x="T4" y="T5"/>
                </a:cxn>
                <a:cxn ang="T11">
                  <a:pos x="T6" y="T7"/>
                </a:cxn>
              </a:cxnLst>
              <a:rect l="T12" t="T13" r="T14" b="T15"/>
              <a:pathLst>
                <a:path w="1259" h="167">
                  <a:moveTo>
                    <a:pt x="694" y="0"/>
                  </a:moveTo>
                  <a:lnTo>
                    <a:pt x="1259" y="167"/>
                  </a:lnTo>
                  <a:lnTo>
                    <a:pt x="0" y="9"/>
                  </a:lnTo>
                  <a:lnTo>
                    <a:pt x="6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05" name="Freeform 452"/>
            <p:cNvSpPr>
              <a:spLocks/>
            </p:cNvSpPr>
            <p:nvPr/>
          </p:nvSpPr>
          <p:spPr bwMode="auto">
            <a:xfrm>
              <a:off x="3794" y="2754"/>
              <a:ext cx="46" cy="20"/>
            </a:xfrm>
            <a:custGeom>
              <a:avLst/>
              <a:gdLst>
                <a:gd name="T0" fmla="*/ 33 w 642"/>
                <a:gd name="T1" fmla="*/ 0 h 263"/>
                <a:gd name="T2" fmla="*/ 46 w 642"/>
                <a:gd name="T3" fmla="*/ 20 h 263"/>
                <a:gd name="T4" fmla="*/ 0 w 642"/>
                <a:gd name="T5" fmla="*/ 18 h 263"/>
                <a:gd name="T6" fmla="*/ 33 w 642"/>
                <a:gd name="T7" fmla="*/ 0 h 263"/>
                <a:gd name="T8" fmla="*/ 0 60000 65536"/>
                <a:gd name="T9" fmla="*/ 0 60000 65536"/>
                <a:gd name="T10" fmla="*/ 0 60000 65536"/>
                <a:gd name="T11" fmla="*/ 0 60000 65536"/>
                <a:gd name="T12" fmla="*/ 0 w 642"/>
                <a:gd name="T13" fmla="*/ 0 h 263"/>
                <a:gd name="T14" fmla="*/ 642 w 642"/>
                <a:gd name="T15" fmla="*/ 263 h 263"/>
              </a:gdLst>
              <a:ahLst/>
              <a:cxnLst>
                <a:cxn ang="T8">
                  <a:pos x="T0" y="T1"/>
                </a:cxn>
                <a:cxn ang="T9">
                  <a:pos x="T2" y="T3"/>
                </a:cxn>
                <a:cxn ang="T10">
                  <a:pos x="T4" y="T5"/>
                </a:cxn>
                <a:cxn ang="T11">
                  <a:pos x="T6" y="T7"/>
                </a:cxn>
              </a:cxnLst>
              <a:rect l="T12" t="T13" r="T14" b="T15"/>
              <a:pathLst>
                <a:path w="642" h="263">
                  <a:moveTo>
                    <a:pt x="461" y="0"/>
                  </a:moveTo>
                  <a:lnTo>
                    <a:pt x="642" y="263"/>
                  </a:lnTo>
                  <a:lnTo>
                    <a:pt x="0" y="232"/>
                  </a:lnTo>
                  <a:lnTo>
                    <a:pt x="4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06" name="Freeform 453"/>
            <p:cNvSpPr>
              <a:spLocks/>
            </p:cNvSpPr>
            <p:nvPr/>
          </p:nvSpPr>
          <p:spPr bwMode="auto">
            <a:xfrm>
              <a:off x="3794" y="2754"/>
              <a:ext cx="46" cy="20"/>
            </a:xfrm>
            <a:custGeom>
              <a:avLst/>
              <a:gdLst>
                <a:gd name="T0" fmla="*/ 33 w 642"/>
                <a:gd name="T1" fmla="*/ 0 h 263"/>
                <a:gd name="T2" fmla="*/ 46 w 642"/>
                <a:gd name="T3" fmla="*/ 20 h 263"/>
                <a:gd name="T4" fmla="*/ 0 w 642"/>
                <a:gd name="T5" fmla="*/ 18 h 263"/>
                <a:gd name="T6" fmla="*/ 33 w 642"/>
                <a:gd name="T7" fmla="*/ 0 h 263"/>
                <a:gd name="T8" fmla="*/ 0 60000 65536"/>
                <a:gd name="T9" fmla="*/ 0 60000 65536"/>
                <a:gd name="T10" fmla="*/ 0 60000 65536"/>
                <a:gd name="T11" fmla="*/ 0 60000 65536"/>
                <a:gd name="T12" fmla="*/ 0 w 642"/>
                <a:gd name="T13" fmla="*/ 0 h 263"/>
                <a:gd name="T14" fmla="*/ 642 w 642"/>
                <a:gd name="T15" fmla="*/ 263 h 263"/>
              </a:gdLst>
              <a:ahLst/>
              <a:cxnLst>
                <a:cxn ang="T8">
                  <a:pos x="T0" y="T1"/>
                </a:cxn>
                <a:cxn ang="T9">
                  <a:pos x="T2" y="T3"/>
                </a:cxn>
                <a:cxn ang="T10">
                  <a:pos x="T4" y="T5"/>
                </a:cxn>
                <a:cxn ang="T11">
                  <a:pos x="T6" y="T7"/>
                </a:cxn>
              </a:cxnLst>
              <a:rect l="T12" t="T13" r="T14" b="T15"/>
              <a:pathLst>
                <a:path w="642" h="263">
                  <a:moveTo>
                    <a:pt x="461" y="0"/>
                  </a:moveTo>
                  <a:lnTo>
                    <a:pt x="642" y="263"/>
                  </a:lnTo>
                  <a:lnTo>
                    <a:pt x="0" y="232"/>
                  </a:lnTo>
                  <a:lnTo>
                    <a:pt x="4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07" name="Freeform 454"/>
            <p:cNvSpPr>
              <a:spLocks/>
            </p:cNvSpPr>
            <p:nvPr/>
          </p:nvSpPr>
          <p:spPr bwMode="auto">
            <a:xfrm>
              <a:off x="3827" y="2749"/>
              <a:ext cx="45" cy="25"/>
            </a:xfrm>
            <a:custGeom>
              <a:avLst/>
              <a:gdLst>
                <a:gd name="T0" fmla="*/ 45 w 633"/>
                <a:gd name="T1" fmla="*/ 0 h 329"/>
                <a:gd name="T2" fmla="*/ 13 w 633"/>
                <a:gd name="T3" fmla="*/ 25 h 329"/>
                <a:gd name="T4" fmla="*/ 0 w 633"/>
                <a:gd name="T5" fmla="*/ 5 h 329"/>
                <a:gd name="T6" fmla="*/ 45 w 633"/>
                <a:gd name="T7" fmla="*/ 0 h 329"/>
                <a:gd name="T8" fmla="*/ 0 60000 65536"/>
                <a:gd name="T9" fmla="*/ 0 60000 65536"/>
                <a:gd name="T10" fmla="*/ 0 60000 65536"/>
                <a:gd name="T11" fmla="*/ 0 60000 65536"/>
                <a:gd name="T12" fmla="*/ 0 w 633"/>
                <a:gd name="T13" fmla="*/ 0 h 329"/>
                <a:gd name="T14" fmla="*/ 633 w 633"/>
                <a:gd name="T15" fmla="*/ 329 h 329"/>
              </a:gdLst>
              <a:ahLst/>
              <a:cxnLst>
                <a:cxn ang="T8">
                  <a:pos x="T0" y="T1"/>
                </a:cxn>
                <a:cxn ang="T9">
                  <a:pos x="T2" y="T3"/>
                </a:cxn>
                <a:cxn ang="T10">
                  <a:pos x="T4" y="T5"/>
                </a:cxn>
                <a:cxn ang="T11">
                  <a:pos x="T6" y="T7"/>
                </a:cxn>
              </a:cxnLst>
              <a:rect l="T12" t="T13" r="T14" b="T15"/>
              <a:pathLst>
                <a:path w="633" h="329">
                  <a:moveTo>
                    <a:pt x="633" y="0"/>
                  </a:moveTo>
                  <a:lnTo>
                    <a:pt x="181" y="329"/>
                  </a:lnTo>
                  <a:lnTo>
                    <a:pt x="0" y="66"/>
                  </a:lnTo>
                  <a:lnTo>
                    <a:pt x="6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08" name="Freeform 455"/>
            <p:cNvSpPr>
              <a:spLocks/>
            </p:cNvSpPr>
            <p:nvPr/>
          </p:nvSpPr>
          <p:spPr bwMode="auto">
            <a:xfrm>
              <a:off x="3827" y="2749"/>
              <a:ext cx="45" cy="25"/>
            </a:xfrm>
            <a:custGeom>
              <a:avLst/>
              <a:gdLst>
                <a:gd name="T0" fmla="*/ 45 w 633"/>
                <a:gd name="T1" fmla="*/ 0 h 329"/>
                <a:gd name="T2" fmla="*/ 13 w 633"/>
                <a:gd name="T3" fmla="*/ 25 h 329"/>
                <a:gd name="T4" fmla="*/ 0 w 633"/>
                <a:gd name="T5" fmla="*/ 5 h 329"/>
                <a:gd name="T6" fmla="*/ 45 w 633"/>
                <a:gd name="T7" fmla="*/ 0 h 329"/>
                <a:gd name="T8" fmla="*/ 0 60000 65536"/>
                <a:gd name="T9" fmla="*/ 0 60000 65536"/>
                <a:gd name="T10" fmla="*/ 0 60000 65536"/>
                <a:gd name="T11" fmla="*/ 0 60000 65536"/>
                <a:gd name="T12" fmla="*/ 0 w 633"/>
                <a:gd name="T13" fmla="*/ 0 h 329"/>
                <a:gd name="T14" fmla="*/ 633 w 633"/>
                <a:gd name="T15" fmla="*/ 329 h 329"/>
              </a:gdLst>
              <a:ahLst/>
              <a:cxnLst>
                <a:cxn ang="T8">
                  <a:pos x="T0" y="T1"/>
                </a:cxn>
                <a:cxn ang="T9">
                  <a:pos x="T2" y="T3"/>
                </a:cxn>
                <a:cxn ang="T10">
                  <a:pos x="T4" y="T5"/>
                </a:cxn>
                <a:cxn ang="T11">
                  <a:pos x="T6" y="T7"/>
                </a:cxn>
              </a:cxnLst>
              <a:rect l="T12" t="T13" r="T14" b="T15"/>
              <a:pathLst>
                <a:path w="633" h="329">
                  <a:moveTo>
                    <a:pt x="633" y="0"/>
                  </a:moveTo>
                  <a:lnTo>
                    <a:pt x="181" y="329"/>
                  </a:lnTo>
                  <a:lnTo>
                    <a:pt x="0" y="66"/>
                  </a:lnTo>
                  <a:lnTo>
                    <a:pt x="6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09" name="Freeform 456"/>
            <p:cNvSpPr>
              <a:spLocks/>
            </p:cNvSpPr>
            <p:nvPr/>
          </p:nvSpPr>
          <p:spPr bwMode="auto">
            <a:xfrm>
              <a:off x="3251" y="2740"/>
              <a:ext cx="49" cy="20"/>
            </a:xfrm>
            <a:custGeom>
              <a:avLst/>
              <a:gdLst>
                <a:gd name="T0" fmla="*/ 13 w 694"/>
                <a:gd name="T1" fmla="*/ 0 h 260"/>
                <a:gd name="T2" fmla="*/ 49 w 694"/>
                <a:gd name="T3" fmla="*/ 19 h 260"/>
                <a:gd name="T4" fmla="*/ 0 w 694"/>
                <a:gd name="T5" fmla="*/ 20 h 260"/>
                <a:gd name="T6" fmla="*/ 13 w 694"/>
                <a:gd name="T7" fmla="*/ 0 h 260"/>
                <a:gd name="T8" fmla="*/ 0 60000 65536"/>
                <a:gd name="T9" fmla="*/ 0 60000 65536"/>
                <a:gd name="T10" fmla="*/ 0 60000 65536"/>
                <a:gd name="T11" fmla="*/ 0 60000 65536"/>
                <a:gd name="T12" fmla="*/ 0 w 694"/>
                <a:gd name="T13" fmla="*/ 0 h 260"/>
                <a:gd name="T14" fmla="*/ 694 w 694"/>
                <a:gd name="T15" fmla="*/ 260 h 260"/>
              </a:gdLst>
              <a:ahLst/>
              <a:cxnLst>
                <a:cxn ang="T8">
                  <a:pos x="T0" y="T1"/>
                </a:cxn>
                <a:cxn ang="T9">
                  <a:pos x="T2" y="T3"/>
                </a:cxn>
                <a:cxn ang="T10">
                  <a:pos x="T4" y="T5"/>
                </a:cxn>
                <a:cxn ang="T11">
                  <a:pos x="T6" y="T7"/>
                </a:cxn>
              </a:cxnLst>
              <a:rect l="T12" t="T13" r="T14" b="T15"/>
              <a:pathLst>
                <a:path w="694" h="260">
                  <a:moveTo>
                    <a:pt x="185" y="0"/>
                  </a:moveTo>
                  <a:lnTo>
                    <a:pt x="694" y="251"/>
                  </a:lnTo>
                  <a:lnTo>
                    <a:pt x="0" y="260"/>
                  </a:lnTo>
                  <a:lnTo>
                    <a:pt x="1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10" name="Freeform 457"/>
            <p:cNvSpPr>
              <a:spLocks/>
            </p:cNvSpPr>
            <p:nvPr/>
          </p:nvSpPr>
          <p:spPr bwMode="auto">
            <a:xfrm>
              <a:off x="3251" y="2740"/>
              <a:ext cx="49" cy="20"/>
            </a:xfrm>
            <a:custGeom>
              <a:avLst/>
              <a:gdLst>
                <a:gd name="T0" fmla="*/ 13 w 694"/>
                <a:gd name="T1" fmla="*/ 0 h 260"/>
                <a:gd name="T2" fmla="*/ 49 w 694"/>
                <a:gd name="T3" fmla="*/ 19 h 260"/>
                <a:gd name="T4" fmla="*/ 0 w 694"/>
                <a:gd name="T5" fmla="*/ 20 h 260"/>
                <a:gd name="T6" fmla="*/ 13 w 694"/>
                <a:gd name="T7" fmla="*/ 0 h 260"/>
                <a:gd name="T8" fmla="*/ 0 60000 65536"/>
                <a:gd name="T9" fmla="*/ 0 60000 65536"/>
                <a:gd name="T10" fmla="*/ 0 60000 65536"/>
                <a:gd name="T11" fmla="*/ 0 60000 65536"/>
                <a:gd name="T12" fmla="*/ 0 w 694"/>
                <a:gd name="T13" fmla="*/ 0 h 260"/>
                <a:gd name="T14" fmla="*/ 694 w 694"/>
                <a:gd name="T15" fmla="*/ 260 h 260"/>
              </a:gdLst>
              <a:ahLst/>
              <a:cxnLst>
                <a:cxn ang="T8">
                  <a:pos x="T0" y="T1"/>
                </a:cxn>
                <a:cxn ang="T9">
                  <a:pos x="T2" y="T3"/>
                </a:cxn>
                <a:cxn ang="T10">
                  <a:pos x="T4" y="T5"/>
                </a:cxn>
                <a:cxn ang="T11">
                  <a:pos x="T6" y="T7"/>
                </a:cxn>
              </a:cxnLst>
              <a:rect l="T12" t="T13" r="T14" b="T15"/>
              <a:pathLst>
                <a:path w="694" h="260">
                  <a:moveTo>
                    <a:pt x="185" y="0"/>
                  </a:moveTo>
                  <a:lnTo>
                    <a:pt x="694" y="251"/>
                  </a:lnTo>
                  <a:lnTo>
                    <a:pt x="0" y="260"/>
                  </a:lnTo>
                  <a:lnTo>
                    <a:pt x="1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11" name="Freeform 458"/>
            <p:cNvSpPr>
              <a:spLocks/>
            </p:cNvSpPr>
            <p:nvPr/>
          </p:nvSpPr>
          <p:spPr bwMode="auto">
            <a:xfrm>
              <a:off x="3827" y="2731"/>
              <a:ext cx="45" cy="23"/>
            </a:xfrm>
            <a:custGeom>
              <a:avLst/>
              <a:gdLst>
                <a:gd name="T0" fmla="*/ 29 w 633"/>
                <a:gd name="T1" fmla="*/ 0 h 298"/>
                <a:gd name="T2" fmla="*/ 45 w 633"/>
                <a:gd name="T3" fmla="*/ 18 h 298"/>
                <a:gd name="T4" fmla="*/ 0 w 633"/>
                <a:gd name="T5" fmla="*/ 23 h 298"/>
                <a:gd name="T6" fmla="*/ 29 w 633"/>
                <a:gd name="T7" fmla="*/ 0 h 298"/>
                <a:gd name="T8" fmla="*/ 0 60000 65536"/>
                <a:gd name="T9" fmla="*/ 0 60000 65536"/>
                <a:gd name="T10" fmla="*/ 0 60000 65536"/>
                <a:gd name="T11" fmla="*/ 0 60000 65536"/>
                <a:gd name="T12" fmla="*/ 0 w 633"/>
                <a:gd name="T13" fmla="*/ 0 h 298"/>
                <a:gd name="T14" fmla="*/ 633 w 633"/>
                <a:gd name="T15" fmla="*/ 298 h 298"/>
              </a:gdLst>
              <a:ahLst/>
              <a:cxnLst>
                <a:cxn ang="T8">
                  <a:pos x="T0" y="T1"/>
                </a:cxn>
                <a:cxn ang="T9">
                  <a:pos x="T2" y="T3"/>
                </a:cxn>
                <a:cxn ang="T10">
                  <a:pos x="T4" y="T5"/>
                </a:cxn>
                <a:cxn ang="T11">
                  <a:pos x="T6" y="T7"/>
                </a:cxn>
              </a:cxnLst>
              <a:rect l="T12" t="T13" r="T14" b="T15"/>
              <a:pathLst>
                <a:path w="633" h="298">
                  <a:moveTo>
                    <a:pt x="410" y="0"/>
                  </a:moveTo>
                  <a:lnTo>
                    <a:pt x="633" y="232"/>
                  </a:lnTo>
                  <a:lnTo>
                    <a:pt x="0" y="298"/>
                  </a:lnTo>
                  <a:lnTo>
                    <a:pt x="4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12" name="Freeform 459"/>
            <p:cNvSpPr>
              <a:spLocks/>
            </p:cNvSpPr>
            <p:nvPr/>
          </p:nvSpPr>
          <p:spPr bwMode="auto">
            <a:xfrm>
              <a:off x="3827" y="2731"/>
              <a:ext cx="45" cy="23"/>
            </a:xfrm>
            <a:custGeom>
              <a:avLst/>
              <a:gdLst>
                <a:gd name="T0" fmla="*/ 29 w 633"/>
                <a:gd name="T1" fmla="*/ 0 h 298"/>
                <a:gd name="T2" fmla="*/ 45 w 633"/>
                <a:gd name="T3" fmla="*/ 18 h 298"/>
                <a:gd name="T4" fmla="*/ 0 w 633"/>
                <a:gd name="T5" fmla="*/ 23 h 298"/>
                <a:gd name="T6" fmla="*/ 29 w 633"/>
                <a:gd name="T7" fmla="*/ 0 h 298"/>
                <a:gd name="T8" fmla="*/ 0 60000 65536"/>
                <a:gd name="T9" fmla="*/ 0 60000 65536"/>
                <a:gd name="T10" fmla="*/ 0 60000 65536"/>
                <a:gd name="T11" fmla="*/ 0 60000 65536"/>
                <a:gd name="T12" fmla="*/ 0 w 633"/>
                <a:gd name="T13" fmla="*/ 0 h 298"/>
                <a:gd name="T14" fmla="*/ 633 w 633"/>
                <a:gd name="T15" fmla="*/ 298 h 298"/>
              </a:gdLst>
              <a:ahLst/>
              <a:cxnLst>
                <a:cxn ang="T8">
                  <a:pos x="T0" y="T1"/>
                </a:cxn>
                <a:cxn ang="T9">
                  <a:pos x="T2" y="T3"/>
                </a:cxn>
                <a:cxn ang="T10">
                  <a:pos x="T4" y="T5"/>
                </a:cxn>
                <a:cxn ang="T11">
                  <a:pos x="T6" y="T7"/>
                </a:cxn>
              </a:cxnLst>
              <a:rect l="T12" t="T13" r="T14" b="T15"/>
              <a:pathLst>
                <a:path w="633" h="298">
                  <a:moveTo>
                    <a:pt x="410" y="0"/>
                  </a:moveTo>
                  <a:lnTo>
                    <a:pt x="633" y="232"/>
                  </a:lnTo>
                  <a:lnTo>
                    <a:pt x="0" y="298"/>
                  </a:lnTo>
                  <a:lnTo>
                    <a:pt x="4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13" name="Freeform 460"/>
            <p:cNvSpPr>
              <a:spLocks/>
            </p:cNvSpPr>
            <p:nvPr/>
          </p:nvSpPr>
          <p:spPr bwMode="auto">
            <a:xfrm>
              <a:off x="3214" y="2729"/>
              <a:ext cx="50" cy="31"/>
            </a:xfrm>
            <a:custGeom>
              <a:avLst/>
              <a:gdLst>
                <a:gd name="T0" fmla="*/ 0 w 696"/>
                <a:gd name="T1" fmla="*/ 0 h 406"/>
                <a:gd name="T2" fmla="*/ 50 w 696"/>
                <a:gd name="T3" fmla="*/ 11 h 406"/>
                <a:gd name="T4" fmla="*/ 37 w 696"/>
                <a:gd name="T5" fmla="*/ 31 h 406"/>
                <a:gd name="T6" fmla="*/ 0 w 696"/>
                <a:gd name="T7" fmla="*/ 0 h 406"/>
                <a:gd name="T8" fmla="*/ 0 60000 65536"/>
                <a:gd name="T9" fmla="*/ 0 60000 65536"/>
                <a:gd name="T10" fmla="*/ 0 60000 65536"/>
                <a:gd name="T11" fmla="*/ 0 60000 65536"/>
                <a:gd name="T12" fmla="*/ 0 w 696"/>
                <a:gd name="T13" fmla="*/ 0 h 406"/>
                <a:gd name="T14" fmla="*/ 696 w 696"/>
                <a:gd name="T15" fmla="*/ 406 h 406"/>
              </a:gdLst>
              <a:ahLst/>
              <a:cxnLst>
                <a:cxn ang="T8">
                  <a:pos x="T0" y="T1"/>
                </a:cxn>
                <a:cxn ang="T9">
                  <a:pos x="T2" y="T3"/>
                </a:cxn>
                <a:cxn ang="T10">
                  <a:pos x="T4" y="T5"/>
                </a:cxn>
                <a:cxn ang="T11">
                  <a:pos x="T6" y="T7"/>
                </a:cxn>
              </a:cxnLst>
              <a:rect l="T12" t="T13" r="T14" b="T15"/>
              <a:pathLst>
                <a:path w="696" h="406">
                  <a:moveTo>
                    <a:pt x="0" y="0"/>
                  </a:moveTo>
                  <a:lnTo>
                    <a:pt x="696" y="146"/>
                  </a:lnTo>
                  <a:lnTo>
                    <a:pt x="511" y="40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14" name="Freeform 461"/>
            <p:cNvSpPr>
              <a:spLocks/>
            </p:cNvSpPr>
            <p:nvPr/>
          </p:nvSpPr>
          <p:spPr bwMode="auto">
            <a:xfrm>
              <a:off x="3214" y="2729"/>
              <a:ext cx="50" cy="31"/>
            </a:xfrm>
            <a:custGeom>
              <a:avLst/>
              <a:gdLst>
                <a:gd name="T0" fmla="*/ 0 w 696"/>
                <a:gd name="T1" fmla="*/ 0 h 406"/>
                <a:gd name="T2" fmla="*/ 50 w 696"/>
                <a:gd name="T3" fmla="*/ 11 h 406"/>
                <a:gd name="T4" fmla="*/ 37 w 696"/>
                <a:gd name="T5" fmla="*/ 31 h 406"/>
                <a:gd name="T6" fmla="*/ 0 w 696"/>
                <a:gd name="T7" fmla="*/ 0 h 406"/>
                <a:gd name="T8" fmla="*/ 0 60000 65536"/>
                <a:gd name="T9" fmla="*/ 0 60000 65536"/>
                <a:gd name="T10" fmla="*/ 0 60000 65536"/>
                <a:gd name="T11" fmla="*/ 0 60000 65536"/>
                <a:gd name="T12" fmla="*/ 0 w 696"/>
                <a:gd name="T13" fmla="*/ 0 h 406"/>
                <a:gd name="T14" fmla="*/ 696 w 696"/>
                <a:gd name="T15" fmla="*/ 406 h 406"/>
              </a:gdLst>
              <a:ahLst/>
              <a:cxnLst>
                <a:cxn ang="T8">
                  <a:pos x="T0" y="T1"/>
                </a:cxn>
                <a:cxn ang="T9">
                  <a:pos x="T2" y="T3"/>
                </a:cxn>
                <a:cxn ang="T10">
                  <a:pos x="T4" y="T5"/>
                </a:cxn>
                <a:cxn ang="T11">
                  <a:pos x="T6" y="T7"/>
                </a:cxn>
              </a:cxnLst>
              <a:rect l="T12" t="T13" r="T14" b="T15"/>
              <a:pathLst>
                <a:path w="696" h="406">
                  <a:moveTo>
                    <a:pt x="0" y="0"/>
                  </a:moveTo>
                  <a:lnTo>
                    <a:pt x="696" y="146"/>
                  </a:lnTo>
                  <a:lnTo>
                    <a:pt x="511" y="40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15" name="Freeform 462"/>
            <p:cNvSpPr>
              <a:spLocks/>
            </p:cNvSpPr>
            <p:nvPr/>
          </p:nvSpPr>
          <p:spPr bwMode="auto">
            <a:xfrm>
              <a:off x="3856" y="2718"/>
              <a:ext cx="44" cy="31"/>
            </a:xfrm>
            <a:custGeom>
              <a:avLst/>
              <a:gdLst>
                <a:gd name="T0" fmla="*/ 44 w 620"/>
                <a:gd name="T1" fmla="*/ 0 h 395"/>
                <a:gd name="T2" fmla="*/ 16 w 620"/>
                <a:gd name="T3" fmla="*/ 31 h 395"/>
                <a:gd name="T4" fmla="*/ 0 w 620"/>
                <a:gd name="T5" fmla="*/ 13 h 395"/>
                <a:gd name="T6" fmla="*/ 44 w 620"/>
                <a:gd name="T7" fmla="*/ 0 h 395"/>
                <a:gd name="T8" fmla="*/ 0 60000 65536"/>
                <a:gd name="T9" fmla="*/ 0 60000 65536"/>
                <a:gd name="T10" fmla="*/ 0 60000 65536"/>
                <a:gd name="T11" fmla="*/ 0 60000 65536"/>
                <a:gd name="T12" fmla="*/ 0 w 620"/>
                <a:gd name="T13" fmla="*/ 0 h 395"/>
                <a:gd name="T14" fmla="*/ 620 w 620"/>
                <a:gd name="T15" fmla="*/ 395 h 395"/>
              </a:gdLst>
              <a:ahLst/>
              <a:cxnLst>
                <a:cxn ang="T8">
                  <a:pos x="T0" y="T1"/>
                </a:cxn>
                <a:cxn ang="T9">
                  <a:pos x="T2" y="T3"/>
                </a:cxn>
                <a:cxn ang="T10">
                  <a:pos x="T4" y="T5"/>
                </a:cxn>
                <a:cxn ang="T11">
                  <a:pos x="T6" y="T7"/>
                </a:cxn>
              </a:cxnLst>
              <a:rect l="T12" t="T13" r="T14" b="T15"/>
              <a:pathLst>
                <a:path w="620" h="395">
                  <a:moveTo>
                    <a:pt x="620" y="0"/>
                  </a:moveTo>
                  <a:lnTo>
                    <a:pt x="223" y="395"/>
                  </a:lnTo>
                  <a:lnTo>
                    <a:pt x="0" y="163"/>
                  </a:lnTo>
                  <a:lnTo>
                    <a:pt x="6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16" name="Freeform 463"/>
            <p:cNvSpPr>
              <a:spLocks/>
            </p:cNvSpPr>
            <p:nvPr/>
          </p:nvSpPr>
          <p:spPr bwMode="auto">
            <a:xfrm>
              <a:off x="3856" y="2718"/>
              <a:ext cx="44" cy="31"/>
            </a:xfrm>
            <a:custGeom>
              <a:avLst/>
              <a:gdLst>
                <a:gd name="T0" fmla="*/ 44 w 620"/>
                <a:gd name="T1" fmla="*/ 0 h 395"/>
                <a:gd name="T2" fmla="*/ 16 w 620"/>
                <a:gd name="T3" fmla="*/ 31 h 395"/>
                <a:gd name="T4" fmla="*/ 0 w 620"/>
                <a:gd name="T5" fmla="*/ 13 h 395"/>
                <a:gd name="T6" fmla="*/ 44 w 620"/>
                <a:gd name="T7" fmla="*/ 0 h 395"/>
                <a:gd name="T8" fmla="*/ 0 60000 65536"/>
                <a:gd name="T9" fmla="*/ 0 60000 65536"/>
                <a:gd name="T10" fmla="*/ 0 60000 65536"/>
                <a:gd name="T11" fmla="*/ 0 60000 65536"/>
                <a:gd name="T12" fmla="*/ 0 w 620"/>
                <a:gd name="T13" fmla="*/ 0 h 395"/>
                <a:gd name="T14" fmla="*/ 620 w 620"/>
                <a:gd name="T15" fmla="*/ 395 h 395"/>
              </a:gdLst>
              <a:ahLst/>
              <a:cxnLst>
                <a:cxn ang="T8">
                  <a:pos x="T0" y="T1"/>
                </a:cxn>
                <a:cxn ang="T9">
                  <a:pos x="T2" y="T3"/>
                </a:cxn>
                <a:cxn ang="T10">
                  <a:pos x="T4" y="T5"/>
                </a:cxn>
                <a:cxn ang="T11">
                  <a:pos x="T6" y="T7"/>
                </a:cxn>
              </a:cxnLst>
              <a:rect l="T12" t="T13" r="T14" b="T15"/>
              <a:pathLst>
                <a:path w="620" h="395">
                  <a:moveTo>
                    <a:pt x="620" y="0"/>
                  </a:moveTo>
                  <a:lnTo>
                    <a:pt x="223" y="395"/>
                  </a:lnTo>
                  <a:lnTo>
                    <a:pt x="0" y="163"/>
                  </a:lnTo>
                  <a:lnTo>
                    <a:pt x="6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17" name="Freeform 464"/>
            <p:cNvSpPr>
              <a:spLocks/>
            </p:cNvSpPr>
            <p:nvPr/>
          </p:nvSpPr>
          <p:spPr bwMode="auto">
            <a:xfrm>
              <a:off x="3214" y="2712"/>
              <a:ext cx="50" cy="28"/>
            </a:xfrm>
            <a:custGeom>
              <a:avLst/>
              <a:gdLst>
                <a:gd name="T0" fmla="*/ 17 w 696"/>
                <a:gd name="T1" fmla="*/ 0 h 363"/>
                <a:gd name="T2" fmla="*/ 50 w 696"/>
                <a:gd name="T3" fmla="*/ 28 h 363"/>
                <a:gd name="T4" fmla="*/ 0 w 696"/>
                <a:gd name="T5" fmla="*/ 17 h 363"/>
                <a:gd name="T6" fmla="*/ 17 w 696"/>
                <a:gd name="T7" fmla="*/ 0 h 363"/>
                <a:gd name="T8" fmla="*/ 0 60000 65536"/>
                <a:gd name="T9" fmla="*/ 0 60000 65536"/>
                <a:gd name="T10" fmla="*/ 0 60000 65536"/>
                <a:gd name="T11" fmla="*/ 0 60000 65536"/>
                <a:gd name="T12" fmla="*/ 0 w 696"/>
                <a:gd name="T13" fmla="*/ 0 h 363"/>
                <a:gd name="T14" fmla="*/ 696 w 696"/>
                <a:gd name="T15" fmla="*/ 363 h 363"/>
              </a:gdLst>
              <a:ahLst/>
              <a:cxnLst>
                <a:cxn ang="T8">
                  <a:pos x="T0" y="T1"/>
                </a:cxn>
                <a:cxn ang="T9">
                  <a:pos x="T2" y="T3"/>
                </a:cxn>
                <a:cxn ang="T10">
                  <a:pos x="T4" y="T5"/>
                </a:cxn>
                <a:cxn ang="T11">
                  <a:pos x="T6" y="T7"/>
                </a:cxn>
              </a:cxnLst>
              <a:rect l="T12" t="T13" r="T14" b="T15"/>
              <a:pathLst>
                <a:path w="696" h="363">
                  <a:moveTo>
                    <a:pt x="240" y="0"/>
                  </a:moveTo>
                  <a:lnTo>
                    <a:pt x="696" y="363"/>
                  </a:lnTo>
                  <a:lnTo>
                    <a:pt x="0" y="217"/>
                  </a:lnTo>
                  <a:lnTo>
                    <a:pt x="2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18" name="Freeform 465"/>
            <p:cNvSpPr>
              <a:spLocks/>
            </p:cNvSpPr>
            <p:nvPr/>
          </p:nvSpPr>
          <p:spPr bwMode="auto">
            <a:xfrm>
              <a:off x="3214" y="2712"/>
              <a:ext cx="50" cy="28"/>
            </a:xfrm>
            <a:custGeom>
              <a:avLst/>
              <a:gdLst>
                <a:gd name="T0" fmla="*/ 17 w 696"/>
                <a:gd name="T1" fmla="*/ 0 h 363"/>
                <a:gd name="T2" fmla="*/ 50 w 696"/>
                <a:gd name="T3" fmla="*/ 28 h 363"/>
                <a:gd name="T4" fmla="*/ 0 w 696"/>
                <a:gd name="T5" fmla="*/ 17 h 363"/>
                <a:gd name="T6" fmla="*/ 17 w 696"/>
                <a:gd name="T7" fmla="*/ 0 h 363"/>
                <a:gd name="T8" fmla="*/ 0 60000 65536"/>
                <a:gd name="T9" fmla="*/ 0 60000 65536"/>
                <a:gd name="T10" fmla="*/ 0 60000 65536"/>
                <a:gd name="T11" fmla="*/ 0 60000 65536"/>
                <a:gd name="T12" fmla="*/ 0 w 696"/>
                <a:gd name="T13" fmla="*/ 0 h 363"/>
                <a:gd name="T14" fmla="*/ 696 w 696"/>
                <a:gd name="T15" fmla="*/ 363 h 363"/>
              </a:gdLst>
              <a:ahLst/>
              <a:cxnLst>
                <a:cxn ang="T8">
                  <a:pos x="T0" y="T1"/>
                </a:cxn>
                <a:cxn ang="T9">
                  <a:pos x="T2" y="T3"/>
                </a:cxn>
                <a:cxn ang="T10">
                  <a:pos x="T4" y="T5"/>
                </a:cxn>
                <a:cxn ang="T11">
                  <a:pos x="T6" y="T7"/>
                </a:cxn>
              </a:cxnLst>
              <a:rect l="T12" t="T13" r="T14" b="T15"/>
              <a:pathLst>
                <a:path w="696" h="363">
                  <a:moveTo>
                    <a:pt x="240" y="0"/>
                  </a:moveTo>
                  <a:lnTo>
                    <a:pt x="696" y="363"/>
                  </a:lnTo>
                  <a:lnTo>
                    <a:pt x="0" y="217"/>
                  </a:lnTo>
                  <a:lnTo>
                    <a:pt x="2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19" name="Freeform 466"/>
            <p:cNvSpPr>
              <a:spLocks/>
            </p:cNvSpPr>
            <p:nvPr/>
          </p:nvSpPr>
          <p:spPr bwMode="auto">
            <a:xfrm>
              <a:off x="3856" y="2703"/>
              <a:ext cx="44" cy="28"/>
            </a:xfrm>
            <a:custGeom>
              <a:avLst/>
              <a:gdLst>
                <a:gd name="T0" fmla="*/ 26 w 620"/>
                <a:gd name="T1" fmla="*/ 0 h 361"/>
                <a:gd name="T2" fmla="*/ 44 w 620"/>
                <a:gd name="T3" fmla="*/ 15 h 361"/>
                <a:gd name="T4" fmla="*/ 0 w 620"/>
                <a:gd name="T5" fmla="*/ 28 h 361"/>
                <a:gd name="T6" fmla="*/ 26 w 620"/>
                <a:gd name="T7" fmla="*/ 0 h 361"/>
                <a:gd name="T8" fmla="*/ 0 60000 65536"/>
                <a:gd name="T9" fmla="*/ 0 60000 65536"/>
                <a:gd name="T10" fmla="*/ 0 60000 65536"/>
                <a:gd name="T11" fmla="*/ 0 60000 65536"/>
                <a:gd name="T12" fmla="*/ 0 w 620"/>
                <a:gd name="T13" fmla="*/ 0 h 361"/>
                <a:gd name="T14" fmla="*/ 620 w 620"/>
                <a:gd name="T15" fmla="*/ 361 h 361"/>
              </a:gdLst>
              <a:ahLst/>
              <a:cxnLst>
                <a:cxn ang="T8">
                  <a:pos x="T0" y="T1"/>
                </a:cxn>
                <a:cxn ang="T9">
                  <a:pos x="T2" y="T3"/>
                </a:cxn>
                <a:cxn ang="T10">
                  <a:pos x="T4" y="T5"/>
                </a:cxn>
                <a:cxn ang="T11">
                  <a:pos x="T6" y="T7"/>
                </a:cxn>
              </a:cxnLst>
              <a:rect l="T12" t="T13" r="T14" b="T15"/>
              <a:pathLst>
                <a:path w="620" h="361">
                  <a:moveTo>
                    <a:pt x="362" y="0"/>
                  </a:moveTo>
                  <a:lnTo>
                    <a:pt x="620" y="198"/>
                  </a:lnTo>
                  <a:lnTo>
                    <a:pt x="0" y="361"/>
                  </a:lnTo>
                  <a:lnTo>
                    <a:pt x="3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20" name="Freeform 467"/>
            <p:cNvSpPr>
              <a:spLocks/>
            </p:cNvSpPr>
            <p:nvPr/>
          </p:nvSpPr>
          <p:spPr bwMode="auto">
            <a:xfrm>
              <a:off x="3856" y="2703"/>
              <a:ext cx="44" cy="28"/>
            </a:xfrm>
            <a:custGeom>
              <a:avLst/>
              <a:gdLst>
                <a:gd name="T0" fmla="*/ 26 w 620"/>
                <a:gd name="T1" fmla="*/ 0 h 361"/>
                <a:gd name="T2" fmla="*/ 44 w 620"/>
                <a:gd name="T3" fmla="*/ 15 h 361"/>
                <a:gd name="T4" fmla="*/ 0 w 620"/>
                <a:gd name="T5" fmla="*/ 28 h 361"/>
                <a:gd name="T6" fmla="*/ 26 w 620"/>
                <a:gd name="T7" fmla="*/ 0 h 361"/>
                <a:gd name="T8" fmla="*/ 0 60000 65536"/>
                <a:gd name="T9" fmla="*/ 0 60000 65536"/>
                <a:gd name="T10" fmla="*/ 0 60000 65536"/>
                <a:gd name="T11" fmla="*/ 0 60000 65536"/>
                <a:gd name="T12" fmla="*/ 0 w 620"/>
                <a:gd name="T13" fmla="*/ 0 h 361"/>
                <a:gd name="T14" fmla="*/ 620 w 620"/>
                <a:gd name="T15" fmla="*/ 361 h 361"/>
              </a:gdLst>
              <a:ahLst/>
              <a:cxnLst>
                <a:cxn ang="T8">
                  <a:pos x="T0" y="T1"/>
                </a:cxn>
                <a:cxn ang="T9">
                  <a:pos x="T2" y="T3"/>
                </a:cxn>
                <a:cxn ang="T10">
                  <a:pos x="T4" y="T5"/>
                </a:cxn>
                <a:cxn ang="T11">
                  <a:pos x="T6" y="T7"/>
                </a:cxn>
              </a:cxnLst>
              <a:rect l="T12" t="T13" r="T14" b="T15"/>
              <a:pathLst>
                <a:path w="620" h="361">
                  <a:moveTo>
                    <a:pt x="362" y="0"/>
                  </a:moveTo>
                  <a:lnTo>
                    <a:pt x="620" y="198"/>
                  </a:lnTo>
                  <a:lnTo>
                    <a:pt x="0" y="361"/>
                  </a:lnTo>
                  <a:lnTo>
                    <a:pt x="36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21" name="Freeform 468"/>
            <p:cNvSpPr>
              <a:spLocks/>
            </p:cNvSpPr>
            <p:nvPr/>
          </p:nvSpPr>
          <p:spPr bwMode="auto">
            <a:xfrm>
              <a:off x="3184" y="2690"/>
              <a:ext cx="47" cy="39"/>
            </a:xfrm>
            <a:custGeom>
              <a:avLst/>
              <a:gdLst>
                <a:gd name="T0" fmla="*/ 0 w 659"/>
                <a:gd name="T1" fmla="*/ 0 h 511"/>
                <a:gd name="T2" fmla="*/ 47 w 659"/>
                <a:gd name="T3" fmla="*/ 22 h 511"/>
                <a:gd name="T4" fmla="*/ 30 w 659"/>
                <a:gd name="T5" fmla="*/ 39 h 511"/>
                <a:gd name="T6" fmla="*/ 0 w 659"/>
                <a:gd name="T7" fmla="*/ 0 h 511"/>
                <a:gd name="T8" fmla="*/ 0 60000 65536"/>
                <a:gd name="T9" fmla="*/ 0 60000 65536"/>
                <a:gd name="T10" fmla="*/ 0 60000 65536"/>
                <a:gd name="T11" fmla="*/ 0 60000 65536"/>
                <a:gd name="T12" fmla="*/ 0 w 659"/>
                <a:gd name="T13" fmla="*/ 0 h 511"/>
                <a:gd name="T14" fmla="*/ 659 w 659"/>
                <a:gd name="T15" fmla="*/ 511 h 511"/>
              </a:gdLst>
              <a:ahLst/>
              <a:cxnLst>
                <a:cxn ang="T8">
                  <a:pos x="T0" y="T1"/>
                </a:cxn>
                <a:cxn ang="T9">
                  <a:pos x="T2" y="T3"/>
                </a:cxn>
                <a:cxn ang="T10">
                  <a:pos x="T4" y="T5"/>
                </a:cxn>
                <a:cxn ang="T11">
                  <a:pos x="T6" y="T7"/>
                </a:cxn>
              </a:cxnLst>
              <a:rect l="T12" t="T13" r="T14" b="T15"/>
              <a:pathLst>
                <a:path w="659" h="511">
                  <a:moveTo>
                    <a:pt x="0" y="0"/>
                  </a:moveTo>
                  <a:lnTo>
                    <a:pt x="659" y="294"/>
                  </a:lnTo>
                  <a:lnTo>
                    <a:pt x="419" y="5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22" name="Freeform 469"/>
            <p:cNvSpPr>
              <a:spLocks/>
            </p:cNvSpPr>
            <p:nvPr/>
          </p:nvSpPr>
          <p:spPr bwMode="auto">
            <a:xfrm>
              <a:off x="3184" y="2690"/>
              <a:ext cx="47" cy="39"/>
            </a:xfrm>
            <a:custGeom>
              <a:avLst/>
              <a:gdLst>
                <a:gd name="T0" fmla="*/ 0 w 659"/>
                <a:gd name="T1" fmla="*/ 0 h 511"/>
                <a:gd name="T2" fmla="*/ 47 w 659"/>
                <a:gd name="T3" fmla="*/ 22 h 511"/>
                <a:gd name="T4" fmla="*/ 30 w 659"/>
                <a:gd name="T5" fmla="*/ 39 h 511"/>
                <a:gd name="T6" fmla="*/ 0 w 659"/>
                <a:gd name="T7" fmla="*/ 0 h 511"/>
                <a:gd name="T8" fmla="*/ 0 60000 65536"/>
                <a:gd name="T9" fmla="*/ 0 60000 65536"/>
                <a:gd name="T10" fmla="*/ 0 60000 65536"/>
                <a:gd name="T11" fmla="*/ 0 60000 65536"/>
                <a:gd name="T12" fmla="*/ 0 w 659"/>
                <a:gd name="T13" fmla="*/ 0 h 511"/>
                <a:gd name="T14" fmla="*/ 659 w 659"/>
                <a:gd name="T15" fmla="*/ 511 h 511"/>
              </a:gdLst>
              <a:ahLst/>
              <a:cxnLst>
                <a:cxn ang="T8">
                  <a:pos x="T0" y="T1"/>
                </a:cxn>
                <a:cxn ang="T9">
                  <a:pos x="T2" y="T3"/>
                </a:cxn>
                <a:cxn ang="T10">
                  <a:pos x="T4" y="T5"/>
                </a:cxn>
                <a:cxn ang="T11">
                  <a:pos x="T6" y="T7"/>
                </a:cxn>
              </a:cxnLst>
              <a:rect l="T12" t="T13" r="T14" b="T15"/>
              <a:pathLst>
                <a:path w="659" h="511">
                  <a:moveTo>
                    <a:pt x="0" y="0"/>
                  </a:moveTo>
                  <a:lnTo>
                    <a:pt x="659" y="294"/>
                  </a:lnTo>
                  <a:lnTo>
                    <a:pt x="419" y="51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23" name="Freeform 470"/>
            <p:cNvSpPr>
              <a:spLocks/>
            </p:cNvSpPr>
            <p:nvPr/>
          </p:nvSpPr>
          <p:spPr bwMode="auto">
            <a:xfrm>
              <a:off x="3882" y="2683"/>
              <a:ext cx="43" cy="35"/>
            </a:xfrm>
            <a:custGeom>
              <a:avLst/>
              <a:gdLst>
                <a:gd name="T0" fmla="*/ 43 w 600"/>
                <a:gd name="T1" fmla="*/ 0 h 455"/>
                <a:gd name="T2" fmla="*/ 18 w 600"/>
                <a:gd name="T3" fmla="*/ 35 h 455"/>
                <a:gd name="T4" fmla="*/ 0 w 600"/>
                <a:gd name="T5" fmla="*/ 20 h 455"/>
                <a:gd name="T6" fmla="*/ 43 w 600"/>
                <a:gd name="T7" fmla="*/ 0 h 455"/>
                <a:gd name="T8" fmla="*/ 0 60000 65536"/>
                <a:gd name="T9" fmla="*/ 0 60000 65536"/>
                <a:gd name="T10" fmla="*/ 0 60000 65536"/>
                <a:gd name="T11" fmla="*/ 0 60000 65536"/>
                <a:gd name="T12" fmla="*/ 0 w 600"/>
                <a:gd name="T13" fmla="*/ 0 h 455"/>
                <a:gd name="T14" fmla="*/ 600 w 600"/>
                <a:gd name="T15" fmla="*/ 455 h 455"/>
              </a:gdLst>
              <a:ahLst/>
              <a:cxnLst>
                <a:cxn ang="T8">
                  <a:pos x="T0" y="T1"/>
                </a:cxn>
                <a:cxn ang="T9">
                  <a:pos x="T2" y="T3"/>
                </a:cxn>
                <a:cxn ang="T10">
                  <a:pos x="T4" y="T5"/>
                </a:cxn>
                <a:cxn ang="T11">
                  <a:pos x="T6" y="T7"/>
                </a:cxn>
              </a:cxnLst>
              <a:rect l="T12" t="T13" r="T14" b="T15"/>
              <a:pathLst>
                <a:path w="600" h="455">
                  <a:moveTo>
                    <a:pt x="600" y="0"/>
                  </a:moveTo>
                  <a:lnTo>
                    <a:pt x="258" y="455"/>
                  </a:lnTo>
                  <a:lnTo>
                    <a:pt x="0" y="257"/>
                  </a:lnTo>
                  <a:lnTo>
                    <a:pt x="6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24" name="Freeform 471"/>
            <p:cNvSpPr>
              <a:spLocks/>
            </p:cNvSpPr>
            <p:nvPr/>
          </p:nvSpPr>
          <p:spPr bwMode="auto">
            <a:xfrm>
              <a:off x="3882" y="2683"/>
              <a:ext cx="43" cy="35"/>
            </a:xfrm>
            <a:custGeom>
              <a:avLst/>
              <a:gdLst>
                <a:gd name="T0" fmla="*/ 43 w 600"/>
                <a:gd name="T1" fmla="*/ 0 h 455"/>
                <a:gd name="T2" fmla="*/ 18 w 600"/>
                <a:gd name="T3" fmla="*/ 35 h 455"/>
                <a:gd name="T4" fmla="*/ 0 w 600"/>
                <a:gd name="T5" fmla="*/ 20 h 455"/>
                <a:gd name="T6" fmla="*/ 43 w 600"/>
                <a:gd name="T7" fmla="*/ 0 h 455"/>
                <a:gd name="T8" fmla="*/ 0 60000 65536"/>
                <a:gd name="T9" fmla="*/ 0 60000 65536"/>
                <a:gd name="T10" fmla="*/ 0 60000 65536"/>
                <a:gd name="T11" fmla="*/ 0 60000 65536"/>
                <a:gd name="T12" fmla="*/ 0 w 600"/>
                <a:gd name="T13" fmla="*/ 0 h 455"/>
                <a:gd name="T14" fmla="*/ 600 w 600"/>
                <a:gd name="T15" fmla="*/ 455 h 455"/>
              </a:gdLst>
              <a:ahLst/>
              <a:cxnLst>
                <a:cxn ang="T8">
                  <a:pos x="T0" y="T1"/>
                </a:cxn>
                <a:cxn ang="T9">
                  <a:pos x="T2" y="T3"/>
                </a:cxn>
                <a:cxn ang="T10">
                  <a:pos x="T4" y="T5"/>
                </a:cxn>
                <a:cxn ang="T11">
                  <a:pos x="T6" y="T7"/>
                </a:cxn>
              </a:cxnLst>
              <a:rect l="T12" t="T13" r="T14" b="T15"/>
              <a:pathLst>
                <a:path w="600" h="455">
                  <a:moveTo>
                    <a:pt x="600" y="0"/>
                  </a:moveTo>
                  <a:lnTo>
                    <a:pt x="258" y="455"/>
                  </a:lnTo>
                  <a:lnTo>
                    <a:pt x="0" y="257"/>
                  </a:lnTo>
                  <a:lnTo>
                    <a:pt x="6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25" name="Freeform 472"/>
            <p:cNvSpPr>
              <a:spLocks/>
            </p:cNvSpPr>
            <p:nvPr/>
          </p:nvSpPr>
          <p:spPr bwMode="auto">
            <a:xfrm>
              <a:off x="3184" y="2677"/>
              <a:ext cx="47" cy="35"/>
            </a:xfrm>
            <a:custGeom>
              <a:avLst/>
              <a:gdLst>
                <a:gd name="T0" fmla="*/ 20 w 659"/>
                <a:gd name="T1" fmla="*/ 0 h 457"/>
                <a:gd name="T2" fmla="*/ 47 w 659"/>
                <a:gd name="T3" fmla="*/ 35 h 457"/>
                <a:gd name="T4" fmla="*/ 0 w 659"/>
                <a:gd name="T5" fmla="*/ 12 h 457"/>
                <a:gd name="T6" fmla="*/ 20 w 659"/>
                <a:gd name="T7" fmla="*/ 0 h 457"/>
                <a:gd name="T8" fmla="*/ 0 60000 65536"/>
                <a:gd name="T9" fmla="*/ 0 60000 65536"/>
                <a:gd name="T10" fmla="*/ 0 60000 65536"/>
                <a:gd name="T11" fmla="*/ 0 60000 65536"/>
                <a:gd name="T12" fmla="*/ 0 w 659"/>
                <a:gd name="T13" fmla="*/ 0 h 457"/>
                <a:gd name="T14" fmla="*/ 659 w 659"/>
                <a:gd name="T15" fmla="*/ 457 h 457"/>
              </a:gdLst>
              <a:ahLst/>
              <a:cxnLst>
                <a:cxn ang="T8">
                  <a:pos x="T0" y="T1"/>
                </a:cxn>
                <a:cxn ang="T9">
                  <a:pos x="T2" y="T3"/>
                </a:cxn>
                <a:cxn ang="T10">
                  <a:pos x="T4" y="T5"/>
                </a:cxn>
                <a:cxn ang="T11">
                  <a:pos x="T6" y="T7"/>
                </a:cxn>
              </a:cxnLst>
              <a:rect l="T12" t="T13" r="T14" b="T15"/>
              <a:pathLst>
                <a:path w="659" h="457">
                  <a:moveTo>
                    <a:pt x="284" y="0"/>
                  </a:moveTo>
                  <a:lnTo>
                    <a:pt x="659" y="457"/>
                  </a:lnTo>
                  <a:lnTo>
                    <a:pt x="0" y="163"/>
                  </a:lnTo>
                  <a:lnTo>
                    <a:pt x="2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26" name="Freeform 473"/>
            <p:cNvSpPr>
              <a:spLocks/>
            </p:cNvSpPr>
            <p:nvPr/>
          </p:nvSpPr>
          <p:spPr bwMode="auto">
            <a:xfrm>
              <a:off x="3184" y="2677"/>
              <a:ext cx="47" cy="35"/>
            </a:xfrm>
            <a:custGeom>
              <a:avLst/>
              <a:gdLst>
                <a:gd name="T0" fmla="*/ 20 w 659"/>
                <a:gd name="T1" fmla="*/ 0 h 457"/>
                <a:gd name="T2" fmla="*/ 47 w 659"/>
                <a:gd name="T3" fmla="*/ 35 h 457"/>
                <a:gd name="T4" fmla="*/ 0 w 659"/>
                <a:gd name="T5" fmla="*/ 12 h 457"/>
                <a:gd name="T6" fmla="*/ 20 w 659"/>
                <a:gd name="T7" fmla="*/ 0 h 457"/>
                <a:gd name="T8" fmla="*/ 0 60000 65536"/>
                <a:gd name="T9" fmla="*/ 0 60000 65536"/>
                <a:gd name="T10" fmla="*/ 0 60000 65536"/>
                <a:gd name="T11" fmla="*/ 0 60000 65536"/>
                <a:gd name="T12" fmla="*/ 0 w 659"/>
                <a:gd name="T13" fmla="*/ 0 h 457"/>
                <a:gd name="T14" fmla="*/ 659 w 659"/>
                <a:gd name="T15" fmla="*/ 457 h 457"/>
              </a:gdLst>
              <a:ahLst/>
              <a:cxnLst>
                <a:cxn ang="T8">
                  <a:pos x="T0" y="T1"/>
                </a:cxn>
                <a:cxn ang="T9">
                  <a:pos x="T2" y="T3"/>
                </a:cxn>
                <a:cxn ang="T10">
                  <a:pos x="T4" y="T5"/>
                </a:cxn>
                <a:cxn ang="T11">
                  <a:pos x="T6" y="T7"/>
                </a:cxn>
              </a:cxnLst>
              <a:rect l="T12" t="T13" r="T14" b="T15"/>
              <a:pathLst>
                <a:path w="659" h="457">
                  <a:moveTo>
                    <a:pt x="284" y="0"/>
                  </a:moveTo>
                  <a:lnTo>
                    <a:pt x="659" y="457"/>
                  </a:lnTo>
                  <a:lnTo>
                    <a:pt x="0" y="163"/>
                  </a:lnTo>
                  <a:lnTo>
                    <a:pt x="2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27" name="Freeform 474"/>
            <p:cNvSpPr>
              <a:spLocks/>
            </p:cNvSpPr>
            <p:nvPr/>
          </p:nvSpPr>
          <p:spPr bwMode="auto">
            <a:xfrm>
              <a:off x="3882" y="2671"/>
              <a:ext cx="43" cy="32"/>
            </a:xfrm>
            <a:custGeom>
              <a:avLst/>
              <a:gdLst>
                <a:gd name="T0" fmla="*/ 23 w 600"/>
                <a:gd name="T1" fmla="*/ 0 h 421"/>
                <a:gd name="T2" fmla="*/ 43 w 600"/>
                <a:gd name="T3" fmla="*/ 12 h 421"/>
                <a:gd name="T4" fmla="*/ 0 w 600"/>
                <a:gd name="T5" fmla="*/ 32 h 421"/>
                <a:gd name="T6" fmla="*/ 23 w 600"/>
                <a:gd name="T7" fmla="*/ 0 h 421"/>
                <a:gd name="T8" fmla="*/ 0 60000 65536"/>
                <a:gd name="T9" fmla="*/ 0 60000 65536"/>
                <a:gd name="T10" fmla="*/ 0 60000 65536"/>
                <a:gd name="T11" fmla="*/ 0 60000 65536"/>
                <a:gd name="T12" fmla="*/ 0 w 600"/>
                <a:gd name="T13" fmla="*/ 0 h 421"/>
                <a:gd name="T14" fmla="*/ 600 w 600"/>
                <a:gd name="T15" fmla="*/ 421 h 421"/>
              </a:gdLst>
              <a:ahLst/>
              <a:cxnLst>
                <a:cxn ang="T8">
                  <a:pos x="T0" y="T1"/>
                </a:cxn>
                <a:cxn ang="T9">
                  <a:pos x="T2" y="T3"/>
                </a:cxn>
                <a:cxn ang="T10">
                  <a:pos x="T4" y="T5"/>
                </a:cxn>
                <a:cxn ang="T11">
                  <a:pos x="T6" y="T7"/>
                </a:cxn>
              </a:cxnLst>
              <a:rect l="T12" t="T13" r="T14" b="T15"/>
              <a:pathLst>
                <a:path w="600" h="421">
                  <a:moveTo>
                    <a:pt x="317" y="0"/>
                  </a:moveTo>
                  <a:lnTo>
                    <a:pt x="600" y="164"/>
                  </a:lnTo>
                  <a:lnTo>
                    <a:pt x="0" y="421"/>
                  </a:lnTo>
                  <a:lnTo>
                    <a:pt x="3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28" name="Freeform 475"/>
            <p:cNvSpPr>
              <a:spLocks/>
            </p:cNvSpPr>
            <p:nvPr/>
          </p:nvSpPr>
          <p:spPr bwMode="auto">
            <a:xfrm>
              <a:off x="3882" y="2671"/>
              <a:ext cx="43" cy="32"/>
            </a:xfrm>
            <a:custGeom>
              <a:avLst/>
              <a:gdLst>
                <a:gd name="T0" fmla="*/ 23 w 600"/>
                <a:gd name="T1" fmla="*/ 0 h 421"/>
                <a:gd name="T2" fmla="*/ 43 w 600"/>
                <a:gd name="T3" fmla="*/ 12 h 421"/>
                <a:gd name="T4" fmla="*/ 0 w 600"/>
                <a:gd name="T5" fmla="*/ 32 h 421"/>
                <a:gd name="T6" fmla="*/ 23 w 600"/>
                <a:gd name="T7" fmla="*/ 0 h 421"/>
                <a:gd name="T8" fmla="*/ 0 60000 65536"/>
                <a:gd name="T9" fmla="*/ 0 60000 65536"/>
                <a:gd name="T10" fmla="*/ 0 60000 65536"/>
                <a:gd name="T11" fmla="*/ 0 60000 65536"/>
                <a:gd name="T12" fmla="*/ 0 w 600"/>
                <a:gd name="T13" fmla="*/ 0 h 421"/>
                <a:gd name="T14" fmla="*/ 600 w 600"/>
                <a:gd name="T15" fmla="*/ 421 h 421"/>
              </a:gdLst>
              <a:ahLst/>
              <a:cxnLst>
                <a:cxn ang="T8">
                  <a:pos x="T0" y="T1"/>
                </a:cxn>
                <a:cxn ang="T9">
                  <a:pos x="T2" y="T3"/>
                </a:cxn>
                <a:cxn ang="T10">
                  <a:pos x="T4" y="T5"/>
                </a:cxn>
                <a:cxn ang="T11">
                  <a:pos x="T6" y="T7"/>
                </a:cxn>
              </a:cxnLst>
              <a:rect l="T12" t="T13" r="T14" b="T15"/>
              <a:pathLst>
                <a:path w="600" h="421">
                  <a:moveTo>
                    <a:pt x="317" y="0"/>
                  </a:moveTo>
                  <a:lnTo>
                    <a:pt x="600" y="164"/>
                  </a:lnTo>
                  <a:lnTo>
                    <a:pt x="0" y="421"/>
                  </a:lnTo>
                  <a:lnTo>
                    <a:pt x="3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29" name="Freeform 476"/>
            <p:cNvSpPr>
              <a:spLocks/>
            </p:cNvSpPr>
            <p:nvPr/>
          </p:nvSpPr>
          <p:spPr bwMode="auto">
            <a:xfrm>
              <a:off x="3163" y="2644"/>
              <a:ext cx="41" cy="46"/>
            </a:xfrm>
            <a:custGeom>
              <a:avLst/>
              <a:gdLst>
                <a:gd name="T0" fmla="*/ 0 w 576"/>
                <a:gd name="T1" fmla="*/ 0 h 593"/>
                <a:gd name="T2" fmla="*/ 41 w 576"/>
                <a:gd name="T3" fmla="*/ 33 h 593"/>
                <a:gd name="T4" fmla="*/ 21 w 576"/>
                <a:gd name="T5" fmla="*/ 46 h 593"/>
                <a:gd name="T6" fmla="*/ 0 w 576"/>
                <a:gd name="T7" fmla="*/ 0 h 593"/>
                <a:gd name="T8" fmla="*/ 0 60000 65536"/>
                <a:gd name="T9" fmla="*/ 0 60000 65536"/>
                <a:gd name="T10" fmla="*/ 0 60000 65536"/>
                <a:gd name="T11" fmla="*/ 0 60000 65536"/>
                <a:gd name="T12" fmla="*/ 0 w 576"/>
                <a:gd name="T13" fmla="*/ 0 h 593"/>
                <a:gd name="T14" fmla="*/ 576 w 576"/>
                <a:gd name="T15" fmla="*/ 593 h 593"/>
              </a:gdLst>
              <a:ahLst/>
              <a:cxnLst>
                <a:cxn ang="T8">
                  <a:pos x="T0" y="T1"/>
                </a:cxn>
                <a:cxn ang="T9">
                  <a:pos x="T2" y="T3"/>
                </a:cxn>
                <a:cxn ang="T10">
                  <a:pos x="T4" y="T5"/>
                </a:cxn>
                <a:cxn ang="T11">
                  <a:pos x="T6" y="T7"/>
                </a:cxn>
              </a:cxnLst>
              <a:rect l="T12" t="T13" r="T14" b="T15"/>
              <a:pathLst>
                <a:path w="576" h="593">
                  <a:moveTo>
                    <a:pt x="0" y="0"/>
                  </a:moveTo>
                  <a:lnTo>
                    <a:pt x="576" y="430"/>
                  </a:lnTo>
                  <a:lnTo>
                    <a:pt x="292" y="59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30" name="Freeform 477"/>
            <p:cNvSpPr>
              <a:spLocks/>
            </p:cNvSpPr>
            <p:nvPr/>
          </p:nvSpPr>
          <p:spPr bwMode="auto">
            <a:xfrm>
              <a:off x="3163" y="2644"/>
              <a:ext cx="41" cy="46"/>
            </a:xfrm>
            <a:custGeom>
              <a:avLst/>
              <a:gdLst>
                <a:gd name="T0" fmla="*/ 0 w 576"/>
                <a:gd name="T1" fmla="*/ 0 h 593"/>
                <a:gd name="T2" fmla="*/ 41 w 576"/>
                <a:gd name="T3" fmla="*/ 33 h 593"/>
                <a:gd name="T4" fmla="*/ 21 w 576"/>
                <a:gd name="T5" fmla="*/ 46 h 593"/>
                <a:gd name="T6" fmla="*/ 0 w 576"/>
                <a:gd name="T7" fmla="*/ 0 h 593"/>
                <a:gd name="T8" fmla="*/ 0 60000 65536"/>
                <a:gd name="T9" fmla="*/ 0 60000 65536"/>
                <a:gd name="T10" fmla="*/ 0 60000 65536"/>
                <a:gd name="T11" fmla="*/ 0 60000 65536"/>
                <a:gd name="T12" fmla="*/ 0 w 576"/>
                <a:gd name="T13" fmla="*/ 0 h 593"/>
                <a:gd name="T14" fmla="*/ 576 w 576"/>
                <a:gd name="T15" fmla="*/ 593 h 593"/>
              </a:gdLst>
              <a:ahLst/>
              <a:cxnLst>
                <a:cxn ang="T8">
                  <a:pos x="T0" y="T1"/>
                </a:cxn>
                <a:cxn ang="T9">
                  <a:pos x="T2" y="T3"/>
                </a:cxn>
                <a:cxn ang="T10">
                  <a:pos x="T4" y="T5"/>
                </a:cxn>
                <a:cxn ang="T11">
                  <a:pos x="T6" y="T7"/>
                </a:cxn>
              </a:cxnLst>
              <a:rect l="T12" t="T13" r="T14" b="T15"/>
              <a:pathLst>
                <a:path w="576" h="593">
                  <a:moveTo>
                    <a:pt x="0" y="0"/>
                  </a:moveTo>
                  <a:lnTo>
                    <a:pt x="576" y="430"/>
                  </a:lnTo>
                  <a:lnTo>
                    <a:pt x="292" y="59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31" name="Freeform 478"/>
            <p:cNvSpPr>
              <a:spLocks/>
            </p:cNvSpPr>
            <p:nvPr/>
          </p:nvSpPr>
          <p:spPr bwMode="auto">
            <a:xfrm>
              <a:off x="3905" y="2644"/>
              <a:ext cx="41" cy="39"/>
            </a:xfrm>
            <a:custGeom>
              <a:avLst/>
              <a:gdLst>
                <a:gd name="T0" fmla="*/ 41 w 572"/>
                <a:gd name="T1" fmla="*/ 0 h 508"/>
                <a:gd name="T2" fmla="*/ 20 w 572"/>
                <a:gd name="T3" fmla="*/ 39 h 508"/>
                <a:gd name="T4" fmla="*/ 0 w 572"/>
                <a:gd name="T5" fmla="*/ 26 h 508"/>
                <a:gd name="T6" fmla="*/ 41 w 572"/>
                <a:gd name="T7" fmla="*/ 0 h 508"/>
                <a:gd name="T8" fmla="*/ 0 60000 65536"/>
                <a:gd name="T9" fmla="*/ 0 60000 65536"/>
                <a:gd name="T10" fmla="*/ 0 60000 65536"/>
                <a:gd name="T11" fmla="*/ 0 60000 65536"/>
                <a:gd name="T12" fmla="*/ 0 w 572"/>
                <a:gd name="T13" fmla="*/ 0 h 508"/>
                <a:gd name="T14" fmla="*/ 572 w 572"/>
                <a:gd name="T15" fmla="*/ 508 h 508"/>
              </a:gdLst>
              <a:ahLst/>
              <a:cxnLst>
                <a:cxn ang="T8">
                  <a:pos x="T0" y="T1"/>
                </a:cxn>
                <a:cxn ang="T9">
                  <a:pos x="T2" y="T3"/>
                </a:cxn>
                <a:cxn ang="T10">
                  <a:pos x="T4" y="T5"/>
                </a:cxn>
                <a:cxn ang="T11">
                  <a:pos x="T6" y="T7"/>
                </a:cxn>
              </a:cxnLst>
              <a:rect l="T12" t="T13" r="T14" b="T15"/>
              <a:pathLst>
                <a:path w="572" h="508">
                  <a:moveTo>
                    <a:pt x="572" y="0"/>
                  </a:moveTo>
                  <a:lnTo>
                    <a:pt x="283" y="508"/>
                  </a:lnTo>
                  <a:lnTo>
                    <a:pt x="0" y="344"/>
                  </a:lnTo>
                  <a:lnTo>
                    <a:pt x="5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32" name="Freeform 479"/>
            <p:cNvSpPr>
              <a:spLocks/>
            </p:cNvSpPr>
            <p:nvPr/>
          </p:nvSpPr>
          <p:spPr bwMode="auto">
            <a:xfrm>
              <a:off x="3905" y="2644"/>
              <a:ext cx="41" cy="39"/>
            </a:xfrm>
            <a:custGeom>
              <a:avLst/>
              <a:gdLst>
                <a:gd name="T0" fmla="*/ 41 w 572"/>
                <a:gd name="T1" fmla="*/ 0 h 508"/>
                <a:gd name="T2" fmla="*/ 20 w 572"/>
                <a:gd name="T3" fmla="*/ 39 h 508"/>
                <a:gd name="T4" fmla="*/ 0 w 572"/>
                <a:gd name="T5" fmla="*/ 26 h 508"/>
                <a:gd name="T6" fmla="*/ 41 w 572"/>
                <a:gd name="T7" fmla="*/ 0 h 508"/>
                <a:gd name="T8" fmla="*/ 0 60000 65536"/>
                <a:gd name="T9" fmla="*/ 0 60000 65536"/>
                <a:gd name="T10" fmla="*/ 0 60000 65536"/>
                <a:gd name="T11" fmla="*/ 0 60000 65536"/>
                <a:gd name="T12" fmla="*/ 0 w 572"/>
                <a:gd name="T13" fmla="*/ 0 h 508"/>
                <a:gd name="T14" fmla="*/ 572 w 572"/>
                <a:gd name="T15" fmla="*/ 508 h 508"/>
              </a:gdLst>
              <a:ahLst/>
              <a:cxnLst>
                <a:cxn ang="T8">
                  <a:pos x="T0" y="T1"/>
                </a:cxn>
                <a:cxn ang="T9">
                  <a:pos x="T2" y="T3"/>
                </a:cxn>
                <a:cxn ang="T10">
                  <a:pos x="T4" y="T5"/>
                </a:cxn>
                <a:cxn ang="T11">
                  <a:pos x="T6" y="T7"/>
                </a:cxn>
              </a:cxnLst>
              <a:rect l="T12" t="T13" r="T14" b="T15"/>
              <a:pathLst>
                <a:path w="572" h="508">
                  <a:moveTo>
                    <a:pt x="572" y="0"/>
                  </a:moveTo>
                  <a:lnTo>
                    <a:pt x="283" y="508"/>
                  </a:lnTo>
                  <a:lnTo>
                    <a:pt x="0" y="344"/>
                  </a:lnTo>
                  <a:lnTo>
                    <a:pt x="57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33" name="Freeform 480"/>
            <p:cNvSpPr>
              <a:spLocks/>
            </p:cNvSpPr>
            <p:nvPr/>
          </p:nvSpPr>
          <p:spPr bwMode="auto">
            <a:xfrm>
              <a:off x="3163" y="2637"/>
              <a:ext cx="41" cy="40"/>
            </a:xfrm>
            <a:custGeom>
              <a:avLst/>
              <a:gdLst>
                <a:gd name="T0" fmla="*/ 22 w 576"/>
                <a:gd name="T1" fmla="*/ 0 h 526"/>
                <a:gd name="T2" fmla="*/ 41 w 576"/>
                <a:gd name="T3" fmla="*/ 40 h 526"/>
                <a:gd name="T4" fmla="*/ 0 w 576"/>
                <a:gd name="T5" fmla="*/ 7 h 526"/>
                <a:gd name="T6" fmla="*/ 22 w 576"/>
                <a:gd name="T7" fmla="*/ 0 h 526"/>
                <a:gd name="T8" fmla="*/ 0 60000 65536"/>
                <a:gd name="T9" fmla="*/ 0 60000 65536"/>
                <a:gd name="T10" fmla="*/ 0 60000 65536"/>
                <a:gd name="T11" fmla="*/ 0 60000 65536"/>
                <a:gd name="T12" fmla="*/ 0 w 576"/>
                <a:gd name="T13" fmla="*/ 0 h 526"/>
                <a:gd name="T14" fmla="*/ 576 w 576"/>
                <a:gd name="T15" fmla="*/ 526 h 526"/>
              </a:gdLst>
              <a:ahLst/>
              <a:cxnLst>
                <a:cxn ang="T8">
                  <a:pos x="T0" y="T1"/>
                </a:cxn>
                <a:cxn ang="T9">
                  <a:pos x="T2" y="T3"/>
                </a:cxn>
                <a:cxn ang="T10">
                  <a:pos x="T4" y="T5"/>
                </a:cxn>
                <a:cxn ang="T11">
                  <a:pos x="T6" y="T7"/>
                </a:cxn>
              </a:cxnLst>
              <a:rect l="T12" t="T13" r="T14" b="T15"/>
              <a:pathLst>
                <a:path w="576" h="526">
                  <a:moveTo>
                    <a:pt x="316" y="0"/>
                  </a:moveTo>
                  <a:lnTo>
                    <a:pt x="576" y="526"/>
                  </a:lnTo>
                  <a:lnTo>
                    <a:pt x="0" y="96"/>
                  </a:lnTo>
                  <a:lnTo>
                    <a:pt x="3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34" name="Freeform 481"/>
            <p:cNvSpPr>
              <a:spLocks/>
            </p:cNvSpPr>
            <p:nvPr/>
          </p:nvSpPr>
          <p:spPr bwMode="auto">
            <a:xfrm>
              <a:off x="3163" y="2637"/>
              <a:ext cx="41" cy="40"/>
            </a:xfrm>
            <a:custGeom>
              <a:avLst/>
              <a:gdLst>
                <a:gd name="T0" fmla="*/ 22 w 576"/>
                <a:gd name="T1" fmla="*/ 0 h 526"/>
                <a:gd name="T2" fmla="*/ 41 w 576"/>
                <a:gd name="T3" fmla="*/ 40 h 526"/>
                <a:gd name="T4" fmla="*/ 0 w 576"/>
                <a:gd name="T5" fmla="*/ 7 h 526"/>
                <a:gd name="T6" fmla="*/ 22 w 576"/>
                <a:gd name="T7" fmla="*/ 0 h 526"/>
                <a:gd name="T8" fmla="*/ 0 60000 65536"/>
                <a:gd name="T9" fmla="*/ 0 60000 65536"/>
                <a:gd name="T10" fmla="*/ 0 60000 65536"/>
                <a:gd name="T11" fmla="*/ 0 60000 65536"/>
                <a:gd name="T12" fmla="*/ 0 w 576"/>
                <a:gd name="T13" fmla="*/ 0 h 526"/>
                <a:gd name="T14" fmla="*/ 576 w 576"/>
                <a:gd name="T15" fmla="*/ 526 h 526"/>
              </a:gdLst>
              <a:ahLst/>
              <a:cxnLst>
                <a:cxn ang="T8">
                  <a:pos x="T0" y="T1"/>
                </a:cxn>
                <a:cxn ang="T9">
                  <a:pos x="T2" y="T3"/>
                </a:cxn>
                <a:cxn ang="T10">
                  <a:pos x="T4" y="T5"/>
                </a:cxn>
                <a:cxn ang="T11">
                  <a:pos x="T6" y="T7"/>
                </a:cxn>
              </a:cxnLst>
              <a:rect l="T12" t="T13" r="T14" b="T15"/>
              <a:pathLst>
                <a:path w="576" h="526">
                  <a:moveTo>
                    <a:pt x="316" y="0"/>
                  </a:moveTo>
                  <a:lnTo>
                    <a:pt x="576" y="526"/>
                  </a:lnTo>
                  <a:lnTo>
                    <a:pt x="0" y="96"/>
                  </a:lnTo>
                  <a:lnTo>
                    <a:pt x="3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35" name="Freeform 482"/>
            <p:cNvSpPr>
              <a:spLocks/>
            </p:cNvSpPr>
            <p:nvPr/>
          </p:nvSpPr>
          <p:spPr bwMode="auto">
            <a:xfrm>
              <a:off x="3905" y="2634"/>
              <a:ext cx="41" cy="37"/>
            </a:xfrm>
            <a:custGeom>
              <a:avLst/>
              <a:gdLst>
                <a:gd name="T0" fmla="*/ 19 w 572"/>
                <a:gd name="T1" fmla="*/ 0 h 476"/>
                <a:gd name="T2" fmla="*/ 41 w 572"/>
                <a:gd name="T3" fmla="*/ 10 h 476"/>
                <a:gd name="T4" fmla="*/ 0 w 572"/>
                <a:gd name="T5" fmla="*/ 37 h 476"/>
                <a:gd name="T6" fmla="*/ 19 w 572"/>
                <a:gd name="T7" fmla="*/ 0 h 476"/>
                <a:gd name="T8" fmla="*/ 0 60000 65536"/>
                <a:gd name="T9" fmla="*/ 0 60000 65536"/>
                <a:gd name="T10" fmla="*/ 0 60000 65536"/>
                <a:gd name="T11" fmla="*/ 0 60000 65536"/>
                <a:gd name="T12" fmla="*/ 0 w 572"/>
                <a:gd name="T13" fmla="*/ 0 h 476"/>
                <a:gd name="T14" fmla="*/ 572 w 572"/>
                <a:gd name="T15" fmla="*/ 476 h 476"/>
              </a:gdLst>
              <a:ahLst/>
              <a:cxnLst>
                <a:cxn ang="T8">
                  <a:pos x="T0" y="T1"/>
                </a:cxn>
                <a:cxn ang="T9">
                  <a:pos x="T2" y="T3"/>
                </a:cxn>
                <a:cxn ang="T10">
                  <a:pos x="T4" y="T5"/>
                </a:cxn>
                <a:cxn ang="T11">
                  <a:pos x="T6" y="T7"/>
                </a:cxn>
              </a:cxnLst>
              <a:rect l="T12" t="T13" r="T14" b="T15"/>
              <a:pathLst>
                <a:path w="572" h="476">
                  <a:moveTo>
                    <a:pt x="271" y="0"/>
                  </a:moveTo>
                  <a:lnTo>
                    <a:pt x="572" y="132"/>
                  </a:lnTo>
                  <a:lnTo>
                    <a:pt x="0" y="476"/>
                  </a:lnTo>
                  <a:lnTo>
                    <a:pt x="2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36" name="Freeform 483"/>
            <p:cNvSpPr>
              <a:spLocks/>
            </p:cNvSpPr>
            <p:nvPr/>
          </p:nvSpPr>
          <p:spPr bwMode="auto">
            <a:xfrm>
              <a:off x="3905" y="2634"/>
              <a:ext cx="41" cy="37"/>
            </a:xfrm>
            <a:custGeom>
              <a:avLst/>
              <a:gdLst>
                <a:gd name="T0" fmla="*/ 19 w 572"/>
                <a:gd name="T1" fmla="*/ 0 h 476"/>
                <a:gd name="T2" fmla="*/ 41 w 572"/>
                <a:gd name="T3" fmla="*/ 10 h 476"/>
                <a:gd name="T4" fmla="*/ 0 w 572"/>
                <a:gd name="T5" fmla="*/ 37 h 476"/>
                <a:gd name="T6" fmla="*/ 19 w 572"/>
                <a:gd name="T7" fmla="*/ 0 h 476"/>
                <a:gd name="T8" fmla="*/ 0 60000 65536"/>
                <a:gd name="T9" fmla="*/ 0 60000 65536"/>
                <a:gd name="T10" fmla="*/ 0 60000 65536"/>
                <a:gd name="T11" fmla="*/ 0 60000 65536"/>
                <a:gd name="T12" fmla="*/ 0 w 572"/>
                <a:gd name="T13" fmla="*/ 0 h 476"/>
                <a:gd name="T14" fmla="*/ 572 w 572"/>
                <a:gd name="T15" fmla="*/ 476 h 476"/>
              </a:gdLst>
              <a:ahLst/>
              <a:cxnLst>
                <a:cxn ang="T8">
                  <a:pos x="T0" y="T1"/>
                </a:cxn>
                <a:cxn ang="T9">
                  <a:pos x="T2" y="T3"/>
                </a:cxn>
                <a:cxn ang="T10">
                  <a:pos x="T4" y="T5"/>
                </a:cxn>
                <a:cxn ang="T11">
                  <a:pos x="T6" y="T7"/>
                </a:cxn>
              </a:cxnLst>
              <a:rect l="T12" t="T13" r="T14" b="T15"/>
              <a:pathLst>
                <a:path w="572" h="476">
                  <a:moveTo>
                    <a:pt x="271" y="0"/>
                  </a:moveTo>
                  <a:lnTo>
                    <a:pt x="572" y="132"/>
                  </a:lnTo>
                  <a:lnTo>
                    <a:pt x="0" y="476"/>
                  </a:lnTo>
                  <a:lnTo>
                    <a:pt x="27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37" name="Freeform 484"/>
            <p:cNvSpPr>
              <a:spLocks/>
            </p:cNvSpPr>
            <p:nvPr/>
          </p:nvSpPr>
          <p:spPr bwMode="auto">
            <a:xfrm>
              <a:off x="3924" y="2601"/>
              <a:ext cx="39" cy="43"/>
            </a:xfrm>
            <a:custGeom>
              <a:avLst/>
              <a:gdLst>
                <a:gd name="T0" fmla="*/ 39 w 541"/>
                <a:gd name="T1" fmla="*/ 0 h 557"/>
                <a:gd name="T2" fmla="*/ 22 w 541"/>
                <a:gd name="T3" fmla="*/ 43 h 557"/>
                <a:gd name="T4" fmla="*/ 0 w 541"/>
                <a:gd name="T5" fmla="*/ 33 h 557"/>
                <a:gd name="T6" fmla="*/ 39 w 541"/>
                <a:gd name="T7" fmla="*/ 0 h 557"/>
                <a:gd name="T8" fmla="*/ 0 60000 65536"/>
                <a:gd name="T9" fmla="*/ 0 60000 65536"/>
                <a:gd name="T10" fmla="*/ 0 60000 65536"/>
                <a:gd name="T11" fmla="*/ 0 60000 65536"/>
                <a:gd name="T12" fmla="*/ 0 w 541"/>
                <a:gd name="T13" fmla="*/ 0 h 557"/>
                <a:gd name="T14" fmla="*/ 541 w 541"/>
                <a:gd name="T15" fmla="*/ 557 h 557"/>
              </a:gdLst>
              <a:ahLst/>
              <a:cxnLst>
                <a:cxn ang="T8">
                  <a:pos x="T0" y="T1"/>
                </a:cxn>
                <a:cxn ang="T9">
                  <a:pos x="T2" y="T3"/>
                </a:cxn>
                <a:cxn ang="T10">
                  <a:pos x="T4" y="T5"/>
                </a:cxn>
                <a:cxn ang="T11">
                  <a:pos x="T6" y="T7"/>
                </a:cxn>
              </a:cxnLst>
              <a:rect l="T12" t="T13" r="T14" b="T15"/>
              <a:pathLst>
                <a:path w="541" h="557">
                  <a:moveTo>
                    <a:pt x="541" y="0"/>
                  </a:moveTo>
                  <a:lnTo>
                    <a:pt x="301" y="557"/>
                  </a:lnTo>
                  <a:lnTo>
                    <a:pt x="0" y="425"/>
                  </a:lnTo>
                  <a:lnTo>
                    <a:pt x="5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38" name="Freeform 485"/>
            <p:cNvSpPr>
              <a:spLocks/>
            </p:cNvSpPr>
            <p:nvPr/>
          </p:nvSpPr>
          <p:spPr bwMode="auto">
            <a:xfrm>
              <a:off x="3924" y="2601"/>
              <a:ext cx="39" cy="43"/>
            </a:xfrm>
            <a:custGeom>
              <a:avLst/>
              <a:gdLst>
                <a:gd name="T0" fmla="*/ 39 w 541"/>
                <a:gd name="T1" fmla="*/ 0 h 557"/>
                <a:gd name="T2" fmla="*/ 22 w 541"/>
                <a:gd name="T3" fmla="*/ 43 h 557"/>
                <a:gd name="T4" fmla="*/ 0 w 541"/>
                <a:gd name="T5" fmla="*/ 33 h 557"/>
                <a:gd name="T6" fmla="*/ 39 w 541"/>
                <a:gd name="T7" fmla="*/ 0 h 557"/>
                <a:gd name="T8" fmla="*/ 0 60000 65536"/>
                <a:gd name="T9" fmla="*/ 0 60000 65536"/>
                <a:gd name="T10" fmla="*/ 0 60000 65536"/>
                <a:gd name="T11" fmla="*/ 0 60000 65536"/>
                <a:gd name="T12" fmla="*/ 0 w 541"/>
                <a:gd name="T13" fmla="*/ 0 h 557"/>
                <a:gd name="T14" fmla="*/ 541 w 541"/>
                <a:gd name="T15" fmla="*/ 557 h 557"/>
              </a:gdLst>
              <a:ahLst/>
              <a:cxnLst>
                <a:cxn ang="T8">
                  <a:pos x="T0" y="T1"/>
                </a:cxn>
                <a:cxn ang="T9">
                  <a:pos x="T2" y="T3"/>
                </a:cxn>
                <a:cxn ang="T10">
                  <a:pos x="T4" y="T5"/>
                </a:cxn>
                <a:cxn ang="T11">
                  <a:pos x="T6" y="T7"/>
                </a:cxn>
              </a:cxnLst>
              <a:rect l="T12" t="T13" r="T14" b="T15"/>
              <a:pathLst>
                <a:path w="541" h="557">
                  <a:moveTo>
                    <a:pt x="541" y="0"/>
                  </a:moveTo>
                  <a:lnTo>
                    <a:pt x="301" y="557"/>
                  </a:lnTo>
                  <a:lnTo>
                    <a:pt x="0" y="425"/>
                  </a:lnTo>
                  <a:lnTo>
                    <a:pt x="5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39" name="Freeform 486"/>
            <p:cNvSpPr>
              <a:spLocks/>
            </p:cNvSpPr>
            <p:nvPr/>
          </p:nvSpPr>
          <p:spPr bwMode="auto">
            <a:xfrm>
              <a:off x="3154" y="2594"/>
              <a:ext cx="32" cy="50"/>
            </a:xfrm>
            <a:custGeom>
              <a:avLst/>
              <a:gdLst>
                <a:gd name="T0" fmla="*/ 0 w 446"/>
                <a:gd name="T1" fmla="*/ 0 h 652"/>
                <a:gd name="T2" fmla="*/ 32 w 446"/>
                <a:gd name="T3" fmla="*/ 43 h 652"/>
                <a:gd name="T4" fmla="*/ 9 w 446"/>
                <a:gd name="T5" fmla="*/ 50 h 652"/>
                <a:gd name="T6" fmla="*/ 0 w 446"/>
                <a:gd name="T7" fmla="*/ 0 h 652"/>
                <a:gd name="T8" fmla="*/ 0 60000 65536"/>
                <a:gd name="T9" fmla="*/ 0 60000 65536"/>
                <a:gd name="T10" fmla="*/ 0 60000 65536"/>
                <a:gd name="T11" fmla="*/ 0 60000 65536"/>
                <a:gd name="T12" fmla="*/ 0 w 446"/>
                <a:gd name="T13" fmla="*/ 0 h 652"/>
                <a:gd name="T14" fmla="*/ 446 w 446"/>
                <a:gd name="T15" fmla="*/ 652 h 652"/>
              </a:gdLst>
              <a:ahLst/>
              <a:cxnLst>
                <a:cxn ang="T8">
                  <a:pos x="T0" y="T1"/>
                </a:cxn>
                <a:cxn ang="T9">
                  <a:pos x="T2" y="T3"/>
                </a:cxn>
                <a:cxn ang="T10">
                  <a:pos x="T4" y="T5"/>
                </a:cxn>
                <a:cxn ang="T11">
                  <a:pos x="T6" y="T7"/>
                </a:cxn>
              </a:cxnLst>
              <a:rect l="T12" t="T13" r="T14" b="T15"/>
              <a:pathLst>
                <a:path w="446" h="652">
                  <a:moveTo>
                    <a:pt x="0" y="0"/>
                  </a:moveTo>
                  <a:lnTo>
                    <a:pt x="446" y="556"/>
                  </a:lnTo>
                  <a:lnTo>
                    <a:pt x="130" y="6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40" name="Freeform 487"/>
            <p:cNvSpPr>
              <a:spLocks/>
            </p:cNvSpPr>
            <p:nvPr/>
          </p:nvSpPr>
          <p:spPr bwMode="auto">
            <a:xfrm>
              <a:off x="3154" y="2594"/>
              <a:ext cx="32" cy="50"/>
            </a:xfrm>
            <a:custGeom>
              <a:avLst/>
              <a:gdLst>
                <a:gd name="T0" fmla="*/ 0 w 446"/>
                <a:gd name="T1" fmla="*/ 0 h 652"/>
                <a:gd name="T2" fmla="*/ 32 w 446"/>
                <a:gd name="T3" fmla="*/ 43 h 652"/>
                <a:gd name="T4" fmla="*/ 9 w 446"/>
                <a:gd name="T5" fmla="*/ 50 h 652"/>
                <a:gd name="T6" fmla="*/ 0 w 446"/>
                <a:gd name="T7" fmla="*/ 0 h 652"/>
                <a:gd name="T8" fmla="*/ 0 60000 65536"/>
                <a:gd name="T9" fmla="*/ 0 60000 65536"/>
                <a:gd name="T10" fmla="*/ 0 60000 65536"/>
                <a:gd name="T11" fmla="*/ 0 60000 65536"/>
                <a:gd name="T12" fmla="*/ 0 w 446"/>
                <a:gd name="T13" fmla="*/ 0 h 652"/>
                <a:gd name="T14" fmla="*/ 446 w 446"/>
                <a:gd name="T15" fmla="*/ 652 h 652"/>
              </a:gdLst>
              <a:ahLst/>
              <a:cxnLst>
                <a:cxn ang="T8">
                  <a:pos x="T0" y="T1"/>
                </a:cxn>
                <a:cxn ang="T9">
                  <a:pos x="T2" y="T3"/>
                </a:cxn>
                <a:cxn ang="T10">
                  <a:pos x="T4" y="T5"/>
                </a:cxn>
                <a:cxn ang="T11">
                  <a:pos x="T6" y="T7"/>
                </a:cxn>
              </a:cxnLst>
              <a:rect l="T12" t="T13" r="T14" b="T15"/>
              <a:pathLst>
                <a:path w="446" h="652">
                  <a:moveTo>
                    <a:pt x="0" y="0"/>
                  </a:moveTo>
                  <a:lnTo>
                    <a:pt x="446" y="556"/>
                  </a:lnTo>
                  <a:lnTo>
                    <a:pt x="130" y="6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41" name="Freeform 488"/>
            <p:cNvSpPr>
              <a:spLocks/>
            </p:cNvSpPr>
            <p:nvPr/>
          </p:nvSpPr>
          <p:spPr bwMode="auto">
            <a:xfrm>
              <a:off x="3924" y="2593"/>
              <a:ext cx="39" cy="41"/>
            </a:xfrm>
            <a:custGeom>
              <a:avLst/>
              <a:gdLst>
                <a:gd name="T0" fmla="*/ 16 w 541"/>
                <a:gd name="T1" fmla="*/ 0 h 528"/>
                <a:gd name="T2" fmla="*/ 39 w 541"/>
                <a:gd name="T3" fmla="*/ 8 h 528"/>
                <a:gd name="T4" fmla="*/ 0 w 541"/>
                <a:gd name="T5" fmla="*/ 41 h 528"/>
                <a:gd name="T6" fmla="*/ 16 w 541"/>
                <a:gd name="T7" fmla="*/ 0 h 528"/>
                <a:gd name="T8" fmla="*/ 0 60000 65536"/>
                <a:gd name="T9" fmla="*/ 0 60000 65536"/>
                <a:gd name="T10" fmla="*/ 0 60000 65536"/>
                <a:gd name="T11" fmla="*/ 0 60000 65536"/>
                <a:gd name="T12" fmla="*/ 0 w 541"/>
                <a:gd name="T13" fmla="*/ 0 h 528"/>
                <a:gd name="T14" fmla="*/ 541 w 541"/>
                <a:gd name="T15" fmla="*/ 528 h 528"/>
              </a:gdLst>
              <a:ahLst/>
              <a:cxnLst>
                <a:cxn ang="T8">
                  <a:pos x="T0" y="T1"/>
                </a:cxn>
                <a:cxn ang="T9">
                  <a:pos x="T2" y="T3"/>
                </a:cxn>
                <a:cxn ang="T10">
                  <a:pos x="T4" y="T5"/>
                </a:cxn>
                <a:cxn ang="T11">
                  <a:pos x="T6" y="T7"/>
                </a:cxn>
              </a:cxnLst>
              <a:rect l="T12" t="T13" r="T14" b="T15"/>
              <a:pathLst>
                <a:path w="541" h="528">
                  <a:moveTo>
                    <a:pt x="227" y="0"/>
                  </a:moveTo>
                  <a:lnTo>
                    <a:pt x="541" y="103"/>
                  </a:lnTo>
                  <a:lnTo>
                    <a:pt x="0" y="528"/>
                  </a:lnTo>
                  <a:lnTo>
                    <a:pt x="2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42" name="Freeform 489"/>
            <p:cNvSpPr>
              <a:spLocks/>
            </p:cNvSpPr>
            <p:nvPr/>
          </p:nvSpPr>
          <p:spPr bwMode="auto">
            <a:xfrm>
              <a:off x="3924" y="2593"/>
              <a:ext cx="39" cy="41"/>
            </a:xfrm>
            <a:custGeom>
              <a:avLst/>
              <a:gdLst>
                <a:gd name="T0" fmla="*/ 16 w 541"/>
                <a:gd name="T1" fmla="*/ 0 h 528"/>
                <a:gd name="T2" fmla="*/ 39 w 541"/>
                <a:gd name="T3" fmla="*/ 8 h 528"/>
                <a:gd name="T4" fmla="*/ 0 w 541"/>
                <a:gd name="T5" fmla="*/ 41 h 528"/>
                <a:gd name="T6" fmla="*/ 16 w 541"/>
                <a:gd name="T7" fmla="*/ 0 h 528"/>
                <a:gd name="T8" fmla="*/ 0 60000 65536"/>
                <a:gd name="T9" fmla="*/ 0 60000 65536"/>
                <a:gd name="T10" fmla="*/ 0 60000 65536"/>
                <a:gd name="T11" fmla="*/ 0 60000 65536"/>
                <a:gd name="T12" fmla="*/ 0 w 541"/>
                <a:gd name="T13" fmla="*/ 0 h 528"/>
                <a:gd name="T14" fmla="*/ 541 w 541"/>
                <a:gd name="T15" fmla="*/ 528 h 528"/>
              </a:gdLst>
              <a:ahLst/>
              <a:cxnLst>
                <a:cxn ang="T8">
                  <a:pos x="T0" y="T1"/>
                </a:cxn>
                <a:cxn ang="T9">
                  <a:pos x="T2" y="T3"/>
                </a:cxn>
                <a:cxn ang="T10">
                  <a:pos x="T4" y="T5"/>
                </a:cxn>
                <a:cxn ang="T11">
                  <a:pos x="T6" y="T7"/>
                </a:cxn>
              </a:cxnLst>
              <a:rect l="T12" t="T13" r="T14" b="T15"/>
              <a:pathLst>
                <a:path w="541" h="528">
                  <a:moveTo>
                    <a:pt x="227" y="0"/>
                  </a:moveTo>
                  <a:lnTo>
                    <a:pt x="541" y="103"/>
                  </a:lnTo>
                  <a:lnTo>
                    <a:pt x="0" y="528"/>
                  </a:lnTo>
                  <a:lnTo>
                    <a:pt x="2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43" name="Freeform 490"/>
            <p:cNvSpPr>
              <a:spLocks/>
            </p:cNvSpPr>
            <p:nvPr/>
          </p:nvSpPr>
          <p:spPr bwMode="auto">
            <a:xfrm>
              <a:off x="3154" y="2593"/>
              <a:ext cx="32" cy="44"/>
            </a:xfrm>
            <a:custGeom>
              <a:avLst/>
              <a:gdLst>
                <a:gd name="T0" fmla="*/ 24 w 446"/>
                <a:gd name="T1" fmla="*/ 0 h 572"/>
                <a:gd name="T2" fmla="*/ 32 w 446"/>
                <a:gd name="T3" fmla="*/ 44 h 572"/>
                <a:gd name="T4" fmla="*/ 0 w 446"/>
                <a:gd name="T5" fmla="*/ 1 h 572"/>
                <a:gd name="T6" fmla="*/ 24 w 446"/>
                <a:gd name="T7" fmla="*/ 0 h 572"/>
                <a:gd name="T8" fmla="*/ 0 60000 65536"/>
                <a:gd name="T9" fmla="*/ 0 60000 65536"/>
                <a:gd name="T10" fmla="*/ 0 60000 65536"/>
                <a:gd name="T11" fmla="*/ 0 60000 65536"/>
                <a:gd name="T12" fmla="*/ 0 w 446"/>
                <a:gd name="T13" fmla="*/ 0 h 572"/>
                <a:gd name="T14" fmla="*/ 446 w 446"/>
                <a:gd name="T15" fmla="*/ 572 h 572"/>
              </a:gdLst>
              <a:ahLst/>
              <a:cxnLst>
                <a:cxn ang="T8">
                  <a:pos x="T0" y="T1"/>
                </a:cxn>
                <a:cxn ang="T9">
                  <a:pos x="T2" y="T3"/>
                </a:cxn>
                <a:cxn ang="T10">
                  <a:pos x="T4" y="T5"/>
                </a:cxn>
                <a:cxn ang="T11">
                  <a:pos x="T6" y="T7"/>
                </a:cxn>
              </a:cxnLst>
              <a:rect l="T12" t="T13" r="T14" b="T15"/>
              <a:pathLst>
                <a:path w="446" h="572">
                  <a:moveTo>
                    <a:pt x="331" y="0"/>
                  </a:moveTo>
                  <a:lnTo>
                    <a:pt x="446" y="572"/>
                  </a:lnTo>
                  <a:lnTo>
                    <a:pt x="0" y="16"/>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44" name="Freeform 491"/>
            <p:cNvSpPr>
              <a:spLocks/>
            </p:cNvSpPr>
            <p:nvPr/>
          </p:nvSpPr>
          <p:spPr bwMode="auto">
            <a:xfrm>
              <a:off x="3154" y="2593"/>
              <a:ext cx="32" cy="44"/>
            </a:xfrm>
            <a:custGeom>
              <a:avLst/>
              <a:gdLst>
                <a:gd name="T0" fmla="*/ 24 w 446"/>
                <a:gd name="T1" fmla="*/ 0 h 572"/>
                <a:gd name="T2" fmla="*/ 32 w 446"/>
                <a:gd name="T3" fmla="*/ 44 h 572"/>
                <a:gd name="T4" fmla="*/ 0 w 446"/>
                <a:gd name="T5" fmla="*/ 1 h 572"/>
                <a:gd name="T6" fmla="*/ 24 w 446"/>
                <a:gd name="T7" fmla="*/ 0 h 572"/>
                <a:gd name="T8" fmla="*/ 0 60000 65536"/>
                <a:gd name="T9" fmla="*/ 0 60000 65536"/>
                <a:gd name="T10" fmla="*/ 0 60000 65536"/>
                <a:gd name="T11" fmla="*/ 0 60000 65536"/>
                <a:gd name="T12" fmla="*/ 0 w 446"/>
                <a:gd name="T13" fmla="*/ 0 h 572"/>
                <a:gd name="T14" fmla="*/ 446 w 446"/>
                <a:gd name="T15" fmla="*/ 572 h 572"/>
              </a:gdLst>
              <a:ahLst/>
              <a:cxnLst>
                <a:cxn ang="T8">
                  <a:pos x="T0" y="T1"/>
                </a:cxn>
                <a:cxn ang="T9">
                  <a:pos x="T2" y="T3"/>
                </a:cxn>
                <a:cxn ang="T10">
                  <a:pos x="T4" y="T5"/>
                </a:cxn>
                <a:cxn ang="T11">
                  <a:pos x="T6" y="T7"/>
                </a:cxn>
              </a:cxnLst>
              <a:rect l="T12" t="T13" r="T14" b="T15"/>
              <a:pathLst>
                <a:path w="446" h="572">
                  <a:moveTo>
                    <a:pt x="331" y="0"/>
                  </a:moveTo>
                  <a:lnTo>
                    <a:pt x="446" y="572"/>
                  </a:lnTo>
                  <a:lnTo>
                    <a:pt x="0" y="16"/>
                  </a:lnTo>
                  <a:lnTo>
                    <a:pt x="33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45" name="Freeform 492"/>
            <p:cNvSpPr>
              <a:spLocks/>
            </p:cNvSpPr>
            <p:nvPr/>
          </p:nvSpPr>
          <p:spPr bwMode="auto">
            <a:xfrm>
              <a:off x="3154" y="2568"/>
              <a:ext cx="24" cy="26"/>
            </a:xfrm>
            <a:custGeom>
              <a:avLst/>
              <a:gdLst>
                <a:gd name="T0" fmla="*/ 1 w 331"/>
                <a:gd name="T1" fmla="*/ 0 h 341"/>
                <a:gd name="T2" fmla="*/ 24 w 331"/>
                <a:gd name="T3" fmla="*/ 25 h 341"/>
                <a:gd name="T4" fmla="*/ 0 w 331"/>
                <a:gd name="T5" fmla="*/ 26 h 341"/>
                <a:gd name="T6" fmla="*/ 1 w 331"/>
                <a:gd name="T7" fmla="*/ 0 h 341"/>
                <a:gd name="T8" fmla="*/ 0 60000 65536"/>
                <a:gd name="T9" fmla="*/ 0 60000 65536"/>
                <a:gd name="T10" fmla="*/ 0 60000 65536"/>
                <a:gd name="T11" fmla="*/ 0 60000 65536"/>
                <a:gd name="T12" fmla="*/ 0 w 331"/>
                <a:gd name="T13" fmla="*/ 0 h 341"/>
                <a:gd name="T14" fmla="*/ 331 w 331"/>
                <a:gd name="T15" fmla="*/ 341 h 341"/>
              </a:gdLst>
              <a:ahLst/>
              <a:cxnLst>
                <a:cxn ang="T8">
                  <a:pos x="T0" y="T1"/>
                </a:cxn>
                <a:cxn ang="T9">
                  <a:pos x="T2" y="T3"/>
                </a:cxn>
                <a:cxn ang="T10">
                  <a:pos x="T4" y="T5"/>
                </a:cxn>
                <a:cxn ang="T11">
                  <a:pos x="T6" y="T7"/>
                </a:cxn>
              </a:cxnLst>
              <a:rect l="T12" t="T13" r="T14" b="T15"/>
              <a:pathLst>
                <a:path w="331" h="341">
                  <a:moveTo>
                    <a:pt x="8" y="0"/>
                  </a:moveTo>
                  <a:lnTo>
                    <a:pt x="331" y="325"/>
                  </a:lnTo>
                  <a:lnTo>
                    <a:pt x="0" y="341"/>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46" name="Freeform 493"/>
            <p:cNvSpPr>
              <a:spLocks/>
            </p:cNvSpPr>
            <p:nvPr/>
          </p:nvSpPr>
          <p:spPr bwMode="auto">
            <a:xfrm>
              <a:off x="3154" y="2568"/>
              <a:ext cx="24" cy="26"/>
            </a:xfrm>
            <a:custGeom>
              <a:avLst/>
              <a:gdLst>
                <a:gd name="T0" fmla="*/ 1 w 331"/>
                <a:gd name="T1" fmla="*/ 0 h 341"/>
                <a:gd name="T2" fmla="*/ 24 w 331"/>
                <a:gd name="T3" fmla="*/ 25 h 341"/>
                <a:gd name="T4" fmla="*/ 0 w 331"/>
                <a:gd name="T5" fmla="*/ 26 h 341"/>
                <a:gd name="T6" fmla="*/ 1 w 331"/>
                <a:gd name="T7" fmla="*/ 0 h 341"/>
                <a:gd name="T8" fmla="*/ 0 60000 65536"/>
                <a:gd name="T9" fmla="*/ 0 60000 65536"/>
                <a:gd name="T10" fmla="*/ 0 60000 65536"/>
                <a:gd name="T11" fmla="*/ 0 60000 65536"/>
                <a:gd name="T12" fmla="*/ 0 w 331"/>
                <a:gd name="T13" fmla="*/ 0 h 341"/>
                <a:gd name="T14" fmla="*/ 331 w 331"/>
                <a:gd name="T15" fmla="*/ 341 h 341"/>
              </a:gdLst>
              <a:ahLst/>
              <a:cxnLst>
                <a:cxn ang="T8">
                  <a:pos x="T0" y="T1"/>
                </a:cxn>
                <a:cxn ang="T9">
                  <a:pos x="T2" y="T3"/>
                </a:cxn>
                <a:cxn ang="T10">
                  <a:pos x="T4" y="T5"/>
                </a:cxn>
                <a:cxn ang="T11">
                  <a:pos x="T6" y="T7"/>
                </a:cxn>
              </a:cxnLst>
              <a:rect l="T12" t="T13" r="T14" b="T15"/>
              <a:pathLst>
                <a:path w="331" h="341">
                  <a:moveTo>
                    <a:pt x="8" y="0"/>
                  </a:moveTo>
                  <a:lnTo>
                    <a:pt x="331" y="325"/>
                  </a:lnTo>
                  <a:lnTo>
                    <a:pt x="0" y="34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47" name="Freeform 494"/>
            <p:cNvSpPr>
              <a:spLocks/>
            </p:cNvSpPr>
            <p:nvPr/>
          </p:nvSpPr>
          <p:spPr bwMode="auto">
            <a:xfrm>
              <a:off x="3940" y="2555"/>
              <a:ext cx="36" cy="46"/>
            </a:xfrm>
            <a:custGeom>
              <a:avLst/>
              <a:gdLst>
                <a:gd name="T0" fmla="*/ 36 w 503"/>
                <a:gd name="T1" fmla="*/ 0 h 599"/>
                <a:gd name="T2" fmla="*/ 22 w 503"/>
                <a:gd name="T3" fmla="*/ 46 h 599"/>
                <a:gd name="T4" fmla="*/ 0 w 503"/>
                <a:gd name="T5" fmla="*/ 38 h 599"/>
                <a:gd name="T6" fmla="*/ 36 w 503"/>
                <a:gd name="T7" fmla="*/ 0 h 599"/>
                <a:gd name="T8" fmla="*/ 0 60000 65536"/>
                <a:gd name="T9" fmla="*/ 0 60000 65536"/>
                <a:gd name="T10" fmla="*/ 0 60000 65536"/>
                <a:gd name="T11" fmla="*/ 0 60000 65536"/>
                <a:gd name="T12" fmla="*/ 0 w 503"/>
                <a:gd name="T13" fmla="*/ 0 h 599"/>
                <a:gd name="T14" fmla="*/ 503 w 503"/>
                <a:gd name="T15" fmla="*/ 599 h 599"/>
              </a:gdLst>
              <a:ahLst/>
              <a:cxnLst>
                <a:cxn ang="T8">
                  <a:pos x="T0" y="T1"/>
                </a:cxn>
                <a:cxn ang="T9">
                  <a:pos x="T2" y="T3"/>
                </a:cxn>
                <a:cxn ang="T10">
                  <a:pos x="T4" y="T5"/>
                </a:cxn>
                <a:cxn ang="T11">
                  <a:pos x="T6" y="T7"/>
                </a:cxn>
              </a:cxnLst>
              <a:rect l="T12" t="T13" r="T14" b="T15"/>
              <a:pathLst>
                <a:path w="503" h="599">
                  <a:moveTo>
                    <a:pt x="503" y="0"/>
                  </a:moveTo>
                  <a:lnTo>
                    <a:pt x="314" y="599"/>
                  </a:lnTo>
                  <a:lnTo>
                    <a:pt x="0" y="496"/>
                  </a:lnTo>
                  <a:lnTo>
                    <a:pt x="5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48" name="Freeform 495"/>
            <p:cNvSpPr>
              <a:spLocks/>
            </p:cNvSpPr>
            <p:nvPr/>
          </p:nvSpPr>
          <p:spPr bwMode="auto">
            <a:xfrm>
              <a:off x="3940" y="2555"/>
              <a:ext cx="36" cy="46"/>
            </a:xfrm>
            <a:custGeom>
              <a:avLst/>
              <a:gdLst>
                <a:gd name="T0" fmla="*/ 36 w 503"/>
                <a:gd name="T1" fmla="*/ 0 h 599"/>
                <a:gd name="T2" fmla="*/ 22 w 503"/>
                <a:gd name="T3" fmla="*/ 46 h 599"/>
                <a:gd name="T4" fmla="*/ 0 w 503"/>
                <a:gd name="T5" fmla="*/ 38 h 599"/>
                <a:gd name="T6" fmla="*/ 36 w 503"/>
                <a:gd name="T7" fmla="*/ 0 h 599"/>
                <a:gd name="T8" fmla="*/ 0 60000 65536"/>
                <a:gd name="T9" fmla="*/ 0 60000 65536"/>
                <a:gd name="T10" fmla="*/ 0 60000 65536"/>
                <a:gd name="T11" fmla="*/ 0 60000 65536"/>
                <a:gd name="T12" fmla="*/ 0 w 503"/>
                <a:gd name="T13" fmla="*/ 0 h 599"/>
                <a:gd name="T14" fmla="*/ 503 w 503"/>
                <a:gd name="T15" fmla="*/ 599 h 599"/>
              </a:gdLst>
              <a:ahLst/>
              <a:cxnLst>
                <a:cxn ang="T8">
                  <a:pos x="T0" y="T1"/>
                </a:cxn>
                <a:cxn ang="T9">
                  <a:pos x="T2" y="T3"/>
                </a:cxn>
                <a:cxn ang="T10">
                  <a:pos x="T4" y="T5"/>
                </a:cxn>
                <a:cxn ang="T11">
                  <a:pos x="T6" y="T7"/>
                </a:cxn>
              </a:cxnLst>
              <a:rect l="T12" t="T13" r="T14" b="T15"/>
              <a:pathLst>
                <a:path w="503" h="599">
                  <a:moveTo>
                    <a:pt x="503" y="0"/>
                  </a:moveTo>
                  <a:lnTo>
                    <a:pt x="314" y="599"/>
                  </a:lnTo>
                  <a:lnTo>
                    <a:pt x="0" y="496"/>
                  </a:lnTo>
                  <a:lnTo>
                    <a:pt x="50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49" name="Freeform 496"/>
            <p:cNvSpPr>
              <a:spLocks/>
            </p:cNvSpPr>
            <p:nvPr/>
          </p:nvSpPr>
          <p:spPr bwMode="auto">
            <a:xfrm>
              <a:off x="3940" y="2549"/>
              <a:ext cx="36" cy="44"/>
            </a:xfrm>
            <a:custGeom>
              <a:avLst/>
              <a:gdLst>
                <a:gd name="T0" fmla="*/ 13 w 503"/>
                <a:gd name="T1" fmla="*/ 0 h 572"/>
                <a:gd name="T2" fmla="*/ 36 w 503"/>
                <a:gd name="T3" fmla="*/ 6 h 572"/>
                <a:gd name="T4" fmla="*/ 0 w 503"/>
                <a:gd name="T5" fmla="*/ 44 h 572"/>
                <a:gd name="T6" fmla="*/ 13 w 503"/>
                <a:gd name="T7" fmla="*/ 0 h 572"/>
                <a:gd name="T8" fmla="*/ 0 60000 65536"/>
                <a:gd name="T9" fmla="*/ 0 60000 65536"/>
                <a:gd name="T10" fmla="*/ 0 60000 65536"/>
                <a:gd name="T11" fmla="*/ 0 60000 65536"/>
                <a:gd name="T12" fmla="*/ 0 w 503"/>
                <a:gd name="T13" fmla="*/ 0 h 572"/>
                <a:gd name="T14" fmla="*/ 503 w 503"/>
                <a:gd name="T15" fmla="*/ 572 h 572"/>
              </a:gdLst>
              <a:ahLst/>
              <a:cxnLst>
                <a:cxn ang="T8">
                  <a:pos x="T0" y="T1"/>
                </a:cxn>
                <a:cxn ang="T9">
                  <a:pos x="T2" y="T3"/>
                </a:cxn>
                <a:cxn ang="T10">
                  <a:pos x="T4" y="T5"/>
                </a:cxn>
                <a:cxn ang="T11">
                  <a:pos x="T6" y="T7"/>
                </a:cxn>
              </a:cxnLst>
              <a:rect l="T12" t="T13" r="T14" b="T15"/>
              <a:pathLst>
                <a:path w="503" h="572">
                  <a:moveTo>
                    <a:pt x="180" y="0"/>
                  </a:moveTo>
                  <a:lnTo>
                    <a:pt x="503" y="76"/>
                  </a:lnTo>
                  <a:lnTo>
                    <a:pt x="0" y="572"/>
                  </a:lnTo>
                  <a:lnTo>
                    <a:pt x="1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50" name="Freeform 497"/>
            <p:cNvSpPr>
              <a:spLocks/>
            </p:cNvSpPr>
            <p:nvPr/>
          </p:nvSpPr>
          <p:spPr bwMode="auto">
            <a:xfrm>
              <a:off x="3940" y="2549"/>
              <a:ext cx="36" cy="44"/>
            </a:xfrm>
            <a:custGeom>
              <a:avLst/>
              <a:gdLst>
                <a:gd name="T0" fmla="*/ 13 w 503"/>
                <a:gd name="T1" fmla="*/ 0 h 572"/>
                <a:gd name="T2" fmla="*/ 36 w 503"/>
                <a:gd name="T3" fmla="*/ 6 h 572"/>
                <a:gd name="T4" fmla="*/ 0 w 503"/>
                <a:gd name="T5" fmla="*/ 44 h 572"/>
                <a:gd name="T6" fmla="*/ 13 w 503"/>
                <a:gd name="T7" fmla="*/ 0 h 572"/>
                <a:gd name="T8" fmla="*/ 0 60000 65536"/>
                <a:gd name="T9" fmla="*/ 0 60000 65536"/>
                <a:gd name="T10" fmla="*/ 0 60000 65536"/>
                <a:gd name="T11" fmla="*/ 0 60000 65536"/>
                <a:gd name="T12" fmla="*/ 0 w 503"/>
                <a:gd name="T13" fmla="*/ 0 h 572"/>
                <a:gd name="T14" fmla="*/ 503 w 503"/>
                <a:gd name="T15" fmla="*/ 572 h 572"/>
              </a:gdLst>
              <a:ahLst/>
              <a:cxnLst>
                <a:cxn ang="T8">
                  <a:pos x="T0" y="T1"/>
                </a:cxn>
                <a:cxn ang="T9">
                  <a:pos x="T2" y="T3"/>
                </a:cxn>
                <a:cxn ang="T10">
                  <a:pos x="T4" y="T5"/>
                </a:cxn>
                <a:cxn ang="T11">
                  <a:pos x="T6" y="T7"/>
                </a:cxn>
              </a:cxnLst>
              <a:rect l="T12" t="T13" r="T14" b="T15"/>
              <a:pathLst>
                <a:path w="503" h="572">
                  <a:moveTo>
                    <a:pt x="180" y="0"/>
                  </a:moveTo>
                  <a:lnTo>
                    <a:pt x="503" y="76"/>
                  </a:lnTo>
                  <a:lnTo>
                    <a:pt x="0" y="572"/>
                  </a:lnTo>
                  <a:lnTo>
                    <a:pt x="18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51" name="Freeform 498"/>
            <p:cNvSpPr>
              <a:spLocks/>
            </p:cNvSpPr>
            <p:nvPr/>
          </p:nvSpPr>
          <p:spPr bwMode="auto">
            <a:xfrm>
              <a:off x="3155" y="2547"/>
              <a:ext cx="27" cy="46"/>
            </a:xfrm>
            <a:custGeom>
              <a:avLst/>
              <a:gdLst>
                <a:gd name="T0" fmla="*/ 27 w 383"/>
                <a:gd name="T1" fmla="*/ 0 h 597"/>
                <a:gd name="T2" fmla="*/ 23 w 383"/>
                <a:gd name="T3" fmla="*/ 46 h 597"/>
                <a:gd name="T4" fmla="*/ 0 w 383"/>
                <a:gd name="T5" fmla="*/ 21 h 597"/>
                <a:gd name="T6" fmla="*/ 27 w 383"/>
                <a:gd name="T7" fmla="*/ 0 h 597"/>
                <a:gd name="T8" fmla="*/ 0 60000 65536"/>
                <a:gd name="T9" fmla="*/ 0 60000 65536"/>
                <a:gd name="T10" fmla="*/ 0 60000 65536"/>
                <a:gd name="T11" fmla="*/ 0 60000 65536"/>
                <a:gd name="T12" fmla="*/ 0 w 383"/>
                <a:gd name="T13" fmla="*/ 0 h 597"/>
                <a:gd name="T14" fmla="*/ 383 w 383"/>
                <a:gd name="T15" fmla="*/ 597 h 597"/>
              </a:gdLst>
              <a:ahLst/>
              <a:cxnLst>
                <a:cxn ang="T8">
                  <a:pos x="T0" y="T1"/>
                </a:cxn>
                <a:cxn ang="T9">
                  <a:pos x="T2" y="T3"/>
                </a:cxn>
                <a:cxn ang="T10">
                  <a:pos x="T4" y="T5"/>
                </a:cxn>
                <a:cxn ang="T11">
                  <a:pos x="T6" y="T7"/>
                </a:cxn>
              </a:cxnLst>
              <a:rect l="T12" t="T13" r="T14" b="T15"/>
              <a:pathLst>
                <a:path w="383" h="597">
                  <a:moveTo>
                    <a:pt x="383" y="0"/>
                  </a:moveTo>
                  <a:lnTo>
                    <a:pt x="323" y="597"/>
                  </a:lnTo>
                  <a:lnTo>
                    <a:pt x="0" y="272"/>
                  </a:lnTo>
                  <a:lnTo>
                    <a:pt x="3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52" name="Freeform 499"/>
            <p:cNvSpPr>
              <a:spLocks/>
            </p:cNvSpPr>
            <p:nvPr/>
          </p:nvSpPr>
          <p:spPr bwMode="auto">
            <a:xfrm>
              <a:off x="3155" y="2547"/>
              <a:ext cx="27" cy="46"/>
            </a:xfrm>
            <a:custGeom>
              <a:avLst/>
              <a:gdLst>
                <a:gd name="T0" fmla="*/ 27 w 383"/>
                <a:gd name="T1" fmla="*/ 0 h 597"/>
                <a:gd name="T2" fmla="*/ 23 w 383"/>
                <a:gd name="T3" fmla="*/ 46 h 597"/>
                <a:gd name="T4" fmla="*/ 0 w 383"/>
                <a:gd name="T5" fmla="*/ 21 h 597"/>
                <a:gd name="T6" fmla="*/ 27 w 383"/>
                <a:gd name="T7" fmla="*/ 0 h 597"/>
                <a:gd name="T8" fmla="*/ 0 60000 65536"/>
                <a:gd name="T9" fmla="*/ 0 60000 65536"/>
                <a:gd name="T10" fmla="*/ 0 60000 65536"/>
                <a:gd name="T11" fmla="*/ 0 60000 65536"/>
                <a:gd name="T12" fmla="*/ 0 w 383"/>
                <a:gd name="T13" fmla="*/ 0 h 597"/>
                <a:gd name="T14" fmla="*/ 383 w 383"/>
                <a:gd name="T15" fmla="*/ 597 h 597"/>
              </a:gdLst>
              <a:ahLst/>
              <a:cxnLst>
                <a:cxn ang="T8">
                  <a:pos x="T0" y="T1"/>
                </a:cxn>
                <a:cxn ang="T9">
                  <a:pos x="T2" y="T3"/>
                </a:cxn>
                <a:cxn ang="T10">
                  <a:pos x="T4" y="T5"/>
                </a:cxn>
                <a:cxn ang="T11">
                  <a:pos x="T6" y="T7"/>
                </a:cxn>
              </a:cxnLst>
              <a:rect l="T12" t="T13" r="T14" b="T15"/>
              <a:pathLst>
                <a:path w="383" h="597">
                  <a:moveTo>
                    <a:pt x="383" y="0"/>
                  </a:moveTo>
                  <a:lnTo>
                    <a:pt x="323" y="597"/>
                  </a:lnTo>
                  <a:lnTo>
                    <a:pt x="0" y="272"/>
                  </a:lnTo>
                  <a:lnTo>
                    <a:pt x="38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53" name="Freeform 500"/>
            <p:cNvSpPr>
              <a:spLocks/>
            </p:cNvSpPr>
            <p:nvPr/>
          </p:nvSpPr>
          <p:spPr bwMode="auto">
            <a:xfrm>
              <a:off x="3155" y="2541"/>
              <a:ext cx="27" cy="27"/>
            </a:xfrm>
            <a:custGeom>
              <a:avLst/>
              <a:gdLst>
                <a:gd name="T0" fmla="*/ 4 w 383"/>
                <a:gd name="T1" fmla="*/ 0 h 347"/>
                <a:gd name="T2" fmla="*/ 27 w 383"/>
                <a:gd name="T3" fmla="*/ 6 h 347"/>
                <a:gd name="T4" fmla="*/ 0 w 383"/>
                <a:gd name="T5" fmla="*/ 27 h 347"/>
                <a:gd name="T6" fmla="*/ 4 w 383"/>
                <a:gd name="T7" fmla="*/ 0 h 347"/>
                <a:gd name="T8" fmla="*/ 0 60000 65536"/>
                <a:gd name="T9" fmla="*/ 0 60000 65536"/>
                <a:gd name="T10" fmla="*/ 0 60000 65536"/>
                <a:gd name="T11" fmla="*/ 0 60000 65536"/>
                <a:gd name="T12" fmla="*/ 0 w 383"/>
                <a:gd name="T13" fmla="*/ 0 h 347"/>
                <a:gd name="T14" fmla="*/ 383 w 383"/>
                <a:gd name="T15" fmla="*/ 347 h 347"/>
              </a:gdLst>
              <a:ahLst/>
              <a:cxnLst>
                <a:cxn ang="T8">
                  <a:pos x="T0" y="T1"/>
                </a:cxn>
                <a:cxn ang="T9">
                  <a:pos x="T2" y="T3"/>
                </a:cxn>
                <a:cxn ang="T10">
                  <a:pos x="T4" y="T5"/>
                </a:cxn>
                <a:cxn ang="T11">
                  <a:pos x="T6" y="T7"/>
                </a:cxn>
              </a:cxnLst>
              <a:rect l="T12" t="T13" r="T14" b="T15"/>
              <a:pathLst>
                <a:path w="383" h="347">
                  <a:moveTo>
                    <a:pt x="61" y="0"/>
                  </a:moveTo>
                  <a:lnTo>
                    <a:pt x="383" y="75"/>
                  </a:lnTo>
                  <a:lnTo>
                    <a:pt x="0" y="347"/>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54" name="Freeform 501"/>
            <p:cNvSpPr>
              <a:spLocks/>
            </p:cNvSpPr>
            <p:nvPr/>
          </p:nvSpPr>
          <p:spPr bwMode="auto">
            <a:xfrm>
              <a:off x="3155" y="2541"/>
              <a:ext cx="27" cy="27"/>
            </a:xfrm>
            <a:custGeom>
              <a:avLst/>
              <a:gdLst>
                <a:gd name="T0" fmla="*/ 4 w 383"/>
                <a:gd name="T1" fmla="*/ 0 h 347"/>
                <a:gd name="T2" fmla="*/ 27 w 383"/>
                <a:gd name="T3" fmla="*/ 6 h 347"/>
                <a:gd name="T4" fmla="*/ 0 w 383"/>
                <a:gd name="T5" fmla="*/ 27 h 347"/>
                <a:gd name="T6" fmla="*/ 4 w 383"/>
                <a:gd name="T7" fmla="*/ 0 h 347"/>
                <a:gd name="T8" fmla="*/ 0 60000 65536"/>
                <a:gd name="T9" fmla="*/ 0 60000 65536"/>
                <a:gd name="T10" fmla="*/ 0 60000 65536"/>
                <a:gd name="T11" fmla="*/ 0 60000 65536"/>
                <a:gd name="T12" fmla="*/ 0 w 383"/>
                <a:gd name="T13" fmla="*/ 0 h 347"/>
                <a:gd name="T14" fmla="*/ 383 w 383"/>
                <a:gd name="T15" fmla="*/ 347 h 347"/>
              </a:gdLst>
              <a:ahLst/>
              <a:cxnLst>
                <a:cxn ang="T8">
                  <a:pos x="T0" y="T1"/>
                </a:cxn>
                <a:cxn ang="T9">
                  <a:pos x="T2" y="T3"/>
                </a:cxn>
                <a:cxn ang="T10">
                  <a:pos x="T4" y="T5"/>
                </a:cxn>
                <a:cxn ang="T11">
                  <a:pos x="T6" y="T7"/>
                </a:cxn>
              </a:cxnLst>
              <a:rect l="T12" t="T13" r="T14" b="T15"/>
              <a:pathLst>
                <a:path w="383" h="347">
                  <a:moveTo>
                    <a:pt x="61" y="0"/>
                  </a:moveTo>
                  <a:lnTo>
                    <a:pt x="383" y="75"/>
                  </a:lnTo>
                  <a:lnTo>
                    <a:pt x="0" y="347"/>
                  </a:lnTo>
                  <a:lnTo>
                    <a:pt x="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55" name="Freeform 502"/>
            <p:cNvSpPr>
              <a:spLocks/>
            </p:cNvSpPr>
            <p:nvPr/>
          </p:nvSpPr>
          <p:spPr bwMode="auto">
            <a:xfrm>
              <a:off x="3159" y="2523"/>
              <a:ext cx="31" cy="24"/>
            </a:xfrm>
            <a:custGeom>
              <a:avLst/>
              <a:gdLst>
                <a:gd name="T0" fmla="*/ 31 w 428"/>
                <a:gd name="T1" fmla="*/ 0 h 307"/>
                <a:gd name="T2" fmla="*/ 23 w 428"/>
                <a:gd name="T3" fmla="*/ 24 h 307"/>
                <a:gd name="T4" fmla="*/ 0 w 428"/>
                <a:gd name="T5" fmla="*/ 18 h 307"/>
                <a:gd name="T6" fmla="*/ 31 w 428"/>
                <a:gd name="T7" fmla="*/ 0 h 307"/>
                <a:gd name="T8" fmla="*/ 0 60000 65536"/>
                <a:gd name="T9" fmla="*/ 0 60000 65536"/>
                <a:gd name="T10" fmla="*/ 0 60000 65536"/>
                <a:gd name="T11" fmla="*/ 0 60000 65536"/>
                <a:gd name="T12" fmla="*/ 0 w 428"/>
                <a:gd name="T13" fmla="*/ 0 h 307"/>
                <a:gd name="T14" fmla="*/ 428 w 428"/>
                <a:gd name="T15" fmla="*/ 307 h 307"/>
              </a:gdLst>
              <a:ahLst/>
              <a:cxnLst>
                <a:cxn ang="T8">
                  <a:pos x="T0" y="T1"/>
                </a:cxn>
                <a:cxn ang="T9">
                  <a:pos x="T2" y="T3"/>
                </a:cxn>
                <a:cxn ang="T10">
                  <a:pos x="T4" y="T5"/>
                </a:cxn>
                <a:cxn ang="T11">
                  <a:pos x="T6" y="T7"/>
                </a:cxn>
              </a:cxnLst>
              <a:rect l="T12" t="T13" r="T14" b="T15"/>
              <a:pathLst>
                <a:path w="428" h="307">
                  <a:moveTo>
                    <a:pt x="428" y="0"/>
                  </a:moveTo>
                  <a:lnTo>
                    <a:pt x="322" y="307"/>
                  </a:lnTo>
                  <a:lnTo>
                    <a:pt x="0" y="232"/>
                  </a:lnTo>
                  <a:lnTo>
                    <a:pt x="4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56" name="Freeform 503"/>
            <p:cNvSpPr>
              <a:spLocks/>
            </p:cNvSpPr>
            <p:nvPr/>
          </p:nvSpPr>
          <p:spPr bwMode="auto">
            <a:xfrm>
              <a:off x="3159" y="2523"/>
              <a:ext cx="31" cy="24"/>
            </a:xfrm>
            <a:custGeom>
              <a:avLst/>
              <a:gdLst>
                <a:gd name="T0" fmla="*/ 31 w 428"/>
                <a:gd name="T1" fmla="*/ 0 h 307"/>
                <a:gd name="T2" fmla="*/ 23 w 428"/>
                <a:gd name="T3" fmla="*/ 24 h 307"/>
                <a:gd name="T4" fmla="*/ 0 w 428"/>
                <a:gd name="T5" fmla="*/ 18 h 307"/>
                <a:gd name="T6" fmla="*/ 31 w 428"/>
                <a:gd name="T7" fmla="*/ 0 h 307"/>
                <a:gd name="T8" fmla="*/ 0 60000 65536"/>
                <a:gd name="T9" fmla="*/ 0 60000 65536"/>
                <a:gd name="T10" fmla="*/ 0 60000 65536"/>
                <a:gd name="T11" fmla="*/ 0 60000 65536"/>
                <a:gd name="T12" fmla="*/ 0 w 428"/>
                <a:gd name="T13" fmla="*/ 0 h 307"/>
                <a:gd name="T14" fmla="*/ 428 w 428"/>
                <a:gd name="T15" fmla="*/ 307 h 307"/>
              </a:gdLst>
              <a:ahLst/>
              <a:cxnLst>
                <a:cxn ang="T8">
                  <a:pos x="T0" y="T1"/>
                </a:cxn>
                <a:cxn ang="T9">
                  <a:pos x="T2" y="T3"/>
                </a:cxn>
                <a:cxn ang="T10">
                  <a:pos x="T4" y="T5"/>
                </a:cxn>
                <a:cxn ang="T11">
                  <a:pos x="T6" y="T7"/>
                </a:cxn>
              </a:cxnLst>
              <a:rect l="T12" t="T13" r="T14" b="T15"/>
              <a:pathLst>
                <a:path w="428" h="307">
                  <a:moveTo>
                    <a:pt x="428" y="0"/>
                  </a:moveTo>
                  <a:lnTo>
                    <a:pt x="322" y="307"/>
                  </a:lnTo>
                  <a:lnTo>
                    <a:pt x="0" y="232"/>
                  </a:lnTo>
                  <a:lnTo>
                    <a:pt x="4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57" name="Freeform 504"/>
            <p:cNvSpPr>
              <a:spLocks/>
            </p:cNvSpPr>
            <p:nvPr/>
          </p:nvSpPr>
          <p:spPr bwMode="auto">
            <a:xfrm>
              <a:off x="3159" y="2514"/>
              <a:ext cx="31" cy="27"/>
            </a:xfrm>
            <a:custGeom>
              <a:avLst/>
              <a:gdLst>
                <a:gd name="T0" fmla="*/ 9 w 428"/>
                <a:gd name="T1" fmla="*/ 0 h 350"/>
                <a:gd name="T2" fmla="*/ 31 w 428"/>
                <a:gd name="T3" fmla="*/ 9 h 350"/>
                <a:gd name="T4" fmla="*/ 0 w 428"/>
                <a:gd name="T5" fmla="*/ 27 h 350"/>
                <a:gd name="T6" fmla="*/ 9 w 428"/>
                <a:gd name="T7" fmla="*/ 0 h 350"/>
                <a:gd name="T8" fmla="*/ 0 60000 65536"/>
                <a:gd name="T9" fmla="*/ 0 60000 65536"/>
                <a:gd name="T10" fmla="*/ 0 60000 65536"/>
                <a:gd name="T11" fmla="*/ 0 60000 65536"/>
                <a:gd name="T12" fmla="*/ 0 w 428"/>
                <a:gd name="T13" fmla="*/ 0 h 350"/>
                <a:gd name="T14" fmla="*/ 428 w 428"/>
                <a:gd name="T15" fmla="*/ 350 h 350"/>
              </a:gdLst>
              <a:ahLst/>
              <a:cxnLst>
                <a:cxn ang="T8">
                  <a:pos x="T0" y="T1"/>
                </a:cxn>
                <a:cxn ang="T9">
                  <a:pos x="T2" y="T3"/>
                </a:cxn>
                <a:cxn ang="T10">
                  <a:pos x="T4" y="T5"/>
                </a:cxn>
                <a:cxn ang="T11">
                  <a:pos x="T6" y="T7"/>
                </a:cxn>
              </a:cxnLst>
              <a:rect l="T12" t="T13" r="T14" b="T15"/>
              <a:pathLst>
                <a:path w="428" h="350">
                  <a:moveTo>
                    <a:pt x="119" y="0"/>
                  </a:moveTo>
                  <a:lnTo>
                    <a:pt x="428" y="118"/>
                  </a:lnTo>
                  <a:lnTo>
                    <a:pt x="0" y="350"/>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58" name="Freeform 505"/>
            <p:cNvSpPr>
              <a:spLocks/>
            </p:cNvSpPr>
            <p:nvPr/>
          </p:nvSpPr>
          <p:spPr bwMode="auto">
            <a:xfrm>
              <a:off x="3159" y="2514"/>
              <a:ext cx="31" cy="27"/>
            </a:xfrm>
            <a:custGeom>
              <a:avLst/>
              <a:gdLst>
                <a:gd name="T0" fmla="*/ 9 w 428"/>
                <a:gd name="T1" fmla="*/ 0 h 350"/>
                <a:gd name="T2" fmla="*/ 31 w 428"/>
                <a:gd name="T3" fmla="*/ 9 h 350"/>
                <a:gd name="T4" fmla="*/ 0 w 428"/>
                <a:gd name="T5" fmla="*/ 27 h 350"/>
                <a:gd name="T6" fmla="*/ 9 w 428"/>
                <a:gd name="T7" fmla="*/ 0 h 350"/>
                <a:gd name="T8" fmla="*/ 0 60000 65536"/>
                <a:gd name="T9" fmla="*/ 0 60000 65536"/>
                <a:gd name="T10" fmla="*/ 0 60000 65536"/>
                <a:gd name="T11" fmla="*/ 0 60000 65536"/>
                <a:gd name="T12" fmla="*/ 0 w 428"/>
                <a:gd name="T13" fmla="*/ 0 h 350"/>
                <a:gd name="T14" fmla="*/ 428 w 428"/>
                <a:gd name="T15" fmla="*/ 350 h 350"/>
              </a:gdLst>
              <a:ahLst/>
              <a:cxnLst>
                <a:cxn ang="T8">
                  <a:pos x="T0" y="T1"/>
                </a:cxn>
                <a:cxn ang="T9">
                  <a:pos x="T2" y="T3"/>
                </a:cxn>
                <a:cxn ang="T10">
                  <a:pos x="T4" y="T5"/>
                </a:cxn>
                <a:cxn ang="T11">
                  <a:pos x="T6" y="T7"/>
                </a:cxn>
              </a:cxnLst>
              <a:rect l="T12" t="T13" r="T14" b="T15"/>
              <a:pathLst>
                <a:path w="428" h="350">
                  <a:moveTo>
                    <a:pt x="119" y="0"/>
                  </a:moveTo>
                  <a:lnTo>
                    <a:pt x="428" y="118"/>
                  </a:lnTo>
                  <a:lnTo>
                    <a:pt x="0" y="350"/>
                  </a:lnTo>
                  <a:lnTo>
                    <a:pt x="1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59" name="Freeform 506"/>
            <p:cNvSpPr>
              <a:spLocks/>
            </p:cNvSpPr>
            <p:nvPr/>
          </p:nvSpPr>
          <p:spPr bwMode="auto">
            <a:xfrm>
              <a:off x="3953" y="2506"/>
              <a:ext cx="33" cy="49"/>
            </a:xfrm>
            <a:custGeom>
              <a:avLst/>
              <a:gdLst>
                <a:gd name="T0" fmla="*/ 33 w 463"/>
                <a:gd name="T1" fmla="*/ 0 h 635"/>
                <a:gd name="T2" fmla="*/ 23 w 463"/>
                <a:gd name="T3" fmla="*/ 49 h 635"/>
                <a:gd name="T4" fmla="*/ 0 w 463"/>
                <a:gd name="T5" fmla="*/ 43 h 635"/>
                <a:gd name="T6" fmla="*/ 33 w 463"/>
                <a:gd name="T7" fmla="*/ 0 h 635"/>
                <a:gd name="T8" fmla="*/ 0 60000 65536"/>
                <a:gd name="T9" fmla="*/ 0 60000 65536"/>
                <a:gd name="T10" fmla="*/ 0 60000 65536"/>
                <a:gd name="T11" fmla="*/ 0 60000 65536"/>
                <a:gd name="T12" fmla="*/ 0 w 463"/>
                <a:gd name="T13" fmla="*/ 0 h 635"/>
                <a:gd name="T14" fmla="*/ 463 w 463"/>
                <a:gd name="T15" fmla="*/ 635 h 635"/>
              </a:gdLst>
              <a:ahLst/>
              <a:cxnLst>
                <a:cxn ang="T8">
                  <a:pos x="T0" y="T1"/>
                </a:cxn>
                <a:cxn ang="T9">
                  <a:pos x="T2" y="T3"/>
                </a:cxn>
                <a:cxn ang="T10">
                  <a:pos x="T4" y="T5"/>
                </a:cxn>
                <a:cxn ang="T11">
                  <a:pos x="T6" y="T7"/>
                </a:cxn>
              </a:cxnLst>
              <a:rect l="T12" t="T13" r="T14" b="T15"/>
              <a:pathLst>
                <a:path w="463" h="635">
                  <a:moveTo>
                    <a:pt x="463" y="0"/>
                  </a:moveTo>
                  <a:lnTo>
                    <a:pt x="323" y="635"/>
                  </a:lnTo>
                  <a:lnTo>
                    <a:pt x="0" y="559"/>
                  </a:lnTo>
                  <a:lnTo>
                    <a:pt x="4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60" name="Freeform 507"/>
            <p:cNvSpPr>
              <a:spLocks/>
            </p:cNvSpPr>
            <p:nvPr/>
          </p:nvSpPr>
          <p:spPr bwMode="auto">
            <a:xfrm>
              <a:off x="3953" y="2506"/>
              <a:ext cx="33" cy="49"/>
            </a:xfrm>
            <a:custGeom>
              <a:avLst/>
              <a:gdLst>
                <a:gd name="T0" fmla="*/ 33 w 463"/>
                <a:gd name="T1" fmla="*/ 0 h 635"/>
                <a:gd name="T2" fmla="*/ 23 w 463"/>
                <a:gd name="T3" fmla="*/ 49 h 635"/>
                <a:gd name="T4" fmla="*/ 0 w 463"/>
                <a:gd name="T5" fmla="*/ 43 h 635"/>
                <a:gd name="T6" fmla="*/ 33 w 463"/>
                <a:gd name="T7" fmla="*/ 0 h 635"/>
                <a:gd name="T8" fmla="*/ 0 60000 65536"/>
                <a:gd name="T9" fmla="*/ 0 60000 65536"/>
                <a:gd name="T10" fmla="*/ 0 60000 65536"/>
                <a:gd name="T11" fmla="*/ 0 60000 65536"/>
                <a:gd name="T12" fmla="*/ 0 w 463"/>
                <a:gd name="T13" fmla="*/ 0 h 635"/>
                <a:gd name="T14" fmla="*/ 463 w 463"/>
                <a:gd name="T15" fmla="*/ 635 h 635"/>
              </a:gdLst>
              <a:ahLst/>
              <a:cxnLst>
                <a:cxn ang="T8">
                  <a:pos x="T0" y="T1"/>
                </a:cxn>
                <a:cxn ang="T9">
                  <a:pos x="T2" y="T3"/>
                </a:cxn>
                <a:cxn ang="T10">
                  <a:pos x="T4" y="T5"/>
                </a:cxn>
                <a:cxn ang="T11">
                  <a:pos x="T6" y="T7"/>
                </a:cxn>
              </a:cxnLst>
              <a:rect l="T12" t="T13" r="T14" b="T15"/>
              <a:pathLst>
                <a:path w="463" h="635">
                  <a:moveTo>
                    <a:pt x="463" y="0"/>
                  </a:moveTo>
                  <a:lnTo>
                    <a:pt x="323" y="635"/>
                  </a:lnTo>
                  <a:lnTo>
                    <a:pt x="0" y="559"/>
                  </a:lnTo>
                  <a:lnTo>
                    <a:pt x="4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61" name="Freeform 508"/>
            <p:cNvSpPr>
              <a:spLocks/>
            </p:cNvSpPr>
            <p:nvPr/>
          </p:nvSpPr>
          <p:spPr bwMode="auto">
            <a:xfrm>
              <a:off x="3953" y="2502"/>
              <a:ext cx="33" cy="47"/>
            </a:xfrm>
            <a:custGeom>
              <a:avLst/>
              <a:gdLst>
                <a:gd name="T0" fmla="*/ 10 w 463"/>
                <a:gd name="T1" fmla="*/ 0 h 612"/>
                <a:gd name="T2" fmla="*/ 33 w 463"/>
                <a:gd name="T3" fmla="*/ 4 h 612"/>
                <a:gd name="T4" fmla="*/ 0 w 463"/>
                <a:gd name="T5" fmla="*/ 47 h 612"/>
                <a:gd name="T6" fmla="*/ 10 w 463"/>
                <a:gd name="T7" fmla="*/ 0 h 612"/>
                <a:gd name="T8" fmla="*/ 0 60000 65536"/>
                <a:gd name="T9" fmla="*/ 0 60000 65536"/>
                <a:gd name="T10" fmla="*/ 0 60000 65536"/>
                <a:gd name="T11" fmla="*/ 0 60000 65536"/>
                <a:gd name="T12" fmla="*/ 0 w 463"/>
                <a:gd name="T13" fmla="*/ 0 h 612"/>
                <a:gd name="T14" fmla="*/ 463 w 463"/>
                <a:gd name="T15" fmla="*/ 612 h 612"/>
              </a:gdLst>
              <a:ahLst/>
              <a:cxnLst>
                <a:cxn ang="T8">
                  <a:pos x="T0" y="T1"/>
                </a:cxn>
                <a:cxn ang="T9">
                  <a:pos x="T2" y="T3"/>
                </a:cxn>
                <a:cxn ang="T10">
                  <a:pos x="T4" y="T5"/>
                </a:cxn>
                <a:cxn ang="T11">
                  <a:pos x="T6" y="T7"/>
                </a:cxn>
              </a:cxnLst>
              <a:rect l="T12" t="T13" r="T14" b="T15"/>
              <a:pathLst>
                <a:path w="463" h="612">
                  <a:moveTo>
                    <a:pt x="136" y="0"/>
                  </a:moveTo>
                  <a:lnTo>
                    <a:pt x="463" y="53"/>
                  </a:lnTo>
                  <a:lnTo>
                    <a:pt x="0" y="612"/>
                  </a:lnTo>
                  <a:lnTo>
                    <a:pt x="1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62" name="Freeform 509"/>
            <p:cNvSpPr>
              <a:spLocks/>
            </p:cNvSpPr>
            <p:nvPr/>
          </p:nvSpPr>
          <p:spPr bwMode="auto">
            <a:xfrm>
              <a:off x="3953" y="2502"/>
              <a:ext cx="33" cy="47"/>
            </a:xfrm>
            <a:custGeom>
              <a:avLst/>
              <a:gdLst>
                <a:gd name="T0" fmla="*/ 10 w 463"/>
                <a:gd name="T1" fmla="*/ 0 h 612"/>
                <a:gd name="T2" fmla="*/ 33 w 463"/>
                <a:gd name="T3" fmla="*/ 4 h 612"/>
                <a:gd name="T4" fmla="*/ 0 w 463"/>
                <a:gd name="T5" fmla="*/ 47 h 612"/>
                <a:gd name="T6" fmla="*/ 10 w 463"/>
                <a:gd name="T7" fmla="*/ 0 h 612"/>
                <a:gd name="T8" fmla="*/ 0 60000 65536"/>
                <a:gd name="T9" fmla="*/ 0 60000 65536"/>
                <a:gd name="T10" fmla="*/ 0 60000 65536"/>
                <a:gd name="T11" fmla="*/ 0 60000 65536"/>
                <a:gd name="T12" fmla="*/ 0 w 463"/>
                <a:gd name="T13" fmla="*/ 0 h 612"/>
                <a:gd name="T14" fmla="*/ 463 w 463"/>
                <a:gd name="T15" fmla="*/ 612 h 612"/>
              </a:gdLst>
              <a:ahLst/>
              <a:cxnLst>
                <a:cxn ang="T8">
                  <a:pos x="T0" y="T1"/>
                </a:cxn>
                <a:cxn ang="T9">
                  <a:pos x="T2" y="T3"/>
                </a:cxn>
                <a:cxn ang="T10">
                  <a:pos x="T4" y="T5"/>
                </a:cxn>
                <a:cxn ang="T11">
                  <a:pos x="T6" y="T7"/>
                </a:cxn>
              </a:cxnLst>
              <a:rect l="T12" t="T13" r="T14" b="T15"/>
              <a:pathLst>
                <a:path w="463" h="612">
                  <a:moveTo>
                    <a:pt x="136" y="0"/>
                  </a:moveTo>
                  <a:lnTo>
                    <a:pt x="463" y="53"/>
                  </a:lnTo>
                  <a:lnTo>
                    <a:pt x="0" y="612"/>
                  </a:lnTo>
                  <a:lnTo>
                    <a:pt x="13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63" name="Freeform 510"/>
            <p:cNvSpPr>
              <a:spLocks/>
            </p:cNvSpPr>
            <p:nvPr/>
          </p:nvSpPr>
          <p:spPr bwMode="auto">
            <a:xfrm>
              <a:off x="3167" y="2499"/>
              <a:ext cx="34" cy="24"/>
            </a:xfrm>
            <a:custGeom>
              <a:avLst/>
              <a:gdLst>
                <a:gd name="T0" fmla="*/ 34 w 472"/>
                <a:gd name="T1" fmla="*/ 0 h 315"/>
                <a:gd name="T2" fmla="*/ 22 w 472"/>
                <a:gd name="T3" fmla="*/ 24 h 315"/>
                <a:gd name="T4" fmla="*/ 0 w 472"/>
                <a:gd name="T5" fmla="*/ 15 h 315"/>
                <a:gd name="T6" fmla="*/ 34 w 472"/>
                <a:gd name="T7" fmla="*/ 0 h 315"/>
                <a:gd name="T8" fmla="*/ 0 60000 65536"/>
                <a:gd name="T9" fmla="*/ 0 60000 65536"/>
                <a:gd name="T10" fmla="*/ 0 60000 65536"/>
                <a:gd name="T11" fmla="*/ 0 60000 65536"/>
                <a:gd name="T12" fmla="*/ 0 w 472"/>
                <a:gd name="T13" fmla="*/ 0 h 315"/>
                <a:gd name="T14" fmla="*/ 472 w 472"/>
                <a:gd name="T15" fmla="*/ 315 h 315"/>
              </a:gdLst>
              <a:ahLst/>
              <a:cxnLst>
                <a:cxn ang="T8">
                  <a:pos x="T0" y="T1"/>
                </a:cxn>
                <a:cxn ang="T9">
                  <a:pos x="T2" y="T3"/>
                </a:cxn>
                <a:cxn ang="T10">
                  <a:pos x="T4" y="T5"/>
                </a:cxn>
                <a:cxn ang="T11">
                  <a:pos x="T6" y="T7"/>
                </a:cxn>
              </a:cxnLst>
              <a:rect l="T12" t="T13" r="T14" b="T15"/>
              <a:pathLst>
                <a:path w="472" h="315">
                  <a:moveTo>
                    <a:pt x="472" y="0"/>
                  </a:moveTo>
                  <a:lnTo>
                    <a:pt x="309" y="315"/>
                  </a:lnTo>
                  <a:lnTo>
                    <a:pt x="0" y="197"/>
                  </a:lnTo>
                  <a:lnTo>
                    <a:pt x="4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64" name="Freeform 511"/>
            <p:cNvSpPr>
              <a:spLocks/>
            </p:cNvSpPr>
            <p:nvPr/>
          </p:nvSpPr>
          <p:spPr bwMode="auto">
            <a:xfrm>
              <a:off x="3167" y="2499"/>
              <a:ext cx="34" cy="24"/>
            </a:xfrm>
            <a:custGeom>
              <a:avLst/>
              <a:gdLst>
                <a:gd name="T0" fmla="*/ 34 w 472"/>
                <a:gd name="T1" fmla="*/ 0 h 315"/>
                <a:gd name="T2" fmla="*/ 22 w 472"/>
                <a:gd name="T3" fmla="*/ 24 h 315"/>
                <a:gd name="T4" fmla="*/ 0 w 472"/>
                <a:gd name="T5" fmla="*/ 15 h 315"/>
                <a:gd name="T6" fmla="*/ 34 w 472"/>
                <a:gd name="T7" fmla="*/ 0 h 315"/>
                <a:gd name="T8" fmla="*/ 0 60000 65536"/>
                <a:gd name="T9" fmla="*/ 0 60000 65536"/>
                <a:gd name="T10" fmla="*/ 0 60000 65536"/>
                <a:gd name="T11" fmla="*/ 0 60000 65536"/>
                <a:gd name="T12" fmla="*/ 0 w 472"/>
                <a:gd name="T13" fmla="*/ 0 h 315"/>
                <a:gd name="T14" fmla="*/ 472 w 472"/>
                <a:gd name="T15" fmla="*/ 315 h 315"/>
              </a:gdLst>
              <a:ahLst/>
              <a:cxnLst>
                <a:cxn ang="T8">
                  <a:pos x="T0" y="T1"/>
                </a:cxn>
                <a:cxn ang="T9">
                  <a:pos x="T2" y="T3"/>
                </a:cxn>
                <a:cxn ang="T10">
                  <a:pos x="T4" y="T5"/>
                </a:cxn>
                <a:cxn ang="T11">
                  <a:pos x="T6" y="T7"/>
                </a:cxn>
              </a:cxnLst>
              <a:rect l="T12" t="T13" r="T14" b="T15"/>
              <a:pathLst>
                <a:path w="472" h="315">
                  <a:moveTo>
                    <a:pt x="472" y="0"/>
                  </a:moveTo>
                  <a:lnTo>
                    <a:pt x="309" y="315"/>
                  </a:lnTo>
                  <a:lnTo>
                    <a:pt x="0" y="197"/>
                  </a:lnTo>
                  <a:lnTo>
                    <a:pt x="47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65" name="Freeform 512"/>
            <p:cNvSpPr>
              <a:spLocks/>
            </p:cNvSpPr>
            <p:nvPr/>
          </p:nvSpPr>
          <p:spPr bwMode="auto">
            <a:xfrm>
              <a:off x="3167" y="2487"/>
              <a:ext cx="34" cy="27"/>
            </a:xfrm>
            <a:custGeom>
              <a:avLst/>
              <a:gdLst>
                <a:gd name="T0" fmla="*/ 13 w 472"/>
                <a:gd name="T1" fmla="*/ 0 h 350"/>
                <a:gd name="T2" fmla="*/ 34 w 472"/>
                <a:gd name="T3" fmla="*/ 12 h 350"/>
                <a:gd name="T4" fmla="*/ 0 w 472"/>
                <a:gd name="T5" fmla="*/ 27 h 350"/>
                <a:gd name="T6" fmla="*/ 13 w 472"/>
                <a:gd name="T7" fmla="*/ 0 h 350"/>
                <a:gd name="T8" fmla="*/ 0 60000 65536"/>
                <a:gd name="T9" fmla="*/ 0 60000 65536"/>
                <a:gd name="T10" fmla="*/ 0 60000 65536"/>
                <a:gd name="T11" fmla="*/ 0 60000 65536"/>
                <a:gd name="T12" fmla="*/ 0 w 472"/>
                <a:gd name="T13" fmla="*/ 0 h 350"/>
                <a:gd name="T14" fmla="*/ 472 w 472"/>
                <a:gd name="T15" fmla="*/ 350 h 350"/>
              </a:gdLst>
              <a:ahLst/>
              <a:cxnLst>
                <a:cxn ang="T8">
                  <a:pos x="T0" y="T1"/>
                </a:cxn>
                <a:cxn ang="T9">
                  <a:pos x="T2" y="T3"/>
                </a:cxn>
                <a:cxn ang="T10">
                  <a:pos x="T4" y="T5"/>
                </a:cxn>
                <a:cxn ang="T11">
                  <a:pos x="T6" y="T7"/>
                </a:cxn>
              </a:cxnLst>
              <a:rect l="T12" t="T13" r="T14" b="T15"/>
              <a:pathLst>
                <a:path w="472" h="350">
                  <a:moveTo>
                    <a:pt x="181" y="0"/>
                  </a:moveTo>
                  <a:lnTo>
                    <a:pt x="472" y="153"/>
                  </a:lnTo>
                  <a:lnTo>
                    <a:pt x="0" y="350"/>
                  </a:lnTo>
                  <a:lnTo>
                    <a:pt x="1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66" name="Freeform 513"/>
            <p:cNvSpPr>
              <a:spLocks/>
            </p:cNvSpPr>
            <p:nvPr/>
          </p:nvSpPr>
          <p:spPr bwMode="auto">
            <a:xfrm>
              <a:off x="3167" y="2487"/>
              <a:ext cx="34" cy="27"/>
            </a:xfrm>
            <a:custGeom>
              <a:avLst/>
              <a:gdLst>
                <a:gd name="T0" fmla="*/ 13 w 472"/>
                <a:gd name="T1" fmla="*/ 0 h 350"/>
                <a:gd name="T2" fmla="*/ 34 w 472"/>
                <a:gd name="T3" fmla="*/ 12 h 350"/>
                <a:gd name="T4" fmla="*/ 0 w 472"/>
                <a:gd name="T5" fmla="*/ 27 h 350"/>
                <a:gd name="T6" fmla="*/ 13 w 472"/>
                <a:gd name="T7" fmla="*/ 0 h 350"/>
                <a:gd name="T8" fmla="*/ 0 60000 65536"/>
                <a:gd name="T9" fmla="*/ 0 60000 65536"/>
                <a:gd name="T10" fmla="*/ 0 60000 65536"/>
                <a:gd name="T11" fmla="*/ 0 60000 65536"/>
                <a:gd name="T12" fmla="*/ 0 w 472"/>
                <a:gd name="T13" fmla="*/ 0 h 350"/>
                <a:gd name="T14" fmla="*/ 472 w 472"/>
                <a:gd name="T15" fmla="*/ 350 h 350"/>
              </a:gdLst>
              <a:ahLst/>
              <a:cxnLst>
                <a:cxn ang="T8">
                  <a:pos x="T0" y="T1"/>
                </a:cxn>
                <a:cxn ang="T9">
                  <a:pos x="T2" y="T3"/>
                </a:cxn>
                <a:cxn ang="T10">
                  <a:pos x="T4" y="T5"/>
                </a:cxn>
                <a:cxn ang="T11">
                  <a:pos x="T6" y="T7"/>
                </a:cxn>
              </a:cxnLst>
              <a:rect l="T12" t="T13" r="T14" b="T15"/>
              <a:pathLst>
                <a:path w="472" h="350">
                  <a:moveTo>
                    <a:pt x="181" y="0"/>
                  </a:moveTo>
                  <a:lnTo>
                    <a:pt x="472" y="153"/>
                  </a:lnTo>
                  <a:lnTo>
                    <a:pt x="0" y="350"/>
                  </a:lnTo>
                  <a:lnTo>
                    <a:pt x="18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67" name="Freeform 514"/>
            <p:cNvSpPr>
              <a:spLocks/>
            </p:cNvSpPr>
            <p:nvPr/>
          </p:nvSpPr>
          <p:spPr bwMode="auto">
            <a:xfrm>
              <a:off x="3963" y="2455"/>
              <a:ext cx="30" cy="51"/>
            </a:xfrm>
            <a:custGeom>
              <a:avLst/>
              <a:gdLst>
                <a:gd name="T0" fmla="*/ 30 w 422"/>
                <a:gd name="T1" fmla="*/ 0 h 666"/>
                <a:gd name="T2" fmla="*/ 23 w 422"/>
                <a:gd name="T3" fmla="*/ 51 h 666"/>
                <a:gd name="T4" fmla="*/ 0 w 422"/>
                <a:gd name="T5" fmla="*/ 47 h 666"/>
                <a:gd name="T6" fmla="*/ 30 w 422"/>
                <a:gd name="T7" fmla="*/ 0 h 666"/>
                <a:gd name="T8" fmla="*/ 0 60000 65536"/>
                <a:gd name="T9" fmla="*/ 0 60000 65536"/>
                <a:gd name="T10" fmla="*/ 0 60000 65536"/>
                <a:gd name="T11" fmla="*/ 0 60000 65536"/>
                <a:gd name="T12" fmla="*/ 0 w 422"/>
                <a:gd name="T13" fmla="*/ 0 h 666"/>
                <a:gd name="T14" fmla="*/ 422 w 422"/>
                <a:gd name="T15" fmla="*/ 666 h 666"/>
              </a:gdLst>
              <a:ahLst/>
              <a:cxnLst>
                <a:cxn ang="T8">
                  <a:pos x="T0" y="T1"/>
                </a:cxn>
                <a:cxn ang="T9">
                  <a:pos x="T2" y="T3"/>
                </a:cxn>
                <a:cxn ang="T10">
                  <a:pos x="T4" y="T5"/>
                </a:cxn>
                <a:cxn ang="T11">
                  <a:pos x="T6" y="T7"/>
                </a:cxn>
              </a:cxnLst>
              <a:rect l="T12" t="T13" r="T14" b="T15"/>
              <a:pathLst>
                <a:path w="422" h="666">
                  <a:moveTo>
                    <a:pt x="422" y="0"/>
                  </a:moveTo>
                  <a:lnTo>
                    <a:pt x="327" y="666"/>
                  </a:lnTo>
                  <a:lnTo>
                    <a:pt x="0" y="613"/>
                  </a:lnTo>
                  <a:lnTo>
                    <a:pt x="4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68" name="Freeform 515"/>
            <p:cNvSpPr>
              <a:spLocks/>
            </p:cNvSpPr>
            <p:nvPr/>
          </p:nvSpPr>
          <p:spPr bwMode="auto">
            <a:xfrm>
              <a:off x="3963" y="2455"/>
              <a:ext cx="30" cy="51"/>
            </a:xfrm>
            <a:custGeom>
              <a:avLst/>
              <a:gdLst>
                <a:gd name="T0" fmla="*/ 30 w 422"/>
                <a:gd name="T1" fmla="*/ 0 h 666"/>
                <a:gd name="T2" fmla="*/ 23 w 422"/>
                <a:gd name="T3" fmla="*/ 51 h 666"/>
                <a:gd name="T4" fmla="*/ 0 w 422"/>
                <a:gd name="T5" fmla="*/ 47 h 666"/>
                <a:gd name="T6" fmla="*/ 30 w 422"/>
                <a:gd name="T7" fmla="*/ 0 h 666"/>
                <a:gd name="T8" fmla="*/ 0 60000 65536"/>
                <a:gd name="T9" fmla="*/ 0 60000 65536"/>
                <a:gd name="T10" fmla="*/ 0 60000 65536"/>
                <a:gd name="T11" fmla="*/ 0 60000 65536"/>
                <a:gd name="T12" fmla="*/ 0 w 422"/>
                <a:gd name="T13" fmla="*/ 0 h 666"/>
                <a:gd name="T14" fmla="*/ 422 w 422"/>
                <a:gd name="T15" fmla="*/ 666 h 666"/>
              </a:gdLst>
              <a:ahLst/>
              <a:cxnLst>
                <a:cxn ang="T8">
                  <a:pos x="T0" y="T1"/>
                </a:cxn>
                <a:cxn ang="T9">
                  <a:pos x="T2" y="T3"/>
                </a:cxn>
                <a:cxn ang="T10">
                  <a:pos x="T4" y="T5"/>
                </a:cxn>
                <a:cxn ang="T11">
                  <a:pos x="T6" y="T7"/>
                </a:cxn>
              </a:cxnLst>
              <a:rect l="T12" t="T13" r="T14" b="T15"/>
              <a:pathLst>
                <a:path w="422" h="666">
                  <a:moveTo>
                    <a:pt x="422" y="0"/>
                  </a:moveTo>
                  <a:lnTo>
                    <a:pt x="327" y="666"/>
                  </a:lnTo>
                  <a:lnTo>
                    <a:pt x="0" y="613"/>
                  </a:lnTo>
                  <a:lnTo>
                    <a:pt x="4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69" name="Freeform 516"/>
            <p:cNvSpPr>
              <a:spLocks/>
            </p:cNvSpPr>
            <p:nvPr/>
          </p:nvSpPr>
          <p:spPr bwMode="auto">
            <a:xfrm>
              <a:off x="3963" y="2453"/>
              <a:ext cx="30" cy="49"/>
            </a:xfrm>
            <a:custGeom>
              <a:avLst/>
              <a:gdLst>
                <a:gd name="T0" fmla="*/ 6 w 422"/>
                <a:gd name="T1" fmla="*/ 0 h 644"/>
                <a:gd name="T2" fmla="*/ 30 w 422"/>
                <a:gd name="T3" fmla="*/ 2 h 644"/>
                <a:gd name="T4" fmla="*/ 0 w 422"/>
                <a:gd name="T5" fmla="*/ 49 h 644"/>
                <a:gd name="T6" fmla="*/ 6 w 422"/>
                <a:gd name="T7" fmla="*/ 0 h 644"/>
                <a:gd name="T8" fmla="*/ 0 60000 65536"/>
                <a:gd name="T9" fmla="*/ 0 60000 65536"/>
                <a:gd name="T10" fmla="*/ 0 60000 65536"/>
                <a:gd name="T11" fmla="*/ 0 60000 65536"/>
                <a:gd name="T12" fmla="*/ 0 w 422"/>
                <a:gd name="T13" fmla="*/ 0 h 644"/>
                <a:gd name="T14" fmla="*/ 422 w 422"/>
                <a:gd name="T15" fmla="*/ 644 h 644"/>
              </a:gdLst>
              <a:ahLst/>
              <a:cxnLst>
                <a:cxn ang="T8">
                  <a:pos x="T0" y="T1"/>
                </a:cxn>
                <a:cxn ang="T9">
                  <a:pos x="T2" y="T3"/>
                </a:cxn>
                <a:cxn ang="T10">
                  <a:pos x="T4" y="T5"/>
                </a:cxn>
                <a:cxn ang="T11">
                  <a:pos x="T6" y="T7"/>
                </a:cxn>
              </a:cxnLst>
              <a:rect l="T12" t="T13" r="T14" b="T15"/>
              <a:pathLst>
                <a:path w="422" h="644">
                  <a:moveTo>
                    <a:pt x="91" y="0"/>
                  </a:moveTo>
                  <a:lnTo>
                    <a:pt x="422" y="31"/>
                  </a:lnTo>
                  <a:lnTo>
                    <a:pt x="0" y="644"/>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70" name="Freeform 517"/>
            <p:cNvSpPr>
              <a:spLocks/>
            </p:cNvSpPr>
            <p:nvPr/>
          </p:nvSpPr>
          <p:spPr bwMode="auto">
            <a:xfrm>
              <a:off x="3963" y="2453"/>
              <a:ext cx="30" cy="49"/>
            </a:xfrm>
            <a:custGeom>
              <a:avLst/>
              <a:gdLst>
                <a:gd name="T0" fmla="*/ 6 w 422"/>
                <a:gd name="T1" fmla="*/ 0 h 644"/>
                <a:gd name="T2" fmla="*/ 30 w 422"/>
                <a:gd name="T3" fmla="*/ 2 h 644"/>
                <a:gd name="T4" fmla="*/ 0 w 422"/>
                <a:gd name="T5" fmla="*/ 49 h 644"/>
                <a:gd name="T6" fmla="*/ 6 w 422"/>
                <a:gd name="T7" fmla="*/ 0 h 644"/>
                <a:gd name="T8" fmla="*/ 0 60000 65536"/>
                <a:gd name="T9" fmla="*/ 0 60000 65536"/>
                <a:gd name="T10" fmla="*/ 0 60000 65536"/>
                <a:gd name="T11" fmla="*/ 0 60000 65536"/>
                <a:gd name="T12" fmla="*/ 0 w 422"/>
                <a:gd name="T13" fmla="*/ 0 h 644"/>
                <a:gd name="T14" fmla="*/ 422 w 422"/>
                <a:gd name="T15" fmla="*/ 644 h 644"/>
              </a:gdLst>
              <a:ahLst/>
              <a:cxnLst>
                <a:cxn ang="T8">
                  <a:pos x="T0" y="T1"/>
                </a:cxn>
                <a:cxn ang="T9">
                  <a:pos x="T2" y="T3"/>
                </a:cxn>
                <a:cxn ang="T10">
                  <a:pos x="T4" y="T5"/>
                </a:cxn>
                <a:cxn ang="T11">
                  <a:pos x="T6" y="T7"/>
                </a:cxn>
              </a:cxnLst>
              <a:rect l="T12" t="T13" r="T14" b="T15"/>
              <a:pathLst>
                <a:path w="422" h="644">
                  <a:moveTo>
                    <a:pt x="91" y="0"/>
                  </a:moveTo>
                  <a:lnTo>
                    <a:pt x="422" y="31"/>
                  </a:lnTo>
                  <a:lnTo>
                    <a:pt x="0" y="644"/>
                  </a:lnTo>
                  <a:lnTo>
                    <a:pt x="9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71" name="Freeform 518"/>
            <p:cNvSpPr>
              <a:spLocks/>
            </p:cNvSpPr>
            <p:nvPr/>
          </p:nvSpPr>
          <p:spPr bwMode="auto">
            <a:xfrm>
              <a:off x="3180" y="2449"/>
              <a:ext cx="55" cy="50"/>
            </a:xfrm>
            <a:custGeom>
              <a:avLst/>
              <a:gdLst>
                <a:gd name="T0" fmla="*/ 55 w 764"/>
                <a:gd name="T1" fmla="*/ 0 h 652"/>
                <a:gd name="T2" fmla="*/ 21 w 764"/>
                <a:gd name="T3" fmla="*/ 50 h 652"/>
                <a:gd name="T4" fmla="*/ 0 w 764"/>
                <a:gd name="T5" fmla="*/ 38 h 652"/>
                <a:gd name="T6" fmla="*/ 55 w 764"/>
                <a:gd name="T7" fmla="*/ 0 h 652"/>
                <a:gd name="T8" fmla="*/ 0 60000 65536"/>
                <a:gd name="T9" fmla="*/ 0 60000 65536"/>
                <a:gd name="T10" fmla="*/ 0 60000 65536"/>
                <a:gd name="T11" fmla="*/ 0 60000 65536"/>
                <a:gd name="T12" fmla="*/ 0 w 764"/>
                <a:gd name="T13" fmla="*/ 0 h 652"/>
                <a:gd name="T14" fmla="*/ 764 w 764"/>
                <a:gd name="T15" fmla="*/ 652 h 652"/>
              </a:gdLst>
              <a:ahLst/>
              <a:cxnLst>
                <a:cxn ang="T8">
                  <a:pos x="T0" y="T1"/>
                </a:cxn>
                <a:cxn ang="T9">
                  <a:pos x="T2" y="T3"/>
                </a:cxn>
                <a:cxn ang="T10">
                  <a:pos x="T4" y="T5"/>
                </a:cxn>
                <a:cxn ang="T11">
                  <a:pos x="T6" y="T7"/>
                </a:cxn>
              </a:cxnLst>
              <a:rect l="T12" t="T13" r="T14" b="T15"/>
              <a:pathLst>
                <a:path w="764" h="652">
                  <a:moveTo>
                    <a:pt x="764" y="0"/>
                  </a:moveTo>
                  <a:lnTo>
                    <a:pt x="291" y="652"/>
                  </a:lnTo>
                  <a:lnTo>
                    <a:pt x="0" y="499"/>
                  </a:lnTo>
                  <a:lnTo>
                    <a:pt x="7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72" name="Freeform 519"/>
            <p:cNvSpPr>
              <a:spLocks/>
            </p:cNvSpPr>
            <p:nvPr/>
          </p:nvSpPr>
          <p:spPr bwMode="auto">
            <a:xfrm>
              <a:off x="3180" y="2449"/>
              <a:ext cx="55" cy="50"/>
            </a:xfrm>
            <a:custGeom>
              <a:avLst/>
              <a:gdLst>
                <a:gd name="T0" fmla="*/ 55 w 764"/>
                <a:gd name="T1" fmla="*/ 0 h 652"/>
                <a:gd name="T2" fmla="*/ 21 w 764"/>
                <a:gd name="T3" fmla="*/ 50 h 652"/>
                <a:gd name="T4" fmla="*/ 0 w 764"/>
                <a:gd name="T5" fmla="*/ 38 h 652"/>
                <a:gd name="T6" fmla="*/ 55 w 764"/>
                <a:gd name="T7" fmla="*/ 0 h 652"/>
                <a:gd name="T8" fmla="*/ 0 60000 65536"/>
                <a:gd name="T9" fmla="*/ 0 60000 65536"/>
                <a:gd name="T10" fmla="*/ 0 60000 65536"/>
                <a:gd name="T11" fmla="*/ 0 60000 65536"/>
                <a:gd name="T12" fmla="*/ 0 w 764"/>
                <a:gd name="T13" fmla="*/ 0 h 652"/>
                <a:gd name="T14" fmla="*/ 764 w 764"/>
                <a:gd name="T15" fmla="*/ 652 h 652"/>
              </a:gdLst>
              <a:ahLst/>
              <a:cxnLst>
                <a:cxn ang="T8">
                  <a:pos x="T0" y="T1"/>
                </a:cxn>
                <a:cxn ang="T9">
                  <a:pos x="T2" y="T3"/>
                </a:cxn>
                <a:cxn ang="T10">
                  <a:pos x="T4" y="T5"/>
                </a:cxn>
                <a:cxn ang="T11">
                  <a:pos x="T6" y="T7"/>
                </a:cxn>
              </a:cxnLst>
              <a:rect l="T12" t="T13" r="T14" b="T15"/>
              <a:pathLst>
                <a:path w="764" h="652">
                  <a:moveTo>
                    <a:pt x="764" y="0"/>
                  </a:moveTo>
                  <a:lnTo>
                    <a:pt x="291" y="652"/>
                  </a:lnTo>
                  <a:lnTo>
                    <a:pt x="0" y="499"/>
                  </a:lnTo>
                  <a:lnTo>
                    <a:pt x="7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73" name="Freeform 520"/>
            <p:cNvSpPr>
              <a:spLocks/>
            </p:cNvSpPr>
            <p:nvPr/>
          </p:nvSpPr>
          <p:spPr bwMode="auto">
            <a:xfrm>
              <a:off x="3180" y="2434"/>
              <a:ext cx="55" cy="53"/>
            </a:xfrm>
            <a:custGeom>
              <a:avLst/>
              <a:gdLst>
                <a:gd name="T0" fmla="*/ 36 w 764"/>
                <a:gd name="T1" fmla="*/ 0 h 693"/>
                <a:gd name="T2" fmla="*/ 55 w 764"/>
                <a:gd name="T3" fmla="*/ 15 h 693"/>
                <a:gd name="T4" fmla="*/ 0 w 764"/>
                <a:gd name="T5" fmla="*/ 53 h 693"/>
                <a:gd name="T6" fmla="*/ 36 w 764"/>
                <a:gd name="T7" fmla="*/ 0 h 693"/>
                <a:gd name="T8" fmla="*/ 0 60000 65536"/>
                <a:gd name="T9" fmla="*/ 0 60000 65536"/>
                <a:gd name="T10" fmla="*/ 0 60000 65536"/>
                <a:gd name="T11" fmla="*/ 0 60000 65536"/>
                <a:gd name="T12" fmla="*/ 0 w 764"/>
                <a:gd name="T13" fmla="*/ 0 h 693"/>
                <a:gd name="T14" fmla="*/ 764 w 764"/>
                <a:gd name="T15" fmla="*/ 693 h 693"/>
              </a:gdLst>
              <a:ahLst/>
              <a:cxnLst>
                <a:cxn ang="T8">
                  <a:pos x="T0" y="T1"/>
                </a:cxn>
                <a:cxn ang="T9">
                  <a:pos x="T2" y="T3"/>
                </a:cxn>
                <a:cxn ang="T10">
                  <a:pos x="T4" y="T5"/>
                </a:cxn>
                <a:cxn ang="T11">
                  <a:pos x="T6" y="T7"/>
                </a:cxn>
              </a:cxnLst>
              <a:rect l="T12" t="T13" r="T14" b="T15"/>
              <a:pathLst>
                <a:path w="764" h="693">
                  <a:moveTo>
                    <a:pt x="503" y="0"/>
                  </a:moveTo>
                  <a:lnTo>
                    <a:pt x="764" y="194"/>
                  </a:lnTo>
                  <a:lnTo>
                    <a:pt x="0" y="693"/>
                  </a:lnTo>
                  <a:lnTo>
                    <a:pt x="5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74" name="Freeform 521"/>
            <p:cNvSpPr>
              <a:spLocks/>
            </p:cNvSpPr>
            <p:nvPr/>
          </p:nvSpPr>
          <p:spPr bwMode="auto">
            <a:xfrm>
              <a:off x="3180" y="2434"/>
              <a:ext cx="55" cy="53"/>
            </a:xfrm>
            <a:custGeom>
              <a:avLst/>
              <a:gdLst>
                <a:gd name="T0" fmla="*/ 36 w 764"/>
                <a:gd name="T1" fmla="*/ 0 h 693"/>
                <a:gd name="T2" fmla="*/ 55 w 764"/>
                <a:gd name="T3" fmla="*/ 15 h 693"/>
                <a:gd name="T4" fmla="*/ 0 w 764"/>
                <a:gd name="T5" fmla="*/ 53 h 693"/>
                <a:gd name="T6" fmla="*/ 36 w 764"/>
                <a:gd name="T7" fmla="*/ 0 h 693"/>
                <a:gd name="T8" fmla="*/ 0 60000 65536"/>
                <a:gd name="T9" fmla="*/ 0 60000 65536"/>
                <a:gd name="T10" fmla="*/ 0 60000 65536"/>
                <a:gd name="T11" fmla="*/ 0 60000 65536"/>
                <a:gd name="T12" fmla="*/ 0 w 764"/>
                <a:gd name="T13" fmla="*/ 0 h 693"/>
                <a:gd name="T14" fmla="*/ 764 w 764"/>
                <a:gd name="T15" fmla="*/ 693 h 693"/>
              </a:gdLst>
              <a:ahLst/>
              <a:cxnLst>
                <a:cxn ang="T8">
                  <a:pos x="T0" y="T1"/>
                </a:cxn>
                <a:cxn ang="T9">
                  <a:pos x="T2" y="T3"/>
                </a:cxn>
                <a:cxn ang="T10">
                  <a:pos x="T4" y="T5"/>
                </a:cxn>
                <a:cxn ang="T11">
                  <a:pos x="T6" y="T7"/>
                </a:cxn>
              </a:cxnLst>
              <a:rect l="T12" t="T13" r="T14" b="T15"/>
              <a:pathLst>
                <a:path w="764" h="693">
                  <a:moveTo>
                    <a:pt x="503" y="0"/>
                  </a:moveTo>
                  <a:lnTo>
                    <a:pt x="764" y="194"/>
                  </a:lnTo>
                  <a:lnTo>
                    <a:pt x="0" y="693"/>
                  </a:lnTo>
                  <a:lnTo>
                    <a:pt x="50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75" name="Freeform 522"/>
            <p:cNvSpPr>
              <a:spLocks/>
            </p:cNvSpPr>
            <p:nvPr/>
          </p:nvSpPr>
          <p:spPr bwMode="auto">
            <a:xfrm>
              <a:off x="3216" y="2351"/>
              <a:ext cx="105" cy="98"/>
            </a:xfrm>
            <a:custGeom>
              <a:avLst/>
              <a:gdLst>
                <a:gd name="T0" fmla="*/ 105 w 1464"/>
                <a:gd name="T1" fmla="*/ 0 h 1270"/>
                <a:gd name="T2" fmla="*/ 19 w 1464"/>
                <a:gd name="T3" fmla="*/ 98 h 1270"/>
                <a:gd name="T4" fmla="*/ 0 w 1464"/>
                <a:gd name="T5" fmla="*/ 83 h 1270"/>
                <a:gd name="T6" fmla="*/ 105 w 1464"/>
                <a:gd name="T7" fmla="*/ 0 h 1270"/>
                <a:gd name="T8" fmla="*/ 0 60000 65536"/>
                <a:gd name="T9" fmla="*/ 0 60000 65536"/>
                <a:gd name="T10" fmla="*/ 0 60000 65536"/>
                <a:gd name="T11" fmla="*/ 0 60000 65536"/>
                <a:gd name="T12" fmla="*/ 0 w 1464"/>
                <a:gd name="T13" fmla="*/ 0 h 1270"/>
                <a:gd name="T14" fmla="*/ 1464 w 1464"/>
                <a:gd name="T15" fmla="*/ 1270 h 1270"/>
              </a:gdLst>
              <a:ahLst/>
              <a:cxnLst>
                <a:cxn ang="T8">
                  <a:pos x="T0" y="T1"/>
                </a:cxn>
                <a:cxn ang="T9">
                  <a:pos x="T2" y="T3"/>
                </a:cxn>
                <a:cxn ang="T10">
                  <a:pos x="T4" y="T5"/>
                </a:cxn>
                <a:cxn ang="T11">
                  <a:pos x="T6" y="T7"/>
                </a:cxn>
              </a:cxnLst>
              <a:rect l="T12" t="T13" r="T14" b="T15"/>
              <a:pathLst>
                <a:path w="1464" h="1270">
                  <a:moveTo>
                    <a:pt x="1464" y="0"/>
                  </a:moveTo>
                  <a:lnTo>
                    <a:pt x="261" y="1270"/>
                  </a:lnTo>
                  <a:lnTo>
                    <a:pt x="0" y="1076"/>
                  </a:lnTo>
                  <a:lnTo>
                    <a:pt x="14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76" name="Freeform 523"/>
            <p:cNvSpPr>
              <a:spLocks/>
            </p:cNvSpPr>
            <p:nvPr/>
          </p:nvSpPr>
          <p:spPr bwMode="auto">
            <a:xfrm>
              <a:off x="3216" y="2351"/>
              <a:ext cx="105" cy="98"/>
            </a:xfrm>
            <a:custGeom>
              <a:avLst/>
              <a:gdLst>
                <a:gd name="T0" fmla="*/ 105 w 1464"/>
                <a:gd name="T1" fmla="*/ 0 h 1270"/>
                <a:gd name="T2" fmla="*/ 19 w 1464"/>
                <a:gd name="T3" fmla="*/ 98 h 1270"/>
                <a:gd name="T4" fmla="*/ 0 w 1464"/>
                <a:gd name="T5" fmla="*/ 83 h 1270"/>
                <a:gd name="T6" fmla="*/ 105 w 1464"/>
                <a:gd name="T7" fmla="*/ 0 h 1270"/>
                <a:gd name="T8" fmla="*/ 0 60000 65536"/>
                <a:gd name="T9" fmla="*/ 0 60000 65536"/>
                <a:gd name="T10" fmla="*/ 0 60000 65536"/>
                <a:gd name="T11" fmla="*/ 0 60000 65536"/>
                <a:gd name="T12" fmla="*/ 0 w 1464"/>
                <a:gd name="T13" fmla="*/ 0 h 1270"/>
                <a:gd name="T14" fmla="*/ 1464 w 1464"/>
                <a:gd name="T15" fmla="*/ 1270 h 1270"/>
              </a:gdLst>
              <a:ahLst/>
              <a:cxnLst>
                <a:cxn ang="T8">
                  <a:pos x="T0" y="T1"/>
                </a:cxn>
                <a:cxn ang="T9">
                  <a:pos x="T2" y="T3"/>
                </a:cxn>
                <a:cxn ang="T10">
                  <a:pos x="T4" y="T5"/>
                </a:cxn>
                <a:cxn ang="T11">
                  <a:pos x="T6" y="T7"/>
                </a:cxn>
              </a:cxnLst>
              <a:rect l="T12" t="T13" r="T14" b="T15"/>
              <a:pathLst>
                <a:path w="1464" h="1270">
                  <a:moveTo>
                    <a:pt x="1464" y="0"/>
                  </a:moveTo>
                  <a:lnTo>
                    <a:pt x="261" y="1270"/>
                  </a:lnTo>
                  <a:lnTo>
                    <a:pt x="0" y="1076"/>
                  </a:lnTo>
                  <a:lnTo>
                    <a:pt x="14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77" name="Freeform 524"/>
            <p:cNvSpPr>
              <a:spLocks/>
            </p:cNvSpPr>
            <p:nvPr/>
          </p:nvSpPr>
          <p:spPr bwMode="auto">
            <a:xfrm>
              <a:off x="3969" y="2348"/>
              <a:ext cx="24" cy="107"/>
            </a:xfrm>
            <a:custGeom>
              <a:avLst/>
              <a:gdLst>
                <a:gd name="T0" fmla="*/ 4 w 331"/>
                <a:gd name="T1" fmla="*/ 0 h 1391"/>
                <a:gd name="T2" fmla="*/ 24 w 331"/>
                <a:gd name="T3" fmla="*/ 107 h 1391"/>
                <a:gd name="T4" fmla="*/ 0 w 331"/>
                <a:gd name="T5" fmla="*/ 105 h 1391"/>
                <a:gd name="T6" fmla="*/ 4 w 331"/>
                <a:gd name="T7" fmla="*/ 0 h 1391"/>
                <a:gd name="T8" fmla="*/ 0 60000 65536"/>
                <a:gd name="T9" fmla="*/ 0 60000 65536"/>
                <a:gd name="T10" fmla="*/ 0 60000 65536"/>
                <a:gd name="T11" fmla="*/ 0 60000 65536"/>
                <a:gd name="T12" fmla="*/ 0 w 331"/>
                <a:gd name="T13" fmla="*/ 0 h 1391"/>
                <a:gd name="T14" fmla="*/ 331 w 331"/>
                <a:gd name="T15" fmla="*/ 1391 h 1391"/>
              </a:gdLst>
              <a:ahLst/>
              <a:cxnLst>
                <a:cxn ang="T8">
                  <a:pos x="T0" y="T1"/>
                </a:cxn>
                <a:cxn ang="T9">
                  <a:pos x="T2" y="T3"/>
                </a:cxn>
                <a:cxn ang="T10">
                  <a:pos x="T4" y="T5"/>
                </a:cxn>
                <a:cxn ang="T11">
                  <a:pos x="T6" y="T7"/>
                </a:cxn>
              </a:cxnLst>
              <a:rect l="T12" t="T13" r="T14" b="T15"/>
              <a:pathLst>
                <a:path w="331" h="1391">
                  <a:moveTo>
                    <a:pt x="53" y="0"/>
                  </a:moveTo>
                  <a:lnTo>
                    <a:pt x="331" y="1391"/>
                  </a:lnTo>
                  <a:lnTo>
                    <a:pt x="0" y="1360"/>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78" name="Freeform 525"/>
            <p:cNvSpPr>
              <a:spLocks/>
            </p:cNvSpPr>
            <p:nvPr/>
          </p:nvSpPr>
          <p:spPr bwMode="auto">
            <a:xfrm>
              <a:off x="3969" y="2348"/>
              <a:ext cx="24" cy="107"/>
            </a:xfrm>
            <a:custGeom>
              <a:avLst/>
              <a:gdLst>
                <a:gd name="T0" fmla="*/ 4 w 331"/>
                <a:gd name="T1" fmla="*/ 0 h 1391"/>
                <a:gd name="T2" fmla="*/ 24 w 331"/>
                <a:gd name="T3" fmla="*/ 107 h 1391"/>
                <a:gd name="T4" fmla="*/ 0 w 331"/>
                <a:gd name="T5" fmla="*/ 105 h 1391"/>
                <a:gd name="T6" fmla="*/ 4 w 331"/>
                <a:gd name="T7" fmla="*/ 0 h 1391"/>
                <a:gd name="T8" fmla="*/ 0 60000 65536"/>
                <a:gd name="T9" fmla="*/ 0 60000 65536"/>
                <a:gd name="T10" fmla="*/ 0 60000 65536"/>
                <a:gd name="T11" fmla="*/ 0 60000 65536"/>
                <a:gd name="T12" fmla="*/ 0 w 331"/>
                <a:gd name="T13" fmla="*/ 0 h 1391"/>
                <a:gd name="T14" fmla="*/ 331 w 331"/>
                <a:gd name="T15" fmla="*/ 1391 h 1391"/>
              </a:gdLst>
              <a:ahLst/>
              <a:cxnLst>
                <a:cxn ang="T8">
                  <a:pos x="T0" y="T1"/>
                </a:cxn>
                <a:cxn ang="T9">
                  <a:pos x="T2" y="T3"/>
                </a:cxn>
                <a:cxn ang="T10">
                  <a:pos x="T4" y="T5"/>
                </a:cxn>
                <a:cxn ang="T11">
                  <a:pos x="T6" y="T7"/>
                </a:cxn>
              </a:cxnLst>
              <a:rect l="T12" t="T13" r="T14" b="T15"/>
              <a:pathLst>
                <a:path w="331" h="1391">
                  <a:moveTo>
                    <a:pt x="53" y="0"/>
                  </a:moveTo>
                  <a:lnTo>
                    <a:pt x="331" y="1391"/>
                  </a:lnTo>
                  <a:lnTo>
                    <a:pt x="0" y="1360"/>
                  </a:lnTo>
                  <a:lnTo>
                    <a:pt x="5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79" name="Freeform 526"/>
            <p:cNvSpPr>
              <a:spLocks/>
            </p:cNvSpPr>
            <p:nvPr/>
          </p:nvSpPr>
          <p:spPr bwMode="auto">
            <a:xfrm>
              <a:off x="3973" y="2348"/>
              <a:ext cx="24" cy="107"/>
            </a:xfrm>
            <a:custGeom>
              <a:avLst/>
              <a:gdLst>
                <a:gd name="T0" fmla="*/ 24 w 333"/>
                <a:gd name="T1" fmla="*/ 0 h 1397"/>
                <a:gd name="T2" fmla="*/ 20 w 333"/>
                <a:gd name="T3" fmla="*/ 107 h 1397"/>
                <a:gd name="T4" fmla="*/ 0 w 333"/>
                <a:gd name="T5" fmla="*/ 0 h 1397"/>
                <a:gd name="T6" fmla="*/ 24 w 333"/>
                <a:gd name="T7" fmla="*/ 0 h 1397"/>
                <a:gd name="T8" fmla="*/ 0 60000 65536"/>
                <a:gd name="T9" fmla="*/ 0 60000 65536"/>
                <a:gd name="T10" fmla="*/ 0 60000 65536"/>
                <a:gd name="T11" fmla="*/ 0 60000 65536"/>
                <a:gd name="T12" fmla="*/ 0 w 333"/>
                <a:gd name="T13" fmla="*/ 0 h 1397"/>
                <a:gd name="T14" fmla="*/ 333 w 333"/>
                <a:gd name="T15" fmla="*/ 1397 h 1397"/>
              </a:gdLst>
              <a:ahLst/>
              <a:cxnLst>
                <a:cxn ang="T8">
                  <a:pos x="T0" y="T1"/>
                </a:cxn>
                <a:cxn ang="T9">
                  <a:pos x="T2" y="T3"/>
                </a:cxn>
                <a:cxn ang="T10">
                  <a:pos x="T4" y="T5"/>
                </a:cxn>
                <a:cxn ang="T11">
                  <a:pos x="T6" y="T7"/>
                </a:cxn>
              </a:cxnLst>
              <a:rect l="T12" t="T13" r="T14" b="T15"/>
              <a:pathLst>
                <a:path w="333" h="1397">
                  <a:moveTo>
                    <a:pt x="333" y="0"/>
                  </a:moveTo>
                  <a:lnTo>
                    <a:pt x="278" y="1397"/>
                  </a:lnTo>
                  <a:lnTo>
                    <a:pt x="0" y="6"/>
                  </a:lnTo>
                  <a:lnTo>
                    <a:pt x="3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80" name="Freeform 527"/>
            <p:cNvSpPr>
              <a:spLocks/>
            </p:cNvSpPr>
            <p:nvPr/>
          </p:nvSpPr>
          <p:spPr bwMode="auto">
            <a:xfrm>
              <a:off x="3973" y="2348"/>
              <a:ext cx="24" cy="107"/>
            </a:xfrm>
            <a:custGeom>
              <a:avLst/>
              <a:gdLst>
                <a:gd name="T0" fmla="*/ 24 w 333"/>
                <a:gd name="T1" fmla="*/ 0 h 1397"/>
                <a:gd name="T2" fmla="*/ 20 w 333"/>
                <a:gd name="T3" fmla="*/ 107 h 1397"/>
                <a:gd name="T4" fmla="*/ 0 w 333"/>
                <a:gd name="T5" fmla="*/ 0 h 1397"/>
                <a:gd name="T6" fmla="*/ 24 w 333"/>
                <a:gd name="T7" fmla="*/ 0 h 1397"/>
                <a:gd name="T8" fmla="*/ 0 60000 65536"/>
                <a:gd name="T9" fmla="*/ 0 60000 65536"/>
                <a:gd name="T10" fmla="*/ 0 60000 65536"/>
                <a:gd name="T11" fmla="*/ 0 60000 65536"/>
                <a:gd name="T12" fmla="*/ 0 w 333"/>
                <a:gd name="T13" fmla="*/ 0 h 1397"/>
                <a:gd name="T14" fmla="*/ 333 w 333"/>
                <a:gd name="T15" fmla="*/ 1397 h 1397"/>
              </a:gdLst>
              <a:ahLst/>
              <a:cxnLst>
                <a:cxn ang="T8">
                  <a:pos x="T0" y="T1"/>
                </a:cxn>
                <a:cxn ang="T9">
                  <a:pos x="T2" y="T3"/>
                </a:cxn>
                <a:cxn ang="T10">
                  <a:pos x="T4" y="T5"/>
                </a:cxn>
                <a:cxn ang="T11">
                  <a:pos x="T6" y="T7"/>
                </a:cxn>
              </a:cxnLst>
              <a:rect l="T12" t="T13" r="T14" b="T15"/>
              <a:pathLst>
                <a:path w="333" h="1397">
                  <a:moveTo>
                    <a:pt x="333" y="0"/>
                  </a:moveTo>
                  <a:lnTo>
                    <a:pt x="278" y="1397"/>
                  </a:lnTo>
                  <a:lnTo>
                    <a:pt x="0" y="6"/>
                  </a:lnTo>
                  <a:lnTo>
                    <a:pt x="3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81" name="Freeform 528"/>
            <p:cNvSpPr>
              <a:spLocks/>
            </p:cNvSpPr>
            <p:nvPr/>
          </p:nvSpPr>
          <p:spPr bwMode="auto">
            <a:xfrm>
              <a:off x="3216" y="2335"/>
              <a:ext cx="105" cy="99"/>
            </a:xfrm>
            <a:custGeom>
              <a:avLst/>
              <a:gdLst>
                <a:gd name="T0" fmla="*/ 88 w 1464"/>
                <a:gd name="T1" fmla="*/ 0 h 1288"/>
                <a:gd name="T2" fmla="*/ 105 w 1464"/>
                <a:gd name="T3" fmla="*/ 16 h 1288"/>
                <a:gd name="T4" fmla="*/ 0 w 1464"/>
                <a:gd name="T5" fmla="*/ 99 h 1288"/>
                <a:gd name="T6" fmla="*/ 88 w 1464"/>
                <a:gd name="T7" fmla="*/ 0 h 1288"/>
                <a:gd name="T8" fmla="*/ 0 60000 65536"/>
                <a:gd name="T9" fmla="*/ 0 60000 65536"/>
                <a:gd name="T10" fmla="*/ 0 60000 65536"/>
                <a:gd name="T11" fmla="*/ 0 60000 65536"/>
                <a:gd name="T12" fmla="*/ 0 w 1464"/>
                <a:gd name="T13" fmla="*/ 0 h 1288"/>
                <a:gd name="T14" fmla="*/ 1464 w 1464"/>
                <a:gd name="T15" fmla="*/ 1288 h 1288"/>
              </a:gdLst>
              <a:ahLst/>
              <a:cxnLst>
                <a:cxn ang="T8">
                  <a:pos x="T0" y="T1"/>
                </a:cxn>
                <a:cxn ang="T9">
                  <a:pos x="T2" y="T3"/>
                </a:cxn>
                <a:cxn ang="T10">
                  <a:pos x="T4" y="T5"/>
                </a:cxn>
                <a:cxn ang="T11">
                  <a:pos x="T6" y="T7"/>
                </a:cxn>
              </a:cxnLst>
              <a:rect l="T12" t="T13" r="T14" b="T15"/>
              <a:pathLst>
                <a:path w="1464" h="1288">
                  <a:moveTo>
                    <a:pt x="1220" y="0"/>
                  </a:moveTo>
                  <a:lnTo>
                    <a:pt x="1464" y="212"/>
                  </a:lnTo>
                  <a:lnTo>
                    <a:pt x="0" y="1288"/>
                  </a:lnTo>
                  <a:lnTo>
                    <a:pt x="1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82" name="Freeform 529"/>
            <p:cNvSpPr>
              <a:spLocks/>
            </p:cNvSpPr>
            <p:nvPr/>
          </p:nvSpPr>
          <p:spPr bwMode="auto">
            <a:xfrm>
              <a:off x="3216" y="2335"/>
              <a:ext cx="105" cy="99"/>
            </a:xfrm>
            <a:custGeom>
              <a:avLst/>
              <a:gdLst>
                <a:gd name="T0" fmla="*/ 88 w 1464"/>
                <a:gd name="T1" fmla="*/ 0 h 1288"/>
                <a:gd name="T2" fmla="*/ 105 w 1464"/>
                <a:gd name="T3" fmla="*/ 16 h 1288"/>
                <a:gd name="T4" fmla="*/ 0 w 1464"/>
                <a:gd name="T5" fmla="*/ 99 h 1288"/>
                <a:gd name="T6" fmla="*/ 88 w 1464"/>
                <a:gd name="T7" fmla="*/ 0 h 1288"/>
                <a:gd name="T8" fmla="*/ 0 60000 65536"/>
                <a:gd name="T9" fmla="*/ 0 60000 65536"/>
                <a:gd name="T10" fmla="*/ 0 60000 65536"/>
                <a:gd name="T11" fmla="*/ 0 60000 65536"/>
                <a:gd name="T12" fmla="*/ 0 w 1464"/>
                <a:gd name="T13" fmla="*/ 0 h 1288"/>
                <a:gd name="T14" fmla="*/ 1464 w 1464"/>
                <a:gd name="T15" fmla="*/ 1288 h 1288"/>
              </a:gdLst>
              <a:ahLst/>
              <a:cxnLst>
                <a:cxn ang="T8">
                  <a:pos x="T0" y="T1"/>
                </a:cxn>
                <a:cxn ang="T9">
                  <a:pos x="T2" y="T3"/>
                </a:cxn>
                <a:cxn ang="T10">
                  <a:pos x="T4" y="T5"/>
                </a:cxn>
                <a:cxn ang="T11">
                  <a:pos x="T6" y="T7"/>
                </a:cxn>
              </a:cxnLst>
              <a:rect l="T12" t="T13" r="T14" b="T15"/>
              <a:pathLst>
                <a:path w="1464" h="1288">
                  <a:moveTo>
                    <a:pt x="1220" y="0"/>
                  </a:moveTo>
                  <a:lnTo>
                    <a:pt x="1464" y="212"/>
                  </a:lnTo>
                  <a:lnTo>
                    <a:pt x="0" y="1288"/>
                  </a:lnTo>
                  <a:lnTo>
                    <a:pt x="12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83" name="Freeform 530"/>
            <p:cNvSpPr>
              <a:spLocks/>
            </p:cNvSpPr>
            <p:nvPr/>
          </p:nvSpPr>
          <p:spPr bwMode="auto">
            <a:xfrm>
              <a:off x="3303" y="2307"/>
              <a:ext cx="56" cy="44"/>
            </a:xfrm>
            <a:custGeom>
              <a:avLst/>
              <a:gdLst>
                <a:gd name="T0" fmla="*/ 56 w 777"/>
                <a:gd name="T1" fmla="*/ 0 h 577"/>
                <a:gd name="T2" fmla="*/ 18 w 777"/>
                <a:gd name="T3" fmla="*/ 44 h 577"/>
                <a:gd name="T4" fmla="*/ 0 w 777"/>
                <a:gd name="T5" fmla="*/ 28 h 577"/>
                <a:gd name="T6" fmla="*/ 56 w 777"/>
                <a:gd name="T7" fmla="*/ 0 h 577"/>
                <a:gd name="T8" fmla="*/ 0 60000 65536"/>
                <a:gd name="T9" fmla="*/ 0 60000 65536"/>
                <a:gd name="T10" fmla="*/ 0 60000 65536"/>
                <a:gd name="T11" fmla="*/ 0 60000 65536"/>
                <a:gd name="T12" fmla="*/ 0 w 777"/>
                <a:gd name="T13" fmla="*/ 0 h 577"/>
                <a:gd name="T14" fmla="*/ 777 w 777"/>
                <a:gd name="T15" fmla="*/ 577 h 577"/>
              </a:gdLst>
              <a:ahLst/>
              <a:cxnLst>
                <a:cxn ang="T8">
                  <a:pos x="T0" y="T1"/>
                </a:cxn>
                <a:cxn ang="T9">
                  <a:pos x="T2" y="T3"/>
                </a:cxn>
                <a:cxn ang="T10">
                  <a:pos x="T4" y="T5"/>
                </a:cxn>
                <a:cxn ang="T11">
                  <a:pos x="T6" y="T7"/>
                </a:cxn>
              </a:cxnLst>
              <a:rect l="T12" t="T13" r="T14" b="T15"/>
              <a:pathLst>
                <a:path w="777" h="577">
                  <a:moveTo>
                    <a:pt x="777" y="0"/>
                  </a:moveTo>
                  <a:lnTo>
                    <a:pt x="244" y="577"/>
                  </a:lnTo>
                  <a:lnTo>
                    <a:pt x="0" y="365"/>
                  </a:lnTo>
                  <a:lnTo>
                    <a:pt x="7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84" name="Freeform 531"/>
            <p:cNvSpPr>
              <a:spLocks/>
            </p:cNvSpPr>
            <p:nvPr/>
          </p:nvSpPr>
          <p:spPr bwMode="auto">
            <a:xfrm>
              <a:off x="3303" y="2307"/>
              <a:ext cx="56" cy="44"/>
            </a:xfrm>
            <a:custGeom>
              <a:avLst/>
              <a:gdLst>
                <a:gd name="T0" fmla="*/ 56 w 777"/>
                <a:gd name="T1" fmla="*/ 0 h 577"/>
                <a:gd name="T2" fmla="*/ 18 w 777"/>
                <a:gd name="T3" fmla="*/ 44 h 577"/>
                <a:gd name="T4" fmla="*/ 0 w 777"/>
                <a:gd name="T5" fmla="*/ 28 h 577"/>
                <a:gd name="T6" fmla="*/ 56 w 777"/>
                <a:gd name="T7" fmla="*/ 0 h 577"/>
                <a:gd name="T8" fmla="*/ 0 60000 65536"/>
                <a:gd name="T9" fmla="*/ 0 60000 65536"/>
                <a:gd name="T10" fmla="*/ 0 60000 65536"/>
                <a:gd name="T11" fmla="*/ 0 60000 65536"/>
                <a:gd name="T12" fmla="*/ 0 w 777"/>
                <a:gd name="T13" fmla="*/ 0 h 577"/>
                <a:gd name="T14" fmla="*/ 777 w 777"/>
                <a:gd name="T15" fmla="*/ 577 h 577"/>
              </a:gdLst>
              <a:ahLst/>
              <a:cxnLst>
                <a:cxn ang="T8">
                  <a:pos x="T0" y="T1"/>
                </a:cxn>
                <a:cxn ang="T9">
                  <a:pos x="T2" y="T3"/>
                </a:cxn>
                <a:cxn ang="T10">
                  <a:pos x="T4" y="T5"/>
                </a:cxn>
                <a:cxn ang="T11">
                  <a:pos x="T6" y="T7"/>
                </a:cxn>
              </a:cxnLst>
              <a:rect l="T12" t="T13" r="T14" b="T15"/>
              <a:pathLst>
                <a:path w="777" h="577">
                  <a:moveTo>
                    <a:pt x="777" y="0"/>
                  </a:moveTo>
                  <a:lnTo>
                    <a:pt x="244" y="577"/>
                  </a:lnTo>
                  <a:lnTo>
                    <a:pt x="0" y="365"/>
                  </a:lnTo>
                  <a:lnTo>
                    <a:pt x="7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85" name="Freeform 532"/>
            <p:cNvSpPr>
              <a:spLocks/>
            </p:cNvSpPr>
            <p:nvPr/>
          </p:nvSpPr>
          <p:spPr bwMode="auto">
            <a:xfrm>
              <a:off x="3303" y="2292"/>
              <a:ext cx="56" cy="43"/>
            </a:xfrm>
            <a:custGeom>
              <a:avLst/>
              <a:gdLst>
                <a:gd name="T0" fmla="*/ 37 w 777"/>
                <a:gd name="T1" fmla="*/ 0 h 559"/>
                <a:gd name="T2" fmla="*/ 56 w 777"/>
                <a:gd name="T3" fmla="*/ 15 h 559"/>
                <a:gd name="T4" fmla="*/ 0 w 777"/>
                <a:gd name="T5" fmla="*/ 43 h 559"/>
                <a:gd name="T6" fmla="*/ 37 w 777"/>
                <a:gd name="T7" fmla="*/ 0 h 559"/>
                <a:gd name="T8" fmla="*/ 0 60000 65536"/>
                <a:gd name="T9" fmla="*/ 0 60000 65536"/>
                <a:gd name="T10" fmla="*/ 0 60000 65536"/>
                <a:gd name="T11" fmla="*/ 0 60000 65536"/>
                <a:gd name="T12" fmla="*/ 0 w 777"/>
                <a:gd name="T13" fmla="*/ 0 h 559"/>
                <a:gd name="T14" fmla="*/ 777 w 777"/>
                <a:gd name="T15" fmla="*/ 559 h 559"/>
              </a:gdLst>
              <a:ahLst/>
              <a:cxnLst>
                <a:cxn ang="T8">
                  <a:pos x="T0" y="T1"/>
                </a:cxn>
                <a:cxn ang="T9">
                  <a:pos x="T2" y="T3"/>
                </a:cxn>
                <a:cxn ang="T10">
                  <a:pos x="T4" y="T5"/>
                </a:cxn>
                <a:cxn ang="T11">
                  <a:pos x="T6" y="T7"/>
                </a:cxn>
              </a:cxnLst>
              <a:rect l="T12" t="T13" r="T14" b="T15"/>
              <a:pathLst>
                <a:path w="777" h="559">
                  <a:moveTo>
                    <a:pt x="515" y="0"/>
                  </a:moveTo>
                  <a:lnTo>
                    <a:pt x="777" y="194"/>
                  </a:lnTo>
                  <a:lnTo>
                    <a:pt x="0" y="559"/>
                  </a:lnTo>
                  <a:lnTo>
                    <a:pt x="5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86" name="Freeform 533"/>
            <p:cNvSpPr>
              <a:spLocks/>
            </p:cNvSpPr>
            <p:nvPr/>
          </p:nvSpPr>
          <p:spPr bwMode="auto">
            <a:xfrm>
              <a:off x="3303" y="2292"/>
              <a:ext cx="56" cy="43"/>
            </a:xfrm>
            <a:custGeom>
              <a:avLst/>
              <a:gdLst>
                <a:gd name="T0" fmla="*/ 37 w 777"/>
                <a:gd name="T1" fmla="*/ 0 h 559"/>
                <a:gd name="T2" fmla="*/ 56 w 777"/>
                <a:gd name="T3" fmla="*/ 15 h 559"/>
                <a:gd name="T4" fmla="*/ 0 w 777"/>
                <a:gd name="T5" fmla="*/ 43 h 559"/>
                <a:gd name="T6" fmla="*/ 37 w 777"/>
                <a:gd name="T7" fmla="*/ 0 h 559"/>
                <a:gd name="T8" fmla="*/ 0 60000 65536"/>
                <a:gd name="T9" fmla="*/ 0 60000 65536"/>
                <a:gd name="T10" fmla="*/ 0 60000 65536"/>
                <a:gd name="T11" fmla="*/ 0 60000 65536"/>
                <a:gd name="T12" fmla="*/ 0 w 777"/>
                <a:gd name="T13" fmla="*/ 0 h 559"/>
                <a:gd name="T14" fmla="*/ 777 w 777"/>
                <a:gd name="T15" fmla="*/ 559 h 559"/>
              </a:gdLst>
              <a:ahLst/>
              <a:cxnLst>
                <a:cxn ang="T8">
                  <a:pos x="T0" y="T1"/>
                </a:cxn>
                <a:cxn ang="T9">
                  <a:pos x="T2" y="T3"/>
                </a:cxn>
                <a:cxn ang="T10">
                  <a:pos x="T4" y="T5"/>
                </a:cxn>
                <a:cxn ang="T11">
                  <a:pos x="T6" y="T7"/>
                </a:cxn>
              </a:cxnLst>
              <a:rect l="T12" t="T13" r="T14" b="T15"/>
              <a:pathLst>
                <a:path w="777" h="559">
                  <a:moveTo>
                    <a:pt x="515" y="0"/>
                  </a:moveTo>
                  <a:lnTo>
                    <a:pt x="777" y="194"/>
                  </a:lnTo>
                  <a:lnTo>
                    <a:pt x="0" y="559"/>
                  </a:lnTo>
                  <a:lnTo>
                    <a:pt x="51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87" name="Freeform 534"/>
            <p:cNvSpPr>
              <a:spLocks/>
            </p:cNvSpPr>
            <p:nvPr/>
          </p:nvSpPr>
          <p:spPr bwMode="auto">
            <a:xfrm>
              <a:off x="3340" y="2286"/>
              <a:ext cx="34" cy="21"/>
            </a:xfrm>
            <a:custGeom>
              <a:avLst/>
              <a:gdLst>
                <a:gd name="T0" fmla="*/ 34 w 470"/>
                <a:gd name="T1" fmla="*/ 0 h 276"/>
                <a:gd name="T2" fmla="*/ 19 w 470"/>
                <a:gd name="T3" fmla="*/ 21 h 276"/>
                <a:gd name="T4" fmla="*/ 0 w 470"/>
                <a:gd name="T5" fmla="*/ 6 h 276"/>
                <a:gd name="T6" fmla="*/ 34 w 470"/>
                <a:gd name="T7" fmla="*/ 0 h 276"/>
                <a:gd name="T8" fmla="*/ 0 60000 65536"/>
                <a:gd name="T9" fmla="*/ 0 60000 65536"/>
                <a:gd name="T10" fmla="*/ 0 60000 65536"/>
                <a:gd name="T11" fmla="*/ 0 60000 65536"/>
                <a:gd name="T12" fmla="*/ 0 w 470"/>
                <a:gd name="T13" fmla="*/ 0 h 276"/>
                <a:gd name="T14" fmla="*/ 470 w 470"/>
                <a:gd name="T15" fmla="*/ 276 h 276"/>
              </a:gdLst>
              <a:ahLst/>
              <a:cxnLst>
                <a:cxn ang="T8">
                  <a:pos x="T0" y="T1"/>
                </a:cxn>
                <a:cxn ang="T9">
                  <a:pos x="T2" y="T3"/>
                </a:cxn>
                <a:cxn ang="T10">
                  <a:pos x="T4" y="T5"/>
                </a:cxn>
                <a:cxn ang="T11">
                  <a:pos x="T6" y="T7"/>
                </a:cxn>
              </a:cxnLst>
              <a:rect l="T12" t="T13" r="T14" b="T15"/>
              <a:pathLst>
                <a:path w="470" h="276">
                  <a:moveTo>
                    <a:pt x="470" y="0"/>
                  </a:moveTo>
                  <a:lnTo>
                    <a:pt x="262" y="276"/>
                  </a:lnTo>
                  <a:lnTo>
                    <a:pt x="0" y="82"/>
                  </a:lnTo>
                  <a:lnTo>
                    <a:pt x="4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88" name="Freeform 535"/>
            <p:cNvSpPr>
              <a:spLocks/>
            </p:cNvSpPr>
            <p:nvPr/>
          </p:nvSpPr>
          <p:spPr bwMode="auto">
            <a:xfrm>
              <a:off x="3340" y="2286"/>
              <a:ext cx="34" cy="21"/>
            </a:xfrm>
            <a:custGeom>
              <a:avLst/>
              <a:gdLst>
                <a:gd name="T0" fmla="*/ 34 w 470"/>
                <a:gd name="T1" fmla="*/ 0 h 276"/>
                <a:gd name="T2" fmla="*/ 19 w 470"/>
                <a:gd name="T3" fmla="*/ 21 h 276"/>
                <a:gd name="T4" fmla="*/ 0 w 470"/>
                <a:gd name="T5" fmla="*/ 6 h 276"/>
                <a:gd name="T6" fmla="*/ 34 w 470"/>
                <a:gd name="T7" fmla="*/ 0 h 276"/>
                <a:gd name="T8" fmla="*/ 0 60000 65536"/>
                <a:gd name="T9" fmla="*/ 0 60000 65536"/>
                <a:gd name="T10" fmla="*/ 0 60000 65536"/>
                <a:gd name="T11" fmla="*/ 0 60000 65536"/>
                <a:gd name="T12" fmla="*/ 0 w 470"/>
                <a:gd name="T13" fmla="*/ 0 h 276"/>
                <a:gd name="T14" fmla="*/ 470 w 470"/>
                <a:gd name="T15" fmla="*/ 276 h 276"/>
              </a:gdLst>
              <a:ahLst/>
              <a:cxnLst>
                <a:cxn ang="T8">
                  <a:pos x="T0" y="T1"/>
                </a:cxn>
                <a:cxn ang="T9">
                  <a:pos x="T2" y="T3"/>
                </a:cxn>
                <a:cxn ang="T10">
                  <a:pos x="T4" y="T5"/>
                </a:cxn>
                <a:cxn ang="T11">
                  <a:pos x="T6" y="T7"/>
                </a:cxn>
              </a:cxnLst>
              <a:rect l="T12" t="T13" r="T14" b="T15"/>
              <a:pathLst>
                <a:path w="470" h="276">
                  <a:moveTo>
                    <a:pt x="470" y="0"/>
                  </a:moveTo>
                  <a:lnTo>
                    <a:pt x="262" y="276"/>
                  </a:lnTo>
                  <a:lnTo>
                    <a:pt x="0" y="82"/>
                  </a:lnTo>
                  <a:lnTo>
                    <a:pt x="47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89" name="Freeform 536"/>
            <p:cNvSpPr>
              <a:spLocks/>
            </p:cNvSpPr>
            <p:nvPr/>
          </p:nvSpPr>
          <p:spPr bwMode="auto">
            <a:xfrm>
              <a:off x="3340" y="2273"/>
              <a:ext cx="34" cy="19"/>
            </a:xfrm>
            <a:custGeom>
              <a:avLst/>
              <a:gdLst>
                <a:gd name="T0" fmla="*/ 14 w 470"/>
                <a:gd name="T1" fmla="*/ 0 h 249"/>
                <a:gd name="T2" fmla="*/ 34 w 470"/>
                <a:gd name="T3" fmla="*/ 13 h 249"/>
                <a:gd name="T4" fmla="*/ 0 w 470"/>
                <a:gd name="T5" fmla="*/ 19 h 249"/>
                <a:gd name="T6" fmla="*/ 14 w 470"/>
                <a:gd name="T7" fmla="*/ 0 h 249"/>
                <a:gd name="T8" fmla="*/ 0 60000 65536"/>
                <a:gd name="T9" fmla="*/ 0 60000 65536"/>
                <a:gd name="T10" fmla="*/ 0 60000 65536"/>
                <a:gd name="T11" fmla="*/ 0 60000 65536"/>
                <a:gd name="T12" fmla="*/ 0 w 470"/>
                <a:gd name="T13" fmla="*/ 0 h 249"/>
                <a:gd name="T14" fmla="*/ 470 w 470"/>
                <a:gd name="T15" fmla="*/ 249 h 249"/>
              </a:gdLst>
              <a:ahLst/>
              <a:cxnLst>
                <a:cxn ang="T8">
                  <a:pos x="T0" y="T1"/>
                </a:cxn>
                <a:cxn ang="T9">
                  <a:pos x="T2" y="T3"/>
                </a:cxn>
                <a:cxn ang="T10">
                  <a:pos x="T4" y="T5"/>
                </a:cxn>
                <a:cxn ang="T11">
                  <a:pos x="T6" y="T7"/>
                </a:cxn>
              </a:cxnLst>
              <a:rect l="T12" t="T13" r="T14" b="T15"/>
              <a:pathLst>
                <a:path w="470" h="249">
                  <a:moveTo>
                    <a:pt x="190" y="0"/>
                  </a:moveTo>
                  <a:lnTo>
                    <a:pt x="470" y="167"/>
                  </a:lnTo>
                  <a:lnTo>
                    <a:pt x="0" y="249"/>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90" name="Freeform 537"/>
            <p:cNvSpPr>
              <a:spLocks/>
            </p:cNvSpPr>
            <p:nvPr/>
          </p:nvSpPr>
          <p:spPr bwMode="auto">
            <a:xfrm>
              <a:off x="3340" y="2273"/>
              <a:ext cx="34" cy="19"/>
            </a:xfrm>
            <a:custGeom>
              <a:avLst/>
              <a:gdLst>
                <a:gd name="T0" fmla="*/ 14 w 470"/>
                <a:gd name="T1" fmla="*/ 0 h 249"/>
                <a:gd name="T2" fmla="*/ 34 w 470"/>
                <a:gd name="T3" fmla="*/ 13 h 249"/>
                <a:gd name="T4" fmla="*/ 0 w 470"/>
                <a:gd name="T5" fmla="*/ 19 h 249"/>
                <a:gd name="T6" fmla="*/ 14 w 470"/>
                <a:gd name="T7" fmla="*/ 0 h 249"/>
                <a:gd name="T8" fmla="*/ 0 60000 65536"/>
                <a:gd name="T9" fmla="*/ 0 60000 65536"/>
                <a:gd name="T10" fmla="*/ 0 60000 65536"/>
                <a:gd name="T11" fmla="*/ 0 60000 65536"/>
                <a:gd name="T12" fmla="*/ 0 w 470"/>
                <a:gd name="T13" fmla="*/ 0 h 249"/>
                <a:gd name="T14" fmla="*/ 470 w 470"/>
                <a:gd name="T15" fmla="*/ 249 h 249"/>
              </a:gdLst>
              <a:ahLst/>
              <a:cxnLst>
                <a:cxn ang="T8">
                  <a:pos x="T0" y="T1"/>
                </a:cxn>
                <a:cxn ang="T9">
                  <a:pos x="T2" y="T3"/>
                </a:cxn>
                <a:cxn ang="T10">
                  <a:pos x="T4" y="T5"/>
                </a:cxn>
                <a:cxn ang="T11">
                  <a:pos x="T6" y="T7"/>
                </a:cxn>
              </a:cxnLst>
              <a:rect l="T12" t="T13" r="T14" b="T15"/>
              <a:pathLst>
                <a:path w="470" h="249">
                  <a:moveTo>
                    <a:pt x="190" y="0"/>
                  </a:moveTo>
                  <a:lnTo>
                    <a:pt x="470" y="167"/>
                  </a:lnTo>
                  <a:lnTo>
                    <a:pt x="0" y="249"/>
                  </a:lnTo>
                  <a:lnTo>
                    <a:pt x="19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91" name="Freeform 538"/>
            <p:cNvSpPr>
              <a:spLocks/>
            </p:cNvSpPr>
            <p:nvPr/>
          </p:nvSpPr>
          <p:spPr bwMode="auto">
            <a:xfrm>
              <a:off x="3354" y="2264"/>
              <a:ext cx="31" cy="22"/>
            </a:xfrm>
            <a:custGeom>
              <a:avLst/>
              <a:gdLst>
                <a:gd name="T0" fmla="*/ 31 w 435"/>
                <a:gd name="T1" fmla="*/ 0 h 277"/>
                <a:gd name="T2" fmla="*/ 20 w 435"/>
                <a:gd name="T3" fmla="*/ 22 h 277"/>
                <a:gd name="T4" fmla="*/ 0 w 435"/>
                <a:gd name="T5" fmla="*/ 9 h 277"/>
                <a:gd name="T6" fmla="*/ 31 w 435"/>
                <a:gd name="T7" fmla="*/ 0 h 277"/>
                <a:gd name="T8" fmla="*/ 0 60000 65536"/>
                <a:gd name="T9" fmla="*/ 0 60000 65536"/>
                <a:gd name="T10" fmla="*/ 0 60000 65536"/>
                <a:gd name="T11" fmla="*/ 0 60000 65536"/>
                <a:gd name="T12" fmla="*/ 0 w 435"/>
                <a:gd name="T13" fmla="*/ 0 h 277"/>
                <a:gd name="T14" fmla="*/ 435 w 435"/>
                <a:gd name="T15" fmla="*/ 277 h 277"/>
              </a:gdLst>
              <a:ahLst/>
              <a:cxnLst>
                <a:cxn ang="T8">
                  <a:pos x="T0" y="T1"/>
                </a:cxn>
                <a:cxn ang="T9">
                  <a:pos x="T2" y="T3"/>
                </a:cxn>
                <a:cxn ang="T10">
                  <a:pos x="T4" y="T5"/>
                </a:cxn>
                <a:cxn ang="T11">
                  <a:pos x="T6" y="T7"/>
                </a:cxn>
              </a:cxnLst>
              <a:rect l="T12" t="T13" r="T14" b="T15"/>
              <a:pathLst>
                <a:path w="435" h="277">
                  <a:moveTo>
                    <a:pt x="435" y="0"/>
                  </a:moveTo>
                  <a:lnTo>
                    <a:pt x="280" y="277"/>
                  </a:lnTo>
                  <a:lnTo>
                    <a:pt x="0" y="110"/>
                  </a:lnTo>
                  <a:lnTo>
                    <a:pt x="4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92" name="Freeform 539"/>
            <p:cNvSpPr>
              <a:spLocks/>
            </p:cNvSpPr>
            <p:nvPr/>
          </p:nvSpPr>
          <p:spPr bwMode="auto">
            <a:xfrm>
              <a:off x="3354" y="2264"/>
              <a:ext cx="31" cy="22"/>
            </a:xfrm>
            <a:custGeom>
              <a:avLst/>
              <a:gdLst>
                <a:gd name="T0" fmla="*/ 31 w 435"/>
                <a:gd name="T1" fmla="*/ 0 h 277"/>
                <a:gd name="T2" fmla="*/ 20 w 435"/>
                <a:gd name="T3" fmla="*/ 22 h 277"/>
                <a:gd name="T4" fmla="*/ 0 w 435"/>
                <a:gd name="T5" fmla="*/ 9 h 277"/>
                <a:gd name="T6" fmla="*/ 31 w 435"/>
                <a:gd name="T7" fmla="*/ 0 h 277"/>
                <a:gd name="T8" fmla="*/ 0 60000 65536"/>
                <a:gd name="T9" fmla="*/ 0 60000 65536"/>
                <a:gd name="T10" fmla="*/ 0 60000 65536"/>
                <a:gd name="T11" fmla="*/ 0 60000 65536"/>
                <a:gd name="T12" fmla="*/ 0 w 435"/>
                <a:gd name="T13" fmla="*/ 0 h 277"/>
                <a:gd name="T14" fmla="*/ 435 w 435"/>
                <a:gd name="T15" fmla="*/ 277 h 277"/>
              </a:gdLst>
              <a:ahLst/>
              <a:cxnLst>
                <a:cxn ang="T8">
                  <a:pos x="T0" y="T1"/>
                </a:cxn>
                <a:cxn ang="T9">
                  <a:pos x="T2" y="T3"/>
                </a:cxn>
                <a:cxn ang="T10">
                  <a:pos x="T4" y="T5"/>
                </a:cxn>
                <a:cxn ang="T11">
                  <a:pos x="T6" y="T7"/>
                </a:cxn>
              </a:cxnLst>
              <a:rect l="T12" t="T13" r="T14" b="T15"/>
              <a:pathLst>
                <a:path w="435" h="277">
                  <a:moveTo>
                    <a:pt x="435" y="0"/>
                  </a:moveTo>
                  <a:lnTo>
                    <a:pt x="280" y="277"/>
                  </a:lnTo>
                  <a:lnTo>
                    <a:pt x="0" y="110"/>
                  </a:lnTo>
                  <a:lnTo>
                    <a:pt x="43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93" name="Freeform 540"/>
            <p:cNvSpPr>
              <a:spLocks/>
            </p:cNvSpPr>
            <p:nvPr/>
          </p:nvSpPr>
          <p:spPr bwMode="auto">
            <a:xfrm>
              <a:off x="3354" y="2255"/>
              <a:ext cx="31" cy="18"/>
            </a:xfrm>
            <a:custGeom>
              <a:avLst/>
              <a:gdLst>
                <a:gd name="T0" fmla="*/ 9 w 435"/>
                <a:gd name="T1" fmla="*/ 0 h 227"/>
                <a:gd name="T2" fmla="*/ 31 w 435"/>
                <a:gd name="T3" fmla="*/ 9 h 227"/>
                <a:gd name="T4" fmla="*/ 0 w 435"/>
                <a:gd name="T5" fmla="*/ 18 h 227"/>
                <a:gd name="T6" fmla="*/ 9 w 435"/>
                <a:gd name="T7" fmla="*/ 0 h 227"/>
                <a:gd name="T8" fmla="*/ 0 60000 65536"/>
                <a:gd name="T9" fmla="*/ 0 60000 65536"/>
                <a:gd name="T10" fmla="*/ 0 60000 65536"/>
                <a:gd name="T11" fmla="*/ 0 60000 65536"/>
                <a:gd name="T12" fmla="*/ 0 w 435"/>
                <a:gd name="T13" fmla="*/ 0 h 227"/>
                <a:gd name="T14" fmla="*/ 435 w 435"/>
                <a:gd name="T15" fmla="*/ 227 h 227"/>
              </a:gdLst>
              <a:ahLst/>
              <a:cxnLst>
                <a:cxn ang="T8">
                  <a:pos x="T0" y="T1"/>
                </a:cxn>
                <a:cxn ang="T9">
                  <a:pos x="T2" y="T3"/>
                </a:cxn>
                <a:cxn ang="T10">
                  <a:pos x="T4" y="T5"/>
                </a:cxn>
                <a:cxn ang="T11">
                  <a:pos x="T6" y="T7"/>
                </a:cxn>
              </a:cxnLst>
              <a:rect l="T12" t="T13" r="T14" b="T15"/>
              <a:pathLst>
                <a:path w="435" h="227">
                  <a:moveTo>
                    <a:pt x="127" y="0"/>
                  </a:moveTo>
                  <a:lnTo>
                    <a:pt x="435" y="117"/>
                  </a:lnTo>
                  <a:lnTo>
                    <a:pt x="0" y="227"/>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94" name="Freeform 541"/>
            <p:cNvSpPr>
              <a:spLocks/>
            </p:cNvSpPr>
            <p:nvPr/>
          </p:nvSpPr>
          <p:spPr bwMode="auto">
            <a:xfrm>
              <a:off x="3354" y="2255"/>
              <a:ext cx="31" cy="18"/>
            </a:xfrm>
            <a:custGeom>
              <a:avLst/>
              <a:gdLst>
                <a:gd name="T0" fmla="*/ 9 w 435"/>
                <a:gd name="T1" fmla="*/ 0 h 227"/>
                <a:gd name="T2" fmla="*/ 31 w 435"/>
                <a:gd name="T3" fmla="*/ 9 h 227"/>
                <a:gd name="T4" fmla="*/ 0 w 435"/>
                <a:gd name="T5" fmla="*/ 18 h 227"/>
                <a:gd name="T6" fmla="*/ 9 w 435"/>
                <a:gd name="T7" fmla="*/ 0 h 227"/>
                <a:gd name="T8" fmla="*/ 0 60000 65536"/>
                <a:gd name="T9" fmla="*/ 0 60000 65536"/>
                <a:gd name="T10" fmla="*/ 0 60000 65536"/>
                <a:gd name="T11" fmla="*/ 0 60000 65536"/>
                <a:gd name="T12" fmla="*/ 0 w 435"/>
                <a:gd name="T13" fmla="*/ 0 h 227"/>
                <a:gd name="T14" fmla="*/ 435 w 435"/>
                <a:gd name="T15" fmla="*/ 227 h 227"/>
              </a:gdLst>
              <a:ahLst/>
              <a:cxnLst>
                <a:cxn ang="T8">
                  <a:pos x="T0" y="T1"/>
                </a:cxn>
                <a:cxn ang="T9">
                  <a:pos x="T2" y="T3"/>
                </a:cxn>
                <a:cxn ang="T10">
                  <a:pos x="T4" y="T5"/>
                </a:cxn>
                <a:cxn ang="T11">
                  <a:pos x="T6" y="T7"/>
                </a:cxn>
              </a:cxnLst>
              <a:rect l="T12" t="T13" r="T14" b="T15"/>
              <a:pathLst>
                <a:path w="435" h="227">
                  <a:moveTo>
                    <a:pt x="127" y="0"/>
                  </a:moveTo>
                  <a:lnTo>
                    <a:pt x="435" y="117"/>
                  </a:lnTo>
                  <a:lnTo>
                    <a:pt x="0" y="227"/>
                  </a:lnTo>
                  <a:lnTo>
                    <a:pt x="1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95" name="Freeform 542"/>
            <p:cNvSpPr>
              <a:spLocks/>
            </p:cNvSpPr>
            <p:nvPr/>
          </p:nvSpPr>
          <p:spPr bwMode="auto">
            <a:xfrm>
              <a:off x="3363" y="2241"/>
              <a:ext cx="27" cy="23"/>
            </a:xfrm>
            <a:custGeom>
              <a:avLst/>
              <a:gdLst>
                <a:gd name="T0" fmla="*/ 27 w 385"/>
                <a:gd name="T1" fmla="*/ 0 h 303"/>
                <a:gd name="T2" fmla="*/ 22 w 385"/>
                <a:gd name="T3" fmla="*/ 23 h 303"/>
                <a:gd name="T4" fmla="*/ 0 w 385"/>
                <a:gd name="T5" fmla="*/ 14 h 303"/>
                <a:gd name="T6" fmla="*/ 27 w 385"/>
                <a:gd name="T7" fmla="*/ 0 h 303"/>
                <a:gd name="T8" fmla="*/ 0 60000 65536"/>
                <a:gd name="T9" fmla="*/ 0 60000 65536"/>
                <a:gd name="T10" fmla="*/ 0 60000 65536"/>
                <a:gd name="T11" fmla="*/ 0 60000 65536"/>
                <a:gd name="T12" fmla="*/ 0 w 385"/>
                <a:gd name="T13" fmla="*/ 0 h 303"/>
                <a:gd name="T14" fmla="*/ 385 w 385"/>
                <a:gd name="T15" fmla="*/ 303 h 303"/>
              </a:gdLst>
              <a:ahLst/>
              <a:cxnLst>
                <a:cxn ang="T8">
                  <a:pos x="T0" y="T1"/>
                </a:cxn>
                <a:cxn ang="T9">
                  <a:pos x="T2" y="T3"/>
                </a:cxn>
                <a:cxn ang="T10">
                  <a:pos x="T4" y="T5"/>
                </a:cxn>
                <a:cxn ang="T11">
                  <a:pos x="T6" y="T7"/>
                </a:cxn>
              </a:cxnLst>
              <a:rect l="T12" t="T13" r="T14" b="T15"/>
              <a:pathLst>
                <a:path w="385" h="303">
                  <a:moveTo>
                    <a:pt x="385" y="0"/>
                  </a:moveTo>
                  <a:lnTo>
                    <a:pt x="308" y="303"/>
                  </a:lnTo>
                  <a:lnTo>
                    <a:pt x="0" y="186"/>
                  </a:lnTo>
                  <a:lnTo>
                    <a:pt x="3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96" name="Freeform 543"/>
            <p:cNvSpPr>
              <a:spLocks/>
            </p:cNvSpPr>
            <p:nvPr/>
          </p:nvSpPr>
          <p:spPr bwMode="auto">
            <a:xfrm>
              <a:off x="3363" y="2241"/>
              <a:ext cx="27" cy="23"/>
            </a:xfrm>
            <a:custGeom>
              <a:avLst/>
              <a:gdLst>
                <a:gd name="T0" fmla="*/ 27 w 385"/>
                <a:gd name="T1" fmla="*/ 0 h 303"/>
                <a:gd name="T2" fmla="*/ 22 w 385"/>
                <a:gd name="T3" fmla="*/ 23 h 303"/>
                <a:gd name="T4" fmla="*/ 0 w 385"/>
                <a:gd name="T5" fmla="*/ 14 h 303"/>
                <a:gd name="T6" fmla="*/ 27 w 385"/>
                <a:gd name="T7" fmla="*/ 0 h 303"/>
                <a:gd name="T8" fmla="*/ 0 60000 65536"/>
                <a:gd name="T9" fmla="*/ 0 60000 65536"/>
                <a:gd name="T10" fmla="*/ 0 60000 65536"/>
                <a:gd name="T11" fmla="*/ 0 60000 65536"/>
                <a:gd name="T12" fmla="*/ 0 w 385"/>
                <a:gd name="T13" fmla="*/ 0 h 303"/>
                <a:gd name="T14" fmla="*/ 385 w 385"/>
                <a:gd name="T15" fmla="*/ 303 h 303"/>
              </a:gdLst>
              <a:ahLst/>
              <a:cxnLst>
                <a:cxn ang="T8">
                  <a:pos x="T0" y="T1"/>
                </a:cxn>
                <a:cxn ang="T9">
                  <a:pos x="T2" y="T3"/>
                </a:cxn>
                <a:cxn ang="T10">
                  <a:pos x="T4" y="T5"/>
                </a:cxn>
                <a:cxn ang="T11">
                  <a:pos x="T6" y="T7"/>
                </a:cxn>
              </a:cxnLst>
              <a:rect l="T12" t="T13" r="T14" b="T15"/>
              <a:pathLst>
                <a:path w="385" h="303">
                  <a:moveTo>
                    <a:pt x="385" y="0"/>
                  </a:moveTo>
                  <a:lnTo>
                    <a:pt x="308" y="303"/>
                  </a:lnTo>
                  <a:lnTo>
                    <a:pt x="0" y="186"/>
                  </a:lnTo>
                  <a:lnTo>
                    <a:pt x="3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97" name="Freeform 544"/>
            <p:cNvSpPr>
              <a:spLocks/>
            </p:cNvSpPr>
            <p:nvPr/>
          </p:nvSpPr>
          <p:spPr bwMode="auto">
            <a:xfrm>
              <a:off x="3363" y="2240"/>
              <a:ext cx="27" cy="15"/>
            </a:xfrm>
            <a:custGeom>
              <a:avLst/>
              <a:gdLst>
                <a:gd name="T0" fmla="*/ 4 w 385"/>
                <a:gd name="T1" fmla="*/ 0 h 203"/>
                <a:gd name="T2" fmla="*/ 27 w 385"/>
                <a:gd name="T3" fmla="*/ 1 h 203"/>
                <a:gd name="T4" fmla="*/ 0 w 385"/>
                <a:gd name="T5" fmla="*/ 15 h 203"/>
                <a:gd name="T6" fmla="*/ 4 w 385"/>
                <a:gd name="T7" fmla="*/ 0 h 203"/>
                <a:gd name="T8" fmla="*/ 0 60000 65536"/>
                <a:gd name="T9" fmla="*/ 0 60000 65536"/>
                <a:gd name="T10" fmla="*/ 0 60000 65536"/>
                <a:gd name="T11" fmla="*/ 0 60000 65536"/>
                <a:gd name="T12" fmla="*/ 0 w 385"/>
                <a:gd name="T13" fmla="*/ 0 h 203"/>
                <a:gd name="T14" fmla="*/ 385 w 385"/>
                <a:gd name="T15" fmla="*/ 203 h 203"/>
              </a:gdLst>
              <a:ahLst/>
              <a:cxnLst>
                <a:cxn ang="T8">
                  <a:pos x="T0" y="T1"/>
                </a:cxn>
                <a:cxn ang="T9">
                  <a:pos x="T2" y="T3"/>
                </a:cxn>
                <a:cxn ang="T10">
                  <a:pos x="T4" y="T5"/>
                </a:cxn>
                <a:cxn ang="T11">
                  <a:pos x="T6" y="T7"/>
                </a:cxn>
              </a:cxnLst>
              <a:rect l="T12" t="T13" r="T14" b="T15"/>
              <a:pathLst>
                <a:path w="385" h="203">
                  <a:moveTo>
                    <a:pt x="54" y="0"/>
                  </a:moveTo>
                  <a:lnTo>
                    <a:pt x="385" y="17"/>
                  </a:lnTo>
                  <a:lnTo>
                    <a:pt x="0" y="203"/>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598" name="Freeform 545"/>
            <p:cNvSpPr>
              <a:spLocks/>
            </p:cNvSpPr>
            <p:nvPr/>
          </p:nvSpPr>
          <p:spPr bwMode="auto">
            <a:xfrm>
              <a:off x="3363" y="2240"/>
              <a:ext cx="27" cy="15"/>
            </a:xfrm>
            <a:custGeom>
              <a:avLst/>
              <a:gdLst>
                <a:gd name="T0" fmla="*/ 4 w 385"/>
                <a:gd name="T1" fmla="*/ 0 h 203"/>
                <a:gd name="T2" fmla="*/ 27 w 385"/>
                <a:gd name="T3" fmla="*/ 1 h 203"/>
                <a:gd name="T4" fmla="*/ 0 w 385"/>
                <a:gd name="T5" fmla="*/ 15 h 203"/>
                <a:gd name="T6" fmla="*/ 4 w 385"/>
                <a:gd name="T7" fmla="*/ 0 h 203"/>
                <a:gd name="T8" fmla="*/ 0 60000 65536"/>
                <a:gd name="T9" fmla="*/ 0 60000 65536"/>
                <a:gd name="T10" fmla="*/ 0 60000 65536"/>
                <a:gd name="T11" fmla="*/ 0 60000 65536"/>
                <a:gd name="T12" fmla="*/ 0 w 385"/>
                <a:gd name="T13" fmla="*/ 0 h 203"/>
                <a:gd name="T14" fmla="*/ 385 w 385"/>
                <a:gd name="T15" fmla="*/ 203 h 203"/>
              </a:gdLst>
              <a:ahLst/>
              <a:cxnLst>
                <a:cxn ang="T8">
                  <a:pos x="T0" y="T1"/>
                </a:cxn>
                <a:cxn ang="T9">
                  <a:pos x="T2" y="T3"/>
                </a:cxn>
                <a:cxn ang="T10">
                  <a:pos x="T4" y="T5"/>
                </a:cxn>
                <a:cxn ang="T11">
                  <a:pos x="T6" y="T7"/>
                </a:cxn>
              </a:cxnLst>
              <a:rect l="T12" t="T13" r="T14" b="T15"/>
              <a:pathLst>
                <a:path w="385" h="203">
                  <a:moveTo>
                    <a:pt x="54" y="0"/>
                  </a:moveTo>
                  <a:lnTo>
                    <a:pt x="385" y="17"/>
                  </a:lnTo>
                  <a:lnTo>
                    <a:pt x="0" y="203"/>
                  </a:lnTo>
                  <a:lnTo>
                    <a:pt x="5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599" name="Freeform 546"/>
            <p:cNvSpPr>
              <a:spLocks/>
            </p:cNvSpPr>
            <p:nvPr/>
          </p:nvSpPr>
          <p:spPr bwMode="auto">
            <a:xfrm>
              <a:off x="3965" y="2239"/>
              <a:ext cx="32" cy="109"/>
            </a:xfrm>
            <a:custGeom>
              <a:avLst/>
              <a:gdLst>
                <a:gd name="T0" fmla="*/ 0 w 443"/>
                <a:gd name="T1" fmla="*/ 0 h 1415"/>
                <a:gd name="T2" fmla="*/ 32 w 443"/>
                <a:gd name="T3" fmla="*/ 109 h 1415"/>
                <a:gd name="T4" fmla="*/ 8 w 443"/>
                <a:gd name="T5" fmla="*/ 109 h 1415"/>
                <a:gd name="T6" fmla="*/ 0 w 443"/>
                <a:gd name="T7" fmla="*/ 0 h 1415"/>
                <a:gd name="T8" fmla="*/ 0 60000 65536"/>
                <a:gd name="T9" fmla="*/ 0 60000 65536"/>
                <a:gd name="T10" fmla="*/ 0 60000 65536"/>
                <a:gd name="T11" fmla="*/ 0 60000 65536"/>
                <a:gd name="T12" fmla="*/ 0 w 443"/>
                <a:gd name="T13" fmla="*/ 0 h 1415"/>
                <a:gd name="T14" fmla="*/ 443 w 443"/>
                <a:gd name="T15" fmla="*/ 1415 h 1415"/>
              </a:gdLst>
              <a:ahLst/>
              <a:cxnLst>
                <a:cxn ang="T8">
                  <a:pos x="T0" y="T1"/>
                </a:cxn>
                <a:cxn ang="T9">
                  <a:pos x="T2" y="T3"/>
                </a:cxn>
                <a:cxn ang="T10">
                  <a:pos x="T4" y="T5"/>
                </a:cxn>
                <a:cxn ang="T11">
                  <a:pos x="T6" y="T7"/>
                </a:cxn>
              </a:cxnLst>
              <a:rect l="T12" t="T13" r="T14" b="T15"/>
              <a:pathLst>
                <a:path w="443" h="1415">
                  <a:moveTo>
                    <a:pt x="0" y="0"/>
                  </a:moveTo>
                  <a:lnTo>
                    <a:pt x="443" y="1409"/>
                  </a:lnTo>
                  <a:lnTo>
                    <a:pt x="110" y="14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00" name="Freeform 547"/>
            <p:cNvSpPr>
              <a:spLocks/>
            </p:cNvSpPr>
            <p:nvPr/>
          </p:nvSpPr>
          <p:spPr bwMode="auto">
            <a:xfrm>
              <a:off x="3965" y="2239"/>
              <a:ext cx="32" cy="109"/>
            </a:xfrm>
            <a:custGeom>
              <a:avLst/>
              <a:gdLst>
                <a:gd name="T0" fmla="*/ 0 w 443"/>
                <a:gd name="T1" fmla="*/ 0 h 1415"/>
                <a:gd name="T2" fmla="*/ 32 w 443"/>
                <a:gd name="T3" fmla="*/ 109 h 1415"/>
                <a:gd name="T4" fmla="*/ 8 w 443"/>
                <a:gd name="T5" fmla="*/ 109 h 1415"/>
                <a:gd name="T6" fmla="*/ 0 w 443"/>
                <a:gd name="T7" fmla="*/ 0 h 1415"/>
                <a:gd name="T8" fmla="*/ 0 60000 65536"/>
                <a:gd name="T9" fmla="*/ 0 60000 65536"/>
                <a:gd name="T10" fmla="*/ 0 60000 65536"/>
                <a:gd name="T11" fmla="*/ 0 60000 65536"/>
                <a:gd name="T12" fmla="*/ 0 w 443"/>
                <a:gd name="T13" fmla="*/ 0 h 1415"/>
                <a:gd name="T14" fmla="*/ 443 w 443"/>
                <a:gd name="T15" fmla="*/ 1415 h 1415"/>
              </a:gdLst>
              <a:ahLst/>
              <a:cxnLst>
                <a:cxn ang="T8">
                  <a:pos x="T0" y="T1"/>
                </a:cxn>
                <a:cxn ang="T9">
                  <a:pos x="T2" y="T3"/>
                </a:cxn>
                <a:cxn ang="T10">
                  <a:pos x="T4" y="T5"/>
                </a:cxn>
                <a:cxn ang="T11">
                  <a:pos x="T6" y="T7"/>
                </a:cxn>
              </a:cxnLst>
              <a:rect l="T12" t="T13" r="T14" b="T15"/>
              <a:pathLst>
                <a:path w="443" h="1415">
                  <a:moveTo>
                    <a:pt x="0" y="0"/>
                  </a:moveTo>
                  <a:lnTo>
                    <a:pt x="443" y="1409"/>
                  </a:lnTo>
                  <a:lnTo>
                    <a:pt x="110" y="141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01" name="Freeform 548"/>
            <p:cNvSpPr>
              <a:spLocks/>
            </p:cNvSpPr>
            <p:nvPr/>
          </p:nvSpPr>
          <p:spPr bwMode="auto">
            <a:xfrm>
              <a:off x="3965" y="2236"/>
              <a:ext cx="32" cy="112"/>
            </a:xfrm>
            <a:custGeom>
              <a:avLst/>
              <a:gdLst>
                <a:gd name="T0" fmla="*/ 24 w 443"/>
                <a:gd name="T1" fmla="*/ 0 h 1447"/>
                <a:gd name="T2" fmla="*/ 32 w 443"/>
                <a:gd name="T3" fmla="*/ 112 h 1447"/>
                <a:gd name="T4" fmla="*/ 0 w 443"/>
                <a:gd name="T5" fmla="*/ 3 h 1447"/>
                <a:gd name="T6" fmla="*/ 24 w 443"/>
                <a:gd name="T7" fmla="*/ 0 h 1447"/>
                <a:gd name="T8" fmla="*/ 0 60000 65536"/>
                <a:gd name="T9" fmla="*/ 0 60000 65536"/>
                <a:gd name="T10" fmla="*/ 0 60000 65536"/>
                <a:gd name="T11" fmla="*/ 0 60000 65536"/>
                <a:gd name="T12" fmla="*/ 0 w 443"/>
                <a:gd name="T13" fmla="*/ 0 h 1447"/>
                <a:gd name="T14" fmla="*/ 443 w 443"/>
                <a:gd name="T15" fmla="*/ 1447 h 1447"/>
              </a:gdLst>
              <a:ahLst/>
              <a:cxnLst>
                <a:cxn ang="T8">
                  <a:pos x="T0" y="T1"/>
                </a:cxn>
                <a:cxn ang="T9">
                  <a:pos x="T2" y="T3"/>
                </a:cxn>
                <a:cxn ang="T10">
                  <a:pos x="T4" y="T5"/>
                </a:cxn>
                <a:cxn ang="T11">
                  <a:pos x="T6" y="T7"/>
                </a:cxn>
              </a:cxnLst>
              <a:rect l="T12" t="T13" r="T14" b="T15"/>
              <a:pathLst>
                <a:path w="443" h="1447">
                  <a:moveTo>
                    <a:pt x="330" y="0"/>
                  </a:moveTo>
                  <a:lnTo>
                    <a:pt x="443" y="1447"/>
                  </a:lnTo>
                  <a:lnTo>
                    <a:pt x="0" y="38"/>
                  </a:lnTo>
                  <a:lnTo>
                    <a:pt x="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02" name="Freeform 549"/>
            <p:cNvSpPr>
              <a:spLocks/>
            </p:cNvSpPr>
            <p:nvPr/>
          </p:nvSpPr>
          <p:spPr bwMode="auto">
            <a:xfrm>
              <a:off x="3965" y="2236"/>
              <a:ext cx="32" cy="112"/>
            </a:xfrm>
            <a:custGeom>
              <a:avLst/>
              <a:gdLst>
                <a:gd name="T0" fmla="*/ 24 w 443"/>
                <a:gd name="T1" fmla="*/ 0 h 1447"/>
                <a:gd name="T2" fmla="*/ 32 w 443"/>
                <a:gd name="T3" fmla="*/ 112 h 1447"/>
                <a:gd name="T4" fmla="*/ 0 w 443"/>
                <a:gd name="T5" fmla="*/ 3 h 1447"/>
                <a:gd name="T6" fmla="*/ 24 w 443"/>
                <a:gd name="T7" fmla="*/ 0 h 1447"/>
                <a:gd name="T8" fmla="*/ 0 60000 65536"/>
                <a:gd name="T9" fmla="*/ 0 60000 65536"/>
                <a:gd name="T10" fmla="*/ 0 60000 65536"/>
                <a:gd name="T11" fmla="*/ 0 60000 65536"/>
                <a:gd name="T12" fmla="*/ 0 w 443"/>
                <a:gd name="T13" fmla="*/ 0 h 1447"/>
                <a:gd name="T14" fmla="*/ 443 w 443"/>
                <a:gd name="T15" fmla="*/ 1447 h 1447"/>
              </a:gdLst>
              <a:ahLst/>
              <a:cxnLst>
                <a:cxn ang="T8">
                  <a:pos x="T0" y="T1"/>
                </a:cxn>
                <a:cxn ang="T9">
                  <a:pos x="T2" y="T3"/>
                </a:cxn>
                <a:cxn ang="T10">
                  <a:pos x="T4" y="T5"/>
                </a:cxn>
                <a:cxn ang="T11">
                  <a:pos x="T6" y="T7"/>
                </a:cxn>
              </a:cxnLst>
              <a:rect l="T12" t="T13" r="T14" b="T15"/>
              <a:pathLst>
                <a:path w="443" h="1447">
                  <a:moveTo>
                    <a:pt x="330" y="0"/>
                  </a:moveTo>
                  <a:lnTo>
                    <a:pt x="443" y="1447"/>
                  </a:lnTo>
                  <a:lnTo>
                    <a:pt x="0" y="38"/>
                  </a:lnTo>
                  <a:lnTo>
                    <a:pt x="3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03" name="Freeform 550"/>
            <p:cNvSpPr>
              <a:spLocks/>
            </p:cNvSpPr>
            <p:nvPr/>
          </p:nvSpPr>
          <p:spPr bwMode="auto">
            <a:xfrm>
              <a:off x="3364" y="2226"/>
              <a:ext cx="26" cy="15"/>
            </a:xfrm>
            <a:custGeom>
              <a:avLst/>
              <a:gdLst>
                <a:gd name="T0" fmla="*/ 0 w 367"/>
                <a:gd name="T1" fmla="*/ 0 h 192"/>
                <a:gd name="T2" fmla="*/ 26 w 367"/>
                <a:gd name="T3" fmla="*/ 15 h 192"/>
                <a:gd name="T4" fmla="*/ 3 w 367"/>
                <a:gd name="T5" fmla="*/ 14 h 192"/>
                <a:gd name="T6" fmla="*/ 0 w 367"/>
                <a:gd name="T7" fmla="*/ 0 h 192"/>
                <a:gd name="T8" fmla="*/ 0 60000 65536"/>
                <a:gd name="T9" fmla="*/ 0 60000 65536"/>
                <a:gd name="T10" fmla="*/ 0 60000 65536"/>
                <a:gd name="T11" fmla="*/ 0 60000 65536"/>
                <a:gd name="T12" fmla="*/ 0 w 367"/>
                <a:gd name="T13" fmla="*/ 0 h 192"/>
                <a:gd name="T14" fmla="*/ 367 w 367"/>
                <a:gd name="T15" fmla="*/ 192 h 192"/>
              </a:gdLst>
              <a:ahLst/>
              <a:cxnLst>
                <a:cxn ang="T8">
                  <a:pos x="T0" y="T1"/>
                </a:cxn>
                <a:cxn ang="T9">
                  <a:pos x="T2" y="T3"/>
                </a:cxn>
                <a:cxn ang="T10">
                  <a:pos x="T4" y="T5"/>
                </a:cxn>
                <a:cxn ang="T11">
                  <a:pos x="T6" y="T7"/>
                </a:cxn>
              </a:cxnLst>
              <a:rect l="T12" t="T13" r="T14" b="T15"/>
              <a:pathLst>
                <a:path w="367" h="192">
                  <a:moveTo>
                    <a:pt x="0" y="0"/>
                  </a:moveTo>
                  <a:lnTo>
                    <a:pt x="367" y="192"/>
                  </a:lnTo>
                  <a:lnTo>
                    <a:pt x="36" y="17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04" name="Freeform 551"/>
            <p:cNvSpPr>
              <a:spLocks/>
            </p:cNvSpPr>
            <p:nvPr/>
          </p:nvSpPr>
          <p:spPr bwMode="auto">
            <a:xfrm>
              <a:off x="3364" y="2226"/>
              <a:ext cx="26" cy="15"/>
            </a:xfrm>
            <a:custGeom>
              <a:avLst/>
              <a:gdLst>
                <a:gd name="T0" fmla="*/ 0 w 367"/>
                <a:gd name="T1" fmla="*/ 0 h 192"/>
                <a:gd name="T2" fmla="*/ 26 w 367"/>
                <a:gd name="T3" fmla="*/ 15 h 192"/>
                <a:gd name="T4" fmla="*/ 3 w 367"/>
                <a:gd name="T5" fmla="*/ 14 h 192"/>
                <a:gd name="T6" fmla="*/ 0 w 367"/>
                <a:gd name="T7" fmla="*/ 0 h 192"/>
                <a:gd name="T8" fmla="*/ 0 60000 65536"/>
                <a:gd name="T9" fmla="*/ 0 60000 65536"/>
                <a:gd name="T10" fmla="*/ 0 60000 65536"/>
                <a:gd name="T11" fmla="*/ 0 60000 65536"/>
                <a:gd name="T12" fmla="*/ 0 w 367"/>
                <a:gd name="T13" fmla="*/ 0 h 192"/>
                <a:gd name="T14" fmla="*/ 367 w 367"/>
                <a:gd name="T15" fmla="*/ 192 h 192"/>
              </a:gdLst>
              <a:ahLst/>
              <a:cxnLst>
                <a:cxn ang="T8">
                  <a:pos x="T0" y="T1"/>
                </a:cxn>
                <a:cxn ang="T9">
                  <a:pos x="T2" y="T3"/>
                </a:cxn>
                <a:cxn ang="T10">
                  <a:pos x="T4" y="T5"/>
                </a:cxn>
                <a:cxn ang="T11">
                  <a:pos x="T6" y="T7"/>
                </a:cxn>
              </a:cxnLst>
              <a:rect l="T12" t="T13" r="T14" b="T15"/>
              <a:pathLst>
                <a:path w="367" h="192">
                  <a:moveTo>
                    <a:pt x="0" y="0"/>
                  </a:moveTo>
                  <a:lnTo>
                    <a:pt x="367" y="192"/>
                  </a:lnTo>
                  <a:lnTo>
                    <a:pt x="36" y="17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05" name="Freeform 552"/>
            <p:cNvSpPr>
              <a:spLocks/>
            </p:cNvSpPr>
            <p:nvPr/>
          </p:nvSpPr>
          <p:spPr bwMode="auto">
            <a:xfrm>
              <a:off x="3364" y="2216"/>
              <a:ext cx="26" cy="25"/>
            </a:xfrm>
            <a:custGeom>
              <a:avLst/>
              <a:gdLst>
                <a:gd name="T0" fmla="*/ 21 w 367"/>
                <a:gd name="T1" fmla="*/ 0 h 328"/>
                <a:gd name="T2" fmla="*/ 26 w 367"/>
                <a:gd name="T3" fmla="*/ 25 h 328"/>
                <a:gd name="T4" fmla="*/ 0 w 367"/>
                <a:gd name="T5" fmla="*/ 10 h 328"/>
                <a:gd name="T6" fmla="*/ 21 w 367"/>
                <a:gd name="T7" fmla="*/ 0 h 328"/>
                <a:gd name="T8" fmla="*/ 0 60000 65536"/>
                <a:gd name="T9" fmla="*/ 0 60000 65536"/>
                <a:gd name="T10" fmla="*/ 0 60000 65536"/>
                <a:gd name="T11" fmla="*/ 0 60000 65536"/>
                <a:gd name="T12" fmla="*/ 0 w 367"/>
                <a:gd name="T13" fmla="*/ 0 h 328"/>
                <a:gd name="T14" fmla="*/ 367 w 367"/>
                <a:gd name="T15" fmla="*/ 328 h 328"/>
              </a:gdLst>
              <a:ahLst/>
              <a:cxnLst>
                <a:cxn ang="T8">
                  <a:pos x="T0" y="T1"/>
                </a:cxn>
                <a:cxn ang="T9">
                  <a:pos x="T2" y="T3"/>
                </a:cxn>
                <a:cxn ang="T10">
                  <a:pos x="T4" y="T5"/>
                </a:cxn>
                <a:cxn ang="T11">
                  <a:pos x="T6" y="T7"/>
                </a:cxn>
              </a:cxnLst>
              <a:rect l="T12" t="T13" r="T14" b="T15"/>
              <a:pathLst>
                <a:path w="367" h="328">
                  <a:moveTo>
                    <a:pt x="301" y="0"/>
                  </a:moveTo>
                  <a:lnTo>
                    <a:pt x="367" y="328"/>
                  </a:lnTo>
                  <a:lnTo>
                    <a:pt x="0" y="136"/>
                  </a:lnTo>
                  <a:lnTo>
                    <a:pt x="3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06" name="Freeform 553"/>
            <p:cNvSpPr>
              <a:spLocks/>
            </p:cNvSpPr>
            <p:nvPr/>
          </p:nvSpPr>
          <p:spPr bwMode="auto">
            <a:xfrm>
              <a:off x="3364" y="2216"/>
              <a:ext cx="26" cy="25"/>
            </a:xfrm>
            <a:custGeom>
              <a:avLst/>
              <a:gdLst>
                <a:gd name="T0" fmla="*/ 21 w 367"/>
                <a:gd name="T1" fmla="*/ 0 h 328"/>
                <a:gd name="T2" fmla="*/ 26 w 367"/>
                <a:gd name="T3" fmla="*/ 25 h 328"/>
                <a:gd name="T4" fmla="*/ 0 w 367"/>
                <a:gd name="T5" fmla="*/ 10 h 328"/>
                <a:gd name="T6" fmla="*/ 21 w 367"/>
                <a:gd name="T7" fmla="*/ 0 h 328"/>
                <a:gd name="T8" fmla="*/ 0 60000 65536"/>
                <a:gd name="T9" fmla="*/ 0 60000 65536"/>
                <a:gd name="T10" fmla="*/ 0 60000 65536"/>
                <a:gd name="T11" fmla="*/ 0 60000 65536"/>
                <a:gd name="T12" fmla="*/ 0 w 367"/>
                <a:gd name="T13" fmla="*/ 0 h 328"/>
                <a:gd name="T14" fmla="*/ 367 w 367"/>
                <a:gd name="T15" fmla="*/ 328 h 328"/>
              </a:gdLst>
              <a:ahLst/>
              <a:cxnLst>
                <a:cxn ang="T8">
                  <a:pos x="T0" y="T1"/>
                </a:cxn>
                <a:cxn ang="T9">
                  <a:pos x="T2" y="T3"/>
                </a:cxn>
                <a:cxn ang="T10">
                  <a:pos x="T4" y="T5"/>
                </a:cxn>
                <a:cxn ang="T11">
                  <a:pos x="T6" y="T7"/>
                </a:cxn>
              </a:cxnLst>
              <a:rect l="T12" t="T13" r="T14" b="T15"/>
              <a:pathLst>
                <a:path w="367" h="328">
                  <a:moveTo>
                    <a:pt x="301" y="0"/>
                  </a:moveTo>
                  <a:lnTo>
                    <a:pt x="367" y="328"/>
                  </a:lnTo>
                  <a:lnTo>
                    <a:pt x="0" y="136"/>
                  </a:lnTo>
                  <a:lnTo>
                    <a:pt x="30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07" name="Freeform 554"/>
            <p:cNvSpPr>
              <a:spLocks/>
            </p:cNvSpPr>
            <p:nvPr/>
          </p:nvSpPr>
          <p:spPr bwMode="auto">
            <a:xfrm>
              <a:off x="3355" y="2215"/>
              <a:ext cx="31" cy="11"/>
            </a:xfrm>
            <a:custGeom>
              <a:avLst/>
              <a:gdLst>
                <a:gd name="T0" fmla="*/ 0 w 434"/>
                <a:gd name="T1" fmla="*/ 0 h 146"/>
                <a:gd name="T2" fmla="*/ 31 w 434"/>
                <a:gd name="T3" fmla="*/ 1 h 146"/>
                <a:gd name="T4" fmla="*/ 10 w 434"/>
                <a:gd name="T5" fmla="*/ 11 h 146"/>
                <a:gd name="T6" fmla="*/ 0 w 434"/>
                <a:gd name="T7" fmla="*/ 0 h 146"/>
                <a:gd name="T8" fmla="*/ 0 60000 65536"/>
                <a:gd name="T9" fmla="*/ 0 60000 65536"/>
                <a:gd name="T10" fmla="*/ 0 60000 65536"/>
                <a:gd name="T11" fmla="*/ 0 60000 65536"/>
                <a:gd name="T12" fmla="*/ 0 w 434"/>
                <a:gd name="T13" fmla="*/ 0 h 146"/>
                <a:gd name="T14" fmla="*/ 434 w 434"/>
                <a:gd name="T15" fmla="*/ 146 h 146"/>
              </a:gdLst>
              <a:ahLst/>
              <a:cxnLst>
                <a:cxn ang="T8">
                  <a:pos x="T0" y="T1"/>
                </a:cxn>
                <a:cxn ang="T9">
                  <a:pos x="T2" y="T3"/>
                </a:cxn>
                <a:cxn ang="T10">
                  <a:pos x="T4" y="T5"/>
                </a:cxn>
                <a:cxn ang="T11">
                  <a:pos x="T6" y="T7"/>
                </a:cxn>
              </a:cxnLst>
              <a:rect l="T12" t="T13" r="T14" b="T15"/>
              <a:pathLst>
                <a:path w="434" h="146">
                  <a:moveTo>
                    <a:pt x="0" y="0"/>
                  </a:moveTo>
                  <a:lnTo>
                    <a:pt x="434" y="10"/>
                  </a:lnTo>
                  <a:lnTo>
                    <a:pt x="133" y="1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08" name="Freeform 555"/>
            <p:cNvSpPr>
              <a:spLocks/>
            </p:cNvSpPr>
            <p:nvPr/>
          </p:nvSpPr>
          <p:spPr bwMode="auto">
            <a:xfrm>
              <a:off x="3355" y="2215"/>
              <a:ext cx="31" cy="11"/>
            </a:xfrm>
            <a:custGeom>
              <a:avLst/>
              <a:gdLst>
                <a:gd name="T0" fmla="*/ 0 w 434"/>
                <a:gd name="T1" fmla="*/ 0 h 146"/>
                <a:gd name="T2" fmla="*/ 31 w 434"/>
                <a:gd name="T3" fmla="*/ 1 h 146"/>
                <a:gd name="T4" fmla="*/ 10 w 434"/>
                <a:gd name="T5" fmla="*/ 11 h 146"/>
                <a:gd name="T6" fmla="*/ 0 w 434"/>
                <a:gd name="T7" fmla="*/ 0 h 146"/>
                <a:gd name="T8" fmla="*/ 0 60000 65536"/>
                <a:gd name="T9" fmla="*/ 0 60000 65536"/>
                <a:gd name="T10" fmla="*/ 0 60000 65536"/>
                <a:gd name="T11" fmla="*/ 0 60000 65536"/>
                <a:gd name="T12" fmla="*/ 0 w 434"/>
                <a:gd name="T13" fmla="*/ 0 h 146"/>
                <a:gd name="T14" fmla="*/ 434 w 434"/>
                <a:gd name="T15" fmla="*/ 146 h 146"/>
              </a:gdLst>
              <a:ahLst/>
              <a:cxnLst>
                <a:cxn ang="T8">
                  <a:pos x="T0" y="T1"/>
                </a:cxn>
                <a:cxn ang="T9">
                  <a:pos x="T2" y="T3"/>
                </a:cxn>
                <a:cxn ang="T10">
                  <a:pos x="T4" y="T5"/>
                </a:cxn>
                <a:cxn ang="T11">
                  <a:pos x="T6" y="T7"/>
                </a:cxn>
              </a:cxnLst>
              <a:rect l="T12" t="T13" r="T14" b="T15"/>
              <a:pathLst>
                <a:path w="434" h="146">
                  <a:moveTo>
                    <a:pt x="0" y="0"/>
                  </a:moveTo>
                  <a:lnTo>
                    <a:pt x="434" y="10"/>
                  </a:lnTo>
                  <a:lnTo>
                    <a:pt x="133" y="14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09" name="Freeform 556"/>
            <p:cNvSpPr>
              <a:spLocks/>
            </p:cNvSpPr>
            <p:nvPr/>
          </p:nvSpPr>
          <p:spPr bwMode="auto">
            <a:xfrm>
              <a:off x="3337" y="2206"/>
              <a:ext cx="49" cy="10"/>
            </a:xfrm>
            <a:custGeom>
              <a:avLst/>
              <a:gdLst>
                <a:gd name="T0" fmla="*/ 0 w 681"/>
                <a:gd name="T1" fmla="*/ 0 h 123"/>
                <a:gd name="T2" fmla="*/ 49 w 681"/>
                <a:gd name="T3" fmla="*/ 10 h 123"/>
                <a:gd name="T4" fmla="*/ 18 w 681"/>
                <a:gd name="T5" fmla="*/ 9 h 123"/>
                <a:gd name="T6" fmla="*/ 0 w 681"/>
                <a:gd name="T7" fmla="*/ 0 h 123"/>
                <a:gd name="T8" fmla="*/ 0 60000 65536"/>
                <a:gd name="T9" fmla="*/ 0 60000 65536"/>
                <a:gd name="T10" fmla="*/ 0 60000 65536"/>
                <a:gd name="T11" fmla="*/ 0 60000 65536"/>
                <a:gd name="T12" fmla="*/ 0 w 681"/>
                <a:gd name="T13" fmla="*/ 0 h 123"/>
                <a:gd name="T14" fmla="*/ 681 w 681"/>
                <a:gd name="T15" fmla="*/ 123 h 123"/>
              </a:gdLst>
              <a:ahLst/>
              <a:cxnLst>
                <a:cxn ang="T8">
                  <a:pos x="T0" y="T1"/>
                </a:cxn>
                <a:cxn ang="T9">
                  <a:pos x="T2" y="T3"/>
                </a:cxn>
                <a:cxn ang="T10">
                  <a:pos x="T4" y="T5"/>
                </a:cxn>
                <a:cxn ang="T11">
                  <a:pos x="T6" y="T7"/>
                </a:cxn>
              </a:cxnLst>
              <a:rect l="T12" t="T13" r="T14" b="T15"/>
              <a:pathLst>
                <a:path w="681" h="123">
                  <a:moveTo>
                    <a:pt x="0" y="0"/>
                  </a:moveTo>
                  <a:lnTo>
                    <a:pt x="681" y="123"/>
                  </a:lnTo>
                  <a:lnTo>
                    <a:pt x="247" y="11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10" name="Freeform 557"/>
            <p:cNvSpPr>
              <a:spLocks/>
            </p:cNvSpPr>
            <p:nvPr/>
          </p:nvSpPr>
          <p:spPr bwMode="auto">
            <a:xfrm>
              <a:off x="3337" y="2206"/>
              <a:ext cx="49" cy="10"/>
            </a:xfrm>
            <a:custGeom>
              <a:avLst/>
              <a:gdLst>
                <a:gd name="T0" fmla="*/ 0 w 681"/>
                <a:gd name="T1" fmla="*/ 0 h 123"/>
                <a:gd name="T2" fmla="*/ 49 w 681"/>
                <a:gd name="T3" fmla="*/ 10 h 123"/>
                <a:gd name="T4" fmla="*/ 18 w 681"/>
                <a:gd name="T5" fmla="*/ 9 h 123"/>
                <a:gd name="T6" fmla="*/ 0 w 681"/>
                <a:gd name="T7" fmla="*/ 0 h 123"/>
                <a:gd name="T8" fmla="*/ 0 60000 65536"/>
                <a:gd name="T9" fmla="*/ 0 60000 65536"/>
                <a:gd name="T10" fmla="*/ 0 60000 65536"/>
                <a:gd name="T11" fmla="*/ 0 60000 65536"/>
                <a:gd name="T12" fmla="*/ 0 w 681"/>
                <a:gd name="T13" fmla="*/ 0 h 123"/>
                <a:gd name="T14" fmla="*/ 681 w 681"/>
                <a:gd name="T15" fmla="*/ 123 h 123"/>
              </a:gdLst>
              <a:ahLst/>
              <a:cxnLst>
                <a:cxn ang="T8">
                  <a:pos x="T0" y="T1"/>
                </a:cxn>
                <a:cxn ang="T9">
                  <a:pos x="T2" y="T3"/>
                </a:cxn>
                <a:cxn ang="T10">
                  <a:pos x="T4" y="T5"/>
                </a:cxn>
                <a:cxn ang="T11">
                  <a:pos x="T6" y="T7"/>
                </a:cxn>
              </a:cxnLst>
              <a:rect l="T12" t="T13" r="T14" b="T15"/>
              <a:pathLst>
                <a:path w="681" h="123">
                  <a:moveTo>
                    <a:pt x="0" y="0"/>
                  </a:moveTo>
                  <a:lnTo>
                    <a:pt x="681" y="123"/>
                  </a:lnTo>
                  <a:lnTo>
                    <a:pt x="247" y="11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11" name="Freeform 558"/>
            <p:cNvSpPr>
              <a:spLocks/>
            </p:cNvSpPr>
            <p:nvPr/>
          </p:nvSpPr>
          <p:spPr bwMode="auto">
            <a:xfrm>
              <a:off x="3317" y="2196"/>
              <a:ext cx="69" cy="20"/>
            </a:xfrm>
            <a:custGeom>
              <a:avLst/>
              <a:gdLst>
                <a:gd name="T0" fmla="*/ 0 w 961"/>
                <a:gd name="T1" fmla="*/ 0 h 258"/>
                <a:gd name="T2" fmla="*/ 69 w 961"/>
                <a:gd name="T3" fmla="*/ 20 h 258"/>
                <a:gd name="T4" fmla="*/ 20 w 961"/>
                <a:gd name="T5" fmla="*/ 10 h 258"/>
                <a:gd name="T6" fmla="*/ 0 w 961"/>
                <a:gd name="T7" fmla="*/ 0 h 258"/>
                <a:gd name="T8" fmla="*/ 0 60000 65536"/>
                <a:gd name="T9" fmla="*/ 0 60000 65536"/>
                <a:gd name="T10" fmla="*/ 0 60000 65536"/>
                <a:gd name="T11" fmla="*/ 0 60000 65536"/>
                <a:gd name="T12" fmla="*/ 0 w 961"/>
                <a:gd name="T13" fmla="*/ 0 h 258"/>
                <a:gd name="T14" fmla="*/ 961 w 961"/>
                <a:gd name="T15" fmla="*/ 258 h 258"/>
              </a:gdLst>
              <a:ahLst/>
              <a:cxnLst>
                <a:cxn ang="T8">
                  <a:pos x="T0" y="T1"/>
                </a:cxn>
                <a:cxn ang="T9">
                  <a:pos x="T2" y="T3"/>
                </a:cxn>
                <a:cxn ang="T10">
                  <a:pos x="T4" y="T5"/>
                </a:cxn>
                <a:cxn ang="T11">
                  <a:pos x="T6" y="T7"/>
                </a:cxn>
              </a:cxnLst>
              <a:rect l="T12" t="T13" r="T14" b="T15"/>
              <a:pathLst>
                <a:path w="961" h="258">
                  <a:moveTo>
                    <a:pt x="0" y="0"/>
                  </a:moveTo>
                  <a:lnTo>
                    <a:pt x="961" y="258"/>
                  </a:lnTo>
                  <a:lnTo>
                    <a:pt x="280" y="1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12" name="Freeform 559"/>
            <p:cNvSpPr>
              <a:spLocks/>
            </p:cNvSpPr>
            <p:nvPr/>
          </p:nvSpPr>
          <p:spPr bwMode="auto">
            <a:xfrm>
              <a:off x="3317" y="2196"/>
              <a:ext cx="69" cy="20"/>
            </a:xfrm>
            <a:custGeom>
              <a:avLst/>
              <a:gdLst>
                <a:gd name="T0" fmla="*/ 0 w 961"/>
                <a:gd name="T1" fmla="*/ 0 h 258"/>
                <a:gd name="T2" fmla="*/ 69 w 961"/>
                <a:gd name="T3" fmla="*/ 20 h 258"/>
                <a:gd name="T4" fmla="*/ 20 w 961"/>
                <a:gd name="T5" fmla="*/ 10 h 258"/>
                <a:gd name="T6" fmla="*/ 0 w 961"/>
                <a:gd name="T7" fmla="*/ 0 h 258"/>
                <a:gd name="T8" fmla="*/ 0 60000 65536"/>
                <a:gd name="T9" fmla="*/ 0 60000 65536"/>
                <a:gd name="T10" fmla="*/ 0 60000 65536"/>
                <a:gd name="T11" fmla="*/ 0 60000 65536"/>
                <a:gd name="T12" fmla="*/ 0 w 961"/>
                <a:gd name="T13" fmla="*/ 0 h 258"/>
                <a:gd name="T14" fmla="*/ 961 w 961"/>
                <a:gd name="T15" fmla="*/ 258 h 258"/>
              </a:gdLst>
              <a:ahLst/>
              <a:cxnLst>
                <a:cxn ang="T8">
                  <a:pos x="T0" y="T1"/>
                </a:cxn>
                <a:cxn ang="T9">
                  <a:pos x="T2" y="T3"/>
                </a:cxn>
                <a:cxn ang="T10">
                  <a:pos x="T4" y="T5"/>
                </a:cxn>
                <a:cxn ang="T11">
                  <a:pos x="T6" y="T7"/>
                </a:cxn>
              </a:cxnLst>
              <a:rect l="T12" t="T13" r="T14" b="T15"/>
              <a:pathLst>
                <a:path w="961" h="258">
                  <a:moveTo>
                    <a:pt x="0" y="0"/>
                  </a:moveTo>
                  <a:lnTo>
                    <a:pt x="961" y="258"/>
                  </a:lnTo>
                  <a:lnTo>
                    <a:pt x="280" y="13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13" name="Freeform 560"/>
            <p:cNvSpPr>
              <a:spLocks/>
            </p:cNvSpPr>
            <p:nvPr/>
          </p:nvSpPr>
          <p:spPr bwMode="auto">
            <a:xfrm>
              <a:off x="3317" y="2196"/>
              <a:ext cx="69" cy="20"/>
            </a:xfrm>
            <a:custGeom>
              <a:avLst/>
              <a:gdLst>
                <a:gd name="T0" fmla="*/ 52 w 961"/>
                <a:gd name="T1" fmla="*/ 0 h 262"/>
                <a:gd name="T2" fmla="*/ 69 w 961"/>
                <a:gd name="T3" fmla="*/ 20 h 262"/>
                <a:gd name="T4" fmla="*/ 0 w 961"/>
                <a:gd name="T5" fmla="*/ 0 h 262"/>
                <a:gd name="T6" fmla="*/ 52 w 961"/>
                <a:gd name="T7" fmla="*/ 0 h 262"/>
                <a:gd name="T8" fmla="*/ 0 60000 65536"/>
                <a:gd name="T9" fmla="*/ 0 60000 65536"/>
                <a:gd name="T10" fmla="*/ 0 60000 65536"/>
                <a:gd name="T11" fmla="*/ 0 60000 65536"/>
                <a:gd name="T12" fmla="*/ 0 w 961"/>
                <a:gd name="T13" fmla="*/ 0 h 262"/>
                <a:gd name="T14" fmla="*/ 961 w 961"/>
                <a:gd name="T15" fmla="*/ 262 h 262"/>
              </a:gdLst>
              <a:ahLst/>
              <a:cxnLst>
                <a:cxn ang="T8">
                  <a:pos x="T0" y="T1"/>
                </a:cxn>
                <a:cxn ang="T9">
                  <a:pos x="T2" y="T3"/>
                </a:cxn>
                <a:cxn ang="T10">
                  <a:pos x="T4" y="T5"/>
                </a:cxn>
                <a:cxn ang="T11">
                  <a:pos x="T6" y="T7"/>
                </a:cxn>
              </a:cxnLst>
              <a:rect l="T12" t="T13" r="T14" b="T15"/>
              <a:pathLst>
                <a:path w="961" h="262">
                  <a:moveTo>
                    <a:pt x="723" y="0"/>
                  </a:moveTo>
                  <a:lnTo>
                    <a:pt x="961" y="262"/>
                  </a:lnTo>
                  <a:lnTo>
                    <a:pt x="0" y="4"/>
                  </a:lnTo>
                  <a:lnTo>
                    <a:pt x="7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14" name="Freeform 561"/>
            <p:cNvSpPr>
              <a:spLocks/>
            </p:cNvSpPr>
            <p:nvPr/>
          </p:nvSpPr>
          <p:spPr bwMode="auto">
            <a:xfrm>
              <a:off x="3317" y="2196"/>
              <a:ext cx="69" cy="20"/>
            </a:xfrm>
            <a:custGeom>
              <a:avLst/>
              <a:gdLst>
                <a:gd name="T0" fmla="*/ 52 w 961"/>
                <a:gd name="T1" fmla="*/ 0 h 262"/>
                <a:gd name="T2" fmla="*/ 69 w 961"/>
                <a:gd name="T3" fmla="*/ 20 h 262"/>
                <a:gd name="T4" fmla="*/ 0 w 961"/>
                <a:gd name="T5" fmla="*/ 0 h 262"/>
                <a:gd name="T6" fmla="*/ 52 w 961"/>
                <a:gd name="T7" fmla="*/ 0 h 262"/>
                <a:gd name="T8" fmla="*/ 0 60000 65536"/>
                <a:gd name="T9" fmla="*/ 0 60000 65536"/>
                <a:gd name="T10" fmla="*/ 0 60000 65536"/>
                <a:gd name="T11" fmla="*/ 0 60000 65536"/>
                <a:gd name="T12" fmla="*/ 0 w 961"/>
                <a:gd name="T13" fmla="*/ 0 h 262"/>
                <a:gd name="T14" fmla="*/ 961 w 961"/>
                <a:gd name="T15" fmla="*/ 262 h 262"/>
              </a:gdLst>
              <a:ahLst/>
              <a:cxnLst>
                <a:cxn ang="T8">
                  <a:pos x="T0" y="T1"/>
                </a:cxn>
                <a:cxn ang="T9">
                  <a:pos x="T2" y="T3"/>
                </a:cxn>
                <a:cxn ang="T10">
                  <a:pos x="T4" y="T5"/>
                </a:cxn>
                <a:cxn ang="T11">
                  <a:pos x="T6" y="T7"/>
                </a:cxn>
              </a:cxnLst>
              <a:rect l="T12" t="T13" r="T14" b="T15"/>
              <a:pathLst>
                <a:path w="961" h="262">
                  <a:moveTo>
                    <a:pt x="723" y="0"/>
                  </a:moveTo>
                  <a:lnTo>
                    <a:pt x="961" y="262"/>
                  </a:lnTo>
                  <a:lnTo>
                    <a:pt x="0" y="4"/>
                  </a:lnTo>
                  <a:lnTo>
                    <a:pt x="7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15" name="Freeform 562"/>
            <p:cNvSpPr>
              <a:spLocks/>
            </p:cNvSpPr>
            <p:nvPr/>
          </p:nvSpPr>
          <p:spPr bwMode="auto">
            <a:xfrm>
              <a:off x="3317" y="2183"/>
              <a:ext cx="52" cy="13"/>
            </a:xfrm>
            <a:custGeom>
              <a:avLst/>
              <a:gdLst>
                <a:gd name="T0" fmla="*/ 28 w 723"/>
                <a:gd name="T1" fmla="*/ 0 h 162"/>
                <a:gd name="T2" fmla="*/ 52 w 723"/>
                <a:gd name="T3" fmla="*/ 13 h 162"/>
                <a:gd name="T4" fmla="*/ 0 w 723"/>
                <a:gd name="T5" fmla="*/ 13 h 162"/>
                <a:gd name="T6" fmla="*/ 28 w 723"/>
                <a:gd name="T7" fmla="*/ 0 h 162"/>
                <a:gd name="T8" fmla="*/ 0 60000 65536"/>
                <a:gd name="T9" fmla="*/ 0 60000 65536"/>
                <a:gd name="T10" fmla="*/ 0 60000 65536"/>
                <a:gd name="T11" fmla="*/ 0 60000 65536"/>
                <a:gd name="T12" fmla="*/ 0 w 723"/>
                <a:gd name="T13" fmla="*/ 0 h 162"/>
                <a:gd name="T14" fmla="*/ 723 w 723"/>
                <a:gd name="T15" fmla="*/ 162 h 162"/>
              </a:gdLst>
              <a:ahLst/>
              <a:cxnLst>
                <a:cxn ang="T8">
                  <a:pos x="T0" y="T1"/>
                </a:cxn>
                <a:cxn ang="T9">
                  <a:pos x="T2" y="T3"/>
                </a:cxn>
                <a:cxn ang="T10">
                  <a:pos x="T4" y="T5"/>
                </a:cxn>
                <a:cxn ang="T11">
                  <a:pos x="T6" y="T7"/>
                </a:cxn>
              </a:cxnLst>
              <a:rect l="T12" t="T13" r="T14" b="T15"/>
              <a:pathLst>
                <a:path w="723" h="162">
                  <a:moveTo>
                    <a:pt x="386" y="0"/>
                  </a:moveTo>
                  <a:lnTo>
                    <a:pt x="723" y="158"/>
                  </a:lnTo>
                  <a:lnTo>
                    <a:pt x="0" y="162"/>
                  </a:lnTo>
                  <a:lnTo>
                    <a:pt x="3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16" name="Freeform 563"/>
            <p:cNvSpPr>
              <a:spLocks/>
            </p:cNvSpPr>
            <p:nvPr/>
          </p:nvSpPr>
          <p:spPr bwMode="auto">
            <a:xfrm>
              <a:off x="3317" y="2183"/>
              <a:ext cx="52" cy="13"/>
            </a:xfrm>
            <a:custGeom>
              <a:avLst/>
              <a:gdLst>
                <a:gd name="T0" fmla="*/ 28 w 723"/>
                <a:gd name="T1" fmla="*/ 0 h 162"/>
                <a:gd name="T2" fmla="*/ 52 w 723"/>
                <a:gd name="T3" fmla="*/ 13 h 162"/>
                <a:gd name="T4" fmla="*/ 0 w 723"/>
                <a:gd name="T5" fmla="*/ 13 h 162"/>
                <a:gd name="T6" fmla="*/ 28 w 723"/>
                <a:gd name="T7" fmla="*/ 0 h 162"/>
                <a:gd name="T8" fmla="*/ 0 60000 65536"/>
                <a:gd name="T9" fmla="*/ 0 60000 65536"/>
                <a:gd name="T10" fmla="*/ 0 60000 65536"/>
                <a:gd name="T11" fmla="*/ 0 60000 65536"/>
                <a:gd name="T12" fmla="*/ 0 w 723"/>
                <a:gd name="T13" fmla="*/ 0 h 162"/>
                <a:gd name="T14" fmla="*/ 723 w 723"/>
                <a:gd name="T15" fmla="*/ 162 h 162"/>
              </a:gdLst>
              <a:ahLst/>
              <a:cxnLst>
                <a:cxn ang="T8">
                  <a:pos x="T0" y="T1"/>
                </a:cxn>
                <a:cxn ang="T9">
                  <a:pos x="T2" y="T3"/>
                </a:cxn>
                <a:cxn ang="T10">
                  <a:pos x="T4" y="T5"/>
                </a:cxn>
                <a:cxn ang="T11">
                  <a:pos x="T6" y="T7"/>
                </a:cxn>
              </a:cxnLst>
              <a:rect l="T12" t="T13" r="T14" b="T15"/>
              <a:pathLst>
                <a:path w="723" h="162">
                  <a:moveTo>
                    <a:pt x="386" y="0"/>
                  </a:moveTo>
                  <a:lnTo>
                    <a:pt x="723" y="158"/>
                  </a:lnTo>
                  <a:lnTo>
                    <a:pt x="0" y="162"/>
                  </a:lnTo>
                  <a:lnTo>
                    <a:pt x="38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17" name="Freeform 564"/>
            <p:cNvSpPr>
              <a:spLocks/>
            </p:cNvSpPr>
            <p:nvPr/>
          </p:nvSpPr>
          <p:spPr bwMode="auto">
            <a:xfrm>
              <a:off x="3301" y="2180"/>
              <a:ext cx="44" cy="16"/>
            </a:xfrm>
            <a:custGeom>
              <a:avLst/>
              <a:gdLst>
                <a:gd name="T0" fmla="*/ 0 w 613"/>
                <a:gd name="T1" fmla="*/ 0 h 203"/>
                <a:gd name="T2" fmla="*/ 44 w 613"/>
                <a:gd name="T3" fmla="*/ 3 h 203"/>
                <a:gd name="T4" fmla="*/ 16 w 613"/>
                <a:gd name="T5" fmla="*/ 16 h 203"/>
                <a:gd name="T6" fmla="*/ 0 w 613"/>
                <a:gd name="T7" fmla="*/ 0 h 203"/>
                <a:gd name="T8" fmla="*/ 0 60000 65536"/>
                <a:gd name="T9" fmla="*/ 0 60000 65536"/>
                <a:gd name="T10" fmla="*/ 0 60000 65536"/>
                <a:gd name="T11" fmla="*/ 0 60000 65536"/>
                <a:gd name="T12" fmla="*/ 0 w 613"/>
                <a:gd name="T13" fmla="*/ 0 h 203"/>
                <a:gd name="T14" fmla="*/ 613 w 613"/>
                <a:gd name="T15" fmla="*/ 203 h 203"/>
              </a:gdLst>
              <a:ahLst/>
              <a:cxnLst>
                <a:cxn ang="T8">
                  <a:pos x="T0" y="T1"/>
                </a:cxn>
                <a:cxn ang="T9">
                  <a:pos x="T2" y="T3"/>
                </a:cxn>
                <a:cxn ang="T10">
                  <a:pos x="T4" y="T5"/>
                </a:cxn>
                <a:cxn ang="T11">
                  <a:pos x="T6" y="T7"/>
                </a:cxn>
              </a:cxnLst>
              <a:rect l="T12" t="T13" r="T14" b="T15"/>
              <a:pathLst>
                <a:path w="613" h="203">
                  <a:moveTo>
                    <a:pt x="0" y="0"/>
                  </a:moveTo>
                  <a:lnTo>
                    <a:pt x="613" y="41"/>
                  </a:lnTo>
                  <a:lnTo>
                    <a:pt x="227" y="20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18" name="Freeform 565"/>
            <p:cNvSpPr>
              <a:spLocks/>
            </p:cNvSpPr>
            <p:nvPr/>
          </p:nvSpPr>
          <p:spPr bwMode="auto">
            <a:xfrm>
              <a:off x="3301" y="2180"/>
              <a:ext cx="44" cy="16"/>
            </a:xfrm>
            <a:custGeom>
              <a:avLst/>
              <a:gdLst>
                <a:gd name="T0" fmla="*/ 0 w 613"/>
                <a:gd name="T1" fmla="*/ 0 h 203"/>
                <a:gd name="T2" fmla="*/ 44 w 613"/>
                <a:gd name="T3" fmla="*/ 3 h 203"/>
                <a:gd name="T4" fmla="*/ 16 w 613"/>
                <a:gd name="T5" fmla="*/ 16 h 203"/>
                <a:gd name="T6" fmla="*/ 0 w 613"/>
                <a:gd name="T7" fmla="*/ 0 h 203"/>
                <a:gd name="T8" fmla="*/ 0 60000 65536"/>
                <a:gd name="T9" fmla="*/ 0 60000 65536"/>
                <a:gd name="T10" fmla="*/ 0 60000 65536"/>
                <a:gd name="T11" fmla="*/ 0 60000 65536"/>
                <a:gd name="T12" fmla="*/ 0 w 613"/>
                <a:gd name="T13" fmla="*/ 0 h 203"/>
                <a:gd name="T14" fmla="*/ 613 w 613"/>
                <a:gd name="T15" fmla="*/ 203 h 203"/>
              </a:gdLst>
              <a:ahLst/>
              <a:cxnLst>
                <a:cxn ang="T8">
                  <a:pos x="T0" y="T1"/>
                </a:cxn>
                <a:cxn ang="T9">
                  <a:pos x="T2" y="T3"/>
                </a:cxn>
                <a:cxn ang="T10">
                  <a:pos x="T4" y="T5"/>
                </a:cxn>
                <a:cxn ang="T11">
                  <a:pos x="T6" y="T7"/>
                </a:cxn>
              </a:cxnLst>
              <a:rect l="T12" t="T13" r="T14" b="T15"/>
              <a:pathLst>
                <a:path w="613" h="203">
                  <a:moveTo>
                    <a:pt x="0" y="0"/>
                  </a:moveTo>
                  <a:lnTo>
                    <a:pt x="613" y="41"/>
                  </a:lnTo>
                  <a:lnTo>
                    <a:pt x="227" y="20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19" name="Freeform 566"/>
            <p:cNvSpPr>
              <a:spLocks/>
            </p:cNvSpPr>
            <p:nvPr/>
          </p:nvSpPr>
          <p:spPr bwMode="auto">
            <a:xfrm>
              <a:off x="3301" y="2176"/>
              <a:ext cx="44" cy="7"/>
            </a:xfrm>
            <a:custGeom>
              <a:avLst/>
              <a:gdLst>
                <a:gd name="T0" fmla="*/ 30 w 613"/>
                <a:gd name="T1" fmla="*/ 0 h 94"/>
                <a:gd name="T2" fmla="*/ 44 w 613"/>
                <a:gd name="T3" fmla="*/ 7 h 94"/>
                <a:gd name="T4" fmla="*/ 0 w 613"/>
                <a:gd name="T5" fmla="*/ 4 h 94"/>
                <a:gd name="T6" fmla="*/ 30 w 613"/>
                <a:gd name="T7" fmla="*/ 0 h 94"/>
                <a:gd name="T8" fmla="*/ 0 60000 65536"/>
                <a:gd name="T9" fmla="*/ 0 60000 65536"/>
                <a:gd name="T10" fmla="*/ 0 60000 65536"/>
                <a:gd name="T11" fmla="*/ 0 60000 65536"/>
                <a:gd name="T12" fmla="*/ 0 w 613"/>
                <a:gd name="T13" fmla="*/ 0 h 94"/>
                <a:gd name="T14" fmla="*/ 613 w 613"/>
                <a:gd name="T15" fmla="*/ 94 h 94"/>
              </a:gdLst>
              <a:ahLst/>
              <a:cxnLst>
                <a:cxn ang="T8">
                  <a:pos x="T0" y="T1"/>
                </a:cxn>
                <a:cxn ang="T9">
                  <a:pos x="T2" y="T3"/>
                </a:cxn>
                <a:cxn ang="T10">
                  <a:pos x="T4" y="T5"/>
                </a:cxn>
                <a:cxn ang="T11">
                  <a:pos x="T6" y="T7"/>
                </a:cxn>
              </a:cxnLst>
              <a:rect l="T12" t="T13" r="T14" b="T15"/>
              <a:pathLst>
                <a:path w="613" h="94">
                  <a:moveTo>
                    <a:pt x="420" y="0"/>
                  </a:moveTo>
                  <a:lnTo>
                    <a:pt x="613" y="94"/>
                  </a:lnTo>
                  <a:lnTo>
                    <a:pt x="0" y="53"/>
                  </a:lnTo>
                  <a:lnTo>
                    <a:pt x="4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20" name="Freeform 567"/>
            <p:cNvSpPr>
              <a:spLocks/>
            </p:cNvSpPr>
            <p:nvPr/>
          </p:nvSpPr>
          <p:spPr bwMode="auto">
            <a:xfrm>
              <a:off x="3301" y="2176"/>
              <a:ext cx="44" cy="7"/>
            </a:xfrm>
            <a:custGeom>
              <a:avLst/>
              <a:gdLst>
                <a:gd name="T0" fmla="*/ 30 w 613"/>
                <a:gd name="T1" fmla="*/ 0 h 94"/>
                <a:gd name="T2" fmla="*/ 44 w 613"/>
                <a:gd name="T3" fmla="*/ 7 h 94"/>
                <a:gd name="T4" fmla="*/ 0 w 613"/>
                <a:gd name="T5" fmla="*/ 4 h 94"/>
                <a:gd name="T6" fmla="*/ 30 w 613"/>
                <a:gd name="T7" fmla="*/ 0 h 94"/>
                <a:gd name="T8" fmla="*/ 0 60000 65536"/>
                <a:gd name="T9" fmla="*/ 0 60000 65536"/>
                <a:gd name="T10" fmla="*/ 0 60000 65536"/>
                <a:gd name="T11" fmla="*/ 0 60000 65536"/>
                <a:gd name="T12" fmla="*/ 0 w 613"/>
                <a:gd name="T13" fmla="*/ 0 h 94"/>
                <a:gd name="T14" fmla="*/ 613 w 613"/>
                <a:gd name="T15" fmla="*/ 94 h 94"/>
              </a:gdLst>
              <a:ahLst/>
              <a:cxnLst>
                <a:cxn ang="T8">
                  <a:pos x="T0" y="T1"/>
                </a:cxn>
                <a:cxn ang="T9">
                  <a:pos x="T2" y="T3"/>
                </a:cxn>
                <a:cxn ang="T10">
                  <a:pos x="T4" y="T5"/>
                </a:cxn>
                <a:cxn ang="T11">
                  <a:pos x="T6" y="T7"/>
                </a:cxn>
              </a:cxnLst>
              <a:rect l="T12" t="T13" r="T14" b="T15"/>
              <a:pathLst>
                <a:path w="613" h="94">
                  <a:moveTo>
                    <a:pt x="420" y="0"/>
                  </a:moveTo>
                  <a:lnTo>
                    <a:pt x="613" y="94"/>
                  </a:lnTo>
                  <a:lnTo>
                    <a:pt x="0" y="53"/>
                  </a:lnTo>
                  <a:lnTo>
                    <a:pt x="4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21" name="Freeform 568"/>
            <p:cNvSpPr>
              <a:spLocks/>
            </p:cNvSpPr>
            <p:nvPr/>
          </p:nvSpPr>
          <p:spPr bwMode="auto">
            <a:xfrm>
              <a:off x="3301" y="2165"/>
              <a:ext cx="30" cy="15"/>
            </a:xfrm>
            <a:custGeom>
              <a:avLst/>
              <a:gdLst>
                <a:gd name="T0" fmla="*/ 18 w 420"/>
                <a:gd name="T1" fmla="*/ 0 h 199"/>
                <a:gd name="T2" fmla="*/ 30 w 420"/>
                <a:gd name="T3" fmla="*/ 11 h 199"/>
                <a:gd name="T4" fmla="*/ 0 w 420"/>
                <a:gd name="T5" fmla="*/ 15 h 199"/>
                <a:gd name="T6" fmla="*/ 18 w 420"/>
                <a:gd name="T7" fmla="*/ 0 h 199"/>
                <a:gd name="T8" fmla="*/ 0 60000 65536"/>
                <a:gd name="T9" fmla="*/ 0 60000 65536"/>
                <a:gd name="T10" fmla="*/ 0 60000 65536"/>
                <a:gd name="T11" fmla="*/ 0 60000 65536"/>
                <a:gd name="T12" fmla="*/ 0 w 420"/>
                <a:gd name="T13" fmla="*/ 0 h 199"/>
                <a:gd name="T14" fmla="*/ 420 w 420"/>
                <a:gd name="T15" fmla="*/ 199 h 199"/>
              </a:gdLst>
              <a:ahLst/>
              <a:cxnLst>
                <a:cxn ang="T8">
                  <a:pos x="T0" y="T1"/>
                </a:cxn>
                <a:cxn ang="T9">
                  <a:pos x="T2" y="T3"/>
                </a:cxn>
                <a:cxn ang="T10">
                  <a:pos x="T4" y="T5"/>
                </a:cxn>
                <a:cxn ang="T11">
                  <a:pos x="T6" y="T7"/>
                </a:cxn>
              </a:cxnLst>
              <a:rect l="T12" t="T13" r="T14" b="T15"/>
              <a:pathLst>
                <a:path w="420" h="199">
                  <a:moveTo>
                    <a:pt x="258" y="0"/>
                  </a:moveTo>
                  <a:lnTo>
                    <a:pt x="420" y="146"/>
                  </a:lnTo>
                  <a:lnTo>
                    <a:pt x="0" y="199"/>
                  </a:lnTo>
                  <a:lnTo>
                    <a:pt x="2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22" name="Freeform 569"/>
            <p:cNvSpPr>
              <a:spLocks/>
            </p:cNvSpPr>
            <p:nvPr/>
          </p:nvSpPr>
          <p:spPr bwMode="auto">
            <a:xfrm>
              <a:off x="3301" y="2165"/>
              <a:ext cx="30" cy="15"/>
            </a:xfrm>
            <a:custGeom>
              <a:avLst/>
              <a:gdLst>
                <a:gd name="T0" fmla="*/ 18 w 420"/>
                <a:gd name="T1" fmla="*/ 0 h 199"/>
                <a:gd name="T2" fmla="*/ 30 w 420"/>
                <a:gd name="T3" fmla="*/ 11 h 199"/>
                <a:gd name="T4" fmla="*/ 0 w 420"/>
                <a:gd name="T5" fmla="*/ 15 h 199"/>
                <a:gd name="T6" fmla="*/ 18 w 420"/>
                <a:gd name="T7" fmla="*/ 0 h 199"/>
                <a:gd name="T8" fmla="*/ 0 60000 65536"/>
                <a:gd name="T9" fmla="*/ 0 60000 65536"/>
                <a:gd name="T10" fmla="*/ 0 60000 65536"/>
                <a:gd name="T11" fmla="*/ 0 60000 65536"/>
                <a:gd name="T12" fmla="*/ 0 w 420"/>
                <a:gd name="T13" fmla="*/ 0 h 199"/>
                <a:gd name="T14" fmla="*/ 420 w 420"/>
                <a:gd name="T15" fmla="*/ 199 h 199"/>
              </a:gdLst>
              <a:ahLst/>
              <a:cxnLst>
                <a:cxn ang="T8">
                  <a:pos x="T0" y="T1"/>
                </a:cxn>
                <a:cxn ang="T9">
                  <a:pos x="T2" y="T3"/>
                </a:cxn>
                <a:cxn ang="T10">
                  <a:pos x="T4" y="T5"/>
                </a:cxn>
                <a:cxn ang="T11">
                  <a:pos x="T6" y="T7"/>
                </a:cxn>
              </a:cxnLst>
              <a:rect l="T12" t="T13" r="T14" b="T15"/>
              <a:pathLst>
                <a:path w="420" h="199">
                  <a:moveTo>
                    <a:pt x="258" y="0"/>
                  </a:moveTo>
                  <a:lnTo>
                    <a:pt x="420" y="146"/>
                  </a:lnTo>
                  <a:lnTo>
                    <a:pt x="0" y="199"/>
                  </a:lnTo>
                  <a:lnTo>
                    <a:pt x="2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23" name="Freeform 570"/>
            <p:cNvSpPr>
              <a:spLocks/>
            </p:cNvSpPr>
            <p:nvPr/>
          </p:nvSpPr>
          <p:spPr bwMode="auto">
            <a:xfrm>
              <a:off x="3288" y="2160"/>
              <a:ext cx="31" cy="20"/>
            </a:xfrm>
            <a:custGeom>
              <a:avLst/>
              <a:gdLst>
                <a:gd name="T0" fmla="*/ 0 w 434"/>
                <a:gd name="T1" fmla="*/ 0 h 259"/>
                <a:gd name="T2" fmla="*/ 31 w 434"/>
                <a:gd name="T3" fmla="*/ 5 h 259"/>
                <a:gd name="T4" fmla="*/ 13 w 434"/>
                <a:gd name="T5" fmla="*/ 20 h 259"/>
                <a:gd name="T6" fmla="*/ 0 w 434"/>
                <a:gd name="T7" fmla="*/ 0 h 259"/>
                <a:gd name="T8" fmla="*/ 0 60000 65536"/>
                <a:gd name="T9" fmla="*/ 0 60000 65536"/>
                <a:gd name="T10" fmla="*/ 0 60000 65536"/>
                <a:gd name="T11" fmla="*/ 0 60000 65536"/>
                <a:gd name="T12" fmla="*/ 0 w 434"/>
                <a:gd name="T13" fmla="*/ 0 h 259"/>
                <a:gd name="T14" fmla="*/ 434 w 434"/>
                <a:gd name="T15" fmla="*/ 259 h 259"/>
              </a:gdLst>
              <a:ahLst/>
              <a:cxnLst>
                <a:cxn ang="T8">
                  <a:pos x="T0" y="T1"/>
                </a:cxn>
                <a:cxn ang="T9">
                  <a:pos x="T2" y="T3"/>
                </a:cxn>
                <a:cxn ang="T10">
                  <a:pos x="T4" y="T5"/>
                </a:cxn>
                <a:cxn ang="T11">
                  <a:pos x="T6" y="T7"/>
                </a:cxn>
              </a:cxnLst>
              <a:rect l="T12" t="T13" r="T14" b="T15"/>
              <a:pathLst>
                <a:path w="434" h="259">
                  <a:moveTo>
                    <a:pt x="0" y="0"/>
                  </a:moveTo>
                  <a:lnTo>
                    <a:pt x="434" y="60"/>
                  </a:lnTo>
                  <a:lnTo>
                    <a:pt x="176" y="2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24" name="Freeform 571"/>
            <p:cNvSpPr>
              <a:spLocks/>
            </p:cNvSpPr>
            <p:nvPr/>
          </p:nvSpPr>
          <p:spPr bwMode="auto">
            <a:xfrm>
              <a:off x="3288" y="2160"/>
              <a:ext cx="31" cy="20"/>
            </a:xfrm>
            <a:custGeom>
              <a:avLst/>
              <a:gdLst>
                <a:gd name="T0" fmla="*/ 0 w 434"/>
                <a:gd name="T1" fmla="*/ 0 h 259"/>
                <a:gd name="T2" fmla="*/ 31 w 434"/>
                <a:gd name="T3" fmla="*/ 5 h 259"/>
                <a:gd name="T4" fmla="*/ 13 w 434"/>
                <a:gd name="T5" fmla="*/ 20 h 259"/>
                <a:gd name="T6" fmla="*/ 0 w 434"/>
                <a:gd name="T7" fmla="*/ 0 h 259"/>
                <a:gd name="T8" fmla="*/ 0 60000 65536"/>
                <a:gd name="T9" fmla="*/ 0 60000 65536"/>
                <a:gd name="T10" fmla="*/ 0 60000 65536"/>
                <a:gd name="T11" fmla="*/ 0 60000 65536"/>
                <a:gd name="T12" fmla="*/ 0 w 434"/>
                <a:gd name="T13" fmla="*/ 0 h 259"/>
                <a:gd name="T14" fmla="*/ 434 w 434"/>
                <a:gd name="T15" fmla="*/ 259 h 259"/>
              </a:gdLst>
              <a:ahLst/>
              <a:cxnLst>
                <a:cxn ang="T8">
                  <a:pos x="T0" y="T1"/>
                </a:cxn>
                <a:cxn ang="T9">
                  <a:pos x="T2" y="T3"/>
                </a:cxn>
                <a:cxn ang="T10">
                  <a:pos x="T4" y="T5"/>
                </a:cxn>
                <a:cxn ang="T11">
                  <a:pos x="T6" y="T7"/>
                </a:cxn>
              </a:cxnLst>
              <a:rect l="T12" t="T13" r="T14" b="T15"/>
              <a:pathLst>
                <a:path w="434" h="259">
                  <a:moveTo>
                    <a:pt x="0" y="0"/>
                  </a:moveTo>
                  <a:lnTo>
                    <a:pt x="434" y="60"/>
                  </a:lnTo>
                  <a:lnTo>
                    <a:pt x="176" y="25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25" name="Freeform 572"/>
            <p:cNvSpPr>
              <a:spLocks/>
            </p:cNvSpPr>
            <p:nvPr/>
          </p:nvSpPr>
          <p:spPr bwMode="auto">
            <a:xfrm>
              <a:off x="3288" y="2149"/>
              <a:ext cx="31" cy="16"/>
            </a:xfrm>
            <a:custGeom>
              <a:avLst/>
              <a:gdLst>
                <a:gd name="T0" fmla="*/ 21 w 434"/>
                <a:gd name="T1" fmla="*/ 0 h 201"/>
                <a:gd name="T2" fmla="*/ 31 w 434"/>
                <a:gd name="T3" fmla="*/ 16 h 201"/>
                <a:gd name="T4" fmla="*/ 0 w 434"/>
                <a:gd name="T5" fmla="*/ 11 h 201"/>
                <a:gd name="T6" fmla="*/ 21 w 434"/>
                <a:gd name="T7" fmla="*/ 0 h 201"/>
                <a:gd name="T8" fmla="*/ 0 60000 65536"/>
                <a:gd name="T9" fmla="*/ 0 60000 65536"/>
                <a:gd name="T10" fmla="*/ 0 60000 65536"/>
                <a:gd name="T11" fmla="*/ 0 60000 65536"/>
                <a:gd name="T12" fmla="*/ 0 w 434"/>
                <a:gd name="T13" fmla="*/ 0 h 201"/>
                <a:gd name="T14" fmla="*/ 434 w 434"/>
                <a:gd name="T15" fmla="*/ 201 h 201"/>
              </a:gdLst>
              <a:ahLst/>
              <a:cxnLst>
                <a:cxn ang="T8">
                  <a:pos x="T0" y="T1"/>
                </a:cxn>
                <a:cxn ang="T9">
                  <a:pos x="T2" y="T3"/>
                </a:cxn>
                <a:cxn ang="T10">
                  <a:pos x="T4" y="T5"/>
                </a:cxn>
                <a:cxn ang="T11">
                  <a:pos x="T6" y="T7"/>
                </a:cxn>
              </a:cxnLst>
              <a:rect l="T12" t="T13" r="T14" b="T15"/>
              <a:pathLst>
                <a:path w="434" h="201">
                  <a:moveTo>
                    <a:pt x="296" y="0"/>
                  </a:moveTo>
                  <a:lnTo>
                    <a:pt x="434" y="201"/>
                  </a:lnTo>
                  <a:lnTo>
                    <a:pt x="0" y="141"/>
                  </a:lnTo>
                  <a:lnTo>
                    <a:pt x="2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26" name="Freeform 573"/>
            <p:cNvSpPr>
              <a:spLocks/>
            </p:cNvSpPr>
            <p:nvPr/>
          </p:nvSpPr>
          <p:spPr bwMode="auto">
            <a:xfrm>
              <a:off x="3288" y="2149"/>
              <a:ext cx="31" cy="16"/>
            </a:xfrm>
            <a:custGeom>
              <a:avLst/>
              <a:gdLst>
                <a:gd name="T0" fmla="*/ 21 w 434"/>
                <a:gd name="T1" fmla="*/ 0 h 201"/>
                <a:gd name="T2" fmla="*/ 31 w 434"/>
                <a:gd name="T3" fmla="*/ 16 h 201"/>
                <a:gd name="T4" fmla="*/ 0 w 434"/>
                <a:gd name="T5" fmla="*/ 11 h 201"/>
                <a:gd name="T6" fmla="*/ 21 w 434"/>
                <a:gd name="T7" fmla="*/ 0 h 201"/>
                <a:gd name="T8" fmla="*/ 0 60000 65536"/>
                <a:gd name="T9" fmla="*/ 0 60000 65536"/>
                <a:gd name="T10" fmla="*/ 0 60000 65536"/>
                <a:gd name="T11" fmla="*/ 0 60000 65536"/>
                <a:gd name="T12" fmla="*/ 0 w 434"/>
                <a:gd name="T13" fmla="*/ 0 h 201"/>
                <a:gd name="T14" fmla="*/ 434 w 434"/>
                <a:gd name="T15" fmla="*/ 201 h 201"/>
              </a:gdLst>
              <a:ahLst/>
              <a:cxnLst>
                <a:cxn ang="T8">
                  <a:pos x="T0" y="T1"/>
                </a:cxn>
                <a:cxn ang="T9">
                  <a:pos x="T2" y="T3"/>
                </a:cxn>
                <a:cxn ang="T10">
                  <a:pos x="T4" y="T5"/>
                </a:cxn>
                <a:cxn ang="T11">
                  <a:pos x="T6" y="T7"/>
                </a:cxn>
              </a:cxnLst>
              <a:rect l="T12" t="T13" r="T14" b="T15"/>
              <a:pathLst>
                <a:path w="434" h="201">
                  <a:moveTo>
                    <a:pt x="296" y="0"/>
                  </a:moveTo>
                  <a:lnTo>
                    <a:pt x="434" y="201"/>
                  </a:lnTo>
                  <a:lnTo>
                    <a:pt x="0" y="141"/>
                  </a:lnTo>
                  <a:lnTo>
                    <a:pt x="29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27" name="Freeform 574"/>
            <p:cNvSpPr>
              <a:spLocks/>
            </p:cNvSpPr>
            <p:nvPr/>
          </p:nvSpPr>
          <p:spPr bwMode="auto">
            <a:xfrm>
              <a:off x="3279" y="2137"/>
              <a:ext cx="30" cy="23"/>
            </a:xfrm>
            <a:custGeom>
              <a:avLst/>
              <a:gdLst>
                <a:gd name="T0" fmla="*/ 0 w 424"/>
                <a:gd name="T1" fmla="*/ 0 h 302"/>
                <a:gd name="T2" fmla="*/ 30 w 424"/>
                <a:gd name="T3" fmla="*/ 12 h 302"/>
                <a:gd name="T4" fmla="*/ 9 w 424"/>
                <a:gd name="T5" fmla="*/ 23 h 302"/>
                <a:gd name="T6" fmla="*/ 0 w 424"/>
                <a:gd name="T7" fmla="*/ 0 h 302"/>
                <a:gd name="T8" fmla="*/ 0 60000 65536"/>
                <a:gd name="T9" fmla="*/ 0 60000 65536"/>
                <a:gd name="T10" fmla="*/ 0 60000 65536"/>
                <a:gd name="T11" fmla="*/ 0 60000 65536"/>
                <a:gd name="T12" fmla="*/ 0 w 424"/>
                <a:gd name="T13" fmla="*/ 0 h 302"/>
                <a:gd name="T14" fmla="*/ 424 w 424"/>
                <a:gd name="T15" fmla="*/ 302 h 302"/>
              </a:gdLst>
              <a:ahLst/>
              <a:cxnLst>
                <a:cxn ang="T8">
                  <a:pos x="T0" y="T1"/>
                </a:cxn>
                <a:cxn ang="T9">
                  <a:pos x="T2" y="T3"/>
                </a:cxn>
                <a:cxn ang="T10">
                  <a:pos x="T4" y="T5"/>
                </a:cxn>
                <a:cxn ang="T11">
                  <a:pos x="T6" y="T7"/>
                </a:cxn>
              </a:cxnLst>
              <a:rect l="T12" t="T13" r="T14" b="T15"/>
              <a:pathLst>
                <a:path w="424" h="302">
                  <a:moveTo>
                    <a:pt x="0" y="0"/>
                  </a:moveTo>
                  <a:lnTo>
                    <a:pt x="424" y="161"/>
                  </a:lnTo>
                  <a:lnTo>
                    <a:pt x="128" y="30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28" name="Freeform 575"/>
            <p:cNvSpPr>
              <a:spLocks/>
            </p:cNvSpPr>
            <p:nvPr/>
          </p:nvSpPr>
          <p:spPr bwMode="auto">
            <a:xfrm>
              <a:off x="3279" y="2137"/>
              <a:ext cx="30" cy="23"/>
            </a:xfrm>
            <a:custGeom>
              <a:avLst/>
              <a:gdLst>
                <a:gd name="T0" fmla="*/ 0 w 424"/>
                <a:gd name="T1" fmla="*/ 0 h 302"/>
                <a:gd name="T2" fmla="*/ 30 w 424"/>
                <a:gd name="T3" fmla="*/ 12 h 302"/>
                <a:gd name="T4" fmla="*/ 9 w 424"/>
                <a:gd name="T5" fmla="*/ 23 h 302"/>
                <a:gd name="T6" fmla="*/ 0 w 424"/>
                <a:gd name="T7" fmla="*/ 0 h 302"/>
                <a:gd name="T8" fmla="*/ 0 60000 65536"/>
                <a:gd name="T9" fmla="*/ 0 60000 65536"/>
                <a:gd name="T10" fmla="*/ 0 60000 65536"/>
                <a:gd name="T11" fmla="*/ 0 60000 65536"/>
                <a:gd name="T12" fmla="*/ 0 w 424"/>
                <a:gd name="T13" fmla="*/ 0 h 302"/>
                <a:gd name="T14" fmla="*/ 424 w 424"/>
                <a:gd name="T15" fmla="*/ 302 h 302"/>
              </a:gdLst>
              <a:ahLst/>
              <a:cxnLst>
                <a:cxn ang="T8">
                  <a:pos x="T0" y="T1"/>
                </a:cxn>
                <a:cxn ang="T9">
                  <a:pos x="T2" y="T3"/>
                </a:cxn>
                <a:cxn ang="T10">
                  <a:pos x="T4" y="T5"/>
                </a:cxn>
                <a:cxn ang="T11">
                  <a:pos x="T6" y="T7"/>
                </a:cxn>
              </a:cxnLst>
              <a:rect l="T12" t="T13" r="T14" b="T15"/>
              <a:pathLst>
                <a:path w="424" h="302">
                  <a:moveTo>
                    <a:pt x="0" y="0"/>
                  </a:moveTo>
                  <a:lnTo>
                    <a:pt x="424" y="161"/>
                  </a:lnTo>
                  <a:lnTo>
                    <a:pt x="128" y="30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29" name="Freeform 576"/>
            <p:cNvSpPr>
              <a:spLocks/>
            </p:cNvSpPr>
            <p:nvPr/>
          </p:nvSpPr>
          <p:spPr bwMode="auto">
            <a:xfrm>
              <a:off x="3946" y="2130"/>
              <a:ext cx="43" cy="109"/>
            </a:xfrm>
            <a:custGeom>
              <a:avLst/>
              <a:gdLst>
                <a:gd name="T0" fmla="*/ 0 w 593"/>
                <a:gd name="T1" fmla="*/ 0 h 1418"/>
                <a:gd name="T2" fmla="*/ 43 w 593"/>
                <a:gd name="T3" fmla="*/ 106 h 1418"/>
                <a:gd name="T4" fmla="*/ 19 w 593"/>
                <a:gd name="T5" fmla="*/ 109 h 1418"/>
                <a:gd name="T6" fmla="*/ 0 w 593"/>
                <a:gd name="T7" fmla="*/ 0 h 1418"/>
                <a:gd name="T8" fmla="*/ 0 60000 65536"/>
                <a:gd name="T9" fmla="*/ 0 60000 65536"/>
                <a:gd name="T10" fmla="*/ 0 60000 65536"/>
                <a:gd name="T11" fmla="*/ 0 60000 65536"/>
                <a:gd name="T12" fmla="*/ 0 w 593"/>
                <a:gd name="T13" fmla="*/ 0 h 1418"/>
                <a:gd name="T14" fmla="*/ 593 w 593"/>
                <a:gd name="T15" fmla="*/ 1418 h 1418"/>
              </a:gdLst>
              <a:ahLst/>
              <a:cxnLst>
                <a:cxn ang="T8">
                  <a:pos x="T0" y="T1"/>
                </a:cxn>
                <a:cxn ang="T9">
                  <a:pos x="T2" y="T3"/>
                </a:cxn>
                <a:cxn ang="T10">
                  <a:pos x="T4" y="T5"/>
                </a:cxn>
                <a:cxn ang="T11">
                  <a:pos x="T6" y="T7"/>
                </a:cxn>
              </a:cxnLst>
              <a:rect l="T12" t="T13" r="T14" b="T15"/>
              <a:pathLst>
                <a:path w="593" h="1418">
                  <a:moveTo>
                    <a:pt x="0" y="0"/>
                  </a:moveTo>
                  <a:lnTo>
                    <a:pt x="593" y="1380"/>
                  </a:lnTo>
                  <a:lnTo>
                    <a:pt x="263" y="14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30" name="Freeform 577"/>
            <p:cNvSpPr>
              <a:spLocks/>
            </p:cNvSpPr>
            <p:nvPr/>
          </p:nvSpPr>
          <p:spPr bwMode="auto">
            <a:xfrm>
              <a:off x="3946" y="2130"/>
              <a:ext cx="43" cy="109"/>
            </a:xfrm>
            <a:custGeom>
              <a:avLst/>
              <a:gdLst>
                <a:gd name="T0" fmla="*/ 0 w 593"/>
                <a:gd name="T1" fmla="*/ 0 h 1418"/>
                <a:gd name="T2" fmla="*/ 43 w 593"/>
                <a:gd name="T3" fmla="*/ 106 h 1418"/>
                <a:gd name="T4" fmla="*/ 19 w 593"/>
                <a:gd name="T5" fmla="*/ 109 h 1418"/>
                <a:gd name="T6" fmla="*/ 0 w 593"/>
                <a:gd name="T7" fmla="*/ 0 h 1418"/>
                <a:gd name="T8" fmla="*/ 0 60000 65536"/>
                <a:gd name="T9" fmla="*/ 0 60000 65536"/>
                <a:gd name="T10" fmla="*/ 0 60000 65536"/>
                <a:gd name="T11" fmla="*/ 0 60000 65536"/>
                <a:gd name="T12" fmla="*/ 0 w 593"/>
                <a:gd name="T13" fmla="*/ 0 h 1418"/>
                <a:gd name="T14" fmla="*/ 593 w 593"/>
                <a:gd name="T15" fmla="*/ 1418 h 1418"/>
              </a:gdLst>
              <a:ahLst/>
              <a:cxnLst>
                <a:cxn ang="T8">
                  <a:pos x="T0" y="T1"/>
                </a:cxn>
                <a:cxn ang="T9">
                  <a:pos x="T2" y="T3"/>
                </a:cxn>
                <a:cxn ang="T10">
                  <a:pos x="T4" y="T5"/>
                </a:cxn>
                <a:cxn ang="T11">
                  <a:pos x="T6" y="T7"/>
                </a:cxn>
              </a:cxnLst>
              <a:rect l="T12" t="T13" r="T14" b="T15"/>
              <a:pathLst>
                <a:path w="593" h="1418">
                  <a:moveTo>
                    <a:pt x="0" y="0"/>
                  </a:moveTo>
                  <a:lnTo>
                    <a:pt x="593" y="1380"/>
                  </a:lnTo>
                  <a:lnTo>
                    <a:pt x="263" y="141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31" name="Freeform 578"/>
            <p:cNvSpPr>
              <a:spLocks/>
            </p:cNvSpPr>
            <p:nvPr/>
          </p:nvSpPr>
          <p:spPr bwMode="auto">
            <a:xfrm>
              <a:off x="3279" y="2130"/>
              <a:ext cx="30" cy="19"/>
            </a:xfrm>
            <a:custGeom>
              <a:avLst/>
              <a:gdLst>
                <a:gd name="T0" fmla="*/ 22 w 424"/>
                <a:gd name="T1" fmla="*/ 0 h 253"/>
                <a:gd name="T2" fmla="*/ 30 w 424"/>
                <a:gd name="T3" fmla="*/ 19 h 253"/>
                <a:gd name="T4" fmla="*/ 0 w 424"/>
                <a:gd name="T5" fmla="*/ 7 h 253"/>
                <a:gd name="T6" fmla="*/ 22 w 424"/>
                <a:gd name="T7" fmla="*/ 0 h 253"/>
                <a:gd name="T8" fmla="*/ 0 60000 65536"/>
                <a:gd name="T9" fmla="*/ 0 60000 65536"/>
                <a:gd name="T10" fmla="*/ 0 60000 65536"/>
                <a:gd name="T11" fmla="*/ 0 60000 65536"/>
                <a:gd name="T12" fmla="*/ 0 w 424"/>
                <a:gd name="T13" fmla="*/ 0 h 253"/>
                <a:gd name="T14" fmla="*/ 424 w 424"/>
                <a:gd name="T15" fmla="*/ 253 h 253"/>
              </a:gdLst>
              <a:ahLst/>
              <a:cxnLst>
                <a:cxn ang="T8">
                  <a:pos x="T0" y="T1"/>
                </a:cxn>
                <a:cxn ang="T9">
                  <a:pos x="T2" y="T3"/>
                </a:cxn>
                <a:cxn ang="T10">
                  <a:pos x="T4" y="T5"/>
                </a:cxn>
                <a:cxn ang="T11">
                  <a:pos x="T6" y="T7"/>
                </a:cxn>
              </a:cxnLst>
              <a:rect l="T12" t="T13" r="T14" b="T15"/>
              <a:pathLst>
                <a:path w="424" h="253">
                  <a:moveTo>
                    <a:pt x="317" y="0"/>
                  </a:moveTo>
                  <a:lnTo>
                    <a:pt x="424" y="253"/>
                  </a:lnTo>
                  <a:lnTo>
                    <a:pt x="0" y="92"/>
                  </a:lnTo>
                  <a:lnTo>
                    <a:pt x="3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32" name="Freeform 579"/>
            <p:cNvSpPr>
              <a:spLocks/>
            </p:cNvSpPr>
            <p:nvPr/>
          </p:nvSpPr>
          <p:spPr bwMode="auto">
            <a:xfrm>
              <a:off x="3279" y="2130"/>
              <a:ext cx="30" cy="19"/>
            </a:xfrm>
            <a:custGeom>
              <a:avLst/>
              <a:gdLst>
                <a:gd name="T0" fmla="*/ 22 w 424"/>
                <a:gd name="T1" fmla="*/ 0 h 253"/>
                <a:gd name="T2" fmla="*/ 30 w 424"/>
                <a:gd name="T3" fmla="*/ 19 h 253"/>
                <a:gd name="T4" fmla="*/ 0 w 424"/>
                <a:gd name="T5" fmla="*/ 7 h 253"/>
                <a:gd name="T6" fmla="*/ 22 w 424"/>
                <a:gd name="T7" fmla="*/ 0 h 253"/>
                <a:gd name="T8" fmla="*/ 0 60000 65536"/>
                <a:gd name="T9" fmla="*/ 0 60000 65536"/>
                <a:gd name="T10" fmla="*/ 0 60000 65536"/>
                <a:gd name="T11" fmla="*/ 0 60000 65536"/>
                <a:gd name="T12" fmla="*/ 0 w 424"/>
                <a:gd name="T13" fmla="*/ 0 h 253"/>
                <a:gd name="T14" fmla="*/ 424 w 424"/>
                <a:gd name="T15" fmla="*/ 253 h 253"/>
              </a:gdLst>
              <a:ahLst/>
              <a:cxnLst>
                <a:cxn ang="T8">
                  <a:pos x="T0" y="T1"/>
                </a:cxn>
                <a:cxn ang="T9">
                  <a:pos x="T2" y="T3"/>
                </a:cxn>
                <a:cxn ang="T10">
                  <a:pos x="T4" y="T5"/>
                </a:cxn>
                <a:cxn ang="T11">
                  <a:pos x="T6" y="T7"/>
                </a:cxn>
              </a:cxnLst>
              <a:rect l="T12" t="T13" r="T14" b="T15"/>
              <a:pathLst>
                <a:path w="424" h="253">
                  <a:moveTo>
                    <a:pt x="317" y="0"/>
                  </a:moveTo>
                  <a:lnTo>
                    <a:pt x="424" y="253"/>
                  </a:lnTo>
                  <a:lnTo>
                    <a:pt x="0" y="92"/>
                  </a:lnTo>
                  <a:lnTo>
                    <a:pt x="3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33" name="Freeform 580"/>
            <p:cNvSpPr>
              <a:spLocks/>
            </p:cNvSpPr>
            <p:nvPr/>
          </p:nvSpPr>
          <p:spPr bwMode="auto">
            <a:xfrm>
              <a:off x="3946" y="2125"/>
              <a:ext cx="43" cy="111"/>
            </a:xfrm>
            <a:custGeom>
              <a:avLst/>
              <a:gdLst>
                <a:gd name="T0" fmla="*/ 23 w 593"/>
                <a:gd name="T1" fmla="*/ 0 h 1450"/>
                <a:gd name="T2" fmla="*/ 43 w 593"/>
                <a:gd name="T3" fmla="*/ 111 h 1450"/>
                <a:gd name="T4" fmla="*/ 0 w 593"/>
                <a:gd name="T5" fmla="*/ 5 h 1450"/>
                <a:gd name="T6" fmla="*/ 23 w 593"/>
                <a:gd name="T7" fmla="*/ 0 h 1450"/>
                <a:gd name="T8" fmla="*/ 0 60000 65536"/>
                <a:gd name="T9" fmla="*/ 0 60000 65536"/>
                <a:gd name="T10" fmla="*/ 0 60000 65536"/>
                <a:gd name="T11" fmla="*/ 0 60000 65536"/>
                <a:gd name="T12" fmla="*/ 0 w 593"/>
                <a:gd name="T13" fmla="*/ 0 h 1450"/>
                <a:gd name="T14" fmla="*/ 593 w 593"/>
                <a:gd name="T15" fmla="*/ 1450 h 1450"/>
              </a:gdLst>
              <a:ahLst/>
              <a:cxnLst>
                <a:cxn ang="T8">
                  <a:pos x="T0" y="T1"/>
                </a:cxn>
                <a:cxn ang="T9">
                  <a:pos x="T2" y="T3"/>
                </a:cxn>
                <a:cxn ang="T10">
                  <a:pos x="T4" y="T5"/>
                </a:cxn>
                <a:cxn ang="T11">
                  <a:pos x="T6" y="T7"/>
                </a:cxn>
              </a:cxnLst>
              <a:rect l="T12" t="T13" r="T14" b="T15"/>
              <a:pathLst>
                <a:path w="593" h="1450">
                  <a:moveTo>
                    <a:pt x="324" y="0"/>
                  </a:moveTo>
                  <a:lnTo>
                    <a:pt x="593" y="1450"/>
                  </a:lnTo>
                  <a:lnTo>
                    <a:pt x="0" y="70"/>
                  </a:lnTo>
                  <a:lnTo>
                    <a:pt x="3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34" name="Freeform 581"/>
            <p:cNvSpPr>
              <a:spLocks/>
            </p:cNvSpPr>
            <p:nvPr/>
          </p:nvSpPr>
          <p:spPr bwMode="auto">
            <a:xfrm>
              <a:off x="3946" y="2125"/>
              <a:ext cx="43" cy="111"/>
            </a:xfrm>
            <a:custGeom>
              <a:avLst/>
              <a:gdLst>
                <a:gd name="T0" fmla="*/ 23 w 593"/>
                <a:gd name="T1" fmla="*/ 0 h 1450"/>
                <a:gd name="T2" fmla="*/ 43 w 593"/>
                <a:gd name="T3" fmla="*/ 111 h 1450"/>
                <a:gd name="T4" fmla="*/ 0 w 593"/>
                <a:gd name="T5" fmla="*/ 5 h 1450"/>
                <a:gd name="T6" fmla="*/ 23 w 593"/>
                <a:gd name="T7" fmla="*/ 0 h 1450"/>
                <a:gd name="T8" fmla="*/ 0 60000 65536"/>
                <a:gd name="T9" fmla="*/ 0 60000 65536"/>
                <a:gd name="T10" fmla="*/ 0 60000 65536"/>
                <a:gd name="T11" fmla="*/ 0 60000 65536"/>
                <a:gd name="T12" fmla="*/ 0 w 593"/>
                <a:gd name="T13" fmla="*/ 0 h 1450"/>
                <a:gd name="T14" fmla="*/ 593 w 593"/>
                <a:gd name="T15" fmla="*/ 1450 h 1450"/>
              </a:gdLst>
              <a:ahLst/>
              <a:cxnLst>
                <a:cxn ang="T8">
                  <a:pos x="T0" y="T1"/>
                </a:cxn>
                <a:cxn ang="T9">
                  <a:pos x="T2" y="T3"/>
                </a:cxn>
                <a:cxn ang="T10">
                  <a:pos x="T4" y="T5"/>
                </a:cxn>
                <a:cxn ang="T11">
                  <a:pos x="T6" y="T7"/>
                </a:cxn>
              </a:cxnLst>
              <a:rect l="T12" t="T13" r="T14" b="T15"/>
              <a:pathLst>
                <a:path w="593" h="1450">
                  <a:moveTo>
                    <a:pt x="324" y="0"/>
                  </a:moveTo>
                  <a:lnTo>
                    <a:pt x="593" y="1450"/>
                  </a:lnTo>
                  <a:lnTo>
                    <a:pt x="0" y="70"/>
                  </a:lnTo>
                  <a:lnTo>
                    <a:pt x="32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35" name="Freeform 582"/>
            <p:cNvSpPr>
              <a:spLocks/>
            </p:cNvSpPr>
            <p:nvPr/>
          </p:nvSpPr>
          <p:spPr bwMode="auto">
            <a:xfrm>
              <a:off x="3273" y="2111"/>
              <a:ext cx="29" cy="26"/>
            </a:xfrm>
            <a:custGeom>
              <a:avLst/>
              <a:gdLst>
                <a:gd name="T0" fmla="*/ 0 w 399"/>
                <a:gd name="T1" fmla="*/ 0 h 335"/>
                <a:gd name="T2" fmla="*/ 29 w 399"/>
                <a:gd name="T3" fmla="*/ 19 h 335"/>
                <a:gd name="T4" fmla="*/ 6 w 399"/>
                <a:gd name="T5" fmla="*/ 26 h 335"/>
                <a:gd name="T6" fmla="*/ 0 w 399"/>
                <a:gd name="T7" fmla="*/ 0 h 335"/>
                <a:gd name="T8" fmla="*/ 0 60000 65536"/>
                <a:gd name="T9" fmla="*/ 0 60000 65536"/>
                <a:gd name="T10" fmla="*/ 0 60000 65536"/>
                <a:gd name="T11" fmla="*/ 0 60000 65536"/>
                <a:gd name="T12" fmla="*/ 0 w 399"/>
                <a:gd name="T13" fmla="*/ 0 h 335"/>
                <a:gd name="T14" fmla="*/ 399 w 399"/>
                <a:gd name="T15" fmla="*/ 335 h 335"/>
              </a:gdLst>
              <a:ahLst/>
              <a:cxnLst>
                <a:cxn ang="T8">
                  <a:pos x="T0" y="T1"/>
                </a:cxn>
                <a:cxn ang="T9">
                  <a:pos x="T2" y="T3"/>
                </a:cxn>
                <a:cxn ang="T10">
                  <a:pos x="T4" y="T5"/>
                </a:cxn>
                <a:cxn ang="T11">
                  <a:pos x="T6" y="T7"/>
                </a:cxn>
              </a:cxnLst>
              <a:rect l="T12" t="T13" r="T14" b="T15"/>
              <a:pathLst>
                <a:path w="399" h="335">
                  <a:moveTo>
                    <a:pt x="0" y="0"/>
                  </a:moveTo>
                  <a:lnTo>
                    <a:pt x="399" y="243"/>
                  </a:lnTo>
                  <a:lnTo>
                    <a:pt x="82" y="3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36" name="Freeform 583"/>
            <p:cNvSpPr>
              <a:spLocks/>
            </p:cNvSpPr>
            <p:nvPr/>
          </p:nvSpPr>
          <p:spPr bwMode="auto">
            <a:xfrm>
              <a:off x="3273" y="2111"/>
              <a:ext cx="29" cy="26"/>
            </a:xfrm>
            <a:custGeom>
              <a:avLst/>
              <a:gdLst>
                <a:gd name="T0" fmla="*/ 0 w 399"/>
                <a:gd name="T1" fmla="*/ 0 h 335"/>
                <a:gd name="T2" fmla="*/ 29 w 399"/>
                <a:gd name="T3" fmla="*/ 19 h 335"/>
                <a:gd name="T4" fmla="*/ 6 w 399"/>
                <a:gd name="T5" fmla="*/ 26 h 335"/>
                <a:gd name="T6" fmla="*/ 0 w 399"/>
                <a:gd name="T7" fmla="*/ 0 h 335"/>
                <a:gd name="T8" fmla="*/ 0 60000 65536"/>
                <a:gd name="T9" fmla="*/ 0 60000 65536"/>
                <a:gd name="T10" fmla="*/ 0 60000 65536"/>
                <a:gd name="T11" fmla="*/ 0 60000 65536"/>
                <a:gd name="T12" fmla="*/ 0 w 399"/>
                <a:gd name="T13" fmla="*/ 0 h 335"/>
                <a:gd name="T14" fmla="*/ 399 w 399"/>
                <a:gd name="T15" fmla="*/ 335 h 335"/>
              </a:gdLst>
              <a:ahLst/>
              <a:cxnLst>
                <a:cxn ang="T8">
                  <a:pos x="T0" y="T1"/>
                </a:cxn>
                <a:cxn ang="T9">
                  <a:pos x="T2" y="T3"/>
                </a:cxn>
                <a:cxn ang="T10">
                  <a:pos x="T4" y="T5"/>
                </a:cxn>
                <a:cxn ang="T11">
                  <a:pos x="T6" y="T7"/>
                </a:cxn>
              </a:cxnLst>
              <a:rect l="T12" t="T13" r="T14" b="T15"/>
              <a:pathLst>
                <a:path w="399" h="335">
                  <a:moveTo>
                    <a:pt x="0" y="0"/>
                  </a:moveTo>
                  <a:lnTo>
                    <a:pt x="399" y="243"/>
                  </a:lnTo>
                  <a:lnTo>
                    <a:pt x="82" y="33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37" name="Freeform 584"/>
            <p:cNvSpPr>
              <a:spLocks/>
            </p:cNvSpPr>
            <p:nvPr/>
          </p:nvSpPr>
          <p:spPr bwMode="auto">
            <a:xfrm>
              <a:off x="3271" y="2084"/>
              <a:ext cx="31" cy="46"/>
            </a:xfrm>
            <a:custGeom>
              <a:avLst/>
              <a:gdLst>
                <a:gd name="T0" fmla="*/ 0 w 436"/>
                <a:gd name="T1" fmla="*/ 0 h 597"/>
                <a:gd name="T2" fmla="*/ 31 w 436"/>
                <a:gd name="T3" fmla="*/ 46 h 597"/>
                <a:gd name="T4" fmla="*/ 3 w 436"/>
                <a:gd name="T5" fmla="*/ 27 h 597"/>
                <a:gd name="T6" fmla="*/ 0 w 436"/>
                <a:gd name="T7" fmla="*/ 0 h 597"/>
                <a:gd name="T8" fmla="*/ 0 60000 65536"/>
                <a:gd name="T9" fmla="*/ 0 60000 65536"/>
                <a:gd name="T10" fmla="*/ 0 60000 65536"/>
                <a:gd name="T11" fmla="*/ 0 60000 65536"/>
                <a:gd name="T12" fmla="*/ 0 w 436"/>
                <a:gd name="T13" fmla="*/ 0 h 597"/>
                <a:gd name="T14" fmla="*/ 436 w 436"/>
                <a:gd name="T15" fmla="*/ 597 h 597"/>
              </a:gdLst>
              <a:ahLst/>
              <a:cxnLst>
                <a:cxn ang="T8">
                  <a:pos x="T0" y="T1"/>
                </a:cxn>
                <a:cxn ang="T9">
                  <a:pos x="T2" y="T3"/>
                </a:cxn>
                <a:cxn ang="T10">
                  <a:pos x="T4" y="T5"/>
                </a:cxn>
                <a:cxn ang="T11">
                  <a:pos x="T6" y="T7"/>
                </a:cxn>
              </a:cxnLst>
              <a:rect l="T12" t="T13" r="T14" b="T15"/>
              <a:pathLst>
                <a:path w="436" h="597">
                  <a:moveTo>
                    <a:pt x="0" y="0"/>
                  </a:moveTo>
                  <a:lnTo>
                    <a:pt x="436" y="597"/>
                  </a:lnTo>
                  <a:lnTo>
                    <a:pt x="37" y="35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38" name="Freeform 585"/>
            <p:cNvSpPr>
              <a:spLocks/>
            </p:cNvSpPr>
            <p:nvPr/>
          </p:nvSpPr>
          <p:spPr bwMode="auto">
            <a:xfrm>
              <a:off x="3271" y="2084"/>
              <a:ext cx="31" cy="46"/>
            </a:xfrm>
            <a:custGeom>
              <a:avLst/>
              <a:gdLst>
                <a:gd name="T0" fmla="*/ 0 w 436"/>
                <a:gd name="T1" fmla="*/ 0 h 597"/>
                <a:gd name="T2" fmla="*/ 31 w 436"/>
                <a:gd name="T3" fmla="*/ 46 h 597"/>
                <a:gd name="T4" fmla="*/ 3 w 436"/>
                <a:gd name="T5" fmla="*/ 27 h 597"/>
                <a:gd name="T6" fmla="*/ 0 w 436"/>
                <a:gd name="T7" fmla="*/ 0 h 597"/>
                <a:gd name="T8" fmla="*/ 0 60000 65536"/>
                <a:gd name="T9" fmla="*/ 0 60000 65536"/>
                <a:gd name="T10" fmla="*/ 0 60000 65536"/>
                <a:gd name="T11" fmla="*/ 0 60000 65536"/>
                <a:gd name="T12" fmla="*/ 0 w 436"/>
                <a:gd name="T13" fmla="*/ 0 h 597"/>
                <a:gd name="T14" fmla="*/ 436 w 436"/>
                <a:gd name="T15" fmla="*/ 597 h 597"/>
              </a:gdLst>
              <a:ahLst/>
              <a:cxnLst>
                <a:cxn ang="T8">
                  <a:pos x="T0" y="T1"/>
                </a:cxn>
                <a:cxn ang="T9">
                  <a:pos x="T2" y="T3"/>
                </a:cxn>
                <a:cxn ang="T10">
                  <a:pos x="T4" y="T5"/>
                </a:cxn>
                <a:cxn ang="T11">
                  <a:pos x="T6" y="T7"/>
                </a:cxn>
              </a:cxnLst>
              <a:rect l="T12" t="T13" r="T14" b="T15"/>
              <a:pathLst>
                <a:path w="436" h="597">
                  <a:moveTo>
                    <a:pt x="0" y="0"/>
                  </a:moveTo>
                  <a:lnTo>
                    <a:pt x="436" y="597"/>
                  </a:lnTo>
                  <a:lnTo>
                    <a:pt x="37" y="35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39" name="Freeform 586"/>
            <p:cNvSpPr>
              <a:spLocks/>
            </p:cNvSpPr>
            <p:nvPr/>
          </p:nvSpPr>
          <p:spPr bwMode="auto">
            <a:xfrm>
              <a:off x="3271" y="2083"/>
              <a:ext cx="31" cy="47"/>
            </a:xfrm>
            <a:custGeom>
              <a:avLst/>
              <a:gdLst>
                <a:gd name="T0" fmla="*/ 24 w 436"/>
                <a:gd name="T1" fmla="*/ 0 h 610"/>
                <a:gd name="T2" fmla="*/ 31 w 436"/>
                <a:gd name="T3" fmla="*/ 47 h 610"/>
                <a:gd name="T4" fmla="*/ 0 w 436"/>
                <a:gd name="T5" fmla="*/ 1 h 610"/>
                <a:gd name="T6" fmla="*/ 24 w 436"/>
                <a:gd name="T7" fmla="*/ 0 h 610"/>
                <a:gd name="T8" fmla="*/ 0 60000 65536"/>
                <a:gd name="T9" fmla="*/ 0 60000 65536"/>
                <a:gd name="T10" fmla="*/ 0 60000 65536"/>
                <a:gd name="T11" fmla="*/ 0 60000 65536"/>
                <a:gd name="T12" fmla="*/ 0 w 436"/>
                <a:gd name="T13" fmla="*/ 0 h 610"/>
                <a:gd name="T14" fmla="*/ 436 w 436"/>
                <a:gd name="T15" fmla="*/ 610 h 610"/>
              </a:gdLst>
              <a:ahLst/>
              <a:cxnLst>
                <a:cxn ang="T8">
                  <a:pos x="T0" y="T1"/>
                </a:cxn>
                <a:cxn ang="T9">
                  <a:pos x="T2" y="T3"/>
                </a:cxn>
                <a:cxn ang="T10">
                  <a:pos x="T4" y="T5"/>
                </a:cxn>
                <a:cxn ang="T11">
                  <a:pos x="T6" y="T7"/>
                </a:cxn>
              </a:cxnLst>
              <a:rect l="T12" t="T13" r="T14" b="T15"/>
              <a:pathLst>
                <a:path w="436" h="610">
                  <a:moveTo>
                    <a:pt x="332" y="0"/>
                  </a:moveTo>
                  <a:lnTo>
                    <a:pt x="436" y="610"/>
                  </a:lnTo>
                  <a:lnTo>
                    <a:pt x="0" y="13"/>
                  </a:lnTo>
                  <a:lnTo>
                    <a:pt x="3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40" name="Freeform 587"/>
            <p:cNvSpPr>
              <a:spLocks/>
            </p:cNvSpPr>
            <p:nvPr/>
          </p:nvSpPr>
          <p:spPr bwMode="auto">
            <a:xfrm>
              <a:off x="3271" y="2083"/>
              <a:ext cx="31" cy="47"/>
            </a:xfrm>
            <a:custGeom>
              <a:avLst/>
              <a:gdLst>
                <a:gd name="T0" fmla="*/ 24 w 436"/>
                <a:gd name="T1" fmla="*/ 0 h 610"/>
                <a:gd name="T2" fmla="*/ 31 w 436"/>
                <a:gd name="T3" fmla="*/ 47 h 610"/>
                <a:gd name="T4" fmla="*/ 0 w 436"/>
                <a:gd name="T5" fmla="*/ 1 h 610"/>
                <a:gd name="T6" fmla="*/ 24 w 436"/>
                <a:gd name="T7" fmla="*/ 0 h 610"/>
                <a:gd name="T8" fmla="*/ 0 60000 65536"/>
                <a:gd name="T9" fmla="*/ 0 60000 65536"/>
                <a:gd name="T10" fmla="*/ 0 60000 65536"/>
                <a:gd name="T11" fmla="*/ 0 60000 65536"/>
                <a:gd name="T12" fmla="*/ 0 w 436"/>
                <a:gd name="T13" fmla="*/ 0 h 610"/>
                <a:gd name="T14" fmla="*/ 436 w 436"/>
                <a:gd name="T15" fmla="*/ 610 h 610"/>
              </a:gdLst>
              <a:ahLst/>
              <a:cxnLst>
                <a:cxn ang="T8">
                  <a:pos x="T0" y="T1"/>
                </a:cxn>
                <a:cxn ang="T9">
                  <a:pos x="T2" y="T3"/>
                </a:cxn>
                <a:cxn ang="T10">
                  <a:pos x="T4" y="T5"/>
                </a:cxn>
                <a:cxn ang="T11">
                  <a:pos x="T6" y="T7"/>
                </a:cxn>
              </a:cxnLst>
              <a:rect l="T12" t="T13" r="T14" b="T15"/>
              <a:pathLst>
                <a:path w="436" h="610">
                  <a:moveTo>
                    <a:pt x="332" y="0"/>
                  </a:moveTo>
                  <a:lnTo>
                    <a:pt x="436" y="610"/>
                  </a:lnTo>
                  <a:lnTo>
                    <a:pt x="0" y="13"/>
                  </a:lnTo>
                  <a:lnTo>
                    <a:pt x="3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41" name="Freeform 588"/>
            <p:cNvSpPr>
              <a:spLocks/>
            </p:cNvSpPr>
            <p:nvPr/>
          </p:nvSpPr>
          <p:spPr bwMode="auto">
            <a:xfrm>
              <a:off x="3271" y="2033"/>
              <a:ext cx="27" cy="51"/>
            </a:xfrm>
            <a:custGeom>
              <a:avLst/>
              <a:gdLst>
                <a:gd name="T0" fmla="*/ 27 w 377"/>
                <a:gd name="T1" fmla="*/ 0 h 669"/>
                <a:gd name="T2" fmla="*/ 24 w 377"/>
                <a:gd name="T3" fmla="*/ 50 h 669"/>
                <a:gd name="T4" fmla="*/ 0 w 377"/>
                <a:gd name="T5" fmla="*/ 51 h 669"/>
                <a:gd name="T6" fmla="*/ 27 w 377"/>
                <a:gd name="T7" fmla="*/ 0 h 669"/>
                <a:gd name="T8" fmla="*/ 0 60000 65536"/>
                <a:gd name="T9" fmla="*/ 0 60000 65536"/>
                <a:gd name="T10" fmla="*/ 0 60000 65536"/>
                <a:gd name="T11" fmla="*/ 0 60000 65536"/>
                <a:gd name="T12" fmla="*/ 0 w 377"/>
                <a:gd name="T13" fmla="*/ 0 h 669"/>
                <a:gd name="T14" fmla="*/ 377 w 377"/>
                <a:gd name="T15" fmla="*/ 669 h 669"/>
              </a:gdLst>
              <a:ahLst/>
              <a:cxnLst>
                <a:cxn ang="T8">
                  <a:pos x="T0" y="T1"/>
                </a:cxn>
                <a:cxn ang="T9">
                  <a:pos x="T2" y="T3"/>
                </a:cxn>
                <a:cxn ang="T10">
                  <a:pos x="T4" y="T5"/>
                </a:cxn>
                <a:cxn ang="T11">
                  <a:pos x="T6" y="T7"/>
                </a:cxn>
              </a:cxnLst>
              <a:rect l="T12" t="T13" r="T14" b="T15"/>
              <a:pathLst>
                <a:path w="377" h="669">
                  <a:moveTo>
                    <a:pt x="377" y="0"/>
                  </a:moveTo>
                  <a:lnTo>
                    <a:pt x="332" y="656"/>
                  </a:lnTo>
                  <a:lnTo>
                    <a:pt x="0" y="669"/>
                  </a:lnTo>
                  <a:lnTo>
                    <a:pt x="3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42" name="Freeform 589"/>
            <p:cNvSpPr>
              <a:spLocks/>
            </p:cNvSpPr>
            <p:nvPr/>
          </p:nvSpPr>
          <p:spPr bwMode="auto">
            <a:xfrm>
              <a:off x="3271" y="2033"/>
              <a:ext cx="27" cy="51"/>
            </a:xfrm>
            <a:custGeom>
              <a:avLst/>
              <a:gdLst>
                <a:gd name="T0" fmla="*/ 27 w 377"/>
                <a:gd name="T1" fmla="*/ 0 h 669"/>
                <a:gd name="T2" fmla="*/ 24 w 377"/>
                <a:gd name="T3" fmla="*/ 50 h 669"/>
                <a:gd name="T4" fmla="*/ 0 w 377"/>
                <a:gd name="T5" fmla="*/ 51 h 669"/>
                <a:gd name="T6" fmla="*/ 27 w 377"/>
                <a:gd name="T7" fmla="*/ 0 h 669"/>
                <a:gd name="T8" fmla="*/ 0 60000 65536"/>
                <a:gd name="T9" fmla="*/ 0 60000 65536"/>
                <a:gd name="T10" fmla="*/ 0 60000 65536"/>
                <a:gd name="T11" fmla="*/ 0 60000 65536"/>
                <a:gd name="T12" fmla="*/ 0 w 377"/>
                <a:gd name="T13" fmla="*/ 0 h 669"/>
                <a:gd name="T14" fmla="*/ 377 w 377"/>
                <a:gd name="T15" fmla="*/ 669 h 669"/>
              </a:gdLst>
              <a:ahLst/>
              <a:cxnLst>
                <a:cxn ang="T8">
                  <a:pos x="T0" y="T1"/>
                </a:cxn>
                <a:cxn ang="T9">
                  <a:pos x="T2" y="T3"/>
                </a:cxn>
                <a:cxn ang="T10">
                  <a:pos x="T4" y="T5"/>
                </a:cxn>
                <a:cxn ang="T11">
                  <a:pos x="T6" y="T7"/>
                </a:cxn>
              </a:cxnLst>
              <a:rect l="T12" t="T13" r="T14" b="T15"/>
              <a:pathLst>
                <a:path w="377" h="669">
                  <a:moveTo>
                    <a:pt x="377" y="0"/>
                  </a:moveTo>
                  <a:lnTo>
                    <a:pt x="332" y="656"/>
                  </a:lnTo>
                  <a:lnTo>
                    <a:pt x="0" y="669"/>
                  </a:lnTo>
                  <a:lnTo>
                    <a:pt x="3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43" name="Freeform 590"/>
            <p:cNvSpPr>
              <a:spLocks/>
            </p:cNvSpPr>
            <p:nvPr/>
          </p:nvSpPr>
          <p:spPr bwMode="auto">
            <a:xfrm>
              <a:off x="3271" y="2029"/>
              <a:ext cx="27" cy="55"/>
            </a:xfrm>
            <a:custGeom>
              <a:avLst/>
              <a:gdLst>
                <a:gd name="T0" fmla="*/ 4 w 377"/>
                <a:gd name="T1" fmla="*/ 0 h 722"/>
                <a:gd name="T2" fmla="*/ 27 w 377"/>
                <a:gd name="T3" fmla="*/ 4 h 722"/>
                <a:gd name="T4" fmla="*/ 0 w 377"/>
                <a:gd name="T5" fmla="*/ 55 h 722"/>
                <a:gd name="T6" fmla="*/ 4 w 377"/>
                <a:gd name="T7" fmla="*/ 0 h 722"/>
                <a:gd name="T8" fmla="*/ 0 60000 65536"/>
                <a:gd name="T9" fmla="*/ 0 60000 65536"/>
                <a:gd name="T10" fmla="*/ 0 60000 65536"/>
                <a:gd name="T11" fmla="*/ 0 60000 65536"/>
                <a:gd name="T12" fmla="*/ 0 w 377"/>
                <a:gd name="T13" fmla="*/ 0 h 722"/>
                <a:gd name="T14" fmla="*/ 377 w 377"/>
                <a:gd name="T15" fmla="*/ 722 h 722"/>
              </a:gdLst>
              <a:ahLst/>
              <a:cxnLst>
                <a:cxn ang="T8">
                  <a:pos x="T0" y="T1"/>
                </a:cxn>
                <a:cxn ang="T9">
                  <a:pos x="T2" y="T3"/>
                </a:cxn>
                <a:cxn ang="T10">
                  <a:pos x="T4" y="T5"/>
                </a:cxn>
                <a:cxn ang="T11">
                  <a:pos x="T6" y="T7"/>
                </a:cxn>
              </a:cxnLst>
              <a:rect l="T12" t="T13" r="T14" b="T15"/>
              <a:pathLst>
                <a:path w="377" h="722">
                  <a:moveTo>
                    <a:pt x="49" y="0"/>
                  </a:moveTo>
                  <a:lnTo>
                    <a:pt x="377" y="53"/>
                  </a:lnTo>
                  <a:lnTo>
                    <a:pt x="0" y="722"/>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44" name="Freeform 591"/>
            <p:cNvSpPr>
              <a:spLocks/>
            </p:cNvSpPr>
            <p:nvPr/>
          </p:nvSpPr>
          <p:spPr bwMode="auto">
            <a:xfrm>
              <a:off x="3271" y="2029"/>
              <a:ext cx="27" cy="55"/>
            </a:xfrm>
            <a:custGeom>
              <a:avLst/>
              <a:gdLst>
                <a:gd name="T0" fmla="*/ 4 w 377"/>
                <a:gd name="T1" fmla="*/ 0 h 722"/>
                <a:gd name="T2" fmla="*/ 27 w 377"/>
                <a:gd name="T3" fmla="*/ 4 h 722"/>
                <a:gd name="T4" fmla="*/ 0 w 377"/>
                <a:gd name="T5" fmla="*/ 55 h 722"/>
                <a:gd name="T6" fmla="*/ 4 w 377"/>
                <a:gd name="T7" fmla="*/ 0 h 722"/>
                <a:gd name="T8" fmla="*/ 0 60000 65536"/>
                <a:gd name="T9" fmla="*/ 0 60000 65536"/>
                <a:gd name="T10" fmla="*/ 0 60000 65536"/>
                <a:gd name="T11" fmla="*/ 0 60000 65536"/>
                <a:gd name="T12" fmla="*/ 0 w 377"/>
                <a:gd name="T13" fmla="*/ 0 h 722"/>
                <a:gd name="T14" fmla="*/ 377 w 377"/>
                <a:gd name="T15" fmla="*/ 722 h 722"/>
              </a:gdLst>
              <a:ahLst/>
              <a:cxnLst>
                <a:cxn ang="T8">
                  <a:pos x="T0" y="T1"/>
                </a:cxn>
                <a:cxn ang="T9">
                  <a:pos x="T2" y="T3"/>
                </a:cxn>
                <a:cxn ang="T10">
                  <a:pos x="T4" y="T5"/>
                </a:cxn>
                <a:cxn ang="T11">
                  <a:pos x="T6" y="T7"/>
                </a:cxn>
              </a:cxnLst>
              <a:rect l="T12" t="T13" r="T14" b="T15"/>
              <a:pathLst>
                <a:path w="377" h="722">
                  <a:moveTo>
                    <a:pt x="49" y="0"/>
                  </a:moveTo>
                  <a:lnTo>
                    <a:pt x="377" y="53"/>
                  </a:lnTo>
                  <a:lnTo>
                    <a:pt x="0" y="722"/>
                  </a:lnTo>
                  <a:lnTo>
                    <a:pt x="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45" name="Freeform 592"/>
            <p:cNvSpPr>
              <a:spLocks/>
            </p:cNvSpPr>
            <p:nvPr/>
          </p:nvSpPr>
          <p:spPr bwMode="auto">
            <a:xfrm>
              <a:off x="3918" y="2025"/>
              <a:ext cx="52" cy="105"/>
            </a:xfrm>
            <a:custGeom>
              <a:avLst/>
              <a:gdLst>
                <a:gd name="T0" fmla="*/ 0 w 729"/>
                <a:gd name="T1" fmla="*/ 0 h 1368"/>
                <a:gd name="T2" fmla="*/ 52 w 729"/>
                <a:gd name="T3" fmla="*/ 100 h 1368"/>
                <a:gd name="T4" fmla="*/ 29 w 729"/>
                <a:gd name="T5" fmla="*/ 105 h 1368"/>
                <a:gd name="T6" fmla="*/ 0 w 729"/>
                <a:gd name="T7" fmla="*/ 0 h 1368"/>
                <a:gd name="T8" fmla="*/ 0 60000 65536"/>
                <a:gd name="T9" fmla="*/ 0 60000 65536"/>
                <a:gd name="T10" fmla="*/ 0 60000 65536"/>
                <a:gd name="T11" fmla="*/ 0 60000 65536"/>
                <a:gd name="T12" fmla="*/ 0 w 729"/>
                <a:gd name="T13" fmla="*/ 0 h 1368"/>
                <a:gd name="T14" fmla="*/ 729 w 729"/>
                <a:gd name="T15" fmla="*/ 1368 h 1368"/>
              </a:gdLst>
              <a:ahLst/>
              <a:cxnLst>
                <a:cxn ang="T8">
                  <a:pos x="T0" y="T1"/>
                </a:cxn>
                <a:cxn ang="T9">
                  <a:pos x="T2" y="T3"/>
                </a:cxn>
                <a:cxn ang="T10">
                  <a:pos x="T4" y="T5"/>
                </a:cxn>
                <a:cxn ang="T11">
                  <a:pos x="T6" y="T7"/>
                </a:cxn>
              </a:cxnLst>
              <a:rect l="T12" t="T13" r="T14" b="T15"/>
              <a:pathLst>
                <a:path w="729" h="1368">
                  <a:moveTo>
                    <a:pt x="0" y="0"/>
                  </a:moveTo>
                  <a:lnTo>
                    <a:pt x="729" y="1298"/>
                  </a:lnTo>
                  <a:lnTo>
                    <a:pt x="405" y="136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46" name="Freeform 593"/>
            <p:cNvSpPr>
              <a:spLocks/>
            </p:cNvSpPr>
            <p:nvPr/>
          </p:nvSpPr>
          <p:spPr bwMode="auto">
            <a:xfrm>
              <a:off x="3918" y="2025"/>
              <a:ext cx="52" cy="105"/>
            </a:xfrm>
            <a:custGeom>
              <a:avLst/>
              <a:gdLst>
                <a:gd name="T0" fmla="*/ 0 w 729"/>
                <a:gd name="T1" fmla="*/ 0 h 1368"/>
                <a:gd name="T2" fmla="*/ 52 w 729"/>
                <a:gd name="T3" fmla="*/ 100 h 1368"/>
                <a:gd name="T4" fmla="*/ 29 w 729"/>
                <a:gd name="T5" fmla="*/ 105 h 1368"/>
                <a:gd name="T6" fmla="*/ 0 w 729"/>
                <a:gd name="T7" fmla="*/ 0 h 1368"/>
                <a:gd name="T8" fmla="*/ 0 60000 65536"/>
                <a:gd name="T9" fmla="*/ 0 60000 65536"/>
                <a:gd name="T10" fmla="*/ 0 60000 65536"/>
                <a:gd name="T11" fmla="*/ 0 60000 65536"/>
                <a:gd name="T12" fmla="*/ 0 w 729"/>
                <a:gd name="T13" fmla="*/ 0 h 1368"/>
                <a:gd name="T14" fmla="*/ 729 w 729"/>
                <a:gd name="T15" fmla="*/ 1368 h 1368"/>
              </a:gdLst>
              <a:ahLst/>
              <a:cxnLst>
                <a:cxn ang="T8">
                  <a:pos x="T0" y="T1"/>
                </a:cxn>
                <a:cxn ang="T9">
                  <a:pos x="T2" y="T3"/>
                </a:cxn>
                <a:cxn ang="T10">
                  <a:pos x="T4" y="T5"/>
                </a:cxn>
                <a:cxn ang="T11">
                  <a:pos x="T6" y="T7"/>
                </a:cxn>
              </a:cxnLst>
              <a:rect l="T12" t="T13" r="T14" b="T15"/>
              <a:pathLst>
                <a:path w="729" h="1368">
                  <a:moveTo>
                    <a:pt x="0" y="0"/>
                  </a:moveTo>
                  <a:lnTo>
                    <a:pt x="729" y="1298"/>
                  </a:lnTo>
                  <a:lnTo>
                    <a:pt x="405" y="136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47" name="Freeform 594"/>
            <p:cNvSpPr>
              <a:spLocks/>
            </p:cNvSpPr>
            <p:nvPr/>
          </p:nvSpPr>
          <p:spPr bwMode="auto">
            <a:xfrm>
              <a:off x="3918" y="2017"/>
              <a:ext cx="52" cy="108"/>
            </a:xfrm>
            <a:custGeom>
              <a:avLst/>
              <a:gdLst>
                <a:gd name="T0" fmla="*/ 22 w 729"/>
                <a:gd name="T1" fmla="*/ 0 h 1399"/>
                <a:gd name="T2" fmla="*/ 52 w 729"/>
                <a:gd name="T3" fmla="*/ 108 h 1399"/>
                <a:gd name="T4" fmla="*/ 0 w 729"/>
                <a:gd name="T5" fmla="*/ 8 h 1399"/>
                <a:gd name="T6" fmla="*/ 22 w 729"/>
                <a:gd name="T7" fmla="*/ 0 h 1399"/>
                <a:gd name="T8" fmla="*/ 0 60000 65536"/>
                <a:gd name="T9" fmla="*/ 0 60000 65536"/>
                <a:gd name="T10" fmla="*/ 0 60000 65536"/>
                <a:gd name="T11" fmla="*/ 0 60000 65536"/>
                <a:gd name="T12" fmla="*/ 0 w 729"/>
                <a:gd name="T13" fmla="*/ 0 h 1399"/>
                <a:gd name="T14" fmla="*/ 729 w 729"/>
                <a:gd name="T15" fmla="*/ 1399 h 1399"/>
              </a:gdLst>
              <a:ahLst/>
              <a:cxnLst>
                <a:cxn ang="T8">
                  <a:pos x="T0" y="T1"/>
                </a:cxn>
                <a:cxn ang="T9">
                  <a:pos x="T2" y="T3"/>
                </a:cxn>
                <a:cxn ang="T10">
                  <a:pos x="T4" y="T5"/>
                </a:cxn>
                <a:cxn ang="T11">
                  <a:pos x="T6" y="T7"/>
                </a:cxn>
              </a:cxnLst>
              <a:rect l="T12" t="T13" r="T14" b="T15"/>
              <a:pathLst>
                <a:path w="729" h="1399">
                  <a:moveTo>
                    <a:pt x="314" y="0"/>
                  </a:moveTo>
                  <a:lnTo>
                    <a:pt x="729" y="1399"/>
                  </a:lnTo>
                  <a:lnTo>
                    <a:pt x="0" y="101"/>
                  </a:lnTo>
                  <a:lnTo>
                    <a:pt x="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48" name="Freeform 595"/>
            <p:cNvSpPr>
              <a:spLocks/>
            </p:cNvSpPr>
            <p:nvPr/>
          </p:nvSpPr>
          <p:spPr bwMode="auto">
            <a:xfrm>
              <a:off x="3918" y="2017"/>
              <a:ext cx="52" cy="108"/>
            </a:xfrm>
            <a:custGeom>
              <a:avLst/>
              <a:gdLst>
                <a:gd name="T0" fmla="*/ 22 w 729"/>
                <a:gd name="T1" fmla="*/ 0 h 1399"/>
                <a:gd name="T2" fmla="*/ 52 w 729"/>
                <a:gd name="T3" fmla="*/ 108 h 1399"/>
                <a:gd name="T4" fmla="*/ 0 w 729"/>
                <a:gd name="T5" fmla="*/ 8 h 1399"/>
                <a:gd name="T6" fmla="*/ 22 w 729"/>
                <a:gd name="T7" fmla="*/ 0 h 1399"/>
                <a:gd name="T8" fmla="*/ 0 60000 65536"/>
                <a:gd name="T9" fmla="*/ 0 60000 65536"/>
                <a:gd name="T10" fmla="*/ 0 60000 65536"/>
                <a:gd name="T11" fmla="*/ 0 60000 65536"/>
                <a:gd name="T12" fmla="*/ 0 w 729"/>
                <a:gd name="T13" fmla="*/ 0 h 1399"/>
                <a:gd name="T14" fmla="*/ 729 w 729"/>
                <a:gd name="T15" fmla="*/ 1399 h 1399"/>
              </a:gdLst>
              <a:ahLst/>
              <a:cxnLst>
                <a:cxn ang="T8">
                  <a:pos x="T0" y="T1"/>
                </a:cxn>
                <a:cxn ang="T9">
                  <a:pos x="T2" y="T3"/>
                </a:cxn>
                <a:cxn ang="T10">
                  <a:pos x="T4" y="T5"/>
                </a:cxn>
                <a:cxn ang="T11">
                  <a:pos x="T6" y="T7"/>
                </a:cxn>
              </a:cxnLst>
              <a:rect l="T12" t="T13" r="T14" b="T15"/>
              <a:pathLst>
                <a:path w="729" h="1399">
                  <a:moveTo>
                    <a:pt x="314" y="0"/>
                  </a:moveTo>
                  <a:lnTo>
                    <a:pt x="729" y="1399"/>
                  </a:lnTo>
                  <a:lnTo>
                    <a:pt x="0" y="101"/>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49" name="Freeform 596"/>
            <p:cNvSpPr>
              <a:spLocks/>
            </p:cNvSpPr>
            <p:nvPr/>
          </p:nvSpPr>
          <p:spPr bwMode="auto">
            <a:xfrm>
              <a:off x="3274" y="1987"/>
              <a:ext cx="36" cy="46"/>
            </a:xfrm>
            <a:custGeom>
              <a:avLst/>
              <a:gdLst>
                <a:gd name="T0" fmla="*/ 36 w 506"/>
                <a:gd name="T1" fmla="*/ 0 h 592"/>
                <a:gd name="T2" fmla="*/ 23 w 506"/>
                <a:gd name="T3" fmla="*/ 46 h 592"/>
                <a:gd name="T4" fmla="*/ 0 w 506"/>
                <a:gd name="T5" fmla="*/ 42 h 592"/>
                <a:gd name="T6" fmla="*/ 36 w 506"/>
                <a:gd name="T7" fmla="*/ 0 h 592"/>
                <a:gd name="T8" fmla="*/ 0 60000 65536"/>
                <a:gd name="T9" fmla="*/ 0 60000 65536"/>
                <a:gd name="T10" fmla="*/ 0 60000 65536"/>
                <a:gd name="T11" fmla="*/ 0 60000 65536"/>
                <a:gd name="T12" fmla="*/ 0 w 506"/>
                <a:gd name="T13" fmla="*/ 0 h 592"/>
                <a:gd name="T14" fmla="*/ 506 w 506"/>
                <a:gd name="T15" fmla="*/ 592 h 592"/>
              </a:gdLst>
              <a:ahLst/>
              <a:cxnLst>
                <a:cxn ang="T8">
                  <a:pos x="T0" y="T1"/>
                </a:cxn>
                <a:cxn ang="T9">
                  <a:pos x="T2" y="T3"/>
                </a:cxn>
                <a:cxn ang="T10">
                  <a:pos x="T4" y="T5"/>
                </a:cxn>
                <a:cxn ang="T11">
                  <a:pos x="T6" y="T7"/>
                </a:cxn>
              </a:cxnLst>
              <a:rect l="T12" t="T13" r="T14" b="T15"/>
              <a:pathLst>
                <a:path w="506" h="592">
                  <a:moveTo>
                    <a:pt x="506" y="0"/>
                  </a:moveTo>
                  <a:lnTo>
                    <a:pt x="328" y="592"/>
                  </a:lnTo>
                  <a:lnTo>
                    <a:pt x="0" y="539"/>
                  </a:lnTo>
                  <a:lnTo>
                    <a:pt x="5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50" name="Freeform 597"/>
            <p:cNvSpPr>
              <a:spLocks/>
            </p:cNvSpPr>
            <p:nvPr/>
          </p:nvSpPr>
          <p:spPr bwMode="auto">
            <a:xfrm>
              <a:off x="3274" y="1987"/>
              <a:ext cx="36" cy="46"/>
            </a:xfrm>
            <a:custGeom>
              <a:avLst/>
              <a:gdLst>
                <a:gd name="T0" fmla="*/ 36 w 506"/>
                <a:gd name="T1" fmla="*/ 0 h 592"/>
                <a:gd name="T2" fmla="*/ 23 w 506"/>
                <a:gd name="T3" fmla="*/ 46 h 592"/>
                <a:gd name="T4" fmla="*/ 0 w 506"/>
                <a:gd name="T5" fmla="*/ 42 h 592"/>
                <a:gd name="T6" fmla="*/ 36 w 506"/>
                <a:gd name="T7" fmla="*/ 0 h 592"/>
                <a:gd name="T8" fmla="*/ 0 60000 65536"/>
                <a:gd name="T9" fmla="*/ 0 60000 65536"/>
                <a:gd name="T10" fmla="*/ 0 60000 65536"/>
                <a:gd name="T11" fmla="*/ 0 60000 65536"/>
                <a:gd name="T12" fmla="*/ 0 w 506"/>
                <a:gd name="T13" fmla="*/ 0 h 592"/>
                <a:gd name="T14" fmla="*/ 506 w 506"/>
                <a:gd name="T15" fmla="*/ 592 h 592"/>
              </a:gdLst>
              <a:ahLst/>
              <a:cxnLst>
                <a:cxn ang="T8">
                  <a:pos x="T0" y="T1"/>
                </a:cxn>
                <a:cxn ang="T9">
                  <a:pos x="T2" y="T3"/>
                </a:cxn>
                <a:cxn ang="T10">
                  <a:pos x="T4" y="T5"/>
                </a:cxn>
                <a:cxn ang="T11">
                  <a:pos x="T6" y="T7"/>
                </a:cxn>
              </a:cxnLst>
              <a:rect l="T12" t="T13" r="T14" b="T15"/>
              <a:pathLst>
                <a:path w="506" h="592">
                  <a:moveTo>
                    <a:pt x="506" y="0"/>
                  </a:moveTo>
                  <a:lnTo>
                    <a:pt x="328" y="592"/>
                  </a:lnTo>
                  <a:lnTo>
                    <a:pt x="0" y="539"/>
                  </a:lnTo>
                  <a:lnTo>
                    <a:pt x="50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51" name="Freeform 598"/>
            <p:cNvSpPr>
              <a:spLocks/>
            </p:cNvSpPr>
            <p:nvPr/>
          </p:nvSpPr>
          <p:spPr bwMode="auto">
            <a:xfrm>
              <a:off x="3274" y="1978"/>
              <a:ext cx="36" cy="51"/>
            </a:xfrm>
            <a:custGeom>
              <a:avLst/>
              <a:gdLst>
                <a:gd name="T0" fmla="*/ 14 w 506"/>
                <a:gd name="T1" fmla="*/ 0 h 660"/>
                <a:gd name="T2" fmla="*/ 36 w 506"/>
                <a:gd name="T3" fmla="*/ 9 h 660"/>
                <a:gd name="T4" fmla="*/ 0 w 506"/>
                <a:gd name="T5" fmla="*/ 51 h 660"/>
                <a:gd name="T6" fmla="*/ 14 w 506"/>
                <a:gd name="T7" fmla="*/ 0 h 660"/>
                <a:gd name="T8" fmla="*/ 0 60000 65536"/>
                <a:gd name="T9" fmla="*/ 0 60000 65536"/>
                <a:gd name="T10" fmla="*/ 0 60000 65536"/>
                <a:gd name="T11" fmla="*/ 0 60000 65536"/>
                <a:gd name="T12" fmla="*/ 0 w 506"/>
                <a:gd name="T13" fmla="*/ 0 h 660"/>
                <a:gd name="T14" fmla="*/ 506 w 506"/>
                <a:gd name="T15" fmla="*/ 660 h 660"/>
              </a:gdLst>
              <a:ahLst/>
              <a:cxnLst>
                <a:cxn ang="T8">
                  <a:pos x="T0" y="T1"/>
                </a:cxn>
                <a:cxn ang="T9">
                  <a:pos x="T2" y="T3"/>
                </a:cxn>
                <a:cxn ang="T10">
                  <a:pos x="T4" y="T5"/>
                </a:cxn>
                <a:cxn ang="T11">
                  <a:pos x="T6" y="T7"/>
                </a:cxn>
              </a:cxnLst>
              <a:rect l="T12" t="T13" r="T14" b="T15"/>
              <a:pathLst>
                <a:path w="506" h="660">
                  <a:moveTo>
                    <a:pt x="200" y="0"/>
                  </a:moveTo>
                  <a:lnTo>
                    <a:pt x="506" y="121"/>
                  </a:lnTo>
                  <a:lnTo>
                    <a:pt x="0" y="660"/>
                  </a:lnTo>
                  <a:lnTo>
                    <a:pt x="2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52" name="Freeform 599"/>
            <p:cNvSpPr>
              <a:spLocks/>
            </p:cNvSpPr>
            <p:nvPr/>
          </p:nvSpPr>
          <p:spPr bwMode="auto">
            <a:xfrm>
              <a:off x="3274" y="1978"/>
              <a:ext cx="36" cy="51"/>
            </a:xfrm>
            <a:custGeom>
              <a:avLst/>
              <a:gdLst>
                <a:gd name="T0" fmla="*/ 14 w 506"/>
                <a:gd name="T1" fmla="*/ 0 h 660"/>
                <a:gd name="T2" fmla="*/ 36 w 506"/>
                <a:gd name="T3" fmla="*/ 9 h 660"/>
                <a:gd name="T4" fmla="*/ 0 w 506"/>
                <a:gd name="T5" fmla="*/ 51 h 660"/>
                <a:gd name="T6" fmla="*/ 14 w 506"/>
                <a:gd name="T7" fmla="*/ 0 h 660"/>
                <a:gd name="T8" fmla="*/ 0 60000 65536"/>
                <a:gd name="T9" fmla="*/ 0 60000 65536"/>
                <a:gd name="T10" fmla="*/ 0 60000 65536"/>
                <a:gd name="T11" fmla="*/ 0 60000 65536"/>
                <a:gd name="T12" fmla="*/ 0 w 506"/>
                <a:gd name="T13" fmla="*/ 0 h 660"/>
                <a:gd name="T14" fmla="*/ 506 w 506"/>
                <a:gd name="T15" fmla="*/ 660 h 660"/>
              </a:gdLst>
              <a:ahLst/>
              <a:cxnLst>
                <a:cxn ang="T8">
                  <a:pos x="T0" y="T1"/>
                </a:cxn>
                <a:cxn ang="T9">
                  <a:pos x="T2" y="T3"/>
                </a:cxn>
                <a:cxn ang="T10">
                  <a:pos x="T4" y="T5"/>
                </a:cxn>
                <a:cxn ang="T11">
                  <a:pos x="T6" y="T7"/>
                </a:cxn>
              </a:cxnLst>
              <a:rect l="T12" t="T13" r="T14" b="T15"/>
              <a:pathLst>
                <a:path w="506" h="660">
                  <a:moveTo>
                    <a:pt x="200" y="0"/>
                  </a:moveTo>
                  <a:lnTo>
                    <a:pt x="506" y="121"/>
                  </a:lnTo>
                  <a:lnTo>
                    <a:pt x="0" y="660"/>
                  </a:lnTo>
                  <a:lnTo>
                    <a:pt x="2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53" name="Freeform 600"/>
            <p:cNvSpPr>
              <a:spLocks/>
            </p:cNvSpPr>
            <p:nvPr/>
          </p:nvSpPr>
          <p:spPr bwMode="auto">
            <a:xfrm>
              <a:off x="3899" y="1977"/>
              <a:ext cx="41" cy="48"/>
            </a:xfrm>
            <a:custGeom>
              <a:avLst/>
              <a:gdLst>
                <a:gd name="T0" fmla="*/ 0 w 570"/>
                <a:gd name="T1" fmla="*/ 0 h 627"/>
                <a:gd name="T2" fmla="*/ 41 w 570"/>
                <a:gd name="T3" fmla="*/ 40 h 627"/>
                <a:gd name="T4" fmla="*/ 18 w 570"/>
                <a:gd name="T5" fmla="*/ 48 h 627"/>
                <a:gd name="T6" fmla="*/ 0 w 570"/>
                <a:gd name="T7" fmla="*/ 0 h 627"/>
                <a:gd name="T8" fmla="*/ 0 60000 65536"/>
                <a:gd name="T9" fmla="*/ 0 60000 65536"/>
                <a:gd name="T10" fmla="*/ 0 60000 65536"/>
                <a:gd name="T11" fmla="*/ 0 60000 65536"/>
                <a:gd name="T12" fmla="*/ 0 w 570"/>
                <a:gd name="T13" fmla="*/ 0 h 627"/>
                <a:gd name="T14" fmla="*/ 570 w 570"/>
                <a:gd name="T15" fmla="*/ 627 h 627"/>
              </a:gdLst>
              <a:ahLst/>
              <a:cxnLst>
                <a:cxn ang="T8">
                  <a:pos x="T0" y="T1"/>
                </a:cxn>
                <a:cxn ang="T9">
                  <a:pos x="T2" y="T3"/>
                </a:cxn>
                <a:cxn ang="T10">
                  <a:pos x="T4" y="T5"/>
                </a:cxn>
                <a:cxn ang="T11">
                  <a:pos x="T6" y="T7"/>
                </a:cxn>
              </a:cxnLst>
              <a:rect l="T12" t="T13" r="T14" b="T15"/>
              <a:pathLst>
                <a:path w="570" h="627">
                  <a:moveTo>
                    <a:pt x="0" y="0"/>
                  </a:moveTo>
                  <a:lnTo>
                    <a:pt x="570" y="526"/>
                  </a:lnTo>
                  <a:lnTo>
                    <a:pt x="256" y="62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54" name="Freeform 601"/>
            <p:cNvSpPr>
              <a:spLocks/>
            </p:cNvSpPr>
            <p:nvPr/>
          </p:nvSpPr>
          <p:spPr bwMode="auto">
            <a:xfrm>
              <a:off x="3899" y="1977"/>
              <a:ext cx="41" cy="48"/>
            </a:xfrm>
            <a:custGeom>
              <a:avLst/>
              <a:gdLst>
                <a:gd name="T0" fmla="*/ 0 w 570"/>
                <a:gd name="T1" fmla="*/ 0 h 627"/>
                <a:gd name="T2" fmla="*/ 41 w 570"/>
                <a:gd name="T3" fmla="*/ 40 h 627"/>
                <a:gd name="T4" fmla="*/ 18 w 570"/>
                <a:gd name="T5" fmla="*/ 48 h 627"/>
                <a:gd name="T6" fmla="*/ 0 w 570"/>
                <a:gd name="T7" fmla="*/ 0 h 627"/>
                <a:gd name="T8" fmla="*/ 0 60000 65536"/>
                <a:gd name="T9" fmla="*/ 0 60000 65536"/>
                <a:gd name="T10" fmla="*/ 0 60000 65536"/>
                <a:gd name="T11" fmla="*/ 0 60000 65536"/>
                <a:gd name="T12" fmla="*/ 0 w 570"/>
                <a:gd name="T13" fmla="*/ 0 h 627"/>
                <a:gd name="T14" fmla="*/ 570 w 570"/>
                <a:gd name="T15" fmla="*/ 627 h 627"/>
              </a:gdLst>
              <a:ahLst/>
              <a:cxnLst>
                <a:cxn ang="T8">
                  <a:pos x="T0" y="T1"/>
                </a:cxn>
                <a:cxn ang="T9">
                  <a:pos x="T2" y="T3"/>
                </a:cxn>
                <a:cxn ang="T10">
                  <a:pos x="T4" y="T5"/>
                </a:cxn>
                <a:cxn ang="T11">
                  <a:pos x="T6" y="T7"/>
                </a:cxn>
              </a:cxnLst>
              <a:rect l="T12" t="T13" r="T14" b="T15"/>
              <a:pathLst>
                <a:path w="570" h="627">
                  <a:moveTo>
                    <a:pt x="0" y="0"/>
                  </a:moveTo>
                  <a:lnTo>
                    <a:pt x="570" y="526"/>
                  </a:lnTo>
                  <a:lnTo>
                    <a:pt x="256" y="62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55" name="Freeform 602"/>
            <p:cNvSpPr>
              <a:spLocks/>
            </p:cNvSpPr>
            <p:nvPr/>
          </p:nvSpPr>
          <p:spPr bwMode="auto">
            <a:xfrm>
              <a:off x="3899" y="1967"/>
              <a:ext cx="41" cy="50"/>
            </a:xfrm>
            <a:custGeom>
              <a:avLst/>
              <a:gdLst>
                <a:gd name="T0" fmla="*/ 22 w 570"/>
                <a:gd name="T1" fmla="*/ 0 h 650"/>
                <a:gd name="T2" fmla="*/ 41 w 570"/>
                <a:gd name="T3" fmla="*/ 50 h 650"/>
                <a:gd name="T4" fmla="*/ 0 w 570"/>
                <a:gd name="T5" fmla="*/ 10 h 650"/>
                <a:gd name="T6" fmla="*/ 22 w 570"/>
                <a:gd name="T7" fmla="*/ 0 h 650"/>
                <a:gd name="T8" fmla="*/ 0 60000 65536"/>
                <a:gd name="T9" fmla="*/ 0 60000 65536"/>
                <a:gd name="T10" fmla="*/ 0 60000 65536"/>
                <a:gd name="T11" fmla="*/ 0 60000 65536"/>
                <a:gd name="T12" fmla="*/ 0 w 570"/>
                <a:gd name="T13" fmla="*/ 0 h 650"/>
                <a:gd name="T14" fmla="*/ 570 w 570"/>
                <a:gd name="T15" fmla="*/ 650 h 650"/>
              </a:gdLst>
              <a:ahLst/>
              <a:cxnLst>
                <a:cxn ang="T8">
                  <a:pos x="T0" y="T1"/>
                </a:cxn>
                <a:cxn ang="T9">
                  <a:pos x="T2" y="T3"/>
                </a:cxn>
                <a:cxn ang="T10">
                  <a:pos x="T4" y="T5"/>
                </a:cxn>
                <a:cxn ang="T11">
                  <a:pos x="T6" y="T7"/>
                </a:cxn>
              </a:cxnLst>
              <a:rect l="T12" t="T13" r="T14" b="T15"/>
              <a:pathLst>
                <a:path w="570" h="650">
                  <a:moveTo>
                    <a:pt x="304" y="0"/>
                  </a:moveTo>
                  <a:lnTo>
                    <a:pt x="570" y="650"/>
                  </a:lnTo>
                  <a:lnTo>
                    <a:pt x="0" y="124"/>
                  </a:lnTo>
                  <a:lnTo>
                    <a:pt x="3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56" name="Freeform 603"/>
            <p:cNvSpPr>
              <a:spLocks/>
            </p:cNvSpPr>
            <p:nvPr/>
          </p:nvSpPr>
          <p:spPr bwMode="auto">
            <a:xfrm>
              <a:off x="3899" y="1967"/>
              <a:ext cx="41" cy="50"/>
            </a:xfrm>
            <a:custGeom>
              <a:avLst/>
              <a:gdLst>
                <a:gd name="T0" fmla="*/ 22 w 570"/>
                <a:gd name="T1" fmla="*/ 0 h 650"/>
                <a:gd name="T2" fmla="*/ 41 w 570"/>
                <a:gd name="T3" fmla="*/ 50 h 650"/>
                <a:gd name="T4" fmla="*/ 0 w 570"/>
                <a:gd name="T5" fmla="*/ 10 h 650"/>
                <a:gd name="T6" fmla="*/ 22 w 570"/>
                <a:gd name="T7" fmla="*/ 0 h 650"/>
                <a:gd name="T8" fmla="*/ 0 60000 65536"/>
                <a:gd name="T9" fmla="*/ 0 60000 65536"/>
                <a:gd name="T10" fmla="*/ 0 60000 65536"/>
                <a:gd name="T11" fmla="*/ 0 60000 65536"/>
                <a:gd name="T12" fmla="*/ 0 w 570"/>
                <a:gd name="T13" fmla="*/ 0 h 650"/>
                <a:gd name="T14" fmla="*/ 570 w 570"/>
                <a:gd name="T15" fmla="*/ 650 h 650"/>
              </a:gdLst>
              <a:ahLst/>
              <a:cxnLst>
                <a:cxn ang="T8">
                  <a:pos x="T0" y="T1"/>
                </a:cxn>
                <a:cxn ang="T9">
                  <a:pos x="T2" y="T3"/>
                </a:cxn>
                <a:cxn ang="T10">
                  <a:pos x="T4" y="T5"/>
                </a:cxn>
                <a:cxn ang="T11">
                  <a:pos x="T6" y="T7"/>
                </a:cxn>
              </a:cxnLst>
              <a:rect l="T12" t="T13" r="T14" b="T15"/>
              <a:pathLst>
                <a:path w="570" h="650">
                  <a:moveTo>
                    <a:pt x="304" y="0"/>
                  </a:moveTo>
                  <a:lnTo>
                    <a:pt x="570" y="650"/>
                  </a:lnTo>
                  <a:lnTo>
                    <a:pt x="0" y="124"/>
                  </a:lnTo>
                  <a:lnTo>
                    <a:pt x="30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57" name="Freeform 604"/>
            <p:cNvSpPr>
              <a:spLocks/>
            </p:cNvSpPr>
            <p:nvPr/>
          </p:nvSpPr>
          <p:spPr bwMode="auto">
            <a:xfrm>
              <a:off x="3288" y="1951"/>
              <a:ext cx="43" cy="36"/>
            </a:xfrm>
            <a:custGeom>
              <a:avLst/>
              <a:gdLst>
                <a:gd name="T0" fmla="*/ 43 w 594"/>
                <a:gd name="T1" fmla="*/ 0 h 471"/>
                <a:gd name="T2" fmla="*/ 22 w 594"/>
                <a:gd name="T3" fmla="*/ 36 h 471"/>
                <a:gd name="T4" fmla="*/ 0 w 594"/>
                <a:gd name="T5" fmla="*/ 27 h 471"/>
                <a:gd name="T6" fmla="*/ 43 w 594"/>
                <a:gd name="T7" fmla="*/ 0 h 471"/>
                <a:gd name="T8" fmla="*/ 0 60000 65536"/>
                <a:gd name="T9" fmla="*/ 0 60000 65536"/>
                <a:gd name="T10" fmla="*/ 0 60000 65536"/>
                <a:gd name="T11" fmla="*/ 0 60000 65536"/>
                <a:gd name="T12" fmla="*/ 0 w 594"/>
                <a:gd name="T13" fmla="*/ 0 h 471"/>
                <a:gd name="T14" fmla="*/ 594 w 594"/>
                <a:gd name="T15" fmla="*/ 471 h 471"/>
              </a:gdLst>
              <a:ahLst/>
              <a:cxnLst>
                <a:cxn ang="T8">
                  <a:pos x="T0" y="T1"/>
                </a:cxn>
                <a:cxn ang="T9">
                  <a:pos x="T2" y="T3"/>
                </a:cxn>
                <a:cxn ang="T10">
                  <a:pos x="T4" y="T5"/>
                </a:cxn>
                <a:cxn ang="T11">
                  <a:pos x="T6" y="T7"/>
                </a:cxn>
              </a:cxnLst>
              <a:rect l="T12" t="T13" r="T14" b="T15"/>
              <a:pathLst>
                <a:path w="594" h="471">
                  <a:moveTo>
                    <a:pt x="594" y="0"/>
                  </a:moveTo>
                  <a:lnTo>
                    <a:pt x="306" y="471"/>
                  </a:lnTo>
                  <a:lnTo>
                    <a:pt x="0" y="350"/>
                  </a:lnTo>
                  <a:lnTo>
                    <a:pt x="5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58" name="Freeform 605"/>
            <p:cNvSpPr>
              <a:spLocks/>
            </p:cNvSpPr>
            <p:nvPr/>
          </p:nvSpPr>
          <p:spPr bwMode="auto">
            <a:xfrm>
              <a:off x="3288" y="1951"/>
              <a:ext cx="43" cy="36"/>
            </a:xfrm>
            <a:custGeom>
              <a:avLst/>
              <a:gdLst>
                <a:gd name="T0" fmla="*/ 43 w 594"/>
                <a:gd name="T1" fmla="*/ 0 h 471"/>
                <a:gd name="T2" fmla="*/ 22 w 594"/>
                <a:gd name="T3" fmla="*/ 36 h 471"/>
                <a:gd name="T4" fmla="*/ 0 w 594"/>
                <a:gd name="T5" fmla="*/ 27 h 471"/>
                <a:gd name="T6" fmla="*/ 43 w 594"/>
                <a:gd name="T7" fmla="*/ 0 h 471"/>
                <a:gd name="T8" fmla="*/ 0 60000 65536"/>
                <a:gd name="T9" fmla="*/ 0 60000 65536"/>
                <a:gd name="T10" fmla="*/ 0 60000 65536"/>
                <a:gd name="T11" fmla="*/ 0 60000 65536"/>
                <a:gd name="T12" fmla="*/ 0 w 594"/>
                <a:gd name="T13" fmla="*/ 0 h 471"/>
                <a:gd name="T14" fmla="*/ 594 w 594"/>
                <a:gd name="T15" fmla="*/ 471 h 471"/>
              </a:gdLst>
              <a:ahLst/>
              <a:cxnLst>
                <a:cxn ang="T8">
                  <a:pos x="T0" y="T1"/>
                </a:cxn>
                <a:cxn ang="T9">
                  <a:pos x="T2" y="T3"/>
                </a:cxn>
                <a:cxn ang="T10">
                  <a:pos x="T4" y="T5"/>
                </a:cxn>
                <a:cxn ang="T11">
                  <a:pos x="T6" y="T7"/>
                </a:cxn>
              </a:cxnLst>
              <a:rect l="T12" t="T13" r="T14" b="T15"/>
              <a:pathLst>
                <a:path w="594" h="471">
                  <a:moveTo>
                    <a:pt x="594" y="0"/>
                  </a:moveTo>
                  <a:lnTo>
                    <a:pt x="306" y="471"/>
                  </a:lnTo>
                  <a:lnTo>
                    <a:pt x="0" y="350"/>
                  </a:lnTo>
                  <a:lnTo>
                    <a:pt x="5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59" name="Freeform 606"/>
            <p:cNvSpPr>
              <a:spLocks/>
            </p:cNvSpPr>
            <p:nvPr/>
          </p:nvSpPr>
          <p:spPr bwMode="auto">
            <a:xfrm>
              <a:off x="3288" y="1936"/>
              <a:ext cx="43" cy="42"/>
            </a:xfrm>
            <a:custGeom>
              <a:avLst/>
              <a:gdLst>
                <a:gd name="T0" fmla="*/ 24 w 594"/>
                <a:gd name="T1" fmla="*/ 0 h 540"/>
                <a:gd name="T2" fmla="*/ 43 w 594"/>
                <a:gd name="T3" fmla="*/ 15 h 540"/>
                <a:gd name="T4" fmla="*/ 0 w 594"/>
                <a:gd name="T5" fmla="*/ 42 h 540"/>
                <a:gd name="T6" fmla="*/ 24 w 594"/>
                <a:gd name="T7" fmla="*/ 0 h 540"/>
                <a:gd name="T8" fmla="*/ 0 60000 65536"/>
                <a:gd name="T9" fmla="*/ 0 60000 65536"/>
                <a:gd name="T10" fmla="*/ 0 60000 65536"/>
                <a:gd name="T11" fmla="*/ 0 60000 65536"/>
                <a:gd name="T12" fmla="*/ 0 w 594"/>
                <a:gd name="T13" fmla="*/ 0 h 540"/>
                <a:gd name="T14" fmla="*/ 594 w 594"/>
                <a:gd name="T15" fmla="*/ 540 h 540"/>
              </a:gdLst>
              <a:ahLst/>
              <a:cxnLst>
                <a:cxn ang="T8">
                  <a:pos x="T0" y="T1"/>
                </a:cxn>
                <a:cxn ang="T9">
                  <a:pos x="T2" y="T3"/>
                </a:cxn>
                <a:cxn ang="T10">
                  <a:pos x="T4" y="T5"/>
                </a:cxn>
                <a:cxn ang="T11">
                  <a:pos x="T6" y="T7"/>
                </a:cxn>
              </a:cxnLst>
              <a:rect l="T12" t="T13" r="T14" b="T15"/>
              <a:pathLst>
                <a:path w="594" h="540">
                  <a:moveTo>
                    <a:pt x="330" y="0"/>
                  </a:moveTo>
                  <a:lnTo>
                    <a:pt x="594" y="190"/>
                  </a:lnTo>
                  <a:lnTo>
                    <a:pt x="0" y="540"/>
                  </a:lnTo>
                  <a:lnTo>
                    <a:pt x="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60" name="Freeform 607"/>
            <p:cNvSpPr>
              <a:spLocks/>
            </p:cNvSpPr>
            <p:nvPr/>
          </p:nvSpPr>
          <p:spPr bwMode="auto">
            <a:xfrm>
              <a:off x="3288" y="1936"/>
              <a:ext cx="43" cy="42"/>
            </a:xfrm>
            <a:custGeom>
              <a:avLst/>
              <a:gdLst>
                <a:gd name="T0" fmla="*/ 24 w 594"/>
                <a:gd name="T1" fmla="*/ 0 h 540"/>
                <a:gd name="T2" fmla="*/ 43 w 594"/>
                <a:gd name="T3" fmla="*/ 15 h 540"/>
                <a:gd name="T4" fmla="*/ 0 w 594"/>
                <a:gd name="T5" fmla="*/ 42 h 540"/>
                <a:gd name="T6" fmla="*/ 24 w 594"/>
                <a:gd name="T7" fmla="*/ 0 h 540"/>
                <a:gd name="T8" fmla="*/ 0 60000 65536"/>
                <a:gd name="T9" fmla="*/ 0 60000 65536"/>
                <a:gd name="T10" fmla="*/ 0 60000 65536"/>
                <a:gd name="T11" fmla="*/ 0 60000 65536"/>
                <a:gd name="T12" fmla="*/ 0 w 594"/>
                <a:gd name="T13" fmla="*/ 0 h 540"/>
                <a:gd name="T14" fmla="*/ 594 w 594"/>
                <a:gd name="T15" fmla="*/ 540 h 540"/>
              </a:gdLst>
              <a:ahLst/>
              <a:cxnLst>
                <a:cxn ang="T8">
                  <a:pos x="T0" y="T1"/>
                </a:cxn>
                <a:cxn ang="T9">
                  <a:pos x="T2" y="T3"/>
                </a:cxn>
                <a:cxn ang="T10">
                  <a:pos x="T4" y="T5"/>
                </a:cxn>
                <a:cxn ang="T11">
                  <a:pos x="T6" y="T7"/>
                </a:cxn>
              </a:cxnLst>
              <a:rect l="T12" t="T13" r="T14" b="T15"/>
              <a:pathLst>
                <a:path w="594" h="540">
                  <a:moveTo>
                    <a:pt x="330" y="0"/>
                  </a:moveTo>
                  <a:lnTo>
                    <a:pt x="594" y="190"/>
                  </a:lnTo>
                  <a:lnTo>
                    <a:pt x="0" y="540"/>
                  </a:lnTo>
                  <a:lnTo>
                    <a:pt x="3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61" name="Freeform 608"/>
            <p:cNvSpPr>
              <a:spLocks/>
            </p:cNvSpPr>
            <p:nvPr/>
          </p:nvSpPr>
          <p:spPr bwMode="auto">
            <a:xfrm>
              <a:off x="3878" y="1934"/>
              <a:ext cx="43" cy="43"/>
            </a:xfrm>
            <a:custGeom>
              <a:avLst/>
              <a:gdLst>
                <a:gd name="T0" fmla="*/ 0 w 601"/>
                <a:gd name="T1" fmla="*/ 0 h 561"/>
                <a:gd name="T2" fmla="*/ 43 w 601"/>
                <a:gd name="T3" fmla="*/ 33 h 561"/>
                <a:gd name="T4" fmla="*/ 21 w 601"/>
                <a:gd name="T5" fmla="*/ 43 h 561"/>
                <a:gd name="T6" fmla="*/ 0 w 601"/>
                <a:gd name="T7" fmla="*/ 0 h 561"/>
                <a:gd name="T8" fmla="*/ 0 60000 65536"/>
                <a:gd name="T9" fmla="*/ 0 60000 65536"/>
                <a:gd name="T10" fmla="*/ 0 60000 65536"/>
                <a:gd name="T11" fmla="*/ 0 60000 65536"/>
                <a:gd name="T12" fmla="*/ 0 w 601"/>
                <a:gd name="T13" fmla="*/ 0 h 561"/>
                <a:gd name="T14" fmla="*/ 601 w 601"/>
                <a:gd name="T15" fmla="*/ 561 h 561"/>
              </a:gdLst>
              <a:ahLst/>
              <a:cxnLst>
                <a:cxn ang="T8">
                  <a:pos x="T0" y="T1"/>
                </a:cxn>
                <a:cxn ang="T9">
                  <a:pos x="T2" y="T3"/>
                </a:cxn>
                <a:cxn ang="T10">
                  <a:pos x="T4" y="T5"/>
                </a:cxn>
                <a:cxn ang="T11">
                  <a:pos x="T6" y="T7"/>
                </a:cxn>
              </a:cxnLst>
              <a:rect l="T12" t="T13" r="T14" b="T15"/>
              <a:pathLst>
                <a:path w="601" h="561">
                  <a:moveTo>
                    <a:pt x="0" y="0"/>
                  </a:moveTo>
                  <a:lnTo>
                    <a:pt x="601" y="437"/>
                  </a:lnTo>
                  <a:lnTo>
                    <a:pt x="297" y="56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62" name="Freeform 609"/>
            <p:cNvSpPr>
              <a:spLocks/>
            </p:cNvSpPr>
            <p:nvPr/>
          </p:nvSpPr>
          <p:spPr bwMode="auto">
            <a:xfrm>
              <a:off x="3878" y="1934"/>
              <a:ext cx="43" cy="43"/>
            </a:xfrm>
            <a:custGeom>
              <a:avLst/>
              <a:gdLst>
                <a:gd name="T0" fmla="*/ 0 w 601"/>
                <a:gd name="T1" fmla="*/ 0 h 561"/>
                <a:gd name="T2" fmla="*/ 43 w 601"/>
                <a:gd name="T3" fmla="*/ 33 h 561"/>
                <a:gd name="T4" fmla="*/ 21 w 601"/>
                <a:gd name="T5" fmla="*/ 43 h 561"/>
                <a:gd name="T6" fmla="*/ 0 w 601"/>
                <a:gd name="T7" fmla="*/ 0 h 561"/>
                <a:gd name="T8" fmla="*/ 0 60000 65536"/>
                <a:gd name="T9" fmla="*/ 0 60000 65536"/>
                <a:gd name="T10" fmla="*/ 0 60000 65536"/>
                <a:gd name="T11" fmla="*/ 0 60000 65536"/>
                <a:gd name="T12" fmla="*/ 0 w 601"/>
                <a:gd name="T13" fmla="*/ 0 h 561"/>
                <a:gd name="T14" fmla="*/ 601 w 601"/>
                <a:gd name="T15" fmla="*/ 561 h 561"/>
              </a:gdLst>
              <a:ahLst/>
              <a:cxnLst>
                <a:cxn ang="T8">
                  <a:pos x="T0" y="T1"/>
                </a:cxn>
                <a:cxn ang="T9">
                  <a:pos x="T2" y="T3"/>
                </a:cxn>
                <a:cxn ang="T10">
                  <a:pos x="T4" y="T5"/>
                </a:cxn>
                <a:cxn ang="T11">
                  <a:pos x="T6" y="T7"/>
                </a:cxn>
              </a:cxnLst>
              <a:rect l="T12" t="T13" r="T14" b="T15"/>
              <a:pathLst>
                <a:path w="601" h="561">
                  <a:moveTo>
                    <a:pt x="0" y="0"/>
                  </a:moveTo>
                  <a:lnTo>
                    <a:pt x="601" y="437"/>
                  </a:lnTo>
                  <a:lnTo>
                    <a:pt x="297" y="56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63" name="Freeform 610"/>
            <p:cNvSpPr>
              <a:spLocks/>
            </p:cNvSpPr>
            <p:nvPr/>
          </p:nvSpPr>
          <p:spPr bwMode="auto">
            <a:xfrm>
              <a:off x="3312" y="1922"/>
              <a:ext cx="47" cy="29"/>
            </a:xfrm>
            <a:custGeom>
              <a:avLst/>
              <a:gdLst>
                <a:gd name="T0" fmla="*/ 47 w 653"/>
                <a:gd name="T1" fmla="*/ 0 h 374"/>
                <a:gd name="T2" fmla="*/ 19 w 653"/>
                <a:gd name="T3" fmla="*/ 29 h 374"/>
                <a:gd name="T4" fmla="*/ 0 w 653"/>
                <a:gd name="T5" fmla="*/ 14 h 374"/>
                <a:gd name="T6" fmla="*/ 47 w 653"/>
                <a:gd name="T7" fmla="*/ 0 h 374"/>
                <a:gd name="T8" fmla="*/ 0 60000 65536"/>
                <a:gd name="T9" fmla="*/ 0 60000 65536"/>
                <a:gd name="T10" fmla="*/ 0 60000 65536"/>
                <a:gd name="T11" fmla="*/ 0 60000 65536"/>
                <a:gd name="T12" fmla="*/ 0 w 653"/>
                <a:gd name="T13" fmla="*/ 0 h 374"/>
                <a:gd name="T14" fmla="*/ 653 w 653"/>
                <a:gd name="T15" fmla="*/ 374 h 374"/>
              </a:gdLst>
              <a:ahLst/>
              <a:cxnLst>
                <a:cxn ang="T8">
                  <a:pos x="T0" y="T1"/>
                </a:cxn>
                <a:cxn ang="T9">
                  <a:pos x="T2" y="T3"/>
                </a:cxn>
                <a:cxn ang="T10">
                  <a:pos x="T4" y="T5"/>
                </a:cxn>
                <a:cxn ang="T11">
                  <a:pos x="T6" y="T7"/>
                </a:cxn>
              </a:cxnLst>
              <a:rect l="T12" t="T13" r="T14" b="T15"/>
              <a:pathLst>
                <a:path w="653" h="374">
                  <a:moveTo>
                    <a:pt x="653" y="0"/>
                  </a:moveTo>
                  <a:lnTo>
                    <a:pt x="264" y="374"/>
                  </a:lnTo>
                  <a:lnTo>
                    <a:pt x="0" y="184"/>
                  </a:lnTo>
                  <a:lnTo>
                    <a:pt x="6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64" name="Freeform 611"/>
            <p:cNvSpPr>
              <a:spLocks/>
            </p:cNvSpPr>
            <p:nvPr/>
          </p:nvSpPr>
          <p:spPr bwMode="auto">
            <a:xfrm>
              <a:off x="3312" y="1922"/>
              <a:ext cx="47" cy="29"/>
            </a:xfrm>
            <a:custGeom>
              <a:avLst/>
              <a:gdLst>
                <a:gd name="T0" fmla="*/ 47 w 653"/>
                <a:gd name="T1" fmla="*/ 0 h 374"/>
                <a:gd name="T2" fmla="*/ 19 w 653"/>
                <a:gd name="T3" fmla="*/ 29 h 374"/>
                <a:gd name="T4" fmla="*/ 0 w 653"/>
                <a:gd name="T5" fmla="*/ 14 h 374"/>
                <a:gd name="T6" fmla="*/ 47 w 653"/>
                <a:gd name="T7" fmla="*/ 0 h 374"/>
                <a:gd name="T8" fmla="*/ 0 60000 65536"/>
                <a:gd name="T9" fmla="*/ 0 60000 65536"/>
                <a:gd name="T10" fmla="*/ 0 60000 65536"/>
                <a:gd name="T11" fmla="*/ 0 60000 65536"/>
                <a:gd name="T12" fmla="*/ 0 w 653"/>
                <a:gd name="T13" fmla="*/ 0 h 374"/>
                <a:gd name="T14" fmla="*/ 653 w 653"/>
                <a:gd name="T15" fmla="*/ 374 h 374"/>
              </a:gdLst>
              <a:ahLst/>
              <a:cxnLst>
                <a:cxn ang="T8">
                  <a:pos x="T0" y="T1"/>
                </a:cxn>
                <a:cxn ang="T9">
                  <a:pos x="T2" y="T3"/>
                </a:cxn>
                <a:cxn ang="T10">
                  <a:pos x="T4" y="T5"/>
                </a:cxn>
                <a:cxn ang="T11">
                  <a:pos x="T6" y="T7"/>
                </a:cxn>
              </a:cxnLst>
              <a:rect l="T12" t="T13" r="T14" b="T15"/>
              <a:pathLst>
                <a:path w="653" h="374">
                  <a:moveTo>
                    <a:pt x="653" y="0"/>
                  </a:moveTo>
                  <a:lnTo>
                    <a:pt x="264" y="374"/>
                  </a:lnTo>
                  <a:lnTo>
                    <a:pt x="0" y="184"/>
                  </a:lnTo>
                  <a:lnTo>
                    <a:pt x="65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65" name="Freeform 612"/>
            <p:cNvSpPr>
              <a:spLocks/>
            </p:cNvSpPr>
            <p:nvPr/>
          </p:nvSpPr>
          <p:spPr bwMode="auto">
            <a:xfrm>
              <a:off x="3878" y="1922"/>
              <a:ext cx="43" cy="45"/>
            </a:xfrm>
            <a:custGeom>
              <a:avLst/>
              <a:gdLst>
                <a:gd name="T0" fmla="*/ 21 w 601"/>
                <a:gd name="T1" fmla="*/ 0 h 593"/>
                <a:gd name="T2" fmla="*/ 43 w 601"/>
                <a:gd name="T3" fmla="*/ 45 h 593"/>
                <a:gd name="T4" fmla="*/ 0 w 601"/>
                <a:gd name="T5" fmla="*/ 12 h 593"/>
                <a:gd name="T6" fmla="*/ 21 w 601"/>
                <a:gd name="T7" fmla="*/ 0 h 593"/>
                <a:gd name="T8" fmla="*/ 0 60000 65536"/>
                <a:gd name="T9" fmla="*/ 0 60000 65536"/>
                <a:gd name="T10" fmla="*/ 0 60000 65536"/>
                <a:gd name="T11" fmla="*/ 0 60000 65536"/>
                <a:gd name="T12" fmla="*/ 0 w 601"/>
                <a:gd name="T13" fmla="*/ 0 h 593"/>
                <a:gd name="T14" fmla="*/ 601 w 601"/>
                <a:gd name="T15" fmla="*/ 593 h 593"/>
              </a:gdLst>
              <a:ahLst/>
              <a:cxnLst>
                <a:cxn ang="T8">
                  <a:pos x="T0" y="T1"/>
                </a:cxn>
                <a:cxn ang="T9">
                  <a:pos x="T2" y="T3"/>
                </a:cxn>
                <a:cxn ang="T10">
                  <a:pos x="T4" y="T5"/>
                </a:cxn>
                <a:cxn ang="T11">
                  <a:pos x="T6" y="T7"/>
                </a:cxn>
              </a:cxnLst>
              <a:rect l="T12" t="T13" r="T14" b="T15"/>
              <a:pathLst>
                <a:path w="601" h="593">
                  <a:moveTo>
                    <a:pt x="288" y="0"/>
                  </a:moveTo>
                  <a:lnTo>
                    <a:pt x="601" y="593"/>
                  </a:lnTo>
                  <a:lnTo>
                    <a:pt x="0" y="156"/>
                  </a:lnTo>
                  <a:lnTo>
                    <a:pt x="2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66" name="Freeform 613"/>
            <p:cNvSpPr>
              <a:spLocks/>
            </p:cNvSpPr>
            <p:nvPr/>
          </p:nvSpPr>
          <p:spPr bwMode="auto">
            <a:xfrm>
              <a:off x="3878" y="1922"/>
              <a:ext cx="43" cy="45"/>
            </a:xfrm>
            <a:custGeom>
              <a:avLst/>
              <a:gdLst>
                <a:gd name="T0" fmla="*/ 21 w 601"/>
                <a:gd name="T1" fmla="*/ 0 h 593"/>
                <a:gd name="T2" fmla="*/ 43 w 601"/>
                <a:gd name="T3" fmla="*/ 45 h 593"/>
                <a:gd name="T4" fmla="*/ 0 w 601"/>
                <a:gd name="T5" fmla="*/ 12 h 593"/>
                <a:gd name="T6" fmla="*/ 21 w 601"/>
                <a:gd name="T7" fmla="*/ 0 h 593"/>
                <a:gd name="T8" fmla="*/ 0 60000 65536"/>
                <a:gd name="T9" fmla="*/ 0 60000 65536"/>
                <a:gd name="T10" fmla="*/ 0 60000 65536"/>
                <a:gd name="T11" fmla="*/ 0 60000 65536"/>
                <a:gd name="T12" fmla="*/ 0 w 601"/>
                <a:gd name="T13" fmla="*/ 0 h 593"/>
                <a:gd name="T14" fmla="*/ 601 w 601"/>
                <a:gd name="T15" fmla="*/ 593 h 593"/>
              </a:gdLst>
              <a:ahLst/>
              <a:cxnLst>
                <a:cxn ang="T8">
                  <a:pos x="T0" y="T1"/>
                </a:cxn>
                <a:cxn ang="T9">
                  <a:pos x="T2" y="T3"/>
                </a:cxn>
                <a:cxn ang="T10">
                  <a:pos x="T4" y="T5"/>
                </a:cxn>
                <a:cxn ang="T11">
                  <a:pos x="T6" y="T7"/>
                </a:cxn>
              </a:cxnLst>
              <a:rect l="T12" t="T13" r="T14" b="T15"/>
              <a:pathLst>
                <a:path w="601" h="593">
                  <a:moveTo>
                    <a:pt x="288" y="0"/>
                  </a:moveTo>
                  <a:lnTo>
                    <a:pt x="601" y="593"/>
                  </a:lnTo>
                  <a:lnTo>
                    <a:pt x="0" y="156"/>
                  </a:lnTo>
                  <a:lnTo>
                    <a:pt x="28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67" name="Freeform 614"/>
            <p:cNvSpPr>
              <a:spLocks/>
            </p:cNvSpPr>
            <p:nvPr/>
          </p:nvSpPr>
          <p:spPr bwMode="auto">
            <a:xfrm>
              <a:off x="3312" y="1903"/>
              <a:ext cx="47" cy="33"/>
            </a:xfrm>
            <a:custGeom>
              <a:avLst/>
              <a:gdLst>
                <a:gd name="T0" fmla="*/ 32 w 653"/>
                <a:gd name="T1" fmla="*/ 0 h 427"/>
                <a:gd name="T2" fmla="*/ 47 w 653"/>
                <a:gd name="T3" fmla="*/ 19 h 427"/>
                <a:gd name="T4" fmla="*/ 0 w 653"/>
                <a:gd name="T5" fmla="*/ 33 h 427"/>
                <a:gd name="T6" fmla="*/ 32 w 653"/>
                <a:gd name="T7" fmla="*/ 0 h 427"/>
                <a:gd name="T8" fmla="*/ 0 60000 65536"/>
                <a:gd name="T9" fmla="*/ 0 60000 65536"/>
                <a:gd name="T10" fmla="*/ 0 60000 65536"/>
                <a:gd name="T11" fmla="*/ 0 60000 65536"/>
                <a:gd name="T12" fmla="*/ 0 w 653"/>
                <a:gd name="T13" fmla="*/ 0 h 427"/>
                <a:gd name="T14" fmla="*/ 653 w 653"/>
                <a:gd name="T15" fmla="*/ 427 h 427"/>
              </a:gdLst>
              <a:ahLst/>
              <a:cxnLst>
                <a:cxn ang="T8">
                  <a:pos x="T0" y="T1"/>
                </a:cxn>
                <a:cxn ang="T9">
                  <a:pos x="T2" y="T3"/>
                </a:cxn>
                <a:cxn ang="T10">
                  <a:pos x="T4" y="T5"/>
                </a:cxn>
                <a:cxn ang="T11">
                  <a:pos x="T6" y="T7"/>
                </a:cxn>
              </a:cxnLst>
              <a:rect l="T12" t="T13" r="T14" b="T15"/>
              <a:pathLst>
                <a:path w="653" h="427">
                  <a:moveTo>
                    <a:pt x="445" y="0"/>
                  </a:moveTo>
                  <a:lnTo>
                    <a:pt x="653" y="243"/>
                  </a:lnTo>
                  <a:lnTo>
                    <a:pt x="0" y="427"/>
                  </a:lnTo>
                  <a:lnTo>
                    <a:pt x="4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68" name="Freeform 615"/>
            <p:cNvSpPr>
              <a:spLocks/>
            </p:cNvSpPr>
            <p:nvPr/>
          </p:nvSpPr>
          <p:spPr bwMode="auto">
            <a:xfrm>
              <a:off x="3312" y="1903"/>
              <a:ext cx="47" cy="33"/>
            </a:xfrm>
            <a:custGeom>
              <a:avLst/>
              <a:gdLst>
                <a:gd name="T0" fmla="*/ 32 w 653"/>
                <a:gd name="T1" fmla="*/ 0 h 427"/>
                <a:gd name="T2" fmla="*/ 47 w 653"/>
                <a:gd name="T3" fmla="*/ 19 h 427"/>
                <a:gd name="T4" fmla="*/ 0 w 653"/>
                <a:gd name="T5" fmla="*/ 33 h 427"/>
                <a:gd name="T6" fmla="*/ 32 w 653"/>
                <a:gd name="T7" fmla="*/ 0 h 427"/>
                <a:gd name="T8" fmla="*/ 0 60000 65536"/>
                <a:gd name="T9" fmla="*/ 0 60000 65536"/>
                <a:gd name="T10" fmla="*/ 0 60000 65536"/>
                <a:gd name="T11" fmla="*/ 0 60000 65536"/>
                <a:gd name="T12" fmla="*/ 0 w 653"/>
                <a:gd name="T13" fmla="*/ 0 h 427"/>
                <a:gd name="T14" fmla="*/ 653 w 653"/>
                <a:gd name="T15" fmla="*/ 427 h 427"/>
              </a:gdLst>
              <a:ahLst/>
              <a:cxnLst>
                <a:cxn ang="T8">
                  <a:pos x="T0" y="T1"/>
                </a:cxn>
                <a:cxn ang="T9">
                  <a:pos x="T2" y="T3"/>
                </a:cxn>
                <a:cxn ang="T10">
                  <a:pos x="T4" y="T5"/>
                </a:cxn>
                <a:cxn ang="T11">
                  <a:pos x="T6" y="T7"/>
                </a:cxn>
              </a:cxnLst>
              <a:rect l="T12" t="T13" r="T14" b="T15"/>
              <a:pathLst>
                <a:path w="653" h="427">
                  <a:moveTo>
                    <a:pt x="445" y="0"/>
                  </a:moveTo>
                  <a:lnTo>
                    <a:pt x="653" y="243"/>
                  </a:lnTo>
                  <a:lnTo>
                    <a:pt x="0" y="427"/>
                  </a:lnTo>
                  <a:lnTo>
                    <a:pt x="44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69" name="Freeform 616"/>
            <p:cNvSpPr>
              <a:spLocks/>
            </p:cNvSpPr>
            <p:nvPr/>
          </p:nvSpPr>
          <p:spPr bwMode="auto">
            <a:xfrm>
              <a:off x="3344" y="1899"/>
              <a:ext cx="49" cy="23"/>
            </a:xfrm>
            <a:custGeom>
              <a:avLst/>
              <a:gdLst>
                <a:gd name="T0" fmla="*/ 49 w 693"/>
                <a:gd name="T1" fmla="*/ 0 h 298"/>
                <a:gd name="T2" fmla="*/ 15 w 693"/>
                <a:gd name="T3" fmla="*/ 23 h 298"/>
                <a:gd name="T4" fmla="*/ 0 w 693"/>
                <a:gd name="T5" fmla="*/ 4 h 298"/>
                <a:gd name="T6" fmla="*/ 49 w 693"/>
                <a:gd name="T7" fmla="*/ 0 h 298"/>
                <a:gd name="T8" fmla="*/ 0 60000 65536"/>
                <a:gd name="T9" fmla="*/ 0 60000 65536"/>
                <a:gd name="T10" fmla="*/ 0 60000 65536"/>
                <a:gd name="T11" fmla="*/ 0 60000 65536"/>
                <a:gd name="T12" fmla="*/ 0 w 693"/>
                <a:gd name="T13" fmla="*/ 0 h 298"/>
                <a:gd name="T14" fmla="*/ 693 w 693"/>
                <a:gd name="T15" fmla="*/ 298 h 298"/>
              </a:gdLst>
              <a:ahLst/>
              <a:cxnLst>
                <a:cxn ang="T8">
                  <a:pos x="T0" y="T1"/>
                </a:cxn>
                <a:cxn ang="T9">
                  <a:pos x="T2" y="T3"/>
                </a:cxn>
                <a:cxn ang="T10">
                  <a:pos x="T4" y="T5"/>
                </a:cxn>
                <a:cxn ang="T11">
                  <a:pos x="T6" y="T7"/>
                </a:cxn>
              </a:cxnLst>
              <a:rect l="T12" t="T13" r="T14" b="T15"/>
              <a:pathLst>
                <a:path w="693" h="298">
                  <a:moveTo>
                    <a:pt x="693" y="0"/>
                  </a:moveTo>
                  <a:lnTo>
                    <a:pt x="208" y="298"/>
                  </a:lnTo>
                  <a:lnTo>
                    <a:pt x="0" y="55"/>
                  </a:lnTo>
                  <a:lnTo>
                    <a:pt x="6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70" name="Freeform 617"/>
            <p:cNvSpPr>
              <a:spLocks/>
            </p:cNvSpPr>
            <p:nvPr/>
          </p:nvSpPr>
          <p:spPr bwMode="auto">
            <a:xfrm>
              <a:off x="3344" y="1899"/>
              <a:ext cx="49" cy="23"/>
            </a:xfrm>
            <a:custGeom>
              <a:avLst/>
              <a:gdLst>
                <a:gd name="T0" fmla="*/ 49 w 693"/>
                <a:gd name="T1" fmla="*/ 0 h 298"/>
                <a:gd name="T2" fmla="*/ 15 w 693"/>
                <a:gd name="T3" fmla="*/ 23 h 298"/>
                <a:gd name="T4" fmla="*/ 0 w 693"/>
                <a:gd name="T5" fmla="*/ 4 h 298"/>
                <a:gd name="T6" fmla="*/ 49 w 693"/>
                <a:gd name="T7" fmla="*/ 0 h 298"/>
                <a:gd name="T8" fmla="*/ 0 60000 65536"/>
                <a:gd name="T9" fmla="*/ 0 60000 65536"/>
                <a:gd name="T10" fmla="*/ 0 60000 65536"/>
                <a:gd name="T11" fmla="*/ 0 60000 65536"/>
                <a:gd name="T12" fmla="*/ 0 w 693"/>
                <a:gd name="T13" fmla="*/ 0 h 298"/>
                <a:gd name="T14" fmla="*/ 693 w 693"/>
                <a:gd name="T15" fmla="*/ 298 h 298"/>
              </a:gdLst>
              <a:ahLst/>
              <a:cxnLst>
                <a:cxn ang="T8">
                  <a:pos x="T0" y="T1"/>
                </a:cxn>
                <a:cxn ang="T9">
                  <a:pos x="T2" y="T3"/>
                </a:cxn>
                <a:cxn ang="T10">
                  <a:pos x="T4" y="T5"/>
                </a:cxn>
                <a:cxn ang="T11">
                  <a:pos x="T6" y="T7"/>
                </a:cxn>
              </a:cxnLst>
              <a:rect l="T12" t="T13" r="T14" b="T15"/>
              <a:pathLst>
                <a:path w="693" h="298">
                  <a:moveTo>
                    <a:pt x="693" y="0"/>
                  </a:moveTo>
                  <a:lnTo>
                    <a:pt x="208" y="298"/>
                  </a:lnTo>
                  <a:lnTo>
                    <a:pt x="0" y="55"/>
                  </a:lnTo>
                  <a:lnTo>
                    <a:pt x="69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71" name="Freeform 618"/>
            <p:cNvSpPr>
              <a:spLocks/>
            </p:cNvSpPr>
            <p:nvPr/>
          </p:nvSpPr>
          <p:spPr bwMode="auto">
            <a:xfrm>
              <a:off x="3854" y="1897"/>
              <a:ext cx="45" cy="37"/>
            </a:xfrm>
            <a:custGeom>
              <a:avLst/>
              <a:gdLst>
                <a:gd name="T0" fmla="*/ 0 w 626"/>
                <a:gd name="T1" fmla="*/ 0 h 477"/>
                <a:gd name="T2" fmla="*/ 45 w 626"/>
                <a:gd name="T3" fmla="*/ 25 h 477"/>
                <a:gd name="T4" fmla="*/ 24 w 626"/>
                <a:gd name="T5" fmla="*/ 37 h 477"/>
                <a:gd name="T6" fmla="*/ 0 w 626"/>
                <a:gd name="T7" fmla="*/ 0 h 477"/>
                <a:gd name="T8" fmla="*/ 0 60000 65536"/>
                <a:gd name="T9" fmla="*/ 0 60000 65536"/>
                <a:gd name="T10" fmla="*/ 0 60000 65536"/>
                <a:gd name="T11" fmla="*/ 0 60000 65536"/>
                <a:gd name="T12" fmla="*/ 0 w 626"/>
                <a:gd name="T13" fmla="*/ 0 h 477"/>
                <a:gd name="T14" fmla="*/ 626 w 626"/>
                <a:gd name="T15" fmla="*/ 477 h 477"/>
              </a:gdLst>
              <a:ahLst/>
              <a:cxnLst>
                <a:cxn ang="T8">
                  <a:pos x="T0" y="T1"/>
                </a:cxn>
                <a:cxn ang="T9">
                  <a:pos x="T2" y="T3"/>
                </a:cxn>
                <a:cxn ang="T10">
                  <a:pos x="T4" y="T5"/>
                </a:cxn>
                <a:cxn ang="T11">
                  <a:pos x="T6" y="T7"/>
                </a:cxn>
              </a:cxnLst>
              <a:rect l="T12" t="T13" r="T14" b="T15"/>
              <a:pathLst>
                <a:path w="626" h="477">
                  <a:moveTo>
                    <a:pt x="0" y="0"/>
                  </a:moveTo>
                  <a:lnTo>
                    <a:pt x="626" y="321"/>
                  </a:lnTo>
                  <a:lnTo>
                    <a:pt x="338" y="47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72" name="Freeform 619"/>
            <p:cNvSpPr>
              <a:spLocks/>
            </p:cNvSpPr>
            <p:nvPr/>
          </p:nvSpPr>
          <p:spPr bwMode="auto">
            <a:xfrm>
              <a:off x="3854" y="1897"/>
              <a:ext cx="45" cy="37"/>
            </a:xfrm>
            <a:custGeom>
              <a:avLst/>
              <a:gdLst>
                <a:gd name="T0" fmla="*/ 0 w 626"/>
                <a:gd name="T1" fmla="*/ 0 h 477"/>
                <a:gd name="T2" fmla="*/ 45 w 626"/>
                <a:gd name="T3" fmla="*/ 25 h 477"/>
                <a:gd name="T4" fmla="*/ 24 w 626"/>
                <a:gd name="T5" fmla="*/ 37 h 477"/>
                <a:gd name="T6" fmla="*/ 0 w 626"/>
                <a:gd name="T7" fmla="*/ 0 h 477"/>
                <a:gd name="T8" fmla="*/ 0 60000 65536"/>
                <a:gd name="T9" fmla="*/ 0 60000 65536"/>
                <a:gd name="T10" fmla="*/ 0 60000 65536"/>
                <a:gd name="T11" fmla="*/ 0 60000 65536"/>
                <a:gd name="T12" fmla="*/ 0 w 626"/>
                <a:gd name="T13" fmla="*/ 0 h 477"/>
                <a:gd name="T14" fmla="*/ 626 w 626"/>
                <a:gd name="T15" fmla="*/ 477 h 477"/>
              </a:gdLst>
              <a:ahLst/>
              <a:cxnLst>
                <a:cxn ang="T8">
                  <a:pos x="T0" y="T1"/>
                </a:cxn>
                <a:cxn ang="T9">
                  <a:pos x="T2" y="T3"/>
                </a:cxn>
                <a:cxn ang="T10">
                  <a:pos x="T4" y="T5"/>
                </a:cxn>
                <a:cxn ang="T11">
                  <a:pos x="T6" y="T7"/>
                </a:cxn>
              </a:cxnLst>
              <a:rect l="T12" t="T13" r="T14" b="T15"/>
              <a:pathLst>
                <a:path w="626" h="477">
                  <a:moveTo>
                    <a:pt x="0" y="0"/>
                  </a:moveTo>
                  <a:lnTo>
                    <a:pt x="626" y="321"/>
                  </a:lnTo>
                  <a:lnTo>
                    <a:pt x="338" y="47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73" name="Freeform 620"/>
            <p:cNvSpPr>
              <a:spLocks/>
            </p:cNvSpPr>
            <p:nvPr/>
          </p:nvSpPr>
          <p:spPr bwMode="auto">
            <a:xfrm>
              <a:off x="3854" y="1882"/>
              <a:ext cx="45" cy="40"/>
            </a:xfrm>
            <a:custGeom>
              <a:avLst/>
              <a:gdLst>
                <a:gd name="T0" fmla="*/ 19 w 626"/>
                <a:gd name="T1" fmla="*/ 0 h 515"/>
                <a:gd name="T2" fmla="*/ 45 w 626"/>
                <a:gd name="T3" fmla="*/ 40 h 515"/>
                <a:gd name="T4" fmla="*/ 0 w 626"/>
                <a:gd name="T5" fmla="*/ 15 h 515"/>
                <a:gd name="T6" fmla="*/ 19 w 626"/>
                <a:gd name="T7" fmla="*/ 0 h 515"/>
                <a:gd name="T8" fmla="*/ 0 60000 65536"/>
                <a:gd name="T9" fmla="*/ 0 60000 65536"/>
                <a:gd name="T10" fmla="*/ 0 60000 65536"/>
                <a:gd name="T11" fmla="*/ 0 60000 65536"/>
                <a:gd name="T12" fmla="*/ 0 w 626"/>
                <a:gd name="T13" fmla="*/ 0 h 515"/>
                <a:gd name="T14" fmla="*/ 626 w 626"/>
                <a:gd name="T15" fmla="*/ 515 h 515"/>
              </a:gdLst>
              <a:ahLst/>
              <a:cxnLst>
                <a:cxn ang="T8">
                  <a:pos x="T0" y="T1"/>
                </a:cxn>
                <a:cxn ang="T9">
                  <a:pos x="T2" y="T3"/>
                </a:cxn>
                <a:cxn ang="T10">
                  <a:pos x="T4" y="T5"/>
                </a:cxn>
                <a:cxn ang="T11">
                  <a:pos x="T6" y="T7"/>
                </a:cxn>
              </a:cxnLst>
              <a:rect l="T12" t="T13" r="T14" b="T15"/>
              <a:pathLst>
                <a:path w="626" h="515">
                  <a:moveTo>
                    <a:pt x="261" y="0"/>
                  </a:moveTo>
                  <a:lnTo>
                    <a:pt x="626" y="515"/>
                  </a:lnTo>
                  <a:lnTo>
                    <a:pt x="0" y="194"/>
                  </a:lnTo>
                  <a:lnTo>
                    <a:pt x="2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74" name="Freeform 621"/>
            <p:cNvSpPr>
              <a:spLocks/>
            </p:cNvSpPr>
            <p:nvPr/>
          </p:nvSpPr>
          <p:spPr bwMode="auto">
            <a:xfrm>
              <a:off x="3854" y="1882"/>
              <a:ext cx="45" cy="40"/>
            </a:xfrm>
            <a:custGeom>
              <a:avLst/>
              <a:gdLst>
                <a:gd name="T0" fmla="*/ 19 w 626"/>
                <a:gd name="T1" fmla="*/ 0 h 515"/>
                <a:gd name="T2" fmla="*/ 45 w 626"/>
                <a:gd name="T3" fmla="*/ 40 h 515"/>
                <a:gd name="T4" fmla="*/ 0 w 626"/>
                <a:gd name="T5" fmla="*/ 15 h 515"/>
                <a:gd name="T6" fmla="*/ 19 w 626"/>
                <a:gd name="T7" fmla="*/ 0 h 515"/>
                <a:gd name="T8" fmla="*/ 0 60000 65536"/>
                <a:gd name="T9" fmla="*/ 0 60000 65536"/>
                <a:gd name="T10" fmla="*/ 0 60000 65536"/>
                <a:gd name="T11" fmla="*/ 0 60000 65536"/>
                <a:gd name="T12" fmla="*/ 0 w 626"/>
                <a:gd name="T13" fmla="*/ 0 h 515"/>
                <a:gd name="T14" fmla="*/ 626 w 626"/>
                <a:gd name="T15" fmla="*/ 515 h 515"/>
              </a:gdLst>
              <a:ahLst/>
              <a:cxnLst>
                <a:cxn ang="T8">
                  <a:pos x="T0" y="T1"/>
                </a:cxn>
                <a:cxn ang="T9">
                  <a:pos x="T2" y="T3"/>
                </a:cxn>
                <a:cxn ang="T10">
                  <a:pos x="T4" y="T5"/>
                </a:cxn>
                <a:cxn ang="T11">
                  <a:pos x="T6" y="T7"/>
                </a:cxn>
              </a:cxnLst>
              <a:rect l="T12" t="T13" r="T14" b="T15"/>
              <a:pathLst>
                <a:path w="626" h="515">
                  <a:moveTo>
                    <a:pt x="261" y="0"/>
                  </a:moveTo>
                  <a:lnTo>
                    <a:pt x="626" y="515"/>
                  </a:lnTo>
                  <a:lnTo>
                    <a:pt x="0" y="194"/>
                  </a:lnTo>
                  <a:lnTo>
                    <a:pt x="2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75" name="Freeform 622"/>
            <p:cNvSpPr>
              <a:spLocks/>
            </p:cNvSpPr>
            <p:nvPr/>
          </p:nvSpPr>
          <p:spPr bwMode="auto">
            <a:xfrm>
              <a:off x="3344" y="1881"/>
              <a:ext cx="90" cy="22"/>
            </a:xfrm>
            <a:custGeom>
              <a:avLst/>
              <a:gdLst>
                <a:gd name="T0" fmla="*/ 90 w 1262"/>
                <a:gd name="T1" fmla="*/ 0 h 287"/>
                <a:gd name="T2" fmla="*/ 49 w 1262"/>
                <a:gd name="T3" fmla="*/ 18 h 287"/>
                <a:gd name="T4" fmla="*/ 0 w 1262"/>
                <a:gd name="T5" fmla="*/ 22 h 287"/>
                <a:gd name="T6" fmla="*/ 90 w 1262"/>
                <a:gd name="T7" fmla="*/ 0 h 287"/>
                <a:gd name="T8" fmla="*/ 0 60000 65536"/>
                <a:gd name="T9" fmla="*/ 0 60000 65536"/>
                <a:gd name="T10" fmla="*/ 0 60000 65536"/>
                <a:gd name="T11" fmla="*/ 0 60000 65536"/>
                <a:gd name="T12" fmla="*/ 0 w 1262"/>
                <a:gd name="T13" fmla="*/ 0 h 287"/>
                <a:gd name="T14" fmla="*/ 1262 w 1262"/>
                <a:gd name="T15" fmla="*/ 287 h 287"/>
              </a:gdLst>
              <a:ahLst/>
              <a:cxnLst>
                <a:cxn ang="T8">
                  <a:pos x="T0" y="T1"/>
                </a:cxn>
                <a:cxn ang="T9">
                  <a:pos x="T2" y="T3"/>
                </a:cxn>
                <a:cxn ang="T10">
                  <a:pos x="T4" y="T5"/>
                </a:cxn>
                <a:cxn ang="T11">
                  <a:pos x="T6" y="T7"/>
                </a:cxn>
              </a:cxnLst>
              <a:rect l="T12" t="T13" r="T14" b="T15"/>
              <a:pathLst>
                <a:path w="1262" h="287">
                  <a:moveTo>
                    <a:pt x="1262" y="0"/>
                  </a:moveTo>
                  <a:lnTo>
                    <a:pt x="693" y="232"/>
                  </a:lnTo>
                  <a:lnTo>
                    <a:pt x="0" y="287"/>
                  </a:lnTo>
                  <a:lnTo>
                    <a:pt x="12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76" name="Freeform 623"/>
            <p:cNvSpPr>
              <a:spLocks/>
            </p:cNvSpPr>
            <p:nvPr/>
          </p:nvSpPr>
          <p:spPr bwMode="auto">
            <a:xfrm>
              <a:off x="3344" y="1881"/>
              <a:ext cx="90" cy="22"/>
            </a:xfrm>
            <a:custGeom>
              <a:avLst/>
              <a:gdLst>
                <a:gd name="T0" fmla="*/ 90 w 1262"/>
                <a:gd name="T1" fmla="*/ 0 h 287"/>
                <a:gd name="T2" fmla="*/ 49 w 1262"/>
                <a:gd name="T3" fmla="*/ 18 h 287"/>
                <a:gd name="T4" fmla="*/ 0 w 1262"/>
                <a:gd name="T5" fmla="*/ 22 h 287"/>
                <a:gd name="T6" fmla="*/ 90 w 1262"/>
                <a:gd name="T7" fmla="*/ 0 h 287"/>
                <a:gd name="T8" fmla="*/ 0 60000 65536"/>
                <a:gd name="T9" fmla="*/ 0 60000 65536"/>
                <a:gd name="T10" fmla="*/ 0 60000 65536"/>
                <a:gd name="T11" fmla="*/ 0 60000 65536"/>
                <a:gd name="T12" fmla="*/ 0 w 1262"/>
                <a:gd name="T13" fmla="*/ 0 h 287"/>
                <a:gd name="T14" fmla="*/ 1262 w 1262"/>
                <a:gd name="T15" fmla="*/ 287 h 287"/>
              </a:gdLst>
              <a:ahLst/>
              <a:cxnLst>
                <a:cxn ang="T8">
                  <a:pos x="T0" y="T1"/>
                </a:cxn>
                <a:cxn ang="T9">
                  <a:pos x="T2" y="T3"/>
                </a:cxn>
                <a:cxn ang="T10">
                  <a:pos x="T4" y="T5"/>
                </a:cxn>
                <a:cxn ang="T11">
                  <a:pos x="T6" y="T7"/>
                </a:cxn>
              </a:cxnLst>
              <a:rect l="T12" t="T13" r="T14" b="T15"/>
              <a:pathLst>
                <a:path w="1262" h="287">
                  <a:moveTo>
                    <a:pt x="1262" y="0"/>
                  </a:moveTo>
                  <a:lnTo>
                    <a:pt x="693" y="232"/>
                  </a:lnTo>
                  <a:lnTo>
                    <a:pt x="0" y="287"/>
                  </a:lnTo>
                  <a:lnTo>
                    <a:pt x="126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77" name="Freeform 624"/>
            <p:cNvSpPr>
              <a:spLocks/>
            </p:cNvSpPr>
            <p:nvPr/>
          </p:nvSpPr>
          <p:spPr bwMode="auto">
            <a:xfrm>
              <a:off x="3344" y="1878"/>
              <a:ext cx="90" cy="25"/>
            </a:xfrm>
            <a:custGeom>
              <a:avLst/>
              <a:gdLst>
                <a:gd name="T0" fmla="*/ 38 w 1262"/>
                <a:gd name="T1" fmla="*/ 0 h 331"/>
                <a:gd name="T2" fmla="*/ 90 w 1262"/>
                <a:gd name="T3" fmla="*/ 3 h 331"/>
                <a:gd name="T4" fmla="*/ 0 w 1262"/>
                <a:gd name="T5" fmla="*/ 25 h 331"/>
                <a:gd name="T6" fmla="*/ 38 w 1262"/>
                <a:gd name="T7" fmla="*/ 0 h 331"/>
                <a:gd name="T8" fmla="*/ 0 60000 65536"/>
                <a:gd name="T9" fmla="*/ 0 60000 65536"/>
                <a:gd name="T10" fmla="*/ 0 60000 65536"/>
                <a:gd name="T11" fmla="*/ 0 60000 65536"/>
                <a:gd name="T12" fmla="*/ 0 w 1262"/>
                <a:gd name="T13" fmla="*/ 0 h 331"/>
                <a:gd name="T14" fmla="*/ 1262 w 1262"/>
                <a:gd name="T15" fmla="*/ 331 h 331"/>
              </a:gdLst>
              <a:ahLst/>
              <a:cxnLst>
                <a:cxn ang="T8">
                  <a:pos x="T0" y="T1"/>
                </a:cxn>
                <a:cxn ang="T9">
                  <a:pos x="T2" y="T3"/>
                </a:cxn>
                <a:cxn ang="T10">
                  <a:pos x="T4" y="T5"/>
                </a:cxn>
                <a:cxn ang="T11">
                  <a:pos x="T6" y="T7"/>
                </a:cxn>
              </a:cxnLst>
              <a:rect l="T12" t="T13" r="T14" b="T15"/>
              <a:pathLst>
                <a:path w="1262" h="331">
                  <a:moveTo>
                    <a:pt x="537" y="0"/>
                  </a:moveTo>
                  <a:lnTo>
                    <a:pt x="1262" y="44"/>
                  </a:lnTo>
                  <a:lnTo>
                    <a:pt x="0" y="331"/>
                  </a:lnTo>
                  <a:lnTo>
                    <a:pt x="5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78" name="Freeform 625"/>
            <p:cNvSpPr>
              <a:spLocks/>
            </p:cNvSpPr>
            <p:nvPr/>
          </p:nvSpPr>
          <p:spPr bwMode="auto">
            <a:xfrm>
              <a:off x="3344" y="1878"/>
              <a:ext cx="90" cy="25"/>
            </a:xfrm>
            <a:custGeom>
              <a:avLst/>
              <a:gdLst>
                <a:gd name="T0" fmla="*/ 38 w 1262"/>
                <a:gd name="T1" fmla="*/ 0 h 331"/>
                <a:gd name="T2" fmla="*/ 90 w 1262"/>
                <a:gd name="T3" fmla="*/ 3 h 331"/>
                <a:gd name="T4" fmla="*/ 0 w 1262"/>
                <a:gd name="T5" fmla="*/ 25 h 331"/>
                <a:gd name="T6" fmla="*/ 38 w 1262"/>
                <a:gd name="T7" fmla="*/ 0 h 331"/>
                <a:gd name="T8" fmla="*/ 0 60000 65536"/>
                <a:gd name="T9" fmla="*/ 0 60000 65536"/>
                <a:gd name="T10" fmla="*/ 0 60000 65536"/>
                <a:gd name="T11" fmla="*/ 0 60000 65536"/>
                <a:gd name="T12" fmla="*/ 0 w 1262"/>
                <a:gd name="T13" fmla="*/ 0 h 331"/>
                <a:gd name="T14" fmla="*/ 1262 w 1262"/>
                <a:gd name="T15" fmla="*/ 331 h 331"/>
              </a:gdLst>
              <a:ahLst/>
              <a:cxnLst>
                <a:cxn ang="T8">
                  <a:pos x="T0" y="T1"/>
                </a:cxn>
                <a:cxn ang="T9">
                  <a:pos x="T2" y="T3"/>
                </a:cxn>
                <a:cxn ang="T10">
                  <a:pos x="T4" y="T5"/>
                </a:cxn>
                <a:cxn ang="T11">
                  <a:pos x="T6" y="T7"/>
                </a:cxn>
              </a:cxnLst>
              <a:rect l="T12" t="T13" r="T14" b="T15"/>
              <a:pathLst>
                <a:path w="1262" h="331">
                  <a:moveTo>
                    <a:pt x="537" y="0"/>
                  </a:moveTo>
                  <a:lnTo>
                    <a:pt x="1262" y="44"/>
                  </a:lnTo>
                  <a:lnTo>
                    <a:pt x="0" y="331"/>
                  </a:lnTo>
                  <a:lnTo>
                    <a:pt x="5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79" name="Freeform 626"/>
            <p:cNvSpPr>
              <a:spLocks/>
            </p:cNvSpPr>
            <p:nvPr/>
          </p:nvSpPr>
          <p:spPr bwMode="auto">
            <a:xfrm>
              <a:off x="3827" y="1868"/>
              <a:ext cx="45" cy="29"/>
            </a:xfrm>
            <a:custGeom>
              <a:avLst/>
              <a:gdLst>
                <a:gd name="T0" fmla="*/ 0 w 638"/>
                <a:gd name="T1" fmla="*/ 0 h 374"/>
                <a:gd name="T2" fmla="*/ 45 w 638"/>
                <a:gd name="T3" fmla="*/ 14 h 374"/>
                <a:gd name="T4" fmla="*/ 27 w 638"/>
                <a:gd name="T5" fmla="*/ 29 h 374"/>
                <a:gd name="T6" fmla="*/ 0 w 638"/>
                <a:gd name="T7" fmla="*/ 0 h 374"/>
                <a:gd name="T8" fmla="*/ 0 60000 65536"/>
                <a:gd name="T9" fmla="*/ 0 60000 65536"/>
                <a:gd name="T10" fmla="*/ 0 60000 65536"/>
                <a:gd name="T11" fmla="*/ 0 60000 65536"/>
                <a:gd name="T12" fmla="*/ 0 w 638"/>
                <a:gd name="T13" fmla="*/ 0 h 374"/>
                <a:gd name="T14" fmla="*/ 638 w 638"/>
                <a:gd name="T15" fmla="*/ 374 h 374"/>
              </a:gdLst>
              <a:ahLst/>
              <a:cxnLst>
                <a:cxn ang="T8">
                  <a:pos x="T0" y="T1"/>
                </a:cxn>
                <a:cxn ang="T9">
                  <a:pos x="T2" y="T3"/>
                </a:cxn>
                <a:cxn ang="T10">
                  <a:pos x="T4" y="T5"/>
                </a:cxn>
                <a:cxn ang="T11">
                  <a:pos x="T6" y="T7"/>
                </a:cxn>
              </a:cxnLst>
              <a:rect l="T12" t="T13" r="T14" b="T15"/>
              <a:pathLst>
                <a:path w="638" h="374">
                  <a:moveTo>
                    <a:pt x="0" y="0"/>
                  </a:moveTo>
                  <a:lnTo>
                    <a:pt x="638" y="180"/>
                  </a:lnTo>
                  <a:lnTo>
                    <a:pt x="377" y="37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80" name="Freeform 627"/>
            <p:cNvSpPr>
              <a:spLocks/>
            </p:cNvSpPr>
            <p:nvPr/>
          </p:nvSpPr>
          <p:spPr bwMode="auto">
            <a:xfrm>
              <a:off x="3827" y="1868"/>
              <a:ext cx="45" cy="29"/>
            </a:xfrm>
            <a:custGeom>
              <a:avLst/>
              <a:gdLst>
                <a:gd name="T0" fmla="*/ 0 w 638"/>
                <a:gd name="T1" fmla="*/ 0 h 374"/>
                <a:gd name="T2" fmla="*/ 45 w 638"/>
                <a:gd name="T3" fmla="*/ 14 h 374"/>
                <a:gd name="T4" fmla="*/ 27 w 638"/>
                <a:gd name="T5" fmla="*/ 29 h 374"/>
                <a:gd name="T6" fmla="*/ 0 w 638"/>
                <a:gd name="T7" fmla="*/ 0 h 374"/>
                <a:gd name="T8" fmla="*/ 0 60000 65536"/>
                <a:gd name="T9" fmla="*/ 0 60000 65536"/>
                <a:gd name="T10" fmla="*/ 0 60000 65536"/>
                <a:gd name="T11" fmla="*/ 0 60000 65536"/>
                <a:gd name="T12" fmla="*/ 0 w 638"/>
                <a:gd name="T13" fmla="*/ 0 h 374"/>
                <a:gd name="T14" fmla="*/ 638 w 638"/>
                <a:gd name="T15" fmla="*/ 374 h 374"/>
              </a:gdLst>
              <a:ahLst/>
              <a:cxnLst>
                <a:cxn ang="T8">
                  <a:pos x="T0" y="T1"/>
                </a:cxn>
                <a:cxn ang="T9">
                  <a:pos x="T2" y="T3"/>
                </a:cxn>
                <a:cxn ang="T10">
                  <a:pos x="T4" y="T5"/>
                </a:cxn>
                <a:cxn ang="T11">
                  <a:pos x="T6" y="T7"/>
                </a:cxn>
              </a:cxnLst>
              <a:rect l="T12" t="T13" r="T14" b="T15"/>
              <a:pathLst>
                <a:path w="638" h="374">
                  <a:moveTo>
                    <a:pt x="0" y="0"/>
                  </a:moveTo>
                  <a:lnTo>
                    <a:pt x="638" y="180"/>
                  </a:lnTo>
                  <a:lnTo>
                    <a:pt x="377" y="37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81" name="Freeform 628"/>
            <p:cNvSpPr>
              <a:spLocks/>
            </p:cNvSpPr>
            <p:nvPr/>
          </p:nvSpPr>
          <p:spPr bwMode="auto">
            <a:xfrm>
              <a:off x="3382" y="1868"/>
              <a:ext cx="97" cy="13"/>
            </a:xfrm>
            <a:custGeom>
              <a:avLst/>
              <a:gdLst>
                <a:gd name="T0" fmla="*/ 97 w 1361"/>
                <a:gd name="T1" fmla="*/ 0 h 178"/>
                <a:gd name="T2" fmla="*/ 52 w 1361"/>
                <a:gd name="T3" fmla="*/ 13 h 178"/>
                <a:gd name="T4" fmla="*/ 0 w 1361"/>
                <a:gd name="T5" fmla="*/ 10 h 178"/>
                <a:gd name="T6" fmla="*/ 97 w 1361"/>
                <a:gd name="T7" fmla="*/ 0 h 178"/>
                <a:gd name="T8" fmla="*/ 0 60000 65536"/>
                <a:gd name="T9" fmla="*/ 0 60000 65536"/>
                <a:gd name="T10" fmla="*/ 0 60000 65536"/>
                <a:gd name="T11" fmla="*/ 0 60000 65536"/>
                <a:gd name="T12" fmla="*/ 0 w 1361"/>
                <a:gd name="T13" fmla="*/ 0 h 178"/>
                <a:gd name="T14" fmla="*/ 1361 w 1361"/>
                <a:gd name="T15" fmla="*/ 178 h 178"/>
              </a:gdLst>
              <a:ahLst/>
              <a:cxnLst>
                <a:cxn ang="T8">
                  <a:pos x="T0" y="T1"/>
                </a:cxn>
                <a:cxn ang="T9">
                  <a:pos x="T2" y="T3"/>
                </a:cxn>
                <a:cxn ang="T10">
                  <a:pos x="T4" y="T5"/>
                </a:cxn>
                <a:cxn ang="T11">
                  <a:pos x="T6" y="T7"/>
                </a:cxn>
              </a:cxnLst>
              <a:rect l="T12" t="T13" r="T14" b="T15"/>
              <a:pathLst>
                <a:path w="1361" h="178">
                  <a:moveTo>
                    <a:pt x="1361" y="0"/>
                  </a:moveTo>
                  <a:lnTo>
                    <a:pt x="725" y="178"/>
                  </a:lnTo>
                  <a:lnTo>
                    <a:pt x="0" y="134"/>
                  </a:lnTo>
                  <a:lnTo>
                    <a:pt x="13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82" name="Freeform 629"/>
            <p:cNvSpPr>
              <a:spLocks/>
            </p:cNvSpPr>
            <p:nvPr/>
          </p:nvSpPr>
          <p:spPr bwMode="auto">
            <a:xfrm>
              <a:off x="3382" y="1868"/>
              <a:ext cx="97" cy="13"/>
            </a:xfrm>
            <a:custGeom>
              <a:avLst/>
              <a:gdLst>
                <a:gd name="T0" fmla="*/ 97 w 1361"/>
                <a:gd name="T1" fmla="*/ 0 h 178"/>
                <a:gd name="T2" fmla="*/ 52 w 1361"/>
                <a:gd name="T3" fmla="*/ 13 h 178"/>
                <a:gd name="T4" fmla="*/ 0 w 1361"/>
                <a:gd name="T5" fmla="*/ 10 h 178"/>
                <a:gd name="T6" fmla="*/ 97 w 1361"/>
                <a:gd name="T7" fmla="*/ 0 h 178"/>
                <a:gd name="T8" fmla="*/ 0 60000 65536"/>
                <a:gd name="T9" fmla="*/ 0 60000 65536"/>
                <a:gd name="T10" fmla="*/ 0 60000 65536"/>
                <a:gd name="T11" fmla="*/ 0 60000 65536"/>
                <a:gd name="T12" fmla="*/ 0 w 1361"/>
                <a:gd name="T13" fmla="*/ 0 h 178"/>
                <a:gd name="T14" fmla="*/ 1361 w 1361"/>
                <a:gd name="T15" fmla="*/ 178 h 178"/>
              </a:gdLst>
              <a:ahLst/>
              <a:cxnLst>
                <a:cxn ang="T8">
                  <a:pos x="T0" y="T1"/>
                </a:cxn>
                <a:cxn ang="T9">
                  <a:pos x="T2" y="T3"/>
                </a:cxn>
                <a:cxn ang="T10">
                  <a:pos x="T4" y="T5"/>
                </a:cxn>
                <a:cxn ang="T11">
                  <a:pos x="T6" y="T7"/>
                </a:cxn>
              </a:cxnLst>
              <a:rect l="T12" t="T13" r="T14" b="T15"/>
              <a:pathLst>
                <a:path w="1361" h="178">
                  <a:moveTo>
                    <a:pt x="1361" y="0"/>
                  </a:moveTo>
                  <a:lnTo>
                    <a:pt x="725" y="178"/>
                  </a:lnTo>
                  <a:lnTo>
                    <a:pt x="0" y="134"/>
                  </a:lnTo>
                  <a:lnTo>
                    <a:pt x="13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83" name="Freeform 630"/>
            <p:cNvSpPr>
              <a:spLocks/>
            </p:cNvSpPr>
            <p:nvPr/>
          </p:nvSpPr>
          <p:spPr bwMode="auto">
            <a:xfrm>
              <a:off x="3382" y="1859"/>
              <a:ext cx="97" cy="19"/>
            </a:xfrm>
            <a:custGeom>
              <a:avLst/>
              <a:gdLst>
                <a:gd name="T0" fmla="*/ 44 w 1361"/>
                <a:gd name="T1" fmla="*/ 0 h 251"/>
                <a:gd name="T2" fmla="*/ 97 w 1361"/>
                <a:gd name="T3" fmla="*/ 9 h 251"/>
                <a:gd name="T4" fmla="*/ 0 w 1361"/>
                <a:gd name="T5" fmla="*/ 19 h 251"/>
                <a:gd name="T6" fmla="*/ 44 w 1361"/>
                <a:gd name="T7" fmla="*/ 0 h 251"/>
                <a:gd name="T8" fmla="*/ 0 60000 65536"/>
                <a:gd name="T9" fmla="*/ 0 60000 65536"/>
                <a:gd name="T10" fmla="*/ 0 60000 65536"/>
                <a:gd name="T11" fmla="*/ 0 60000 65536"/>
                <a:gd name="T12" fmla="*/ 0 w 1361"/>
                <a:gd name="T13" fmla="*/ 0 h 251"/>
                <a:gd name="T14" fmla="*/ 1361 w 1361"/>
                <a:gd name="T15" fmla="*/ 251 h 251"/>
              </a:gdLst>
              <a:ahLst/>
              <a:cxnLst>
                <a:cxn ang="T8">
                  <a:pos x="T0" y="T1"/>
                </a:cxn>
                <a:cxn ang="T9">
                  <a:pos x="T2" y="T3"/>
                </a:cxn>
                <a:cxn ang="T10">
                  <a:pos x="T4" y="T5"/>
                </a:cxn>
                <a:cxn ang="T11">
                  <a:pos x="T6" y="T7"/>
                </a:cxn>
              </a:cxnLst>
              <a:rect l="T12" t="T13" r="T14" b="T15"/>
              <a:pathLst>
                <a:path w="1361" h="251">
                  <a:moveTo>
                    <a:pt x="613" y="0"/>
                  </a:moveTo>
                  <a:lnTo>
                    <a:pt x="1361" y="117"/>
                  </a:lnTo>
                  <a:lnTo>
                    <a:pt x="0" y="251"/>
                  </a:lnTo>
                  <a:lnTo>
                    <a:pt x="6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84" name="Freeform 631"/>
            <p:cNvSpPr>
              <a:spLocks/>
            </p:cNvSpPr>
            <p:nvPr/>
          </p:nvSpPr>
          <p:spPr bwMode="auto">
            <a:xfrm>
              <a:off x="3382" y="1859"/>
              <a:ext cx="97" cy="19"/>
            </a:xfrm>
            <a:custGeom>
              <a:avLst/>
              <a:gdLst>
                <a:gd name="T0" fmla="*/ 44 w 1361"/>
                <a:gd name="T1" fmla="*/ 0 h 251"/>
                <a:gd name="T2" fmla="*/ 97 w 1361"/>
                <a:gd name="T3" fmla="*/ 9 h 251"/>
                <a:gd name="T4" fmla="*/ 0 w 1361"/>
                <a:gd name="T5" fmla="*/ 19 h 251"/>
                <a:gd name="T6" fmla="*/ 44 w 1361"/>
                <a:gd name="T7" fmla="*/ 0 h 251"/>
                <a:gd name="T8" fmla="*/ 0 60000 65536"/>
                <a:gd name="T9" fmla="*/ 0 60000 65536"/>
                <a:gd name="T10" fmla="*/ 0 60000 65536"/>
                <a:gd name="T11" fmla="*/ 0 60000 65536"/>
                <a:gd name="T12" fmla="*/ 0 w 1361"/>
                <a:gd name="T13" fmla="*/ 0 h 251"/>
                <a:gd name="T14" fmla="*/ 1361 w 1361"/>
                <a:gd name="T15" fmla="*/ 251 h 251"/>
              </a:gdLst>
              <a:ahLst/>
              <a:cxnLst>
                <a:cxn ang="T8">
                  <a:pos x="T0" y="T1"/>
                </a:cxn>
                <a:cxn ang="T9">
                  <a:pos x="T2" y="T3"/>
                </a:cxn>
                <a:cxn ang="T10">
                  <a:pos x="T4" y="T5"/>
                </a:cxn>
                <a:cxn ang="T11">
                  <a:pos x="T6" y="T7"/>
                </a:cxn>
              </a:cxnLst>
              <a:rect l="T12" t="T13" r="T14" b="T15"/>
              <a:pathLst>
                <a:path w="1361" h="251">
                  <a:moveTo>
                    <a:pt x="613" y="0"/>
                  </a:moveTo>
                  <a:lnTo>
                    <a:pt x="1361" y="117"/>
                  </a:lnTo>
                  <a:lnTo>
                    <a:pt x="0" y="251"/>
                  </a:lnTo>
                  <a:lnTo>
                    <a:pt x="6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85" name="Freeform 632"/>
            <p:cNvSpPr>
              <a:spLocks/>
            </p:cNvSpPr>
            <p:nvPr/>
          </p:nvSpPr>
          <p:spPr bwMode="auto">
            <a:xfrm>
              <a:off x="3827" y="1850"/>
              <a:ext cx="45" cy="32"/>
            </a:xfrm>
            <a:custGeom>
              <a:avLst/>
              <a:gdLst>
                <a:gd name="T0" fmla="*/ 15 w 638"/>
                <a:gd name="T1" fmla="*/ 0 h 419"/>
                <a:gd name="T2" fmla="*/ 45 w 638"/>
                <a:gd name="T3" fmla="*/ 32 h 419"/>
                <a:gd name="T4" fmla="*/ 0 w 638"/>
                <a:gd name="T5" fmla="*/ 18 h 419"/>
                <a:gd name="T6" fmla="*/ 15 w 638"/>
                <a:gd name="T7" fmla="*/ 0 h 419"/>
                <a:gd name="T8" fmla="*/ 0 60000 65536"/>
                <a:gd name="T9" fmla="*/ 0 60000 65536"/>
                <a:gd name="T10" fmla="*/ 0 60000 65536"/>
                <a:gd name="T11" fmla="*/ 0 60000 65536"/>
                <a:gd name="T12" fmla="*/ 0 w 638"/>
                <a:gd name="T13" fmla="*/ 0 h 419"/>
                <a:gd name="T14" fmla="*/ 638 w 638"/>
                <a:gd name="T15" fmla="*/ 419 h 419"/>
              </a:gdLst>
              <a:ahLst/>
              <a:cxnLst>
                <a:cxn ang="T8">
                  <a:pos x="T0" y="T1"/>
                </a:cxn>
                <a:cxn ang="T9">
                  <a:pos x="T2" y="T3"/>
                </a:cxn>
                <a:cxn ang="T10">
                  <a:pos x="T4" y="T5"/>
                </a:cxn>
                <a:cxn ang="T11">
                  <a:pos x="T6" y="T7"/>
                </a:cxn>
              </a:cxnLst>
              <a:rect l="T12" t="T13" r="T14" b="T15"/>
              <a:pathLst>
                <a:path w="638" h="419">
                  <a:moveTo>
                    <a:pt x="216" y="0"/>
                  </a:moveTo>
                  <a:lnTo>
                    <a:pt x="638" y="419"/>
                  </a:lnTo>
                  <a:lnTo>
                    <a:pt x="0" y="239"/>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86" name="Freeform 633"/>
            <p:cNvSpPr>
              <a:spLocks/>
            </p:cNvSpPr>
            <p:nvPr/>
          </p:nvSpPr>
          <p:spPr bwMode="auto">
            <a:xfrm>
              <a:off x="3827" y="1850"/>
              <a:ext cx="45" cy="32"/>
            </a:xfrm>
            <a:custGeom>
              <a:avLst/>
              <a:gdLst>
                <a:gd name="T0" fmla="*/ 15 w 638"/>
                <a:gd name="T1" fmla="*/ 0 h 419"/>
                <a:gd name="T2" fmla="*/ 45 w 638"/>
                <a:gd name="T3" fmla="*/ 32 h 419"/>
                <a:gd name="T4" fmla="*/ 0 w 638"/>
                <a:gd name="T5" fmla="*/ 18 h 419"/>
                <a:gd name="T6" fmla="*/ 15 w 638"/>
                <a:gd name="T7" fmla="*/ 0 h 419"/>
                <a:gd name="T8" fmla="*/ 0 60000 65536"/>
                <a:gd name="T9" fmla="*/ 0 60000 65536"/>
                <a:gd name="T10" fmla="*/ 0 60000 65536"/>
                <a:gd name="T11" fmla="*/ 0 60000 65536"/>
                <a:gd name="T12" fmla="*/ 0 w 638"/>
                <a:gd name="T13" fmla="*/ 0 h 419"/>
                <a:gd name="T14" fmla="*/ 638 w 638"/>
                <a:gd name="T15" fmla="*/ 419 h 419"/>
              </a:gdLst>
              <a:ahLst/>
              <a:cxnLst>
                <a:cxn ang="T8">
                  <a:pos x="T0" y="T1"/>
                </a:cxn>
                <a:cxn ang="T9">
                  <a:pos x="T2" y="T3"/>
                </a:cxn>
                <a:cxn ang="T10">
                  <a:pos x="T4" y="T5"/>
                </a:cxn>
                <a:cxn ang="T11">
                  <a:pos x="T6" y="T7"/>
                </a:cxn>
              </a:cxnLst>
              <a:rect l="T12" t="T13" r="T14" b="T15"/>
              <a:pathLst>
                <a:path w="638" h="419">
                  <a:moveTo>
                    <a:pt x="216" y="0"/>
                  </a:moveTo>
                  <a:lnTo>
                    <a:pt x="638" y="419"/>
                  </a:lnTo>
                  <a:lnTo>
                    <a:pt x="0" y="239"/>
                  </a:lnTo>
                  <a:lnTo>
                    <a:pt x="2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87" name="Freeform 634"/>
            <p:cNvSpPr>
              <a:spLocks/>
            </p:cNvSpPr>
            <p:nvPr/>
          </p:nvSpPr>
          <p:spPr bwMode="auto">
            <a:xfrm>
              <a:off x="3426" y="1849"/>
              <a:ext cx="153" cy="19"/>
            </a:xfrm>
            <a:custGeom>
              <a:avLst/>
              <a:gdLst>
                <a:gd name="T0" fmla="*/ 153 w 2140"/>
                <a:gd name="T1" fmla="*/ 0 h 241"/>
                <a:gd name="T2" fmla="*/ 53 w 2140"/>
                <a:gd name="T3" fmla="*/ 19 h 241"/>
                <a:gd name="T4" fmla="*/ 0 w 2140"/>
                <a:gd name="T5" fmla="*/ 10 h 241"/>
                <a:gd name="T6" fmla="*/ 153 w 2140"/>
                <a:gd name="T7" fmla="*/ 0 h 241"/>
                <a:gd name="T8" fmla="*/ 0 60000 65536"/>
                <a:gd name="T9" fmla="*/ 0 60000 65536"/>
                <a:gd name="T10" fmla="*/ 0 60000 65536"/>
                <a:gd name="T11" fmla="*/ 0 60000 65536"/>
                <a:gd name="T12" fmla="*/ 0 w 2140"/>
                <a:gd name="T13" fmla="*/ 0 h 241"/>
                <a:gd name="T14" fmla="*/ 2140 w 2140"/>
                <a:gd name="T15" fmla="*/ 241 h 241"/>
              </a:gdLst>
              <a:ahLst/>
              <a:cxnLst>
                <a:cxn ang="T8">
                  <a:pos x="T0" y="T1"/>
                </a:cxn>
                <a:cxn ang="T9">
                  <a:pos x="T2" y="T3"/>
                </a:cxn>
                <a:cxn ang="T10">
                  <a:pos x="T4" y="T5"/>
                </a:cxn>
                <a:cxn ang="T11">
                  <a:pos x="T6" y="T7"/>
                </a:cxn>
              </a:cxnLst>
              <a:rect l="T12" t="T13" r="T14" b="T15"/>
              <a:pathLst>
                <a:path w="2140" h="241">
                  <a:moveTo>
                    <a:pt x="2140" y="0"/>
                  </a:moveTo>
                  <a:lnTo>
                    <a:pt x="748" y="241"/>
                  </a:lnTo>
                  <a:lnTo>
                    <a:pt x="0" y="124"/>
                  </a:lnTo>
                  <a:lnTo>
                    <a:pt x="2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88" name="Freeform 635"/>
            <p:cNvSpPr>
              <a:spLocks/>
            </p:cNvSpPr>
            <p:nvPr/>
          </p:nvSpPr>
          <p:spPr bwMode="auto">
            <a:xfrm>
              <a:off x="3426" y="1849"/>
              <a:ext cx="153" cy="19"/>
            </a:xfrm>
            <a:custGeom>
              <a:avLst/>
              <a:gdLst>
                <a:gd name="T0" fmla="*/ 153 w 2140"/>
                <a:gd name="T1" fmla="*/ 0 h 241"/>
                <a:gd name="T2" fmla="*/ 53 w 2140"/>
                <a:gd name="T3" fmla="*/ 19 h 241"/>
                <a:gd name="T4" fmla="*/ 0 w 2140"/>
                <a:gd name="T5" fmla="*/ 10 h 241"/>
                <a:gd name="T6" fmla="*/ 153 w 2140"/>
                <a:gd name="T7" fmla="*/ 0 h 241"/>
                <a:gd name="T8" fmla="*/ 0 60000 65536"/>
                <a:gd name="T9" fmla="*/ 0 60000 65536"/>
                <a:gd name="T10" fmla="*/ 0 60000 65536"/>
                <a:gd name="T11" fmla="*/ 0 60000 65536"/>
                <a:gd name="T12" fmla="*/ 0 w 2140"/>
                <a:gd name="T13" fmla="*/ 0 h 241"/>
                <a:gd name="T14" fmla="*/ 2140 w 2140"/>
                <a:gd name="T15" fmla="*/ 241 h 241"/>
              </a:gdLst>
              <a:ahLst/>
              <a:cxnLst>
                <a:cxn ang="T8">
                  <a:pos x="T0" y="T1"/>
                </a:cxn>
                <a:cxn ang="T9">
                  <a:pos x="T2" y="T3"/>
                </a:cxn>
                <a:cxn ang="T10">
                  <a:pos x="T4" y="T5"/>
                </a:cxn>
                <a:cxn ang="T11">
                  <a:pos x="T6" y="T7"/>
                </a:cxn>
              </a:cxnLst>
              <a:rect l="T12" t="T13" r="T14" b="T15"/>
              <a:pathLst>
                <a:path w="2140" h="241">
                  <a:moveTo>
                    <a:pt x="2140" y="0"/>
                  </a:moveTo>
                  <a:lnTo>
                    <a:pt x="748" y="241"/>
                  </a:lnTo>
                  <a:lnTo>
                    <a:pt x="0" y="124"/>
                  </a:lnTo>
                  <a:lnTo>
                    <a:pt x="2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89" name="Freeform 636"/>
            <p:cNvSpPr>
              <a:spLocks/>
            </p:cNvSpPr>
            <p:nvPr/>
          </p:nvSpPr>
          <p:spPr bwMode="auto">
            <a:xfrm>
              <a:off x="3797" y="1848"/>
              <a:ext cx="45" cy="20"/>
            </a:xfrm>
            <a:custGeom>
              <a:avLst/>
              <a:gdLst>
                <a:gd name="T0" fmla="*/ 0 w 632"/>
                <a:gd name="T1" fmla="*/ 0 h 261"/>
                <a:gd name="T2" fmla="*/ 45 w 632"/>
                <a:gd name="T3" fmla="*/ 2 h 261"/>
                <a:gd name="T4" fmla="*/ 30 w 632"/>
                <a:gd name="T5" fmla="*/ 20 h 261"/>
                <a:gd name="T6" fmla="*/ 0 w 632"/>
                <a:gd name="T7" fmla="*/ 0 h 261"/>
                <a:gd name="T8" fmla="*/ 0 60000 65536"/>
                <a:gd name="T9" fmla="*/ 0 60000 65536"/>
                <a:gd name="T10" fmla="*/ 0 60000 65536"/>
                <a:gd name="T11" fmla="*/ 0 60000 65536"/>
                <a:gd name="T12" fmla="*/ 0 w 632"/>
                <a:gd name="T13" fmla="*/ 0 h 261"/>
                <a:gd name="T14" fmla="*/ 632 w 632"/>
                <a:gd name="T15" fmla="*/ 261 h 261"/>
              </a:gdLst>
              <a:ahLst/>
              <a:cxnLst>
                <a:cxn ang="T8">
                  <a:pos x="T0" y="T1"/>
                </a:cxn>
                <a:cxn ang="T9">
                  <a:pos x="T2" y="T3"/>
                </a:cxn>
                <a:cxn ang="T10">
                  <a:pos x="T4" y="T5"/>
                </a:cxn>
                <a:cxn ang="T11">
                  <a:pos x="T6" y="T7"/>
                </a:cxn>
              </a:cxnLst>
              <a:rect l="T12" t="T13" r="T14" b="T15"/>
              <a:pathLst>
                <a:path w="632" h="261">
                  <a:moveTo>
                    <a:pt x="0" y="0"/>
                  </a:moveTo>
                  <a:lnTo>
                    <a:pt x="632" y="22"/>
                  </a:lnTo>
                  <a:lnTo>
                    <a:pt x="416" y="26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90" name="Freeform 637"/>
            <p:cNvSpPr>
              <a:spLocks/>
            </p:cNvSpPr>
            <p:nvPr/>
          </p:nvSpPr>
          <p:spPr bwMode="auto">
            <a:xfrm>
              <a:off x="3797" y="1848"/>
              <a:ext cx="45" cy="20"/>
            </a:xfrm>
            <a:custGeom>
              <a:avLst/>
              <a:gdLst>
                <a:gd name="T0" fmla="*/ 0 w 632"/>
                <a:gd name="T1" fmla="*/ 0 h 261"/>
                <a:gd name="T2" fmla="*/ 45 w 632"/>
                <a:gd name="T3" fmla="*/ 2 h 261"/>
                <a:gd name="T4" fmla="*/ 30 w 632"/>
                <a:gd name="T5" fmla="*/ 20 h 261"/>
                <a:gd name="T6" fmla="*/ 0 w 632"/>
                <a:gd name="T7" fmla="*/ 0 h 261"/>
                <a:gd name="T8" fmla="*/ 0 60000 65536"/>
                <a:gd name="T9" fmla="*/ 0 60000 65536"/>
                <a:gd name="T10" fmla="*/ 0 60000 65536"/>
                <a:gd name="T11" fmla="*/ 0 60000 65536"/>
                <a:gd name="T12" fmla="*/ 0 w 632"/>
                <a:gd name="T13" fmla="*/ 0 h 261"/>
                <a:gd name="T14" fmla="*/ 632 w 632"/>
                <a:gd name="T15" fmla="*/ 261 h 261"/>
              </a:gdLst>
              <a:ahLst/>
              <a:cxnLst>
                <a:cxn ang="T8">
                  <a:pos x="T0" y="T1"/>
                </a:cxn>
                <a:cxn ang="T9">
                  <a:pos x="T2" y="T3"/>
                </a:cxn>
                <a:cxn ang="T10">
                  <a:pos x="T4" y="T5"/>
                </a:cxn>
                <a:cxn ang="T11">
                  <a:pos x="T6" y="T7"/>
                </a:cxn>
              </a:cxnLst>
              <a:rect l="T12" t="T13" r="T14" b="T15"/>
              <a:pathLst>
                <a:path w="632" h="261">
                  <a:moveTo>
                    <a:pt x="0" y="0"/>
                  </a:moveTo>
                  <a:lnTo>
                    <a:pt x="632" y="22"/>
                  </a:lnTo>
                  <a:lnTo>
                    <a:pt x="416" y="26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91" name="Freeform 638"/>
            <p:cNvSpPr>
              <a:spLocks/>
            </p:cNvSpPr>
            <p:nvPr/>
          </p:nvSpPr>
          <p:spPr bwMode="auto">
            <a:xfrm>
              <a:off x="3426" y="1844"/>
              <a:ext cx="153" cy="15"/>
            </a:xfrm>
            <a:custGeom>
              <a:avLst/>
              <a:gdLst>
                <a:gd name="T0" fmla="*/ 48 w 2140"/>
                <a:gd name="T1" fmla="*/ 0 h 187"/>
                <a:gd name="T2" fmla="*/ 153 w 2140"/>
                <a:gd name="T3" fmla="*/ 5 h 187"/>
                <a:gd name="T4" fmla="*/ 0 w 2140"/>
                <a:gd name="T5" fmla="*/ 15 h 187"/>
                <a:gd name="T6" fmla="*/ 48 w 2140"/>
                <a:gd name="T7" fmla="*/ 0 h 187"/>
                <a:gd name="T8" fmla="*/ 0 60000 65536"/>
                <a:gd name="T9" fmla="*/ 0 60000 65536"/>
                <a:gd name="T10" fmla="*/ 0 60000 65536"/>
                <a:gd name="T11" fmla="*/ 0 60000 65536"/>
                <a:gd name="T12" fmla="*/ 0 w 2140"/>
                <a:gd name="T13" fmla="*/ 0 h 187"/>
                <a:gd name="T14" fmla="*/ 2140 w 2140"/>
                <a:gd name="T15" fmla="*/ 187 h 187"/>
              </a:gdLst>
              <a:ahLst/>
              <a:cxnLst>
                <a:cxn ang="T8">
                  <a:pos x="T0" y="T1"/>
                </a:cxn>
                <a:cxn ang="T9">
                  <a:pos x="T2" y="T3"/>
                </a:cxn>
                <a:cxn ang="T10">
                  <a:pos x="T4" y="T5"/>
                </a:cxn>
                <a:cxn ang="T11">
                  <a:pos x="T6" y="T7"/>
                </a:cxn>
              </a:cxnLst>
              <a:rect l="T12" t="T13" r="T14" b="T15"/>
              <a:pathLst>
                <a:path w="2140" h="187">
                  <a:moveTo>
                    <a:pt x="668" y="0"/>
                  </a:moveTo>
                  <a:lnTo>
                    <a:pt x="2140" y="63"/>
                  </a:lnTo>
                  <a:lnTo>
                    <a:pt x="0" y="187"/>
                  </a:lnTo>
                  <a:lnTo>
                    <a:pt x="6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92" name="Freeform 639"/>
            <p:cNvSpPr>
              <a:spLocks/>
            </p:cNvSpPr>
            <p:nvPr/>
          </p:nvSpPr>
          <p:spPr bwMode="auto">
            <a:xfrm>
              <a:off x="3426" y="1844"/>
              <a:ext cx="153" cy="15"/>
            </a:xfrm>
            <a:custGeom>
              <a:avLst/>
              <a:gdLst>
                <a:gd name="T0" fmla="*/ 48 w 2140"/>
                <a:gd name="T1" fmla="*/ 0 h 187"/>
                <a:gd name="T2" fmla="*/ 153 w 2140"/>
                <a:gd name="T3" fmla="*/ 5 h 187"/>
                <a:gd name="T4" fmla="*/ 0 w 2140"/>
                <a:gd name="T5" fmla="*/ 15 h 187"/>
                <a:gd name="T6" fmla="*/ 48 w 2140"/>
                <a:gd name="T7" fmla="*/ 0 h 187"/>
                <a:gd name="T8" fmla="*/ 0 60000 65536"/>
                <a:gd name="T9" fmla="*/ 0 60000 65536"/>
                <a:gd name="T10" fmla="*/ 0 60000 65536"/>
                <a:gd name="T11" fmla="*/ 0 60000 65536"/>
                <a:gd name="T12" fmla="*/ 0 w 2140"/>
                <a:gd name="T13" fmla="*/ 0 h 187"/>
                <a:gd name="T14" fmla="*/ 2140 w 2140"/>
                <a:gd name="T15" fmla="*/ 187 h 187"/>
              </a:gdLst>
              <a:ahLst/>
              <a:cxnLst>
                <a:cxn ang="T8">
                  <a:pos x="T0" y="T1"/>
                </a:cxn>
                <a:cxn ang="T9">
                  <a:pos x="T2" y="T3"/>
                </a:cxn>
                <a:cxn ang="T10">
                  <a:pos x="T4" y="T5"/>
                </a:cxn>
                <a:cxn ang="T11">
                  <a:pos x="T6" y="T7"/>
                </a:cxn>
              </a:cxnLst>
              <a:rect l="T12" t="T13" r="T14" b="T15"/>
              <a:pathLst>
                <a:path w="2140" h="187">
                  <a:moveTo>
                    <a:pt x="668" y="0"/>
                  </a:moveTo>
                  <a:lnTo>
                    <a:pt x="2140" y="63"/>
                  </a:lnTo>
                  <a:lnTo>
                    <a:pt x="0" y="187"/>
                  </a:lnTo>
                  <a:lnTo>
                    <a:pt x="66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93" name="Freeform 640"/>
            <p:cNvSpPr>
              <a:spLocks/>
            </p:cNvSpPr>
            <p:nvPr/>
          </p:nvSpPr>
          <p:spPr bwMode="auto">
            <a:xfrm>
              <a:off x="3764" y="1837"/>
              <a:ext cx="78" cy="13"/>
            </a:xfrm>
            <a:custGeom>
              <a:avLst/>
              <a:gdLst>
                <a:gd name="T0" fmla="*/ 0 w 1100"/>
                <a:gd name="T1" fmla="*/ 0 h 166"/>
                <a:gd name="T2" fmla="*/ 78 w 1100"/>
                <a:gd name="T3" fmla="*/ 13 h 166"/>
                <a:gd name="T4" fmla="*/ 33 w 1100"/>
                <a:gd name="T5" fmla="*/ 11 h 166"/>
                <a:gd name="T6" fmla="*/ 0 w 1100"/>
                <a:gd name="T7" fmla="*/ 0 h 166"/>
                <a:gd name="T8" fmla="*/ 0 60000 65536"/>
                <a:gd name="T9" fmla="*/ 0 60000 65536"/>
                <a:gd name="T10" fmla="*/ 0 60000 65536"/>
                <a:gd name="T11" fmla="*/ 0 60000 65536"/>
                <a:gd name="T12" fmla="*/ 0 w 1100"/>
                <a:gd name="T13" fmla="*/ 0 h 166"/>
                <a:gd name="T14" fmla="*/ 1100 w 1100"/>
                <a:gd name="T15" fmla="*/ 166 h 166"/>
              </a:gdLst>
              <a:ahLst/>
              <a:cxnLst>
                <a:cxn ang="T8">
                  <a:pos x="T0" y="T1"/>
                </a:cxn>
                <a:cxn ang="T9">
                  <a:pos x="T2" y="T3"/>
                </a:cxn>
                <a:cxn ang="T10">
                  <a:pos x="T4" y="T5"/>
                </a:cxn>
                <a:cxn ang="T11">
                  <a:pos x="T6" y="T7"/>
                </a:cxn>
              </a:cxnLst>
              <a:rect l="T12" t="T13" r="T14" b="T15"/>
              <a:pathLst>
                <a:path w="1100" h="166">
                  <a:moveTo>
                    <a:pt x="0" y="0"/>
                  </a:moveTo>
                  <a:lnTo>
                    <a:pt x="1100" y="166"/>
                  </a:lnTo>
                  <a:lnTo>
                    <a:pt x="468" y="1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94" name="Freeform 641"/>
            <p:cNvSpPr>
              <a:spLocks/>
            </p:cNvSpPr>
            <p:nvPr/>
          </p:nvSpPr>
          <p:spPr bwMode="auto">
            <a:xfrm>
              <a:off x="3764" y="1837"/>
              <a:ext cx="78" cy="13"/>
            </a:xfrm>
            <a:custGeom>
              <a:avLst/>
              <a:gdLst>
                <a:gd name="T0" fmla="*/ 0 w 1100"/>
                <a:gd name="T1" fmla="*/ 0 h 166"/>
                <a:gd name="T2" fmla="*/ 78 w 1100"/>
                <a:gd name="T3" fmla="*/ 13 h 166"/>
                <a:gd name="T4" fmla="*/ 33 w 1100"/>
                <a:gd name="T5" fmla="*/ 11 h 166"/>
                <a:gd name="T6" fmla="*/ 0 w 1100"/>
                <a:gd name="T7" fmla="*/ 0 h 166"/>
                <a:gd name="T8" fmla="*/ 0 60000 65536"/>
                <a:gd name="T9" fmla="*/ 0 60000 65536"/>
                <a:gd name="T10" fmla="*/ 0 60000 65536"/>
                <a:gd name="T11" fmla="*/ 0 60000 65536"/>
                <a:gd name="T12" fmla="*/ 0 w 1100"/>
                <a:gd name="T13" fmla="*/ 0 h 166"/>
                <a:gd name="T14" fmla="*/ 1100 w 1100"/>
                <a:gd name="T15" fmla="*/ 166 h 166"/>
              </a:gdLst>
              <a:ahLst/>
              <a:cxnLst>
                <a:cxn ang="T8">
                  <a:pos x="T0" y="T1"/>
                </a:cxn>
                <a:cxn ang="T9">
                  <a:pos x="T2" y="T3"/>
                </a:cxn>
                <a:cxn ang="T10">
                  <a:pos x="T4" y="T5"/>
                </a:cxn>
                <a:cxn ang="T11">
                  <a:pos x="T6" y="T7"/>
                </a:cxn>
              </a:cxnLst>
              <a:rect l="T12" t="T13" r="T14" b="T15"/>
              <a:pathLst>
                <a:path w="1100" h="166">
                  <a:moveTo>
                    <a:pt x="0" y="0"/>
                  </a:moveTo>
                  <a:lnTo>
                    <a:pt x="1100" y="166"/>
                  </a:lnTo>
                  <a:lnTo>
                    <a:pt x="468" y="14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95" name="Freeform 642"/>
            <p:cNvSpPr>
              <a:spLocks/>
            </p:cNvSpPr>
            <p:nvPr/>
          </p:nvSpPr>
          <p:spPr bwMode="auto">
            <a:xfrm>
              <a:off x="3474" y="1836"/>
              <a:ext cx="205" cy="13"/>
            </a:xfrm>
            <a:custGeom>
              <a:avLst/>
              <a:gdLst>
                <a:gd name="T0" fmla="*/ 205 w 2877"/>
                <a:gd name="T1" fmla="*/ 0 h 169"/>
                <a:gd name="T2" fmla="*/ 105 w 2877"/>
                <a:gd name="T3" fmla="*/ 13 h 169"/>
                <a:gd name="T4" fmla="*/ 0 w 2877"/>
                <a:gd name="T5" fmla="*/ 8 h 169"/>
                <a:gd name="T6" fmla="*/ 205 w 2877"/>
                <a:gd name="T7" fmla="*/ 0 h 169"/>
                <a:gd name="T8" fmla="*/ 0 60000 65536"/>
                <a:gd name="T9" fmla="*/ 0 60000 65536"/>
                <a:gd name="T10" fmla="*/ 0 60000 65536"/>
                <a:gd name="T11" fmla="*/ 0 60000 65536"/>
                <a:gd name="T12" fmla="*/ 0 w 2877"/>
                <a:gd name="T13" fmla="*/ 0 h 169"/>
                <a:gd name="T14" fmla="*/ 2877 w 2877"/>
                <a:gd name="T15" fmla="*/ 169 h 169"/>
              </a:gdLst>
              <a:ahLst/>
              <a:cxnLst>
                <a:cxn ang="T8">
                  <a:pos x="T0" y="T1"/>
                </a:cxn>
                <a:cxn ang="T9">
                  <a:pos x="T2" y="T3"/>
                </a:cxn>
                <a:cxn ang="T10">
                  <a:pos x="T4" y="T5"/>
                </a:cxn>
                <a:cxn ang="T11">
                  <a:pos x="T6" y="T7"/>
                </a:cxn>
              </a:cxnLst>
              <a:rect l="T12" t="T13" r="T14" b="T15"/>
              <a:pathLst>
                <a:path w="2877" h="169">
                  <a:moveTo>
                    <a:pt x="2877" y="0"/>
                  </a:moveTo>
                  <a:lnTo>
                    <a:pt x="1472" y="169"/>
                  </a:lnTo>
                  <a:lnTo>
                    <a:pt x="0" y="106"/>
                  </a:lnTo>
                  <a:lnTo>
                    <a:pt x="28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96" name="Freeform 643"/>
            <p:cNvSpPr>
              <a:spLocks/>
            </p:cNvSpPr>
            <p:nvPr/>
          </p:nvSpPr>
          <p:spPr bwMode="auto">
            <a:xfrm>
              <a:off x="3474" y="1836"/>
              <a:ext cx="205" cy="13"/>
            </a:xfrm>
            <a:custGeom>
              <a:avLst/>
              <a:gdLst>
                <a:gd name="T0" fmla="*/ 205 w 2877"/>
                <a:gd name="T1" fmla="*/ 0 h 169"/>
                <a:gd name="T2" fmla="*/ 105 w 2877"/>
                <a:gd name="T3" fmla="*/ 13 h 169"/>
                <a:gd name="T4" fmla="*/ 0 w 2877"/>
                <a:gd name="T5" fmla="*/ 8 h 169"/>
                <a:gd name="T6" fmla="*/ 205 w 2877"/>
                <a:gd name="T7" fmla="*/ 0 h 169"/>
                <a:gd name="T8" fmla="*/ 0 60000 65536"/>
                <a:gd name="T9" fmla="*/ 0 60000 65536"/>
                <a:gd name="T10" fmla="*/ 0 60000 65536"/>
                <a:gd name="T11" fmla="*/ 0 60000 65536"/>
                <a:gd name="T12" fmla="*/ 0 w 2877"/>
                <a:gd name="T13" fmla="*/ 0 h 169"/>
                <a:gd name="T14" fmla="*/ 2877 w 2877"/>
                <a:gd name="T15" fmla="*/ 169 h 169"/>
              </a:gdLst>
              <a:ahLst/>
              <a:cxnLst>
                <a:cxn ang="T8">
                  <a:pos x="T0" y="T1"/>
                </a:cxn>
                <a:cxn ang="T9">
                  <a:pos x="T2" y="T3"/>
                </a:cxn>
                <a:cxn ang="T10">
                  <a:pos x="T4" y="T5"/>
                </a:cxn>
                <a:cxn ang="T11">
                  <a:pos x="T6" y="T7"/>
                </a:cxn>
              </a:cxnLst>
              <a:rect l="T12" t="T13" r="T14" b="T15"/>
              <a:pathLst>
                <a:path w="2877" h="169">
                  <a:moveTo>
                    <a:pt x="2877" y="0"/>
                  </a:moveTo>
                  <a:lnTo>
                    <a:pt x="1472" y="169"/>
                  </a:lnTo>
                  <a:lnTo>
                    <a:pt x="0" y="106"/>
                  </a:lnTo>
                  <a:lnTo>
                    <a:pt x="28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97" name="Freeform 644"/>
            <p:cNvSpPr>
              <a:spLocks/>
            </p:cNvSpPr>
            <p:nvPr/>
          </p:nvSpPr>
          <p:spPr bwMode="auto">
            <a:xfrm>
              <a:off x="3474" y="1834"/>
              <a:ext cx="250" cy="10"/>
            </a:xfrm>
            <a:custGeom>
              <a:avLst/>
              <a:gdLst>
                <a:gd name="T0" fmla="*/ 250 w 3508"/>
                <a:gd name="T1" fmla="*/ 0 h 139"/>
                <a:gd name="T2" fmla="*/ 205 w 3508"/>
                <a:gd name="T3" fmla="*/ 2 h 139"/>
                <a:gd name="T4" fmla="*/ 0 w 3508"/>
                <a:gd name="T5" fmla="*/ 10 h 139"/>
                <a:gd name="T6" fmla="*/ 250 w 3508"/>
                <a:gd name="T7" fmla="*/ 0 h 139"/>
                <a:gd name="T8" fmla="*/ 0 60000 65536"/>
                <a:gd name="T9" fmla="*/ 0 60000 65536"/>
                <a:gd name="T10" fmla="*/ 0 60000 65536"/>
                <a:gd name="T11" fmla="*/ 0 60000 65536"/>
                <a:gd name="T12" fmla="*/ 0 w 3508"/>
                <a:gd name="T13" fmla="*/ 0 h 139"/>
                <a:gd name="T14" fmla="*/ 3508 w 3508"/>
                <a:gd name="T15" fmla="*/ 139 h 139"/>
              </a:gdLst>
              <a:ahLst/>
              <a:cxnLst>
                <a:cxn ang="T8">
                  <a:pos x="T0" y="T1"/>
                </a:cxn>
                <a:cxn ang="T9">
                  <a:pos x="T2" y="T3"/>
                </a:cxn>
                <a:cxn ang="T10">
                  <a:pos x="T4" y="T5"/>
                </a:cxn>
                <a:cxn ang="T11">
                  <a:pos x="T6" y="T7"/>
                </a:cxn>
              </a:cxnLst>
              <a:rect l="T12" t="T13" r="T14" b="T15"/>
              <a:pathLst>
                <a:path w="3508" h="139">
                  <a:moveTo>
                    <a:pt x="3508" y="0"/>
                  </a:moveTo>
                  <a:lnTo>
                    <a:pt x="2877" y="33"/>
                  </a:lnTo>
                  <a:lnTo>
                    <a:pt x="0" y="139"/>
                  </a:lnTo>
                  <a:lnTo>
                    <a:pt x="35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698" name="Freeform 645"/>
            <p:cNvSpPr>
              <a:spLocks/>
            </p:cNvSpPr>
            <p:nvPr/>
          </p:nvSpPr>
          <p:spPr bwMode="auto">
            <a:xfrm>
              <a:off x="3474" y="1834"/>
              <a:ext cx="250" cy="10"/>
            </a:xfrm>
            <a:custGeom>
              <a:avLst/>
              <a:gdLst>
                <a:gd name="T0" fmla="*/ 250 w 3508"/>
                <a:gd name="T1" fmla="*/ 0 h 139"/>
                <a:gd name="T2" fmla="*/ 205 w 3508"/>
                <a:gd name="T3" fmla="*/ 2 h 139"/>
                <a:gd name="T4" fmla="*/ 0 w 3508"/>
                <a:gd name="T5" fmla="*/ 10 h 139"/>
                <a:gd name="T6" fmla="*/ 250 w 3508"/>
                <a:gd name="T7" fmla="*/ 0 h 139"/>
                <a:gd name="T8" fmla="*/ 0 60000 65536"/>
                <a:gd name="T9" fmla="*/ 0 60000 65536"/>
                <a:gd name="T10" fmla="*/ 0 60000 65536"/>
                <a:gd name="T11" fmla="*/ 0 60000 65536"/>
                <a:gd name="T12" fmla="*/ 0 w 3508"/>
                <a:gd name="T13" fmla="*/ 0 h 139"/>
                <a:gd name="T14" fmla="*/ 3508 w 3508"/>
                <a:gd name="T15" fmla="*/ 139 h 139"/>
              </a:gdLst>
              <a:ahLst/>
              <a:cxnLst>
                <a:cxn ang="T8">
                  <a:pos x="T0" y="T1"/>
                </a:cxn>
                <a:cxn ang="T9">
                  <a:pos x="T2" y="T3"/>
                </a:cxn>
                <a:cxn ang="T10">
                  <a:pos x="T4" y="T5"/>
                </a:cxn>
                <a:cxn ang="T11">
                  <a:pos x="T6" y="T7"/>
                </a:cxn>
              </a:cxnLst>
              <a:rect l="T12" t="T13" r="T14" b="T15"/>
              <a:pathLst>
                <a:path w="3508" h="139">
                  <a:moveTo>
                    <a:pt x="3508" y="0"/>
                  </a:moveTo>
                  <a:lnTo>
                    <a:pt x="2877" y="33"/>
                  </a:lnTo>
                  <a:lnTo>
                    <a:pt x="0" y="139"/>
                  </a:lnTo>
                  <a:lnTo>
                    <a:pt x="350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699" name="Freeform 646"/>
            <p:cNvSpPr>
              <a:spLocks/>
            </p:cNvSpPr>
            <p:nvPr/>
          </p:nvSpPr>
          <p:spPr bwMode="auto">
            <a:xfrm>
              <a:off x="3724" y="1826"/>
              <a:ext cx="84" cy="11"/>
            </a:xfrm>
            <a:custGeom>
              <a:avLst/>
              <a:gdLst>
                <a:gd name="T0" fmla="*/ 84 w 1169"/>
                <a:gd name="T1" fmla="*/ 0 h 137"/>
                <a:gd name="T2" fmla="*/ 40 w 1169"/>
                <a:gd name="T3" fmla="*/ 11 h 137"/>
                <a:gd name="T4" fmla="*/ 0 w 1169"/>
                <a:gd name="T5" fmla="*/ 7 h 137"/>
                <a:gd name="T6" fmla="*/ 84 w 1169"/>
                <a:gd name="T7" fmla="*/ 0 h 137"/>
                <a:gd name="T8" fmla="*/ 0 60000 65536"/>
                <a:gd name="T9" fmla="*/ 0 60000 65536"/>
                <a:gd name="T10" fmla="*/ 0 60000 65536"/>
                <a:gd name="T11" fmla="*/ 0 60000 65536"/>
                <a:gd name="T12" fmla="*/ 0 w 1169"/>
                <a:gd name="T13" fmla="*/ 0 h 137"/>
                <a:gd name="T14" fmla="*/ 1169 w 1169"/>
                <a:gd name="T15" fmla="*/ 137 h 137"/>
              </a:gdLst>
              <a:ahLst/>
              <a:cxnLst>
                <a:cxn ang="T8">
                  <a:pos x="T0" y="T1"/>
                </a:cxn>
                <a:cxn ang="T9">
                  <a:pos x="T2" y="T3"/>
                </a:cxn>
                <a:cxn ang="T10">
                  <a:pos x="T4" y="T5"/>
                </a:cxn>
                <a:cxn ang="T11">
                  <a:pos x="T6" y="T7"/>
                </a:cxn>
              </a:cxnLst>
              <a:rect l="T12" t="T13" r="T14" b="T15"/>
              <a:pathLst>
                <a:path w="1169" h="137">
                  <a:moveTo>
                    <a:pt x="1169" y="0"/>
                  </a:moveTo>
                  <a:lnTo>
                    <a:pt x="555" y="137"/>
                  </a:lnTo>
                  <a:lnTo>
                    <a:pt x="0" y="93"/>
                  </a:lnTo>
                  <a:lnTo>
                    <a:pt x="11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700" name="Freeform 647"/>
            <p:cNvSpPr>
              <a:spLocks/>
            </p:cNvSpPr>
            <p:nvPr/>
          </p:nvSpPr>
          <p:spPr bwMode="auto">
            <a:xfrm>
              <a:off x="3724" y="1826"/>
              <a:ext cx="84" cy="11"/>
            </a:xfrm>
            <a:custGeom>
              <a:avLst/>
              <a:gdLst>
                <a:gd name="T0" fmla="*/ 84 w 1169"/>
                <a:gd name="T1" fmla="*/ 0 h 137"/>
                <a:gd name="T2" fmla="*/ 40 w 1169"/>
                <a:gd name="T3" fmla="*/ 11 h 137"/>
                <a:gd name="T4" fmla="*/ 0 w 1169"/>
                <a:gd name="T5" fmla="*/ 7 h 137"/>
                <a:gd name="T6" fmla="*/ 84 w 1169"/>
                <a:gd name="T7" fmla="*/ 0 h 137"/>
                <a:gd name="T8" fmla="*/ 0 60000 65536"/>
                <a:gd name="T9" fmla="*/ 0 60000 65536"/>
                <a:gd name="T10" fmla="*/ 0 60000 65536"/>
                <a:gd name="T11" fmla="*/ 0 60000 65536"/>
                <a:gd name="T12" fmla="*/ 0 w 1169"/>
                <a:gd name="T13" fmla="*/ 0 h 137"/>
                <a:gd name="T14" fmla="*/ 1169 w 1169"/>
                <a:gd name="T15" fmla="*/ 137 h 137"/>
              </a:gdLst>
              <a:ahLst/>
              <a:cxnLst>
                <a:cxn ang="T8">
                  <a:pos x="T0" y="T1"/>
                </a:cxn>
                <a:cxn ang="T9">
                  <a:pos x="T2" y="T3"/>
                </a:cxn>
                <a:cxn ang="T10">
                  <a:pos x="T4" y="T5"/>
                </a:cxn>
                <a:cxn ang="T11">
                  <a:pos x="T6" y="T7"/>
                </a:cxn>
              </a:cxnLst>
              <a:rect l="T12" t="T13" r="T14" b="T15"/>
              <a:pathLst>
                <a:path w="1169" h="137">
                  <a:moveTo>
                    <a:pt x="1169" y="0"/>
                  </a:moveTo>
                  <a:lnTo>
                    <a:pt x="555" y="137"/>
                  </a:lnTo>
                  <a:lnTo>
                    <a:pt x="0" y="93"/>
                  </a:lnTo>
                  <a:lnTo>
                    <a:pt x="116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701" name="Freeform 648"/>
            <p:cNvSpPr>
              <a:spLocks/>
            </p:cNvSpPr>
            <p:nvPr/>
          </p:nvSpPr>
          <p:spPr bwMode="auto">
            <a:xfrm>
              <a:off x="3764" y="1826"/>
              <a:ext cx="78" cy="24"/>
            </a:xfrm>
            <a:custGeom>
              <a:avLst/>
              <a:gdLst>
                <a:gd name="T0" fmla="*/ 44 w 1100"/>
                <a:gd name="T1" fmla="*/ 0 h 303"/>
                <a:gd name="T2" fmla="*/ 78 w 1100"/>
                <a:gd name="T3" fmla="*/ 24 h 303"/>
                <a:gd name="T4" fmla="*/ 0 w 1100"/>
                <a:gd name="T5" fmla="*/ 11 h 303"/>
                <a:gd name="T6" fmla="*/ 44 w 1100"/>
                <a:gd name="T7" fmla="*/ 0 h 303"/>
                <a:gd name="T8" fmla="*/ 0 60000 65536"/>
                <a:gd name="T9" fmla="*/ 0 60000 65536"/>
                <a:gd name="T10" fmla="*/ 0 60000 65536"/>
                <a:gd name="T11" fmla="*/ 0 60000 65536"/>
                <a:gd name="T12" fmla="*/ 0 w 1100"/>
                <a:gd name="T13" fmla="*/ 0 h 303"/>
                <a:gd name="T14" fmla="*/ 1100 w 1100"/>
                <a:gd name="T15" fmla="*/ 303 h 303"/>
              </a:gdLst>
              <a:ahLst/>
              <a:cxnLst>
                <a:cxn ang="T8">
                  <a:pos x="T0" y="T1"/>
                </a:cxn>
                <a:cxn ang="T9">
                  <a:pos x="T2" y="T3"/>
                </a:cxn>
                <a:cxn ang="T10">
                  <a:pos x="T4" y="T5"/>
                </a:cxn>
                <a:cxn ang="T11">
                  <a:pos x="T6" y="T7"/>
                </a:cxn>
              </a:cxnLst>
              <a:rect l="T12" t="T13" r="T14" b="T15"/>
              <a:pathLst>
                <a:path w="1100" h="303">
                  <a:moveTo>
                    <a:pt x="614" y="0"/>
                  </a:moveTo>
                  <a:lnTo>
                    <a:pt x="1100" y="303"/>
                  </a:lnTo>
                  <a:lnTo>
                    <a:pt x="0" y="137"/>
                  </a:lnTo>
                  <a:lnTo>
                    <a:pt x="6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702" name="Freeform 649"/>
            <p:cNvSpPr>
              <a:spLocks/>
            </p:cNvSpPr>
            <p:nvPr/>
          </p:nvSpPr>
          <p:spPr bwMode="auto">
            <a:xfrm>
              <a:off x="3764" y="1826"/>
              <a:ext cx="78" cy="24"/>
            </a:xfrm>
            <a:custGeom>
              <a:avLst/>
              <a:gdLst>
                <a:gd name="T0" fmla="*/ 44 w 1100"/>
                <a:gd name="T1" fmla="*/ 0 h 303"/>
                <a:gd name="T2" fmla="*/ 78 w 1100"/>
                <a:gd name="T3" fmla="*/ 24 h 303"/>
                <a:gd name="T4" fmla="*/ 0 w 1100"/>
                <a:gd name="T5" fmla="*/ 11 h 303"/>
                <a:gd name="T6" fmla="*/ 44 w 1100"/>
                <a:gd name="T7" fmla="*/ 0 h 303"/>
                <a:gd name="T8" fmla="*/ 0 60000 65536"/>
                <a:gd name="T9" fmla="*/ 0 60000 65536"/>
                <a:gd name="T10" fmla="*/ 0 60000 65536"/>
                <a:gd name="T11" fmla="*/ 0 60000 65536"/>
                <a:gd name="T12" fmla="*/ 0 w 1100"/>
                <a:gd name="T13" fmla="*/ 0 h 303"/>
                <a:gd name="T14" fmla="*/ 1100 w 1100"/>
                <a:gd name="T15" fmla="*/ 303 h 303"/>
              </a:gdLst>
              <a:ahLst/>
              <a:cxnLst>
                <a:cxn ang="T8">
                  <a:pos x="T0" y="T1"/>
                </a:cxn>
                <a:cxn ang="T9">
                  <a:pos x="T2" y="T3"/>
                </a:cxn>
                <a:cxn ang="T10">
                  <a:pos x="T4" y="T5"/>
                </a:cxn>
                <a:cxn ang="T11">
                  <a:pos x="T6" y="T7"/>
                </a:cxn>
              </a:cxnLst>
              <a:rect l="T12" t="T13" r="T14" b="T15"/>
              <a:pathLst>
                <a:path w="1100" h="303">
                  <a:moveTo>
                    <a:pt x="614" y="0"/>
                  </a:moveTo>
                  <a:lnTo>
                    <a:pt x="1100" y="303"/>
                  </a:lnTo>
                  <a:lnTo>
                    <a:pt x="0" y="137"/>
                  </a:lnTo>
                  <a:lnTo>
                    <a:pt x="6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703" name="Freeform 650"/>
            <p:cNvSpPr>
              <a:spLocks/>
            </p:cNvSpPr>
            <p:nvPr/>
          </p:nvSpPr>
          <p:spPr bwMode="auto">
            <a:xfrm>
              <a:off x="3575" y="1825"/>
              <a:ext cx="233" cy="9"/>
            </a:xfrm>
            <a:custGeom>
              <a:avLst/>
              <a:gdLst>
                <a:gd name="T0" fmla="*/ 0 w 3252"/>
                <a:gd name="T1" fmla="*/ 0 h 108"/>
                <a:gd name="T2" fmla="*/ 233 w 3252"/>
                <a:gd name="T3" fmla="*/ 1 h 108"/>
                <a:gd name="T4" fmla="*/ 149 w 3252"/>
                <a:gd name="T5" fmla="*/ 9 h 108"/>
                <a:gd name="T6" fmla="*/ 0 w 3252"/>
                <a:gd name="T7" fmla="*/ 0 h 108"/>
                <a:gd name="T8" fmla="*/ 0 60000 65536"/>
                <a:gd name="T9" fmla="*/ 0 60000 65536"/>
                <a:gd name="T10" fmla="*/ 0 60000 65536"/>
                <a:gd name="T11" fmla="*/ 0 60000 65536"/>
                <a:gd name="T12" fmla="*/ 0 w 3252"/>
                <a:gd name="T13" fmla="*/ 0 h 108"/>
                <a:gd name="T14" fmla="*/ 3252 w 3252"/>
                <a:gd name="T15" fmla="*/ 108 h 108"/>
              </a:gdLst>
              <a:ahLst/>
              <a:cxnLst>
                <a:cxn ang="T8">
                  <a:pos x="T0" y="T1"/>
                </a:cxn>
                <a:cxn ang="T9">
                  <a:pos x="T2" y="T3"/>
                </a:cxn>
                <a:cxn ang="T10">
                  <a:pos x="T4" y="T5"/>
                </a:cxn>
                <a:cxn ang="T11">
                  <a:pos x="T6" y="T7"/>
                </a:cxn>
              </a:cxnLst>
              <a:rect l="T12" t="T13" r="T14" b="T15"/>
              <a:pathLst>
                <a:path w="3252" h="108">
                  <a:moveTo>
                    <a:pt x="0" y="0"/>
                  </a:moveTo>
                  <a:lnTo>
                    <a:pt x="3252" y="15"/>
                  </a:lnTo>
                  <a:lnTo>
                    <a:pt x="2083" y="10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704" name="Freeform 651"/>
            <p:cNvSpPr>
              <a:spLocks/>
            </p:cNvSpPr>
            <p:nvPr/>
          </p:nvSpPr>
          <p:spPr bwMode="auto">
            <a:xfrm>
              <a:off x="3575" y="1825"/>
              <a:ext cx="233" cy="9"/>
            </a:xfrm>
            <a:custGeom>
              <a:avLst/>
              <a:gdLst>
                <a:gd name="T0" fmla="*/ 0 w 3252"/>
                <a:gd name="T1" fmla="*/ 0 h 108"/>
                <a:gd name="T2" fmla="*/ 233 w 3252"/>
                <a:gd name="T3" fmla="*/ 1 h 108"/>
                <a:gd name="T4" fmla="*/ 149 w 3252"/>
                <a:gd name="T5" fmla="*/ 9 h 108"/>
                <a:gd name="T6" fmla="*/ 0 w 3252"/>
                <a:gd name="T7" fmla="*/ 0 h 108"/>
                <a:gd name="T8" fmla="*/ 0 60000 65536"/>
                <a:gd name="T9" fmla="*/ 0 60000 65536"/>
                <a:gd name="T10" fmla="*/ 0 60000 65536"/>
                <a:gd name="T11" fmla="*/ 0 60000 65536"/>
                <a:gd name="T12" fmla="*/ 0 w 3252"/>
                <a:gd name="T13" fmla="*/ 0 h 108"/>
                <a:gd name="T14" fmla="*/ 3252 w 3252"/>
                <a:gd name="T15" fmla="*/ 108 h 108"/>
              </a:gdLst>
              <a:ahLst/>
              <a:cxnLst>
                <a:cxn ang="T8">
                  <a:pos x="T0" y="T1"/>
                </a:cxn>
                <a:cxn ang="T9">
                  <a:pos x="T2" y="T3"/>
                </a:cxn>
                <a:cxn ang="T10">
                  <a:pos x="T4" y="T5"/>
                </a:cxn>
                <a:cxn ang="T11">
                  <a:pos x="T6" y="T7"/>
                </a:cxn>
              </a:cxnLst>
              <a:rect l="T12" t="T13" r="T14" b="T15"/>
              <a:pathLst>
                <a:path w="3252" h="108">
                  <a:moveTo>
                    <a:pt x="0" y="0"/>
                  </a:moveTo>
                  <a:lnTo>
                    <a:pt x="3252" y="15"/>
                  </a:lnTo>
                  <a:lnTo>
                    <a:pt x="2083" y="10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705" name="Freeform 652"/>
            <p:cNvSpPr>
              <a:spLocks/>
            </p:cNvSpPr>
            <p:nvPr/>
          </p:nvSpPr>
          <p:spPr bwMode="auto">
            <a:xfrm>
              <a:off x="3474" y="1825"/>
              <a:ext cx="250" cy="19"/>
            </a:xfrm>
            <a:custGeom>
              <a:avLst/>
              <a:gdLst>
                <a:gd name="T0" fmla="*/ 102 w 3508"/>
                <a:gd name="T1" fmla="*/ 0 h 247"/>
                <a:gd name="T2" fmla="*/ 250 w 3508"/>
                <a:gd name="T3" fmla="*/ 8 h 247"/>
                <a:gd name="T4" fmla="*/ 0 w 3508"/>
                <a:gd name="T5" fmla="*/ 19 h 247"/>
                <a:gd name="T6" fmla="*/ 102 w 3508"/>
                <a:gd name="T7" fmla="*/ 0 h 247"/>
                <a:gd name="T8" fmla="*/ 0 60000 65536"/>
                <a:gd name="T9" fmla="*/ 0 60000 65536"/>
                <a:gd name="T10" fmla="*/ 0 60000 65536"/>
                <a:gd name="T11" fmla="*/ 0 60000 65536"/>
                <a:gd name="T12" fmla="*/ 0 w 3508"/>
                <a:gd name="T13" fmla="*/ 0 h 247"/>
                <a:gd name="T14" fmla="*/ 3508 w 3508"/>
                <a:gd name="T15" fmla="*/ 247 h 247"/>
              </a:gdLst>
              <a:ahLst/>
              <a:cxnLst>
                <a:cxn ang="T8">
                  <a:pos x="T0" y="T1"/>
                </a:cxn>
                <a:cxn ang="T9">
                  <a:pos x="T2" y="T3"/>
                </a:cxn>
                <a:cxn ang="T10">
                  <a:pos x="T4" y="T5"/>
                </a:cxn>
                <a:cxn ang="T11">
                  <a:pos x="T6" y="T7"/>
                </a:cxn>
              </a:cxnLst>
              <a:rect l="T12" t="T13" r="T14" b="T15"/>
              <a:pathLst>
                <a:path w="3508" h="247">
                  <a:moveTo>
                    <a:pt x="1425" y="0"/>
                  </a:moveTo>
                  <a:lnTo>
                    <a:pt x="3508" y="108"/>
                  </a:lnTo>
                  <a:lnTo>
                    <a:pt x="0" y="247"/>
                  </a:lnTo>
                  <a:lnTo>
                    <a:pt x="1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706" name="Freeform 653"/>
            <p:cNvSpPr>
              <a:spLocks/>
            </p:cNvSpPr>
            <p:nvPr/>
          </p:nvSpPr>
          <p:spPr bwMode="auto">
            <a:xfrm>
              <a:off x="3474" y="1825"/>
              <a:ext cx="250" cy="19"/>
            </a:xfrm>
            <a:custGeom>
              <a:avLst/>
              <a:gdLst>
                <a:gd name="T0" fmla="*/ 102 w 3508"/>
                <a:gd name="T1" fmla="*/ 0 h 247"/>
                <a:gd name="T2" fmla="*/ 250 w 3508"/>
                <a:gd name="T3" fmla="*/ 8 h 247"/>
                <a:gd name="T4" fmla="*/ 0 w 3508"/>
                <a:gd name="T5" fmla="*/ 19 h 247"/>
                <a:gd name="T6" fmla="*/ 102 w 3508"/>
                <a:gd name="T7" fmla="*/ 0 h 247"/>
                <a:gd name="T8" fmla="*/ 0 60000 65536"/>
                <a:gd name="T9" fmla="*/ 0 60000 65536"/>
                <a:gd name="T10" fmla="*/ 0 60000 65536"/>
                <a:gd name="T11" fmla="*/ 0 60000 65536"/>
                <a:gd name="T12" fmla="*/ 0 w 3508"/>
                <a:gd name="T13" fmla="*/ 0 h 247"/>
                <a:gd name="T14" fmla="*/ 3508 w 3508"/>
                <a:gd name="T15" fmla="*/ 247 h 247"/>
              </a:gdLst>
              <a:ahLst/>
              <a:cxnLst>
                <a:cxn ang="T8">
                  <a:pos x="T0" y="T1"/>
                </a:cxn>
                <a:cxn ang="T9">
                  <a:pos x="T2" y="T3"/>
                </a:cxn>
                <a:cxn ang="T10">
                  <a:pos x="T4" y="T5"/>
                </a:cxn>
                <a:cxn ang="T11">
                  <a:pos x="T6" y="T7"/>
                </a:cxn>
              </a:cxnLst>
              <a:rect l="T12" t="T13" r="T14" b="T15"/>
              <a:pathLst>
                <a:path w="3508" h="247">
                  <a:moveTo>
                    <a:pt x="1425" y="0"/>
                  </a:moveTo>
                  <a:lnTo>
                    <a:pt x="3508" y="108"/>
                  </a:lnTo>
                  <a:lnTo>
                    <a:pt x="0" y="247"/>
                  </a:lnTo>
                  <a:lnTo>
                    <a:pt x="142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707" name="Freeform 654"/>
            <p:cNvSpPr>
              <a:spLocks/>
            </p:cNvSpPr>
            <p:nvPr/>
          </p:nvSpPr>
          <p:spPr bwMode="auto">
            <a:xfrm>
              <a:off x="3575" y="1813"/>
              <a:ext cx="233" cy="13"/>
            </a:xfrm>
            <a:custGeom>
              <a:avLst/>
              <a:gdLst>
                <a:gd name="T0" fmla="*/ 193 w 3252"/>
                <a:gd name="T1" fmla="*/ 0 h 170"/>
                <a:gd name="T2" fmla="*/ 233 w 3252"/>
                <a:gd name="T3" fmla="*/ 13 h 170"/>
                <a:gd name="T4" fmla="*/ 0 w 3252"/>
                <a:gd name="T5" fmla="*/ 12 h 170"/>
                <a:gd name="T6" fmla="*/ 193 w 3252"/>
                <a:gd name="T7" fmla="*/ 0 h 170"/>
                <a:gd name="T8" fmla="*/ 0 60000 65536"/>
                <a:gd name="T9" fmla="*/ 0 60000 65536"/>
                <a:gd name="T10" fmla="*/ 0 60000 65536"/>
                <a:gd name="T11" fmla="*/ 0 60000 65536"/>
                <a:gd name="T12" fmla="*/ 0 w 3252"/>
                <a:gd name="T13" fmla="*/ 0 h 170"/>
                <a:gd name="T14" fmla="*/ 3252 w 3252"/>
                <a:gd name="T15" fmla="*/ 170 h 170"/>
              </a:gdLst>
              <a:ahLst/>
              <a:cxnLst>
                <a:cxn ang="T8">
                  <a:pos x="T0" y="T1"/>
                </a:cxn>
                <a:cxn ang="T9">
                  <a:pos x="T2" y="T3"/>
                </a:cxn>
                <a:cxn ang="T10">
                  <a:pos x="T4" y="T5"/>
                </a:cxn>
                <a:cxn ang="T11">
                  <a:pos x="T6" y="T7"/>
                </a:cxn>
              </a:cxnLst>
              <a:rect l="T12" t="T13" r="T14" b="T15"/>
              <a:pathLst>
                <a:path w="3252" h="170">
                  <a:moveTo>
                    <a:pt x="2699" y="0"/>
                  </a:moveTo>
                  <a:lnTo>
                    <a:pt x="3252" y="170"/>
                  </a:lnTo>
                  <a:lnTo>
                    <a:pt x="0" y="155"/>
                  </a:lnTo>
                  <a:lnTo>
                    <a:pt x="269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708" name="Freeform 655"/>
            <p:cNvSpPr>
              <a:spLocks/>
            </p:cNvSpPr>
            <p:nvPr/>
          </p:nvSpPr>
          <p:spPr bwMode="auto">
            <a:xfrm>
              <a:off x="3575" y="1813"/>
              <a:ext cx="233" cy="13"/>
            </a:xfrm>
            <a:custGeom>
              <a:avLst/>
              <a:gdLst>
                <a:gd name="T0" fmla="*/ 193 w 3252"/>
                <a:gd name="T1" fmla="*/ 0 h 170"/>
                <a:gd name="T2" fmla="*/ 233 w 3252"/>
                <a:gd name="T3" fmla="*/ 13 h 170"/>
                <a:gd name="T4" fmla="*/ 0 w 3252"/>
                <a:gd name="T5" fmla="*/ 12 h 170"/>
                <a:gd name="T6" fmla="*/ 193 w 3252"/>
                <a:gd name="T7" fmla="*/ 0 h 170"/>
                <a:gd name="T8" fmla="*/ 0 60000 65536"/>
                <a:gd name="T9" fmla="*/ 0 60000 65536"/>
                <a:gd name="T10" fmla="*/ 0 60000 65536"/>
                <a:gd name="T11" fmla="*/ 0 60000 65536"/>
                <a:gd name="T12" fmla="*/ 0 w 3252"/>
                <a:gd name="T13" fmla="*/ 0 h 170"/>
                <a:gd name="T14" fmla="*/ 3252 w 3252"/>
                <a:gd name="T15" fmla="*/ 170 h 170"/>
              </a:gdLst>
              <a:ahLst/>
              <a:cxnLst>
                <a:cxn ang="T8">
                  <a:pos x="T0" y="T1"/>
                </a:cxn>
                <a:cxn ang="T9">
                  <a:pos x="T2" y="T3"/>
                </a:cxn>
                <a:cxn ang="T10">
                  <a:pos x="T4" y="T5"/>
                </a:cxn>
                <a:cxn ang="T11">
                  <a:pos x="T6" y="T7"/>
                </a:cxn>
              </a:cxnLst>
              <a:rect l="T12" t="T13" r="T14" b="T15"/>
              <a:pathLst>
                <a:path w="3252" h="170">
                  <a:moveTo>
                    <a:pt x="2699" y="0"/>
                  </a:moveTo>
                  <a:lnTo>
                    <a:pt x="3252" y="170"/>
                  </a:lnTo>
                  <a:lnTo>
                    <a:pt x="0" y="155"/>
                  </a:lnTo>
                  <a:lnTo>
                    <a:pt x="269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709" name="Freeform 656"/>
            <p:cNvSpPr>
              <a:spLocks/>
            </p:cNvSpPr>
            <p:nvPr/>
          </p:nvSpPr>
          <p:spPr bwMode="auto">
            <a:xfrm>
              <a:off x="3575" y="1812"/>
              <a:ext cx="193" cy="13"/>
            </a:xfrm>
            <a:custGeom>
              <a:avLst/>
              <a:gdLst>
                <a:gd name="T0" fmla="*/ 101 w 2699"/>
                <a:gd name="T1" fmla="*/ 0 h 171"/>
                <a:gd name="T2" fmla="*/ 193 w 2699"/>
                <a:gd name="T3" fmla="*/ 1 h 171"/>
                <a:gd name="T4" fmla="*/ 0 w 2699"/>
                <a:gd name="T5" fmla="*/ 13 h 171"/>
                <a:gd name="T6" fmla="*/ 101 w 2699"/>
                <a:gd name="T7" fmla="*/ 0 h 171"/>
                <a:gd name="T8" fmla="*/ 0 60000 65536"/>
                <a:gd name="T9" fmla="*/ 0 60000 65536"/>
                <a:gd name="T10" fmla="*/ 0 60000 65536"/>
                <a:gd name="T11" fmla="*/ 0 60000 65536"/>
                <a:gd name="T12" fmla="*/ 0 w 2699"/>
                <a:gd name="T13" fmla="*/ 0 h 171"/>
                <a:gd name="T14" fmla="*/ 2699 w 2699"/>
                <a:gd name="T15" fmla="*/ 171 h 171"/>
              </a:gdLst>
              <a:ahLst/>
              <a:cxnLst>
                <a:cxn ang="T8">
                  <a:pos x="T0" y="T1"/>
                </a:cxn>
                <a:cxn ang="T9">
                  <a:pos x="T2" y="T3"/>
                </a:cxn>
                <a:cxn ang="T10">
                  <a:pos x="T4" y="T5"/>
                </a:cxn>
                <a:cxn ang="T11">
                  <a:pos x="T6" y="T7"/>
                </a:cxn>
              </a:cxnLst>
              <a:rect l="T12" t="T13" r="T14" b="T15"/>
              <a:pathLst>
                <a:path w="2699" h="171">
                  <a:moveTo>
                    <a:pt x="1419" y="0"/>
                  </a:moveTo>
                  <a:lnTo>
                    <a:pt x="2699" y="16"/>
                  </a:lnTo>
                  <a:lnTo>
                    <a:pt x="0" y="171"/>
                  </a:lnTo>
                  <a:lnTo>
                    <a:pt x="14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710" name="Freeform 657"/>
            <p:cNvSpPr>
              <a:spLocks/>
            </p:cNvSpPr>
            <p:nvPr/>
          </p:nvSpPr>
          <p:spPr bwMode="auto">
            <a:xfrm>
              <a:off x="3575" y="1812"/>
              <a:ext cx="193" cy="13"/>
            </a:xfrm>
            <a:custGeom>
              <a:avLst/>
              <a:gdLst>
                <a:gd name="T0" fmla="*/ 101 w 2699"/>
                <a:gd name="T1" fmla="*/ 0 h 171"/>
                <a:gd name="T2" fmla="*/ 193 w 2699"/>
                <a:gd name="T3" fmla="*/ 1 h 171"/>
                <a:gd name="T4" fmla="*/ 0 w 2699"/>
                <a:gd name="T5" fmla="*/ 13 h 171"/>
                <a:gd name="T6" fmla="*/ 101 w 2699"/>
                <a:gd name="T7" fmla="*/ 0 h 171"/>
                <a:gd name="T8" fmla="*/ 0 60000 65536"/>
                <a:gd name="T9" fmla="*/ 0 60000 65536"/>
                <a:gd name="T10" fmla="*/ 0 60000 65536"/>
                <a:gd name="T11" fmla="*/ 0 60000 65536"/>
                <a:gd name="T12" fmla="*/ 0 w 2699"/>
                <a:gd name="T13" fmla="*/ 0 h 171"/>
                <a:gd name="T14" fmla="*/ 2699 w 2699"/>
                <a:gd name="T15" fmla="*/ 171 h 171"/>
              </a:gdLst>
              <a:ahLst/>
              <a:cxnLst>
                <a:cxn ang="T8">
                  <a:pos x="T0" y="T1"/>
                </a:cxn>
                <a:cxn ang="T9">
                  <a:pos x="T2" y="T3"/>
                </a:cxn>
                <a:cxn ang="T10">
                  <a:pos x="T4" y="T5"/>
                </a:cxn>
                <a:cxn ang="T11">
                  <a:pos x="T6" y="T7"/>
                </a:cxn>
              </a:cxnLst>
              <a:rect l="T12" t="T13" r="T14" b="T15"/>
              <a:pathLst>
                <a:path w="2699" h="171">
                  <a:moveTo>
                    <a:pt x="1419" y="0"/>
                  </a:moveTo>
                  <a:lnTo>
                    <a:pt x="2699" y="16"/>
                  </a:lnTo>
                  <a:lnTo>
                    <a:pt x="0" y="171"/>
                  </a:lnTo>
                  <a:lnTo>
                    <a:pt x="14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84711" name="Freeform 658"/>
            <p:cNvSpPr>
              <a:spLocks/>
            </p:cNvSpPr>
            <p:nvPr/>
          </p:nvSpPr>
          <p:spPr bwMode="auto">
            <a:xfrm>
              <a:off x="3677" y="1809"/>
              <a:ext cx="91" cy="4"/>
            </a:xfrm>
            <a:custGeom>
              <a:avLst/>
              <a:gdLst>
                <a:gd name="T0" fmla="*/ 47 w 1280"/>
                <a:gd name="T1" fmla="*/ 0 h 50"/>
                <a:gd name="T2" fmla="*/ 91 w 1280"/>
                <a:gd name="T3" fmla="*/ 4 h 50"/>
                <a:gd name="T4" fmla="*/ 0 w 1280"/>
                <a:gd name="T5" fmla="*/ 3 h 50"/>
                <a:gd name="T6" fmla="*/ 47 w 1280"/>
                <a:gd name="T7" fmla="*/ 0 h 50"/>
                <a:gd name="T8" fmla="*/ 0 60000 65536"/>
                <a:gd name="T9" fmla="*/ 0 60000 65536"/>
                <a:gd name="T10" fmla="*/ 0 60000 65536"/>
                <a:gd name="T11" fmla="*/ 0 60000 65536"/>
                <a:gd name="T12" fmla="*/ 0 w 1280"/>
                <a:gd name="T13" fmla="*/ 0 h 50"/>
                <a:gd name="T14" fmla="*/ 1280 w 1280"/>
                <a:gd name="T15" fmla="*/ 50 h 50"/>
              </a:gdLst>
              <a:ahLst/>
              <a:cxnLst>
                <a:cxn ang="T8">
                  <a:pos x="T0" y="T1"/>
                </a:cxn>
                <a:cxn ang="T9">
                  <a:pos x="T2" y="T3"/>
                </a:cxn>
                <a:cxn ang="T10">
                  <a:pos x="T4" y="T5"/>
                </a:cxn>
                <a:cxn ang="T11">
                  <a:pos x="T6" y="T7"/>
                </a:cxn>
              </a:cxnLst>
              <a:rect l="T12" t="T13" r="T14" b="T15"/>
              <a:pathLst>
                <a:path w="1280" h="50">
                  <a:moveTo>
                    <a:pt x="664" y="0"/>
                  </a:moveTo>
                  <a:lnTo>
                    <a:pt x="1280" y="50"/>
                  </a:lnTo>
                  <a:lnTo>
                    <a:pt x="0" y="34"/>
                  </a:lnTo>
                  <a:lnTo>
                    <a:pt x="6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4712" name="Freeform 659"/>
            <p:cNvSpPr>
              <a:spLocks/>
            </p:cNvSpPr>
            <p:nvPr/>
          </p:nvSpPr>
          <p:spPr bwMode="auto">
            <a:xfrm>
              <a:off x="3677" y="1809"/>
              <a:ext cx="91" cy="4"/>
            </a:xfrm>
            <a:custGeom>
              <a:avLst/>
              <a:gdLst>
                <a:gd name="T0" fmla="*/ 47 w 1280"/>
                <a:gd name="T1" fmla="*/ 0 h 50"/>
                <a:gd name="T2" fmla="*/ 91 w 1280"/>
                <a:gd name="T3" fmla="*/ 4 h 50"/>
                <a:gd name="T4" fmla="*/ 0 w 1280"/>
                <a:gd name="T5" fmla="*/ 3 h 50"/>
                <a:gd name="T6" fmla="*/ 47 w 1280"/>
                <a:gd name="T7" fmla="*/ 0 h 50"/>
                <a:gd name="T8" fmla="*/ 0 60000 65536"/>
                <a:gd name="T9" fmla="*/ 0 60000 65536"/>
                <a:gd name="T10" fmla="*/ 0 60000 65536"/>
                <a:gd name="T11" fmla="*/ 0 60000 65536"/>
                <a:gd name="T12" fmla="*/ 0 w 1280"/>
                <a:gd name="T13" fmla="*/ 0 h 50"/>
                <a:gd name="T14" fmla="*/ 1280 w 1280"/>
                <a:gd name="T15" fmla="*/ 50 h 50"/>
              </a:gdLst>
              <a:ahLst/>
              <a:cxnLst>
                <a:cxn ang="T8">
                  <a:pos x="T0" y="T1"/>
                </a:cxn>
                <a:cxn ang="T9">
                  <a:pos x="T2" y="T3"/>
                </a:cxn>
                <a:cxn ang="T10">
                  <a:pos x="T4" y="T5"/>
                </a:cxn>
                <a:cxn ang="T11">
                  <a:pos x="T6" y="T7"/>
                </a:cxn>
              </a:cxnLst>
              <a:rect l="T12" t="T13" r="T14" b="T15"/>
              <a:pathLst>
                <a:path w="1280" h="50">
                  <a:moveTo>
                    <a:pt x="664" y="0"/>
                  </a:moveTo>
                  <a:lnTo>
                    <a:pt x="1280" y="50"/>
                  </a:lnTo>
                  <a:lnTo>
                    <a:pt x="0" y="34"/>
                  </a:lnTo>
                  <a:lnTo>
                    <a:pt x="6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sp>
        <p:nvSpPr>
          <p:cNvPr id="784713" name="Text Box 329"/>
          <p:cNvSpPr txBox="1">
            <a:spLocks noChangeArrowheads="1"/>
          </p:cNvSpPr>
          <p:nvPr/>
        </p:nvSpPr>
        <p:spPr bwMode="auto">
          <a:xfrm>
            <a:off x="8183564" y="5875338"/>
            <a:ext cx="530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t>&gt;&gt;&gt;</a:t>
            </a:r>
          </a:p>
        </p:txBody>
      </p:sp>
      <p:sp>
        <p:nvSpPr>
          <p:cNvPr id="784714" name="Text Box 330"/>
          <p:cNvSpPr txBox="1">
            <a:spLocks noChangeArrowheads="1"/>
          </p:cNvSpPr>
          <p:nvPr/>
        </p:nvSpPr>
        <p:spPr bwMode="auto">
          <a:xfrm>
            <a:off x="7810500" y="1879600"/>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a:t>邊界的觀念</a:t>
            </a:r>
          </a:p>
        </p:txBody>
      </p:sp>
    </p:spTree>
    <p:extLst>
      <p:ext uri="{BB962C8B-B14F-4D97-AF65-F5344CB8AC3E}">
        <p14:creationId xmlns:p14="http://schemas.microsoft.com/office/powerpoint/2010/main" val="3342396549"/>
      </p:ext>
    </p:extLst>
  </p:cSld>
  <p:clrMapOvr>
    <a:masterClrMapping/>
  </p:clrMapOvr>
  <p:transition>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7" name="Text Box 3"/>
          <p:cNvSpPr txBox="1">
            <a:spLocks noChangeArrowheads="1"/>
          </p:cNvSpPr>
          <p:nvPr/>
        </p:nvSpPr>
        <p:spPr bwMode="auto">
          <a:xfrm>
            <a:off x="3000375" y="549275"/>
            <a:ext cx="4895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TW" altLang="zh-TW" sz="3200" b="1">
              <a:solidFill>
                <a:schemeClr val="folHlink"/>
              </a:solidFill>
            </a:endParaRPr>
          </a:p>
        </p:txBody>
      </p:sp>
      <p:sp>
        <p:nvSpPr>
          <p:cNvPr id="784391" name="Text Box 7"/>
          <p:cNvSpPr txBox="1">
            <a:spLocks noChangeArrowheads="1"/>
          </p:cNvSpPr>
          <p:nvPr/>
        </p:nvSpPr>
        <p:spPr bwMode="auto">
          <a:xfrm>
            <a:off x="2063751" y="1379538"/>
            <a:ext cx="842486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itchFamily="18" charset="0"/>
                <a:ea typeface="新細明體" pitchFamily="18" charset="-120"/>
              </a:defRPr>
            </a:lvl1pPr>
            <a:lvl2pPr marL="914400" indent="-457200">
              <a:defRPr kumimoji="1" sz="2400">
                <a:solidFill>
                  <a:schemeClr val="tx1"/>
                </a:solidFill>
                <a:latin typeface="Times New Roman" pitchFamily="18" charset="0"/>
                <a:ea typeface="新細明體" pitchFamily="18" charset="-120"/>
              </a:defRPr>
            </a:lvl2pPr>
            <a:lvl3pPr marL="1371600" indent="-457200">
              <a:defRPr kumimoji="1" sz="2400">
                <a:solidFill>
                  <a:schemeClr val="tx1"/>
                </a:solidFill>
                <a:latin typeface="Times New Roman" pitchFamily="18" charset="0"/>
                <a:ea typeface="新細明體" pitchFamily="18" charset="-120"/>
              </a:defRPr>
            </a:lvl3pPr>
            <a:lvl4pPr marL="1828800" indent="-457200">
              <a:defRPr kumimoji="1" sz="2400">
                <a:solidFill>
                  <a:schemeClr val="tx1"/>
                </a:solidFill>
                <a:latin typeface="Times New Roman" pitchFamily="18" charset="0"/>
                <a:ea typeface="新細明體" pitchFamily="18" charset="-120"/>
              </a:defRPr>
            </a:lvl4pPr>
            <a:lvl5pPr marL="2286000" indent="-457200">
              <a:defRPr kumimoji="1" sz="2400">
                <a:solidFill>
                  <a:schemeClr val="tx1"/>
                </a:solidFill>
                <a:latin typeface="Times New Roman" pitchFamily="18" charset="0"/>
                <a:ea typeface="新細明體" pitchFamily="18" charset="-120"/>
              </a:defRPr>
            </a:lvl5pPr>
            <a:lvl6pPr marL="2743200" indent="-457200" fontAlgn="base">
              <a:spcBef>
                <a:spcPct val="0"/>
              </a:spcBef>
              <a:spcAft>
                <a:spcPct val="0"/>
              </a:spcAft>
              <a:defRPr kumimoji="1" sz="2400">
                <a:solidFill>
                  <a:schemeClr val="tx1"/>
                </a:solidFill>
                <a:latin typeface="Times New Roman" pitchFamily="18" charset="0"/>
                <a:ea typeface="新細明體" pitchFamily="18" charset="-120"/>
              </a:defRPr>
            </a:lvl6pPr>
            <a:lvl7pPr marL="3200400" indent="-457200" fontAlgn="base">
              <a:spcBef>
                <a:spcPct val="0"/>
              </a:spcBef>
              <a:spcAft>
                <a:spcPct val="0"/>
              </a:spcAft>
              <a:defRPr kumimoji="1" sz="2400">
                <a:solidFill>
                  <a:schemeClr val="tx1"/>
                </a:solidFill>
                <a:latin typeface="Times New Roman" pitchFamily="18" charset="0"/>
                <a:ea typeface="新細明體" pitchFamily="18" charset="-120"/>
              </a:defRPr>
            </a:lvl7pPr>
            <a:lvl8pPr marL="3657600" indent="-457200" fontAlgn="base">
              <a:spcBef>
                <a:spcPct val="0"/>
              </a:spcBef>
              <a:spcAft>
                <a:spcPct val="0"/>
              </a:spcAft>
              <a:defRPr kumimoji="1" sz="2400">
                <a:solidFill>
                  <a:schemeClr val="tx1"/>
                </a:solidFill>
                <a:latin typeface="Times New Roman" pitchFamily="18" charset="0"/>
                <a:ea typeface="新細明體" pitchFamily="18" charset="-120"/>
              </a:defRPr>
            </a:lvl8pPr>
            <a:lvl9pPr marL="4114800" indent="-4572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en-US" altLang="zh-TW" sz="2800" b="1" dirty="0">
                <a:solidFill>
                  <a:srgbClr val="0000FF"/>
                </a:solidFill>
                <a:ea typeface="標楷體" pitchFamily="65" charset="-120"/>
              </a:rPr>
              <a:t>    </a:t>
            </a:r>
            <a:r>
              <a:rPr lang="zh-TW" altLang="en-US" sz="2800" b="1" dirty="0">
                <a:solidFill>
                  <a:srgbClr val="0000FF"/>
                </a:solidFill>
                <a:ea typeface="標楷體" pitchFamily="65" charset="-120"/>
                <a:hlinkClick r:id="rId4" action="ppaction://hlinkfile"/>
              </a:rPr>
              <a:t>求積儀 </a:t>
            </a:r>
            <a:r>
              <a:rPr lang="en-US" altLang="zh-TW" sz="2800" b="1" dirty="0">
                <a:solidFill>
                  <a:srgbClr val="0000FF"/>
                </a:solidFill>
                <a:ea typeface="標楷體" pitchFamily="65" charset="-120"/>
              </a:rPr>
              <a:t>(Gauss </a:t>
            </a:r>
            <a:r>
              <a:rPr lang="zh-TW" altLang="en-US" sz="2800" b="1" dirty="0">
                <a:solidFill>
                  <a:srgbClr val="0000FF"/>
                </a:solidFill>
                <a:ea typeface="標楷體" pitchFamily="65" charset="-120"/>
              </a:rPr>
              <a:t>定理 從邊繞來算 面積分</a:t>
            </a:r>
            <a:r>
              <a:rPr lang="en-US" altLang="zh-TW" sz="2800" b="1" dirty="0">
                <a:solidFill>
                  <a:srgbClr val="0000FF"/>
                </a:solidFill>
                <a:ea typeface="標楷體" pitchFamily="65" charset="-120"/>
              </a:rPr>
              <a:t>&gt;&gt;&gt;</a:t>
            </a:r>
            <a:r>
              <a:rPr lang="zh-TW" altLang="en-US" sz="2800" b="1" dirty="0">
                <a:solidFill>
                  <a:srgbClr val="0000FF"/>
                </a:solidFill>
                <a:ea typeface="標楷體" pitchFamily="65" charset="-120"/>
              </a:rPr>
              <a:t>線積分</a:t>
            </a:r>
            <a:r>
              <a:rPr lang="en-US" altLang="zh-TW" sz="2800" b="1" dirty="0">
                <a:solidFill>
                  <a:srgbClr val="0000FF"/>
                </a:solidFill>
                <a:ea typeface="標楷體" pitchFamily="65" charset="-120"/>
              </a:rPr>
              <a:t>)</a:t>
            </a:r>
          </a:p>
          <a:p>
            <a:pPr>
              <a:spcBef>
                <a:spcPct val="50000"/>
              </a:spcBef>
            </a:pPr>
            <a:r>
              <a:rPr lang="en-US" altLang="zh-TW" sz="2000" b="1" dirty="0">
                <a:solidFill>
                  <a:srgbClr val="0000FF"/>
                </a:solidFill>
                <a:ea typeface="標楷體" pitchFamily="65" charset="-120"/>
              </a:rPr>
              <a:t>      </a:t>
            </a:r>
            <a:r>
              <a:rPr lang="zh-TW" altLang="en-US" sz="2000" b="1" dirty="0">
                <a:solidFill>
                  <a:srgbClr val="0000FF"/>
                </a:solidFill>
                <a:ea typeface="標楷體" pitchFamily="65" charset="-120"/>
              </a:rPr>
              <a:t>有限元素法</a:t>
            </a:r>
            <a:r>
              <a:rPr lang="en-US" altLang="zh-TW" sz="2000" b="1" dirty="0">
                <a:solidFill>
                  <a:srgbClr val="0000FF"/>
                </a:solidFill>
                <a:ea typeface="標楷體" pitchFamily="65" charset="-120"/>
              </a:rPr>
              <a:t>(FEM &gt;&gt;&gt; BEM)</a:t>
            </a:r>
            <a:r>
              <a:rPr lang="zh-TW" altLang="en-US" sz="2000" b="1" dirty="0">
                <a:solidFill>
                  <a:srgbClr val="0000FF"/>
                </a:solidFill>
                <a:ea typeface="標楷體" pitchFamily="65" charset="-120"/>
              </a:rPr>
              <a:t>邊界元素法</a:t>
            </a:r>
          </a:p>
          <a:p>
            <a:pPr>
              <a:spcBef>
                <a:spcPct val="50000"/>
              </a:spcBef>
            </a:pPr>
            <a:endParaRPr lang="en-US" altLang="zh-TW" sz="2800" b="1" dirty="0">
              <a:solidFill>
                <a:srgbClr val="0000FF"/>
              </a:solidFill>
              <a:ea typeface="標楷體" pitchFamily="65" charset="-120"/>
            </a:endParaRPr>
          </a:p>
        </p:txBody>
      </p:sp>
      <p:pic>
        <p:nvPicPr>
          <p:cNvPr id="784394" name="Picture 10" descr="IMG_26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4840" y="3897389"/>
            <a:ext cx="2832100" cy="2124075"/>
          </a:xfrm>
          <a:prstGeom prst="rect">
            <a:avLst/>
          </a:prstGeom>
          <a:noFill/>
          <a:extLst>
            <a:ext uri="{909E8E84-426E-40DD-AFC4-6F175D3DCCD1}">
              <a14:hiddenFill xmlns:a14="http://schemas.microsoft.com/office/drawing/2010/main">
                <a:solidFill>
                  <a:srgbClr val="FFFFFF"/>
                </a:solidFill>
              </a14:hiddenFill>
            </a:ext>
          </a:extLst>
        </p:spPr>
      </p:pic>
      <p:sp>
        <p:nvSpPr>
          <p:cNvPr id="784395" name="Freeform 11"/>
          <p:cNvSpPr>
            <a:spLocks/>
          </p:cNvSpPr>
          <p:nvPr/>
        </p:nvSpPr>
        <p:spPr bwMode="auto">
          <a:xfrm>
            <a:off x="2351584" y="2386088"/>
            <a:ext cx="1598612" cy="1511300"/>
          </a:xfrm>
          <a:custGeom>
            <a:avLst/>
            <a:gdLst>
              <a:gd name="T0" fmla="*/ 1081 w 1415"/>
              <a:gd name="T1" fmla="*/ 86 h 1589"/>
              <a:gd name="T2" fmla="*/ 938 w 1415"/>
              <a:gd name="T3" fmla="*/ 22 h 1589"/>
              <a:gd name="T4" fmla="*/ 796 w 1415"/>
              <a:gd name="T5" fmla="*/ 0 h 1589"/>
              <a:gd name="T6" fmla="*/ 590 w 1415"/>
              <a:gd name="T7" fmla="*/ 15 h 1589"/>
              <a:gd name="T8" fmla="*/ 512 w 1415"/>
              <a:gd name="T9" fmla="*/ 36 h 1589"/>
              <a:gd name="T10" fmla="*/ 419 w 1415"/>
              <a:gd name="T11" fmla="*/ 143 h 1589"/>
              <a:gd name="T12" fmla="*/ 327 w 1415"/>
              <a:gd name="T13" fmla="*/ 363 h 1589"/>
              <a:gd name="T14" fmla="*/ 313 w 1415"/>
              <a:gd name="T15" fmla="*/ 427 h 1589"/>
              <a:gd name="T16" fmla="*/ 291 w 1415"/>
              <a:gd name="T17" fmla="*/ 477 h 1589"/>
              <a:gd name="T18" fmla="*/ 256 w 1415"/>
              <a:gd name="T19" fmla="*/ 619 h 1589"/>
              <a:gd name="T20" fmla="*/ 227 w 1415"/>
              <a:gd name="T21" fmla="*/ 697 h 1589"/>
              <a:gd name="T22" fmla="*/ 185 w 1415"/>
              <a:gd name="T23" fmla="*/ 903 h 1589"/>
              <a:gd name="T24" fmla="*/ 156 w 1415"/>
              <a:gd name="T25" fmla="*/ 967 h 1589"/>
              <a:gd name="T26" fmla="*/ 99 w 1415"/>
              <a:gd name="T27" fmla="*/ 1095 h 1589"/>
              <a:gd name="T28" fmla="*/ 57 w 1415"/>
              <a:gd name="T29" fmla="*/ 1188 h 1589"/>
              <a:gd name="T30" fmla="*/ 21 w 1415"/>
              <a:gd name="T31" fmla="*/ 1280 h 1589"/>
              <a:gd name="T32" fmla="*/ 28 w 1415"/>
              <a:gd name="T33" fmla="*/ 1430 h 1589"/>
              <a:gd name="T34" fmla="*/ 71 w 1415"/>
              <a:gd name="T35" fmla="*/ 1465 h 1589"/>
              <a:gd name="T36" fmla="*/ 263 w 1415"/>
              <a:gd name="T37" fmla="*/ 1558 h 1589"/>
              <a:gd name="T38" fmla="*/ 483 w 1415"/>
              <a:gd name="T39" fmla="*/ 1586 h 1589"/>
              <a:gd name="T40" fmla="*/ 846 w 1415"/>
              <a:gd name="T41" fmla="*/ 1543 h 1589"/>
              <a:gd name="T42" fmla="*/ 974 w 1415"/>
              <a:gd name="T43" fmla="*/ 1494 h 1589"/>
              <a:gd name="T44" fmla="*/ 1024 w 1415"/>
              <a:gd name="T45" fmla="*/ 1465 h 1589"/>
              <a:gd name="T46" fmla="*/ 1038 w 1415"/>
              <a:gd name="T47" fmla="*/ 1444 h 1589"/>
              <a:gd name="T48" fmla="*/ 1088 w 1415"/>
              <a:gd name="T49" fmla="*/ 1408 h 1589"/>
              <a:gd name="T50" fmla="*/ 1159 w 1415"/>
              <a:gd name="T51" fmla="*/ 1337 h 1589"/>
              <a:gd name="T52" fmla="*/ 1315 w 1415"/>
              <a:gd name="T53" fmla="*/ 1117 h 1589"/>
              <a:gd name="T54" fmla="*/ 1344 w 1415"/>
              <a:gd name="T55" fmla="*/ 1060 h 1589"/>
              <a:gd name="T56" fmla="*/ 1394 w 1415"/>
              <a:gd name="T57" fmla="*/ 925 h 1589"/>
              <a:gd name="T58" fmla="*/ 1415 w 1415"/>
              <a:gd name="T59" fmla="*/ 747 h 1589"/>
              <a:gd name="T60" fmla="*/ 1280 w 1415"/>
              <a:gd name="T61" fmla="*/ 320 h 1589"/>
              <a:gd name="T62" fmla="*/ 1237 w 1415"/>
              <a:gd name="T63" fmla="*/ 263 h 1589"/>
              <a:gd name="T64" fmla="*/ 1152 w 1415"/>
              <a:gd name="T65" fmla="*/ 150 h 1589"/>
              <a:gd name="T66" fmla="*/ 1123 w 1415"/>
              <a:gd name="T67" fmla="*/ 114 h 1589"/>
              <a:gd name="T68" fmla="*/ 1081 w 1415"/>
              <a:gd name="T69" fmla="*/ 86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5" h="1589">
                <a:moveTo>
                  <a:pt x="1081" y="86"/>
                </a:moveTo>
                <a:cubicBezTo>
                  <a:pt x="1039" y="44"/>
                  <a:pt x="997" y="32"/>
                  <a:pt x="938" y="22"/>
                </a:cubicBezTo>
                <a:cubicBezTo>
                  <a:pt x="891" y="14"/>
                  <a:pt x="796" y="0"/>
                  <a:pt x="796" y="0"/>
                </a:cubicBezTo>
                <a:cubicBezTo>
                  <a:pt x="693" y="5"/>
                  <a:pt x="673" y="2"/>
                  <a:pt x="590" y="15"/>
                </a:cubicBezTo>
                <a:cubicBezTo>
                  <a:pt x="563" y="19"/>
                  <a:pt x="512" y="36"/>
                  <a:pt x="512" y="36"/>
                </a:cubicBezTo>
                <a:cubicBezTo>
                  <a:pt x="483" y="73"/>
                  <a:pt x="450" y="106"/>
                  <a:pt x="419" y="143"/>
                </a:cubicBezTo>
                <a:cubicBezTo>
                  <a:pt x="394" y="219"/>
                  <a:pt x="357" y="288"/>
                  <a:pt x="327" y="363"/>
                </a:cubicBezTo>
                <a:cubicBezTo>
                  <a:pt x="319" y="383"/>
                  <a:pt x="320" y="406"/>
                  <a:pt x="313" y="427"/>
                </a:cubicBezTo>
                <a:cubicBezTo>
                  <a:pt x="308" y="444"/>
                  <a:pt x="298" y="460"/>
                  <a:pt x="291" y="477"/>
                </a:cubicBezTo>
                <a:cubicBezTo>
                  <a:pt x="281" y="525"/>
                  <a:pt x="268" y="572"/>
                  <a:pt x="256" y="619"/>
                </a:cubicBezTo>
                <a:cubicBezTo>
                  <a:pt x="238" y="692"/>
                  <a:pt x="259" y="667"/>
                  <a:pt x="227" y="697"/>
                </a:cubicBezTo>
                <a:cubicBezTo>
                  <a:pt x="210" y="765"/>
                  <a:pt x="202" y="836"/>
                  <a:pt x="185" y="903"/>
                </a:cubicBezTo>
                <a:cubicBezTo>
                  <a:pt x="179" y="926"/>
                  <a:pt x="165" y="945"/>
                  <a:pt x="156" y="967"/>
                </a:cubicBezTo>
                <a:cubicBezTo>
                  <a:pt x="149" y="1002"/>
                  <a:pt x="125" y="1071"/>
                  <a:pt x="99" y="1095"/>
                </a:cubicBezTo>
                <a:cubicBezTo>
                  <a:pt x="88" y="1128"/>
                  <a:pt x="68" y="1155"/>
                  <a:pt x="57" y="1188"/>
                </a:cubicBezTo>
                <a:cubicBezTo>
                  <a:pt x="28" y="1273"/>
                  <a:pt x="50" y="1236"/>
                  <a:pt x="21" y="1280"/>
                </a:cubicBezTo>
                <a:cubicBezTo>
                  <a:pt x="8" y="1335"/>
                  <a:pt x="0" y="1353"/>
                  <a:pt x="28" y="1430"/>
                </a:cubicBezTo>
                <a:cubicBezTo>
                  <a:pt x="34" y="1447"/>
                  <a:pt x="57" y="1453"/>
                  <a:pt x="71" y="1465"/>
                </a:cubicBezTo>
                <a:cubicBezTo>
                  <a:pt x="125" y="1513"/>
                  <a:pt x="192" y="1541"/>
                  <a:pt x="263" y="1558"/>
                </a:cubicBezTo>
                <a:cubicBezTo>
                  <a:pt x="326" y="1589"/>
                  <a:pt x="415" y="1581"/>
                  <a:pt x="483" y="1586"/>
                </a:cubicBezTo>
                <a:cubicBezTo>
                  <a:pt x="634" y="1577"/>
                  <a:pt x="715" y="1572"/>
                  <a:pt x="846" y="1543"/>
                </a:cubicBezTo>
                <a:cubicBezTo>
                  <a:pt x="886" y="1523"/>
                  <a:pt x="931" y="1505"/>
                  <a:pt x="974" y="1494"/>
                </a:cubicBezTo>
                <a:cubicBezTo>
                  <a:pt x="1016" y="1449"/>
                  <a:pt x="946" y="1520"/>
                  <a:pt x="1024" y="1465"/>
                </a:cubicBezTo>
                <a:cubicBezTo>
                  <a:pt x="1031" y="1460"/>
                  <a:pt x="1032" y="1450"/>
                  <a:pt x="1038" y="1444"/>
                </a:cubicBezTo>
                <a:cubicBezTo>
                  <a:pt x="1053" y="1430"/>
                  <a:pt x="1088" y="1408"/>
                  <a:pt x="1088" y="1408"/>
                </a:cubicBezTo>
                <a:cubicBezTo>
                  <a:pt x="1118" y="1358"/>
                  <a:pt x="1129" y="1376"/>
                  <a:pt x="1159" y="1337"/>
                </a:cubicBezTo>
                <a:cubicBezTo>
                  <a:pt x="1214" y="1267"/>
                  <a:pt x="1270" y="1193"/>
                  <a:pt x="1315" y="1117"/>
                </a:cubicBezTo>
                <a:cubicBezTo>
                  <a:pt x="1332" y="1045"/>
                  <a:pt x="1307" y="1133"/>
                  <a:pt x="1344" y="1060"/>
                </a:cubicBezTo>
                <a:cubicBezTo>
                  <a:pt x="1365" y="1019"/>
                  <a:pt x="1375" y="968"/>
                  <a:pt x="1394" y="925"/>
                </a:cubicBezTo>
                <a:cubicBezTo>
                  <a:pt x="1404" y="865"/>
                  <a:pt x="1410" y="807"/>
                  <a:pt x="1415" y="747"/>
                </a:cubicBezTo>
                <a:cubicBezTo>
                  <a:pt x="1406" y="641"/>
                  <a:pt x="1388" y="397"/>
                  <a:pt x="1280" y="320"/>
                </a:cubicBezTo>
                <a:cubicBezTo>
                  <a:pt x="1271" y="293"/>
                  <a:pt x="1253" y="285"/>
                  <a:pt x="1237" y="263"/>
                </a:cubicBezTo>
                <a:cubicBezTo>
                  <a:pt x="1216" y="234"/>
                  <a:pt x="1176" y="176"/>
                  <a:pt x="1152" y="150"/>
                </a:cubicBezTo>
                <a:cubicBezTo>
                  <a:pt x="1141" y="139"/>
                  <a:pt x="1135" y="124"/>
                  <a:pt x="1123" y="114"/>
                </a:cubicBezTo>
                <a:cubicBezTo>
                  <a:pt x="1110" y="103"/>
                  <a:pt x="1081" y="86"/>
                  <a:pt x="1081" y="86"/>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13500000" algn="ctr" rotWithShape="0">
                    <a:schemeClr val="accent1">
                      <a:gamma/>
                      <a:shade val="60000"/>
                      <a:invGamma/>
                    </a:schemeClr>
                  </a:outerShdw>
                </a:effectLst>
              </a14:hiddenEffects>
            </a:ext>
          </a:extLst>
        </p:spPr>
        <p:txBody>
          <a:bodyPr/>
          <a:lstStyle/>
          <a:p>
            <a:endParaRPr lang="zh-TW" altLang="en-US"/>
          </a:p>
        </p:txBody>
      </p:sp>
      <p:sp>
        <p:nvSpPr>
          <p:cNvPr id="784398" name="Rectangle 14"/>
          <p:cNvSpPr>
            <a:spLocks noChangeArrowheads="1"/>
          </p:cNvSpPr>
          <p:nvPr/>
        </p:nvSpPr>
        <p:spPr bwMode="auto">
          <a:xfrm>
            <a:off x="2711451" y="79375"/>
            <a:ext cx="8232775"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endParaRPr lang="en-US" altLang="zh-TW" sz="3200" b="1" dirty="0">
              <a:solidFill>
                <a:srgbClr val="FF3300"/>
              </a:solidFill>
            </a:endParaRPr>
          </a:p>
        </p:txBody>
      </p:sp>
      <p:sp>
        <p:nvSpPr>
          <p:cNvPr id="784399" name="Text Box 15"/>
          <p:cNvSpPr txBox="1">
            <a:spLocks noChangeArrowheads="1"/>
          </p:cNvSpPr>
          <p:nvPr/>
        </p:nvSpPr>
        <p:spPr bwMode="auto">
          <a:xfrm>
            <a:off x="2777035" y="2887738"/>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dirty="0"/>
              <a:t>算面積</a:t>
            </a:r>
          </a:p>
        </p:txBody>
      </p:sp>
      <p:sp>
        <p:nvSpPr>
          <p:cNvPr id="2" name="標題 1"/>
          <p:cNvSpPr>
            <a:spLocks noGrp="1"/>
          </p:cNvSpPr>
          <p:nvPr>
            <p:ph type="title"/>
          </p:nvPr>
        </p:nvSpPr>
        <p:spPr/>
        <p:txBody>
          <a:bodyPr/>
          <a:lstStyle/>
          <a:p>
            <a:r>
              <a:rPr lang="zh-TW" altLang="en-US" b="1" dirty="0">
                <a:solidFill>
                  <a:srgbClr val="0000FF"/>
                </a:solidFill>
                <a:ea typeface="標楷體" pitchFamily="65" charset="-120"/>
                <a:hlinkClick r:id="rId4" action="ppaction://hlinkfile"/>
              </a:rPr>
              <a:t>求積</a:t>
            </a:r>
            <a:r>
              <a:rPr lang="zh-TW" altLang="en-US" b="1" dirty="0" smtClean="0">
                <a:solidFill>
                  <a:srgbClr val="0000FF"/>
                </a:solidFill>
                <a:ea typeface="標楷體" pitchFamily="65" charset="-120"/>
                <a:hlinkClick r:id="rId4" action="ppaction://hlinkfile"/>
              </a:rPr>
              <a:t>儀</a:t>
            </a:r>
            <a:r>
              <a:rPr lang="zh-TW" altLang="en-US" b="1" dirty="0" smtClean="0">
                <a:solidFill>
                  <a:srgbClr val="0000FF"/>
                </a:solidFill>
                <a:ea typeface="標楷體" pitchFamily="65" charset="-120"/>
              </a:rPr>
              <a:t> </a:t>
            </a:r>
            <a:r>
              <a:rPr lang="en-US" altLang="zh-TW" b="1" dirty="0" smtClean="0">
                <a:solidFill>
                  <a:srgbClr val="0000FF"/>
                </a:solidFill>
                <a:ea typeface="標楷體" pitchFamily="65" charset="-120"/>
              </a:rPr>
              <a:t>VCR</a:t>
            </a:r>
            <a:endParaRPr lang="zh-TW" altLang="en-US" dirty="0"/>
          </a:p>
        </p:txBody>
      </p:sp>
      <p:grpSp>
        <p:nvGrpSpPr>
          <p:cNvPr id="10" name="Group 347"/>
          <p:cNvGrpSpPr>
            <a:grpSpLocks/>
          </p:cNvGrpSpPr>
          <p:nvPr/>
        </p:nvGrpSpPr>
        <p:grpSpPr bwMode="auto">
          <a:xfrm>
            <a:off x="7871272" y="-27657"/>
            <a:ext cx="1152525" cy="1295400"/>
            <a:chOff x="2835" y="1842"/>
            <a:chExt cx="1020" cy="1134"/>
          </a:xfrm>
        </p:grpSpPr>
        <p:sp>
          <p:nvSpPr>
            <p:cNvPr id="11" name="AutoShape 348"/>
            <p:cNvSpPr>
              <a:spLocks noChangeAspect="1" noChangeArrowheads="1" noTextEdit="1"/>
            </p:cNvSpPr>
            <p:nvPr/>
          </p:nvSpPr>
          <p:spPr bwMode="auto">
            <a:xfrm>
              <a:off x="2835" y="184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12" name="Freeform 349"/>
            <p:cNvSpPr>
              <a:spLocks/>
            </p:cNvSpPr>
            <p:nvPr/>
          </p:nvSpPr>
          <p:spPr bwMode="auto">
            <a:xfrm>
              <a:off x="2845" y="1861"/>
              <a:ext cx="960" cy="1105"/>
            </a:xfrm>
            <a:custGeom>
              <a:avLst/>
              <a:gdLst>
                <a:gd name="T0" fmla="*/ 208 w 13451"/>
                <a:gd name="T1" fmla="*/ 432 h 16577"/>
                <a:gd name="T2" fmla="*/ 167 w 13451"/>
                <a:gd name="T3" fmla="*/ 404 h 16577"/>
                <a:gd name="T4" fmla="*/ 142 w 13451"/>
                <a:gd name="T5" fmla="*/ 357 h 16577"/>
                <a:gd name="T6" fmla="*/ 133 w 13451"/>
                <a:gd name="T7" fmla="*/ 299 h 16577"/>
                <a:gd name="T8" fmla="*/ 137 w 13451"/>
                <a:gd name="T9" fmla="*/ 239 h 16577"/>
                <a:gd name="T10" fmla="*/ 153 w 13451"/>
                <a:gd name="T11" fmla="*/ 183 h 16577"/>
                <a:gd name="T12" fmla="*/ 180 w 13451"/>
                <a:gd name="T13" fmla="*/ 138 h 16577"/>
                <a:gd name="T14" fmla="*/ 216 w 13451"/>
                <a:gd name="T15" fmla="*/ 102 h 16577"/>
                <a:gd name="T16" fmla="*/ 260 w 13451"/>
                <a:gd name="T17" fmla="*/ 74 h 16577"/>
                <a:gd name="T18" fmla="*/ 364 w 13451"/>
                <a:gd name="T19" fmla="*/ 38 h 16577"/>
                <a:gd name="T20" fmla="*/ 480 w 13451"/>
                <a:gd name="T21" fmla="*/ 17 h 16577"/>
                <a:gd name="T22" fmla="*/ 595 w 13451"/>
                <a:gd name="T23" fmla="*/ 3 h 16577"/>
                <a:gd name="T24" fmla="*/ 649 w 13451"/>
                <a:gd name="T25" fmla="*/ 0 h 16577"/>
                <a:gd name="T26" fmla="*/ 699 w 13451"/>
                <a:gd name="T27" fmla="*/ 4 h 16577"/>
                <a:gd name="T28" fmla="*/ 744 w 13451"/>
                <a:gd name="T29" fmla="*/ 18 h 16577"/>
                <a:gd name="T30" fmla="*/ 784 w 13451"/>
                <a:gd name="T31" fmla="*/ 44 h 16577"/>
                <a:gd name="T32" fmla="*/ 818 w 13451"/>
                <a:gd name="T33" fmla="*/ 79 h 16577"/>
                <a:gd name="T34" fmla="*/ 848 w 13451"/>
                <a:gd name="T35" fmla="*/ 122 h 16577"/>
                <a:gd name="T36" fmla="*/ 895 w 13451"/>
                <a:gd name="T37" fmla="*/ 226 h 16577"/>
                <a:gd name="T38" fmla="*/ 929 w 13451"/>
                <a:gd name="T39" fmla="*/ 343 h 16577"/>
                <a:gd name="T40" fmla="*/ 951 w 13451"/>
                <a:gd name="T41" fmla="*/ 465 h 16577"/>
                <a:gd name="T42" fmla="*/ 960 w 13451"/>
                <a:gd name="T43" fmla="*/ 586 h 16577"/>
                <a:gd name="T44" fmla="*/ 956 w 13451"/>
                <a:gd name="T45" fmla="*/ 703 h 16577"/>
                <a:gd name="T46" fmla="*/ 936 w 13451"/>
                <a:gd name="T47" fmla="*/ 812 h 16577"/>
                <a:gd name="T48" fmla="*/ 902 w 13451"/>
                <a:gd name="T49" fmla="*/ 908 h 16577"/>
                <a:gd name="T50" fmla="*/ 850 w 13451"/>
                <a:gd name="T51" fmla="*/ 989 h 16577"/>
                <a:gd name="T52" fmla="*/ 781 w 13451"/>
                <a:gd name="T53" fmla="*/ 1050 h 16577"/>
                <a:gd name="T54" fmla="*/ 694 w 13451"/>
                <a:gd name="T55" fmla="*/ 1087 h 16577"/>
                <a:gd name="T56" fmla="*/ 593 w 13451"/>
                <a:gd name="T57" fmla="*/ 1104 h 16577"/>
                <a:gd name="T58" fmla="*/ 482 w 13451"/>
                <a:gd name="T59" fmla="*/ 1105 h 16577"/>
                <a:gd name="T60" fmla="*/ 259 w 13451"/>
                <a:gd name="T61" fmla="*/ 1083 h 16577"/>
                <a:gd name="T62" fmla="*/ 156 w 13451"/>
                <a:gd name="T63" fmla="*/ 1059 h 16577"/>
                <a:gd name="T64" fmla="*/ 110 w 13451"/>
                <a:gd name="T65" fmla="*/ 1035 h 16577"/>
                <a:gd name="T66" fmla="*/ 68 w 13451"/>
                <a:gd name="T67" fmla="*/ 1001 h 16577"/>
                <a:gd name="T68" fmla="*/ 34 w 13451"/>
                <a:gd name="T69" fmla="*/ 958 h 16577"/>
                <a:gd name="T70" fmla="*/ 11 w 13451"/>
                <a:gd name="T71" fmla="*/ 909 h 16577"/>
                <a:gd name="T72" fmla="*/ 0 w 13451"/>
                <a:gd name="T73" fmla="*/ 854 h 16577"/>
                <a:gd name="T74" fmla="*/ 6 w 13451"/>
                <a:gd name="T75" fmla="*/ 796 h 16577"/>
                <a:gd name="T76" fmla="*/ 30 w 13451"/>
                <a:gd name="T77" fmla="*/ 738 h 16577"/>
                <a:gd name="T78" fmla="*/ 71 w 13451"/>
                <a:gd name="T79" fmla="*/ 680 h 16577"/>
                <a:gd name="T80" fmla="*/ 170 w 13451"/>
                <a:gd name="T81" fmla="*/ 572 h 16577"/>
                <a:gd name="T82" fmla="*/ 212 w 13451"/>
                <a:gd name="T83" fmla="*/ 525 h 16577"/>
                <a:gd name="T84" fmla="*/ 238 w 13451"/>
                <a:gd name="T85" fmla="*/ 485 h 16577"/>
                <a:gd name="T86" fmla="*/ 239 w 13451"/>
                <a:gd name="T87" fmla="*/ 454 h 16577"/>
                <a:gd name="T88" fmla="*/ 229 w 13451"/>
                <a:gd name="T89" fmla="*/ 441 h 16577"/>
                <a:gd name="T90" fmla="*/ 208 w 13451"/>
                <a:gd name="T91" fmla="*/ 432 h 165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451"/>
                <a:gd name="T139" fmla="*/ 0 h 16577"/>
                <a:gd name="T140" fmla="*/ 13451 w 13451"/>
                <a:gd name="T141" fmla="*/ 16577 h 165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451" h="16577">
                  <a:moveTo>
                    <a:pt x="2920" y="6478"/>
                  </a:moveTo>
                  <a:lnTo>
                    <a:pt x="2342" y="6054"/>
                  </a:lnTo>
                  <a:lnTo>
                    <a:pt x="1996" y="5349"/>
                  </a:lnTo>
                  <a:lnTo>
                    <a:pt x="1861" y="4484"/>
                  </a:lnTo>
                  <a:lnTo>
                    <a:pt x="1917" y="3578"/>
                  </a:lnTo>
                  <a:lnTo>
                    <a:pt x="2144" y="2747"/>
                  </a:lnTo>
                  <a:lnTo>
                    <a:pt x="2521" y="2070"/>
                  </a:lnTo>
                  <a:lnTo>
                    <a:pt x="3028" y="1534"/>
                  </a:lnTo>
                  <a:lnTo>
                    <a:pt x="3640" y="1117"/>
                  </a:lnTo>
                  <a:lnTo>
                    <a:pt x="5100" y="567"/>
                  </a:lnTo>
                  <a:lnTo>
                    <a:pt x="6725" y="257"/>
                  </a:lnTo>
                  <a:lnTo>
                    <a:pt x="8342" y="43"/>
                  </a:lnTo>
                  <a:lnTo>
                    <a:pt x="9099" y="0"/>
                  </a:lnTo>
                  <a:lnTo>
                    <a:pt x="9801" y="61"/>
                  </a:lnTo>
                  <a:lnTo>
                    <a:pt x="10431" y="275"/>
                  </a:lnTo>
                  <a:lnTo>
                    <a:pt x="10985" y="657"/>
                  </a:lnTo>
                  <a:lnTo>
                    <a:pt x="11467" y="1183"/>
                  </a:lnTo>
                  <a:lnTo>
                    <a:pt x="11882" y="1830"/>
                  </a:lnTo>
                  <a:lnTo>
                    <a:pt x="12543" y="3391"/>
                  </a:lnTo>
                  <a:lnTo>
                    <a:pt x="13016" y="5150"/>
                  </a:lnTo>
                  <a:lnTo>
                    <a:pt x="13322" y="6970"/>
                  </a:lnTo>
                  <a:lnTo>
                    <a:pt x="13451" y="8788"/>
                  </a:lnTo>
                  <a:lnTo>
                    <a:pt x="13388" y="10543"/>
                  </a:lnTo>
                  <a:lnTo>
                    <a:pt x="13121" y="12178"/>
                  </a:lnTo>
                  <a:lnTo>
                    <a:pt x="12633" y="13629"/>
                  </a:lnTo>
                  <a:lnTo>
                    <a:pt x="11912" y="14840"/>
                  </a:lnTo>
                  <a:lnTo>
                    <a:pt x="10944" y="15748"/>
                  </a:lnTo>
                  <a:lnTo>
                    <a:pt x="9724" y="16307"/>
                  </a:lnTo>
                  <a:lnTo>
                    <a:pt x="8303" y="16556"/>
                  </a:lnTo>
                  <a:lnTo>
                    <a:pt x="6760" y="16577"/>
                  </a:lnTo>
                  <a:lnTo>
                    <a:pt x="3624" y="16251"/>
                  </a:lnTo>
                  <a:lnTo>
                    <a:pt x="2190" y="15881"/>
                  </a:lnTo>
                  <a:lnTo>
                    <a:pt x="1541" y="15526"/>
                  </a:lnTo>
                  <a:lnTo>
                    <a:pt x="958" y="15017"/>
                  </a:lnTo>
                  <a:lnTo>
                    <a:pt x="481" y="14376"/>
                  </a:lnTo>
                  <a:lnTo>
                    <a:pt x="148" y="13631"/>
                  </a:lnTo>
                  <a:lnTo>
                    <a:pt x="0" y="12812"/>
                  </a:lnTo>
                  <a:lnTo>
                    <a:pt x="79" y="11947"/>
                  </a:lnTo>
                  <a:lnTo>
                    <a:pt x="421" y="11067"/>
                  </a:lnTo>
                  <a:lnTo>
                    <a:pt x="994" y="10197"/>
                  </a:lnTo>
                  <a:lnTo>
                    <a:pt x="2384" y="8580"/>
                  </a:lnTo>
                  <a:lnTo>
                    <a:pt x="2972" y="7878"/>
                  </a:lnTo>
                  <a:lnTo>
                    <a:pt x="3333" y="7278"/>
                  </a:lnTo>
                  <a:lnTo>
                    <a:pt x="3354" y="6804"/>
                  </a:lnTo>
                  <a:lnTo>
                    <a:pt x="3202" y="6621"/>
                  </a:lnTo>
                  <a:lnTo>
                    <a:pt x="2920" y="64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 name="Line 350"/>
            <p:cNvSpPr>
              <a:spLocks noChangeShapeType="1"/>
            </p:cNvSpPr>
            <p:nvPr/>
          </p:nvSpPr>
          <p:spPr bwMode="auto">
            <a:xfrm>
              <a:off x="3031" y="1991"/>
              <a:ext cx="66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 name="Line 351"/>
            <p:cNvSpPr>
              <a:spLocks noChangeShapeType="1"/>
            </p:cNvSpPr>
            <p:nvPr/>
          </p:nvSpPr>
          <p:spPr bwMode="auto">
            <a:xfrm>
              <a:off x="2978" y="2124"/>
              <a:ext cx="7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 name="Line 352"/>
            <p:cNvSpPr>
              <a:spLocks noChangeShapeType="1"/>
            </p:cNvSpPr>
            <p:nvPr/>
          </p:nvSpPr>
          <p:spPr bwMode="auto">
            <a:xfrm>
              <a:off x="3006" y="2257"/>
              <a:ext cx="77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6" name="Line 353"/>
            <p:cNvSpPr>
              <a:spLocks noChangeShapeType="1"/>
            </p:cNvSpPr>
            <p:nvPr/>
          </p:nvSpPr>
          <p:spPr bwMode="auto">
            <a:xfrm>
              <a:off x="3053" y="2391"/>
              <a:ext cx="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7" name="Line 354"/>
            <p:cNvSpPr>
              <a:spLocks noChangeShapeType="1"/>
            </p:cNvSpPr>
            <p:nvPr/>
          </p:nvSpPr>
          <p:spPr bwMode="auto">
            <a:xfrm>
              <a:off x="2929" y="2524"/>
              <a:ext cx="8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8" name="Line 355"/>
            <p:cNvSpPr>
              <a:spLocks noChangeShapeType="1"/>
            </p:cNvSpPr>
            <p:nvPr/>
          </p:nvSpPr>
          <p:spPr bwMode="auto">
            <a:xfrm>
              <a:off x="2850" y="2657"/>
              <a:ext cx="93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 name="Line 356"/>
            <p:cNvSpPr>
              <a:spLocks noChangeShapeType="1"/>
            </p:cNvSpPr>
            <p:nvPr/>
          </p:nvSpPr>
          <p:spPr bwMode="auto">
            <a:xfrm>
              <a:off x="2863" y="2790"/>
              <a:ext cx="87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0" name="Line 357"/>
            <p:cNvSpPr>
              <a:spLocks noChangeShapeType="1"/>
            </p:cNvSpPr>
            <p:nvPr/>
          </p:nvSpPr>
          <p:spPr bwMode="auto">
            <a:xfrm>
              <a:off x="3013" y="2924"/>
              <a:ext cx="59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358"/>
            <p:cNvSpPr>
              <a:spLocks noChangeShapeType="1"/>
            </p:cNvSpPr>
            <p:nvPr/>
          </p:nvSpPr>
          <p:spPr bwMode="auto">
            <a:xfrm flipV="1">
              <a:off x="2979" y="1952"/>
              <a:ext cx="96" cy="16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2" name="Line 359"/>
            <p:cNvSpPr>
              <a:spLocks noChangeShapeType="1"/>
            </p:cNvSpPr>
            <p:nvPr/>
          </p:nvSpPr>
          <p:spPr bwMode="auto">
            <a:xfrm flipV="1">
              <a:off x="3036" y="1885"/>
              <a:ext cx="238" cy="4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Line 360"/>
            <p:cNvSpPr>
              <a:spLocks noChangeShapeType="1"/>
            </p:cNvSpPr>
            <p:nvPr/>
          </p:nvSpPr>
          <p:spPr bwMode="auto">
            <a:xfrm flipV="1">
              <a:off x="2878" y="1863"/>
              <a:ext cx="568" cy="95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361"/>
            <p:cNvSpPr>
              <a:spLocks noChangeShapeType="1"/>
            </p:cNvSpPr>
            <p:nvPr/>
          </p:nvSpPr>
          <p:spPr bwMode="auto">
            <a:xfrm flipV="1">
              <a:off x="2981" y="1881"/>
              <a:ext cx="613" cy="10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362"/>
            <p:cNvSpPr>
              <a:spLocks noChangeShapeType="1"/>
            </p:cNvSpPr>
            <p:nvPr/>
          </p:nvSpPr>
          <p:spPr bwMode="auto">
            <a:xfrm flipV="1">
              <a:off x="3118" y="1982"/>
              <a:ext cx="575" cy="96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6" name="Line 363"/>
            <p:cNvSpPr>
              <a:spLocks noChangeShapeType="1"/>
            </p:cNvSpPr>
            <p:nvPr/>
          </p:nvSpPr>
          <p:spPr bwMode="auto">
            <a:xfrm flipV="1">
              <a:off x="3268" y="2140"/>
              <a:ext cx="489" cy="8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364"/>
            <p:cNvSpPr>
              <a:spLocks noChangeShapeType="1"/>
            </p:cNvSpPr>
            <p:nvPr/>
          </p:nvSpPr>
          <p:spPr bwMode="auto">
            <a:xfrm flipV="1">
              <a:off x="3424" y="2338"/>
              <a:ext cx="374" cy="6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 name="Line 365"/>
            <p:cNvSpPr>
              <a:spLocks noChangeShapeType="1"/>
            </p:cNvSpPr>
            <p:nvPr/>
          </p:nvSpPr>
          <p:spPr bwMode="auto">
            <a:xfrm flipV="1">
              <a:off x="3610" y="2610"/>
              <a:ext cx="185" cy="3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Line 366"/>
            <p:cNvSpPr>
              <a:spLocks noChangeShapeType="1"/>
            </p:cNvSpPr>
            <p:nvPr/>
          </p:nvSpPr>
          <p:spPr bwMode="auto">
            <a:xfrm flipH="1" flipV="1">
              <a:off x="2844" y="2708"/>
              <a:ext cx="113" cy="1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0" name="Line 367"/>
            <p:cNvSpPr>
              <a:spLocks noChangeShapeType="1"/>
            </p:cNvSpPr>
            <p:nvPr/>
          </p:nvSpPr>
          <p:spPr bwMode="auto">
            <a:xfrm flipH="1" flipV="1">
              <a:off x="2909" y="2549"/>
              <a:ext cx="238" cy="40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1" name="Line 368"/>
            <p:cNvSpPr>
              <a:spLocks noChangeShapeType="1"/>
            </p:cNvSpPr>
            <p:nvPr/>
          </p:nvSpPr>
          <p:spPr bwMode="auto">
            <a:xfrm flipH="1" flipV="1">
              <a:off x="3004" y="2443"/>
              <a:ext cx="311" cy="5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2" name="Line 369"/>
            <p:cNvSpPr>
              <a:spLocks noChangeShapeType="1"/>
            </p:cNvSpPr>
            <p:nvPr/>
          </p:nvSpPr>
          <p:spPr bwMode="auto">
            <a:xfrm flipH="1" flipV="1">
              <a:off x="2978" y="2132"/>
              <a:ext cx="493" cy="8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3" name="Line 370"/>
            <p:cNvSpPr>
              <a:spLocks noChangeShapeType="1"/>
            </p:cNvSpPr>
            <p:nvPr/>
          </p:nvSpPr>
          <p:spPr bwMode="auto">
            <a:xfrm flipH="1" flipV="1">
              <a:off x="3044" y="1977"/>
              <a:ext cx="563" cy="9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4" name="Line 371"/>
            <p:cNvSpPr>
              <a:spLocks noChangeShapeType="1"/>
            </p:cNvSpPr>
            <p:nvPr/>
          </p:nvSpPr>
          <p:spPr bwMode="auto">
            <a:xfrm flipH="1" flipV="1">
              <a:off x="3163" y="1911"/>
              <a:ext cx="548" cy="9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 name="Line 372"/>
            <p:cNvSpPr>
              <a:spLocks noChangeShapeType="1"/>
            </p:cNvSpPr>
            <p:nvPr/>
          </p:nvSpPr>
          <p:spPr bwMode="auto">
            <a:xfrm flipH="1" flipV="1">
              <a:off x="3304" y="1881"/>
              <a:ext cx="476" cy="79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 name="Line 373"/>
            <p:cNvSpPr>
              <a:spLocks noChangeShapeType="1"/>
            </p:cNvSpPr>
            <p:nvPr/>
          </p:nvSpPr>
          <p:spPr bwMode="auto">
            <a:xfrm flipH="1" flipV="1">
              <a:off x="3452" y="1862"/>
              <a:ext cx="353" cy="5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7" name="Line 374"/>
            <p:cNvSpPr>
              <a:spLocks noChangeShapeType="1"/>
            </p:cNvSpPr>
            <p:nvPr/>
          </p:nvSpPr>
          <p:spPr bwMode="auto">
            <a:xfrm flipH="1" flipV="1">
              <a:off x="3643" y="1917"/>
              <a:ext cx="91" cy="1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38" name="Group 375"/>
          <p:cNvGrpSpPr>
            <a:grpSpLocks/>
          </p:cNvGrpSpPr>
          <p:nvPr/>
        </p:nvGrpSpPr>
        <p:grpSpPr bwMode="auto">
          <a:xfrm>
            <a:off x="9455596" y="-10194"/>
            <a:ext cx="1104900" cy="1350962"/>
            <a:chOff x="3107" y="1752"/>
            <a:chExt cx="1020" cy="1134"/>
          </a:xfrm>
        </p:grpSpPr>
        <p:sp>
          <p:nvSpPr>
            <p:cNvPr id="39" name="AutoShape 376"/>
            <p:cNvSpPr>
              <a:spLocks noChangeAspect="1" noChangeArrowheads="1" noTextEdit="1"/>
            </p:cNvSpPr>
            <p:nvPr/>
          </p:nvSpPr>
          <p:spPr bwMode="auto">
            <a:xfrm>
              <a:off x="3107" y="175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40" name="Line 377"/>
            <p:cNvSpPr>
              <a:spLocks noChangeShapeType="1"/>
            </p:cNvSpPr>
            <p:nvPr/>
          </p:nvSpPr>
          <p:spPr bwMode="auto">
            <a:xfrm flipH="1" flipV="1">
              <a:off x="3254" y="2008"/>
              <a:ext cx="64" cy="6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1" name="Freeform 378"/>
            <p:cNvSpPr>
              <a:spLocks/>
            </p:cNvSpPr>
            <p:nvPr/>
          </p:nvSpPr>
          <p:spPr bwMode="auto">
            <a:xfrm>
              <a:off x="3154" y="1809"/>
              <a:ext cx="843" cy="1016"/>
            </a:xfrm>
            <a:custGeom>
              <a:avLst/>
              <a:gdLst>
                <a:gd name="T0" fmla="*/ 183 w 11800"/>
                <a:gd name="T1" fmla="*/ 397 h 13198"/>
                <a:gd name="T2" fmla="*/ 163 w 11800"/>
                <a:gd name="T3" fmla="*/ 387 h 13198"/>
                <a:gd name="T4" fmla="*/ 147 w 11800"/>
                <a:gd name="T5" fmla="*/ 371 h 13198"/>
                <a:gd name="T6" fmla="*/ 134 w 11800"/>
                <a:gd name="T7" fmla="*/ 351 h 13198"/>
                <a:gd name="T8" fmla="*/ 125 w 11800"/>
                <a:gd name="T9" fmla="*/ 328 h 13198"/>
                <a:gd name="T10" fmla="*/ 119 w 11800"/>
                <a:gd name="T11" fmla="*/ 302 h 13198"/>
                <a:gd name="T12" fmla="*/ 117 w 11800"/>
                <a:gd name="T13" fmla="*/ 275 h 13198"/>
                <a:gd name="T14" fmla="*/ 120 w 11800"/>
                <a:gd name="T15" fmla="*/ 219 h 13198"/>
                <a:gd name="T16" fmla="*/ 134 w 11800"/>
                <a:gd name="T17" fmla="*/ 168 h 13198"/>
                <a:gd name="T18" fmla="*/ 158 w 11800"/>
                <a:gd name="T19" fmla="*/ 127 h 13198"/>
                <a:gd name="T20" fmla="*/ 190 w 11800"/>
                <a:gd name="T21" fmla="*/ 94 h 13198"/>
                <a:gd name="T22" fmla="*/ 228 w 11800"/>
                <a:gd name="T23" fmla="*/ 69 h 13198"/>
                <a:gd name="T24" fmla="*/ 272 w 11800"/>
                <a:gd name="T25" fmla="*/ 49 h 13198"/>
                <a:gd name="T26" fmla="*/ 320 w 11800"/>
                <a:gd name="T27" fmla="*/ 35 h 13198"/>
                <a:gd name="T28" fmla="*/ 421 w 11800"/>
                <a:gd name="T29" fmla="*/ 16 h 13198"/>
                <a:gd name="T30" fmla="*/ 523 w 11800"/>
                <a:gd name="T31" fmla="*/ 3 h 13198"/>
                <a:gd name="T32" fmla="*/ 570 w 11800"/>
                <a:gd name="T33" fmla="*/ 0 h 13198"/>
                <a:gd name="T34" fmla="*/ 614 w 11800"/>
                <a:gd name="T35" fmla="*/ 4 h 13198"/>
                <a:gd name="T36" fmla="*/ 654 w 11800"/>
                <a:gd name="T37" fmla="*/ 17 h 13198"/>
                <a:gd name="T38" fmla="*/ 688 w 11800"/>
                <a:gd name="T39" fmla="*/ 40 h 13198"/>
                <a:gd name="T40" fmla="*/ 719 w 11800"/>
                <a:gd name="T41" fmla="*/ 73 h 13198"/>
                <a:gd name="T42" fmla="*/ 745 w 11800"/>
                <a:gd name="T43" fmla="*/ 112 h 13198"/>
                <a:gd name="T44" fmla="*/ 767 w 11800"/>
                <a:gd name="T45" fmla="*/ 158 h 13198"/>
                <a:gd name="T46" fmla="*/ 786 w 11800"/>
                <a:gd name="T47" fmla="*/ 208 h 13198"/>
                <a:gd name="T48" fmla="*/ 816 w 11800"/>
                <a:gd name="T49" fmla="*/ 316 h 13198"/>
                <a:gd name="T50" fmla="*/ 835 w 11800"/>
                <a:gd name="T51" fmla="*/ 427 h 13198"/>
                <a:gd name="T52" fmla="*/ 843 w 11800"/>
                <a:gd name="T53" fmla="*/ 539 h 13198"/>
                <a:gd name="T54" fmla="*/ 839 w 11800"/>
                <a:gd name="T55" fmla="*/ 646 h 13198"/>
                <a:gd name="T56" fmla="*/ 832 w 11800"/>
                <a:gd name="T57" fmla="*/ 697 h 13198"/>
                <a:gd name="T58" fmla="*/ 822 w 11800"/>
                <a:gd name="T59" fmla="*/ 746 h 13198"/>
                <a:gd name="T60" fmla="*/ 809 w 11800"/>
                <a:gd name="T61" fmla="*/ 792 h 13198"/>
                <a:gd name="T62" fmla="*/ 792 w 11800"/>
                <a:gd name="T63" fmla="*/ 835 h 13198"/>
                <a:gd name="T64" fmla="*/ 771 w 11800"/>
                <a:gd name="T65" fmla="*/ 874 h 13198"/>
                <a:gd name="T66" fmla="*/ 747 w 11800"/>
                <a:gd name="T67" fmla="*/ 909 h 13198"/>
                <a:gd name="T68" fmla="*/ 718 w 11800"/>
                <a:gd name="T69" fmla="*/ 940 h 13198"/>
                <a:gd name="T70" fmla="*/ 686 w 11800"/>
                <a:gd name="T71" fmla="*/ 965 h 13198"/>
                <a:gd name="T72" fmla="*/ 650 w 11800"/>
                <a:gd name="T73" fmla="*/ 985 h 13198"/>
                <a:gd name="T74" fmla="*/ 609 w 11800"/>
                <a:gd name="T75" fmla="*/ 999 h 13198"/>
                <a:gd name="T76" fmla="*/ 566 w 11800"/>
                <a:gd name="T77" fmla="*/ 1009 h 13198"/>
                <a:gd name="T78" fmla="*/ 520 w 11800"/>
                <a:gd name="T79" fmla="*/ 1015 h 13198"/>
                <a:gd name="T80" fmla="*/ 424 w 11800"/>
                <a:gd name="T81" fmla="*/ 1016 h 13198"/>
                <a:gd name="T82" fmla="*/ 324 w 11800"/>
                <a:gd name="T83" fmla="*/ 1008 h 13198"/>
                <a:gd name="T84" fmla="*/ 227 w 11800"/>
                <a:gd name="T85" fmla="*/ 996 h 13198"/>
                <a:gd name="T86" fmla="*/ 181 w 11800"/>
                <a:gd name="T87" fmla="*/ 987 h 13198"/>
                <a:gd name="T88" fmla="*/ 137 w 11800"/>
                <a:gd name="T89" fmla="*/ 973 h 13198"/>
                <a:gd name="T90" fmla="*/ 97 w 11800"/>
                <a:gd name="T91" fmla="*/ 952 h 13198"/>
                <a:gd name="T92" fmla="*/ 60 w 11800"/>
                <a:gd name="T93" fmla="*/ 920 h 13198"/>
                <a:gd name="T94" fmla="*/ 30 w 11800"/>
                <a:gd name="T95" fmla="*/ 881 h 13198"/>
                <a:gd name="T96" fmla="*/ 9 w 11800"/>
                <a:gd name="T97" fmla="*/ 835 h 13198"/>
                <a:gd name="T98" fmla="*/ 0 w 11800"/>
                <a:gd name="T99" fmla="*/ 785 h 13198"/>
                <a:gd name="T100" fmla="*/ 1 w 11800"/>
                <a:gd name="T101" fmla="*/ 759 h 13198"/>
                <a:gd name="T102" fmla="*/ 5 w 11800"/>
                <a:gd name="T103" fmla="*/ 732 h 13198"/>
                <a:gd name="T104" fmla="*/ 13 w 11800"/>
                <a:gd name="T105" fmla="*/ 705 h 13198"/>
                <a:gd name="T106" fmla="*/ 26 w 11800"/>
                <a:gd name="T107" fmla="*/ 678 h 13198"/>
                <a:gd name="T108" fmla="*/ 62 w 11800"/>
                <a:gd name="T109" fmla="*/ 625 h 13198"/>
                <a:gd name="T110" fmla="*/ 149 w 11800"/>
                <a:gd name="T111" fmla="*/ 526 h 13198"/>
                <a:gd name="T112" fmla="*/ 186 w 11800"/>
                <a:gd name="T113" fmla="*/ 483 h 13198"/>
                <a:gd name="T114" fmla="*/ 200 w 11800"/>
                <a:gd name="T115" fmla="*/ 464 h 13198"/>
                <a:gd name="T116" fmla="*/ 209 w 11800"/>
                <a:gd name="T117" fmla="*/ 446 h 13198"/>
                <a:gd name="T118" fmla="*/ 213 w 11800"/>
                <a:gd name="T119" fmla="*/ 430 h 13198"/>
                <a:gd name="T120" fmla="*/ 210 w 11800"/>
                <a:gd name="T121" fmla="*/ 417 h 13198"/>
                <a:gd name="T122" fmla="*/ 201 w 11800"/>
                <a:gd name="T123" fmla="*/ 406 h 13198"/>
                <a:gd name="T124" fmla="*/ 183 w 11800"/>
                <a:gd name="T125" fmla="*/ 397 h 13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800"/>
                <a:gd name="T190" fmla="*/ 0 h 13198"/>
                <a:gd name="T191" fmla="*/ 11800 w 11800"/>
                <a:gd name="T192" fmla="*/ 13198 h 131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800" h="13198">
                  <a:moveTo>
                    <a:pt x="2562" y="5158"/>
                  </a:moveTo>
                  <a:lnTo>
                    <a:pt x="2282" y="5023"/>
                  </a:lnTo>
                  <a:lnTo>
                    <a:pt x="2055" y="4820"/>
                  </a:lnTo>
                  <a:lnTo>
                    <a:pt x="1879" y="4561"/>
                  </a:lnTo>
                  <a:lnTo>
                    <a:pt x="1751" y="4259"/>
                  </a:lnTo>
                  <a:lnTo>
                    <a:pt x="1669" y="3924"/>
                  </a:lnTo>
                  <a:lnTo>
                    <a:pt x="1632" y="3570"/>
                  </a:lnTo>
                  <a:lnTo>
                    <a:pt x="1681" y="2848"/>
                  </a:lnTo>
                  <a:lnTo>
                    <a:pt x="1881" y="2188"/>
                  </a:lnTo>
                  <a:lnTo>
                    <a:pt x="2211" y="1648"/>
                  </a:lnTo>
                  <a:lnTo>
                    <a:pt x="2656" y="1221"/>
                  </a:lnTo>
                  <a:lnTo>
                    <a:pt x="3193" y="890"/>
                  </a:lnTo>
                  <a:lnTo>
                    <a:pt x="3806" y="639"/>
                  </a:lnTo>
                  <a:lnTo>
                    <a:pt x="4474" y="452"/>
                  </a:lnTo>
                  <a:lnTo>
                    <a:pt x="5899" y="205"/>
                  </a:lnTo>
                  <a:lnTo>
                    <a:pt x="7318" y="34"/>
                  </a:lnTo>
                  <a:lnTo>
                    <a:pt x="7982" y="0"/>
                  </a:lnTo>
                  <a:lnTo>
                    <a:pt x="8598" y="50"/>
                  </a:lnTo>
                  <a:lnTo>
                    <a:pt x="9151" y="220"/>
                  </a:lnTo>
                  <a:lnTo>
                    <a:pt x="9637" y="523"/>
                  </a:lnTo>
                  <a:lnTo>
                    <a:pt x="10059" y="942"/>
                  </a:lnTo>
                  <a:lnTo>
                    <a:pt x="10424" y="1457"/>
                  </a:lnTo>
                  <a:lnTo>
                    <a:pt x="10737" y="2050"/>
                  </a:lnTo>
                  <a:lnTo>
                    <a:pt x="11003" y="2700"/>
                  </a:lnTo>
                  <a:lnTo>
                    <a:pt x="11418" y="4099"/>
                  </a:lnTo>
                  <a:lnTo>
                    <a:pt x="11687" y="5549"/>
                  </a:lnTo>
                  <a:lnTo>
                    <a:pt x="11800" y="6996"/>
                  </a:lnTo>
                  <a:lnTo>
                    <a:pt x="11745" y="8393"/>
                  </a:lnTo>
                  <a:lnTo>
                    <a:pt x="11650" y="9059"/>
                  </a:lnTo>
                  <a:lnTo>
                    <a:pt x="11510" y="9694"/>
                  </a:lnTo>
                  <a:lnTo>
                    <a:pt x="11321" y="10293"/>
                  </a:lnTo>
                  <a:lnTo>
                    <a:pt x="11081" y="10850"/>
                  </a:lnTo>
                  <a:lnTo>
                    <a:pt x="10792" y="11358"/>
                  </a:lnTo>
                  <a:lnTo>
                    <a:pt x="10450" y="11813"/>
                  </a:lnTo>
                  <a:lnTo>
                    <a:pt x="10053" y="12208"/>
                  </a:lnTo>
                  <a:lnTo>
                    <a:pt x="9601" y="12537"/>
                  </a:lnTo>
                  <a:lnTo>
                    <a:pt x="9092" y="12794"/>
                  </a:lnTo>
                  <a:lnTo>
                    <a:pt x="8531" y="12981"/>
                  </a:lnTo>
                  <a:lnTo>
                    <a:pt x="7925" y="13108"/>
                  </a:lnTo>
                  <a:lnTo>
                    <a:pt x="7283" y="13181"/>
                  </a:lnTo>
                  <a:lnTo>
                    <a:pt x="5930" y="13198"/>
                  </a:lnTo>
                  <a:lnTo>
                    <a:pt x="4539" y="13096"/>
                  </a:lnTo>
                  <a:lnTo>
                    <a:pt x="3180" y="12937"/>
                  </a:lnTo>
                  <a:lnTo>
                    <a:pt x="2534" y="12823"/>
                  </a:lnTo>
                  <a:lnTo>
                    <a:pt x="1922" y="12643"/>
                  </a:lnTo>
                  <a:lnTo>
                    <a:pt x="1352" y="12361"/>
                  </a:lnTo>
                  <a:lnTo>
                    <a:pt x="841" y="11955"/>
                  </a:lnTo>
                  <a:lnTo>
                    <a:pt x="422" y="11444"/>
                  </a:lnTo>
                  <a:lnTo>
                    <a:pt x="130" y="10851"/>
                  </a:lnTo>
                  <a:lnTo>
                    <a:pt x="0" y="10199"/>
                  </a:lnTo>
                  <a:lnTo>
                    <a:pt x="8" y="9858"/>
                  </a:lnTo>
                  <a:lnTo>
                    <a:pt x="69" y="9511"/>
                  </a:lnTo>
                  <a:lnTo>
                    <a:pt x="188" y="9161"/>
                  </a:lnTo>
                  <a:lnTo>
                    <a:pt x="369" y="8811"/>
                  </a:lnTo>
                  <a:lnTo>
                    <a:pt x="872" y="8118"/>
                  </a:lnTo>
                  <a:lnTo>
                    <a:pt x="2092" y="6830"/>
                  </a:lnTo>
                  <a:lnTo>
                    <a:pt x="2607" y="6271"/>
                  </a:lnTo>
                  <a:lnTo>
                    <a:pt x="2797" y="6022"/>
                  </a:lnTo>
                  <a:lnTo>
                    <a:pt x="2924" y="5795"/>
                  </a:lnTo>
                  <a:lnTo>
                    <a:pt x="2978" y="5592"/>
                  </a:lnTo>
                  <a:lnTo>
                    <a:pt x="2942" y="5417"/>
                  </a:lnTo>
                  <a:lnTo>
                    <a:pt x="2809" y="5271"/>
                  </a:lnTo>
                  <a:lnTo>
                    <a:pt x="2562" y="515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42" name="Line 379"/>
            <p:cNvSpPr>
              <a:spLocks noChangeShapeType="1"/>
            </p:cNvSpPr>
            <p:nvPr/>
          </p:nvSpPr>
          <p:spPr bwMode="auto">
            <a:xfrm>
              <a:off x="3888" y="2652"/>
              <a:ext cx="52" cy="5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3" name="Line 380"/>
            <p:cNvSpPr>
              <a:spLocks noChangeShapeType="1"/>
            </p:cNvSpPr>
            <p:nvPr/>
          </p:nvSpPr>
          <p:spPr bwMode="auto">
            <a:xfrm>
              <a:off x="3927" y="2555"/>
              <a:ext cx="64"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4" name="Line 381"/>
            <p:cNvSpPr>
              <a:spLocks noChangeShapeType="1"/>
            </p:cNvSpPr>
            <p:nvPr/>
          </p:nvSpPr>
          <p:spPr bwMode="auto">
            <a:xfrm>
              <a:off x="3950" y="2368"/>
              <a:ext cx="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5" name="Line 382"/>
            <p:cNvSpPr>
              <a:spLocks noChangeShapeType="1"/>
            </p:cNvSpPr>
            <p:nvPr/>
          </p:nvSpPr>
          <p:spPr bwMode="auto">
            <a:xfrm flipV="1">
              <a:off x="3927" y="2140"/>
              <a:ext cx="70"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6" name="Line 383"/>
            <p:cNvSpPr>
              <a:spLocks noChangeShapeType="1"/>
            </p:cNvSpPr>
            <p:nvPr/>
          </p:nvSpPr>
          <p:spPr bwMode="auto">
            <a:xfrm flipV="1">
              <a:off x="3939" y="2258"/>
              <a:ext cx="76"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7" name="Line 384"/>
            <p:cNvSpPr>
              <a:spLocks noChangeShapeType="1"/>
            </p:cNvSpPr>
            <p:nvPr/>
          </p:nvSpPr>
          <p:spPr bwMode="auto">
            <a:xfrm>
              <a:off x="3945" y="2459"/>
              <a:ext cx="69"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8" name="Line 385"/>
            <p:cNvSpPr>
              <a:spLocks noChangeShapeType="1"/>
            </p:cNvSpPr>
            <p:nvPr/>
          </p:nvSpPr>
          <p:spPr bwMode="auto">
            <a:xfrm flipH="1">
              <a:off x="3241" y="2368"/>
              <a:ext cx="9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49" name="Line 386"/>
            <p:cNvSpPr>
              <a:spLocks noChangeShapeType="1"/>
            </p:cNvSpPr>
            <p:nvPr/>
          </p:nvSpPr>
          <p:spPr bwMode="auto">
            <a:xfrm flipH="1" flipV="1">
              <a:off x="3313" y="2288"/>
              <a:ext cx="75"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0" name="Line 387"/>
            <p:cNvSpPr>
              <a:spLocks noChangeShapeType="1"/>
            </p:cNvSpPr>
            <p:nvPr/>
          </p:nvSpPr>
          <p:spPr bwMode="auto">
            <a:xfrm flipH="1">
              <a:off x="3218" y="2714"/>
              <a:ext cx="50"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 name="Line 388"/>
            <p:cNvSpPr>
              <a:spLocks noChangeShapeType="1"/>
            </p:cNvSpPr>
            <p:nvPr/>
          </p:nvSpPr>
          <p:spPr bwMode="auto">
            <a:xfrm flipH="1">
              <a:off x="3138" y="2606"/>
              <a:ext cx="65"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2" name="Line 389"/>
            <p:cNvSpPr>
              <a:spLocks noChangeShapeType="1"/>
            </p:cNvSpPr>
            <p:nvPr/>
          </p:nvSpPr>
          <p:spPr bwMode="auto">
            <a:xfrm flipH="1">
              <a:off x="3151" y="2465"/>
              <a:ext cx="102"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3" name="Line 390"/>
            <p:cNvSpPr>
              <a:spLocks noChangeShapeType="1"/>
            </p:cNvSpPr>
            <p:nvPr/>
          </p:nvSpPr>
          <p:spPr bwMode="auto">
            <a:xfrm>
              <a:off x="3609" y="2777"/>
              <a:ext cx="0" cy="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4" name="Line 391"/>
            <p:cNvSpPr>
              <a:spLocks noChangeShapeType="1"/>
            </p:cNvSpPr>
            <p:nvPr/>
          </p:nvSpPr>
          <p:spPr bwMode="auto">
            <a:xfrm flipH="1">
              <a:off x="3484" y="2771"/>
              <a:ext cx="18" cy="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5" name="Line 392"/>
            <p:cNvSpPr>
              <a:spLocks noChangeShapeType="1"/>
            </p:cNvSpPr>
            <p:nvPr/>
          </p:nvSpPr>
          <p:spPr bwMode="auto">
            <a:xfrm flipH="1">
              <a:off x="3350" y="2747"/>
              <a:ext cx="43" cy="7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6" name="Line 393"/>
            <p:cNvSpPr>
              <a:spLocks noChangeShapeType="1"/>
            </p:cNvSpPr>
            <p:nvPr/>
          </p:nvSpPr>
          <p:spPr bwMode="auto">
            <a:xfrm>
              <a:off x="3715" y="2770"/>
              <a:ext cx="18"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7" name="Line 394"/>
            <p:cNvSpPr>
              <a:spLocks noChangeShapeType="1"/>
            </p:cNvSpPr>
            <p:nvPr/>
          </p:nvSpPr>
          <p:spPr bwMode="auto">
            <a:xfrm>
              <a:off x="3816" y="2732"/>
              <a:ext cx="35"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8" name="Line 395"/>
            <p:cNvSpPr>
              <a:spLocks noChangeShapeType="1"/>
            </p:cNvSpPr>
            <p:nvPr/>
          </p:nvSpPr>
          <p:spPr bwMode="auto">
            <a:xfrm flipV="1">
              <a:off x="3900" y="2009"/>
              <a:ext cx="62"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9" name="Line 396"/>
            <p:cNvSpPr>
              <a:spLocks noChangeShapeType="1"/>
            </p:cNvSpPr>
            <p:nvPr/>
          </p:nvSpPr>
          <p:spPr bwMode="auto">
            <a:xfrm flipH="1" flipV="1">
              <a:off x="3332" y="1882"/>
              <a:ext cx="36"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0" name="Line 397"/>
            <p:cNvSpPr>
              <a:spLocks noChangeShapeType="1"/>
            </p:cNvSpPr>
            <p:nvPr/>
          </p:nvSpPr>
          <p:spPr bwMode="auto">
            <a:xfrm flipV="1">
              <a:off x="3609" y="1796"/>
              <a:ext cx="0" cy="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1" name="Line 398"/>
            <p:cNvSpPr>
              <a:spLocks noChangeShapeType="1"/>
            </p:cNvSpPr>
            <p:nvPr/>
          </p:nvSpPr>
          <p:spPr bwMode="auto">
            <a:xfrm flipH="1" flipV="1">
              <a:off x="3465" y="1822"/>
              <a:ext cx="18"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2" name="Line 399"/>
            <p:cNvSpPr>
              <a:spLocks noChangeShapeType="1"/>
            </p:cNvSpPr>
            <p:nvPr/>
          </p:nvSpPr>
          <p:spPr bwMode="auto">
            <a:xfrm flipV="1">
              <a:off x="3743" y="1788"/>
              <a:ext cx="19"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3" name="Line 400"/>
            <p:cNvSpPr>
              <a:spLocks noChangeShapeType="1"/>
            </p:cNvSpPr>
            <p:nvPr/>
          </p:nvSpPr>
          <p:spPr bwMode="auto">
            <a:xfrm flipV="1">
              <a:off x="3853" y="1869"/>
              <a:ext cx="40"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4" name="Line 401"/>
            <p:cNvSpPr>
              <a:spLocks noChangeShapeType="1"/>
            </p:cNvSpPr>
            <p:nvPr/>
          </p:nvSpPr>
          <p:spPr bwMode="auto">
            <a:xfrm>
              <a:off x="3361" y="2134"/>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5" name="Freeform 402"/>
            <p:cNvSpPr>
              <a:spLocks/>
            </p:cNvSpPr>
            <p:nvPr/>
          </p:nvSpPr>
          <p:spPr bwMode="auto">
            <a:xfrm>
              <a:off x="3178" y="1834"/>
              <a:ext cx="795" cy="967"/>
            </a:xfrm>
            <a:custGeom>
              <a:avLst/>
              <a:gdLst>
                <a:gd name="T0" fmla="*/ 167 w 11136"/>
                <a:gd name="T1" fmla="*/ 350 h 12571"/>
                <a:gd name="T2" fmla="*/ 153 w 11136"/>
                <a:gd name="T3" fmla="*/ 343 h 12571"/>
                <a:gd name="T4" fmla="*/ 141 w 11136"/>
                <a:gd name="T5" fmla="*/ 331 h 12571"/>
                <a:gd name="T6" fmla="*/ 132 w 11136"/>
                <a:gd name="T7" fmla="*/ 316 h 12571"/>
                <a:gd name="T8" fmla="*/ 124 w 11136"/>
                <a:gd name="T9" fmla="*/ 296 h 12571"/>
                <a:gd name="T10" fmla="*/ 117 w 11136"/>
                <a:gd name="T11" fmla="*/ 250 h 12571"/>
                <a:gd name="T12" fmla="*/ 120 w 11136"/>
                <a:gd name="T13" fmla="*/ 199 h 12571"/>
                <a:gd name="T14" fmla="*/ 132 w 11136"/>
                <a:gd name="T15" fmla="*/ 154 h 12571"/>
                <a:gd name="T16" fmla="*/ 153 w 11136"/>
                <a:gd name="T17" fmla="*/ 117 h 12571"/>
                <a:gd name="T18" fmla="*/ 181 w 11136"/>
                <a:gd name="T19" fmla="*/ 89 h 12571"/>
                <a:gd name="T20" fmla="*/ 215 w 11136"/>
                <a:gd name="T21" fmla="*/ 66 h 12571"/>
                <a:gd name="T22" fmla="*/ 256 w 11136"/>
                <a:gd name="T23" fmla="*/ 48 h 12571"/>
                <a:gd name="T24" fmla="*/ 301 w 11136"/>
                <a:gd name="T25" fmla="*/ 34 h 12571"/>
                <a:gd name="T26" fmla="*/ 401 w 11136"/>
                <a:gd name="T27" fmla="*/ 16 h 12571"/>
                <a:gd name="T28" fmla="*/ 501 w 11136"/>
                <a:gd name="T29" fmla="*/ 3 h 12571"/>
                <a:gd name="T30" fmla="*/ 546 w 11136"/>
                <a:gd name="T31" fmla="*/ 0 h 12571"/>
                <a:gd name="T32" fmla="*/ 586 w 11136"/>
                <a:gd name="T33" fmla="*/ 3 h 12571"/>
                <a:gd name="T34" fmla="*/ 619 w 11136"/>
                <a:gd name="T35" fmla="*/ 14 h 12571"/>
                <a:gd name="T36" fmla="*/ 649 w 11136"/>
                <a:gd name="T37" fmla="*/ 35 h 12571"/>
                <a:gd name="T38" fmla="*/ 676 w 11136"/>
                <a:gd name="T39" fmla="*/ 63 h 12571"/>
                <a:gd name="T40" fmla="*/ 700 w 11136"/>
                <a:gd name="T41" fmla="*/ 100 h 12571"/>
                <a:gd name="T42" fmla="*/ 721 w 11136"/>
                <a:gd name="T43" fmla="*/ 143 h 12571"/>
                <a:gd name="T44" fmla="*/ 739 w 11136"/>
                <a:gd name="T45" fmla="*/ 191 h 12571"/>
                <a:gd name="T46" fmla="*/ 768 w 11136"/>
                <a:gd name="T47" fmla="*/ 297 h 12571"/>
                <a:gd name="T48" fmla="*/ 787 w 11136"/>
                <a:gd name="T49" fmla="*/ 406 h 12571"/>
                <a:gd name="T50" fmla="*/ 795 w 11136"/>
                <a:gd name="T51" fmla="*/ 515 h 12571"/>
                <a:gd name="T52" fmla="*/ 791 w 11136"/>
                <a:gd name="T53" fmla="*/ 619 h 12571"/>
                <a:gd name="T54" fmla="*/ 785 w 11136"/>
                <a:gd name="T55" fmla="*/ 669 h 12571"/>
                <a:gd name="T56" fmla="*/ 775 w 11136"/>
                <a:gd name="T57" fmla="*/ 716 h 12571"/>
                <a:gd name="T58" fmla="*/ 762 w 11136"/>
                <a:gd name="T59" fmla="*/ 760 h 12571"/>
                <a:gd name="T60" fmla="*/ 746 w 11136"/>
                <a:gd name="T61" fmla="*/ 800 h 12571"/>
                <a:gd name="T62" fmla="*/ 727 w 11136"/>
                <a:gd name="T63" fmla="*/ 837 h 12571"/>
                <a:gd name="T64" fmla="*/ 704 w 11136"/>
                <a:gd name="T65" fmla="*/ 869 h 12571"/>
                <a:gd name="T66" fmla="*/ 678 w 11136"/>
                <a:gd name="T67" fmla="*/ 897 h 12571"/>
                <a:gd name="T68" fmla="*/ 649 w 11136"/>
                <a:gd name="T69" fmla="*/ 920 h 12571"/>
                <a:gd name="T70" fmla="*/ 616 w 11136"/>
                <a:gd name="T71" fmla="*/ 938 h 12571"/>
                <a:gd name="T72" fmla="*/ 579 w 11136"/>
                <a:gd name="T73" fmla="*/ 951 h 12571"/>
                <a:gd name="T74" fmla="*/ 538 w 11136"/>
                <a:gd name="T75" fmla="*/ 960 h 12571"/>
                <a:gd name="T76" fmla="*/ 495 w 11136"/>
                <a:gd name="T77" fmla="*/ 966 h 12571"/>
                <a:gd name="T78" fmla="*/ 401 w 11136"/>
                <a:gd name="T79" fmla="*/ 967 h 12571"/>
                <a:gd name="T80" fmla="*/ 303 w 11136"/>
                <a:gd name="T81" fmla="*/ 959 h 12571"/>
                <a:gd name="T82" fmla="*/ 207 w 11136"/>
                <a:gd name="T83" fmla="*/ 947 h 12571"/>
                <a:gd name="T84" fmla="*/ 163 w 11136"/>
                <a:gd name="T85" fmla="*/ 939 h 12571"/>
                <a:gd name="T86" fmla="*/ 122 w 11136"/>
                <a:gd name="T87" fmla="*/ 926 h 12571"/>
                <a:gd name="T88" fmla="*/ 86 w 11136"/>
                <a:gd name="T89" fmla="*/ 907 h 12571"/>
                <a:gd name="T90" fmla="*/ 54 w 11136"/>
                <a:gd name="T91" fmla="*/ 879 h 12571"/>
                <a:gd name="T92" fmla="*/ 27 w 11136"/>
                <a:gd name="T93" fmla="*/ 844 h 12571"/>
                <a:gd name="T94" fmla="*/ 8 w 11136"/>
                <a:gd name="T95" fmla="*/ 803 h 12571"/>
                <a:gd name="T96" fmla="*/ 0 w 11136"/>
                <a:gd name="T97" fmla="*/ 759 h 12571"/>
                <a:gd name="T98" fmla="*/ 4 w 11136"/>
                <a:gd name="T99" fmla="*/ 713 h 12571"/>
                <a:gd name="T100" fmla="*/ 12 w 11136"/>
                <a:gd name="T101" fmla="*/ 690 h 12571"/>
                <a:gd name="T102" fmla="*/ 23 w 11136"/>
                <a:gd name="T103" fmla="*/ 665 h 12571"/>
                <a:gd name="T104" fmla="*/ 57 w 11136"/>
                <a:gd name="T105" fmla="*/ 615 h 12571"/>
                <a:gd name="T106" fmla="*/ 143 w 11136"/>
                <a:gd name="T107" fmla="*/ 518 h 12571"/>
                <a:gd name="T108" fmla="*/ 181 w 11136"/>
                <a:gd name="T109" fmla="*/ 473 h 12571"/>
                <a:gd name="T110" fmla="*/ 196 w 11136"/>
                <a:gd name="T111" fmla="*/ 452 h 12571"/>
                <a:gd name="T112" fmla="*/ 207 w 11136"/>
                <a:gd name="T113" fmla="*/ 431 h 12571"/>
                <a:gd name="T114" fmla="*/ 213 w 11136"/>
                <a:gd name="T115" fmla="*/ 407 h 12571"/>
                <a:gd name="T116" fmla="*/ 208 w 11136"/>
                <a:gd name="T117" fmla="*/ 382 h 12571"/>
                <a:gd name="T118" fmla="*/ 191 w 11136"/>
                <a:gd name="T119" fmla="*/ 362 h 12571"/>
                <a:gd name="T120" fmla="*/ 167 w 11136"/>
                <a:gd name="T121" fmla="*/ 350 h 125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36"/>
                <a:gd name="T184" fmla="*/ 0 h 12571"/>
                <a:gd name="T185" fmla="*/ 11136 w 11136"/>
                <a:gd name="T186" fmla="*/ 12571 h 125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36" h="12571">
                  <a:moveTo>
                    <a:pt x="2337" y="4548"/>
                  </a:moveTo>
                  <a:lnTo>
                    <a:pt x="2144" y="4454"/>
                  </a:lnTo>
                  <a:lnTo>
                    <a:pt x="1982" y="4308"/>
                  </a:lnTo>
                  <a:lnTo>
                    <a:pt x="1844" y="4107"/>
                  </a:lnTo>
                  <a:lnTo>
                    <a:pt x="1737" y="3854"/>
                  </a:lnTo>
                  <a:lnTo>
                    <a:pt x="1633" y="3244"/>
                  </a:lnTo>
                  <a:lnTo>
                    <a:pt x="1678" y="2588"/>
                  </a:lnTo>
                  <a:lnTo>
                    <a:pt x="1856" y="1996"/>
                  </a:lnTo>
                  <a:lnTo>
                    <a:pt x="2144" y="1525"/>
                  </a:lnTo>
                  <a:lnTo>
                    <a:pt x="2533" y="1151"/>
                  </a:lnTo>
                  <a:lnTo>
                    <a:pt x="3018" y="853"/>
                  </a:lnTo>
                  <a:lnTo>
                    <a:pt x="3587" y="621"/>
                  </a:lnTo>
                  <a:lnTo>
                    <a:pt x="4223" y="443"/>
                  </a:lnTo>
                  <a:lnTo>
                    <a:pt x="5615" y="202"/>
                  </a:lnTo>
                  <a:lnTo>
                    <a:pt x="7020" y="33"/>
                  </a:lnTo>
                  <a:lnTo>
                    <a:pt x="7651" y="0"/>
                  </a:lnTo>
                  <a:lnTo>
                    <a:pt x="8206" y="44"/>
                  </a:lnTo>
                  <a:lnTo>
                    <a:pt x="8674" y="188"/>
                  </a:lnTo>
                  <a:lnTo>
                    <a:pt x="9090" y="449"/>
                  </a:lnTo>
                  <a:lnTo>
                    <a:pt x="9467" y="823"/>
                  </a:lnTo>
                  <a:lnTo>
                    <a:pt x="9805" y="1300"/>
                  </a:lnTo>
                  <a:lnTo>
                    <a:pt x="10102" y="1861"/>
                  </a:lnTo>
                  <a:lnTo>
                    <a:pt x="10358" y="2488"/>
                  </a:lnTo>
                  <a:lnTo>
                    <a:pt x="10763" y="3856"/>
                  </a:lnTo>
                  <a:lnTo>
                    <a:pt x="11026" y="5274"/>
                  </a:lnTo>
                  <a:lnTo>
                    <a:pt x="11136" y="6689"/>
                  </a:lnTo>
                  <a:lnTo>
                    <a:pt x="11083" y="8049"/>
                  </a:lnTo>
                  <a:lnTo>
                    <a:pt x="10992" y="8693"/>
                  </a:lnTo>
                  <a:lnTo>
                    <a:pt x="10856" y="9305"/>
                  </a:lnTo>
                  <a:lnTo>
                    <a:pt x="10676" y="9877"/>
                  </a:lnTo>
                  <a:lnTo>
                    <a:pt x="10449" y="10405"/>
                  </a:lnTo>
                  <a:lnTo>
                    <a:pt x="10178" y="10881"/>
                  </a:lnTo>
                  <a:lnTo>
                    <a:pt x="9861" y="11302"/>
                  </a:lnTo>
                  <a:lnTo>
                    <a:pt x="9499" y="11663"/>
                  </a:lnTo>
                  <a:lnTo>
                    <a:pt x="9089" y="11961"/>
                  </a:lnTo>
                  <a:lnTo>
                    <a:pt x="8628" y="12193"/>
                  </a:lnTo>
                  <a:lnTo>
                    <a:pt x="8109" y="12367"/>
                  </a:lnTo>
                  <a:lnTo>
                    <a:pt x="7539" y="12486"/>
                  </a:lnTo>
                  <a:lnTo>
                    <a:pt x="6927" y="12556"/>
                  </a:lnTo>
                  <a:lnTo>
                    <a:pt x="5613" y="12571"/>
                  </a:lnTo>
                  <a:lnTo>
                    <a:pt x="4243" y="12471"/>
                  </a:lnTo>
                  <a:lnTo>
                    <a:pt x="2898" y="12314"/>
                  </a:lnTo>
                  <a:lnTo>
                    <a:pt x="2280" y="12206"/>
                  </a:lnTo>
                  <a:lnTo>
                    <a:pt x="1715" y="12039"/>
                  </a:lnTo>
                  <a:lnTo>
                    <a:pt x="1206" y="11788"/>
                  </a:lnTo>
                  <a:lnTo>
                    <a:pt x="750" y="11425"/>
                  </a:lnTo>
                  <a:lnTo>
                    <a:pt x="375" y="10968"/>
                  </a:lnTo>
                  <a:lnTo>
                    <a:pt x="115" y="10442"/>
                  </a:lnTo>
                  <a:lnTo>
                    <a:pt x="0" y="9870"/>
                  </a:lnTo>
                  <a:lnTo>
                    <a:pt x="60" y="9273"/>
                  </a:lnTo>
                  <a:lnTo>
                    <a:pt x="166" y="8966"/>
                  </a:lnTo>
                  <a:lnTo>
                    <a:pt x="329" y="8651"/>
                  </a:lnTo>
                  <a:lnTo>
                    <a:pt x="802" y="7999"/>
                  </a:lnTo>
                  <a:lnTo>
                    <a:pt x="2005" y="6729"/>
                  </a:lnTo>
                  <a:lnTo>
                    <a:pt x="2538" y="6152"/>
                  </a:lnTo>
                  <a:lnTo>
                    <a:pt x="2746" y="5876"/>
                  </a:lnTo>
                  <a:lnTo>
                    <a:pt x="2901" y="5599"/>
                  </a:lnTo>
                  <a:lnTo>
                    <a:pt x="2978" y="5296"/>
                  </a:lnTo>
                  <a:lnTo>
                    <a:pt x="2912" y="4968"/>
                  </a:lnTo>
                  <a:lnTo>
                    <a:pt x="2674" y="4706"/>
                  </a:lnTo>
                  <a:lnTo>
                    <a:pt x="2337" y="45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6" name="Line 403"/>
            <p:cNvSpPr>
              <a:spLocks noChangeShapeType="1"/>
            </p:cNvSpPr>
            <p:nvPr/>
          </p:nvSpPr>
          <p:spPr bwMode="auto">
            <a:xfrm flipV="1">
              <a:off x="3312" y="2169"/>
              <a:ext cx="55"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7" name="Freeform 404"/>
            <p:cNvSpPr>
              <a:spLocks/>
            </p:cNvSpPr>
            <p:nvPr/>
          </p:nvSpPr>
          <p:spPr bwMode="auto">
            <a:xfrm>
              <a:off x="3899" y="1976"/>
              <a:ext cx="45" cy="71"/>
            </a:xfrm>
            <a:custGeom>
              <a:avLst/>
              <a:gdLst>
                <a:gd name="T0" fmla="*/ 0 w 629"/>
                <a:gd name="T1" fmla="*/ 0 h 932"/>
                <a:gd name="T2" fmla="*/ 26 w 629"/>
                <a:gd name="T3" fmla="*/ 71 h 932"/>
                <a:gd name="T4" fmla="*/ 45 w 629"/>
                <a:gd name="T5" fmla="*/ 52 h 932"/>
                <a:gd name="T6" fmla="*/ 0 w 629"/>
                <a:gd name="T7" fmla="*/ 0 h 932"/>
                <a:gd name="T8" fmla="*/ 0 60000 65536"/>
                <a:gd name="T9" fmla="*/ 0 60000 65536"/>
                <a:gd name="T10" fmla="*/ 0 60000 65536"/>
                <a:gd name="T11" fmla="*/ 0 60000 65536"/>
                <a:gd name="T12" fmla="*/ 0 w 629"/>
                <a:gd name="T13" fmla="*/ 0 h 932"/>
                <a:gd name="T14" fmla="*/ 629 w 629"/>
                <a:gd name="T15" fmla="*/ 932 h 932"/>
              </a:gdLst>
              <a:ahLst/>
              <a:cxnLst>
                <a:cxn ang="T8">
                  <a:pos x="T0" y="T1"/>
                </a:cxn>
                <a:cxn ang="T9">
                  <a:pos x="T2" y="T3"/>
                </a:cxn>
                <a:cxn ang="T10">
                  <a:pos x="T4" y="T5"/>
                </a:cxn>
                <a:cxn ang="T11">
                  <a:pos x="T6" y="T7"/>
                </a:cxn>
              </a:cxnLst>
              <a:rect l="T12" t="T13" r="T14" b="T15"/>
              <a:pathLst>
                <a:path w="629" h="932">
                  <a:moveTo>
                    <a:pt x="0" y="0"/>
                  </a:moveTo>
                  <a:lnTo>
                    <a:pt x="365" y="932"/>
                  </a:lnTo>
                  <a:lnTo>
                    <a:pt x="629" y="68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8" name="Freeform 405"/>
            <p:cNvSpPr>
              <a:spLocks/>
            </p:cNvSpPr>
            <p:nvPr/>
          </p:nvSpPr>
          <p:spPr bwMode="auto">
            <a:xfrm>
              <a:off x="3899" y="1976"/>
              <a:ext cx="45" cy="71"/>
            </a:xfrm>
            <a:custGeom>
              <a:avLst/>
              <a:gdLst>
                <a:gd name="T0" fmla="*/ 0 w 629"/>
                <a:gd name="T1" fmla="*/ 0 h 932"/>
                <a:gd name="T2" fmla="*/ 26 w 629"/>
                <a:gd name="T3" fmla="*/ 71 h 932"/>
                <a:gd name="T4" fmla="*/ 45 w 629"/>
                <a:gd name="T5" fmla="*/ 52 h 932"/>
                <a:gd name="T6" fmla="*/ 0 w 629"/>
                <a:gd name="T7" fmla="*/ 0 h 932"/>
                <a:gd name="T8" fmla="*/ 0 60000 65536"/>
                <a:gd name="T9" fmla="*/ 0 60000 65536"/>
                <a:gd name="T10" fmla="*/ 0 60000 65536"/>
                <a:gd name="T11" fmla="*/ 0 60000 65536"/>
                <a:gd name="T12" fmla="*/ 0 w 629"/>
                <a:gd name="T13" fmla="*/ 0 h 932"/>
                <a:gd name="T14" fmla="*/ 629 w 629"/>
                <a:gd name="T15" fmla="*/ 932 h 932"/>
              </a:gdLst>
              <a:ahLst/>
              <a:cxnLst>
                <a:cxn ang="T8">
                  <a:pos x="T0" y="T1"/>
                </a:cxn>
                <a:cxn ang="T9">
                  <a:pos x="T2" y="T3"/>
                </a:cxn>
                <a:cxn ang="T10">
                  <a:pos x="T4" y="T5"/>
                </a:cxn>
                <a:cxn ang="T11">
                  <a:pos x="T6" y="T7"/>
                </a:cxn>
              </a:cxnLst>
              <a:rect l="T12" t="T13" r="T14" b="T15"/>
              <a:pathLst>
                <a:path w="629" h="932">
                  <a:moveTo>
                    <a:pt x="0" y="0"/>
                  </a:moveTo>
                  <a:lnTo>
                    <a:pt x="365" y="932"/>
                  </a:lnTo>
                  <a:lnTo>
                    <a:pt x="629" y="68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9" name="Freeform 406"/>
            <p:cNvSpPr>
              <a:spLocks/>
            </p:cNvSpPr>
            <p:nvPr/>
          </p:nvSpPr>
          <p:spPr bwMode="auto">
            <a:xfrm>
              <a:off x="3899" y="1955"/>
              <a:ext cx="45" cy="73"/>
            </a:xfrm>
            <a:custGeom>
              <a:avLst/>
              <a:gdLst>
                <a:gd name="T0" fmla="*/ 17 w 629"/>
                <a:gd name="T1" fmla="*/ 0 h 956"/>
                <a:gd name="T2" fmla="*/ 0 w 629"/>
                <a:gd name="T3" fmla="*/ 21 h 956"/>
                <a:gd name="T4" fmla="*/ 45 w 629"/>
                <a:gd name="T5" fmla="*/ 73 h 956"/>
                <a:gd name="T6" fmla="*/ 17 w 629"/>
                <a:gd name="T7" fmla="*/ 0 h 956"/>
                <a:gd name="T8" fmla="*/ 0 60000 65536"/>
                <a:gd name="T9" fmla="*/ 0 60000 65536"/>
                <a:gd name="T10" fmla="*/ 0 60000 65536"/>
                <a:gd name="T11" fmla="*/ 0 60000 65536"/>
                <a:gd name="T12" fmla="*/ 0 w 629"/>
                <a:gd name="T13" fmla="*/ 0 h 956"/>
                <a:gd name="T14" fmla="*/ 629 w 629"/>
                <a:gd name="T15" fmla="*/ 956 h 956"/>
              </a:gdLst>
              <a:ahLst/>
              <a:cxnLst>
                <a:cxn ang="T8">
                  <a:pos x="T0" y="T1"/>
                </a:cxn>
                <a:cxn ang="T9">
                  <a:pos x="T2" y="T3"/>
                </a:cxn>
                <a:cxn ang="T10">
                  <a:pos x="T4" y="T5"/>
                </a:cxn>
                <a:cxn ang="T11">
                  <a:pos x="T6" y="T7"/>
                </a:cxn>
              </a:cxnLst>
              <a:rect l="T12" t="T13" r="T14" b="T15"/>
              <a:pathLst>
                <a:path w="629" h="956">
                  <a:moveTo>
                    <a:pt x="233" y="0"/>
                  </a:moveTo>
                  <a:lnTo>
                    <a:pt x="0" y="273"/>
                  </a:lnTo>
                  <a:lnTo>
                    <a:pt x="629" y="956"/>
                  </a:lnTo>
                  <a:lnTo>
                    <a:pt x="2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0" name="Freeform 407"/>
            <p:cNvSpPr>
              <a:spLocks/>
            </p:cNvSpPr>
            <p:nvPr/>
          </p:nvSpPr>
          <p:spPr bwMode="auto">
            <a:xfrm>
              <a:off x="3899" y="1955"/>
              <a:ext cx="45" cy="73"/>
            </a:xfrm>
            <a:custGeom>
              <a:avLst/>
              <a:gdLst>
                <a:gd name="T0" fmla="*/ 17 w 629"/>
                <a:gd name="T1" fmla="*/ 0 h 956"/>
                <a:gd name="T2" fmla="*/ 0 w 629"/>
                <a:gd name="T3" fmla="*/ 21 h 956"/>
                <a:gd name="T4" fmla="*/ 45 w 629"/>
                <a:gd name="T5" fmla="*/ 73 h 956"/>
                <a:gd name="T6" fmla="*/ 17 w 629"/>
                <a:gd name="T7" fmla="*/ 0 h 956"/>
                <a:gd name="T8" fmla="*/ 0 60000 65536"/>
                <a:gd name="T9" fmla="*/ 0 60000 65536"/>
                <a:gd name="T10" fmla="*/ 0 60000 65536"/>
                <a:gd name="T11" fmla="*/ 0 60000 65536"/>
                <a:gd name="T12" fmla="*/ 0 w 629"/>
                <a:gd name="T13" fmla="*/ 0 h 956"/>
                <a:gd name="T14" fmla="*/ 629 w 629"/>
                <a:gd name="T15" fmla="*/ 956 h 956"/>
              </a:gdLst>
              <a:ahLst/>
              <a:cxnLst>
                <a:cxn ang="T8">
                  <a:pos x="T0" y="T1"/>
                </a:cxn>
                <a:cxn ang="T9">
                  <a:pos x="T2" y="T3"/>
                </a:cxn>
                <a:cxn ang="T10">
                  <a:pos x="T4" y="T5"/>
                </a:cxn>
                <a:cxn ang="T11">
                  <a:pos x="T6" y="T7"/>
                </a:cxn>
              </a:cxnLst>
              <a:rect l="T12" t="T13" r="T14" b="T15"/>
              <a:pathLst>
                <a:path w="629" h="956">
                  <a:moveTo>
                    <a:pt x="233" y="0"/>
                  </a:moveTo>
                  <a:lnTo>
                    <a:pt x="0" y="273"/>
                  </a:lnTo>
                  <a:lnTo>
                    <a:pt x="629" y="956"/>
                  </a:lnTo>
                  <a:lnTo>
                    <a:pt x="2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1" name="Freeform 408"/>
            <p:cNvSpPr>
              <a:spLocks/>
            </p:cNvSpPr>
            <p:nvPr/>
          </p:nvSpPr>
          <p:spPr bwMode="auto">
            <a:xfrm>
              <a:off x="3883" y="1944"/>
              <a:ext cx="32" cy="32"/>
            </a:xfrm>
            <a:custGeom>
              <a:avLst/>
              <a:gdLst>
                <a:gd name="T0" fmla="*/ 0 w 446"/>
                <a:gd name="T1" fmla="*/ 0 h 417"/>
                <a:gd name="T2" fmla="*/ 15 w 446"/>
                <a:gd name="T3" fmla="*/ 32 h 417"/>
                <a:gd name="T4" fmla="*/ 32 w 446"/>
                <a:gd name="T5" fmla="*/ 11 h 417"/>
                <a:gd name="T6" fmla="*/ 0 w 446"/>
                <a:gd name="T7" fmla="*/ 0 h 417"/>
                <a:gd name="T8" fmla="*/ 0 60000 65536"/>
                <a:gd name="T9" fmla="*/ 0 60000 65536"/>
                <a:gd name="T10" fmla="*/ 0 60000 65536"/>
                <a:gd name="T11" fmla="*/ 0 60000 65536"/>
                <a:gd name="T12" fmla="*/ 0 w 446"/>
                <a:gd name="T13" fmla="*/ 0 h 417"/>
                <a:gd name="T14" fmla="*/ 446 w 446"/>
                <a:gd name="T15" fmla="*/ 417 h 417"/>
              </a:gdLst>
              <a:ahLst/>
              <a:cxnLst>
                <a:cxn ang="T8">
                  <a:pos x="T0" y="T1"/>
                </a:cxn>
                <a:cxn ang="T9">
                  <a:pos x="T2" y="T3"/>
                </a:cxn>
                <a:cxn ang="T10">
                  <a:pos x="T4" y="T5"/>
                </a:cxn>
                <a:cxn ang="T11">
                  <a:pos x="T6" y="T7"/>
                </a:cxn>
              </a:cxnLst>
              <a:rect l="T12" t="T13" r="T14" b="T15"/>
              <a:pathLst>
                <a:path w="446" h="417">
                  <a:moveTo>
                    <a:pt x="0" y="0"/>
                  </a:moveTo>
                  <a:lnTo>
                    <a:pt x="213" y="417"/>
                  </a:lnTo>
                  <a:lnTo>
                    <a:pt x="446" y="1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 name="Freeform 409"/>
            <p:cNvSpPr>
              <a:spLocks/>
            </p:cNvSpPr>
            <p:nvPr/>
          </p:nvSpPr>
          <p:spPr bwMode="auto">
            <a:xfrm>
              <a:off x="3883" y="1944"/>
              <a:ext cx="32" cy="32"/>
            </a:xfrm>
            <a:custGeom>
              <a:avLst/>
              <a:gdLst>
                <a:gd name="T0" fmla="*/ 0 w 446"/>
                <a:gd name="T1" fmla="*/ 0 h 417"/>
                <a:gd name="T2" fmla="*/ 15 w 446"/>
                <a:gd name="T3" fmla="*/ 32 h 417"/>
                <a:gd name="T4" fmla="*/ 32 w 446"/>
                <a:gd name="T5" fmla="*/ 11 h 417"/>
                <a:gd name="T6" fmla="*/ 0 w 446"/>
                <a:gd name="T7" fmla="*/ 0 h 417"/>
                <a:gd name="T8" fmla="*/ 0 60000 65536"/>
                <a:gd name="T9" fmla="*/ 0 60000 65536"/>
                <a:gd name="T10" fmla="*/ 0 60000 65536"/>
                <a:gd name="T11" fmla="*/ 0 60000 65536"/>
                <a:gd name="T12" fmla="*/ 0 w 446"/>
                <a:gd name="T13" fmla="*/ 0 h 417"/>
                <a:gd name="T14" fmla="*/ 446 w 446"/>
                <a:gd name="T15" fmla="*/ 417 h 417"/>
              </a:gdLst>
              <a:ahLst/>
              <a:cxnLst>
                <a:cxn ang="T8">
                  <a:pos x="T0" y="T1"/>
                </a:cxn>
                <a:cxn ang="T9">
                  <a:pos x="T2" y="T3"/>
                </a:cxn>
                <a:cxn ang="T10">
                  <a:pos x="T4" y="T5"/>
                </a:cxn>
                <a:cxn ang="T11">
                  <a:pos x="T6" y="T7"/>
                </a:cxn>
              </a:cxnLst>
              <a:rect l="T12" t="T13" r="T14" b="T15"/>
              <a:pathLst>
                <a:path w="446" h="417">
                  <a:moveTo>
                    <a:pt x="0" y="0"/>
                  </a:moveTo>
                  <a:lnTo>
                    <a:pt x="213" y="417"/>
                  </a:lnTo>
                  <a:lnTo>
                    <a:pt x="446" y="14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3" name="Freeform 410"/>
            <p:cNvSpPr>
              <a:spLocks/>
            </p:cNvSpPr>
            <p:nvPr/>
          </p:nvSpPr>
          <p:spPr bwMode="auto">
            <a:xfrm>
              <a:off x="3883" y="1922"/>
              <a:ext cx="32" cy="33"/>
            </a:xfrm>
            <a:custGeom>
              <a:avLst/>
              <a:gdLst>
                <a:gd name="T0" fmla="*/ 15 w 446"/>
                <a:gd name="T1" fmla="*/ 0 h 431"/>
                <a:gd name="T2" fmla="*/ 0 w 446"/>
                <a:gd name="T3" fmla="*/ 22 h 431"/>
                <a:gd name="T4" fmla="*/ 32 w 446"/>
                <a:gd name="T5" fmla="*/ 33 h 431"/>
                <a:gd name="T6" fmla="*/ 15 w 446"/>
                <a:gd name="T7" fmla="*/ 0 h 431"/>
                <a:gd name="T8" fmla="*/ 0 60000 65536"/>
                <a:gd name="T9" fmla="*/ 0 60000 65536"/>
                <a:gd name="T10" fmla="*/ 0 60000 65536"/>
                <a:gd name="T11" fmla="*/ 0 60000 65536"/>
                <a:gd name="T12" fmla="*/ 0 w 446"/>
                <a:gd name="T13" fmla="*/ 0 h 431"/>
                <a:gd name="T14" fmla="*/ 446 w 446"/>
                <a:gd name="T15" fmla="*/ 431 h 431"/>
              </a:gdLst>
              <a:ahLst/>
              <a:cxnLst>
                <a:cxn ang="T8">
                  <a:pos x="T0" y="T1"/>
                </a:cxn>
                <a:cxn ang="T9">
                  <a:pos x="T2" y="T3"/>
                </a:cxn>
                <a:cxn ang="T10">
                  <a:pos x="T4" y="T5"/>
                </a:cxn>
                <a:cxn ang="T11">
                  <a:pos x="T6" y="T7"/>
                </a:cxn>
              </a:cxnLst>
              <a:rect l="T12" t="T13" r="T14" b="T15"/>
              <a:pathLst>
                <a:path w="446" h="431">
                  <a:moveTo>
                    <a:pt x="211" y="0"/>
                  </a:moveTo>
                  <a:lnTo>
                    <a:pt x="0" y="287"/>
                  </a:lnTo>
                  <a:lnTo>
                    <a:pt x="446" y="431"/>
                  </a:lnTo>
                  <a:lnTo>
                    <a:pt x="2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4" name="Freeform 411"/>
            <p:cNvSpPr>
              <a:spLocks/>
            </p:cNvSpPr>
            <p:nvPr/>
          </p:nvSpPr>
          <p:spPr bwMode="auto">
            <a:xfrm>
              <a:off x="3883" y="1922"/>
              <a:ext cx="32" cy="33"/>
            </a:xfrm>
            <a:custGeom>
              <a:avLst/>
              <a:gdLst>
                <a:gd name="T0" fmla="*/ 15 w 446"/>
                <a:gd name="T1" fmla="*/ 0 h 431"/>
                <a:gd name="T2" fmla="*/ 0 w 446"/>
                <a:gd name="T3" fmla="*/ 22 h 431"/>
                <a:gd name="T4" fmla="*/ 32 w 446"/>
                <a:gd name="T5" fmla="*/ 33 h 431"/>
                <a:gd name="T6" fmla="*/ 15 w 446"/>
                <a:gd name="T7" fmla="*/ 0 h 431"/>
                <a:gd name="T8" fmla="*/ 0 60000 65536"/>
                <a:gd name="T9" fmla="*/ 0 60000 65536"/>
                <a:gd name="T10" fmla="*/ 0 60000 65536"/>
                <a:gd name="T11" fmla="*/ 0 60000 65536"/>
                <a:gd name="T12" fmla="*/ 0 w 446"/>
                <a:gd name="T13" fmla="*/ 0 h 431"/>
                <a:gd name="T14" fmla="*/ 446 w 446"/>
                <a:gd name="T15" fmla="*/ 431 h 431"/>
              </a:gdLst>
              <a:ahLst/>
              <a:cxnLst>
                <a:cxn ang="T8">
                  <a:pos x="T0" y="T1"/>
                </a:cxn>
                <a:cxn ang="T9">
                  <a:pos x="T2" y="T3"/>
                </a:cxn>
                <a:cxn ang="T10">
                  <a:pos x="T4" y="T5"/>
                </a:cxn>
                <a:cxn ang="T11">
                  <a:pos x="T6" y="T7"/>
                </a:cxn>
              </a:cxnLst>
              <a:rect l="T12" t="T13" r="T14" b="T15"/>
              <a:pathLst>
                <a:path w="446" h="431">
                  <a:moveTo>
                    <a:pt x="211" y="0"/>
                  </a:moveTo>
                  <a:lnTo>
                    <a:pt x="0" y="287"/>
                  </a:lnTo>
                  <a:lnTo>
                    <a:pt x="446" y="431"/>
                  </a:lnTo>
                  <a:lnTo>
                    <a:pt x="2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5" name="Freeform 412"/>
            <p:cNvSpPr>
              <a:spLocks/>
            </p:cNvSpPr>
            <p:nvPr/>
          </p:nvSpPr>
          <p:spPr bwMode="auto">
            <a:xfrm>
              <a:off x="3867" y="1915"/>
              <a:ext cx="32" cy="29"/>
            </a:xfrm>
            <a:custGeom>
              <a:avLst/>
              <a:gdLst>
                <a:gd name="T0" fmla="*/ 0 w 448"/>
                <a:gd name="T1" fmla="*/ 0 h 374"/>
                <a:gd name="T2" fmla="*/ 17 w 448"/>
                <a:gd name="T3" fmla="*/ 29 h 374"/>
                <a:gd name="T4" fmla="*/ 32 w 448"/>
                <a:gd name="T5" fmla="*/ 7 h 374"/>
                <a:gd name="T6" fmla="*/ 0 w 448"/>
                <a:gd name="T7" fmla="*/ 0 h 374"/>
                <a:gd name="T8" fmla="*/ 0 60000 65536"/>
                <a:gd name="T9" fmla="*/ 0 60000 65536"/>
                <a:gd name="T10" fmla="*/ 0 60000 65536"/>
                <a:gd name="T11" fmla="*/ 0 60000 65536"/>
                <a:gd name="T12" fmla="*/ 0 w 448"/>
                <a:gd name="T13" fmla="*/ 0 h 374"/>
                <a:gd name="T14" fmla="*/ 448 w 448"/>
                <a:gd name="T15" fmla="*/ 374 h 374"/>
              </a:gdLst>
              <a:ahLst/>
              <a:cxnLst>
                <a:cxn ang="T8">
                  <a:pos x="T0" y="T1"/>
                </a:cxn>
                <a:cxn ang="T9">
                  <a:pos x="T2" y="T3"/>
                </a:cxn>
                <a:cxn ang="T10">
                  <a:pos x="T4" y="T5"/>
                </a:cxn>
                <a:cxn ang="T11">
                  <a:pos x="T6" y="T7"/>
                </a:cxn>
              </a:cxnLst>
              <a:rect l="T12" t="T13" r="T14" b="T15"/>
              <a:pathLst>
                <a:path w="448" h="374">
                  <a:moveTo>
                    <a:pt x="0" y="0"/>
                  </a:moveTo>
                  <a:lnTo>
                    <a:pt x="237" y="374"/>
                  </a:lnTo>
                  <a:lnTo>
                    <a:pt x="448" y="8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6" name="Freeform 413"/>
            <p:cNvSpPr>
              <a:spLocks/>
            </p:cNvSpPr>
            <p:nvPr/>
          </p:nvSpPr>
          <p:spPr bwMode="auto">
            <a:xfrm>
              <a:off x="3867" y="1915"/>
              <a:ext cx="32" cy="29"/>
            </a:xfrm>
            <a:custGeom>
              <a:avLst/>
              <a:gdLst>
                <a:gd name="T0" fmla="*/ 0 w 448"/>
                <a:gd name="T1" fmla="*/ 0 h 374"/>
                <a:gd name="T2" fmla="*/ 17 w 448"/>
                <a:gd name="T3" fmla="*/ 29 h 374"/>
                <a:gd name="T4" fmla="*/ 32 w 448"/>
                <a:gd name="T5" fmla="*/ 7 h 374"/>
                <a:gd name="T6" fmla="*/ 0 w 448"/>
                <a:gd name="T7" fmla="*/ 0 h 374"/>
                <a:gd name="T8" fmla="*/ 0 60000 65536"/>
                <a:gd name="T9" fmla="*/ 0 60000 65536"/>
                <a:gd name="T10" fmla="*/ 0 60000 65536"/>
                <a:gd name="T11" fmla="*/ 0 60000 65536"/>
                <a:gd name="T12" fmla="*/ 0 w 448"/>
                <a:gd name="T13" fmla="*/ 0 h 374"/>
                <a:gd name="T14" fmla="*/ 448 w 448"/>
                <a:gd name="T15" fmla="*/ 374 h 374"/>
              </a:gdLst>
              <a:ahLst/>
              <a:cxnLst>
                <a:cxn ang="T8">
                  <a:pos x="T0" y="T1"/>
                </a:cxn>
                <a:cxn ang="T9">
                  <a:pos x="T2" y="T3"/>
                </a:cxn>
                <a:cxn ang="T10">
                  <a:pos x="T4" y="T5"/>
                </a:cxn>
                <a:cxn ang="T11">
                  <a:pos x="T6" y="T7"/>
                </a:cxn>
              </a:cxnLst>
              <a:rect l="T12" t="T13" r="T14" b="T15"/>
              <a:pathLst>
                <a:path w="448" h="374">
                  <a:moveTo>
                    <a:pt x="0" y="0"/>
                  </a:moveTo>
                  <a:lnTo>
                    <a:pt x="237" y="374"/>
                  </a:lnTo>
                  <a:lnTo>
                    <a:pt x="448" y="8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7" name="Freeform 414"/>
            <p:cNvSpPr>
              <a:spLocks/>
            </p:cNvSpPr>
            <p:nvPr/>
          </p:nvSpPr>
          <p:spPr bwMode="auto">
            <a:xfrm>
              <a:off x="3867" y="1892"/>
              <a:ext cx="32" cy="30"/>
            </a:xfrm>
            <a:custGeom>
              <a:avLst/>
              <a:gdLst>
                <a:gd name="T0" fmla="*/ 13 w 448"/>
                <a:gd name="T1" fmla="*/ 0 h 388"/>
                <a:gd name="T2" fmla="*/ 0 w 448"/>
                <a:gd name="T3" fmla="*/ 23 h 388"/>
                <a:gd name="T4" fmla="*/ 32 w 448"/>
                <a:gd name="T5" fmla="*/ 30 h 388"/>
                <a:gd name="T6" fmla="*/ 13 w 448"/>
                <a:gd name="T7" fmla="*/ 0 h 388"/>
                <a:gd name="T8" fmla="*/ 0 60000 65536"/>
                <a:gd name="T9" fmla="*/ 0 60000 65536"/>
                <a:gd name="T10" fmla="*/ 0 60000 65536"/>
                <a:gd name="T11" fmla="*/ 0 60000 65536"/>
                <a:gd name="T12" fmla="*/ 0 w 448"/>
                <a:gd name="T13" fmla="*/ 0 h 388"/>
                <a:gd name="T14" fmla="*/ 448 w 448"/>
                <a:gd name="T15" fmla="*/ 388 h 388"/>
              </a:gdLst>
              <a:ahLst/>
              <a:cxnLst>
                <a:cxn ang="T8">
                  <a:pos x="T0" y="T1"/>
                </a:cxn>
                <a:cxn ang="T9">
                  <a:pos x="T2" y="T3"/>
                </a:cxn>
                <a:cxn ang="T10">
                  <a:pos x="T4" y="T5"/>
                </a:cxn>
                <a:cxn ang="T11">
                  <a:pos x="T6" y="T7"/>
                </a:cxn>
              </a:cxnLst>
              <a:rect l="T12" t="T13" r="T14" b="T15"/>
              <a:pathLst>
                <a:path w="448" h="388">
                  <a:moveTo>
                    <a:pt x="184" y="0"/>
                  </a:moveTo>
                  <a:lnTo>
                    <a:pt x="0" y="301"/>
                  </a:lnTo>
                  <a:lnTo>
                    <a:pt x="448" y="388"/>
                  </a:lnTo>
                  <a:lnTo>
                    <a:pt x="1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8" name="Freeform 415"/>
            <p:cNvSpPr>
              <a:spLocks/>
            </p:cNvSpPr>
            <p:nvPr/>
          </p:nvSpPr>
          <p:spPr bwMode="auto">
            <a:xfrm>
              <a:off x="3867" y="1892"/>
              <a:ext cx="32" cy="30"/>
            </a:xfrm>
            <a:custGeom>
              <a:avLst/>
              <a:gdLst>
                <a:gd name="T0" fmla="*/ 13 w 448"/>
                <a:gd name="T1" fmla="*/ 0 h 388"/>
                <a:gd name="T2" fmla="*/ 0 w 448"/>
                <a:gd name="T3" fmla="*/ 23 h 388"/>
                <a:gd name="T4" fmla="*/ 32 w 448"/>
                <a:gd name="T5" fmla="*/ 30 h 388"/>
                <a:gd name="T6" fmla="*/ 13 w 448"/>
                <a:gd name="T7" fmla="*/ 0 h 388"/>
                <a:gd name="T8" fmla="*/ 0 60000 65536"/>
                <a:gd name="T9" fmla="*/ 0 60000 65536"/>
                <a:gd name="T10" fmla="*/ 0 60000 65536"/>
                <a:gd name="T11" fmla="*/ 0 60000 65536"/>
                <a:gd name="T12" fmla="*/ 0 w 448"/>
                <a:gd name="T13" fmla="*/ 0 h 388"/>
                <a:gd name="T14" fmla="*/ 448 w 448"/>
                <a:gd name="T15" fmla="*/ 388 h 388"/>
              </a:gdLst>
              <a:ahLst/>
              <a:cxnLst>
                <a:cxn ang="T8">
                  <a:pos x="T0" y="T1"/>
                </a:cxn>
                <a:cxn ang="T9">
                  <a:pos x="T2" y="T3"/>
                </a:cxn>
                <a:cxn ang="T10">
                  <a:pos x="T4" y="T5"/>
                </a:cxn>
                <a:cxn ang="T11">
                  <a:pos x="T6" y="T7"/>
                </a:cxn>
              </a:cxnLst>
              <a:rect l="T12" t="T13" r="T14" b="T15"/>
              <a:pathLst>
                <a:path w="448" h="388">
                  <a:moveTo>
                    <a:pt x="184" y="0"/>
                  </a:moveTo>
                  <a:lnTo>
                    <a:pt x="0" y="301"/>
                  </a:lnTo>
                  <a:lnTo>
                    <a:pt x="448" y="388"/>
                  </a:lnTo>
                  <a:lnTo>
                    <a:pt x="1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9" name="Freeform 416"/>
            <p:cNvSpPr>
              <a:spLocks/>
            </p:cNvSpPr>
            <p:nvPr/>
          </p:nvSpPr>
          <p:spPr bwMode="auto">
            <a:xfrm>
              <a:off x="3578" y="2818"/>
              <a:ext cx="142" cy="7"/>
            </a:xfrm>
            <a:custGeom>
              <a:avLst/>
              <a:gdLst>
                <a:gd name="T0" fmla="*/ 142 w 1995"/>
                <a:gd name="T1" fmla="*/ 0 h 90"/>
                <a:gd name="T2" fmla="*/ 96 w 1995"/>
                <a:gd name="T3" fmla="*/ 6 h 90"/>
                <a:gd name="T4" fmla="*/ 0 w 1995"/>
                <a:gd name="T5" fmla="*/ 7 h 90"/>
                <a:gd name="T6" fmla="*/ 142 w 1995"/>
                <a:gd name="T7" fmla="*/ 0 h 90"/>
                <a:gd name="T8" fmla="*/ 0 60000 65536"/>
                <a:gd name="T9" fmla="*/ 0 60000 65536"/>
                <a:gd name="T10" fmla="*/ 0 60000 65536"/>
                <a:gd name="T11" fmla="*/ 0 60000 65536"/>
                <a:gd name="T12" fmla="*/ 0 w 1995"/>
                <a:gd name="T13" fmla="*/ 0 h 90"/>
                <a:gd name="T14" fmla="*/ 1995 w 1995"/>
                <a:gd name="T15" fmla="*/ 90 h 90"/>
              </a:gdLst>
              <a:ahLst/>
              <a:cxnLst>
                <a:cxn ang="T8">
                  <a:pos x="T0" y="T1"/>
                </a:cxn>
                <a:cxn ang="T9">
                  <a:pos x="T2" y="T3"/>
                </a:cxn>
                <a:cxn ang="T10">
                  <a:pos x="T4" y="T5"/>
                </a:cxn>
                <a:cxn ang="T11">
                  <a:pos x="T6" y="T7"/>
                </a:cxn>
              </a:cxnLst>
              <a:rect l="T12" t="T13" r="T14" b="T15"/>
              <a:pathLst>
                <a:path w="1995" h="90">
                  <a:moveTo>
                    <a:pt x="1995" y="0"/>
                  </a:moveTo>
                  <a:lnTo>
                    <a:pt x="1353" y="73"/>
                  </a:lnTo>
                  <a:lnTo>
                    <a:pt x="0" y="90"/>
                  </a:lnTo>
                  <a:lnTo>
                    <a:pt x="19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0" name="Freeform 417"/>
            <p:cNvSpPr>
              <a:spLocks/>
            </p:cNvSpPr>
            <p:nvPr/>
          </p:nvSpPr>
          <p:spPr bwMode="auto">
            <a:xfrm>
              <a:off x="3578" y="2818"/>
              <a:ext cx="142" cy="7"/>
            </a:xfrm>
            <a:custGeom>
              <a:avLst/>
              <a:gdLst>
                <a:gd name="T0" fmla="*/ 142 w 1995"/>
                <a:gd name="T1" fmla="*/ 0 h 90"/>
                <a:gd name="T2" fmla="*/ 96 w 1995"/>
                <a:gd name="T3" fmla="*/ 6 h 90"/>
                <a:gd name="T4" fmla="*/ 0 w 1995"/>
                <a:gd name="T5" fmla="*/ 7 h 90"/>
                <a:gd name="T6" fmla="*/ 142 w 1995"/>
                <a:gd name="T7" fmla="*/ 0 h 90"/>
                <a:gd name="T8" fmla="*/ 0 60000 65536"/>
                <a:gd name="T9" fmla="*/ 0 60000 65536"/>
                <a:gd name="T10" fmla="*/ 0 60000 65536"/>
                <a:gd name="T11" fmla="*/ 0 60000 65536"/>
                <a:gd name="T12" fmla="*/ 0 w 1995"/>
                <a:gd name="T13" fmla="*/ 0 h 90"/>
                <a:gd name="T14" fmla="*/ 1995 w 1995"/>
                <a:gd name="T15" fmla="*/ 90 h 90"/>
              </a:gdLst>
              <a:ahLst/>
              <a:cxnLst>
                <a:cxn ang="T8">
                  <a:pos x="T0" y="T1"/>
                </a:cxn>
                <a:cxn ang="T9">
                  <a:pos x="T2" y="T3"/>
                </a:cxn>
                <a:cxn ang="T10">
                  <a:pos x="T4" y="T5"/>
                </a:cxn>
                <a:cxn ang="T11">
                  <a:pos x="T6" y="T7"/>
                </a:cxn>
              </a:cxnLst>
              <a:rect l="T12" t="T13" r="T14" b="T15"/>
              <a:pathLst>
                <a:path w="1995" h="90">
                  <a:moveTo>
                    <a:pt x="1995" y="0"/>
                  </a:moveTo>
                  <a:lnTo>
                    <a:pt x="1353" y="73"/>
                  </a:lnTo>
                  <a:lnTo>
                    <a:pt x="0" y="90"/>
                  </a:lnTo>
                  <a:lnTo>
                    <a:pt x="199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1" name="Freeform 418"/>
            <p:cNvSpPr>
              <a:spLocks/>
            </p:cNvSpPr>
            <p:nvPr/>
          </p:nvSpPr>
          <p:spPr bwMode="auto">
            <a:xfrm>
              <a:off x="3478" y="2817"/>
              <a:ext cx="242" cy="8"/>
            </a:xfrm>
            <a:custGeom>
              <a:avLst/>
              <a:gdLst>
                <a:gd name="T0" fmla="*/ 0 w 3386"/>
                <a:gd name="T1" fmla="*/ 0 h 102"/>
                <a:gd name="T2" fmla="*/ 242 w 3386"/>
                <a:gd name="T3" fmla="*/ 1 h 102"/>
                <a:gd name="T4" fmla="*/ 99 w 3386"/>
                <a:gd name="T5" fmla="*/ 8 h 102"/>
                <a:gd name="T6" fmla="*/ 0 w 3386"/>
                <a:gd name="T7" fmla="*/ 0 h 102"/>
                <a:gd name="T8" fmla="*/ 0 60000 65536"/>
                <a:gd name="T9" fmla="*/ 0 60000 65536"/>
                <a:gd name="T10" fmla="*/ 0 60000 65536"/>
                <a:gd name="T11" fmla="*/ 0 60000 65536"/>
                <a:gd name="T12" fmla="*/ 0 w 3386"/>
                <a:gd name="T13" fmla="*/ 0 h 102"/>
                <a:gd name="T14" fmla="*/ 3386 w 3386"/>
                <a:gd name="T15" fmla="*/ 102 h 102"/>
              </a:gdLst>
              <a:ahLst/>
              <a:cxnLst>
                <a:cxn ang="T8">
                  <a:pos x="T0" y="T1"/>
                </a:cxn>
                <a:cxn ang="T9">
                  <a:pos x="T2" y="T3"/>
                </a:cxn>
                <a:cxn ang="T10">
                  <a:pos x="T4" y="T5"/>
                </a:cxn>
                <a:cxn ang="T11">
                  <a:pos x="T6" y="T7"/>
                </a:cxn>
              </a:cxnLst>
              <a:rect l="T12" t="T13" r="T14" b="T15"/>
              <a:pathLst>
                <a:path w="3386" h="102">
                  <a:moveTo>
                    <a:pt x="0" y="0"/>
                  </a:moveTo>
                  <a:lnTo>
                    <a:pt x="3386" y="12"/>
                  </a:lnTo>
                  <a:lnTo>
                    <a:pt x="1391" y="10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2" name="Freeform 419"/>
            <p:cNvSpPr>
              <a:spLocks/>
            </p:cNvSpPr>
            <p:nvPr/>
          </p:nvSpPr>
          <p:spPr bwMode="auto">
            <a:xfrm>
              <a:off x="3478" y="2817"/>
              <a:ext cx="242" cy="8"/>
            </a:xfrm>
            <a:custGeom>
              <a:avLst/>
              <a:gdLst>
                <a:gd name="T0" fmla="*/ 0 w 3386"/>
                <a:gd name="T1" fmla="*/ 0 h 102"/>
                <a:gd name="T2" fmla="*/ 242 w 3386"/>
                <a:gd name="T3" fmla="*/ 1 h 102"/>
                <a:gd name="T4" fmla="*/ 99 w 3386"/>
                <a:gd name="T5" fmla="*/ 8 h 102"/>
                <a:gd name="T6" fmla="*/ 0 w 3386"/>
                <a:gd name="T7" fmla="*/ 0 h 102"/>
                <a:gd name="T8" fmla="*/ 0 60000 65536"/>
                <a:gd name="T9" fmla="*/ 0 60000 65536"/>
                <a:gd name="T10" fmla="*/ 0 60000 65536"/>
                <a:gd name="T11" fmla="*/ 0 60000 65536"/>
                <a:gd name="T12" fmla="*/ 0 w 3386"/>
                <a:gd name="T13" fmla="*/ 0 h 102"/>
                <a:gd name="T14" fmla="*/ 3386 w 3386"/>
                <a:gd name="T15" fmla="*/ 102 h 102"/>
              </a:gdLst>
              <a:ahLst/>
              <a:cxnLst>
                <a:cxn ang="T8">
                  <a:pos x="T0" y="T1"/>
                </a:cxn>
                <a:cxn ang="T9">
                  <a:pos x="T2" y="T3"/>
                </a:cxn>
                <a:cxn ang="T10">
                  <a:pos x="T4" y="T5"/>
                </a:cxn>
                <a:cxn ang="T11">
                  <a:pos x="T6" y="T7"/>
                </a:cxn>
              </a:cxnLst>
              <a:rect l="T12" t="T13" r="T14" b="T15"/>
              <a:pathLst>
                <a:path w="3386" h="102">
                  <a:moveTo>
                    <a:pt x="0" y="0"/>
                  </a:moveTo>
                  <a:lnTo>
                    <a:pt x="3386" y="12"/>
                  </a:lnTo>
                  <a:lnTo>
                    <a:pt x="1391" y="10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 name="Freeform 420"/>
            <p:cNvSpPr>
              <a:spLocks/>
            </p:cNvSpPr>
            <p:nvPr/>
          </p:nvSpPr>
          <p:spPr bwMode="auto">
            <a:xfrm>
              <a:off x="3478" y="2808"/>
              <a:ext cx="285" cy="10"/>
            </a:xfrm>
            <a:custGeom>
              <a:avLst/>
              <a:gdLst>
                <a:gd name="T0" fmla="*/ 285 w 3992"/>
                <a:gd name="T1" fmla="*/ 0 h 127"/>
                <a:gd name="T2" fmla="*/ 242 w 3992"/>
                <a:gd name="T3" fmla="*/ 10 h 127"/>
                <a:gd name="T4" fmla="*/ 0 w 3992"/>
                <a:gd name="T5" fmla="*/ 9 h 127"/>
                <a:gd name="T6" fmla="*/ 285 w 3992"/>
                <a:gd name="T7" fmla="*/ 0 h 127"/>
                <a:gd name="T8" fmla="*/ 0 60000 65536"/>
                <a:gd name="T9" fmla="*/ 0 60000 65536"/>
                <a:gd name="T10" fmla="*/ 0 60000 65536"/>
                <a:gd name="T11" fmla="*/ 0 60000 65536"/>
                <a:gd name="T12" fmla="*/ 0 w 3992"/>
                <a:gd name="T13" fmla="*/ 0 h 127"/>
                <a:gd name="T14" fmla="*/ 3992 w 3992"/>
                <a:gd name="T15" fmla="*/ 127 h 127"/>
              </a:gdLst>
              <a:ahLst/>
              <a:cxnLst>
                <a:cxn ang="T8">
                  <a:pos x="T0" y="T1"/>
                </a:cxn>
                <a:cxn ang="T9">
                  <a:pos x="T2" y="T3"/>
                </a:cxn>
                <a:cxn ang="T10">
                  <a:pos x="T4" y="T5"/>
                </a:cxn>
                <a:cxn ang="T11">
                  <a:pos x="T6" y="T7"/>
                </a:cxn>
              </a:cxnLst>
              <a:rect l="T12" t="T13" r="T14" b="T15"/>
              <a:pathLst>
                <a:path w="3992" h="127">
                  <a:moveTo>
                    <a:pt x="3992" y="0"/>
                  </a:moveTo>
                  <a:lnTo>
                    <a:pt x="3386" y="127"/>
                  </a:lnTo>
                  <a:lnTo>
                    <a:pt x="0" y="115"/>
                  </a:lnTo>
                  <a:lnTo>
                    <a:pt x="39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4" name="Freeform 421"/>
            <p:cNvSpPr>
              <a:spLocks/>
            </p:cNvSpPr>
            <p:nvPr/>
          </p:nvSpPr>
          <p:spPr bwMode="auto">
            <a:xfrm>
              <a:off x="3478" y="2808"/>
              <a:ext cx="285" cy="10"/>
            </a:xfrm>
            <a:custGeom>
              <a:avLst/>
              <a:gdLst>
                <a:gd name="T0" fmla="*/ 285 w 3992"/>
                <a:gd name="T1" fmla="*/ 0 h 127"/>
                <a:gd name="T2" fmla="*/ 242 w 3992"/>
                <a:gd name="T3" fmla="*/ 10 h 127"/>
                <a:gd name="T4" fmla="*/ 0 w 3992"/>
                <a:gd name="T5" fmla="*/ 9 h 127"/>
                <a:gd name="T6" fmla="*/ 285 w 3992"/>
                <a:gd name="T7" fmla="*/ 0 h 127"/>
                <a:gd name="T8" fmla="*/ 0 60000 65536"/>
                <a:gd name="T9" fmla="*/ 0 60000 65536"/>
                <a:gd name="T10" fmla="*/ 0 60000 65536"/>
                <a:gd name="T11" fmla="*/ 0 60000 65536"/>
                <a:gd name="T12" fmla="*/ 0 w 3992"/>
                <a:gd name="T13" fmla="*/ 0 h 127"/>
                <a:gd name="T14" fmla="*/ 3992 w 3992"/>
                <a:gd name="T15" fmla="*/ 127 h 127"/>
              </a:gdLst>
              <a:ahLst/>
              <a:cxnLst>
                <a:cxn ang="T8">
                  <a:pos x="T0" y="T1"/>
                </a:cxn>
                <a:cxn ang="T9">
                  <a:pos x="T2" y="T3"/>
                </a:cxn>
                <a:cxn ang="T10">
                  <a:pos x="T4" y="T5"/>
                </a:cxn>
                <a:cxn ang="T11">
                  <a:pos x="T6" y="T7"/>
                </a:cxn>
              </a:cxnLst>
              <a:rect l="T12" t="T13" r="T14" b="T15"/>
              <a:pathLst>
                <a:path w="3992" h="127">
                  <a:moveTo>
                    <a:pt x="3992" y="0"/>
                  </a:moveTo>
                  <a:lnTo>
                    <a:pt x="3386" y="127"/>
                  </a:lnTo>
                  <a:lnTo>
                    <a:pt x="0" y="115"/>
                  </a:lnTo>
                  <a:lnTo>
                    <a:pt x="399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5" name="Freeform 422"/>
            <p:cNvSpPr>
              <a:spLocks/>
            </p:cNvSpPr>
            <p:nvPr/>
          </p:nvSpPr>
          <p:spPr bwMode="auto">
            <a:xfrm>
              <a:off x="3381" y="2805"/>
              <a:ext cx="382" cy="12"/>
            </a:xfrm>
            <a:custGeom>
              <a:avLst/>
              <a:gdLst>
                <a:gd name="T0" fmla="*/ 0 w 5351"/>
                <a:gd name="T1" fmla="*/ 0 h 159"/>
                <a:gd name="T2" fmla="*/ 382 w 5351"/>
                <a:gd name="T3" fmla="*/ 3 h 159"/>
                <a:gd name="T4" fmla="*/ 97 w 5351"/>
                <a:gd name="T5" fmla="*/ 12 h 159"/>
                <a:gd name="T6" fmla="*/ 0 w 5351"/>
                <a:gd name="T7" fmla="*/ 0 h 159"/>
                <a:gd name="T8" fmla="*/ 0 60000 65536"/>
                <a:gd name="T9" fmla="*/ 0 60000 65536"/>
                <a:gd name="T10" fmla="*/ 0 60000 65536"/>
                <a:gd name="T11" fmla="*/ 0 60000 65536"/>
                <a:gd name="T12" fmla="*/ 0 w 5351"/>
                <a:gd name="T13" fmla="*/ 0 h 159"/>
                <a:gd name="T14" fmla="*/ 5351 w 5351"/>
                <a:gd name="T15" fmla="*/ 159 h 159"/>
              </a:gdLst>
              <a:ahLst/>
              <a:cxnLst>
                <a:cxn ang="T8">
                  <a:pos x="T0" y="T1"/>
                </a:cxn>
                <a:cxn ang="T9">
                  <a:pos x="T2" y="T3"/>
                </a:cxn>
                <a:cxn ang="T10">
                  <a:pos x="T4" y="T5"/>
                </a:cxn>
                <a:cxn ang="T11">
                  <a:pos x="T6" y="T7"/>
                </a:cxn>
              </a:cxnLst>
              <a:rect l="T12" t="T13" r="T14" b="T15"/>
              <a:pathLst>
                <a:path w="5351" h="159">
                  <a:moveTo>
                    <a:pt x="0" y="0"/>
                  </a:moveTo>
                  <a:lnTo>
                    <a:pt x="5351" y="44"/>
                  </a:lnTo>
                  <a:lnTo>
                    <a:pt x="1359" y="1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 name="Freeform 423"/>
            <p:cNvSpPr>
              <a:spLocks/>
            </p:cNvSpPr>
            <p:nvPr/>
          </p:nvSpPr>
          <p:spPr bwMode="auto">
            <a:xfrm>
              <a:off x="3381" y="2805"/>
              <a:ext cx="382" cy="12"/>
            </a:xfrm>
            <a:custGeom>
              <a:avLst/>
              <a:gdLst>
                <a:gd name="T0" fmla="*/ 0 w 5351"/>
                <a:gd name="T1" fmla="*/ 0 h 159"/>
                <a:gd name="T2" fmla="*/ 382 w 5351"/>
                <a:gd name="T3" fmla="*/ 3 h 159"/>
                <a:gd name="T4" fmla="*/ 97 w 5351"/>
                <a:gd name="T5" fmla="*/ 12 h 159"/>
                <a:gd name="T6" fmla="*/ 0 w 5351"/>
                <a:gd name="T7" fmla="*/ 0 h 159"/>
                <a:gd name="T8" fmla="*/ 0 60000 65536"/>
                <a:gd name="T9" fmla="*/ 0 60000 65536"/>
                <a:gd name="T10" fmla="*/ 0 60000 65536"/>
                <a:gd name="T11" fmla="*/ 0 60000 65536"/>
                <a:gd name="T12" fmla="*/ 0 w 5351"/>
                <a:gd name="T13" fmla="*/ 0 h 159"/>
                <a:gd name="T14" fmla="*/ 5351 w 5351"/>
                <a:gd name="T15" fmla="*/ 159 h 159"/>
              </a:gdLst>
              <a:ahLst/>
              <a:cxnLst>
                <a:cxn ang="T8">
                  <a:pos x="T0" y="T1"/>
                </a:cxn>
                <a:cxn ang="T9">
                  <a:pos x="T2" y="T3"/>
                </a:cxn>
                <a:cxn ang="T10">
                  <a:pos x="T4" y="T5"/>
                </a:cxn>
                <a:cxn ang="T11">
                  <a:pos x="T6" y="T7"/>
                </a:cxn>
              </a:cxnLst>
              <a:rect l="T12" t="T13" r="T14" b="T15"/>
              <a:pathLst>
                <a:path w="5351" h="159">
                  <a:moveTo>
                    <a:pt x="0" y="0"/>
                  </a:moveTo>
                  <a:lnTo>
                    <a:pt x="5351" y="44"/>
                  </a:lnTo>
                  <a:lnTo>
                    <a:pt x="1359" y="15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7" name="Freeform 424"/>
            <p:cNvSpPr>
              <a:spLocks/>
            </p:cNvSpPr>
            <p:nvPr/>
          </p:nvSpPr>
          <p:spPr bwMode="auto">
            <a:xfrm>
              <a:off x="3381" y="2801"/>
              <a:ext cx="382" cy="7"/>
            </a:xfrm>
            <a:custGeom>
              <a:avLst/>
              <a:gdLst>
                <a:gd name="T0" fmla="*/ 197 w 5351"/>
                <a:gd name="T1" fmla="*/ 0 h 97"/>
                <a:gd name="T2" fmla="*/ 382 w 5351"/>
                <a:gd name="T3" fmla="*/ 7 h 97"/>
                <a:gd name="T4" fmla="*/ 0 w 5351"/>
                <a:gd name="T5" fmla="*/ 4 h 97"/>
                <a:gd name="T6" fmla="*/ 197 w 5351"/>
                <a:gd name="T7" fmla="*/ 0 h 97"/>
                <a:gd name="T8" fmla="*/ 0 60000 65536"/>
                <a:gd name="T9" fmla="*/ 0 60000 65536"/>
                <a:gd name="T10" fmla="*/ 0 60000 65536"/>
                <a:gd name="T11" fmla="*/ 0 60000 65536"/>
                <a:gd name="T12" fmla="*/ 0 w 5351"/>
                <a:gd name="T13" fmla="*/ 0 h 97"/>
                <a:gd name="T14" fmla="*/ 5351 w 5351"/>
                <a:gd name="T15" fmla="*/ 97 h 97"/>
              </a:gdLst>
              <a:ahLst/>
              <a:cxnLst>
                <a:cxn ang="T8">
                  <a:pos x="T0" y="T1"/>
                </a:cxn>
                <a:cxn ang="T9">
                  <a:pos x="T2" y="T3"/>
                </a:cxn>
                <a:cxn ang="T10">
                  <a:pos x="T4" y="T5"/>
                </a:cxn>
                <a:cxn ang="T11">
                  <a:pos x="T6" y="T7"/>
                </a:cxn>
              </a:cxnLst>
              <a:rect l="T12" t="T13" r="T14" b="T15"/>
              <a:pathLst>
                <a:path w="5351" h="97">
                  <a:moveTo>
                    <a:pt x="2764" y="0"/>
                  </a:moveTo>
                  <a:lnTo>
                    <a:pt x="5351" y="97"/>
                  </a:lnTo>
                  <a:lnTo>
                    <a:pt x="0" y="53"/>
                  </a:lnTo>
                  <a:lnTo>
                    <a:pt x="27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8" name="Freeform 425"/>
            <p:cNvSpPr>
              <a:spLocks/>
            </p:cNvSpPr>
            <p:nvPr/>
          </p:nvSpPr>
          <p:spPr bwMode="auto">
            <a:xfrm>
              <a:off x="3381" y="2801"/>
              <a:ext cx="382" cy="7"/>
            </a:xfrm>
            <a:custGeom>
              <a:avLst/>
              <a:gdLst>
                <a:gd name="T0" fmla="*/ 197 w 5351"/>
                <a:gd name="T1" fmla="*/ 0 h 97"/>
                <a:gd name="T2" fmla="*/ 382 w 5351"/>
                <a:gd name="T3" fmla="*/ 7 h 97"/>
                <a:gd name="T4" fmla="*/ 0 w 5351"/>
                <a:gd name="T5" fmla="*/ 4 h 97"/>
                <a:gd name="T6" fmla="*/ 197 w 5351"/>
                <a:gd name="T7" fmla="*/ 0 h 97"/>
                <a:gd name="T8" fmla="*/ 0 60000 65536"/>
                <a:gd name="T9" fmla="*/ 0 60000 65536"/>
                <a:gd name="T10" fmla="*/ 0 60000 65536"/>
                <a:gd name="T11" fmla="*/ 0 60000 65536"/>
                <a:gd name="T12" fmla="*/ 0 w 5351"/>
                <a:gd name="T13" fmla="*/ 0 h 97"/>
                <a:gd name="T14" fmla="*/ 5351 w 5351"/>
                <a:gd name="T15" fmla="*/ 97 h 97"/>
              </a:gdLst>
              <a:ahLst/>
              <a:cxnLst>
                <a:cxn ang="T8">
                  <a:pos x="T0" y="T1"/>
                </a:cxn>
                <a:cxn ang="T9">
                  <a:pos x="T2" y="T3"/>
                </a:cxn>
                <a:cxn ang="T10">
                  <a:pos x="T4" y="T5"/>
                </a:cxn>
                <a:cxn ang="T11">
                  <a:pos x="T6" y="T7"/>
                </a:cxn>
              </a:cxnLst>
              <a:rect l="T12" t="T13" r="T14" b="T15"/>
              <a:pathLst>
                <a:path w="5351" h="97">
                  <a:moveTo>
                    <a:pt x="2764" y="0"/>
                  </a:moveTo>
                  <a:lnTo>
                    <a:pt x="5351" y="97"/>
                  </a:lnTo>
                  <a:lnTo>
                    <a:pt x="0" y="53"/>
                  </a:lnTo>
                  <a:lnTo>
                    <a:pt x="27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9" name="Freeform 426"/>
            <p:cNvSpPr>
              <a:spLocks/>
            </p:cNvSpPr>
            <p:nvPr/>
          </p:nvSpPr>
          <p:spPr bwMode="auto">
            <a:xfrm>
              <a:off x="3579" y="2799"/>
              <a:ext cx="184" cy="9"/>
            </a:xfrm>
            <a:custGeom>
              <a:avLst/>
              <a:gdLst>
                <a:gd name="T0" fmla="*/ 93 w 2587"/>
                <a:gd name="T1" fmla="*/ 0 h 112"/>
                <a:gd name="T2" fmla="*/ 184 w 2587"/>
                <a:gd name="T3" fmla="*/ 9 h 112"/>
                <a:gd name="T4" fmla="*/ 0 w 2587"/>
                <a:gd name="T5" fmla="*/ 1 h 112"/>
                <a:gd name="T6" fmla="*/ 93 w 2587"/>
                <a:gd name="T7" fmla="*/ 0 h 112"/>
                <a:gd name="T8" fmla="*/ 0 60000 65536"/>
                <a:gd name="T9" fmla="*/ 0 60000 65536"/>
                <a:gd name="T10" fmla="*/ 0 60000 65536"/>
                <a:gd name="T11" fmla="*/ 0 60000 65536"/>
                <a:gd name="T12" fmla="*/ 0 w 2587"/>
                <a:gd name="T13" fmla="*/ 0 h 112"/>
                <a:gd name="T14" fmla="*/ 2587 w 2587"/>
                <a:gd name="T15" fmla="*/ 112 h 112"/>
              </a:gdLst>
              <a:ahLst/>
              <a:cxnLst>
                <a:cxn ang="T8">
                  <a:pos x="T0" y="T1"/>
                </a:cxn>
                <a:cxn ang="T9">
                  <a:pos x="T2" y="T3"/>
                </a:cxn>
                <a:cxn ang="T10">
                  <a:pos x="T4" y="T5"/>
                </a:cxn>
                <a:cxn ang="T11">
                  <a:pos x="T6" y="T7"/>
                </a:cxn>
              </a:cxnLst>
              <a:rect l="T12" t="T13" r="T14" b="T15"/>
              <a:pathLst>
                <a:path w="2587" h="112">
                  <a:moveTo>
                    <a:pt x="1314" y="0"/>
                  </a:moveTo>
                  <a:lnTo>
                    <a:pt x="2587" y="112"/>
                  </a:lnTo>
                  <a:lnTo>
                    <a:pt x="0" y="15"/>
                  </a:lnTo>
                  <a:lnTo>
                    <a:pt x="1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0" name="Freeform 427"/>
            <p:cNvSpPr>
              <a:spLocks/>
            </p:cNvSpPr>
            <p:nvPr/>
          </p:nvSpPr>
          <p:spPr bwMode="auto">
            <a:xfrm>
              <a:off x="3579" y="2799"/>
              <a:ext cx="184" cy="9"/>
            </a:xfrm>
            <a:custGeom>
              <a:avLst/>
              <a:gdLst>
                <a:gd name="T0" fmla="*/ 93 w 2587"/>
                <a:gd name="T1" fmla="*/ 0 h 112"/>
                <a:gd name="T2" fmla="*/ 184 w 2587"/>
                <a:gd name="T3" fmla="*/ 9 h 112"/>
                <a:gd name="T4" fmla="*/ 0 w 2587"/>
                <a:gd name="T5" fmla="*/ 1 h 112"/>
                <a:gd name="T6" fmla="*/ 93 w 2587"/>
                <a:gd name="T7" fmla="*/ 0 h 112"/>
                <a:gd name="T8" fmla="*/ 0 60000 65536"/>
                <a:gd name="T9" fmla="*/ 0 60000 65536"/>
                <a:gd name="T10" fmla="*/ 0 60000 65536"/>
                <a:gd name="T11" fmla="*/ 0 60000 65536"/>
                <a:gd name="T12" fmla="*/ 0 w 2587"/>
                <a:gd name="T13" fmla="*/ 0 h 112"/>
                <a:gd name="T14" fmla="*/ 2587 w 2587"/>
                <a:gd name="T15" fmla="*/ 112 h 112"/>
              </a:gdLst>
              <a:ahLst/>
              <a:cxnLst>
                <a:cxn ang="T8">
                  <a:pos x="T0" y="T1"/>
                </a:cxn>
                <a:cxn ang="T9">
                  <a:pos x="T2" y="T3"/>
                </a:cxn>
                <a:cxn ang="T10">
                  <a:pos x="T4" y="T5"/>
                </a:cxn>
                <a:cxn ang="T11">
                  <a:pos x="T6" y="T7"/>
                </a:cxn>
              </a:cxnLst>
              <a:rect l="T12" t="T13" r="T14" b="T15"/>
              <a:pathLst>
                <a:path w="2587" h="112">
                  <a:moveTo>
                    <a:pt x="1314" y="0"/>
                  </a:moveTo>
                  <a:lnTo>
                    <a:pt x="2587" y="112"/>
                  </a:lnTo>
                  <a:lnTo>
                    <a:pt x="0" y="15"/>
                  </a:lnTo>
                  <a:lnTo>
                    <a:pt x="1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1" name="Freeform 428"/>
            <p:cNvSpPr>
              <a:spLocks/>
            </p:cNvSpPr>
            <p:nvPr/>
          </p:nvSpPr>
          <p:spPr bwMode="auto">
            <a:xfrm>
              <a:off x="3335" y="2796"/>
              <a:ext cx="244" cy="9"/>
            </a:xfrm>
            <a:custGeom>
              <a:avLst/>
              <a:gdLst>
                <a:gd name="T0" fmla="*/ 0 w 3410"/>
                <a:gd name="T1" fmla="*/ 0 h 114"/>
                <a:gd name="T2" fmla="*/ 244 w 3410"/>
                <a:gd name="T3" fmla="*/ 5 h 114"/>
                <a:gd name="T4" fmla="*/ 46 w 3410"/>
                <a:gd name="T5" fmla="*/ 9 h 114"/>
                <a:gd name="T6" fmla="*/ 0 w 3410"/>
                <a:gd name="T7" fmla="*/ 0 h 114"/>
                <a:gd name="T8" fmla="*/ 0 60000 65536"/>
                <a:gd name="T9" fmla="*/ 0 60000 65536"/>
                <a:gd name="T10" fmla="*/ 0 60000 65536"/>
                <a:gd name="T11" fmla="*/ 0 60000 65536"/>
                <a:gd name="T12" fmla="*/ 0 w 3410"/>
                <a:gd name="T13" fmla="*/ 0 h 114"/>
                <a:gd name="T14" fmla="*/ 3410 w 3410"/>
                <a:gd name="T15" fmla="*/ 114 h 114"/>
              </a:gdLst>
              <a:ahLst/>
              <a:cxnLst>
                <a:cxn ang="T8">
                  <a:pos x="T0" y="T1"/>
                </a:cxn>
                <a:cxn ang="T9">
                  <a:pos x="T2" y="T3"/>
                </a:cxn>
                <a:cxn ang="T10">
                  <a:pos x="T4" y="T5"/>
                </a:cxn>
                <a:cxn ang="T11">
                  <a:pos x="T6" y="T7"/>
                </a:cxn>
              </a:cxnLst>
              <a:rect l="T12" t="T13" r="T14" b="T15"/>
              <a:pathLst>
                <a:path w="3410" h="114">
                  <a:moveTo>
                    <a:pt x="0" y="0"/>
                  </a:moveTo>
                  <a:lnTo>
                    <a:pt x="3410" y="61"/>
                  </a:lnTo>
                  <a:lnTo>
                    <a:pt x="646" y="1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 name="Freeform 429"/>
            <p:cNvSpPr>
              <a:spLocks/>
            </p:cNvSpPr>
            <p:nvPr/>
          </p:nvSpPr>
          <p:spPr bwMode="auto">
            <a:xfrm>
              <a:off x="3335" y="2796"/>
              <a:ext cx="244" cy="9"/>
            </a:xfrm>
            <a:custGeom>
              <a:avLst/>
              <a:gdLst>
                <a:gd name="T0" fmla="*/ 0 w 3410"/>
                <a:gd name="T1" fmla="*/ 0 h 114"/>
                <a:gd name="T2" fmla="*/ 244 w 3410"/>
                <a:gd name="T3" fmla="*/ 5 h 114"/>
                <a:gd name="T4" fmla="*/ 46 w 3410"/>
                <a:gd name="T5" fmla="*/ 9 h 114"/>
                <a:gd name="T6" fmla="*/ 0 w 3410"/>
                <a:gd name="T7" fmla="*/ 0 h 114"/>
                <a:gd name="T8" fmla="*/ 0 60000 65536"/>
                <a:gd name="T9" fmla="*/ 0 60000 65536"/>
                <a:gd name="T10" fmla="*/ 0 60000 65536"/>
                <a:gd name="T11" fmla="*/ 0 60000 65536"/>
                <a:gd name="T12" fmla="*/ 0 w 3410"/>
                <a:gd name="T13" fmla="*/ 0 h 114"/>
                <a:gd name="T14" fmla="*/ 3410 w 3410"/>
                <a:gd name="T15" fmla="*/ 114 h 114"/>
              </a:gdLst>
              <a:ahLst/>
              <a:cxnLst>
                <a:cxn ang="T8">
                  <a:pos x="T0" y="T1"/>
                </a:cxn>
                <a:cxn ang="T9">
                  <a:pos x="T2" y="T3"/>
                </a:cxn>
                <a:cxn ang="T10">
                  <a:pos x="T4" y="T5"/>
                </a:cxn>
                <a:cxn ang="T11">
                  <a:pos x="T6" y="T7"/>
                </a:cxn>
              </a:cxnLst>
              <a:rect l="T12" t="T13" r="T14" b="T15"/>
              <a:pathLst>
                <a:path w="3410" h="114">
                  <a:moveTo>
                    <a:pt x="0" y="0"/>
                  </a:moveTo>
                  <a:lnTo>
                    <a:pt x="3410" y="61"/>
                  </a:lnTo>
                  <a:lnTo>
                    <a:pt x="646" y="11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3" name="Freeform 430"/>
            <p:cNvSpPr>
              <a:spLocks/>
            </p:cNvSpPr>
            <p:nvPr/>
          </p:nvSpPr>
          <p:spPr bwMode="auto">
            <a:xfrm>
              <a:off x="3672" y="2794"/>
              <a:ext cx="91" cy="14"/>
            </a:xfrm>
            <a:custGeom>
              <a:avLst/>
              <a:gdLst>
                <a:gd name="T0" fmla="*/ 44 w 1273"/>
                <a:gd name="T1" fmla="*/ 0 h 182"/>
                <a:gd name="T2" fmla="*/ 91 w 1273"/>
                <a:gd name="T3" fmla="*/ 14 h 182"/>
                <a:gd name="T4" fmla="*/ 0 w 1273"/>
                <a:gd name="T5" fmla="*/ 5 h 182"/>
                <a:gd name="T6" fmla="*/ 44 w 1273"/>
                <a:gd name="T7" fmla="*/ 0 h 182"/>
                <a:gd name="T8" fmla="*/ 0 60000 65536"/>
                <a:gd name="T9" fmla="*/ 0 60000 65536"/>
                <a:gd name="T10" fmla="*/ 0 60000 65536"/>
                <a:gd name="T11" fmla="*/ 0 60000 65536"/>
                <a:gd name="T12" fmla="*/ 0 w 1273"/>
                <a:gd name="T13" fmla="*/ 0 h 182"/>
                <a:gd name="T14" fmla="*/ 1273 w 1273"/>
                <a:gd name="T15" fmla="*/ 182 h 182"/>
              </a:gdLst>
              <a:ahLst/>
              <a:cxnLst>
                <a:cxn ang="T8">
                  <a:pos x="T0" y="T1"/>
                </a:cxn>
                <a:cxn ang="T9">
                  <a:pos x="T2" y="T3"/>
                </a:cxn>
                <a:cxn ang="T10">
                  <a:pos x="T4" y="T5"/>
                </a:cxn>
                <a:cxn ang="T11">
                  <a:pos x="T6" y="T7"/>
                </a:cxn>
              </a:cxnLst>
              <a:rect l="T12" t="T13" r="T14" b="T15"/>
              <a:pathLst>
                <a:path w="1273" h="182">
                  <a:moveTo>
                    <a:pt x="612" y="0"/>
                  </a:moveTo>
                  <a:lnTo>
                    <a:pt x="1273" y="182"/>
                  </a:lnTo>
                  <a:lnTo>
                    <a:pt x="0" y="70"/>
                  </a:lnTo>
                  <a:lnTo>
                    <a:pt x="6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4" name="Freeform 431"/>
            <p:cNvSpPr>
              <a:spLocks/>
            </p:cNvSpPr>
            <p:nvPr/>
          </p:nvSpPr>
          <p:spPr bwMode="auto">
            <a:xfrm>
              <a:off x="3672" y="2794"/>
              <a:ext cx="91" cy="14"/>
            </a:xfrm>
            <a:custGeom>
              <a:avLst/>
              <a:gdLst>
                <a:gd name="T0" fmla="*/ 44 w 1273"/>
                <a:gd name="T1" fmla="*/ 0 h 182"/>
                <a:gd name="T2" fmla="*/ 91 w 1273"/>
                <a:gd name="T3" fmla="*/ 14 h 182"/>
                <a:gd name="T4" fmla="*/ 0 w 1273"/>
                <a:gd name="T5" fmla="*/ 5 h 182"/>
                <a:gd name="T6" fmla="*/ 44 w 1273"/>
                <a:gd name="T7" fmla="*/ 0 h 182"/>
                <a:gd name="T8" fmla="*/ 0 60000 65536"/>
                <a:gd name="T9" fmla="*/ 0 60000 65536"/>
                <a:gd name="T10" fmla="*/ 0 60000 65536"/>
                <a:gd name="T11" fmla="*/ 0 60000 65536"/>
                <a:gd name="T12" fmla="*/ 0 w 1273"/>
                <a:gd name="T13" fmla="*/ 0 h 182"/>
                <a:gd name="T14" fmla="*/ 1273 w 1273"/>
                <a:gd name="T15" fmla="*/ 182 h 182"/>
              </a:gdLst>
              <a:ahLst/>
              <a:cxnLst>
                <a:cxn ang="T8">
                  <a:pos x="T0" y="T1"/>
                </a:cxn>
                <a:cxn ang="T9">
                  <a:pos x="T2" y="T3"/>
                </a:cxn>
                <a:cxn ang="T10">
                  <a:pos x="T4" y="T5"/>
                </a:cxn>
                <a:cxn ang="T11">
                  <a:pos x="T6" y="T7"/>
                </a:cxn>
              </a:cxnLst>
              <a:rect l="T12" t="T13" r="T14" b="T15"/>
              <a:pathLst>
                <a:path w="1273" h="182">
                  <a:moveTo>
                    <a:pt x="612" y="0"/>
                  </a:moveTo>
                  <a:lnTo>
                    <a:pt x="1273" y="182"/>
                  </a:lnTo>
                  <a:lnTo>
                    <a:pt x="0" y="70"/>
                  </a:lnTo>
                  <a:lnTo>
                    <a:pt x="6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5" name="Freeform 432"/>
            <p:cNvSpPr>
              <a:spLocks/>
            </p:cNvSpPr>
            <p:nvPr/>
          </p:nvSpPr>
          <p:spPr bwMode="auto">
            <a:xfrm>
              <a:off x="3716" y="2794"/>
              <a:ext cx="87" cy="14"/>
            </a:xfrm>
            <a:custGeom>
              <a:avLst/>
              <a:gdLst>
                <a:gd name="T0" fmla="*/ 87 w 1222"/>
                <a:gd name="T1" fmla="*/ 0 h 187"/>
                <a:gd name="T2" fmla="*/ 47 w 1222"/>
                <a:gd name="T3" fmla="*/ 14 h 187"/>
                <a:gd name="T4" fmla="*/ 0 w 1222"/>
                <a:gd name="T5" fmla="*/ 0 h 187"/>
                <a:gd name="T6" fmla="*/ 87 w 1222"/>
                <a:gd name="T7" fmla="*/ 0 h 187"/>
                <a:gd name="T8" fmla="*/ 0 60000 65536"/>
                <a:gd name="T9" fmla="*/ 0 60000 65536"/>
                <a:gd name="T10" fmla="*/ 0 60000 65536"/>
                <a:gd name="T11" fmla="*/ 0 60000 65536"/>
                <a:gd name="T12" fmla="*/ 0 w 1222"/>
                <a:gd name="T13" fmla="*/ 0 h 187"/>
                <a:gd name="T14" fmla="*/ 1222 w 1222"/>
                <a:gd name="T15" fmla="*/ 187 h 187"/>
              </a:gdLst>
              <a:ahLst/>
              <a:cxnLst>
                <a:cxn ang="T8">
                  <a:pos x="T0" y="T1"/>
                </a:cxn>
                <a:cxn ang="T9">
                  <a:pos x="T2" y="T3"/>
                </a:cxn>
                <a:cxn ang="T10">
                  <a:pos x="T4" y="T5"/>
                </a:cxn>
                <a:cxn ang="T11">
                  <a:pos x="T6" y="T7"/>
                </a:cxn>
              </a:cxnLst>
              <a:rect l="T12" t="T13" r="T14" b="T15"/>
              <a:pathLst>
                <a:path w="1222" h="187">
                  <a:moveTo>
                    <a:pt x="1222" y="0"/>
                  </a:moveTo>
                  <a:lnTo>
                    <a:pt x="661" y="187"/>
                  </a:lnTo>
                  <a:lnTo>
                    <a:pt x="0" y="5"/>
                  </a:lnTo>
                  <a:lnTo>
                    <a:pt x="12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6" name="Freeform 433"/>
            <p:cNvSpPr>
              <a:spLocks/>
            </p:cNvSpPr>
            <p:nvPr/>
          </p:nvSpPr>
          <p:spPr bwMode="auto">
            <a:xfrm>
              <a:off x="3716" y="2794"/>
              <a:ext cx="87" cy="14"/>
            </a:xfrm>
            <a:custGeom>
              <a:avLst/>
              <a:gdLst>
                <a:gd name="T0" fmla="*/ 87 w 1222"/>
                <a:gd name="T1" fmla="*/ 0 h 187"/>
                <a:gd name="T2" fmla="*/ 47 w 1222"/>
                <a:gd name="T3" fmla="*/ 14 h 187"/>
                <a:gd name="T4" fmla="*/ 0 w 1222"/>
                <a:gd name="T5" fmla="*/ 0 h 187"/>
                <a:gd name="T6" fmla="*/ 87 w 1222"/>
                <a:gd name="T7" fmla="*/ 0 h 187"/>
                <a:gd name="T8" fmla="*/ 0 60000 65536"/>
                <a:gd name="T9" fmla="*/ 0 60000 65536"/>
                <a:gd name="T10" fmla="*/ 0 60000 65536"/>
                <a:gd name="T11" fmla="*/ 0 60000 65536"/>
                <a:gd name="T12" fmla="*/ 0 w 1222"/>
                <a:gd name="T13" fmla="*/ 0 h 187"/>
                <a:gd name="T14" fmla="*/ 1222 w 1222"/>
                <a:gd name="T15" fmla="*/ 187 h 187"/>
              </a:gdLst>
              <a:ahLst/>
              <a:cxnLst>
                <a:cxn ang="T8">
                  <a:pos x="T0" y="T1"/>
                </a:cxn>
                <a:cxn ang="T9">
                  <a:pos x="T2" y="T3"/>
                </a:cxn>
                <a:cxn ang="T10">
                  <a:pos x="T4" y="T5"/>
                </a:cxn>
                <a:cxn ang="T11">
                  <a:pos x="T6" y="T7"/>
                </a:cxn>
              </a:cxnLst>
              <a:rect l="T12" t="T13" r="T14" b="T15"/>
              <a:pathLst>
                <a:path w="1222" h="187">
                  <a:moveTo>
                    <a:pt x="1222" y="0"/>
                  </a:moveTo>
                  <a:lnTo>
                    <a:pt x="661" y="187"/>
                  </a:lnTo>
                  <a:lnTo>
                    <a:pt x="0" y="5"/>
                  </a:lnTo>
                  <a:lnTo>
                    <a:pt x="12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7" name="Freeform 434"/>
            <p:cNvSpPr>
              <a:spLocks/>
            </p:cNvSpPr>
            <p:nvPr/>
          </p:nvSpPr>
          <p:spPr bwMode="auto">
            <a:xfrm>
              <a:off x="3335" y="2793"/>
              <a:ext cx="244" cy="8"/>
            </a:xfrm>
            <a:custGeom>
              <a:avLst/>
              <a:gdLst>
                <a:gd name="T0" fmla="*/ 146 w 3410"/>
                <a:gd name="T1" fmla="*/ 0 h 100"/>
                <a:gd name="T2" fmla="*/ 244 w 3410"/>
                <a:gd name="T3" fmla="*/ 8 h 100"/>
                <a:gd name="T4" fmla="*/ 0 w 3410"/>
                <a:gd name="T5" fmla="*/ 3 h 100"/>
                <a:gd name="T6" fmla="*/ 146 w 3410"/>
                <a:gd name="T7" fmla="*/ 0 h 100"/>
                <a:gd name="T8" fmla="*/ 0 60000 65536"/>
                <a:gd name="T9" fmla="*/ 0 60000 65536"/>
                <a:gd name="T10" fmla="*/ 0 60000 65536"/>
                <a:gd name="T11" fmla="*/ 0 60000 65536"/>
                <a:gd name="T12" fmla="*/ 0 w 3410"/>
                <a:gd name="T13" fmla="*/ 0 h 100"/>
                <a:gd name="T14" fmla="*/ 3410 w 3410"/>
                <a:gd name="T15" fmla="*/ 100 h 100"/>
              </a:gdLst>
              <a:ahLst/>
              <a:cxnLst>
                <a:cxn ang="T8">
                  <a:pos x="T0" y="T1"/>
                </a:cxn>
                <a:cxn ang="T9">
                  <a:pos x="T2" y="T3"/>
                </a:cxn>
                <a:cxn ang="T10">
                  <a:pos x="T4" y="T5"/>
                </a:cxn>
                <a:cxn ang="T11">
                  <a:pos x="T6" y="T7"/>
                </a:cxn>
              </a:cxnLst>
              <a:rect l="T12" t="T13" r="T14" b="T15"/>
              <a:pathLst>
                <a:path w="3410" h="100">
                  <a:moveTo>
                    <a:pt x="2040" y="0"/>
                  </a:moveTo>
                  <a:lnTo>
                    <a:pt x="3410" y="100"/>
                  </a:lnTo>
                  <a:lnTo>
                    <a:pt x="0" y="39"/>
                  </a:lnTo>
                  <a:lnTo>
                    <a:pt x="20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8" name="Freeform 435"/>
            <p:cNvSpPr>
              <a:spLocks/>
            </p:cNvSpPr>
            <p:nvPr/>
          </p:nvSpPr>
          <p:spPr bwMode="auto">
            <a:xfrm>
              <a:off x="3335" y="2793"/>
              <a:ext cx="244" cy="8"/>
            </a:xfrm>
            <a:custGeom>
              <a:avLst/>
              <a:gdLst>
                <a:gd name="T0" fmla="*/ 146 w 3410"/>
                <a:gd name="T1" fmla="*/ 0 h 100"/>
                <a:gd name="T2" fmla="*/ 244 w 3410"/>
                <a:gd name="T3" fmla="*/ 8 h 100"/>
                <a:gd name="T4" fmla="*/ 0 w 3410"/>
                <a:gd name="T5" fmla="*/ 3 h 100"/>
                <a:gd name="T6" fmla="*/ 146 w 3410"/>
                <a:gd name="T7" fmla="*/ 0 h 100"/>
                <a:gd name="T8" fmla="*/ 0 60000 65536"/>
                <a:gd name="T9" fmla="*/ 0 60000 65536"/>
                <a:gd name="T10" fmla="*/ 0 60000 65536"/>
                <a:gd name="T11" fmla="*/ 0 60000 65536"/>
                <a:gd name="T12" fmla="*/ 0 w 3410"/>
                <a:gd name="T13" fmla="*/ 0 h 100"/>
                <a:gd name="T14" fmla="*/ 3410 w 3410"/>
                <a:gd name="T15" fmla="*/ 100 h 100"/>
              </a:gdLst>
              <a:ahLst/>
              <a:cxnLst>
                <a:cxn ang="T8">
                  <a:pos x="T0" y="T1"/>
                </a:cxn>
                <a:cxn ang="T9">
                  <a:pos x="T2" y="T3"/>
                </a:cxn>
                <a:cxn ang="T10">
                  <a:pos x="T4" y="T5"/>
                </a:cxn>
                <a:cxn ang="T11">
                  <a:pos x="T6" y="T7"/>
                </a:cxn>
              </a:cxnLst>
              <a:rect l="T12" t="T13" r="T14" b="T15"/>
              <a:pathLst>
                <a:path w="3410" h="100">
                  <a:moveTo>
                    <a:pt x="2040" y="0"/>
                  </a:moveTo>
                  <a:lnTo>
                    <a:pt x="3410" y="100"/>
                  </a:lnTo>
                  <a:lnTo>
                    <a:pt x="0" y="39"/>
                  </a:lnTo>
                  <a:lnTo>
                    <a:pt x="20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99" name="Freeform 436"/>
            <p:cNvSpPr>
              <a:spLocks/>
            </p:cNvSpPr>
            <p:nvPr/>
          </p:nvSpPr>
          <p:spPr bwMode="auto">
            <a:xfrm>
              <a:off x="3716" y="2785"/>
              <a:ext cx="87" cy="9"/>
            </a:xfrm>
            <a:custGeom>
              <a:avLst/>
              <a:gdLst>
                <a:gd name="T0" fmla="*/ 41 w 1222"/>
                <a:gd name="T1" fmla="*/ 0 h 119"/>
                <a:gd name="T2" fmla="*/ 87 w 1222"/>
                <a:gd name="T3" fmla="*/ 9 h 119"/>
                <a:gd name="T4" fmla="*/ 0 w 1222"/>
                <a:gd name="T5" fmla="*/ 9 h 119"/>
                <a:gd name="T6" fmla="*/ 41 w 1222"/>
                <a:gd name="T7" fmla="*/ 0 h 119"/>
                <a:gd name="T8" fmla="*/ 0 60000 65536"/>
                <a:gd name="T9" fmla="*/ 0 60000 65536"/>
                <a:gd name="T10" fmla="*/ 0 60000 65536"/>
                <a:gd name="T11" fmla="*/ 0 60000 65536"/>
                <a:gd name="T12" fmla="*/ 0 w 1222"/>
                <a:gd name="T13" fmla="*/ 0 h 119"/>
                <a:gd name="T14" fmla="*/ 1222 w 1222"/>
                <a:gd name="T15" fmla="*/ 119 h 119"/>
              </a:gdLst>
              <a:ahLst/>
              <a:cxnLst>
                <a:cxn ang="T8">
                  <a:pos x="T0" y="T1"/>
                </a:cxn>
                <a:cxn ang="T9">
                  <a:pos x="T2" y="T3"/>
                </a:cxn>
                <a:cxn ang="T10">
                  <a:pos x="T4" y="T5"/>
                </a:cxn>
                <a:cxn ang="T11">
                  <a:pos x="T6" y="T7"/>
                </a:cxn>
              </a:cxnLst>
              <a:rect l="T12" t="T13" r="T14" b="T15"/>
              <a:pathLst>
                <a:path w="1222" h="119">
                  <a:moveTo>
                    <a:pt x="570" y="0"/>
                  </a:moveTo>
                  <a:lnTo>
                    <a:pt x="1222" y="114"/>
                  </a:lnTo>
                  <a:lnTo>
                    <a:pt x="0" y="119"/>
                  </a:lnTo>
                  <a:lnTo>
                    <a:pt x="5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0" name="Freeform 437"/>
            <p:cNvSpPr>
              <a:spLocks/>
            </p:cNvSpPr>
            <p:nvPr/>
          </p:nvSpPr>
          <p:spPr bwMode="auto">
            <a:xfrm>
              <a:off x="3716" y="2785"/>
              <a:ext cx="87" cy="9"/>
            </a:xfrm>
            <a:custGeom>
              <a:avLst/>
              <a:gdLst>
                <a:gd name="T0" fmla="*/ 41 w 1222"/>
                <a:gd name="T1" fmla="*/ 0 h 119"/>
                <a:gd name="T2" fmla="*/ 87 w 1222"/>
                <a:gd name="T3" fmla="*/ 9 h 119"/>
                <a:gd name="T4" fmla="*/ 0 w 1222"/>
                <a:gd name="T5" fmla="*/ 9 h 119"/>
                <a:gd name="T6" fmla="*/ 41 w 1222"/>
                <a:gd name="T7" fmla="*/ 0 h 119"/>
                <a:gd name="T8" fmla="*/ 0 60000 65536"/>
                <a:gd name="T9" fmla="*/ 0 60000 65536"/>
                <a:gd name="T10" fmla="*/ 0 60000 65536"/>
                <a:gd name="T11" fmla="*/ 0 60000 65536"/>
                <a:gd name="T12" fmla="*/ 0 w 1222"/>
                <a:gd name="T13" fmla="*/ 0 h 119"/>
                <a:gd name="T14" fmla="*/ 1222 w 1222"/>
                <a:gd name="T15" fmla="*/ 119 h 119"/>
              </a:gdLst>
              <a:ahLst/>
              <a:cxnLst>
                <a:cxn ang="T8">
                  <a:pos x="T0" y="T1"/>
                </a:cxn>
                <a:cxn ang="T9">
                  <a:pos x="T2" y="T3"/>
                </a:cxn>
                <a:cxn ang="T10">
                  <a:pos x="T4" y="T5"/>
                </a:cxn>
                <a:cxn ang="T11">
                  <a:pos x="T6" y="T7"/>
                </a:cxn>
              </a:cxnLst>
              <a:rect l="T12" t="T13" r="T14" b="T15"/>
              <a:pathLst>
                <a:path w="1222" h="119">
                  <a:moveTo>
                    <a:pt x="570" y="0"/>
                  </a:moveTo>
                  <a:lnTo>
                    <a:pt x="1222" y="114"/>
                  </a:lnTo>
                  <a:lnTo>
                    <a:pt x="0" y="119"/>
                  </a:lnTo>
                  <a:lnTo>
                    <a:pt x="57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1" name="Freeform 438"/>
            <p:cNvSpPr>
              <a:spLocks/>
            </p:cNvSpPr>
            <p:nvPr/>
          </p:nvSpPr>
          <p:spPr bwMode="auto">
            <a:xfrm>
              <a:off x="3291" y="2782"/>
              <a:ext cx="190" cy="14"/>
            </a:xfrm>
            <a:custGeom>
              <a:avLst/>
              <a:gdLst>
                <a:gd name="T0" fmla="*/ 0 w 2652"/>
                <a:gd name="T1" fmla="*/ 0 h 180"/>
                <a:gd name="T2" fmla="*/ 190 w 2652"/>
                <a:gd name="T3" fmla="*/ 11 h 180"/>
                <a:gd name="T4" fmla="*/ 44 w 2652"/>
                <a:gd name="T5" fmla="*/ 14 h 180"/>
                <a:gd name="T6" fmla="*/ 0 w 2652"/>
                <a:gd name="T7" fmla="*/ 0 h 180"/>
                <a:gd name="T8" fmla="*/ 0 60000 65536"/>
                <a:gd name="T9" fmla="*/ 0 60000 65536"/>
                <a:gd name="T10" fmla="*/ 0 60000 65536"/>
                <a:gd name="T11" fmla="*/ 0 60000 65536"/>
                <a:gd name="T12" fmla="*/ 0 w 2652"/>
                <a:gd name="T13" fmla="*/ 0 h 180"/>
                <a:gd name="T14" fmla="*/ 2652 w 2652"/>
                <a:gd name="T15" fmla="*/ 180 h 180"/>
              </a:gdLst>
              <a:ahLst/>
              <a:cxnLst>
                <a:cxn ang="T8">
                  <a:pos x="T0" y="T1"/>
                </a:cxn>
                <a:cxn ang="T9">
                  <a:pos x="T2" y="T3"/>
                </a:cxn>
                <a:cxn ang="T10">
                  <a:pos x="T4" y="T5"/>
                </a:cxn>
                <a:cxn ang="T11">
                  <a:pos x="T6" y="T7"/>
                </a:cxn>
              </a:cxnLst>
              <a:rect l="T12" t="T13" r="T14" b="T15"/>
              <a:pathLst>
                <a:path w="2652" h="180">
                  <a:moveTo>
                    <a:pt x="0" y="0"/>
                  </a:moveTo>
                  <a:lnTo>
                    <a:pt x="2652" y="141"/>
                  </a:lnTo>
                  <a:lnTo>
                    <a:pt x="612" y="18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2" name="Freeform 439"/>
            <p:cNvSpPr>
              <a:spLocks/>
            </p:cNvSpPr>
            <p:nvPr/>
          </p:nvSpPr>
          <p:spPr bwMode="auto">
            <a:xfrm>
              <a:off x="3291" y="2782"/>
              <a:ext cx="190" cy="14"/>
            </a:xfrm>
            <a:custGeom>
              <a:avLst/>
              <a:gdLst>
                <a:gd name="T0" fmla="*/ 0 w 2652"/>
                <a:gd name="T1" fmla="*/ 0 h 180"/>
                <a:gd name="T2" fmla="*/ 190 w 2652"/>
                <a:gd name="T3" fmla="*/ 11 h 180"/>
                <a:gd name="T4" fmla="*/ 44 w 2652"/>
                <a:gd name="T5" fmla="*/ 14 h 180"/>
                <a:gd name="T6" fmla="*/ 0 w 2652"/>
                <a:gd name="T7" fmla="*/ 0 h 180"/>
                <a:gd name="T8" fmla="*/ 0 60000 65536"/>
                <a:gd name="T9" fmla="*/ 0 60000 65536"/>
                <a:gd name="T10" fmla="*/ 0 60000 65536"/>
                <a:gd name="T11" fmla="*/ 0 60000 65536"/>
                <a:gd name="T12" fmla="*/ 0 w 2652"/>
                <a:gd name="T13" fmla="*/ 0 h 180"/>
                <a:gd name="T14" fmla="*/ 2652 w 2652"/>
                <a:gd name="T15" fmla="*/ 180 h 180"/>
              </a:gdLst>
              <a:ahLst/>
              <a:cxnLst>
                <a:cxn ang="T8">
                  <a:pos x="T0" y="T1"/>
                </a:cxn>
                <a:cxn ang="T9">
                  <a:pos x="T2" y="T3"/>
                </a:cxn>
                <a:cxn ang="T10">
                  <a:pos x="T4" y="T5"/>
                </a:cxn>
                <a:cxn ang="T11">
                  <a:pos x="T6" y="T7"/>
                </a:cxn>
              </a:cxnLst>
              <a:rect l="T12" t="T13" r="T14" b="T15"/>
              <a:pathLst>
                <a:path w="2652" h="180">
                  <a:moveTo>
                    <a:pt x="0" y="0"/>
                  </a:moveTo>
                  <a:lnTo>
                    <a:pt x="2652" y="141"/>
                  </a:lnTo>
                  <a:lnTo>
                    <a:pt x="612" y="18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3" name="Freeform 440"/>
            <p:cNvSpPr>
              <a:spLocks/>
            </p:cNvSpPr>
            <p:nvPr/>
          </p:nvSpPr>
          <p:spPr bwMode="auto">
            <a:xfrm>
              <a:off x="3291" y="2781"/>
              <a:ext cx="190" cy="12"/>
            </a:xfrm>
            <a:custGeom>
              <a:avLst/>
              <a:gdLst>
                <a:gd name="T0" fmla="*/ 94 w 2652"/>
                <a:gd name="T1" fmla="*/ 0 h 157"/>
                <a:gd name="T2" fmla="*/ 190 w 2652"/>
                <a:gd name="T3" fmla="*/ 12 h 157"/>
                <a:gd name="T4" fmla="*/ 0 w 2652"/>
                <a:gd name="T5" fmla="*/ 1 h 157"/>
                <a:gd name="T6" fmla="*/ 94 w 2652"/>
                <a:gd name="T7" fmla="*/ 0 h 157"/>
                <a:gd name="T8" fmla="*/ 0 60000 65536"/>
                <a:gd name="T9" fmla="*/ 0 60000 65536"/>
                <a:gd name="T10" fmla="*/ 0 60000 65536"/>
                <a:gd name="T11" fmla="*/ 0 60000 65536"/>
                <a:gd name="T12" fmla="*/ 0 w 2652"/>
                <a:gd name="T13" fmla="*/ 0 h 157"/>
                <a:gd name="T14" fmla="*/ 2652 w 2652"/>
                <a:gd name="T15" fmla="*/ 157 h 157"/>
              </a:gdLst>
              <a:ahLst/>
              <a:cxnLst>
                <a:cxn ang="T8">
                  <a:pos x="T0" y="T1"/>
                </a:cxn>
                <a:cxn ang="T9">
                  <a:pos x="T2" y="T3"/>
                </a:cxn>
                <a:cxn ang="T10">
                  <a:pos x="T4" y="T5"/>
                </a:cxn>
                <a:cxn ang="T11">
                  <a:pos x="T6" y="T7"/>
                </a:cxn>
              </a:cxnLst>
              <a:rect l="T12" t="T13" r="T14" b="T15"/>
              <a:pathLst>
                <a:path w="2652" h="157">
                  <a:moveTo>
                    <a:pt x="1307" y="0"/>
                  </a:moveTo>
                  <a:lnTo>
                    <a:pt x="2652" y="157"/>
                  </a:lnTo>
                  <a:lnTo>
                    <a:pt x="0" y="16"/>
                  </a:lnTo>
                  <a:lnTo>
                    <a:pt x="13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 name="Freeform 441"/>
            <p:cNvSpPr>
              <a:spLocks/>
            </p:cNvSpPr>
            <p:nvPr/>
          </p:nvSpPr>
          <p:spPr bwMode="auto">
            <a:xfrm>
              <a:off x="3291" y="2781"/>
              <a:ext cx="190" cy="12"/>
            </a:xfrm>
            <a:custGeom>
              <a:avLst/>
              <a:gdLst>
                <a:gd name="T0" fmla="*/ 94 w 2652"/>
                <a:gd name="T1" fmla="*/ 0 h 157"/>
                <a:gd name="T2" fmla="*/ 190 w 2652"/>
                <a:gd name="T3" fmla="*/ 12 h 157"/>
                <a:gd name="T4" fmla="*/ 0 w 2652"/>
                <a:gd name="T5" fmla="*/ 1 h 157"/>
                <a:gd name="T6" fmla="*/ 94 w 2652"/>
                <a:gd name="T7" fmla="*/ 0 h 157"/>
                <a:gd name="T8" fmla="*/ 0 60000 65536"/>
                <a:gd name="T9" fmla="*/ 0 60000 65536"/>
                <a:gd name="T10" fmla="*/ 0 60000 65536"/>
                <a:gd name="T11" fmla="*/ 0 60000 65536"/>
                <a:gd name="T12" fmla="*/ 0 w 2652"/>
                <a:gd name="T13" fmla="*/ 0 h 157"/>
                <a:gd name="T14" fmla="*/ 2652 w 2652"/>
                <a:gd name="T15" fmla="*/ 157 h 157"/>
              </a:gdLst>
              <a:ahLst/>
              <a:cxnLst>
                <a:cxn ang="T8">
                  <a:pos x="T0" y="T1"/>
                </a:cxn>
                <a:cxn ang="T9">
                  <a:pos x="T2" y="T3"/>
                </a:cxn>
                <a:cxn ang="T10">
                  <a:pos x="T4" y="T5"/>
                </a:cxn>
                <a:cxn ang="T11">
                  <a:pos x="T6" y="T7"/>
                </a:cxn>
              </a:cxnLst>
              <a:rect l="T12" t="T13" r="T14" b="T15"/>
              <a:pathLst>
                <a:path w="2652" h="157">
                  <a:moveTo>
                    <a:pt x="1307" y="0"/>
                  </a:moveTo>
                  <a:lnTo>
                    <a:pt x="2652" y="157"/>
                  </a:lnTo>
                  <a:lnTo>
                    <a:pt x="0" y="16"/>
                  </a:lnTo>
                  <a:lnTo>
                    <a:pt x="130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5" name="Freeform 442"/>
            <p:cNvSpPr>
              <a:spLocks/>
            </p:cNvSpPr>
            <p:nvPr/>
          </p:nvSpPr>
          <p:spPr bwMode="auto">
            <a:xfrm>
              <a:off x="3757" y="2774"/>
              <a:ext cx="83" cy="20"/>
            </a:xfrm>
            <a:custGeom>
              <a:avLst/>
              <a:gdLst>
                <a:gd name="T0" fmla="*/ 83 w 1161"/>
                <a:gd name="T1" fmla="*/ 0 h 257"/>
                <a:gd name="T2" fmla="*/ 47 w 1161"/>
                <a:gd name="T3" fmla="*/ 20 h 257"/>
                <a:gd name="T4" fmla="*/ 0 w 1161"/>
                <a:gd name="T5" fmla="*/ 11 h 257"/>
                <a:gd name="T6" fmla="*/ 83 w 1161"/>
                <a:gd name="T7" fmla="*/ 0 h 257"/>
                <a:gd name="T8" fmla="*/ 0 60000 65536"/>
                <a:gd name="T9" fmla="*/ 0 60000 65536"/>
                <a:gd name="T10" fmla="*/ 0 60000 65536"/>
                <a:gd name="T11" fmla="*/ 0 60000 65536"/>
                <a:gd name="T12" fmla="*/ 0 w 1161"/>
                <a:gd name="T13" fmla="*/ 0 h 257"/>
                <a:gd name="T14" fmla="*/ 1161 w 1161"/>
                <a:gd name="T15" fmla="*/ 257 h 257"/>
              </a:gdLst>
              <a:ahLst/>
              <a:cxnLst>
                <a:cxn ang="T8">
                  <a:pos x="T0" y="T1"/>
                </a:cxn>
                <a:cxn ang="T9">
                  <a:pos x="T2" y="T3"/>
                </a:cxn>
                <a:cxn ang="T10">
                  <a:pos x="T4" y="T5"/>
                </a:cxn>
                <a:cxn ang="T11">
                  <a:pos x="T6" y="T7"/>
                </a:cxn>
              </a:cxnLst>
              <a:rect l="T12" t="T13" r="T14" b="T15"/>
              <a:pathLst>
                <a:path w="1161" h="257">
                  <a:moveTo>
                    <a:pt x="1161" y="0"/>
                  </a:moveTo>
                  <a:lnTo>
                    <a:pt x="652" y="257"/>
                  </a:lnTo>
                  <a:lnTo>
                    <a:pt x="0" y="143"/>
                  </a:lnTo>
                  <a:lnTo>
                    <a:pt x="11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6" name="Freeform 443"/>
            <p:cNvSpPr>
              <a:spLocks/>
            </p:cNvSpPr>
            <p:nvPr/>
          </p:nvSpPr>
          <p:spPr bwMode="auto">
            <a:xfrm>
              <a:off x="3757" y="2774"/>
              <a:ext cx="83" cy="20"/>
            </a:xfrm>
            <a:custGeom>
              <a:avLst/>
              <a:gdLst>
                <a:gd name="T0" fmla="*/ 83 w 1161"/>
                <a:gd name="T1" fmla="*/ 0 h 257"/>
                <a:gd name="T2" fmla="*/ 47 w 1161"/>
                <a:gd name="T3" fmla="*/ 20 h 257"/>
                <a:gd name="T4" fmla="*/ 0 w 1161"/>
                <a:gd name="T5" fmla="*/ 11 h 257"/>
                <a:gd name="T6" fmla="*/ 83 w 1161"/>
                <a:gd name="T7" fmla="*/ 0 h 257"/>
                <a:gd name="T8" fmla="*/ 0 60000 65536"/>
                <a:gd name="T9" fmla="*/ 0 60000 65536"/>
                <a:gd name="T10" fmla="*/ 0 60000 65536"/>
                <a:gd name="T11" fmla="*/ 0 60000 65536"/>
                <a:gd name="T12" fmla="*/ 0 w 1161"/>
                <a:gd name="T13" fmla="*/ 0 h 257"/>
                <a:gd name="T14" fmla="*/ 1161 w 1161"/>
                <a:gd name="T15" fmla="*/ 257 h 257"/>
              </a:gdLst>
              <a:ahLst/>
              <a:cxnLst>
                <a:cxn ang="T8">
                  <a:pos x="T0" y="T1"/>
                </a:cxn>
                <a:cxn ang="T9">
                  <a:pos x="T2" y="T3"/>
                </a:cxn>
                <a:cxn ang="T10">
                  <a:pos x="T4" y="T5"/>
                </a:cxn>
                <a:cxn ang="T11">
                  <a:pos x="T6" y="T7"/>
                </a:cxn>
              </a:cxnLst>
              <a:rect l="T12" t="T13" r="T14" b="T15"/>
              <a:pathLst>
                <a:path w="1161" h="257">
                  <a:moveTo>
                    <a:pt x="1161" y="0"/>
                  </a:moveTo>
                  <a:lnTo>
                    <a:pt x="652" y="257"/>
                  </a:lnTo>
                  <a:lnTo>
                    <a:pt x="0" y="143"/>
                  </a:lnTo>
                  <a:lnTo>
                    <a:pt x="11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7" name="Freeform 444"/>
            <p:cNvSpPr>
              <a:spLocks/>
            </p:cNvSpPr>
            <p:nvPr/>
          </p:nvSpPr>
          <p:spPr bwMode="auto">
            <a:xfrm>
              <a:off x="3291" y="2772"/>
              <a:ext cx="94" cy="10"/>
            </a:xfrm>
            <a:custGeom>
              <a:avLst/>
              <a:gdLst>
                <a:gd name="T0" fmla="*/ 50 w 1307"/>
                <a:gd name="T1" fmla="*/ 0 h 124"/>
                <a:gd name="T2" fmla="*/ 94 w 1307"/>
                <a:gd name="T3" fmla="*/ 9 h 124"/>
                <a:gd name="T4" fmla="*/ 0 w 1307"/>
                <a:gd name="T5" fmla="*/ 10 h 124"/>
                <a:gd name="T6" fmla="*/ 50 w 1307"/>
                <a:gd name="T7" fmla="*/ 0 h 124"/>
                <a:gd name="T8" fmla="*/ 0 60000 65536"/>
                <a:gd name="T9" fmla="*/ 0 60000 65536"/>
                <a:gd name="T10" fmla="*/ 0 60000 65536"/>
                <a:gd name="T11" fmla="*/ 0 60000 65536"/>
                <a:gd name="T12" fmla="*/ 0 w 1307"/>
                <a:gd name="T13" fmla="*/ 0 h 124"/>
                <a:gd name="T14" fmla="*/ 1307 w 1307"/>
                <a:gd name="T15" fmla="*/ 124 h 124"/>
              </a:gdLst>
              <a:ahLst/>
              <a:cxnLst>
                <a:cxn ang="T8">
                  <a:pos x="T0" y="T1"/>
                </a:cxn>
                <a:cxn ang="T9">
                  <a:pos x="T2" y="T3"/>
                </a:cxn>
                <a:cxn ang="T10">
                  <a:pos x="T4" y="T5"/>
                </a:cxn>
                <a:cxn ang="T11">
                  <a:pos x="T6" y="T7"/>
                </a:cxn>
              </a:cxnLst>
              <a:rect l="T12" t="T13" r="T14" b="T15"/>
              <a:pathLst>
                <a:path w="1307" h="124">
                  <a:moveTo>
                    <a:pt x="689" y="0"/>
                  </a:moveTo>
                  <a:lnTo>
                    <a:pt x="1307" y="108"/>
                  </a:lnTo>
                  <a:lnTo>
                    <a:pt x="0" y="124"/>
                  </a:lnTo>
                  <a:lnTo>
                    <a:pt x="6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8" name="Freeform 445"/>
            <p:cNvSpPr>
              <a:spLocks/>
            </p:cNvSpPr>
            <p:nvPr/>
          </p:nvSpPr>
          <p:spPr bwMode="auto">
            <a:xfrm>
              <a:off x="3291" y="2772"/>
              <a:ext cx="94" cy="10"/>
            </a:xfrm>
            <a:custGeom>
              <a:avLst/>
              <a:gdLst>
                <a:gd name="T0" fmla="*/ 50 w 1307"/>
                <a:gd name="T1" fmla="*/ 0 h 124"/>
                <a:gd name="T2" fmla="*/ 94 w 1307"/>
                <a:gd name="T3" fmla="*/ 9 h 124"/>
                <a:gd name="T4" fmla="*/ 0 w 1307"/>
                <a:gd name="T5" fmla="*/ 10 h 124"/>
                <a:gd name="T6" fmla="*/ 50 w 1307"/>
                <a:gd name="T7" fmla="*/ 0 h 124"/>
                <a:gd name="T8" fmla="*/ 0 60000 65536"/>
                <a:gd name="T9" fmla="*/ 0 60000 65536"/>
                <a:gd name="T10" fmla="*/ 0 60000 65536"/>
                <a:gd name="T11" fmla="*/ 0 60000 65536"/>
                <a:gd name="T12" fmla="*/ 0 w 1307"/>
                <a:gd name="T13" fmla="*/ 0 h 124"/>
                <a:gd name="T14" fmla="*/ 1307 w 1307"/>
                <a:gd name="T15" fmla="*/ 124 h 124"/>
              </a:gdLst>
              <a:ahLst/>
              <a:cxnLst>
                <a:cxn ang="T8">
                  <a:pos x="T0" y="T1"/>
                </a:cxn>
                <a:cxn ang="T9">
                  <a:pos x="T2" y="T3"/>
                </a:cxn>
                <a:cxn ang="T10">
                  <a:pos x="T4" y="T5"/>
                </a:cxn>
                <a:cxn ang="T11">
                  <a:pos x="T6" y="T7"/>
                </a:cxn>
              </a:cxnLst>
              <a:rect l="T12" t="T13" r="T14" b="T15"/>
              <a:pathLst>
                <a:path w="1307" h="124">
                  <a:moveTo>
                    <a:pt x="689" y="0"/>
                  </a:moveTo>
                  <a:lnTo>
                    <a:pt x="1307" y="108"/>
                  </a:lnTo>
                  <a:lnTo>
                    <a:pt x="0" y="124"/>
                  </a:lnTo>
                  <a:lnTo>
                    <a:pt x="68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09" name="Freeform 446"/>
            <p:cNvSpPr>
              <a:spLocks/>
            </p:cNvSpPr>
            <p:nvPr/>
          </p:nvSpPr>
          <p:spPr bwMode="auto">
            <a:xfrm>
              <a:off x="3757" y="2771"/>
              <a:ext cx="83" cy="14"/>
            </a:xfrm>
            <a:custGeom>
              <a:avLst/>
              <a:gdLst>
                <a:gd name="T0" fmla="*/ 37 w 1161"/>
                <a:gd name="T1" fmla="*/ 0 h 174"/>
                <a:gd name="T2" fmla="*/ 83 w 1161"/>
                <a:gd name="T3" fmla="*/ 2 h 174"/>
                <a:gd name="T4" fmla="*/ 0 w 1161"/>
                <a:gd name="T5" fmla="*/ 14 h 174"/>
                <a:gd name="T6" fmla="*/ 37 w 1161"/>
                <a:gd name="T7" fmla="*/ 0 h 174"/>
                <a:gd name="T8" fmla="*/ 0 60000 65536"/>
                <a:gd name="T9" fmla="*/ 0 60000 65536"/>
                <a:gd name="T10" fmla="*/ 0 60000 65536"/>
                <a:gd name="T11" fmla="*/ 0 60000 65536"/>
                <a:gd name="T12" fmla="*/ 0 w 1161"/>
                <a:gd name="T13" fmla="*/ 0 h 174"/>
                <a:gd name="T14" fmla="*/ 1161 w 1161"/>
                <a:gd name="T15" fmla="*/ 174 h 174"/>
              </a:gdLst>
              <a:ahLst/>
              <a:cxnLst>
                <a:cxn ang="T8">
                  <a:pos x="T0" y="T1"/>
                </a:cxn>
                <a:cxn ang="T9">
                  <a:pos x="T2" y="T3"/>
                </a:cxn>
                <a:cxn ang="T10">
                  <a:pos x="T4" y="T5"/>
                </a:cxn>
                <a:cxn ang="T11">
                  <a:pos x="T6" y="T7"/>
                </a:cxn>
              </a:cxnLst>
              <a:rect l="T12" t="T13" r="T14" b="T15"/>
              <a:pathLst>
                <a:path w="1161" h="174">
                  <a:moveTo>
                    <a:pt x="519" y="0"/>
                  </a:moveTo>
                  <a:lnTo>
                    <a:pt x="1161" y="31"/>
                  </a:lnTo>
                  <a:lnTo>
                    <a:pt x="0" y="174"/>
                  </a:lnTo>
                  <a:lnTo>
                    <a:pt x="5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0" name="Freeform 447"/>
            <p:cNvSpPr>
              <a:spLocks/>
            </p:cNvSpPr>
            <p:nvPr/>
          </p:nvSpPr>
          <p:spPr bwMode="auto">
            <a:xfrm>
              <a:off x="3757" y="2771"/>
              <a:ext cx="83" cy="14"/>
            </a:xfrm>
            <a:custGeom>
              <a:avLst/>
              <a:gdLst>
                <a:gd name="T0" fmla="*/ 37 w 1161"/>
                <a:gd name="T1" fmla="*/ 0 h 174"/>
                <a:gd name="T2" fmla="*/ 83 w 1161"/>
                <a:gd name="T3" fmla="*/ 2 h 174"/>
                <a:gd name="T4" fmla="*/ 0 w 1161"/>
                <a:gd name="T5" fmla="*/ 14 h 174"/>
                <a:gd name="T6" fmla="*/ 37 w 1161"/>
                <a:gd name="T7" fmla="*/ 0 h 174"/>
                <a:gd name="T8" fmla="*/ 0 60000 65536"/>
                <a:gd name="T9" fmla="*/ 0 60000 65536"/>
                <a:gd name="T10" fmla="*/ 0 60000 65536"/>
                <a:gd name="T11" fmla="*/ 0 60000 65536"/>
                <a:gd name="T12" fmla="*/ 0 w 1161"/>
                <a:gd name="T13" fmla="*/ 0 h 174"/>
                <a:gd name="T14" fmla="*/ 1161 w 1161"/>
                <a:gd name="T15" fmla="*/ 174 h 174"/>
              </a:gdLst>
              <a:ahLst/>
              <a:cxnLst>
                <a:cxn ang="T8">
                  <a:pos x="T0" y="T1"/>
                </a:cxn>
                <a:cxn ang="T9">
                  <a:pos x="T2" y="T3"/>
                </a:cxn>
                <a:cxn ang="T10">
                  <a:pos x="T4" y="T5"/>
                </a:cxn>
                <a:cxn ang="T11">
                  <a:pos x="T6" y="T7"/>
                </a:cxn>
              </a:cxnLst>
              <a:rect l="T12" t="T13" r="T14" b="T15"/>
              <a:pathLst>
                <a:path w="1161" h="174">
                  <a:moveTo>
                    <a:pt x="519" y="0"/>
                  </a:moveTo>
                  <a:lnTo>
                    <a:pt x="1161" y="31"/>
                  </a:lnTo>
                  <a:lnTo>
                    <a:pt x="0" y="174"/>
                  </a:lnTo>
                  <a:lnTo>
                    <a:pt x="5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1" name="Freeform 448"/>
            <p:cNvSpPr>
              <a:spLocks/>
            </p:cNvSpPr>
            <p:nvPr/>
          </p:nvSpPr>
          <p:spPr bwMode="auto">
            <a:xfrm>
              <a:off x="3251" y="2760"/>
              <a:ext cx="90" cy="22"/>
            </a:xfrm>
            <a:custGeom>
              <a:avLst/>
              <a:gdLst>
                <a:gd name="T0" fmla="*/ 0 w 1259"/>
                <a:gd name="T1" fmla="*/ 0 h 282"/>
                <a:gd name="T2" fmla="*/ 90 w 1259"/>
                <a:gd name="T3" fmla="*/ 12 h 282"/>
                <a:gd name="T4" fmla="*/ 41 w 1259"/>
                <a:gd name="T5" fmla="*/ 22 h 282"/>
                <a:gd name="T6" fmla="*/ 0 w 1259"/>
                <a:gd name="T7" fmla="*/ 0 h 282"/>
                <a:gd name="T8" fmla="*/ 0 60000 65536"/>
                <a:gd name="T9" fmla="*/ 0 60000 65536"/>
                <a:gd name="T10" fmla="*/ 0 60000 65536"/>
                <a:gd name="T11" fmla="*/ 0 60000 65536"/>
                <a:gd name="T12" fmla="*/ 0 w 1259"/>
                <a:gd name="T13" fmla="*/ 0 h 282"/>
                <a:gd name="T14" fmla="*/ 1259 w 1259"/>
                <a:gd name="T15" fmla="*/ 282 h 282"/>
              </a:gdLst>
              <a:ahLst/>
              <a:cxnLst>
                <a:cxn ang="T8">
                  <a:pos x="T0" y="T1"/>
                </a:cxn>
                <a:cxn ang="T9">
                  <a:pos x="T2" y="T3"/>
                </a:cxn>
                <a:cxn ang="T10">
                  <a:pos x="T4" y="T5"/>
                </a:cxn>
                <a:cxn ang="T11">
                  <a:pos x="T6" y="T7"/>
                </a:cxn>
              </a:cxnLst>
              <a:rect l="T12" t="T13" r="T14" b="T15"/>
              <a:pathLst>
                <a:path w="1259" h="282">
                  <a:moveTo>
                    <a:pt x="0" y="0"/>
                  </a:moveTo>
                  <a:lnTo>
                    <a:pt x="1259" y="158"/>
                  </a:lnTo>
                  <a:lnTo>
                    <a:pt x="570" y="2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2" name="Freeform 449"/>
            <p:cNvSpPr>
              <a:spLocks/>
            </p:cNvSpPr>
            <p:nvPr/>
          </p:nvSpPr>
          <p:spPr bwMode="auto">
            <a:xfrm>
              <a:off x="3251" y="2760"/>
              <a:ext cx="90" cy="22"/>
            </a:xfrm>
            <a:custGeom>
              <a:avLst/>
              <a:gdLst>
                <a:gd name="T0" fmla="*/ 0 w 1259"/>
                <a:gd name="T1" fmla="*/ 0 h 282"/>
                <a:gd name="T2" fmla="*/ 90 w 1259"/>
                <a:gd name="T3" fmla="*/ 12 h 282"/>
                <a:gd name="T4" fmla="*/ 41 w 1259"/>
                <a:gd name="T5" fmla="*/ 22 h 282"/>
                <a:gd name="T6" fmla="*/ 0 w 1259"/>
                <a:gd name="T7" fmla="*/ 0 h 282"/>
                <a:gd name="T8" fmla="*/ 0 60000 65536"/>
                <a:gd name="T9" fmla="*/ 0 60000 65536"/>
                <a:gd name="T10" fmla="*/ 0 60000 65536"/>
                <a:gd name="T11" fmla="*/ 0 60000 65536"/>
                <a:gd name="T12" fmla="*/ 0 w 1259"/>
                <a:gd name="T13" fmla="*/ 0 h 282"/>
                <a:gd name="T14" fmla="*/ 1259 w 1259"/>
                <a:gd name="T15" fmla="*/ 282 h 282"/>
              </a:gdLst>
              <a:ahLst/>
              <a:cxnLst>
                <a:cxn ang="T8">
                  <a:pos x="T0" y="T1"/>
                </a:cxn>
                <a:cxn ang="T9">
                  <a:pos x="T2" y="T3"/>
                </a:cxn>
                <a:cxn ang="T10">
                  <a:pos x="T4" y="T5"/>
                </a:cxn>
                <a:cxn ang="T11">
                  <a:pos x="T6" y="T7"/>
                </a:cxn>
              </a:cxnLst>
              <a:rect l="T12" t="T13" r="T14" b="T15"/>
              <a:pathLst>
                <a:path w="1259" h="282">
                  <a:moveTo>
                    <a:pt x="0" y="0"/>
                  </a:moveTo>
                  <a:lnTo>
                    <a:pt x="1259" y="158"/>
                  </a:lnTo>
                  <a:lnTo>
                    <a:pt x="570" y="28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3" name="Freeform 450"/>
            <p:cNvSpPr>
              <a:spLocks/>
            </p:cNvSpPr>
            <p:nvPr/>
          </p:nvSpPr>
          <p:spPr bwMode="auto">
            <a:xfrm>
              <a:off x="3251" y="2760"/>
              <a:ext cx="90" cy="12"/>
            </a:xfrm>
            <a:custGeom>
              <a:avLst/>
              <a:gdLst>
                <a:gd name="T0" fmla="*/ 50 w 1259"/>
                <a:gd name="T1" fmla="*/ 0 h 167"/>
                <a:gd name="T2" fmla="*/ 90 w 1259"/>
                <a:gd name="T3" fmla="*/ 12 h 167"/>
                <a:gd name="T4" fmla="*/ 0 w 1259"/>
                <a:gd name="T5" fmla="*/ 1 h 167"/>
                <a:gd name="T6" fmla="*/ 50 w 1259"/>
                <a:gd name="T7" fmla="*/ 0 h 167"/>
                <a:gd name="T8" fmla="*/ 0 60000 65536"/>
                <a:gd name="T9" fmla="*/ 0 60000 65536"/>
                <a:gd name="T10" fmla="*/ 0 60000 65536"/>
                <a:gd name="T11" fmla="*/ 0 60000 65536"/>
                <a:gd name="T12" fmla="*/ 0 w 1259"/>
                <a:gd name="T13" fmla="*/ 0 h 167"/>
                <a:gd name="T14" fmla="*/ 1259 w 1259"/>
                <a:gd name="T15" fmla="*/ 167 h 167"/>
              </a:gdLst>
              <a:ahLst/>
              <a:cxnLst>
                <a:cxn ang="T8">
                  <a:pos x="T0" y="T1"/>
                </a:cxn>
                <a:cxn ang="T9">
                  <a:pos x="T2" y="T3"/>
                </a:cxn>
                <a:cxn ang="T10">
                  <a:pos x="T4" y="T5"/>
                </a:cxn>
                <a:cxn ang="T11">
                  <a:pos x="T6" y="T7"/>
                </a:cxn>
              </a:cxnLst>
              <a:rect l="T12" t="T13" r="T14" b="T15"/>
              <a:pathLst>
                <a:path w="1259" h="167">
                  <a:moveTo>
                    <a:pt x="694" y="0"/>
                  </a:moveTo>
                  <a:lnTo>
                    <a:pt x="1259" y="167"/>
                  </a:lnTo>
                  <a:lnTo>
                    <a:pt x="0" y="9"/>
                  </a:lnTo>
                  <a:lnTo>
                    <a:pt x="6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4" name="Freeform 451"/>
            <p:cNvSpPr>
              <a:spLocks/>
            </p:cNvSpPr>
            <p:nvPr/>
          </p:nvSpPr>
          <p:spPr bwMode="auto">
            <a:xfrm>
              <a:off x="3251" y="2760"/>
              <a:ext cx="90" cy="12"/>
            </a:xfrm>
            <a:custGeom>
              <a:avLst/>
              <a:gdLst>
                <a:gd name="T0" fmla="*/ 50 w 1259"/>
                <a:gd name="T1" fmla="*/ 0 h 167"/>
                <a:gd name="T2" fmla="*/ 90 w 1259"/>
                <a:gd name="T3" fmla="*/ 12 h 167"/>
                <a:gd name="T4" fmla="*/ 0 w 1259"/>
                <a:gd name="T5" fmla="*/ 1 h 167"/>
                <a:gd name="T6" fmla="*/ 50 w 1259"/>
                <a:gd name="T7" fmla="*/ 0 h 167"/>
                <a:gd name="T8" fmla="*/ 0 60000 65536"/>
                <a:gd name="T9" fmla="*/ 0 60000 65536"/>
                <a:gd name="T10" fmla="*/ 0 60000 65536"/>
                <a:gd name="T11" fmla="*/ 0 60000 65536"/>
                <a:gd name="T12" fmla="*/ 0 w 1259"/>
                <a:gd name="T13" fmla="*/ 0 h 167"/>
                <a:gd name="T14" fmla="*/ 1259 w 1259"/>
                <a:gd name="T15" fmla="*/ 167 h 167"/>
              </a:gdLst>
              <a:ahLst/>
              <a:cxnLst>
                <a:cxn ang="T8">
                  <a:pos x="T0" y="T1"/>
                </a:cxn>
                <a:cxn ang="T9">
                  <a:pos x="T2" y="T3"/>
                </a:cxn>
                <a:cxn ang="T10">
                  <a:pos x="T4" y="T5"/>
                </a:cxn>
                <a:cxn ang="T11">
                  <a:pos x="T6" y="T7"/>
                </a:cxn>
              </a:cxnLst>
              <a:rect l="T12" t="T13" r="T14" b="T15"/>
              <a:pathLst>
                <a:path w="1259" h="167">
                  <a:moveTo>
                    <a:pt x="694" y="0"/>
                  </a:moveTo>
                  <a:lnTo>
                    <a:pt x="1259" y="167"/>
                  </a:lnTo>
                  <a:lnTo>
                    <a:pt x="0" y="9"/>
                  </a:lnTo>
                  <a:lnTo>
                    <a:pt x="6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5" name="Freeform 452"/>
            <p:cNvSpPr>
              <a:spLocks/>
            </p:cNvSpPr>
            <p:nvPr/>
          </p:nvSpPr>
          <p:spPr bwMode="auto">
            <a:xfrm>
              <a:off x="3794" y="2754"/>
              <a:ext cx="46" cy="20"/>
            </a:xfrm>
            <a:custGeom>
              <a:avLst/>
              <a:gdLst>
                <a:gd name="T0" fmla="*/ 33 w 642"/>
                <a:gd name="T1" fmla="*/ 0 h 263"/>
                <a:gd name="T2" fmla="*/ 46 w 642"/>
                <a:gd name="T3" fmla="*/ 20 h 263"/>
                <a:gd name="T4" fmla="*/ 0 w 642"/>
                <a:gd name="T5" fmla="*/ 18 h 263"/>
                <a:gd name="T6" fmla="*/ 33 w 642"/>
                <a:gd name="T7" fmla="*/ 0 h 263"/>
                <a:gd name="T8" fmla="*/ 0 60000 65536"/>
                <a:gd name="T9" fmla="*/ 0 60000 65536"/>
                <a:gd name="T10" fmla="*/ 0 60000 65536"/>
                <a:gd name="T11" fmla="*/ 0 60000 65536"/>
                <a:gd name="T12" fmla="*/ 0 w 642"/>
                <a:gd name="T13" fmla="*/ 0 h 263"/>
                <a:gd name="T14" fmla="*/ 642 w 642"/>
                <a:gd name="T15" fmla="*/ 263 h 263"/>
              </a:gdLst>
              <a:ahLst/>
              <a:cxnLst>
                <a:cxn ang="T8">
                  <a:pos x="T0" y="T1"/>
                </a:cxn>
                <a:cxn ang="T9">
                  <a:pos x="T2" y="T3"/>
                </a:cxn>
                <a:cxn ang="T10">
                  <a:pos x="T4" y="T5"/>
                </a:cxn>
                <a:cxn ang="T11">
                  <a:pos x="T6" y="T7"/>
                </a:cxn>
              </a:cxnLst>
              <a:rect l="T12" t="T13" r="T14" b="T15"/>
              <a:pathLst>
                <a:path w="642" h="263">
                  <a:moveTo>
                    <a:pt x="461" y="0"/>
                  </a:moveTo>
                  <a:lnTo>
                    <a:pt x="642" y="263"/>
                  </a:lnTo>
                  <a:lnTo>
                    <a:pt x="0" y="232"/>
                  </a:lnTo>
                  <a:lnTo>
                    <a:pt x="4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6" name="Freeform 453"/>
            <p:cNvSpPr>
              <a:spLocks/>
            </p:cNvSpPr>
            <p:nvPr/>
          </p:nvSpPr>
          <p:spPr bwMode="auto">
            <a:xfrm>
              <a:off x="3794" y="2754"/>
              <a:ext cx="46" cy="20"/>
            </a:xfrm>
            <a:custGeom>
              <a:avLst/>
              <a:gdLst>
                <a:gd name="T0" fmla="*/ 33 w 642"/>
                <a:gd name="T1" fmla="*/ 0 h 263"/>
                <a:gd name="T2" fmla="*/ 46 w 642"/>
                <a:gd name="T3" fmla="*/ 20 h 263"/>
                <a:gd name="T4" fmla="*/ 0 w 642"/>
                <a:gd name="T5" fmla="*/ 18 h 263"/>
                <a:gd name="T6" fmla="*/ 33 w 642"/>
                <a:gd name="T7" fmla="*/ 0 h 263"/>
                <a:gd name="T8" fmla="*/ 0 60000 65536"/>
                <a:gd name="T9" fmla="*/ 0 60000 65536"/>
                <a:gd name="T10" fmla="*/ 0 60000 65536"/>
                <a:gd name="T11" fmla="*/ 0 60000 65536"/>
                <a:gd name="T12" fmla="*/ 0 w 642"/>
                <a:gd name="T13" fmla="*/ 0 h 263"/>
                <a:gd name="T14" fmla="*/ 642 w 642"/>
                <a:gd name="T15" fmla="*/ 263 h 263"/>
              </a:gdLst>
              <a:ahLst/>
              <a:cxnLst>
                <a:cxn ang="T8">
                  <a:pos x="T0" y="T1"/>
                </a:cxn>
                <a:cxn ang="T9">
                  <a:pos x="T2" y="T3"/>
                </a:cxn>
                <a:cxn ang="T10">
                  <a:pos x="T4" y="T5"/>
                </a:cxn>
                <a:cxn ang="T11">
                  <a:pos x="T6" y="T7"/>
                </a:cxn>
              </a:cxnLst>
              <a:rect l="T12" t="T13" r="T14" b="T15"/>
              <a:pathLst>
                <a:path w="642" h="263">
                  <a:moveTo>
                    <a:pt x="461" y="0"/>
                  </a:moveTo>
                  <a:lnTo>
                    <a:pt x="642" y="263"/>
                  </a:lnTo>
                  <a:lnTo>
                    <a:pt x="0" y="232"/>
                  </a:lnTo>
                  <a:lnTo>
                    <a:pt x="4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7" name="Freeform 454"/>
            <p:cNvSpPr>
              <a:spLocks/>
            </p:cNvSpPr>
            <p:nvPr/>
          </p:nvSpPr>
          <p:spPr bwMode="auto">
            <a:xfrm>
              <a:off x="3827" y="2749"/>
              <a:ext cx="45" cy="25"/>
            </a:xfrm>
            <a:custGeom>
              <a:avLst/>
              <a:gdLst>
                <a:gd name="T0" fmla="*/ 45 w 633"/>
                <a:gd name="T1" fmla="*/ 0 h 329"/>
                <a:gd name="T2" fmla="*/ 13 w 633"/>
                <a:gd name="T3" fmla="*/ 25 h 329"/>
                <a:gd name="T4" fmla="*/ 0 w 633"/>
                <a:gd name="T5" fmla="*/ 5 h 329"/>
                <a:gd name="T6" fmla="*/ 45 w 633"/>
                <a:gd name="T7" fmla="*/ 0 h 329"/>
                <a:gd name="T8" fmla="*/ 0 60000 65536"/>
                <a:gd name="T9" fmla="*/ 0 60000 65536"/>
                <a:gd name="T10" fmla="*/ 0 60000 65536"/>
                <a:gd name="T11" fmla="*/ 0 60000 65536"/>
                <a:gd name="T12" fmla="*/ 0 w 633"/>
                <a:gd name="T13" fmla="*/ 0 h 329"/>
                <a:gd name="T14" fmla="*/ 633 w 633"/>
                <a:gd name="T15" fmla="*/ 329 h 329"/>
              </a:gdLst>
              <a:ahLst/>
              <a:cxnLst>
                <a:cxn ang="T8">
                  <a:pos x="T0" y="T1"/>
                </a:cxn>
                <a:cxn ang="T9">
                  <a:pos x="T2" y="T3"/>
                </a:cxn>
                <a:cxn ang="T10">
                  <a:pos x="T4" y="T5"/>
                </a:cxn>
                <a:cxn ang="T11">
                  <a:pos x="T6" y="T7"/>
                </a:cxn>
              </a:cxnLst>
              <a:rect l="T12" t="T13" r="T14" b="T15"/>
              <a:pathLst>
                <a:path w="633" h="329">
                  <a:moveTo>
                    <a:pt x="633" y="0"/>
                  </a:moveTo>
                  <a:lnTo>
                    <a:pt x="181" y="329"/>
                  </a:lnTo>
                  <a:lnTo>
                    <a:pt x="0" y="66"/>
                  </a:lnTo>
                  <a:lnTo>
                    <a:pt x="6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8" name="Freeform 455"/>
            <p:cNvSpPr>
              <a:spLocks/>
            </p:cNvSpPr>
            <p:nvPr/>
          </p:nvSpPr>
          <p:spPr bwMode="auto">
            <a:xfrm>
              <a:off x="3827" y="2749"/>
              <a:ext cx="45" cy="25"/>
            </a:xfrm>
            <a:custGeom>
              <a:avLst/>
              <a:gdLst>
                <a:gd name="T0" fmla="*/ 45 w 633"/>
                <a:gd name="T1" fmla="*/ 0 h 329"/>
                <a:gd name="T2" fmla="*/ 13 w 633"/>
                <a:gd name="T3" fmla="*/ 25 h 329"/>
                <a:gd name="T4" fmla="*/ 0 w 633"/>
                <a:gd name="T5" fmla="*/ 5 h 329"/>
                <a:gd name="T6" fmla="*/ 45 w 633"/>
                <a:gd name="T7" fmla="*/ 0 h 329"/>
                <a:gd name="T8" fmla="*/ 0 60000 65536"/>
                <a:gd name="T9" fmla="*/ 0 60000 65536"/>
                <a:gd name="T10" fmla="*/ 0 60000 65536"/>
                <a:gd name="T11" fmla="*/ 0 60000 65536"/>
                <a:gd name="T12" fmla="*/ 0 w 633"/>
                <a:gd name="T13" fmla="*/ 0 h 329"/>
                <a:gd name="T14" fmla="*/ 633 w 633"/>
                <a:gd name="T15" fmla="*/ 329 h 329"/>
              </a:gdLst>
              <a:ahLst/>
              <a:cxnLst>
                <a:cxn ang="T8">
                  <a:pos x="T0" y="T1"/>
                </a:cxn>
                <a:cxn ang="T9">
                  <a:pos x="T2" y="T3"/>
                </a:cxn>
                <a:cxn ang="T10">
                  <a:pos x="T4" y="T5"/>
                </a:cxn>
                <a:cxn ang="T11">
                  <a:pos x="T6" y="T7"/>
                </a:cxn>
              </a:cxnLst>
              <a:rect l="T12" t="T13" r="T14" b="T15"/>
              <a:pathLst>
                <a:path w="633" h="329">
                  <a:moveTo>
                    <a:pt x="633" y="0"/>
                  </a:moveTo>
                  <a:lnTo>
                    <a:pt x="181" y="329"/>
                  </a:lnTo>
                  <a:lnTo>
                    <a:pt x="0" y="66"/>
                  </a:lnTo>
                  <a:lnTo>
                    <a:pt x="6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19" name="Freeform 456"/>
            <p:cNvSpPr>
              <a:spLocks/>
            </p:cNvSpPr>
            <p:nvPr/>
          </p:nvSpPr>
          <p:spPr bwMode="auto">
            <a:xfrm>
              <a:off x="3251" y="2740"/>
              <a:ext cx="49" cy="20"/>
            </a:xfrm>
            <a:custGeom>
              <a:avLst/>
              <a:gdLst>
                <a:gd name="T0" fmla="*/ 13 w 694"/>
                <a:gd name="T1" fmla="*/ 0 h 260"/>
                <a:gd name="T2" fmla="*/ 49 w 694"/>
                <a:gd name="T3" fmla="*/ 19 h 260"/>
                <a:gd name="T4" fmla="*/ 0 w 694"/>
                <a:gd name="T5" fmla="*/ 20 h 260"/>
                <a:gd name="T6" fmla="*/ 13 w 694"/>
                <a:gd name="T7" fmla="*/ 0 h 260"/>
                <a:gd name="T8" fmla="*/ 0 60000 65536"/>
                <a:gd name="T9" fmla="*/ 0 60000 65536"/>
                <a:gd name="T10" fmla="*/ 0 60000 65536"/>
                <a:gd name="T11" fmla="*/ 0 60000 65536"/>
                <a:gd name="T12" fmla="*/ 0 w 694"/>
                <a:gd name="T13" fmla="*/ 0 h 260"/>
                <a:gd name="T14" fmla="*/ 694 w 694"/>
                <a:gd name="T15" fmla="*/ 260 h 260"/>
              </a:gdLst>
              <a:ahLst/>
              <a:cxnLst>
                <a:cxn ang="T8">
                  <a:pos x="T0" y="T1"/>
                </a:cxn>
                <a:cxn ang="T9">
                  <a:pos x="T2" y="T3"/>
                </a:cxn>
                <a:cxn ang="T10">
                  <a:pos x="T4" y="T5"/>
                </a:cxn>
                <a:cxn ang="T11">
                  <a:pos x="T6" y="T7"/>
                </a:cxn>
              </a:cxnLst>
              <a:rect l="T12" t="T13" r="T14" b="T15"/>
              <a:pathLst>
                <a:path w="694" h="260">
                  <a:moveTo>
                    <a:pt x="185" y="0"/>
                  </a:moveTo>
                  <a:lnTo>
                    <a:pt x="694" y="251"/>
                  </a:lnTo>
                  <a:lnTo>
                    <a:pt x="0" y="260"/>
                  </a:lnTo>
                  <a:lnTo>
                    <a:pt x="1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0" name="Freeform 457"/>
            <p:cNvSpPr>
              <a:spLocks/>
            </p:cNvSpPr>
            <p:nvPr/>
          </p:nvSpPr>
          <p:spPr bwMode="auto">
            <a:xfrm>
              <a:off x="3251" y="2740"/>
              <a:ext cx="49" cy="20"/>
            </a:xfrm>
            <a:custGeom>
              <a:avLst/>
              <a:gdLst>
                <a:gd name="T0" fmla="*/ 13 w 694"/>
                <a:gd name="T1" fmla="*/ 0 h 260"/>
                <a:gd name="T2" fmla="*/ 49 w 694"/>
                <a:gd name="T3" fmla="*/ 19 h 260"/>
                <a:gd name="T4" fmla="*/ 0 w 694"/>
                <a:gd name="T5" fmla="*/ 20 h 260"/>
                <a:gd name="T6" fmla="*/ 13 w 694"/>
                <a:gd name="T7" fmla="*/ 0 h 260"/>
                <a:gd name="T8" fmla="*/ 0 60000 65536"/>
                <a:gd name="T9" fmla="*/ 0 60000 65536"/>
                <a:gd name="T10" fmla="*/ 0 60000 65536"/>
                <a:gd name="T11" fmla="*/ 0 60000 65536"/>
                <a:gd name="T12" fmla="*/ 0 w 694"/>
                <a:gd name="T13" fmla="*/ 0 h 260"/>
                <a:gd name="T14" fmla="*/ 694 w 694"/>
                <a:gd name="T15" fmla="*/ 260 h 260"/>
              </a:gdLst>
              <a:ahLst/>
              <a:cxnLst>
                <a:cxn ang="T8">
                  <a:pos x="T0" y="T1"/>
                </a:cxn>
                <a:cxn ang="T9">
                  <a:pos x="T2" y="T3"/>
                </a:cxn>
                <a:cxn ang="T10">
                  <a:pos x="T4" y="T5"/>
                </a:cxn>
                <a:cxn ang="T11">
                  <a:pos x="T6" y="T7"/>
                </a:cxn>
              </a:cxnLst>
              <a:rect l="T12" t="T13" r="T14" b="T15"/>
              <a:pathLst>
                <a:path w="694" h="260">
                  <a:moveTo>
                    <a:pt x="185" y="0"/>
                  </a:moveTo>
                  <a:lnTo>
                    <a:pt x="694" y="251"/>
                  </a:lnTo>
                  <a:lnTo>
                    <a:pt x="0" y="260"/>
                  </a:lnTo>
                  <a:lnTo>
                    <a:pt x="1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1" name="Freeform 458"/>
            <p:cNvSpPr>
              <a:spLocks/>
            </p:cNvSpPr>
            <p:nvPr/>
          </p:nvSpPr>
          <p:spPr bwMode="auto">
            <a:xfrm>
              <a:off x="3827" y="2731"/>
              <a:ext cx="45" cy="23"/>
            </a:xfrm>
            <a:custGeom>
              <a:avLst/>
              <a:gdLst>
                <a:gd name="T0" fmla="*/ 29 w 633"/>
                <a:gd name="T1" fmla="*/ 0 h 298"/>
                <a:gd name="T2" fmla="*/ 45 w 633"/>
                <a:gd name="T3" fmla="*/ 18 h 298"/>
                <a:gd name="T4" fmla="*/ 0 w 633"/>
                <a:gd name="T5" fmla="*/ 23 h 298"/>
                <a:gd name="T6" fmla="*/ 29 w 633"/>
                <a:gd name="T7" fmla="*/ 0 h 298"/>
                <a:gd name="T8" fmla="*/ 0 60000 65536"/>
                <a:gd name="T9" fmla="*/ 0 60000 65536"/>
                <a:gd name="T10" fmla="*/ 0 60000 65536"/>
                <a:gd name="T11" fmla="*/ 0 60000 65536"/>
                <a:gd name="T12" fmla="*/ 0 w 633"/>
                <a:gd name="T13" fmla="*/ 0 h 298"/>
                <a:gd name="T14" fmla="*/ 633 w 633"/>
                <a:gd name="T15" fmla="*/ 298 h 298"/>
              </a:gdLst>
              <a:ahLst/>
              <a:cxnLst>
                <a:cxn ang="T8">
                  <a:pos x="T0" y="T1"/>
                </a:cxn>
                <a:cxn ang="T9">
                  <a:pos x="T2" y="T3"/>
                </a:cxn>
                <a:cxn ang="T10">
                  <a:pos x="T4" y="T5"/>
                </a:cxn>
                <a:cxn ang="T11">
                  <a:pos x="T6" y="T7"/>
                </a:cxn>
              </a:cxnLst>
              <a:rect l="T12" t="T13" r="T14" b="T15"/>
              <a:pathLst>
                <a:path w="633" h="298">
                  <a:moveTo>
                    <a:pt x="410" y="0"/>
                  </a:moveTo>
                  <a:lnTo>
                    <a:pt x="633" y="232"/>
                  </a:lnTo>
                  <a:lnTo>
                    <a:pt x="0" y="298"/>
                  </a:lnTo>
                  <a:lnTo>
                    <a:pt x="4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2" name="Freeform 459"/>
            <p:cNvSpPr>
              <a:spLocks/>
            </p:cNvSpPr>
            <p:nvPr/>
          </p:nvSpPr>
          <p:spPr bwMode="auto">
            <a:xfrm>
              <a:off x="3827" y="2731"/>
              <a:ext cx="45" cy="23"/>
            </a:xfrm>
            <a:custGeom>
              <a:avLst/>
              <a:gdLst>
                <a:gd name="T0" fmla="*/ 29 w 633"/>
                <a:gd name="T1" fmla="*/ 0 h 298"/>
                <a:gd name="T2" fmla="*/ 45 w 633"/>
                <a:gd name="T3" fmla="*/ 18 h 298"/>
                <a:gd name="T4" fmla="*/ 0 w 633"/>
                <a:gd name="T5" fmla="*/ 23 h 298"/>
                <a:gd name="T6" fmla="*/ 29 w 633"/>
                <a:gd name="T7" fmla="*/ 0 h 298"/>
                <a:gd name="T8" fmla="*/ 0 60000 65536"/>
                <a:gd name="T9" fmla="*/ 0 60000 65536"/>
                <a:gd name="T10" fmla="*/ 0 60000 65536"/>
                <a:gd name="T11" fmla="*/ 0 60000 65536"/>
                <a:gd name="T12" fmla="*/ 0 w 633"/>
                <a:gd name="T13" fmla="*/ 0 h 298"/>
                <a:gd name="T14" fmla="*/ 633 w 633"/>
                <a:gd name="T15" fmla="*/ 298 h 298"/>
              </a:gdLst>
              <a:ahLst/>
              <a:cxnLst>
                <a:cxn ang="T8">
                  <a:pos x="T0" y="T1"/>
                </a:cxn>
                <a:cxn ang="T9">
                  <a:pos x="T2" y="T3"/>
                </a:cxn>
                <a:cxn ang="T10">
                  <a:pos x="T4" y="T5"/>
                </a:cxn>
                <a:cxn ang="T11">
                  <a:pos x="T6" y="T7"/>
                </a:cxn>
              </a:cxnLst>
              <a:rect l="T12" t="T13" r="T14" b="T15"/>
              <a:pathLst>
                <a:path w="633" h="298">
                  <a:moveTo>
                    <a:pt x="410" y="0"/>
                  </a:moveTo>
                  <a:lnTo>
                    <a:pt x="633" y="232"/>
                  </a:lnTo>
                  <a:lnTo>
                    <a:pt x="0" y="298"/>
                  </a:lnTo>
                  <a:lnTo>
                    <a:pt x="4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3" name="Freeform 460"/>
            <p:cNvSpPr>
              <a:spLocks/>
            </p:cNvSpPr>
            <p:nvPr/>
          </p:nvSpPr>
          <p:spPr bwMode="auto">
            <a:xfrm>
              <a:off x="3214" y="2729"/>
              <a:ext cx="50" cy="31"/>
            </a:xfrm>
            <a:custGeom>
              <a:avLst/>
              <a:gdLst>
                <a:gd name="T0" fmla="*/ 0 w 696"/>
                <a:gd name="T1" fmla="*/ 0 h 406"/>
                <a:gd name="T2" fmla="*/ 50 w 696"/>
                <a:gd name="T3" fmla="*/ 11 h 406"/>
                <a:gd name="T4" fmla="*/ 37 w 696"/>
                <a:gd name="T5" fmla="*/ 31 h 406"/>
                <a:gd name="T6" fmla="*/ 0 w 696"/>
                <a:gd name="T7" fmla="*/ 0 h 406"/>
                <a:gd name="T8" fmla="*/ 0 60000 65536"/>
                <a:gd name="T9" fmla="*/ 0 60000 65536"/>
                <a:gd name="T10" fmla="*/ 0 60000 65536"/>
                <a:gd name="T11" fmla="*/ 0 60000 65536"/>
                <a:gd name="T12" fmla="*/ 0 w 696"/>
                <a:gd name="T13" fmla="*/ 0 h 406"/>
                <a:gd name="T14" fmla="*/ 696 w 696"/>
                <a:gd name="T15" fmla="*/ 406 h 406"/>
              </a:gdLst>
              <a:ahLst/>
              <a:cxnLst>
                <a:cxn ang="T8">
                  <a:pos x="T0" y="T1"/>
                </a:cxn>
                <a:cxn ang="T9">
                  <a:pos x="T2" y="T3"/>
                </a:cxn>
                <a:cxn ang="T10">
                  <a:pos x="T4" y="T5"/>
                </a:cxn>
                <a:cxn ang="T11">
                  <a:pos x="T6" y="T7"/>
                </a:cxn>
              </a:cxnLst>
              <a:rect l="T12" t="T13" r="T14" b="T15"/>
              <a:pathLst>
                <a:path w="696" h="406">
                  <a:moveTo>
                    <a:pt x="0" y="0"/>
                  </a:moveTo>
                  <a:lnTo>
                    <a:pt x="696" y="146"/>
                  </a:lnTo>
                  <a:lnTo>
                    <a:pt x="511" y="40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4" name="Freeform 461"/>
            <p:cNvSpPr>
              <a:spLocks/>
            </p:cNvSpPr>
            <p:nvPr/>
          </p:nvSpPr>
          <p:spPr bwMode="auto">
            <a:xfrm>
              <a:off x="3214" y="2729"/>
              <a:ext cx="50" cy="31"/>
            </a:xfrm>
            <a:custGeom>
              <a:avLst/>
              <a:gdLst>
                <a:gd name="T0" fmla="*/ 0 w 696"/>
                <a:gd name="T1" fmla="*/ 0 h 406"/>
                <a:gd name="T2" fmla="*/ 50 w 696"/>
                <a:gd name="T3" fmla="*/ 11 h 406"/>
                <a:gd name="T4" fmla="*/ 37 w 696"/>
                <a:gd name="T5" fmla="*/ 31 h 406"/>
                <a:gd name="T6" fmla="*/ 0 w 696"/>
                <a:gd name="T7" fmla="*/ 0 h 406"/>
                <a:gd name="T8" fmla="*/ 0 60000 65536"/>
                <a:gd name="T9" fmla="*/ 0 60000 65536"/>
                <a:gd name="T10" fmla="*/ 0 60000 65536"/>
                <a:gd name="T11" fmla="*/ 0 60000 65536"/>
                <a:gd name="T12" fmla="*/ 0 w 696"/>
                <a:gd name="T13" fmla="*/ 0 h 406"/>
                <a:gd name="T14" fmla="*/ 696 w 696"/>
                <a:gd name="T15" fmla="*/ 406 h 406"/>
              </a:gdLst>
              <a:ahLst/>
              <a:cxnLst>
                <a:cxn ang="T8">
                  <a:pos x="T0" y="T1"/>
                </a:cxn>
                <a:cxn ang="T9">
                  <a:pos x="T2" y="T3"/>
                </a:cxn>
                <a:cxn ang="T10">
                  <a:pos x="T4" y="T5"/>
                </a:cxn>
                <a:cxn ang="T11">
                  <a:pos x="T6" y="T7"/>
                </a:cxn>
              </a:cxnLst>
              <a:rect l="T12" t="T13" r="T14" b="T15"/>
              <a:pathLst>
                <a:path w="696" h="406">
                  <a:moveTo>
                    <a:pt x="0" y="0"/>
                  </a:moveTo>
                  <a:lnTo>
                    <a:pt x="696" y="146"/>
                  </a:lnTo>
                  <a:lnTo>
                    <a:pt x="511" y="40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5" name="Freeform 462"/>
            <p:cNvSpPr>
              <a:spLocks/>
            </p:cNvSpPr>
            <p:nvPr/>
          </p:nvSpPr>
          <p:spPr bwMode="auto">
            <a:xfrm>
              <a:off x="3856" y="2718"/>
              <a:ext cx="44" cy="31"/>
            </a:xfrm>
            <a:custGeom>
              <a:avLst/>
              <a:gdLst>
                <a:gd name="T0" fmla="*/ 44 w 620"/>
                <a:gd name="T1" fmla="*/ 0 h 395"/>
                <a:gd name="T2" fmla="*/ 16 w 620"/>
                <a:gd name="T3" fmla="*/ 31 h 395"/>
                <a:gd name="T4" fmla="*/ 0 w 620"/>
                <a:gd name="T5" fmla="*/ 13 h 395"/>
                <a:gd name="T6" fmla="*/ 44 w 620"/>
                <a:gd name="T7" fmla="*/ 0 h 395"/>
                <a:gd name="T8" fmla="*/ 0 60000 65536"/>
                <a:gd name="T9" fmla="*/ 0 60000 65536"/>
                <a:gd name="T10" fmla="*/ 0 60000 65536"/>
                <a:gd name="T11" fmla="*/ 0 60000 65536"/>
                <a:gd name="T12" fmla="*/ 0 w 620"/>
                <a:gd name="T13" fmla="*/ 0 h 395"/>
                <a:gd name="T14" fmla="*/ 620 w 620"/>
                <a:gd name="T15" fmla="*/ 395 h 395"/>
              </a:gdLst>
              <a:ahLst/>
              <a:cxnLst>
                <a:cxn ang="T8">
                  <a:pos x="T0" y="T1"/>
                </a:cxn>
                <a:cxn ang="T9">
                  <a:pos x="T2" y="T3"/>
                </a:cxn>
                <a:cxn ang="T10">
                  <a:pos x="T4" y="T5"/>
                </a:cxn>
                <a:cxn ang="T11">
                  <a:pos x="T6" y="T7"/>
                </a:cxn>
              </a:cxnLst>
              <a:rect l="T12" t="T13" r="T14" b="T15"/>
              <a:pathLst>
                <a:path w="620" h="395">
                  <a:moveTo>
                    <a:pt x="620" y="0"/>
                  </a:moveTo>
                  <a:lnTo>
                    <a:pt x="223" y="395"/>
                  </a:lnTo>
                  <a:lnTo>
                    <a:pt x="0" y="163"/>
                  </a:lnTo>
                  <a:lnTo>
                    <a:pt x="6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6" name="Freeform 463"/>
            <p:cNvSpPr>
              <a:spLocks/>
            </p:cNvSpPr>
            <p:nvPr/>
          </p:nvSpPr>
          <p:spPr bwMode="auto">
            <a:xfrm>
              <a:off x="3856" y="2718"/>
              <a:ext cx="44" cy="31"/>
            </a:xfrm>
            <a:custGeom>
              <a:avLst/>
              <a:gdLst>
                <a:gd name="T0" fmla="*/ 44 w 620"/>
                <a:gd name="T1" fmla="*/ 0 h 395"/>
                <a:gd name="T2" fmla="*/ 16 w 620"/>
                <a:gd name="T3" fmla="*/ 31 h 395"/>
                <a:gd name="T4" fmla="*/ 0 w 620"/>
                <a:gd name="T5" fmla="*/ 13 h 395"/>
                <a:gd name="T6" fmla="*/ 44 w 620"/>
                <a:gd name="T7" fmla="*/ 0 h 395"/>
                <a:gd name="T8" fmla="*/ 0 60000 65536"/>
                <a:gd name="T9" fmla="*/ 0 60000 65536"/>
                <a:gd name="T10" fmla="*/ 0 60000 65536"/>
                <a:gd name="T11" fmla="*/ 0 60000 65536"/>
                <a:gd name="T12" fmla="*/ 0 w 620"/>
                <a:gd name="T13" fmla="*/ 0 h 395"/>
                <a:gd name="T14" fmla="*/ 620 w 620"/>
                <a:gd name="T15" fmla="*/ 395 h 395"/>
              </a:gdLst>
              <a:ahLst/>
              <a:cxnLst>
                <a:cxn ang="T8">
                  <a:pos x="T0" y="T1"/>
                </a:cxn>
                <a:cxn ang="T9">
                  <a:pos x="T2" y="T3"/>
                </a:cxn>
                <a:cxn ang="T10">
                  <a:pos x="T4" y="T5"/>
                </a:cxn>
                <a:cxn ang="T11">
                  <a:pos x="T6" y="T7"/>
                </a:cxn>
              </a:cxnLst>
              <a:rect l="T12" t="T13" r="T14" b="T15"/>
              <a:pathLst>
                <a:path w="620" h="395">
                  <a:moveTo>
                    <a:pt x="620" y="0"/>
                  </a:moveTo>
                  <a:lnTo>
                    <a:pt x="223" y="395"/>
                  </a:lnTo>
                  <a:lnTo>
                    <a:pt x="0" y="163"/>
                  </a:lnTo>
                  <a:lnTo>
                    <a:pt x="6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7" name="Freeform 464"/>
            <p:cNvSpPr>
              <a:spLocks/>
            </p:cNvSpPr>
            <p:nvPr/>
          </p:nvSpPr>
          <p:spPr bwMode="auto">
            <a:xfrm>
              <a:off x="3214" y="2712"/>
              <a:ext cx="50" cy="28"/>
            </a:xfrm>
            <a:custGeom>
              <a:avLst/>
              <a:gdLst>
                <a:gd name="T0" fmla="*/ 17 w 696"/>
                <a:gd name="T1" fmla="*/ 0 h 363"/>
                <a:gd name="T2" fmla="*/ 50 w 696"/>
                <a:gd name="T3" fmla="*/ 28 h 363"/>
                <a:gd name="T4" fmla="*/ 0 w 696"/>
                <a:gd name="T5" fmla="*/ 17 h 363"/>
                <a:gd name="T6" fmla="*/ 17 w 696"/>
                <a:gd name="T7" fmla="*/ 0 h 363"/>
                <a:gd name="T8" fmla="*/ 0 60000 65536"/>
                <a:gd name="T9" fmla="*/ 0 60000 65536"/>
                <a:gd name="T10" fmla="*/ 0 60000 65536"/>
                <a:gd name="T11" fmla="*/ 0 60000 65536"/>
                <a:gd name="T12" fmla="*/ 0 w 696"/>
                <a:gd name="T13" fmla="*/ 0 h 363"/>
                <a:gd name="T14" fmla="*/ 696 w 696"/>
                <a:gd name="T15" fmla="*/ 363 h 363"/>
              </a:gdLst>
              <a:ahLst/>
              <a:cxnLst>
                <a:cxn ang="T8">
                  <a:pos x="T0" y="T1"/>
                </a:cxn>
                <a:cxn ang="T9">
                  <a:pos x="T2" y="T3"/>
                </a:cxn>
                <a:cxn ang="T10">
                  <a:pos x="T4" y="T5"/>
                </a:cxn>
                <a:cxn ang="T11">
                  <a:pos x="T6" y="T7"/>
                </a:cxn>
              </a:cxnLst>
              <a:rect l="T12" t="T13" r="T14" b="T15"/>
              <a:pathLst>
                <a:path w="696" h="363">
                  <a:moveTo>
                    <a:pt x="240" y="0"/>
                  </a:moveTo>
                  <a:lnTo>
                    <a:pt x="696" y="363"/>
                  </a:lnTo>
                  <a:lnTo>
                    <a:pt x="0" y="217"/>
                  </a:lnTo>
                  <a:lnTo>
                    <a:pt x="2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8" name="Freeform 465"/>
            <p:cNvSpPr>
              <a:spLocks/>
            </p:cNvSpPr>
            <p:nvPr/>
          </p:nvSpPr>
          <p:spPr bwMode="auto">
            <a:xfrm>
              <a:off x="3214" y="2712"/>
              <a:ext cx="50" cy="28"/>
            </a:xfrm>
            <a:custGeom>
              <a:avLst/>
              <a:gdLst>
                <a:gd name="T0" fmla="*/ 17 w 696"/>
                <a:gd name="T1" fmla="*/ 0 h 363"/>
                <a:gd name="T2" fmla="*/ 50 w 696"/>
                <a:gd name="T3" fmla="*/ 28 h 363"/>
                <a:gd name="T4" fmla="*/ 0 w 696"/>
                <a:gd name="T5" fmla="*/ 17 h 363"/>
                <a:gd name="T6" fmla="*/ 17 w 696"/>
                <a:gd name="T7" fmla="*/ 0 h 363"/>
                <a:gd name="T8" fmla="*/ 0 60000 65536"/>
                <a:gd name="T9" fmla="*/ 0 60000 65536"/>
                <a:gd name="T10" fmla="*/ 0 60000 65536"/>
                <a:gd name="T11" fmla="*/ 0 60000 65536"/>
                <a:gd name="T12" fmla="*/ 0 w 696"/>
                <a:gd name="T13" fmla="*/ 0 h 363"/>
                <a:gd name="T14" fmla="*/ 696 w 696"/>
                <a:gd name="T15" fmla="*/ 363 h 363"/>
              </a:gdLst>
              <a:ahLst/>
              <a:cxnLst>
                <a:cxn ang="T8">
                  <a:pos x="T0" y="T1"/>
                </a:cxn>
                <a:cxn ang="T9">
                  <a:pos x="T2" y="T3"/>
                </a:cxn>
                <a:cxn ang="T10">
                  <a:pos x="T4" y="T5"/>
                </a:cxn>
                <a:cxn ang="T11">
                  <a:pos x="T6" y="T7"/>
                </a:cxn>
              </a:cxnLst>
              <a:rect l="T12" t="T13" r="T14" b="T15"/>
              <a:pathLst>
                <a:path w="696" h="363">
                  <a:moveTo>
                    <a:pt x="240" y="0"/>
                  </a:moveTo>
                  <a:lnTo>
                    <a:pt x="696" y="363"/>
                  </a:lnTo>
                  <a:lnTo>
                    <a:pt x="0" y="217"/>
                  </a:lnTo>
                  <a:lnTo>
                    <a:pt x="2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29" name="Freeform 466"/>
            <p:cNvSpPr>
              <a:spLocks/>
            </p:cNvSpPr>
            <p:nvPr/>
          </p:nvSpPr>
          <p:spPr bwMode="auto">
            <a:xfrm>
              <a:off x="3856" y="2703"/>
              <a:ext cx="44" cy="28"/>
            </a:xfrm>
            <a:custGeom>
              <a:avLst/>
              <a:gdLst>
                <a:gd name="T0" fmla="*/ 26 w 620"/>
                <a:gd name="T1" fmla="*/ 0 h 361"/>
                <a:gd name="T2" fmla="*/ 44 w 620"/>
                <a:gd name="T3" fmla="*/ 15 h 361"/>
                <a:gd name="T4" fmla="*/ 0 w 620"/>
                <a:gd name="T5" fmla="*/ 28 h 361"/>
                <a:gd name="T6" fmla="*/ 26 w 620"/>
                <a:gd name="T7" fmla="*/ 0 h 361"/>
                <a:gd name="T8" fmla="*/ 0 60000 65536"/>
                <a:gd name="T9" fmla="*/ 0 60000 65536"/>
                <a:gd name="T10" fmla="*/ 0 60000 65536"/>
                <a:gd name="T11" fmla="*/ 0 60000 65536"/>
                <a:gd name="T12" fmla="*/ 0 w 620"/>
                <a:gd name="T13" fmla="*/ 0 h 361"/>
                <a:gd name="T14" fmla="*/ 620 w 620"/>
                <a:gd name="T15" fmla="*/ 361 h 361"/>
              </a:gdLst>
              <a:ahLst/>
              <a:cxnLst>
                <a:cxn ang="T8">
                  <a:pos x="T0" y="T1"/>
                </a:cxn>
                <a:cxn ang="T9">
                  <a:pos x="T2" y="T3"/>
                </a:cxn>
                <a:cxn ang="T10">
                  <a:pos x="T4" y="T5"/>
                </a:cxn>
                <a:cxn ang="T11">
                  <a:pos x="T6" y="T7"/>
                </a:cxn>
              </a:cxnLst>
              <a:rect l="T12" t="T13" r="T14" b="T15"/>
              <a:pathLst>
                <a:path w="620" h="361">
                  <a:moveTo>
                    <a:pt x="362" y="0"/>
                  </a:moveTo>
                  <a:lnTo>
                    <a:pt x="620" y="198"/>
                  </a:lnTo>
                  <a:lnTo>
                    <a:pt x="0" y="361"/>
                  </a:lnTo>
                  <a:lnTo>
                    <a:pt x="3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0" name="Freeform 467"/>
            <p:cNvSpPr>
              <a:spLocks/>
            </p:cNvSpPr>
            <p:nvPr/>
          </p:nvSpPr>
          <p:spPr bwMode="auto">
            <a:xfrm>
              <a:off x="3856" y="2703"/>
              <a:ext cx="44" cy="28"/>
            </a:xfrm>
            <a:custGeom>
              <a:avLst/>
              <a:gdLst>
                <a:gd name="T0" fmla="*/ 26 w 620"/>
                <a:gd name="T1" fmla="*/ 0 h 361"/>
                <a:gd name="T2" fmla="*/ 44 w 620"/>
                <a:gd name="T3" fmla="*/ 15 h 361"/>
                <a:gd name="T4" fmla="*/ 0 w 620"/>
                <a:gd name="T5" fmla="*/ 28 h 361"/>
                <a:gd name="T6" fmla="*/ 26 w 620"/>
                <a:gd name="T7" fmla="*/ 0 h 361"/>
                <a:gd name="T8" fmla="*/ 0 60000 65536"/>
                <a:gd name="T9" fmla="*/ 0 60000 65536"/>
                <a:gd name="T10" fmla="*/ 0 60000 65536"/>
                <a:gd name="T11" fmla="*/ 0 60000 65536"/>
                <a:gd name="T12" fmla="*/ 0 w 620"/>
                <a:gd name="T13" fmla="*/ 0 h 361"/>
                <a:gd name="T14" fmla="*/ 620 w 620"/>
                <a:gd name="T15" fmla="*/ 361 h 361"/>
              </a:gdLst>
              <a:ahLst/>
              <a:cxnLst>
                <a:cxn ang="T8">
                  <a:pos x="T0" y="T1"/>
                </a:cxn>
                <a:cxn ang="T9">
                  <a:pos x="T2" y="T3"/>
                </a:cxn>
                <a:cxn ang="T10">
                  <a:pos x="T4" y="T5"/>
                </a:cxn>
                <a:cxn ang="T11">
                  <a:pos x="T6" y="T7"/>
                </a:cxn>
              </a:cxnLst>
              <a:rect l="T12" t="T13" r="T14" b="T15"/>
              <a:pathLst>
                <a:path w="620" h="361">
                  <a:moveTo>
                    <a:pt x="362" y="0"/>
                  </a:moveTo>
                  <a:lnTo>
                    <a:pt x="620" y="198"/>
                  </a:lnTo>
                  <a:lnTo>
                    <a:pt x="0" y="361"/>
                  </a:lnTo>
                  <a:lnTo>
                    <a:pt x="36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1" name="Freeform 468"/>
            <p:cNvSpPr>
              <a:spLocks/>
            </p:cNvSpPr>
            <p:nvPr/>
          </p:nvSpPr>
          <p:spPr bwMode="auto">
            <a:xfrm>
              <a:off x="3184" y="2690"/>
              <a:ext cx="47" cy="39"/>
            </a:xfrm>
            <a:custGeom>
              <a:avLst/>
              <a:gdLst>
                <a:gd name="T0" fmla="*/ 0 w 659"/>
                <a:gd name="T1" fmla="*/ 0 h 511"/>
                <a:gd name="T2" fmla="*/ 47 w 659"/>
                <a:gd name="T3" fmla="*/ 22 h 511"/>
                <a:gd name="T4" fmla="*/ 30 w 659"/>
                <a:gd name="T5" fmla="*/ 39 h 511"/>
                <a:gd name="T6" fmla="*/ 0 w 659"/>
                <a:gd name="T7" fmla="*/ 0 h 511"/>
                <a:gd name="T8" fmla="*/ 0 60000 65536"/>
                <a:gd name="T9" fmla="*/ 0 60000 65536"/>
                <a:gd name="T10" fmla="*/ 0 60000 65536"/>
                <a:gd name="T11" fmla="*/ 0 60000 65536"/>
                <a:gd name="T12" fmla="*/ 0 w 659"/>
                <a:gd name="T13" fmla="*/ 0 h 511"/>
                <a:gd name="T14" fmla="*/ 659 w 659"/>
                <a:gd name="T15" fmla="*/ 511 h 511"/>
              </a:gdLst>
              <a:ahLst/>
              <a:cxnLst>
                <a:cxn ang="T8">
                  <a:pos x="T0" y="T1"/>
                </a:cxn>
                <a:cxn ang="T9">
                  <a:pos x="T2" y="T3"/>
                </a:cxn>
                <a:cxn ang="T10">
                  <a:pos x="T4" y="T5"/>
                </a:cxn>
                <a:cxn ang="T11">
                  <a:pos x="T6" y="T7"/>
                </a:cxn>
              </a:cxnLst>
              <a:rect l="T12" t="T13" r="T14" b="T15"/>
              <a:pathLst>
                <a:path w="659" h="511">
                  <a:moveTo>
                    <a:pt x="0" y="0"/>
                  </a:moveTo>
                  <a:lnTo>
                    <a:pt x="659" y="294"/>
                  </a:lnTo>
                  <a:lnTo>
                    <a:pt x="419" y="5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2" name="Freeform 469"/>
            <p:cNvSpPr>
              <a:spLocks/>
            </p:cNvSpPr>
            <p:nvPr/>
          </p:nvSpPr>
          <p:spPr bwMode="auto">
            <a:xfrm>
              <a:off x="3184" y="2690"/>
              <a:ext cx="47" cy="39"/>
            </a:xfrm>
            <a:custGeom>
              <a:avLst/>
              <a:gdLst>
                <a:gd name="T0" fmla="*/ 0 w 659"/>
                <a:gd name="T1" fmla="*/ 0 h 511"/>
                <a:gd name="T2" fmla="*/ 47 w 659"/>
                <a:gd name="T3" fmla="*/ 22 h 511"/>
                <a:gd name="T4" fmla="*/ 30 w 659"/>
                <a:gd name="T5" fmla="*/ 39 h 511"/>
                <a:gd name="T6" fmla="*/ 0 w 659"/>
                <a:gd name="T7" fmla="*/ 0 h 511"/>
                <a:gd name="T8" fmla="*/ 0 60000 65536"/>
                <a:gd name="T9" fmla="*/ 0 60000 65536"/>
                <a:gd name="T10" fmla="*/ 0 60000 65536"/>
                <a:gd name="T11" fmla="*/ 0 60000 65536"/>
                <a:gd name="T12" fmla="*/ 0 w 659"/>
                <a:gd name="T13" fmla="*/ 0 h 511"/>
                <a:gd name="T14" fmla="*/ 659 w 659"/>
                <a:gd name="T15" fmla="*/ 511 h 511"/>
              </a:gdLst>
              <a:ahLst/>
              <a:cxnLst>
                <a:cxn ang="T8">
                  <a:pos x="T0" y="T1"/>
                </a:cxn>
                <a:cxn ang="T9">
                  <a:pos x="T2" y="T3"/>
                </a:cxn>
                <a:cxn ang="T10">
                  <a:pos x="T4" y="T5"/>
                </a:cxn>
                <a:cxn ang="T11">
                  <a:pos x="T6" y="T7"/>
                </a:cxn>
              </a:cxnLst>
              <a:rect l="T12" t="T13" r="T14" b="T15"/>
              <a:pathLst>
                <a:path w="659" h="511">
                  <a:moveTo>
                    <a:pt x="0" y="0"/>
                  </a:moveTo>
                  <a:lnTo>
                    <a:pt x="659" y="294"/>
                  </a:lnTo>
                  <a:lnTo>
                    <a:pt x="419" y="51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3" name="Freeform 470"/>
            <p:cNvSpPr>
              <a:spLocks/>
            </p:cNvSpPr>
            <p:nvPr/>
          </p:nvSpPr>
          <p:spPr bwMode="auto">
            <a:xfrm>
              <a:off x="3882" y="2683"/>
              <a:ext cx="43" cy="35"/>
            </a:xfrm>
            <a:custGeom>
              <a:avLst/>
              <a:gdLst>
                <a:gd name="T0" fmla="*/ 43 w 600"/>
                <a:gd name="T1" fmla="*/ 0 h 455"/>
                <a:gd name="T2" fmla="*/ 18 w 600"/>
                <a:gd name="T3" fmla="*/ 35 h 455"/>
                <a:gd name="T4" fmla="*/ 0 w 600"/>
                <a:gd name="T5" fmla="*/ 20 h 455"/>
                <a:gd name="T6" fmla="*/ 43 w 600"/>
                <a:gd name="T7" fmla="*/ 0 h 455"/>
                <a:gd name="T8" fmla="*/ 0 60000 65536"/>
                <a:gd name="T9" fmla="*/ 0 60000 65536"/>
                <a:gd name="T10" fmla="*/ 0 60000 65536"/>
                <a:gd name="T11" fmla="*/ 0 60000 65536"/>
                <a:gd name="T12" fmla="*/ 0 w 600"/>
                <a:gd name="T13" fmla="*/ 0 h 455"/>
                <a:gd name="T14" fmla="*/ 600 w 600"/>
                <a:gd name="T15" fmla="*/ 455 h 455"/>
              </a:gdLst>
              <a:ahLst/>
              <a:cxnLst>
                <a:cxn ang="T8">
                  <a:pos x="T0" y="T1"/>
                </a:cxn>
                <a:cxn ang="T9">
                  <a:pos x="T2" y="T3"/>
                </a:cxn>
                <a:cxn ang="T10">
                  <a:pos x="T4" y="T5"/>
                </a:cxn>
                <a:cxn ang="T11">
                  <a:pos x="T6" y="T7"/>
                </a:cxn>
              </a:cxnLst>
              <a:rect l="T12" t="T13" r="T14" b="T15"/>
              <a:pathLst>
                <a:path w="600" h="455">
                  <a:moveTo>
                    <a:pt x="600" y="0"/>
                  </a:moveTo>
                  <a:lnTo>
                    <a:pt x="258" y="455"/>
                  </a:lnTo>
                  <a:lnTo>
                    <a:pt x="0" y="257"/>
                  </a:lnTo>
                  <a:lnTo>
                    <a:pt x="6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 name="Freeform 471"/>
            <p:cNvSpPr>
              <a:spLocks/>
            </p:cNvSpPr>
            <p:nvPr/>
          </p:nvSpPr>
          <p:spPr bwMode="auto">
            <a:xfrm>
              <a:off x="3882" y="2683"/>
              <a:ext cx="43" cy="35"/>
            </a:xfrm>
            <a:custGeom>
              <a:avLst/>
              <a:gdLst>
                <a:gd name="T0" fmla="*/ 43 w 600"/>
                <a:gd name="T1" fmla="*/ 0 h 455"/>
                <a:gd name="T2" fmla="*/ 18 w 600"/>
                <a:gd name="T3" fmla="*/ 35 h 455"/>
                <a:gd name="T4" fmla="*/ 0 w 600"/>
                <a:gd name="T5" fmla="*/ 20 h 455"/>
                <a:gd name="T6" fmla="*/ 43 w 600"/>
                <a:gd name="T7" fmla="*/ 0 h 455"/>
                <a:gd name="T8" fmla="*/ 0 60000 65536"/>
                <a:gd name="T9" fmla="*/ 0 60000 65536"/>
                <a:gd name="T10" fmla="*/ 0 60000 65536"/>
                <a:gd name="T11" fmla="*/ 0 60000 65536"/>
                <a:gd name="T12" fmla="*/ 0 w 600"/>
                <a:gd name="T13" fmla="*/ 0 h 455"/>
                <a:gd name="T14" fmla="*/ 600 w 600"/>
                <a:gd name="T15" fmla="*/ 455 h 455"/>
              </a:gdLst>
              <a:ahLst/>
              <a:cxnLst>
                <a:cxn ang="T8">
                  <a:pos x="T0" y="T1"/>
                </a:cxn>
                <a:cxn ang="T9">
                  <a:pos x="T2" y="T3"/>
                </a:cxn>
                <a:cxn ang="T10">
                  <a:pos x="T4" y="T5"/>
                </a:cxn>
                <a:cxn ang="T11">
                  <a:pos x="T6" y="T7"/>
                </a:cxn>
              </a:cxnLst>
              <a:rect l="T12" t="T13" r="T14" b="T15"/>
              <a:pathLst>
                <a:path w="600" h="455">
                  <a:moveTo>
                    <a:pt x="600" y="0"/>
                  </a:moveTo>
                  <a:lnTo>
                    <a:pt x="258" y="455"/>
                  </a:lnTo>
                  <a:lnTo>
                    <a:pt x="0" y="257"/>
                  </a:lnTo>
                  <a:lnTo>
                    <a:pt x="6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5" name="Freeform 472"/>
            <p:cNvSpPr>
              <a:spLocks/>
            </p:cNvSpPr>
            <p:nvPr/>
          </p:nvSpPr>
          <p:spPr bwMode="auto">
            <a:xfrm>
              <a:off x="3184" y="2677"/>
              <a:ext cx="47" cy="35"/>
            </a:xfrm>
            <a:custGeom>
              <a:avLst/>
              <a:gdLst>
                <a:gd name="T0" fmla="*/ 20 w 659"/>
                <a:gd name="T1" fmla="*/ 0 h 457"/>
                <a:gd name="T2" fmla="*/ 47 w 659"/>
                <a:gd name="T3" fmla="*/ 35 h 457"/>
                <a:gd name="T4" fmla="*/ 0 w 659"/>
                <a:gd name="T5" fmla="*/ 12 h 457"/>
                <a:gd name="T6" fmla="*/ 20 w 659"/>
                <a:gd name="T7" fmla="*/ 0 h 457"/>
                <a:gd name="T8" fmla="*/ 0 60000 65536"/>
                <a:gd name="T9" fmla="*/ 0 60000 65536"/>
                <a:gd name="T10" fmla="*/ 0 60000 65536"/>
                <a:gd name="T11" fmla="*/ 0 60000 65536"/>
                <a:gd name="T12" fmla="*/ 0 w 659"/>
                <a:gd name="T13" fmla="*/ 0 h 457"/>
                <a:gd name="T14" fmla="*/ 659 w 659"/>
                <a:gd name="T15" fmla="*/ 457 h 457"/>
              </a:gdLst>
              <a:ahLst/>
              <a:cxnLst>
                <a:cxn ang="T8">
                  <a:pos x="T0" y="T1"/>
                </a:cxn>
                <a:cxn ang="T9">
                  <a:pos x="T2" y="T3"/>
                </a:cxn>
                <a:cxn ang="T10">
                  <a:pos x="T4" y="T5"/>
                </a:cxn>
                <a:cxn ang="T11">
                  <a:pos x="T6" y="T7"/>
                </a:cxn>
              </a:cxnLst>
              <a:rect l="T12" t="T13" r="T14" b="T15"/>
              <a:pathLst>
                <a:path w="659" h="457">
                  <a:moveTo>
                    <a:pt x="284" y="0"/>
                  </a:moveTo>
                  <a:lnTo>
                    <a:pt x="659" y="457"/>
                  </a:lnTo>
                  <a:lnTo>
                    <a:pt x="0" y="163"/>
                  </a:lnTo>
                  <a:lnTo>
                    <a:pt x="2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6" name="Freeform 473"/>
            <p:cNvSpPr>
              <a:spLocks/>
            </p:cNvSpPr>
            <p:nvPr/>
          </p:nvSpPr>
          <p:spPr bwMode="auto">
            <a:xfrm>
              <a:off x="3184" y="2677"/>
              <a:ext cx="47" cy="35"/>
            </a:xfrm>
            <a:custGeom>
              <a:avLst/>
              <a:gdLst>
                <a:gd name="T0" fmla="*/ 20 w 659"/>
                <a:gd name="T1" fmla="*/ 0 h 457"/>
                <a:gd name="T2" fmla="*/ 47 w 659"/>
                <a:gd name="T3" fmla="*/ 35 h 457"/>
                <a:gd name="T4" fmla="*/ 0 w 659"/>
                <a:gd name="T5" fmla="*/ 12 h 457"/>
                <a:gd name="T6" fmla="*/ 20 w 659"/>
                <a:gd name="T7" fmla="*/ 0 h 457"/>
                <a:gd name="T8" fmla="*/ 0 60000 65536"/>
                <a:gd name="T9" fmla="*/ 0 60000 65536"/>
                <a:gd name="T10" fmla="*/ 0 60000 65536"/>
                <a:gd name="T11" fmla="*/ 0 60000 65536"/>
                <a:gd name="T12" fmla="*/ 0 w 659"/>
                <a:gd name="T13" fmla="*/ 0 h 457"/>
                <a:gd name="T14" fmla="*/ 659 w 659"/>
                <a:gd name="T15" fmla="*/ 457 h 457"/>
              </a:gdLst>
              <a:ahLst/>
              <a:cxnLst>
                <a:cxn ang="T8">
                  <a:pos x="T0" y="T1"/>
                </a:cxn>
                <a:cxn ang="T9">
                  <a:pos x="T2" y="T3"/>
                </a:cxn>
                <a:cxn ang="T10">
                  <a:pos x="T4" y="T5"/>
                </a:cxn>
                <a:cxn ang="T11">
                  <a:pos x="T6" y="T7"/>
                </a:cxn>
              </a:cxnLst>
              <a:rect l="T12" t="T13" r="T14" b="T15"/>
              <a:pathLst>
                <a:path w="659" h="457">
                  <a:moveTo>
                    <a:pt x="284" y="0"/>
                  </a:moveTo>
                  <a:lnTo>
                    <a:pt x="659" y="457"/>
                  </a:lnTo>
                  <a:lnTo>
                    <a:pt x="0" y="163"/>
                  </a:lnTo>
                  <a:lnTo>
                    <a:pt x="2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7" name="Freeform 474"/>
            <p:cNvSpPr>
              <a:spLocks/>
            </p:cNvSpPr>
            <p:nvPr/>
          </p:nvSpPr>
          <p:spPr bwMode="auto">
            <a:xfrm>
              <a:off x="3882" y="2671"/>
              <a:ext cx="43" cy="32"/>
            </a:xfrm>
            <a:custGeom>
              <a:avLst/>
              <a:gdLst>
                <a:gd name="T0" fmla="*/ 23 w 600"/>
                <a:gd name="T1" fmla="*/ 0 h 421"/>
                <a:gd name="T2" fmla="*/ 43 w 600"/>
                <a:gd name="T3" fmla="*/ 12 h 421"/>
                <a:gd name="T4" fmla="*/ 0 w 600"/>
                <a:gd name="T5" fmla="*/ 32 h 421"/>
                <a:gd name="T6" fmla="*/ 23 w 600"/>
                <a:gd name="T7" fmla="*/ 0 h 421"/>
                <a:gd name="T8" fmla="*/ 0 60000 65536"/>
                <a:gd name="T9" fmla="*/ 0 60000 65536"/>
                <a:gd name="T10" fmla="*/ 0 60000 65536"/>
                <a:gd name="T11" fmla="*/ 0 60000 65536"/>
                <a:gd name="T12" fmla="*/ 0 w 600"/>
                <a:gd name="T13" fmla="*/ 0 h 421"/>
                <a:gd name="T14" fmla="*/ 600 w 600"/>
                <a:gd name="T15" fmla="*/ 421 h 421"/>
              </a:gdLst>
              <a:ahLst/>
              <a:cxnLst>
                <a:cxn ang="T8">
                  <a:pos x="T0" y="T1"/>
                </a:cxn>
                <a:cxn ang="T9">
                  <a:pos x="T2" y="T3"/>
                </a:cxn>
                <a:cxn ang="T10">
                  <a:pos x="T4" y="T5"/>
                </a:cxn>
                <a:cxn ang="T11">
                  <a:pos x="T6" y="T7"/>
                </a:cxn>
              </a:cxnLst>
              <a:rect l="T12" t="T13" r="T14" b="T15"/>
              <a:pathLst>
                <a:path w="600" h="421">
                  <a:moveTo>
                    <a:pt x="317" y="0"/>
                  </a:moveTo>
                  <a:lnTo>
                    <a:pt x="600" y="164"/>
                  </a:lnTo>
                  <a:lnTo>
                    <a:pt x="0" y="421"/>
                  </a:lnTo>
                  <a:lnTo>
                    <a:pt x="3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8" name="Freeform 475"/>
            <p:cNvSpPr>
              <a:spLocks/>
            </p:cNvSpPr>
            <p:nvPr/>
          </p:nvSpPr>
          <p:spPr bwMode="auto">
            <a:xfrm>
              <a:off x="3882" y="2671"/>
              <a:ext cx="43" cy="32"/>
            </a:xfrm>
            <a:custGeom>
              <a:avLst/>
              <a:gdLst>
                <a:gd name="T0" fmla="*/ 23 w 600"/>
                <a:gd name="T1" fmla="*/ 0 h 421"/>
                <a:gd name="T2" fmla="*/ 43 w 600"/>
                <a:gd name="T3" fmla="*/ 12 h 421"/>
                <a:gd name="T4" fmla="*/ 0 w 600"/>
                <a:gd name="T5" fmla="*/ 32 h 421"/>
                <a:gd name="T6" fmla="*/ 23 w 600"/>
                <a:gd name="T7" fmla="*/ 0 h 421"/>
                <a:gd name="T8" fmla="*/ 0 60000 65536"/>
                <a:gd name="T9" fmla="*/ 0 60000 65536"/>
                <a:gd name="T10" fmla="*/ 0 60000 65536"/>
                <a:gd name="T11" fmla="*/ 0 60000 65536"/>
                <a:gd name="T12" fmla="*/ 0 w 600"/>
                <a:gd name="T13" fmla="*/ 0 h 421"/>
                <a:gd name="T14" fmla="*/ 600 w 600"/>
                <a:gd name="T15" fmla="*/ 421 h 421"/>
              </a:gdLst>
              <a:ahLst/>
              <a:cxnLst>
                <a:cxn ang="T8">
                  <a:pos x="T0" y="T1"/>
                </a:cxn>
                <a:cxn ang="T9">
                  <a:pos x="T2" y="T3"/>
                </a:cxn>
                <a:cxn ang="T10">
                  <a:pos x="T4" y="T5"/>
                </a:cxn>
                <a:cxn ang="T11">
                  <a:pos x="T6" y="T7"/>
                </a:cxn>
              </a:cxnLst>
              <a:rect l="T12" t="T13" r="T14" b="T15"/>
              <a:pathLst>
                <a:path w="600" h="421">
                  <a:moveTo>
                    <a:pt x="317" y="0"/>
                  </a:moveTo>
                  <a:lnTo>
                    <a:pt x="600" y="164"/>
                  </a:lnTo>
                  <a:lnTo>
                    <a:pt x="0" y="421"/>
                  </a:lnTo>
                  <a:lnTo>
                    <a:pt x="3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39" name="Freeform 476"/>
            <p:cNvSpPr>
              <a:spLocks/>
            </p:cNvSpPr>
            <p:nvPr/>
          </p:nvSpPr>
          <p:spPr bwMode="auto">
            <a:xfrm>
              <a:off x="3163" y="2644"/>
              <a:ext cx="41" cy="46"/>
            </a:xfrm>
            <a:custGeom>
              <a:avLst/>
              <a:gdLst>
                <a:gd name="T0" fmla="*/ 0 w 576"/>
                <a:gd name="T1" fmla="*/ 0 h 593"/>
                <a:gd name="T2" fmla="*/ 41 w 576"/>
                <a:gd name="T3" fmla="*/ 33 h 593"/>
                <a:gd name="T4" fmla="*/ 21 w 576"/>
                <a:gd name="T5" fmla="*/ 46 h 593"/>
                <a:gd name="T6" fmla="*/ 0 w 576"/>
                <a:gd name="T7" fmla="*/ 0 h 593"/>
                <a:gd name="T8" fmla="*/ 0 60000 65536"/>
                <a:gd name="T9" fmla="*/ 0 60000 65536"/>
                <a:gd name="T10" fmla="*/ 0 60000 65536"/>
                <a:gd name="T11" fmla="*/ 0 60000 65536"/>
                <a:gd name="T12" fmla="*/ 0 w 576"/>
                <a:gd name="T13" fmla="*/ 0 h 593"/>
                <a:gd name="T14" fmla="*/ 576 w 576"/>
                <a:gd name="T15" fmla="*/ 593 h 593"/>
              </a:gdLst>
              <a:ahLst/>
              <a:cxnLst>
                <a:cxn ang="T8">
                  <a:pos x="T0" y="T1"/>
                </a:cxn>
                <a:cxn ang="T9">
                  <a:pos x="T2" y="T3"/>
                </a:cxn>
                <a:cxn ang="T10">
                  <a:pos x="T4" y="T5"/>
                </a:cxn>
                <a:cxn ang="T11">
                  <a:pos x="T6" y="T7"/>
                </a:cxn>
              </a:cxnLst>
              <a:rect l="T12" t="T13" r="T14" b="T15"/>
              <a:pathLst>
                <a:path w="576" h="593">
                  <a:moveTo>
                    <a:pt x="0" y="0"/>
                  </a:moveTo>
                  <a:lnTo>
                    <a:pt x="576" y="430"/>
                  </a:lnTo>
                  <a:lnTo>
                    <a:pt x="292" y="59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0" name="Freeform 477"/>
            <p:cNvSpPr>
              <a:spLocks/>
            </p:cNvSpPr>
            <p:nvPr/>
          </p:nvSpPr>
          <p:spPr bwMode="auto">
            <a:xfrm>
              <a:off x="3163" y="2644"/>
              <a:ext cx="41" cy="46"/>
            </a:xfrm>
            <a:custGeom>
              <a:avLst/>
              <a:gdLst>
                <a:gd name="T0" fmla="*/ 0 w 576"/>
                <a:gd name="T1" fmla="*/ 0 h 593"/>
                <a:gd name="T2" fmla="*/ 41 w 576"/>
                <a:gd name="T3" fmla="*/ 33 h 593"/>
                <a:gd name="T4" fmla="*/ 21 w 576"/>
                <a:gd name="T5" fmla="*/ 46 h 593"/>
                <a:gd name="T6" fmla="*/ 0 w 576"/>
                <a:gd name="T7" fmla="*/ 0 h 593"/>
                <a:gd name="T8" fmla="*/ 0 60000 65536"/>
                <a:gd name="T9" fmla="*/ 0 60000 65536"/>
                <a:gd name="T10" fmla="*/ 0 60000 65536"/>
                <a:gd name="T11" fmla="*/ 0 60000 65536"/>
                <a:gd name="T12" fmla="*/ 0 w 576"/>
                <a:gd name="T13" fmla="*/ 0 h 593"/>
                <a:gd name="T14" fmla="*/ 576 w 576"/>
                <a:gd name="T15" fmla="*/ 593 h 593"/>
              </a:gdLst>
              <a:ahLst/>
              <a:cxnLst>
                <a:cxn ang="T8">
                  <a:pos x="T0" y="T1"/>
                </a:cxn>
                <a:cxn ang="T9">
                  <a:pos x="T2" y="T3"/>
                </a:cxn>
                <a:cxn ang="T10">
                  <a:pos x="T4" y="T5"/>
                </a:cxn>
                <a:cxn ang="T11">
                  <a:pos x="T6" y="T7"/>
                </a:cxn>
              </a:cxnLst>
              <a:rect l="T12" t="T13" r="T14" b="T15"/>
              <a:pathLst>
                <a:path w="576" h="593">
                  <a:moveTo>
                    <a:pt x="0" y="0"/>
                  </a:moveTo>
                  <a:lnTo>
                    <a:pt x="576" y="430"/>
                  </a:lnTo>
                  <a:lnTo>
                    <a:pt x="292" y="59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1" name="Freeform 478"/>
            <p:cNvSpPr>
              <a:spLocks/>
            </p:cNvSpPr>
            <p:nvPr/>
          </p:nvSpPr>
          <p:spPr bwMode="auto">
            <a:xfrm>
              <a:off x="3905" y="2644"/>
              <a:ext cx="41" cy="39"/>
            </a:xfrm>
            <a:custGeom>
              <a:avLst/>
              <a:gdLst>
                <a:gd name="T0" fmla="*/ 41 w 572"/>
                <a:gd name="T1" fmla="*/ 0 h 508"/>
                <a:gd name="T2" fmla="*/ 20 w 572"/>
                <a:gd name="T3" fmla="*/ 39 h 508"/>
                <a:gd name="T4" fmla="*/ 0 w 572"/>
                <a:gd name="T5" fmla="*/ 26 h 508"/>
                <a:gd name="T6" fmla="*/ 41 w 572"/>
                <a:gd name="T7" fmla="*/ 0 h 508"/>
                <a:gd name="T8" fmla="*/ 0 60000 65536"/>
                <a:gd name="T9" fmla="*/ 0 60000 65536"/>
                <a:gd name="T10" fmla="*/ 0 60000 65536"/>
                <a:gd name="T11" fmla="*/ 0 60000 65536"/>
                <a:gd name="T12" fmla="*/ 0 w 572"/>
                <a:gd name="T13" fmla="*/ 0 h 508"/>
                <a:gd name="T14" fmla="*/ 572 w 572"/>
                <a:gd name="T15" fmla="*/ 508 h 508"/>
              </a:gdLst>
              <a:ahLst/>
              <a:cxnLst>
                <a:cxn ang="T8">
                  <a:pos x="T0" y="T1"/>
                </a:cxn>
                <a:cxn ang="T9">
                  <a:pos x="T2" y="T3"/>
                </a:cxn>
                <a:cxn ang="T10">
                  <a:pos x="T4" y="T5"/>
                </a:cxn>
                <a:cxn ang="T11">
                  <a:pos x="T6" y="T7"/>
                </a:cxn>
              </a:cxnLst>
              <a:rect l="T12" t="T13" r="T14" b="T15"/>
              <a:pathLst>
                <a:path w="572" h="508">
                  <a:moveTo>
                    <a:pt x="572" y="0"/>
                  </a:moveTo>
                  <a:lnTo>
                    <a:pt x="283" y="508"/>
                  </a:lnTo>
                  <a:lnTo>
                    <a:pt x="0" y="344"/>
                  </a:lnTo>
                  <a:lnTo>
                    <a:pt x="5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2" name="Freeform 479"/>
            <p:cNvSpPr>
              <a:spLocks/>
            </p:cNvSpPr>
            <p:nvPr/>
          </p:nvSpPr>
          <p:spPr bwMode="auto">
            <a:xfrm>
              <a:off x="3905" y="2644"/>
              <a:ext cx="41" cy="39"/>
            </a:xfrm>
            <a:custGeom>
              <a:avLst/>
              <a:gdLst>
                <a:gd name="T0" fmla="*/ 41 w 572"/>
                <a:gd name="T1" fmla="*/ 0 h 508"/>
                <a:gd name="T2" fmla="*/ 20 w 572"/>
                <a:gd name="T3" fmla="*/ 39 h 508"/>
                <a:gd name="T4" fmla="*/ 0 w 572"/>
                <a:gd name="T5" fmla="*/ 26 h 508"/>
                <a:gd name="T6" fmla="*/ 41 w 572"/>
                <a:gd name="T7" fmla="*/ 0 h 508"/>
                <a:gd name="T8" fmla="*/ 0 60000 65536"/>
                <a:gd name="T9" fmla="*/ 0 60000 65536"/>
                <a:gd name="T10" fmla="*/ 0 60000 65536"/>
                <a:gd name="T11" fmla="*/ 0 60000 65536"/>
                <a:gd name="T12" fmla="*/ 0 w 572"/>
                <a:gd name="T13" fmla="*/ 0 h 508"/>
                <a:gd name="T14" fmla="*/ 572 w 572"/>
                <a:gd name="T15" fmla="*/ 508 h 508"/>
              </a:gdLst>
              <a:ahLst/>
              <a:cxnLst>
                <a:cxn ang="T8">
                  <a:pos x="T0" y="T1"/>
                </a:cxn>
                <a:cxn ang="T9">
                  <a:pos x="T2" y="T3"/>
                </a:cxn>
                <a:cxn ang="T10">
                  <a:pos x="T4" y="T5"/>
                </a:cxn>
                <a:cxn ang="T11">
                  <a:pos x="T6" y="T7"/>
                </a:cxn>
              </a:cxnLst>
              <a:rect l="T12" t="T13" r="T14" b="T15"/>
              <a:pathLst>
                <a:path w="572" h="508">
                  <a:moveTo>
                    <a:pt x="572" y="0"/>
                  </a:moveTo>
                  <a:lnTo>
                    <a:pt x="283" y="508"/>
                  </a:lnTo>
                  <a:lnTo>
                    <a:pt x="0" y="344"/>
                  </a:lnTo>
                  <a:lnTo>
                    <a:pt x="57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3" name="Freeform 480"/>
            <p:cNvSpPr>
              <a:spLocks/>
            </p:cNvSpPr>
            <p:nvPr/>
          </p:nvSpPr>
          <p:spPr bwMode="auto">
            <a:xfrm>
              <a:off x="3163" y="2637"/>
              <a:ext cx="41" cy="40"/>
            </a:xfrm>
            <a:custGeom>
              <a:avLst/>
              <a:gdLst>
                <a:gd name="T0" fmla="*/ 22 w 576"/>
                <a:gd name="T1" fmla="*/ 0 h 526"/>
                <a:gd name="T2" fmla="*/ 41 w 576"/>
                <a:gd name="T3" fmla="*/ 40 h 526"/>
                <a:gd name="T4" fmla="*/ 0 w 576"/>
                <a:gd name="T5" fmla="*/ 7 h 526"/>
                <a:gd name="T6" fmla="*/ 22 w 576"/>
                <a:gd name="T7" fmla="*/ 0 h 526"/>
                <a:gd name="T8" fmla="*/ 0 60000 65536"/>
                <a:gd name="T9" fmla="*/ 0 60000 65536"/>
                <a:gd name="T10" fmla="*/ 0 60000 65536"/>
                <a:gd name="T11" fmla="*/ 0 60000 65536"/>
                <a:gd name="T12" fmla="*/ 0 w 576"/>
                <a:gd name="T13" fmla="*/ 0 h 526"/>
                <a:gd name="T14" fmla="*/ 576 w 576"/>
                <a:gd name="T15" fmla="*/ 526 h 526"/>
              </a:gdLst>
              <a:ahLst/>
              <a:cxnLst>
                <a:cxn ang="T8">
                  <a:pos x="T0" y="T1"/>
                </a:cxn>
                <a:cxn ang="T9">
                  <a:pos x="T2" y="T3"/>
                </a:cxn>
                <a:cxn ang="T10">
                  <a:pos x="T4" y="T5"/>
                </a:cxn>
                <a:cxn ang="T11">
                  <a:pos x="T6" y="T7"/>
                </a:cxn>
              </a:cxnLst>
              <a:rect l="T12" t="T13" r="T14" b="T15"/>
              <a:pathLst>
                <a:path w="576" h="526">
                  <a:moveTo>
                    <a:pt x="316" y="0"/>
                  </a:moveTo>
                  <a:lnTo>
                    <a:pt x="576" y="526"/>
                  </a:lnTo>
                  <a:lnTo>
                    <a:pt x="0" y="96"/>
                  </a:lnTo>
                  <a:lnTo>
                    <a:pt x="3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4" name="Freeform 481"/>
            <p:cNvSpPr>
              <a:spLocks/>
            </p:cNvSpPr>
            <p:nvPr/>
          </p:nvSpPr>
          <p:spPr bwMode="auto">
            <a:xfrm>
              <a:off x="3163" y="2637"/>
              <a:ext cx="41" cy="40"/>
            </a:xfrm>
            <a:custGeom>
              <a:avLst/>
              <a:gdLst>
                <a:gd name="T0" fmla="*/ 22 w 576"/>
                <a:gd name="T1" fmla="*/ 0 h 526"/>
                <a:gd name="T2" fmla="*/ 41 w 576"/>
                <a:gd name="T3" fmla="*/ 40 h 526"/>
                <a:gd name="T4" fmla="*/ 0 w 576"/>
                <a:gd name="T5" fmla="*/ 7 h 526"/>
                <a:gd name="T6" fmla="*/ 22 w 576"/>
                <a:gd name="T7" fmla="*/ 0 h 526"/>
                <a:gd name="T8" fmla="*/ 0 60000 65536"/>
                <a:gd name="T9" fmla="*/ 0 60000 65536"/>
                <a:gd name="T10" fmla="*/ 0 60000 65536"/>
                <a:gd name="T11" fmla="*/ 0 60000 65536"/>
                <a:gd name="T12" fmla="*/ 0 w 576"/>
                <a:gd name="T13" fmla="*/ 0 h 526"/>
                <a:gd name="T14" fmla="*/ 576 w 576"/>
                <a:gd name="T15" fmla="*/ 526 h 526"/>
              </a:gdLst>
              <a:ahLst/>
              <a:cxnLst>
                <a:cxn ang="T8">
                  <a:pos x="T0" y="T1"/>
                </a:cxn>
                <a:cxn ang="T9">
                  <a:pos x="T2" y="T3"/>
                </a:cxn>
                <a:cxn ang="T10">
                  <a:pos x="T4" y="T5"/>
                </a:cxn>
                <a:cxn ang="T11">
                  <a:pos x="T6" y="T7"/>
                </a:cxn>
              </a:cxnLst>
              <a:rect l="T12" t="T13" r="T14" b="T15"/>
              <a:pathLst>
                <a:path w="576" h="526">
                  <a:moveTo>
                    <a:pt x="316" y="0"/>
                  </a:moveTo>
                  <a:lnTo>
                    <a:pt x="576" y="526"/>
                  </a:lnTo>
                  <a:lnTo>
                    <a:pt x="0" y="96"/>
                  </a:lnTo>
                  <a:lnTo>
                    <a:pt x="3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5" name="Freeform 482"/>
            <p:cNvSpPr>
              <a:spLocks/>
            </p:cNvSpPr>
            <p:nvPr/>
          </p:nvSpPr>
          <p:spPr bwMode="auto">
            <a:xfrm>
              <a:off x="3905" y="2634"/>
              <a:ext cx="41" cy="37"/>
            </a:xfrm>
            <a:custGeom>
              <a:avLst/>
              <a:gdLst>
                <a:gd name="T0" fmla="*/ 19 w 572"/>
                <a:gd name="T1" fmla="*/ 0 h 476"/>
                <a:gd name="T2" fmla="*/ 41 w 572"/>
                <a:gd name="T3" fmla="*/ 10 h 476"/>
                <a:gd name="T4" fmla="*/ 0 w 572"/>
                <a:gd name="T5" fmla="*/ 37 h 476"/>
                <a:gd name="T6" fmla="*/ 19 w 572"/>
                <a:gd name="T7" fmla="*/ 0 h 476"/>
                <a:gd name="T8" fmla="*/ 0 60000 65536"/>
                <a:gd name="T9" fmla="*/ 0 60000 65536"/>
                <a:gd name="T10" fmla="*/ 0 60000 65536"/>
                <a:gd name="T11" fmla="*/ 0 60000 65536"/>
                <a:gd name="T12" fmla="*/ 0 w 572"/>
                <a:gd name="T13" fmla="*/ 0 h 476"/>
                <a:gd name="T14" fmla="*/ 572 w 572"/>
                <a:gd name="T15" fmla="*/ 476 h 476"/>
              </a:gdLst>
              <a:ahLst/>
              <a:cxnLst>
                <a:cxn ang="T8">
                  <a:pos x="T0" y="T1"/>
                </a:cxn>
                <a:cxn ang="T9">
                  <a:pos x="T2" y="T3"/>
                </a:cxn>
                <a:cxn ang="T10">
                  <a:pos x="T4" y="T5"/>
                </a:cxn>
                <a:cxn ang="T11">
                  <a:pos x="T6" y="T7"/>
                </a:cxn>
              </a:cxnLst>
              <a:rect l="T12" t="T13" r="T14" b="T15"/>
              <a:pathLst>
                <a:path w="572" h="476">
                  <a:moveTo>
                    <a:pt x="271" y="0"/>
                  </a:moveTo>
                  <a:lnTo>
                    <a:pt x="572" y="132"/>
                  </a:lnTo>
                  <a:lnTo>
                    <a:pt x="0" y="476"/>
                  </a:lnTo>
                  <a:lnTo>
                    <a:pt x="2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6" name="Freeform 483"/>
            <p:cNvSpPr>
              <a:spLocks/>
            </p:cNvSpPr>
            <p:nvPr/>
          </p:nvSpPr>
          <p:spPr bwMode="auto">
            <a:xfrm>
              <a:off x="3905" y="2634"/>
              <a:ext cx="41" cy="37"/>
            </a:xfrm>
            <a:custGeom>
              <a:avLst/>
              <a:gdLst>
                <a:gd name="T0" fmla="*/ 19 w 572"/>
                <a:gd name="T1" fmla="*/ 0 h 476"/>
                <a:gd name="T2" fmla="*/ 41 w 572"/>
                <a:gd name="T3" fmla="*/ 10 h 476"/>
                <a:gd name="T4" fmla="*/ 0 w 572"/>
                <a:gd name="T5" fmla="*/ 37 h 476"/>
                <a:gd name="T6" fmla="*/ 19 w 572"/>
                <a:gd name="T7" fmla="*/ 0 h 476"/>
                <a:gd name="T8" fmla="*/ 0 60000 65536"/>
                <a:gd name="T9" fmla="*/ 0 60000 65536"/>
                <a:gd name="T10" fmla="*/ 0 60000 65536"/>
                <a:gd name="T11" fmla="*/ 0 60000 65536"/>
                <a:gd name="T12" fmla="*/ 0 w 572"/>
                <a:gd name="T13" fmla="*/ 0 h 476"/>
                <a:gd name="T14" fmla="*/ 572 w 572"/>
                <a:gd name="T15" fmla="*/ 476 h 476"/>
              </a:gdLst>
              <a:ahLst/>
              <a:cxnLst>
                <a:cxn ang="T8">
                  <a:pos x="T0" y="T1"/>
                </a:cxn>
                <a:cxn ang="T9">
                  <a:pos x="T2" y="T3"/>
                </a:cxn>
                <a:cxn ang="T10">
                  <a:pos x="T4" y="T5"/>
                </a:cxn>
                <a:cxn ang="T11">
                  <a:pos x="T6" y="T7"/>
                </a:cxn>
              </a:cxnLst>
              <a:rect l="T12" t="T13" r="T14" b="T15"/>
              <a:pathLst>
                <a:path w="572" h="476">
                  <a:moveTo>
                    <a:pt x="271" y="0"/>
                  </a:moveTo>
                  <a:lnTo>
                    <a:pt x="572" y="132"/>
                  </a:lnTo>
                  <a:lnTo>
                    <a:pt x="0" y="476"/>
                  </a:lnTo>
                  <a:lnTo>
                    <a:pt x="27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7" name="Freeform 484"/>
            <p:cNvSpPr>
              <a:spLocks/>
            </p:cNvSpPr>
            <p:nvPr/>
          </p:nvSpPr>
          <p:spPr bwMode="auto">
            <a:xfrm>
              <a:off x="3924" y="2601"/>
              <a:ext cx="39" cy="43"/>
            </a:xfrm>
            <a:custGeom>
              <a:avLst/>
              <a:gdLst>
                <a:gd name="T0" fmla="*/ 39 w 541"/>
                <a:gd name="T1" fmla="*/ 0 h 557"/>
                <a:gd name="T2" fmla="*/ 22 w 541"/>
                <a:gd name="T3" fmla="*/ 43 h 557"/>
                <a:gd name="T4" fmla="*/ 0 w 541"/>
                <a:gd name="T5" fmla="*/ 33 h 557"/>
                <a:gd name="T6" fmla="*/ 39 w 541"/>
                <a:gd name="T7" fmla="*/ 0 h 557"/>
                <a:gd name="T8" fmla="*/ 0 60000 65536"/>
                <a:gd name="T9" fmla="*/ 0 60000 65536"/>
                <a:gd name="T10" fmla="*/ 0 60000 65536"/>
                <a:gd name="T11" fmla="*/ 0 60000 65536"/>
                <a:gd name="T12" fmla="*/ 0 w 541"/>
                <a:gd name="T13" fmla="*/ 0 h 557"/>
                <a:gd name="T14" fmla="*/ 541 w 541"/>
                <a:gd name="T15" fmla="*/ 557 h 557"/>
              </a:gdLst>
              <a:ahLst/>
              <a:cxnLst>
                <a:cxn ang="T8">
                  <a:pos x="T0" y="T1"/>
                </a:cxn>
                <a:cxn ang="T9">
                  <a:pos x="T2" y="T3"/>
                </a:cxn>
                <a:cxn ang="T10">
                  <a:pos x="T4" y="T5"/>
                </a:cxn>
                <a:cxn ang="T11">
                  <a:pos x="T6" y="T7"/>
                </a:cxn>
              </a:cxnLst>
              <a:rect l="T12" t="T13" r="T14" b="T15"/>
              <a:pathLst>
                <a:path w="541" h="557">
                  <a:moveTo>
                    <a:pt x="541" y="0"/>
                  </a:moveTo>
                  <a:lnTo>
                    <a:pt x="301" y="557"/>
                  </a:lnTo>
                  <a:lnTo>
                    <a:pt x="0" y="425"/>
                  </a:lnTo>
                  <a:lnTo>
                    <a:pt x="5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8" name="Freeform 485"/>
            <p:cNvSpPr>
              <a:spLocks/>
            </p:cNvSpPr>
            <p:nvPr/>
          </p:nvSpPr>
          <p:spPr bwMode="auto">
            <a:xfrm>
              <a:off x="3924" y="2601"/>
              <a:ext cx="39" cy="43"/>
            </a:xfrm>
            <a:custGeom>
              <a:avLst/>
              <a:gdLst>
                <a:gd name="T0" fmla="*/ 39 w 541"/>
                <a:gd name="T1" fmla="*/ 0 h 557"/>
                <a:gd name="T2" fmla="*/ 22 w 541"/>
                <a:gd name="T3" fmla="*/ 43 h 557"/>
                <a:gd name="T4" fmla="*/ 0 w 541"/>
                <a:gd name="T5" fmla="*/ 33 h 557"/>
                <a:gd name="T6" fmla="*/ 39 w 541"/>
                <a:gd name="T7" fmla="*/ 0 h 557"/>
                <a:gd name="T8" fmla="*/ 0 60000 65536"/>
                <a:gd name="T9" fmla="*/ 0 60000 65536"/>
                <a:gd name="T10" fmla="*/ 0 60000 65536"/>
                <a:gd name="T11" fmla="*/ 0 60000 65536"/>
                <a:gd name="T12" fmla="*/ 0 w 541"/>
                <a:gd name="T13" fmla="*/ 0 h 557"/>
                <a:gd name="T14" fmla="*/ 541 w 541"/>
                <a:gd name="T15" fmla="*/ 557 h 557"/>
              </a:gdLst>
              <a:ahLst/>
              <a:cxnLst>
                <a:cxn ang="T8">
                  <a:pos x="T0" y="T1"/>
                </a:cxn>
                <a:cxn ang="T9">
                  <a:pos x="T2" y="T3"/>
                </a:cxn>
                <a:cxn ang="T10">
                  <a:pos x="T4" y="T5"/>
                </a:cxn>
                <a:cxn ang="T11">
                  <a:pos x="T6" y="T7"/>
                </a:cxn>
              </a:cxnLst>
              <a:rect l="T12" t="T13" r="T14" b="T15"/>
              <a:pathLst>
                <a:path w="541" h="557">
                  <a:moveTo>
                    <a:pt x="541" y="0"/>
                  </a:moveTo>
                  <a:lnTo>
                    <a:pt x="301" y="557"/>
                  </a:lnTo>
                  <a:lnTo>
                    <a:pt x="0" y="425"/>
                  </a:lnTo>
                  <a:lnTo>
                    <a:pt x="5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49" name="Freeform 486"/>
            <p:cNvSpPr>
              <a:spLocks/>
            </p:cNvSpPr>
            <p:nvPr/>
          </p:nvSpPr>
          <p:spPr bwMode="auto">
            <a:xfrm>
              <a:off x="3154" y="2594"/>
              <a:ext cx="32" cy="50"/>
            </a:xfrm>
            <a:custGeom>
              <a:avLst/>
              <a:gdLst>
                <a:gd name="T0" fmla="*/ 0 w 446"/>
                <a:gd name="T1" fmla="*/ 0 h 652"/>
                <a:gd name="T2" fmla="*/ 32 w 446"/>
                <a:gd name="T3" fmla="*/ 43 h 652"/>
                <a:gd name="T4" fmla="*/ 9 w 446"/>
                <a:gd name="T5" fmla="*/ 50 h 652"/>
                <a:gd name="T6" fmla="*/ 0 w 446"/>
                <a:gd name="T7" fmla="*/ 0 h 652"/>
                <a:gd name="T8" fmla="*/ 0 60000 65536"/>
                <a:gd name="T9" fmla="*/ 0 60000 65536"/>
                <a:gd name="T10" fmla="*/ 0 60000 65536"/>
                <a:gd name="T11" fmla="*/ 0 60000 65536"/>
                <a:gd name="T12" fmla="*/ 0 w 446"/>
                <a:gd name="T13" fmla="*/ 0 h 652"/>
                <a:gd name="T14" fmla="*/ 446 w 446"/>
                <a:gd name="T15" fmla="*/ 652 h 652"/>
              </a:gdLst>
              <a:ahLst/>
              <a:cxnLst>
                <a:cxn ang="T8">
                  <a:pos x="T0" y="T1"/>
                </a:cxn>
                <a:cxn ang="T9">
                  <a:pos x="T2" y="T3"/>
                </a:cxn>
                <a:cxn ang="T10">
                  <a:pos x="T4" y="T5"/>
                </a:cxn>
                <a:cxn ang="T11">
                  <a:pos x="T6" y="T7"/>
                </a:cxn>
              </a:cxnLst>
              <a:rect l="T12" t="T13" r="T14" b="T15"/>
              <a:pathLst>
                <a:path w="446" h="652">
                  <a:moveTo>
                    <a:pt x="0" y="0"/>
                  </a:moveTo>
                  <a:lnTo>
                    <a:pt x="446" y="556"/>
                  </a:lnTo>
                  <a:lnTo>
                    <a:pt x="130" y="6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0" name="Freeform 487"/>
            <p:cNvSpPr>
              <a:spLocks/>
            </p:cNvSpPr>
            <p:nvPr/>
          </p:nvSpPr>
          <p:spPr bwMode="auto">
            <a:xfrm>
              <a:off x="3154" y="2594"/>
              <a:ext cx="32" cy="50"/>
            </a:xfrm>
            <a:custGeom>
              <a:avLst/>
              <a:gdLst>
                <a:gd name="T0" fmla="*/ 0 w 446"/>
                <a:gd name="T1" fmla="*/ 0 h 652"/>
                <a:gd name="T2" fmla="*/ 32 w 446"/>
                <a:gd name="T3" fmla="*/ 43 h 652"/>
                <a:gd name="T4" fmla="*/ 9 w 446"/>
                <a:gd name="T5" fmla="*/ 50 h 652"/>
                <a:gd name="T6" fmla="*/ 0 w 446"/>
                <a:gd name="T7" fmla="*/ 0 h 652"/>
                <a:gd name="T8" fmla="*/ 0 60000 65536"/>
                <a:gd name="T9" fmla="*/ 0 60000 65536"/>
                <a:gd name="T10" fmla="*/ 0 60000 65536"/>
                <a:gd name="T11" fmla="*/ 0 60000 65536"/>
                <a:gd name="T12" fmla="*/ 0 w 446"/>
                <a:gd name="T13" fmla="*/ 0 h 652"/>
                <a:gd name="T14" fmla="*/ 446 w 446"/>
                <a:gd name="T15" fmla="*/ 652 h 652"/>
              </a:gdLst>
              <a:ahLst/>
              <a:cxnLst>
                <a:cxn ang="T8">
                  <a:pos x="T0" y="T1"/>
                </a:cxn>
                <a:cxn ang="T9">
                  <a:pos x="T2" y="T3"/>
                </a:cxn>
                <a:cxn ang="T10">
                  <a:pos x="T4" y="T5"/>
                </a:cxn>
                <a:cxn ang="T11">
                  <a:pos x="T6" y="T7"/>
                </a:cxn>
              </a:cxnLst>
              <a:rect l="T12" t="T13" r="T14" b="T15"/>
              <a:pathLst>
                <a:path w="446" h="652">
                  <a:moveTo>
                    <a:pt x="0" y="0"/>
                  </a:moveTo>
                  <a:lnTo>
                    <a:pt x="446" y="556"/>
                  </a:lnTo>
                  <a:lnTo>
                    <a:pt x="130" y="6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1" name="Freeform 488"/>
            <p:cNvSpPr>
              <a:spLocks/>
            </p:cNvSpPr>
            <p:nvPr/>
          </p:nvSpPr>
          <p:spPr bwMode="auto">
            <a:xfrm>
              <a:off x="3924" y="2593"/>
              <a:ext cx="39" cy="41"/>
            </a:xfrm>
            <a:custGeom>
              <a:avLst/>
              <a:gdLst>
                <a:gd name="T0" fmla="*/ 16 w 541"/>
                <a:gd name="T1" fmla="*/ 0 h 528"/>
                <a:gd name="T2" fmla="*/ 39 w 541"/>
                <a:gd name="T3" fmla="*/ 8 h 528"/>
                <a:gd name="T4" fmla="*/ 0 w 541"/>
                <a:gd name="T5" fmla="*/ 41 h 528"/>
                <a:gd name="T6" fmla="*/ 16 w 541"/>
                <a:gd name="T7" fmla="*/ 0 h 528"/>
                <a:gd name="T8" fmla="*/ 0 60000 65536"/>
                <a:gd name="T9" fmla="*/ 0 60000 65536"/>
                <a:gd name="T10" fmla="*/ 0 60000 65536"/>
                <a:gd name="T11" fmla="*/ 0 60000 65536"/>
                <a:gd name="T12" fmla="*/ 0 w 541"/>
                <a:gd name="T13" fmla="*/ 0 h 528"/>
                <a:gd name="T14" fmla="*/ 541 w 541"/>
                <a:gd name="T15" fmla="*/ 528 h 528"/>
              </a:gdLst>
              <a:ahLst/>
              <a:cxnLst>
                <a:cxn ang="T8">
                  <a:pos x="T0" y="T1"/>
                </a:cxn>
                <a:cxn ang="T9">
                  <a:pos x="T2" y="T3"/>
                </a:cxn>
                <a:cxn ang="T10">
                  <a:pos x="T4" y="T5"/>
                </a:cxn>
                <a:cxn ang="T11">
                  <a:pos x="T6" y="T7"/>
                </a:cxn>
              </a:cxnLst>
              <a:rect l="T12" t="T13" r="T14" b="T15"/>
              <a:pathLst>
                <a:path w="541" h="528">
                  <a:moveTo>
                    <a:pt x="227" y="0"/>
                  </a:moveTo>
                  <a:lnTo>
                    <a:pt x="541" y="103"/>
                  </a:lnTo>
                  <a:lnTo>
                    <a:pt x="0" y="528"/>
                  </a:lnTo>
                  <a:lnTo>
                    <a:pt x="2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2" name="Freeform 489"/>
            <p:cNvSpPr>
              <a:spLocks/>
            </p:cNvSpPr>
            <p:nvPr/>
          </p:nvSpPr>
          <p:spPr bwMode="auto">
            <a:xfrm>
              <a:off x="3924" y="2593"/>
              <a:ext cx="39" cy="41"/>
            </a:xfrm>
            <a:custGeom>
              <a:avLst/>
              <a:gdLst>
                <a:gd name="T0" fmla="*/ 16 w 541"/>
                <a:gd name="T1" fmla="*/ 0 h 528"/>
                <a:gd name="T2" fmla="*/ 39 w 541"/>
                <a:gd name="T3" fmla="*/ 8 h 528"/>
                <a:gd name="T4" fmla="*/ 0 w 541"/>
                <a:gd name="T5" fmla="*/ 41 h 528"/>
                <a:gd name="T6" fmla="*/ 16 w 541"/>
                <a:gd name="T7" fmla="*/ 0 h 528"/>
                <a:gd name="T8" fmla="*/ 0 60000 65536"/>
                <a:gd name="T9" fmla="*/ 0 60000 65536"/>
                <a:gd name="T10" fmla="*/ 0 60000 65536"/>
                <a:gd name="T11" fmla="*/ 0 60000 65536"/>
                <a:gd name="T12" fmla="*/ 0 w 541"/>
                <a:gd name="T13" fmla="*/ 0 h 528"/>
                <a:gd name="T14" fmla="*/ 541 w 541"/>
                <a:gd name="T15" fmla="*/ 528 h 528"/>
              </a:gdLst>
              <a:ahLst/>
              <a:cxnLst>
                <a:cxn ang="T8">
                  <a:pos x="T0" y="T1"/>
                </a:cxn>
                <a:cxn ang="T9">
                  <a:pos x="T2" y="T3"/>
                </a:cxn>
                <a:cxn ang="T10">
                  <a:pos x="T4" y="T5"/>
                </a:cxn>
                <a:cxn ang="T11">
                  <a:pos x="T6" y="T7"/>
                </a:cxn>
              </a:cxnLst>
              <a:rect l="T12" t="T13" r="T14" b="T15"/>
              <a:pathLst>
                <a:path w="541" h="528">
                  <a:moveTo>
                    <a:pt x="227" y="0"/>
                  </a:moveTo>
                  <a:lnTo>
                    <a:pt x="541" y="103"/>
                  </a:lnTo>
                  <a:lnTo>
                    <a:pt x="0" y="528"/>
                  </a:lnTo>
                  <a:lnTo>
                    <a:pt x="2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3" name="Freeform 490"/>
            <p:cNvSpPr>
              <a:spLocks/>
            </p:cNvSpPr>
            <p:nvPr/>
          </p:nvSpPr>
          <p:spPr bwMode="auto">
            <a:xfrm>
              <a:off x="3154" y="2593"/>
              <a:ext cx="32" cy="44"/>
            </a:xfrm>
            <a:custGeom>
              <a:avLst/>
              <a:gdLst>
                <a:gd name="T0" fmla="*/ 24 w 446"/>
                <a:gd name="T1" fmla="*/ 0 h 572"/>
                <a:gd name="T2" fmla="*/ 32 w 446"/>
                <a:gd name="T3" fmla="*/ 44 h 572"/>
                <a:gd name="T4" fmla="*/ 0 w 446"/>
                <a:gd name="T5" fmla="*/ 1 h 572"/>
                <a:gd name="T6" fmla="*/ 24 w 446"/>
                <a:gd name="T7" fmla="*/ 0 h 572"/>
                <a:gd name="T8" fmla="*/ 0 60000 65536"/>
                <a:gd name="T9" fmla="*/ 0 60000 65536"/>
                <a:gd name="T10" fmla="*/ 0 60000 65536"/>
                <a:gd name="T11" fmla="*/ 0 60000 65536"/>
                <a:gd name="T12" fmla="*/ 0 w 446"/>
                <a:gd name="T13" fmla="*/ 0 h 572"/>
                <a:gd name="T14" fmla="*/ 446 w 446"/>
                <a:gd name="T15" fmla="*/ 572 h 572"/>
              </a:gdLst>
              <a:ahLst/>
              <a:cxnLst>
                <a:cxn ang="T8">
                  <a:pos x="T0" y="T1"/>
                </a:cxn>
                <a:cxn ang="T9">
                  <a:pos x="T2" y="T3"/>
                </a:cxn>
                <a:cxn ang="T10">
                  <a:pos x="T4" y="T5"/>
                </a:cxn>
                <a:cxn ang="T11">
                  <a:pos x="T6" y="T7"/>
                </a:cxn>
              </a:cxnLst>
              <a:rect l="T12" t="T13" r="T14" b="T15"/>
              <a:pathLst>
                <a:path w="446" h="572">
                  <a:moveTo>
                    <a:pt x="331" y="0"/>
                  </a:moveTo>
                  <a:lnTo>
                    <a:pt x="446" y="572"/>
                  </a:lnTo>
                  <a:lnTo>
                    <a:pt x="0" y="16"/>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4" name="Freeform 491"/>
            <p:cNvSpPr>
              <a:spLocks/>
            </p:cNvSpPr>
            <p:nvPr/>
          </p:nvSpPr>
          <p:spPr bwMode="auto">
            <a:xfrm>
              <a:off x="3154" y="2593"/>
              <a:ext cx="32" cy="44"/>
            </a:xfrm>
            <a:custGeom>
              <a:avLst/>
              <a:gdLst>
                <a:gd name="T0" fmla="*/ 24 w 446"/>
                <a:gd name="T1" fmla="*/ 0 h 572"/>
                <a:gd name="T2" fmla="*/ 32 w 446"/>
                <a:gd name="T3" fmla="*/ 44 h 572"/>
                <a:gd name="T4" fmla="*/ 0 w 446"/>
                <a:gd name="T5" fmla="*/ 1 h 572"/>
                <a:gd name="T6" fmla="*/ 24 w 446"/>
                <a:gd name="T7" fmla="*/ 0 h 572"/>
                <a:gd name="T8" fmla="*/ 0 60000 65536"/>
                <a:gd name="T9" fmla="*/ 0 60000 65536"/>
                <a:gd name="T10" fmla="*/ 0 60000 65536"/>
                <a:gd name="T11" fmla="*/ 0 60000 65536"/>
                <a:gd name="T12" fmla="*/ 0 w 446"/>
                <a:gd name="T13" fmla="*/ 0 h 572"/>
                <a:gd name="T14" fmla="*/ 446 w 446"/>
                <a:gd name="T15" fmla="*/ 572 h 572"/>
              </a:gdLst>
              <a:ahLst/>
              <a:cxnLst>
                <a:cxn ang="T8">
                  <a:pos x="T0" y="T1"/>
                </a:cxn>
                <a:cxn ang="T9">
                  <a:pos x="T2" y="T3"/>
                </a:cxn>
                <a:cxn ang="T10">
                  <a:pos x="T4" y="T5"/>
                </a:cxn>
                <a:cxn ang="T11">
                  <a:pos x="T6" y="T7"/>
                </a:cxn>
              </a:cxnLst>
              <a:rect l="T12" t="T13" r="T14" b="T15"/>
              <a:pathLst>
                <a:path w="446" h="572">
                  <a:moveTo>
                    <a:pt x="331" y="0"/>
                  </a:moveTo>
                  <a:lnTo>
                    <a:pt x="446" y="572"/>
                  </a:lnTo>
                  <a:lnTo>
                    <a:pt x="0" y="16"/>
                  </a:lnTo>
                  <a:lnTo>
                    <a:pt x="33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5" name="Freeform 492"/>
            <p:cNvSpPr>
              <a:spLocks/>
            </p:cNvSpPr>
            <p:nvPr/>
          </p:nvSpPr>
          <p:spPr bwMode="auto">
            <a:xfrm>
              <a:off x="3154" y="2568"/>
              <a:ext cx="24" cy="26"/>
            </a:xfrm>
            <a:custGeom>
              <a:avLst/>
              <a:gdLst>
                <a:gd name="T0" fmla="*/ 1 w 331"/>
                <a:gd name="T1" fmla="*/ 0 h 341"/>
                <a:gd name="T2" fmla="*/ 24 w 331"/>
                <a:gd name="T3" fmla="*/ 25 h 341"/>
                <a:gd name="T4" fmla="*/ 0 w 331"/>
                <a:gd name="T5" fmla="*/ 26 h 341"/>
                <a:gd name="T6" fmla="*/ 1 w 331"/>
                <a:gd name="T7" fmla="*/ 0 h 341"/>
                <a:gd name="T8" fmla="*/ 0 60000 65536"/>
                <a:gd name="T9" fmla="*/ 0 60000 65536"/>
                <a:gd name="T10" fmla="*/ 0 60000 65536"/>
                <a:gd name="T11" fmla="*/ 0 60000 65536"/>
                <a:gd name="T12" fmla="*/ 0 w 331"/>
                <a:gd name="T13" fmla="*/ 0 h 341"/>
                <a:gd name="T14" fmla="*/ 331 w 331"/>
                <a:gd name="T15" fmla="*/ 341 h 341"/>
              </a:gdLst>
              <a:ahLst/>
              <a:cxnLst>
                <a:cxn ang="T8">
                  <a:pos x="T0" y="T1"/>
                </a:cxn>
                <a:cxn ang="T9">
                  <a:pos x="T2" y="T3"/>
                </a:cxn>
                <a:cxn ang="T10">
                  <a:pos x="T4" y="T5"/>
                </a:cxn>
                <a:cxn ang="T11">
                  <a:pos x="T6" y="T7"/>
                </a:cxn>
              </a:cxnLst>
              <a:rect l="T12" t="T13" r="T14" b="T15"/>
              <a:pathLst>
                <a:path w="331" h="341">
                  <a:moveTo>
                    <a:pt x="8" y="0"/>
                  </a:moveTo>
                  <a:lnTo>
                    <a:pt x="331" y="325"/>
                  </a:lnTo>
                  <a:lnTo>
                    <a:pt x="0" y="341"/>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6" name="Freeform 493"/>
            <p:cNvSpPr>
              <a:spLocks/>
            </p:cNvSpPr>
            <p:nvPr/>
          </p:nvSpPr>
          <p:spPr bwMode="auto">
            <a:xfrm>
              <a:off x="3154" y="2568"/>
              <a:ext cx="24" cy="26"/>
            </a:xfrm>
            <a:custGeom>
              <a:avLst/>
              <a:gdLst>
                <a:gd name="T0" fmla="*/ 1 w 331"/>
                <a:gd name="T1" fmla="*/ 0 h 341"/>
                <a:gd name="T2" fmla="*/ 24 w 331"/>
                <a:gd name="T3" fmla="*/ 25 h 341"/>
                <a:gd name="T4" fmla="*/ 0 w 331"/>
                <a:gd name="T5" fmla="*/ 26 h 341"/>
                <a:gd name="T6" fmla="*/ 1 w 331"/>
                <a:gd name="T7" fmla="*/ 0 h 341"/>
                <a:gd name="T8" fmla="*/ 0 60000 65536"/>
                <a:gd name="T9" fmla="*/ 0 60000 65536"/>
                <a:gd name="T10" fmla="*/ 0 60000 65536"/>
                <a:gd name="T11" fmla="*/ 0 60000 65536"/>
                <a:gd name="T12" fmla="*/ 0 w 331"/>
                <a:gd name="T13" fmla="*/ 0 h 341"/>
                <a:gd name="T14" fmla="*/ 331 w 331"/>
                <a:gd name="T15" fmla="*/ 341 h 341"/>
              </a:gdLst>
              <a:ahLst/>
              <a:cxnLst>
                <a:cxn ang="T8">
                  <a:pos x="T0" y="T1"/>
                </a:cxn>
                <a:cxn ang="T9">
                  <a:pos x="T2" y="T3"/>
                </a:cxn>
                <a:cxn ang="T10">
                  <a:pos x="T4" y="T5"/>
                </a:cxn>
                <a:cxn ang="T11">
                  <a:pos x="T6" y="T7"/>
                </a:cxn>
              </a:cxnLst>
              <a:rect l="T12" t="T13" r="T14" b="T15"/>
              <a:pathLst>
                <a:path w="331" h="341">
                  <a:moveTo>
                    <a:pt x="8" y="0"/>
                  </a:moveTo>
                  <a:lnTo>
                    <a:pt x="331" y="325"/>
                  </a:lnTo>
                  <a:lnTo>
                    <a:pt x="0" y="34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7" name="Freeform 494"/>
            <p:cNvSpPr>
              <a:spLocks/>
            </p:cNvSpPr>
            <p:nvPr/>
          </p:nvSpPr>
          <p:spPr bwMode="auto">
            <a:xfrm>
              <a:off x="3940" y="2555"/>
              <a:ext cx="36" cy="46"/>
            </a:xfrm>
            <a:custGeom>
              <a:avLst/>
              <a:gdLst>
                <a:gd name="T0" fmla="*/ 36 w 503"/>
                <a:gd name="T1" fmla="*/ 0 h 599"/>
                <a:gd name="T2" fmla="*/ 22 w 503"/>
                <a:gd name="T3" fmla="*/ 46 h 599"/>
                <a:gd name="T4" fmla="*/ 0 w 503"/>
                <a:gd name="T5" fmla="*/ 38 h 599"/>
                <a:gd name="T6" fmla="*/ 36 w 503"/>
                <a:gd name="T7" fmla="*/ 0 h 599"/>
                <a:gd name="T8" fmla="*/ 0 60000 65536"/>
                <a:gd name="T9" fmla="*/ 0 60000 65536"/>
                <a:gd name="T10" fmla="*/ 0 60000 65536"/>
                <a:gd name="T11" fmla="*/ 0 60000 65536"/>
                <a:gd name="T12" fmla="*/ 0 w 503"/>
                <a:gd name="T13" fmla="*/ 0 h 599"/>
                <a:gd name="T14" fmla="*/ 503 w 503"/>
                <a:gd name="T15" fmla="*/ 599 h 599"/>
              </a:gdLst>
              <a:ahLst/>
              <a:cxnLst>
                <a:cxn ang="T8">
                  <a:pos x="T0" y="T1"/>
                </a:cxn>
                <a:cxn ang="T9">
                  <a:pos x="T2" y="T3"/>
                </a:cxn>
                <a:cxn ang="T10">
                  <a:pos x="T4" y="T5"/>
                </a:cxn>
                <a:cxn ang="T11">
                  <a:pos x="T6" y="T7"/>
                </a:cxn>
              </a:cxnLst>
              <a:rect l="T12" t="T13" r="T14" b="T15"/>
              <a:pathLst>
                <a:path w="503" h="599">
                  <a:moveTo>
                    <a:pt x="503" y="0"/>
                  </a:moveTo>
                  <a:lnTo>
                    <a:pt x="314" y="599"/>
                  </a:lnTo>
                  <a:lnTo>
                    <a:pt x="0" y="496"/>
                  </a:lnTo>
                  <a:lnTo>
                    <a:pt x="5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58" name="Freeform 495"/>
            <p:cNvSpPr>
              <a:spLocks/>
            </p:cNvSpPr>
            <p:nvPr/>
          </p:nvSpPr>
          <p:spPr bwMode="auto">
            <a:xfrm>
              <a:off x="3940" y="2555"/>
              <a:ext cx="36" cy="46"/>
            </a:xfrm>
            <a:custGeom>
              <a:avLst/>
              <a:gdLst>
                <a:gd name="T0" fmla="*/ 36 w 503"/>
                <a:gd name="T1" fmla="*/ 0 h 599"/>
                <a:gd name="T2" fmla="*/ 22 w 503"/>
                <a:gd name="T3" fmla="*/ 46 h 599"/>
                <a:gd name="T4" fmla="*/ 0 w 503"/>
                <a:gd name="T5" fmla="*/ 38 h 599"/>
                <a:gd name="T6" fmla="*/ 36 w 503"/>
                <a:gd name="T7" fmla="*/ 0 h 599"/>
                <a:gd name="T8" fmla="*/ 0 60000 65536"/>
                <a:gd name="T9" fmla="*/ 0 60000 65536"/>
                <a:gd name="T10" fmla="*/ 0 60000 65536"/>
                <a:gd name="T11" fmla="*/ 0 60000 65536"/>
                <a:gd name="T12" fmla="*/ 0 w 503"/>
                <a:gd name="T13" fmla="*/ 0 h 599"/>
                <a:gd name="T14" fmla="*/ 503 w 503"/>
                <a:gd name="T15" fmla="*/ 599 h 599"/>
              </a:gdLst>
              <a:ahLst/>
              <a:cxnLst>
                <a:cxn ang="T8">
                  <a:pos x="T0" y="T1"/>
                </a:cxn>
                <a:cxn ang="T9">
                  <a:pos x="T2" y="T3"/>
                </a:cxn>
                <a:cxn ang="T10">
                  <a:pos x="T4" y="T5"/>
                </a:cxn>
                <a:cxn ang="T11">
                  <a:pos x="T6" y="T7"/>
                </a:cxn>
              </a:cxnLst>
              <a:rect l="T12" t="T13" r="T14" b="T15"/>
              <a:pathLst>
                <a:path w="503" h="599">
                  <a:moveTo>
                    <a:pt x="503" y="0"/>
                  </a:moveTo>
                  <a:lnTo>
                    <a:pt x="314" y="599"/>
                  </a:lnTo>
                  <a:lnTo>
                    <a:pt x="0" y="496"/>
                  </a:lnTo>
                  <a:lnTo>
                    <a:pt x="50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59" name="Freeform 496"/>
            <p:cNvSpPr>
              <a:spLocks/>
            </p:cNvSpPr>
            <p:nvPr/>
          </p:nvSpPr>
          <p:spPr bwMode="auto">
            <a:xfrm>
              <a:off x="3940" y="2549"/>
              <a:ext cx="36" cy="44"/>
            </a:xfrm>
            <a:custGeom>
              <a:avLst/>
              <a:gdLst>
                <a:gd name="T0" fmla="*/ 13 w 503"/>
                <a:gd name="T1" fmla="*/ 0 h 572"/>
                <a:gd name="T2" fmla="*/ 36 w 503"/>
                <a:gd name="T3" fmla="*/ 6 h 572"/>
                <a:gd name="T4" fmla="*/ 0 w 503"/>
                <a:gd name="T5" fmla="*/ 44 h 572"/>
                <a:gd name="T6" fmla="*/ 13 w 503"/>
                <a:gd name="T7" fmla="*/ 0 h 572"/>
                <a:gd name="T8" fmla="*/ 0 60000 65536"/>
                <a:gd name="T9" fmla="*/ 0 60000 65536"/>
                <a:gd name="T10" fmla="*/ 0 60000 65536"/>
                <a:gd name="T11" fmla="*/ 0 60000 65536"/>
                <a:gd name="T12" fmla="*/ 0 w 503"/>
                <a:gd name="T13" fmla="*/ 0 h 572"/>
                <a:gd name="T14" fmla="*/ 503 w 503"/>
                <a:gd name="T15" fmla="*/ 572 h 572"/>
              </a:gdLst>
              <a:ahLst/>
              <a:cxnLst>
                <a:cxn ang="T8">
                  <a:pos x="T0" y="T1"/>
                </a:cxn>
                <a:cxn ang="T9">
                  <a:pos x="T2" y="T3"/>
                </a:cxn>
                <a:cxn ang="T10">
                  <a:pos x="T4" y="T5"/>
                </a:cxn>
                <a:cxn ang="T11">
                  <a:pos x="T6" y="T7"/>
                </a:cxn>
              </a:cxnLst>
              <a:rect l="T12" t="T13" r="T14" b="T15"/>
              <a:pathLst>
                <a:path w="503" h="572">
                  <a:moveTo>
                    <a:pt x="180" y="0"/>
                  </a:moveTo>
                  <a:lnTo>
                    <a:pt x="503" y="76"/>
                  </a:lnTo>
                  <a:lnTo>
                    <a:pt x="0" y="572"/>
                  </a:lnTo>
                  <a:lnTo>
                    <a:pt x="1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0" name="Freeform 497"/>
            <p:cNvSpPr>
              <a:spLocks/>
            </p:cNvSpPr>
            <p:nvPr/>
          </p:nvSpPr>
          <p:spPr bwMode="auto">
            <a:xfrm>
              <a:off x="3940" y="2549"/>
              <a:ext cx="36" cy="44"/>
            </a:xfrm>
            <a:custGeom>
              <a:avLst/>
              <a:gdLst>
                <a:gd name="T0" fmla="*/ 13 w 503"/>
                <a:gd name="T1" fmla="*/ 0 h 572"/>
                <a:gd name="T2" fmla="*/ 36 w 503"/>
                <a:gd name="T3" fmla="*/ 6 h 572"/>
                <a:gd name="T4" fmla="*/ 0 w 503"/>
                <a:gd name="T5" fmla="*/ 44 h 572"/>
                <a:gd name="T6" fmla="*/ 13 w 503"/>
                <a:gd name="T7" fmla="*/ 0 h 572"/>
                <a:gd name="T8" fmla="*/ 0 60000 65536"/>
                <a:gd name="T9" fmla="*/ 0 60000 65536"/>
                <a:gd name="T10" fmla="*/ 0 60000 65536"/>
                <a:gd name="T11" fmla="*/ 0 60000 65536"/>
                <a:gd name="T12" fmla="*/ 0 w 503"/>
                <a:gd name="T13" fmla="*/ 0 h 572"/>
                <a:gd name="T14" fmla="*/ 503 w 503"/>
                <a:gd name="T15" fmla="*/ 572 h 572"/>
              </a:gdLst>
              <a:ahLst/>
              <a:cxnLst>
                <a:cxn ang="T8">
                  <a:pos x="T0" y="T1"/>
                </a:cxn>
                <a:cxn ang="T9">
                  <a:pos x="T2" y="T3"/>
                </a:cxn>
                <a:cxn ang="T10">
                  <a:pos x="T4" y="T5"/>
                </a:cxn>
                <a:cxn ang="T11">
                  <a:pos x="T6" y="T7"/>
                </a:cxn>
              </a:cxnLst>
              <a:rect l="T12" t="T13" r="T14" b="T15"/>
              <a:pathLst>
                <a:path w="503" h="572">
                  <a:moveTo>
                    <a:pt x="180" y="0"/>
                  </a:moveTo>
                  <a:lnTo>
                    <a:pt x="503" y="76"/>
                  </a:lnTo>
                  <a:lnTo>
                    <a:pt x="0" y="572"/>
                  </a:lnTo>
                  <a:lnTo>
                    <a:pt x="18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1" name="Freeform 498"/>
            <p:cNvSpPr>
              <a:spLocks/>
            </p:cNvSpPr>
            <p:nvPr/>
          </p:nvSpPr>
          <p:spPr bwMode="auto">
            <a:xfrm>
              <a:off x="3155" y="2547"/>
              <a:ext cx="27" cy="46"/>
            </a:xfrm>
            <a:custGeom>
              <a:avLst/>
              <a:gdLst>
                <a:gd name="T0" fmla="*/ 27 w 383"/>
                <a:gd name="T1" fmla="*/ 0 h 597"/>
                <a:gd name="T2" fmla="*/ 23 w 383"/>
                <a:gd name="T3" fmla="*/ 46 h 597"/>
                <a:gd name="T4" fmla="*/ 0 w 383"/>
                <a:gd name="T5" fmla="*/ 21 h 597"/>
                <a:gd name="T6" fmla="*/ 27 w 383"/>
                <a:gd name="T7" fmla="*/ 0 h 597"/>
                <a:gd name="T8" fmla="*/ 0 60000 65536"/>
                <a:gd name="T9" fmla="*/ 0 60000 65536"/>
                <a:gd name="T10" fmla="*/ 0 60000 65536"/>
                <a:gd name="T11" fmla="*/ 0 60000 65536"/>
                <a:gd name="T12" fmla="*/ 0 w 383"/>
                <a:gd name="T13" fmla="*/ 0 h 597"/>
                <a:gd name="T14" fmla="*/ 383 w 383"/>
                <a:gd name="T15" fmla="*/ 597 h 597"/>
              </a:gdLst>
              <a:ahLst/>
              <a:cxnLst>
                <a:cxn ang="T8">
                  <a:pos x="T0" y="T1"/>
                </a:cxn>
                <a:cxn ang="T9">
                  <a:pos x="T2" y="T3"/>
                </a:cxn>
                <a:cxn ang="T10">
                  <a:pos x="T4" y="T5"/>
                </a:cxn>
                <a:cxn ang="T11">
                  <a:pos x="T6" y="T7"/>
                </a:cxn>
              </a:cxnLst>
              <a:rect l="T12" t="T13" r="T14" b="T15"/>
              <a:pathLst>
                <a:path w="383" h="597">
                  <a:moveTo>
                    <a:pt x="383" y="0"/>
                  </a:moveTo>
                  <a:lnTo>
                    <a:pt x="323" y="597"/>
                  </a:lnTo>
                  <a:lnTo>
                    <a:pt x="0" y="272"/>
                  </a:lnTo>
                  <a:lnTo>
                    <a:pt x="3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2" name="Freeform 499"/>
            <p:cNvSpPr>
              <a:spLocks/>
            </p:cNvSpPr>
            <p:nvPr/>
          </p:nvSpPr>
          <p:spPr bwMode="auto">
            <a:xfrm>
              <a:off x="3155" y="2547"/>
              <a:ext cx="27" cy="46"/>
            </a:xfrm>
            <a:custGeom>
              <a:avLst/>
              <a:gdLst>
                <a:gd name="T0" fmla="*/ 27 w 383"/>
                <a:gd name="T1" fmla="*/ 0 h 597"/>
                <a:gd name="T2" fmla="*/ 23 w 383"/>
                <a:gd name="T3" fmla="*/ 46 h 597"/>
                <a:gd name="T4" fmla="*/ 0 w 383"/>
                <a:gd name="T5" fmla="*/ 21 h 597"/>
                <a:gd name="T6" fmla="*/ 27 w 383"/>
                <a:gd name="T7" fmla="*/ 0 h 597"/>
                <a:gd name="T8" fmla="*/ 0 60000 65536"/>
                <a:gd name="T9" fmla="*/ 0 60000 65536"/>
                <a:gd name="T10" fmla="*/ 0 60000 65536"/>
                <a:gd name="T11" fmla="*/ 0 60000 65536"/>
                <a:gd name="T12" fmla="*/ 0 w 383"/>
                <a:gd name="T13" fmla="*/ 0 h 597"/>
                <a:gd name="T14" fmla="*/ 383 w 383"/>
                <a:gd name="T15" fmla="*/ 597 h 597"/>
              </a:gdLst>
              <a:ahLst/>
              <a:cxnLst>
                <a:cxn ang="T8">
                  <a:pos x="T0" y="T1"/>
                </a:cxn>
                <a:cxn ang="T9">
                  <a:pos x="T2" y="T3"/>
                </a:cxn>
                <a:cxn ang="T10">
                  <a:pos x="T4" y="T5"/>
                </a:cxn>
                <a:cxn ang="T11">
                  <a:pos x="T6" y="T7"/>
                </a:cxn>
              </a:cxnLst>
              <a:rect l="T12" t="T13" r="T14" b="T15"/>
              <a:pathLst>
                <a:path w="383" h="597">
                  <a:moveTo>
                    <a:pt x="383" y="0"/>
                  </a:moveTo>
                  <a:lnTo>
                    <a:pt x="323" y="597"/>
                  </a:lnTo>
                  <a:lnTo>
                    <a:pt x="0" y="272"/>
                  </a:lnTo>
                  <a:lnTo>
                    <a:pt x="38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3" name="Freeform 500"/>
            <p:cNvSpPr>
              <a:spLocks/>
            </p:cNvSpPr>
            <p:nvPr/>
          </p:nvSpPr>
          <p:spPr bwMode="auto">
            <a:xfrm>
              <a:off x="3155" y="2541"/>
              <a:ext cx="27" cy="27"/>
            </a:xfrm>
            <a:custGeom>
              <a:avLst/>
              <a:gdLst>
                <a:gd name="T0" fmla="*/ 4 w 383"/>
                <a:gd name="T1" fmla="*/ 0 h 347"/>
                <a:gd name="T2" fmla="*/ 27 w 383"/>
                <a:gd name="T3" fmla="*/ 6 h 347"/>
                <a:gd name="T4" fmla="*/ 0 w 383"/>
                <a:gd name="T5" fmla="*/ 27 h 347"/>
                <a:gd name="T6" fmla="*/ 4 w 383"/>
                <a:gd name="T7" fmla="*/ 0 h 347"/>
                <a:gd name="T8" fmla="*/ 0 60000 65536"/>
                <a:gd name="T9" fmla="*/ 0 60000 65536"/>
                <a:gd name="T10" fmla="*/ 0 60000 65536"/>
                <a:gd name="T11" fmla="*/ 0 60000 65536"/>
                <a:gd name="T12" fmla="*/ 0 w 383"/>
                <a:gd name="T13" fmla="*/ 0 h 347"/>
                <a:gd name="T14" fmla="*/ 383 w 383"/>
                <a:gd name="T15" fmla="*/ 347 h 347"/>
              </a:gdLst>
              <a:ahLst/>
              <a:cxnLst>
                <a:cxn ang="T8">
                  <a:pos x="T0" y="T1"/>
                </a:cxn>
                <a:cxn ang="T9">
                  <a:pos x="T2" y="T3"/>
                </a:cxn>
                <a:cxn ang="T10">
                  <a:pos x="T4" y="T5"/>
                </a:cxn>
                <a:cxn ang="T11">
                  <a:pos x="T6" y="T7"/>
                </a:cxn>
              </a:cxnLst>
              <a:rect l="T12" t="T13" r="T14" b="T15"/>
              <a:pathLst>
                <a:path w="383" h="347">
                  <a:moveTo>
                    <a:pt x="61" y="0"/>
                  </a:moveTo>
                  <a:lnTo>
                    <a:pt x="383" y="75"/>
                  </a:lnTo>
                  <a:lnTo>
                    <a:pt x="0" y="347"/>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4" name="Freeform 501"/>
            <p:cNvSpPr>
              <a:spLocks/>
            </p:cNvSpPr>
            <p:nvPr/>
          </p:nvSpPr>
          <p:spPr bwMode="auto">
            <a:xfrm>
              <a:off x="3155" y="2541"/>
              <a:ext cx="27" cy="27"/>
            </a:xfrm>
            <a:custGeom>
              <a:avLst/>
              <a:gdLst>
                <a:gd name="T0" fmla="*/ 4 w 383"/>
                <a:gd name="T1" fmla="*/ 0 h 347"/>
                <a:gd name="T2" fmla="*/ 27 w 383"/>
                <a:gd name="T3" fmla="*/ 6 h 347"/>
                <a:gd name="T4" fmla="*/ 0 w 383"/>
                <a:gd name="T5" fmla="*/ 27 h 347"/>
                <a:gd name="T6" fmla="*/ 4 w 383"/>
                <a:gd name="T7" fmla="*/ 0 h 347"/>
                <a:gd name="T8" fmla="*/ 0 60000 65536"/>
                <a:gd name="T9" fmla="*/ 0 60000 65536"/>
                <a:gd name="T10" fmla="*/ 0 60000 65536"/>
                <a:gd name="T11" fmla="*/ 0 60000 65536"/>
                <a:gd name="T12" fmla="*/ 0 w 383"/>
                <a:gd name="T13" fmla="*/ 0 h 347"/>
                <a:gd name="T14" fmla="*/ 383 w 383"/>
                <a:gd name="T15" fmla="*/ 347 h 347"/>
              </a:gdLst>
              <a:ahLst/>
              <a:cxnLst>
                <a:cxn ang="T8">
                  <a:pos x="T0" y="T1"/>
                </a:cxn>
                <a:cxn ang="T9">
                  <a:pos x="T2" y="T3"/>
                </a:cxn>
                <a:cxn ang="T10">
                  <a:pos x="T4" y="T5"/>
                </a:cxn>
                <a:cxn ang="T11">
                  <a:pos x="T6" y="T7"/>
                </a:cxn>
              </a:cxnLst>
              <a:rect l="T12" t="T13" r="T14" b="T15"/>
              <a:pathLst>
                <a:path w="383" h="347">
                  <a:moveTo>
                    <a:pt x="61" y="0"/>
                  </a:moveTo>
                  <a:lnTo>
                    <a:pt x="383" y="75"/>
                  </a:lnTo>
                  <a:lnTo>
                    <a:pt x="0" y="347"/>
                  </a:lnTo>
                  <a:lnTo>
                    <a:pt x="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5" name="Freeform 502"/>
            <p:cNvSpPr>
              <a:spLocks/>
            </p:cNvSpPr>
            <p:nvPr/>
          </p:nvSpPr>
          <p:spPr bwMode="auto">
            <a:xfrm>
              <a:off x="3159" y="2523"/>
              <a:ext cx="31" cy="24"/>
            </a:xfrm>
            <a:custGeom>
              <a:avLst/>
              <a:gdLst>
                <a:gd name="T0" fmla="*/ 31 w 428"/>
                <a:gd name="T1" fmla="*/ 0 h 307"/>
                <a:gd name="T2" fmla="*/ 23 w 428"/>
                <a:gd name="T3" fmla="*/ 24 h 307"/>
                <a:gd name="T4" fmla="*/ 0 w 428"/>
                <a:gd name="T5" fmla="*/ 18 h 307"/>
                <a:gd name="T6" fmla="*/ 31 w 428"/>
                <a:gd name="T7" fmla="*/ 0 h 307"/>
                <a:gd name="T8" fmla="*/ 0 60000 65536"/>
                <a:gd name="T9" fmla="*/ 0 60000 65536"/>
                <a:gd name="T10" fmla="*/ 0 60000 65536"/>
                <a:gd name="T11" fmla="*/ 0 60000 65536"/>
                <a:gd name="T12" fmla="*/ 0 w 428"/>
                <a:gd name="T13" fmla="*/ 0 h 307"/>
                <a:gd name="T14" fmla="*/ 428 w 428"/>
                <a:gd name="T15" fmla="*/ 307 h 307"/>
              </a:gdLst>
              <a:ahLst/>
              <a:cxnLst>
                <a:cxn ang="T8">
                  <a:pos x="T0" y="T1"/>
                </a:cxn>
                <a:cxn ang="T9">
                  <a:pos x="T2" y="T3"/>
                </a:cxn>
                <a:cxn ang="T10">
                  <a:pos x="T4" y="T5"/>
                </a:cxn>
                <a:cxn ang="T11">
                  <a:pos x="T6" y="T7"/>
                </a:cxn>
              </a:cxnLst>
              <a:rect l="T12" t="T13" r="T14" b="T15"/>
              <a:pathLst>
                <a:path w="428" h="307">
                  <a:moveTo>
                    <a:pt x="428" y="0"/>
                  </a:moveTo>
                  <a:lnTo>
                    <a:pt x="322" y="307"/>
                  </a:lnTo>
                  <a:lnTo>
                    <a:pt x="0" y="232"/>
                  </a:lnTo>
                  <a:lnTo>
                    <a:pt x="4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6" name="Freeform 503"/>
            <p:cNvSpPr>
              <a:spLocks/>
            </p:cNvSpPr>
            <p:nvPr/>
          </p:nvSpPr>
          <p:spPr bwMode="auto">
            <a:xfrm>
              <a:off x="3159" y="2523"/>
              <a:ext cx="31" cy="24"/>
            </a:xfrm>
            <a:custGeom>
              <a:avLst/>
              <a:gdLst>
                <a:gd name="T0" fmla="*/ 31 w 428"/>
                <a:gd name="T1" fmla="*/ 0 h 307"/>
                <a:gd name="T2" fmla="*/ 23 w 428"/>
                <a:gd name="T3" fmla="*/ 24 h 307"/>
                <a:gd name="T4" fmla="*/ 0 w 428"/>
                <a:gd name="T5" fmla="*/ 18 h 307"/>
                <a:gd name="T6" fmla="*/ 31 w 428"/>
                <a:gd name="T7" fmla="*/ 0 h 307"/>
                <a:gd name="T8" fmla="*/ 0 60000 65536"/>
                <a:gd name="T9" fmla="*/ 0 60000 65536"/>
                <a:gd name="T10" fmla="*/ 0 60000 65536"/>
                <a:gd name="T11" fmla="*/ 0 60000 65536"/>
                <a:gd name="T12" fmla="*/ 0 w 428"/>
                <a:gd name="T13" fmla="*/ 0 h 307"/>
                <a:gd name="T14" fmla="*/ 428 w 428"/>
                <a:gd name="T15" fmla="*/ 307 h 307"/>
              </a:gdLst>
              <a:ahLst/>
              <a:cxnLst>
                <a:cxn ang="T8">
                  <a:pos x="T0" y="T1"/>
                </a:cxn>
                <a:cxn ang="T9">
                  <a:pos x="T2" y="T3"/>
                </a:cxn>
                <a:cxn ang="T10">
                  <a:pos x="T4" y="T5"/>
                </a:cxn>
                <a:cxn ang="T11">
                  <a:pos x="T6" y="T7"/>
                </a:cxn>
              </a:cxnLst>
              <a:rect l="T12" t="T13" r="T14" b="T15"/>
              <a:pathLst>
                <a:path w="428" h="307">
                  <a:moveTo>
                    <a:pt x="428" y="0"/>
                  </a:moveTo>
                  <a:lnTo>
                    <a:pt x="322" y="307"/>
                  </a:lnTo>
                  <a:lnTo>
                    <a:pt x="0" y="232"/>
                  </a:lnTo>
                  <a:lnTo>
                    <a:pt x="4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7" name="Freeform 504"/>
            <p:cNvSpPr>
              <a:spLocks/>
            </p:cNvSpPr>
            <p:nvPr/>
          </p:nvSpPr>
          <p:spPr bwMode="auto">
            <a:xfrm>
              <a:off x="3159" y="2514"/>
              <a:ext cx="31" cy="27"/>
            </a:xfrm>
            <a:custGeom>
              <a:avLst/>
              <a:gdLst>
                <a:gd name="T0" fmla="*/ 9 w 428"/>
                <a:gd name="T1" fmla="*/ 0 h 350"/>
                <a:gd name="T2" fmla="*/ 31 w 428"/>
                <a:gd name="T3" fmla="*/ 9 h 350"/>
                <a:gd name="T4" fmla="*/ 0 w 428"/>
                <a:gd name="T5" fmla="*/ 27 h 350"/>
                <a:gd name="T6" fmla="*/ 9 w 428"/>
                <a:gd name="T7" fmla="*/ 0 h 350"/>
                <a:gd name="T8" fmla="*/ 0 60000 65536"/>
                <a:gd name="T9" fmla="*/ 0 60000 65536"/>
                <a:gd name="T10" fmla="*/ 0 60000 65536"/>
                <a:gd name="T11" fmla="*/ 0 60000 65536"/>
                <a:gd name="T12" fmla="*/ 0 w 428"/>
                <a:gd name="T13" fmla="*/ 0 h 350"/>
                <a:gd name="T14" fmla="*/ 428 w 428"/>
                <a:gd name="T15" fmla="*/ 350 h 350"/>
              </a:gdLst>
              <a:ahLst/>
              <a:cxnLst>
                <a:cxn ang="T8">
                  <a:pos x="T0" y="T1"/>
                </a:cxn>
                <a:cxn ang="T9">
                  <a:pos x="T2" y="T3"/>
                </a:cxn>
                <a:cxn ang="T10">
                  <a:pos x="T4" y="T5"/>
                </a:cxn>
                <a:cxn ang="T11">
                  <a:pos x="T6" y="T7"/>
                </a:cxn>
              </a:cxnLst>
              <a:rect l="T12" t="T13" r="T14" b="T15"/>
              <a:pathLst>
                <a:path w="428" h="350">
                  <a:moveTo>
                    <a:pt x="119" y="0"/>
                  </a:moveTo>
                  <a:lnTo>
                    <a:pt x="428" y="118"/>
                  </a:lnTo>
                  <a:lnTo>
                    <a:pt x="0" y="350"/>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8" name="Freeform 505"/>
            <p:cNvSpPr>
              <a:spLocks/>
            </p:cNvSpPr>
            <p:nvPr/>
          </p:nvSpPr>
          <p:spPr bwMode="auto">
            <a:xfrm>
              <a:off x="3159" y="2514"/>
              <a:ext cx="31" cy="27"/>
            </a:xfrm>
            <a:custGeom>
              <a:avLst/>
              <a:gdLst>
                <a:gd name="T0" fmla="*/ 9 w 428"/>
                <a:gd name="T1" fmla="*/ 0 h 350"/>
                <a:gd name="T2" fmla="*/ 31 w 428"/>
                <a:gd name="T3" fmla="*/ 9 h 350"/>
                <a:gd name="T4" fmla="*/ 0 w 428"/>
                <a:gd name="T5" fmla="*/ 27 h 350"/>
                <a:gd name="T6" fmla="*/ 9 w 428"/>
                <a:gd name="T7" fmla="*/ 0 h 350"/>
                <a:gd name="T8" fmla="*/ 0 60000 65536"/>
                <a:gd name="T9" fmla="*/ 0 60000 65536"/>
                <a:gd name="T10" fmla="*/ 0 60000 65536"/>
                <a:gd name="T11" fmla="*/ 0 60000 65536"/>
                <a:gd name="T12" fmla="*/ 0 w 428"/>
                <a:gd name="T13" fmla="*/ 0 h 350"/>
                <a:gd name="T14" fmla="*/ 428 w 428"/>
                <a:gd name="T15" fmla="*/ 350 h 350"/>
              </a:gdLst>
              <a:ahLst/>
              <a:cxnLst>
                <a:cxn ang="T8">
                  <a:pos x="T0" y="T1"/>
                </a:cxn>
                <a:cxn ang="T9">
                  <a:pos x="T2" y="T3"/>
                </a:cxn>
                <a:cxn ang="T10">
                  <a:pos x="T4" y="T5"/>
                </a:cxn>
                <a:cxn ang="T11">
                  <a:pos x="T6" y="T7"/>
                </a:cxn>
              </a:cxnLst>
              <a:rect l="T12" t="T13" r="T14" b="T15"/>
              <a:pathLst>
                <a:path w="428" h="350">
                  <a:moveTo>
                    <a:pt x="119" y="0"/>
                  </a:moveTo>
                  <a:lnTo>
                    <a:pt x="428" y="118"/>
                  </a:lnTo>
                  <a:lnTo>
                    <a:pt x="0" y="350"/>
                  </a:lnTo>
                  <a:lnTo>
                    <a:pt x="1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69" name="Freeform 506"/>
            <p:cNvSpPr>
              <a:spLocks/>
            </p:cNvSpPr>
            <p:nvPr/>
          </p:nvSpPr>
          <p:spPr bwMode="auto">
            <a:xfrm>
              <a:off x="3953" y="2506"/>
              <a:ext cx="33" cy="49"/>
            </a:xfrm>
            <a:custGeom>
              <a:avLst/>
              <a:gdLst>
                <a:gd name="T0" fmla="*/ 33 w 463"/>
                <a:gd name="T1" fmla="*/ 0 h 635"/>
                <a:gd name="T2" fmla="*/ 23 w 463"/>
                <a:gd name="T3" fmla="*/ 49 h 635"/>
                <a:gd name="T4" fmla="*/ 0 w 463"/>
                <a:gd name="T5" fmla="*/ 43 h 635"/>
                <a:gd name="T6" fmla="*/ 33 w 463"/>
                <a:gd name="T7" fmla="*/ 0 h 635"/>
                <a:gd name="T8" fmla="*/ 0 60000 65536"/>
                <a:gd name="T9" fmla="*/ 0 60000 65536"/>
                <a:gd name="T10" fmla="*/ 0 60000 65536"/>
                <a:gd name="T11" fmla="*/ 0 60000 65536"/>
                <a:gd name="T12" fmla="*/ 0 w 463"/>
                <a:gd name="T13" fmla="*/ 0 h 635"/>
                <a:gd name="T14" fmla="*/ 463 w 463"/>
                <a:gd name="T15" fmla="*/ 635 h 635"/>
              </a:gdLst>
              <a:ahLst/>
              <a:cxnLst>
                <a:cxn ang="T8">
                  <a:pos x="T0" y="T1"/>
                </a:cxn>
                <a:cxn ang="T9">
                  <a:pos x="T2" y="T3"/>
                </a:cxn>
                <a:cxn ang="T10">
                  <a:pos x="T4" y="T5"/>
                </a:cxn>
                <a:cxn ang="T11">
                  <a:pos x="T6" y="T7"/>
                </a:cxn>
              </a:cxnLst>
              <a:rect l="T12" t="T13" r="T14" b="T15"/>
              <a:pathLst>
                <a:path w="463" h="635">
                  <a:moveTo>
                    <a:pt x="463" y="0"/>
                  </a:moveTo>
                  <a:lnTo>
                    <a:pt x="323" y="635"/>
                  </a:lnTo>
                  <a:lnTo>
                    <a:pt x="0" y="559"/>
                  </a:lnTo>
                  <a:lnTo>
                    <a:pt x="4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0" name="Freeform 507"/>
            <p:cNvSpPr>
              <a:spLocks/>
            </p:cNvSpPr>
            <p:nvPr/>
          </p:nvSpPr>
          <p:spPr bwMode="auto">
            <a:xfrm>
              <a:off x="3953" y="2506"/>
              <a:ext cx="33" cy="49"/>
            </a:xfrm>
            <a:custGeom>
              <a:avLst/>
              <a:gdLst>
                <a:gd name="T0" fmla="*/ 33 w 463"/>
                <a:gd name="T1" fmla="*/ 0 h 635"/>
                <a:gd name="T2" fmla="*/ 23 w 463"/>
                <a:gd name="T3" fmla="*/ 49 h 635"/>
                <a:gd name="T4" fmla="*/ 0 w 463"/>
                <a:gd name="T5" fmla="*/ 43 h 635"/>
                <a:gd name="T6" fmla="*/ 33 w 463"/>
                <a:gd name="T7" fmla="*/ 0 h 635"/>
                <a:gd name="T8" fmla="*/ 0 60000 65536"/>
                <a:gd name="T9" fmla="*/ 0 60000 65536"/>
                <a:gd name="T10" fmla="*/ 0 60000 65536"/>
                <a:gd name="T11" fmla="*/ 0 60000 65536"/>
                <a:gd name="T12" fmla="*/ 0 w 463"/>
                <a:gd name="T13" fmla="*/ 0 h 635"/>
                <a:gd name="T14" fmla="*/ 463 w 463"/>
                <a:gd name="T15" fmla="*/ 635 h 635"/>
              </a:gdLst>
              <a:ahLst/>
              <a:cxnLst>
                <a:cxn ang="T8">
                  <a:pos x="T0" y="T1"/>
                </a:cxn>
                <a:cxn ang="T9">
                  <a:pos x="T2" y="T3"/>
                </a:cxn>
                <a:cxn ang="T10">
                  <a:pos x="T4" y="T5"/>
                </a:cxn>
                <a:cxn ang="T11">
                  <a:pos x="T6" y="T7"/>
                </a:cxn>
              </a:cxnLst>
              <a:rect l="T12" t="T13" r="T14" b="T15"/>
              <a:pathLst>
                <a:path w="463" h="635">
                  <a:moveTo>
                    <a:pt x="463" y="0"/>
                  </a:moveTo>
                  <a:lnTo>
                    <a:pt x="323" y="635"/>
                  </a:lnTo>
                  <a:lnTo>
                    <a:pt x="0" y="559"/>
                  </a:lnTo>
                  <a:lnTo>
                    <a:pt x="4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1" name="Freeform 508"/>
            <p:cNvSpPr>
              <a:spLocks/>
            </p:cNvSpPr>
            <p:nvPr/>
          </p:nvSpPr>
          <p:spPr bwMode="auto">
            <a:xfrm>
              <a:off x="3953" y="2502"/>
              <a:ext cx="33" cy="47"/>
            </a:xfrm>
            <a:custGeom>
              <a:avLst/>
              <a:gdLst>
                <a:gd name="T0" fmla="*/ 10 w 463"/>
                <a:gd name="T1" fmla="*/ 0 h 612"/>
                <a:gd name="T2" fmla="*/ 33 w 463"/>
                <a:gd name="T3" fmla="*/ 4 h 612"/>
                <a:gd name="T4" fmla="*/ 0 w 463"/>
                <a:gd name="T5" fmla="*/ 47 h 612"/>
                <a:gd name="T6" fmla="*/ 10 w 463"/>
                <a:gd name="T7" fmla="*/ 0 h 612"/>
                <a:gd name="T8" fmla="*/ 0 60000 65536"/>
                <a:gd name="T9" fmla="*/ 0 60000 65536"/>
                <a:gd name="T10" fmla="*/ 0 60000 65536"/>
                <a:gd name="T11" fmla="*/ 0 60000 65536"/>
                <a:gd name="T12" fmla="*/ 0 w 463"/>
                <a:gd name="T13" fmla="*/ 0 h 612"/>
                <a:gd name="T14" fmla="*/ 463 w 463"/>
                <a:gd name="T15" fmla="*/ 612 h 612"/>
              </a:gdLst>
              <a:ahLst/>
              <a:cxnLst>
                <a:cxn ang="T8">
                  <a:pos x="T0" y="T1"/>
                </a:cxn>
                <a:cxn ang="T9">
                  <a:pos x="T2" y="T3"/>
                </a:cxn>
                <a:cxn ang="T10">
                  <a:pos x="T4" y="T5"/>
                </a:cxn>
                <a:cxn ang="T11">
                  <a:pos x="T6" y="T7"/>
                </a:cxn>
              </a:cxnLst>
              <a:rect l="T12" t="T13" r="T14" b="T15"/>
              <a:pathLst>
                <a:path w="463" h="612">
                  <a:moveTo>
                    <a:pt x="136" y="0"/>
                  </a:moveTo>
                  <a:lnTo>
                    <a:pt x="463" y="53"/>
                  </a:lnTo>
                  <a:lnTo>
                    <a:pt x="0" y="612"/>
                  </a:lnTo>
                  <a:lnTo>
                    <a:pt x="1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2" name="Freeform 509"/>
            <p:cNvSpPr>
              <a:spLocks/>
            </p:cNvSpPr>
            <p:nvPr/>
          </p:nvSpPr>
          <p:spPr bwMode="auto">
            <a:xfrm>
              <a:off x="3953" y="2502"/>
              <a:ext cx="33" cy="47"/>
            </a:xfrm>
            <a:custGeom>
              <a:avLst/>
              <a:gdLst>
                <a:gd name="T0" fmla="*/ 10 w 463"/>
                <a:gd name="T1" fmla="*/ 0 h 612"/>
                <a:gd name="T2" fmla="*/ 33 w 463"/>
                <a:gd name="T3" fmla="*/ 4 h 612"/>
                <a:gd name="T4" fmla="*/ 0 w 463"/>
                <a:gd name="T5" fmla="*/ 47 h 612"/>
                <a:gd name="T6" fmla="*/ 10 w 463"/>
                <a:gd name="T7" fmla="*/ 0 h 612"/>
                <a:gd name="T8" fmla="*/ 0 60000 65536"/>
                <a:gd name="T9" fmla="*/ 0 60000 65536"/>
                <a:gd name="T10" fmla="*/ 0 60000 65536"/>
                <a:gd name="T11" fmla="*/ 0 60000 65536"/>
                <a:gd name="T12" fmla="*/ 0 w 463"/>
                <a:gd name="T13" fmla="*/ 0 h 612"/>
                <a:gd name="T14" fmla="*/ 463 w 463"/>
                <a:gd name="T15" fmla="*/ 612 h 612"/>
              </a:gdLst>
              <a:ahLst/>
              <a:cxnLst>
                <a:cxn ang="T8">
                  <a:pos x="T0" y="T1"/>
                </a:cxn>
                <a:cxn ang="T9">
                  <a:pos x="T2" y="T3"/>
                </a:cxn>
                <a:cxn ang="T10">
                  <a:pos x="T4" y="T5"/>
                </a:cxn>
                <a:cxn ang="T11">
                  <a:pos x="T6" y="T7"/>
                </a:cxn>
              </a:cxnLst>
              <a:rect l="T12" t="T13" r="T14" b="T15"/>
              <a:pathLst>
                <a:path w="463" h="612">
                  <a:moveTo>
                    <a:pt x="136" y="0"/>
                  </a:moveTo>
                  <a:lnTo>
                    <a:pt x="463" y="53"/>
                  </a:lnTo>
                  <a:lnTo>
                    <a:pt x="0" y="612"/>
                  </a:lnTo>
                  <a:lnTo>
                    <a:pt x="13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3" name="Freeform 510"/>
            <p:cNvSpPr>
              <a:spLocks/>
            </p:cNvSpPr>
            <p:nvPr/>
          </p:nvSpPr>
          <p:spPr bwMode="auto">
            <a:xfrm>
              <a:off x="3167" y="2499"/>
              <a:ext cx="34" cy="24"/>
            </a:xfrm>
            <a:custGeom>
              <a:avLst/>
              <a:gdLst>
                <a:gd name="T0" fmla="*/ 34 w 472"/>
                <a:gd name="T1" fmla="*/ 0 h 315"/>
                <a:gd name="T2" fmla="*/ 22 w 472"/>
                <a:gd name="T3" fmla="*/ 24 h 315"/>
                <a:gd name="T4" fmla="*/ 0 w 472"/>
                <a:gd name="T5" fmla="*/ 15 h 315"/>
                <a:gd name="T6" fmla="*/ 34 w 472"/>
                <a:gd name="T7" fmla="*/ 0 h 315"/>
                <a:gd name="T8" fmla="*/ 0 60000 65536"/>
                <a:gd name="T9" fmla="*/ 0 60000 65536"/>
                <a:gd name="T10" fmla="*/ 0 60000 65536"/>
                <a:gd name="T11" fmla="*/ 0 60000 65536"/>
                <a:gd name="T12" fmla="*/ 0 w 472"/>
                <a:gd name="T13" fmla="*/ 0 h 315"/>
                <a:gd name="T14" fmla="*/ 472 w 472"/>
                <a:gd name="T15" fmla="*/ 315 h 315"/>
              </a:gdLst>
              <a:ahLst/>
              <a:cxnLst>
                <a:cxn ang="T8">
                  <a:pos x="T0" y="T1"/>
                </a:cxn>
                <a:cxn ang="T9">
                  <a:pos x="T2" y="T3"/>
                </a:cxn>
                <a:cxn ang="T10">
                  <a:pos x="T4" y="T5"/>
                </a:cxn>
                <a:cxn ang="T11">
                  <a:pos x="T6" y="T7"/>
                </a:cxn>
              </a:cxnLst>
              <a:rect l="T12" t="T13" r="T14" b="T15"/>
              <a:pathLst>
                <a:path w="472" h="315">
                  <a:moveTo>
                    <a:pt x="472" y="0"/>
                  </a:moveTo>
                  <a:lnTo>
                    <a:pt x="309" y="315"/>
                  </a:lnTo>
                  <a:lnTo>
                    <a:pt x="0" y="197"/>
                  </a:lnTo>
                  <a:lnTo>
                    <a:pt x="4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 name="Freeform 511"/>
            <p:cNvSpPr>
              <a:spLocks/>
            </p:cNvSpPr>
            <p:nvPr/>
          </p:nvSpPr>
          <p:spPr bwMode="auto">
            <a:xfrm>
              <a:off x="3167" y="2499"/>
              <a:ext cx="34" cy="24"/>
            </a:xfrm>
            <a:custGeom>
              <a:avLst/>
              <a:gdLst>
                <a:gd name="T0" fmla="*/ 34 w 472"/>
                <a:gd name="T1" fmla="*/ 0 h 315"/>
                <a:gd name="T2" fmla="*/ 22 w 472"/>
                <a:gd name="T3" fmla="*/ 24 h 315"/>
                <a:gd name="T4" fmla="*/ 0 w 472"/>
                <a:gd name="T5" fmla="*/ 15 h 315"/>
                <a:gd name="T6" fmla="*/ 34 w 472"/>
                <a:gd name="T7" fmla="*/ 0 h 315"/>
                <a:gd name="T8" fmla="*/ 0 60000 65536"/>
                <a:gd name="T9" fmla="*/ 0 60000 65536"/>
                <a:gd name="T10" fmla="*/ 0 60000 65536"/>
                <a:gd name="T11" fmla="*/ 0 60000 65536"/>
                <a:gd name="T12" fmla="*/ 0 w 472"/>
                <a:gd name="T13" fmla="*/ 0 h 315"/>
                <a:gd name="T14" fmla="*/ 472 w 472"/>
                <a:gd name="T15" fmla="*/ 315 h 315"/>
              </a:gdLst>
              <a:ahLst/>
              <a:cxnLst>
                <a:cxn ang="T8">
                  <a:pos x="T0" y="T1"/>
                </a:cxn>
                <a:cxn ang="T9">
                  <a:pos x="T2" y="T3"/>
                </a:cxn>
                <a:cxn ang="T10">
                  <a:pos x="T4" y="T5"/>
                </a:cxn>
                <a:cxn ang="T11">
                  <a:pos x="T6" y="T7"/>
                </a:cxn>
              </a:cxnLst>
              <a:rect l="T12" t="T13" r="T14" b="T15"/>
              <a:pathLst>
                <a:path w="472" h="315">
                  <a:moveTo>
                    <a:pt x="472" y="0"/>
                  </a:moveTo>
                  <a:lnTo>
                    <a:pt x="309" y="315"/>
                  </a:lnTo>
                  <a:lnTo>
                    <a:pt x="0" y="197"/>
                  </a:lnTo>
                  <a:lnTo>
                    <a:pt x="47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5" name="Freeform 512"/>
            <p:cNvSpPr>
              <a:spLocks/>
            </p:cNvSpPr>
            <p:nvPr/>
          </p:nvSpPr>
          <p:spPr bwMode="auto">
            <a:xfrm>
              <a:off x="3167" y="2487"/>
              <a:ext cx="34" cy="27"/>
            </a:xfrm>
            <a:custGeom>
              <a:avLst/>
              <a:gdLst>
                <a:gd name="T0" fmla="*/ 13 w 472"/>
                <a:gd name="T1" fmla="*/ 0 h 350"/>
                <a:gd name="T2" fmla="*/ 34 w 472"/>
                <a:gd name="T3" fmla="*/ 12 h 350"/>
                <a:gd name="T4" fmla="*/ 0 w 472"/>
                <a:gd name="T5" fmla="*/ 27 h 350"/>
                <a:gd name="T6" fmla="*/ 13 w 472"/>
                <a:gd name="T7" fmla="*/ 0 h 350"/>
                <a:gd name="T8" fmla="*/ 0 60000 65536"/>
                <a:gd name="T9" fmla="*/ 0 60000 65536"/>
                <a:gd name="T10" fmla="*/ 0 60000 65536"/>
                <a:gd name="T11" fmla="*/ 0 60000 65536"/>
                <a:gd name="T12" fmla="*/ 0 w 472"/>
                <a:gd name="T13" fmla="*/ 0 h 350"/>
                <a:gd name="T14" fmla="*/ 472 w 472"/>
                <a:gd name="T15" fmla="*/ 350 h 350"/>
              </a:gdLst>
              <a:ahLst/>
              <a:cxnLst>
                <a:cxn ang="T8">
                  <a:pos x="T0" y="T1"/>
                </a:cxn>
                <a:cxn ang="T9">
                  <a:pos x="T2" y="T3"/>
                </a:cxn>
                <a:cxn ang="T10">
                  <a:pos x="T4" y="T5"/>
                </a:cxn>
                <a:cxn ang="T11">
                  <a:pos x="T6" y="T7"/>
                </a:cxn>
              </a:cxnLst>
              <a:rect l="T12" t="T13" r="T14" b="T15"/>
              <a:pathLst>
                <a:path w="472" h="350">
                  <a:moveTo>
                    <a:pt x="181" y="0"/>
                  </a:moveTo>
                  <a:lnTo>
                    <a:pt x="472" y="153"/>
                  </a:lnTo>
                  <a:lnTo>
                    <a:pt x="0" y="350"/>
                  </a:lnTo>
                  <a:lnTo>
                    <a:pt x="1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6" name="Freeform 513"/>
            <p:cNvSpPr>
              <a:spLocks/>
            </p:cNvSpPr>
            <p:nvPr/>
          </p:nvSpPr>
          <p:spPr bwMode="auto">
            <a:xfrm>
              <a:off x="3167" y="2487"/>
              <a:ext cx="34" cy="27"/>
            </a:xfrm>
            <a:custGeom>
              <a:avLst/>
              <a:gdLst>
                <a:gd name="T0" fmla="*/ 13 w 472"/>
                <a:gd name="T1" fmla="*/ 0 h 350"/>
                <a:gd name="T2" fmla="*/ 34 w 472"/>
                <a:gd name="T3" fmla="*/ 12 h 350"/>
                <a:gd name="T4" fmla="*/ 0 w 472"/>
                <a:gd name="T5" fmla="*/ 27 h 350"/>
                <a:gd name="T6" fmla="*/ 13 w 472"/>
                <a:gd name="T7" fmla="*/ 0 h 350"/>
                <a:gd name="T8" fmla="*/ 0 60000 65536"/>
                <a:gd name="T9" fmla="*/ 0 60000 65536"/>
                <a:gd name="T10" fmla="*/ 0 60000 65536"/>
                <a:gd name="T11" fmla="*/ 0 60000 65536"/>
                <a:gd name="T12" fmla="*/ 0 w 472"/>
                <a:gd name="T13" fmla="*/ 0 h 350"/>
                <a:gd name="T14" fmla="*/ 472 w 472"/>
                <a:gd name="T15" fmla="*/ 350 h 350"/>
              </a:gdLst>
              <a:ahLst/>
              <a:cxnLst>
                <a:cxn ang="T8">
                  <a:pos x="T0" y="T1"/>
                </a:cxn>
                <a:cxn ang="T9">
                  <a:pos x="T2" y="T3"/>
                </a:cxn>
                <a:cxn ang="T10">
                  <a:pos x="T4" y="T5"/>
                </a:cxn>
                <a:cxn ang="T11">
                  <a:pos x="T6" y="T7"/>
                </a:cxn>
              </a:cxnLst>
              <a:rect l="T12" t="T13" r="T14" b="T15"/>
              <a:pathLst>
                <a:path w="472" h="350">
                  <a:moveTo>
                    <a:pt x="181" y="0"/>
                  </a:moveTo>
                  <a:lnTo>
                    <a:pt x="472" y="153"/>
                  </a:lnTo>
                  <a:lnTo>
                    <a:pt x="0" y="350"/>
                  </a:lnTo>
                  <a:lnTo>
                    <a:pt x="18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7" name="Freeform 514"/>
            <p:cNvSpPr>
              <a:spLocks/>
            </p:cNvSpPr>
            <p:nvPr/>
          </p:nvSpPr>
          <p:spPr bwMode="auto">
            <a:xfrm>
              <a:off x="3963" y="2455"/>
              <a:ext cx="30" cy="51"/>
            </a:xfrm>
            <a:custGeom>
              <a:avLst/>
              <a:gdLst>
                <a:gd name="T0" fmla="*/ 30 w 422"/>
                <a:gd name="T1" fmla="*/ 0 h 666"/>
                <a:gd name="T2" fmla="*/ 23 w 422"/>
                <a:gd name="T3" fmla="*/ 51 h 666"/>
                <a:gd name="T4" fmla="*/ 0 w 422"/>
                <a:gd name="T5" fmla="*/ 47 h 666"/>
                <a:gd name="T6" fmla="*/ 30 w 422"/>
                <a:gd name="T7" fmla="*/ 0 h 666"/>
                <a:gd name="T8" fmla="*/ 0 60000 65536"/>
                <a:gd name="T9" fmla="*/ 0 60000 65536"/>
                <a:gd name="T10" fmla="*/ 0 60000 65536"/>
                <a:gd name="T11" fmla="*/ 0 60000 65536"/>
                <a:gd name="T12" fmla="*/ 0 w 422"/>
                <a:gd name="T13" fmla="*/ 0 h 666"/>
                <a:gd name="T14" fmla="*/ 422 w 422"/>
                <a:gd name="T15" fmla="*/ 666 h 666"/>
              </a:gdLst>
              <a:ahLst/>
              <a:cxnLst>
                <a:cxn ang="T8">
                  <a:pos x="T0" y="T1"/>
                </a:cxn>
                <a:cxn ang="T9">
                  <a:pos x="T2" y="T3"/>
                </a:cxn>
                <a:cxn ang="T10">
                  <a:pos x="T4" y="T5"/>
                </a:cxn>
                <a:cxn ang="T11">
                  <a:pos x="T6" y="T7"/>
                </a:cxn>
              </a:cxnLst>
              <a:rect l="T12" t="T13" r="T14" b="T15"/>
              <a:pathLst>
                <a:path w="422" h="666">
                  <a:moveTo>
                    <a:pt x="422" y="0"/>
                  </a:moveTo>
                  <a:lnTo>
                    <a:pt x="327" y="666"/>
                  </a:lnTo>
                  <a:lnTo>
                    <a:pt x="0" y="613"/>
                  </a:lnTo>
                  <a:lnTo>
                    <a:pt x="4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8" name="Freeform 515"/>
            <p:cNvSpPr>
              <a:spLocks/>
            </p:cNvSpPr>
            <p:nvPr/>
          </p:nvSpPr>
          <p:spPr bwMode="auto">
            <a:xfrm>
              <a:off x="3963" y="2455"/>
              <a:ext cx="30" cy="51"/>
            </a:xfrm>
            <a:custGeom>
              <a:avLst/>
              <a:gdLst>
                <a:gd name="T0" fmla="*/ 30 w 422"/>
                <a:gd name="T1" fmla="*/ 0 h 666"/>
                <a:gd name="T2" fmla="*/ 23 w 422"/>
                <a:gd name="T3" fmla="*/ 51 h 666"/>
                <a:gd name="T4" fmla="*/ 0 w 422"/>
                <a:gd name="T5" fmla="*/ 47 h 666"/>
                <a:gd name="T6" fmla="*/ 30 w 422"/>
                <a:gd name="T7" fmla="*/ 0 h 666"/>
                <a:gd name="T8" fmla="*/ 0 60000 65536"/>
                <a:gd name="T9" fmla="*/ 0 60000 65536"/>
                <a:gd name="T10" fmla="*/ 0 60000 65536"/>
                <a:gd name="T11" fmla="*/ 0 60000 65536"/>
                <a:gd name="T12" fmla="*/ 0 w 422"/>
                <a:gd name="T13" fmla="*/ 0 h 666"/>
                <a:gd name="T14" fmla="*/ 422 w 422"/>
                <a:gd name="T15" fmla="*/ 666 h 666"/>
              </a:gdLst>
              <a:ahLst/>
              <a:cxnLst>
                <a:cxn ang="T8">
                  <a:pos x="T0" y="T1"/>
                </a:cxn>
                <a:cxn ang="T9">
                  <a:pos x="T2" y="T3"/>
                </a:cxn>
                <a:cxn ang="T10">
                  <a:pos x="T4" y="T5"/>
                </a:cxn>
                <a:cxn ang="T11">
                  <a:pos x="T6" y="T7"/>
                </a:cxn>
              </a:cxnLst>
              <a:rect l="T12" t="T13" r="T14" b="T15"/>
              <a:pathLst>
                <a:path w="422" h="666">
                  <a:moveTo>
                    <a:pt x="422" y="0"/>
                  </a:moveTo>
                  <a:lnTo>
                    <a:pt x="327" y="666"/>
                  </a:lnTo>
                  <a:lnTo>
                    <a:pt x="0" y="613"/>
                  </a:lnTo>
                  <a:lnTo>
                    <a:pt x="4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79" name="Freeform 516"/>
            <p:cNvSpPr>
              <a:spLocks/>
            </p:cNvSpPr>
            <p:nvPr/>
          </p:nvSpPr>
          <p:spPr bwMode="auto">
            <a:xfrm>
              <a:off x="3963" y="2453"/>
              <a:ext cx="30" cy="49"/>
            </a:xfrm>
            <a:custGeom>
              <a:avLst/>
              <a:gdLst>
                <a:gd name="T0" fmla="*/ 6 w 422"/>
                <a:gd name="T1" fmla="*/ 0 h 644"/>
                <a:gd name="T2" fmla="*/ 30 w 422"/>
                <a:gd name="T3" fmla="*/ 2 h 644"/>
                <a:gd name="T4" fmla="*/ 0 w 422"/>
                <a:gd name="T5" fmla="*/ 49 h 644"/>
                <a:gd name="T6" fmla="*/ 6 w 422"/>
                <a:gd name="T7" fmla="*/ 0 h 644"/>
                <a:gd name="T8" fmla="*/ 0 60000 65536"/>
                <a:gd name="T9" fmla="*/ 0 60000 65536"/>
                <a:gd name="T10" fmla="*/ 0 60000 65536"/>
                <a:gd name="T11" fmla="*/ 0 60000 65536"/>
                <a:gd name="T12" fmla="*/ 0 w 422"/>
                <a:gd name="T13" fmla="*/ 0 h 644"/>
                <a:gd name="T14" fmla="*/ 422 w 422"/>
                <a:gd name="T15" fmla="*/ 644 h 644"/>
              </a:gdLst>
              <a:ahLst/>
              <a:cxnLst>
                <a:cxn ang="T8">
                  <a:pos x="T0" y="T1"/>
                </a:cxn>
                <a:cxn ang="T9">
                  <a:pos x="T2" y="T3"/>
                </a:cxn>
                <a:cxn ang="T10">
                  <a:pos x="T4" y="T5"/>
                </a:cxn>
                <a:cxn ang="T11">
                  <a:pos x="T6" y="T7"/>
                </a:cxn>
              </a:cxnLst>
              <a:rect l="T12" t="T13" r="T14" b="T15"/>
              <a:pathLst>
                <a:path w="422" h="644">
                  <a:moveTo>
                    <a:pt x="91" y="0"/>
                  </a:moveTo>
                  <a:lnTo>
                    <a:pt x="422" y="31"/>
                  </a:lnTo>
                  <a:lnTo>
                    <a:pt x="0" y="644"/>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0" name="Freeform 517"/>
            <p:cNvSpPr>
              <a:spLocks/>
            </p:cNvSpPr>
            <p:nvPr/>
          </p:nvSpPr>
          <p:spPr bwMode="auto">
            <a:xfrm>
              <a:off x="3963" y="2453"/>
              <a:ext cx="30" cy="49"/>
            </a:xfrm>
            <a:custGeom>
              <a:avLst/>
              <a:gdLst>
                <a:gd name="T0" fmla="*/ 6 w 422"/>
                <a:gd name="T1" fmla="*/ 0 h 644"/>
                <a:gd name="T2" fmla="*/ 30 w 422"/>
                <a:gd name="T3" fmla="*/ 2 h 644"/>
                <a:gd name="T4" fmla="*/ 0 w 422"/>
                <a:gd name="T5" fmla="*/ 49 h 644"/>
                <a:gd name="T6" fmla="*/ 6 w 422"/>
                <a:gd name="T7" fmla="*/ 0 h 644"/>
                <a:gd name="T8" fmla="*/ 0 60000 65536"/>
                <a:gd name="T9" fmla="*/ 0 60000 65536"/>
                <a:gd name="T10" fmla="*/ 0 60000 65536"/>
                <a:gd name="T11" fmla="*/ 0 60000 65536"/>
                <a:gd name="T12" fmla="*/ 0 w 422"/>
                <a:gd name="T13" fmla="*/ 0 h 644"/>
                <a:gd name="T14" fmla="*/ 422 w 422"/>
                <a:gd name="T15" fmla="*/ 644 h 644"/>
              </a:gdLst>
              <a:ahLst/>
              <a:cxnLst>
                <a:cxn ang="T8">
                  <a:pos x="T0" y="T1"/>
                </a:cxn>
                <a:cxn ang="T9">
                  <a:pos x="T2" y="T3"/>
                </a:cxn>
                <a:cxn ang="T10">
                  <a:pos x="T4" y="T5"/>
                </a:cxn>
                <a:cxn ang="T11">
                  <a:pos x="T6" y="T7"/>
                </a:cxn>
              </a:cxnLst>
              <a:rect l="T12" t="T13" r="T14" b="T15"/>
              <a:pathLst>
                <a:path w="422" h="644">
                  <a:moveTo>
                    <a:pt x="91" y="0"/>
                  </a:moveTo>
                  <a:lnTo>
                    <a:pt x="422" y="31"/>
                  </a:lnTo>
                  <a:lnTo>
                    <a:pt x="0" y="644"/>
                  </a:lnTo>
                  <a:lnTo>
                    <a:pt x="9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1" name="Freeform 518"/>
            <p:cNvSpPr>
              <a:spLocks/>
            </p:cNvSpPr>
            <p:nvPr/>
          </p:nvSpPr>
          <p:spPr bwMode="auto">
            <a:xfrm>
              <a:off x="3180" y="2449"/>
              <a:ext cx="55" cy="50"/>
            </a:xfrm>
            <a:custGeom>
              <a:avLst/>
              <a:gdLst>
                <a:gd name="T0" fmla="*/ 55 w 764"/>
                <a:gd name="T1" fmla="*/ 0 h 652"/>
                <a:gd name="T2" fmla="*/ 21 w 764"/>
                <a:gd name="T3" fmla="*/ 50 h 652"/>
                <a:gd name="T4" fmla="*/ 0 w 764"/>
                <a:gd name="T5" fmla="*/ 38 h 652"/>
                <a:gd name="T6" fmla="*/ 55 w 764"/>
                <a:gd name="T7" fmla="*/ 0 h 652"/>
                <a:gd name="T8" fmla="*/ 0 60000 65536"/>
                <a:gd name="T9" fmla="*/ 0 60000 65536"/>
                <a:gd name="T10" fmla="*/ 0 60000 65536"/>
                <a:gd name="T11" fmla="*/ 0 60000 65536"/>
                <a:gd name="T12" fmla="*/ 0 w 764"/>
                <a:gd name="T13" fmla="*/ 0 h 652"/>
                <a:gd name="T14" fmla="*/ 764 w 764"/>
                <a:gd name="T15" fmla="*/ 652 h 652"/>
              </a:gdLst>
              <a:ahLst/>
              <a:cxnLst>
                <a:cxn ang="T8">
                  <a:pos x="T0" y="T1"/>
                </a:cxn>
                <a:cxn ang="T9">
                  <a:pos x="T2" y="T3"/>
                </a:cxn>
                <a:cxn ang="T10">
                  <a:pos x="T4" y="T5"/>
                </a:cxn>
                <a:cxn ang="T11">
                  <a:pos x="T6" y="T7"/>
                </a:cxn>
              </a:cxnLst>
              <a:rect l="T12" t="T13" r="T14" b="T15"/>
              <a:pathLst>
                <a:path w="764" h="652">
                  <a:moveTo>
                    <a:pt x="764" y="0"/>
                  </a:moveTo>
                  <a:lnTo>
                    <a:pt x="291" y="652"/>
                  </a:lnTo>
                  <a:lnTo>
                    <a:pt x="0" y="499"/>
                  </a:lnTo>
                  <a:lnTo>
                    <a:pt x="7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2" name="Freeform 519"/>
            <p:cNvSpPr>
              <a:spLocks/>
            </p:cNvSpPr>
            <p:nvPr/>
          </p:nvSpPr>
          <p:spPr bwMode="auto">
            <a:xfrm>
              <a:off x="3180" y="2449"/>
              <a:ext cx="55" cy="50"/>
            </a:xfrm>
            <a:custGeom>
              <a:avLst/>
              <a:gdLst>
                <a:gd name="T0" fmla="*/ 55 w 764"/>
                <a:gd name="T1" fmla="*/ 0 h 652"/>
                <a:gd name="T2" fmla="*/ 21 w 764"/>
                <a:gd name="T3" fmla="*/ 50 h 652"/>
                <a:gd name="T4" fmla="*/ 0 w 764"/>
                <a:gd name="T5" fmla="*/ 38 h 652"/>
                <a:gd name="T6" fmla="*/ 55 w 764"/>
                <a:gd name="T7" fmla="*/ 0 h 652"/>
                <a:gd name="T8" fmla="*/ 0 60000 65536"/>
                <a:gd name="T9" fmla="*/ 0 60000 65536"/>
                <a:gd name="T10" fmla="*/ 0 60000 65536"/>
                <a:gd name="T11" fmla="*/ 0 60000 65536"/>
                <a:gd name="T12" fmla="*/ 0 w 764"/>
                <a:gd name="T13" fmla="*/ 0 h 652"/>
                <a:gd name="T14" fmla="*/ 764 w 764"/>
                <a:gd name="T15" fmla="*/ 652 h 652"/>
              </a:gdLst>
              <a:ahLst/>
              <a:cxnLst>
                <a:cxn ang="T8">
                  <a:pos x="T0" y="T1"/>
                </a:cxn>
                <a:cxn ang="T9">
                  <a:pos x="T2" y="T3"/>
                </a:cxn>
                <a:cxn ang="T10">
                  <a:pos x="T4" y="T5"/>
                </a:cxn>
                <a:cxn ang="T11">
                  <a:pos x="T6" y="T7"/>
                </a:cxn>
              </a:cxnLst>
              <a:rect l="T12" t="T13" r="T14" b="T15"/>
              <a:pathLst>
                <a:path w="764" h="652">
                  <a:moveTo>
                    <a:pt x="764" y="0"/>
                  </a:moveTo>
                  <a:lnTo>
                    <a:pt x="291" y="652"/>
                  </a:lnTo>
                  <a:lnTo>
                    <a:pt x="0" y="499"/>
                  </a:lnTo>
                  <a:lnTo>
                    <a:pt x="7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3" name="Freeform 520"/>
            <p:cNvSpPr>
              <a:spLocks/>
            </p:cNvSpPr>
            <p:nvPr/>
          </p:nvSpPr>
          <p:spPr bwMode="auto">
            <a:xfrm>
              <a:off x="3180" y="2434"/>
              <a:ext cx="55" cy="53"/>
            </a:xfrm>
            <a:custGeom>
              <a:avLst/>
              <a:gdLst>
                <a:gd name="T0" fmla="*/ 36 w 764"/>
                <a:gd name="T1" fmla="*/ 0 h 693"/>
                <a:gd name="T2" fmla="*/ 55 w 764"/>
                <a:gd name="T3" fmla="*/ 15 h 693"/>
                <a:gd name="T4" fmla="*/ 0 w 764"/>
                <a:gd name="T5" fmla="*/ 53 h 693"/>
                <a:gd name="T6" fmla="*/ 36 w 764"/>
                <a:gd name="T7" fmla="*/ 0 h 693"/>
                <a:gd name="T8" fmla="*/ 0 60000 65536"/>
                <a:gd name="T9" fmla="*/ 0 60000 65536"/>
                <a:gd name="T10" fmla="*/ 0 60000 65536"/>
                <a:gd name="T11" fmla="*/ 0 60000 65536"/>
                <a:gd name="T12" fmla="*/ 0 w 764"/>
                <a:gd name="T13" fmla="*/ 0 h 693"/>
                <a:gd name="T14" fmla="*/ 764 w 764"/>
                <a:gd name="T15" fmla="*/ 693 h 693"/>
              </a:gdLst>
              <a:ahLst/>
              <a:cxnLst>
                <a:cxn ang="T8">
                  <a:pos x="T0" y="T1"/>
                </a:cxn>
                <a:cxn ang="T9">
                  <a:pos x="T2" y="T3"/>
                </a:cxn>
                <a:cxn ang="T10">
                  <a:pos x="T4" y="T5"/>
                </a:cxn>
                <a:cxn ang="T11">
                  <a:pos x="T6" y="T7"/>
                </a:cxn>
              </a:cxnLst>
              <a:rect l="T12" t="T13" r="T14" b="T15"/>
              <a:pathLst>
                <a:path w="764" h="693">
                  <a:moveTo>
                    <a:pt x="503" y="0"/>
                  </a:moveTo>
                  <a:lnTo>
                    <a:pt x="764" y="194"/>
                  </a:lnTo>
                  <a:lnTo>
                    <a:pt x="0" y="693"/>
                  </a:lnTo>
                  <a:lnTo>
                    <a:pt x="5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4" name="Freeform 521"/>
            <p:cNvSpPr>
              <a:spLocks/>
            </p:cNvSpPr>
            <p:nvPr/>
          </p:nvSpPr>
          <p:spPr bwMode="auto">
            <a:xfrm>
              <a:off x="3180" y="2434"/>
              <a:ext cx="55" cy="53"/>
            </a:xfrm>
            <a:custGeom>
              <a:avLst/>
              <a:gdLst>
                <a:gd name="T0" fmla="*/ 36 w 764"/>
                <a:gd name="T1" fmla="*/ 0 h 693"/>
                <a:gd name="T2" fmla="*/ 55 w 764"/>
                <a:gd name="T3" fmla="*/ 15 h 693"/>
                <a:gd name="T4" fmla="*/ 0 w 764"/>
                <a:gd name="T5" fmla="*/ 53 h 693"/>
                <a:gd name="T6" fmla="*/ 36 w 764"/>
                <a:gd name="T7" fmla="*/ 0 h 693"/>
                <a:gd name="T8" fmla="*/ 0 60000 65536"/>
                <a:gd name="T9" fmla="*/ 0 60000 65536"/>
                <a:gd name="T10" fmla="*/ 0 60000 65536"/>
                <a:gd name="T11" fmla="*/ 0 60000 65536"/>
                <a:gd name="T12" fmla="*/ 0 w 764"/>
                <a:gd name="T13" fmla="*/ 0 h 693"/>
                <a:gd name="T14" fmla="*/ 764 w 764"/>
                <a:gd name="T15" fmla="*/ 693 h 693"/>
              </a:gdLst>
              <a:ahLst/>
              <a:cxnLst>
                <a:cxn ang="T8">
                  <a:pos x="T0" y="T1"/>
                </a:cxn>
                <a:cxn ang="T9">
                  <a:pos x="T2" y="T3"/>
                </a:cxn>
                <a:cxn ang="T10">
                  <a:pos x="T4" y="T5"/>
                </a:cxn>
                <a:cxn ang="T11">
                  <a:pos x="T6" y="T7"/>
                </a:cxn>
              </a:cxnLst>
              <a:rect l="T12" t="T13" r="T14" b="T15"/>
              <a:pathLst>
                <a:path w="764" h="693">
                  <a:moveTo>
                    <a:pt x="503" y="0"/>
                  </a:moveTo>
                  <a:lnTo>
                    <a:pt x="764" y="194"/>
                  </a:lnTo>
                  <a:lnTo>
                    <a:pt x="0" y="693"/>
                  </a:lnTo>
                  <a:lnTo>
                    <a:pt x="50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5" name="Freeform 522"/>
            <p:cNvSpPr>
              <a:spLocks/>
            </p:cNvSpPr>
            <p:nvPr/>
          </p:nvSpPr>
          <p:spPr bwMode="auto">
            <a:xfrm>
              <a:off x="3216" y="2351"/>
              <a:ext cx="105" cy="98"/>
            </a:xfrm>
            <a:custGeom>
              <a:avLst/>
              <a:gdLst>
                <a:gd name="T0" fmla="*/ 105 w 1464"/>
                <a:gd name="T1" fmla="*/ 0 h 1270"/>
                <a:gd name="T2" fmla="*/ 19 w 1464"/>
                <a:gd name="T3" fmla="*/ 98 h 1270"/>
                <a:gd name="T4" fmla="*/ 0 w 1464"/>
                <a:gd name="T5" fmla="*/ 83 h 1270"/>
                <a:gd name="T6" fmla="*/ 105 w 1464"/>
                <a:gd name="T7" fmla="*/ 0 h 1270"/>
                <a:gd name="T8" fmla="*/ 0 60000 65536"/>
                <a:gd name="T9" fmla="*/ 0 60000 65536"/>
                <a:gd name="T10" fmla="*/ 0 60000 65536"/>
                <a:gd name="T11" fmla="*/ 0 60000 65536"/>
                <a:gd name="T12" fmla="*/ 0 w 1464"/>
                <a:gd name="T13" fmla="*/ 0 h 1270"/>
                <a:gd name="T14" fmla="*/ 1464 w 1464"/>
                <a:gd name="T15" fmla="*/ 1270 h 1270"/>
              </a:gdLst>
              <a:ahLst/>
              <a:cxnLst>
                <a:cxn ang="T8">
                  <a:pos x="T0" y="T1"/>
                </a:cxn>
                <a:cxn ang="T9">
                  <a:pos x="T2" y="T3"/>
                </a:cxn>
                <a:cxn ang="T10">
                  <a:pos x="T4" y="T5"/>
                </a:cxn>
                <a:cxn ang="T11">
                  <a:pos x="T6" y="T7"/>
                </a:cxn>
              </a:cxnLst>
              <a:rect l="T12" t="T13" r="T14" b="T15"/>
              <a:pathLst>
                <a:path w="1464" h="1270">
                  <a:moveTo>
                    <a:pt x="1464" y="0"/>
                  </a:moveTo>
                  <a:lnTo>
                    <a:pt x="261" y="1270"/>
                  </a:lnTo>
                  <a:lnTo>
                    <a:pt x="0" y="1076"/>
                  </a:lnTo>
                  <a:lnTo>
                    <a:pt x="14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6" name="Freeform 523"/>
            <p:cNvSpPr>
              <a:spLocks/>
            </p:cNvSpPr>
            <p:nvPr/>
          </p:nvSpPr>
          <p:spPr bwMode="auto">
            <a:xfrm>
              <a:off x="3216" y="2351"/>
              <a:ext cx="105" cy="98"/>
            </a:xfrm>
            <a:custGeom>
              <a:avLst/>
              <a:gdLst>
                <a:gd name="T0" fmla="*/ 105 w 1464"/>
                <a:gd name="T1" fmla="*/ 0 h 1270"/>
                <a:gd name="T2" fmla="*/ 19 w 1464"/>
                <a:gd name="T3" fmla="*/ 98 h 1270"/>
                <a:gd name="T4" fmla="*/ 0 w 1464"/>
                <a:gd name="T5" fmla="*/ 83 h 1270"/>
                <a:gd name="T6" fmla="*/ 105 w 1464"/>
                <a:gd name="T7" fmla="*/ 0 h 1270"/>
                <a:gd name="T8" fmla="*/ 0 60000 65536"/>
                <a:gd name="T9" fmla="*/ 0 60000 65536"/>
                <a:gd name="T10" fmla="*/ 0 60000 65536"/>
                <a:gd name="T11" fmla="*/ 0 60000 65536"/>
                <a:gd name="T12" fmla="*/ 0 w 1464"/>
                <a:gd name="T13" fmla="*/ 0 h 1270"/>
                <a:gd name="T14" fmla="*/ 1464 w 1464"/>
                <a:gd name="T15" fmla="*/ 1270 h 1270"/>
              </a:gdLst>
              <a:ahLst/>
              <a:cxnLst>
                <a:cxn ang="T8">
                  <a:pos x="T0" y="T1"/>
                </a:cxn>
                <a:cxn ang="T9">
                  <a:pos x="T2" y="T3"/>
                </a:cxn>
                <a:cxn ang="T10">
                  <a:pos x="T4" y="T5"/>
                </a:cxn>
                <a:cxn ang="T11">
                  <a:pos x="T6" y="T7"/>
                </a:cxn>
              </a:cxnLst>
              <a:rect l="T12" t="T13" r="T14" b="T15"/>
              <a:pathLst>
                <a:path w="1464" h="1270">
                  <a:moveTo>
                    <a:pt x="1464" y="0"/>
                  </a:moveTo>
                  <a:lnTo>
                    <a:pt x="261" y="1270"/>
                  </a:lnTo>
                  <a:lnTo>
                    <a:pt x="0" y="1076"/>
                  </a:lnTo>
                  <a:lnTo>
                    <a:pt x="14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7" name="Freeform 524"/>
            <p:cNvSpPr>
              <a:spLocks/>
            </p:cNvSpPr>
            <p:nvPr/>
          </p:nvSpPr>
          <p:spPr bwMode="auto">
            <a:xfrm>
              <a:off x="3969" y="2348"/>
              <a:ext cx="24" cy="107"/>
            </a:xfrm>
            <a:custGeom>
              <a:avLst/>
              <a:gdLst>
                <a:gd name="T0" fmla="*/ 4 w 331"/>
                <a:gd name="T1" fmla="*/ 0 h 1391"/>
                <a:gd name="T2" fmla="*/ 24 w 331"/>
                <a:gd name="T3" fmla="*/ 107 h 1391"/>
                <a:gd name="T4" fmla="*/ 0 w 331"/>
                <a:gd name="T5" fmla="*/ 105 h 1391"/>
                <a:gd name="T6" fmla="*/ 4 w 331"/>
                <a:gd name="T7" fmla="*/ 0 h 1391"/>
                <a:gd name="T8" fmla="*/ 0 60000 65536"/>
                <a:gd name="T9" fmla="*/ 0 60000 65536"/>
                <a:gd name="T10" fmla="*/ 0 60000 65536"/>
                <a:gd name="T11" fmla="*/ 0 60000 65536"/>
                <a:gd name="T12" fmla="*/ 0 w 331"/>
                <a:gd name="T13" fmla="*/ 0 h 1391"/>
                <a:gd name="T14" fmla="*/ 331 w 331"/>
                <a:gd name="T15" fmla="*/ 1391 h 1391"/>
              </a:gdLst>
              <a:ahLst/>
              <a:cxnLst>
                <a:cxn ang="T8">
                  <a:pos x="T0" y="T1"/>
                </a:cxn>
                <a:cxn ang="T9">
                  <a:pos x="T2" y="T3"/>
                </a:cxn>
                <a:cxn ang="T10">
                  <a:pos x="T4" y="T5"/>
                </a:cxn>
                <a:cxn ang="T11">
                  <a:pos x="T6" y="T7"/>
                </a:cxn>
              </a:cxnLst>
              <a:rect l="T12" t="T13" r="T14" b="T15"/>
              <a:pathLst>
                <a:path w="331" h="1391">
                  <a:moveTo>
                    <a:pt x="53" y="0"/>
                  </a:moveTo>
                  <a:lnTo>
                    <a:pt x="331" y="1391"/>
                  </a:lnTo>
                  <a:lnTo>
                    <a:pt x="0" y="1360"/>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8" name="Freeform 525"/>
            <p:cNvSpPr>
              <a:spLocks/>
            </p:cNvSpPr>
            <p:nvPr/>
          </p:nvSpPr>
          <p:spPr bwMode="auto">
            <a:xfrm>
              <a:off x="3969" y="2348"/>
              <a:ext cx="24" cy="107"/>
            </a:xfrm>
            <a:custGeom>
              <a:avLst/>
              <a:gdLst>
                <a:gd name="T0" fmla="*/ 4 w 331"/>
                <a:gd name="T1" fmla="*/ 0 h 1391"/>
                <a:gd name="T2" fmla="*/ 24 w 331"/>
                <a:gd name="T3" fmla="*/ 107 h 1391"/>
                <a:gd name="T4" fmla="*/ 0 w 331"/>
                <a:gd name="T5" fmla="*/ 105 h 1391"/>
                <a:gd name="T6" fmla="*/ 4 w 331"/>
                <a:gd name="T7" fmla="*/ 0 h 1391"/>
                <a:gd name="T8" fmla="*/ 0 60000 65536"/>
                <a:gd name="T9" fmla="*/ 0 60000 65536"/>
                <a:gd name="T10" fmla="*/ 0 60000 65536"/>
                <a:gd name="T11" fmla="*/ 0 60000 65536"/>
                <a:gd name="T12" fmla="*/ 0 w 331"/>
                <a:gd name="T13" fmla="*/ 0 h 1391"/>
                <a:gd name="T14" fmla="*/ 331 w 331"/>
                <a:gd name="T15" fmla="*/ 1391 h 1391"/>
              </a:gdLst>
              <a:ahLst/>
              <a:cxnLst>
                <a:cxn ang="T8">
                  <a:pos x="T0" y="T1"/>
                </a:cxn>
                <a:cxn ang="T9">
                  <a:pos x="T2" y="T3"/>
                </a:cxn>
                <a:cxn ang="T10">
                  <a:pos x="T4" y="T5"/>
                </a:cxn>
                <a:cxn ang="T11">
                  <a:pos x="T6" y="T7"/>
                </a:cxn>
              </a:cxnLst>
              <a:rect l="T12" t="T13" r="T14" b="T15"/>
              <a:pathLst>
                <a:path w="331" h="1391">
                  <a:moveTo>
                    <a:pt x="53" y="0"/>
                  </a:moveTo>
                  <a:lnTo>
                    <a:pt x="331" y="1391"/>
                  </a:lnTo>
                  <a:lnTo>
                    <a:pt x="0" y="1360"/>
                  </a:lnTo>
                  <a:lnTo>
                    <a:pt x="5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89" name="Freeform 526"/>
            <p:cNvSpPr>
              <a:spLocks/>
            </p:cNvSpPr>
            <p:nvPr/>
          </p:nvSpPr>
          <p:spPr bwMode="auto">
            <a:xfrm>
              <a:off x="3973" y="2348"/>
              <a:ext cx="24" cy="107"/>
            </a:xfrm>
            <a:custGeom>
              <a:avLst/>
              <a:gdLst>
                <a:gd name="T0" fmla="*/ 24 w 333"/>
                <a:gd name="T1" fmla="*/ 0 h 1397"/>
                <a:gd name="T2" fmla="*/ 20 w 333"/>
                <a:gd name="T3" fmla="*/ 107 h 1397"/>
                <a:gd name="T4" fmla="*/ 0 w 333"/>
                <a:gd name="T5" fmla="*/ 0 h 1397"/>
                <a:gd name="T6" fmla="*/ 24 w 333"/>
                <a:gd name="T7" fmla="*/ 0 h 1397"/>
                <a:gd name="T8" fmla="*/ 0 60000 65536"/>
                <a:gd name="T9" fmla="*/ 0 60000 65536"/>
                <a:gd name="T10" fmla="*/ 0 60000 65536"/>
                <a:gd name="T11" fmla="*/ 0 60000 65536"/>
                <a:gd name="T12" fmla="*/ 0 w 333"/>
                <a:gd name="T13" fmla="*/ 0 h 1397"/>
                <a:gd name="T14" fmla="*/ 333 w 333"/>
                <a:gd name="T15" fmla="*/ 1397 h 1397"/>
              </a:gdLst>
              <a:ahLst/>
              <a:cxnLst>
                <a:cxn ang="T8">
                  <a:pos x="T0" y="T1"/>
                </a:cxn>
                <a:cxn ang="T9">
                  <a:pos x="T2" y="T3"/>
                </a:cxn>
                <a:cxn ang="T10">
                  <a:pos x="T4" y="T5"/>
                </a:cxn>
                <a:cxn ang="T11">
                  <a:pos x="T6" y="T7"/>
                </a:cxn>
              </a:cxnLst>
              <a:rect l="T12" t="T13" r="T14" b="T15"/>
              <a:pathLst>
                <a:path w="333" h="1397">
                  <a:moveTo>
                    <a:pt x="333" y="0"/>
                  </a:moveTo>
                  <a:lnTo>
                    <a:pt x="278" y="1397"/>
                  </a:lnTo>
                  <a:lnTo>
                    <a:pt x="0" y="6"/>
                  </a:lnTo>
                  <a:lnTo>
                    <a:pt x="3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0" name="Freeform 527"/>
            <p:cNvSpPr>
              <a:spLocks/>
            </p:cNvSpPr>
            <p:nvPr/>
          </p:nvSpPr>
          <p:spPr bwMode="auto">
            <a:xfrm>
              <a:off x="3973" y="2348"/>
              <a:ext cx="24" cy="107"/>
            </a:xfrm>
            <a:custGeom>
              <a:avLst/>
              <a:gdLst>
                <a:gd name="T0" fmla="*/ 24 w 333"/>
                <a:gd name="T1" fmla="*/ 0 h 1397"/>
                <a:gd name="T2" fmla="*/ 20 w 333"/>
                <a:gd name="T3" fmla="*/ 107 h 1397"/>
                <a:gd name="T4" fmla="*/ 0 w 333"/>
                <a:gd name="T5" fmla="*/ 0 h 1397"/>
                <a:gd name="T6" fmla="*/ 24 w 333"/>
                <a:gd name="T7" fmla="*/ 0 h 1397"/>
                <a:gd name="T8" fmla="*/ 0 60000 65536"/>
                <a:gd name="T9" fmla="*/ 0 60000 65536"/>
                <a:gd name="T10" fmla="*/ 0 60000 65536"/>
                <a:gd name="T11" fmla="*/ 0 60000 65536"/>
                <a:gd name="T12" fmla="*/ 0 w 333"/>
                <a:gd name="T13" fmla="*/ 0 h 1397"/>
                <a:gd name="T14" fmla="*/ 333 w 333"/>
                <a:gd name="T15" fmla="*/ 1397 h 1397"/>
              </a:gdLst>
              <a:ahLst/>
              <a:cxnLst>
                <a:cxn ang="T8">
                  <a:pos x="T0" y="T1"/>
                </a:cxn>
                <a:cxn ang="T9">
                  <a:pos x="T2" y="T3"/>
                </a:cxn>
                <a:cxn ang="T10">
                  <a:pos x="T4" y="T5"/>
                </a:cxn>
                <a:cxn ang="T11">
                  <a:pos x="T6" y="T7"/>
                </a:cxn>
              </a:cxnLst>
              <a:rect l="T12" t="T13" r="T14" b="T15"/>
              <a:pathLst>
                <a:path w="333" h="1397">
                  <a:moveTo>
                    <a:pt x="333" y="0"/>
                  </a:moveTo>
                  <a:lnTo>
                    <a:pt x="278" y="1397"/>
                  </a:lnTo>
                  <a:lnTo>
                    <a:pt x="0" y="6"/>
                  </a:lnTo>
                  <a:lnTo>
                    <a:pt x="3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1" name="Freeform 528"/>
            <p:cNvSpPr>
              <a:spLocks/>
            </p:cNvSpPr>
            <p:nvPr/>
          </p:nvSpPr>
          <p:spPr bwMode="auto">
            <a:xfrm>
              <a:off x="3216" y="2335"/>
              <a:ext cx="105" cy="99"/>
            </a:xfrm>
            <a:custGeom>
              <a:avLst/>
              <a:gdLst>
                <a:gd name="T0" fmla="*/ 88 w 1464"/>
                <a:gd name="T1" fmla="*/ 0 h 1288"/>
                <a:gd name="T2" fmla="*/ 105 w 1464"/>
                <a:gd name="T3" fmla="*/ 16 h 1288"/>
                <a:gd name="T4" fmla="*/ 0 w 1464"/>
                <a:gd name="T5" fmla="*/ 99 h 1288"/>
                <a:gd name="T6" fmla="*/ 88 w 1464"/>
                <a:gd name="T7" fmla="*/ 0 h 1288"/>
                <a:gd name="T8" fmla="*/ 0 60000 65536"/>
                <a:gd name="T9" fmla="*/ 0 60000 65536"/>
                <a:gd name="T10" fmla="*/ 0 60000 65536"/>
                <a:gd name="T11" fmla="*/ 0 60000 65536"/>
                <a:gd name="T12" fmla="*/ 0 w 1464"/>
                <a:gd name="T13" fmla="*/ 0 h 1288"/>
                <a:gd name="T14" fmla="*/ 1464 w 1464"/>
                <a:gd name="T15" fmla="*/ 1288 h 1288"/>
              </a:gdLst>
              <a:ahLst/>
              <a:cxnLst>
                <a:cxn ang="T8">
                  <a:pos x="T0" y="T1"/>
                </a:cxn>
                <a:cxn ang="T9">
                  <a:pos x="T2" y="T3"/>
                </a:cxn>
                <a:cxn ang="T10">
                  <a:pos x="T4" y="T5"/>
                </a:cxn>
                <a:cxn ang="T11">
                  <a:pos x="T6" y="T7"/>
                </a:cxn>
              </a:cxnLst>
              <a:rect l="T12" t="T13" r="T14" b="T15"/>
              <a:pathLst>
                <a:path w="1464" h="1288">
                  <a:moveTo>
                    <a:pt x="1220" y="0"/>
                  </a:moveTo>
                  <a:lnTo>
                    <a:pt x="1464" y="212"/>
                  </a:lnTo>
                  <a:lnTo>
                    <a:pt x="0" y="1288"/>
                  </a:lnTo>
                  <a:lnTo>
                    <a:pt x="1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2" name="Freeform 529"/>
            <p:cNvSpPr>
              <a:spLocks/>
            </p:cNvSpPr>
            <p:nvPr/>
          </p:nvSpPr>
          <p:spPr bwMode="auto">
            <a:xfrm>
              <a:off x="3216" y="2335"/>
              <a:ext cx="105" cy="99"/>
            </a:xfrm>
            <a:custGeom>
              <a:avLst/>
              <a:gdLst>
                <a:gd name="T0" fmla="*/ 88 w 1464"/>
                <a:gd name="T1" fmla="*/ 0 h 1288"/>
                <a:gd name="T2" fmla="*/ 105 w 1464"/>
                <a:gd name="T3" fmla="*/ 16 h 1288"/>
                <a:gd name="T4" fmla="*/ 0 w 1464"/>
                <a:gd name="T5" fmla="*/ 99 h 1288"/>
                <a:gd name="T6" fmla="*/ 88 w 1464"/>
                <a:gd name="T7" fmla="*/ 0 h 1288"/>
                <a:gd name="T8" fmla="*/ 0 60000 65536"/>
                <a:gd name="T9" fmla="*/ 0 60000 65536"/>
                <a:gd name="T10" fmla="*/ 0 60000 65536"/>
                <a:gd name="T11" fmla="*/ 0 60000 65536"/>
                <a:gd name="T12" fmla="*/ 0 w 1464"/>
                <a:gd name="T13" fmla="*/ 0 h 1288"/>
                <a:gd name="T14" fmla="*/ 1464 w 1464"/>
                <a:gd name="T15" fmla="*/ 1288 h 1288"/>
              </a:gdLst>
              <a:ahLst/>
              <a:cxnLst>
                <a:cxn ang="T8">
                  <a:pos x="T0" y="T1"/>
                </a:cxn>
                <a:cxn ang="T9">
                  <a:pos x="T2" y="T3"/>
                </a:cxn>
                <a:cxn ang="T10">
                  <a:pos x="T4" y="T5"/>
                </a:cxn>
                <a:cxn ang="T11">
                  <a:pos x="T6" y="T7"/>
                </a:cxn>
              </a:cxnLst>
              <a:rect l="T12" t="T13" r="T14" b="T15"/>
              <a:pathLst>
                <a:path w="1464" h="1288">
                  <a:moveTo>
                    <a:pt x="1220" y="0"/>
                  </a:moveTo>
                  <a:lnTo>
                    <a:pt x="1464" y="212"/>
                  </a:lnTo>
                  <a:lnTo>
                    <a:pt x="0" y="1288"/>
                  </a:lnTo>
                  <a:lnTo>
                    <a:pt x="12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3" name="Freeform 530"/>
            <p:cNvSpPr>
              <a:spLocks/>
            </p:cNvSpPr>
            <p:nvPr/>
          </p:nvSpPr>
          <p:spPr bwMode="auto">
            <a:xfrm>
              <a:off x="3303" y="2307"/>
              <a:ext cx="56" cy="44"/>
            </a:xfrm>
            <a:custGeom>
              <a:avLst/>
              <a:gdLst>
                <a:gd name="T0" fmla="*/ 56 w 777"/>
                <a:gd name="T1" fmla="*/ 0 h 577"/>
                <a:gd name="T2" fmla="*/ 18 w 777"/>
                <a:gd name="T3" fmla="*/ 44 h 577"/>
                <a:gd name="T4" fmla="*/ 0 w 777"/>
                <a:gd name="T5" fmla="*/ 28 h 577"/>
                <a:gd name="T6" fmla="*/ 56 w 777"/>
                <a:gd name="T7" fmla="*/ 0 h 577"/>
                <a:gd name="T8" fmla="*/ 0 60000 65536"/>
                <a:gd name="T9" fmla="*/ 0 60000 65536"/>
                <a:gd name="T10" fmla="*/ 0 60000 65536"/>
                <a:gd name="T11" fmla="*/ 0 60000 65536"/>
                <a:gd name="T12" fmla="*/ 0 w 777"/>
                <a:gd name="T13" fmla="*/ 0 h 577"/>
                <a:gd name="T14" fmla="*/ 777 w 777"/>
                <a:gd name="T15" fmla="*/ 577 h 577"/>
              </a:gdLst>
              <a:ahLst/>
              <a:cxnLst>
                <a:cxn ang="T8">
                  <a:pos x="T0" y="T1"/>
                </a:cxn>
                <a:cxn ang="T9">
                  <a:pos x="T2" y="T3"/>
                </a:cxn>
                <a:cxn ang="T10">
                  <a:pos x="T4" y="T5"/>
                </a:cxn>
                <a:cxn ang="T11">
                  <a:pos x="T6" y="T7"/>
                </a:cxn>
              </a:cxnLst>
              <a:rect l="T12" t="T13" r="T14" b="T15"/>
              <a:pathLst>
                <a:path w="777" h="577">
                  <a:moveTo>
                    <a:pt x="777" y="0"/>
                  </a:moveTo>
                  <a:lnTo>
                    <a:pt x="244" y="577"/>
                  </a:lnTo>
                  <a:lnTo>
                    <a:pt x="0" y="365"/>
                  </a:lnTo>
                  <a:lnTo>
                    <a:pt x="7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4" name="Freeform 531"/>
            <p:cNvSpPr>
              <a:spLocks/>
            </p:cNvSpPr>
            <p:nvPr/>
          </p:nvSpPr>
          <p:spPr bwMode="auto">
            <a:xfrm>
              <a:off x="3303" y="2307"/>
              <a:ext cx="56" cy="44"/>
            </a:xfrm>
            <a:custGeom>
              <a:avLst/>
              <a:gdLst>
                <a:gd name="T0" fmla="*/ 56 w 777"/>
                <a:gd name="T1" fmla="*/ 0 h 577"/>
                <a:gd name="T2" fmla="*/ 18 w 777"/>
                <a:gd name="T3" fmla="*/ 44 h 577"/>
                <a:gd name="T4" fmla="*/ 0 w 777"/>
                <a:gd name="T5" fmla="*/ 28 h 577"/>
                <a:gd name="T6" fmla="*/ 56 w 777"/>
                <a:gd name="T7" fmla="*/ 0 h 577"/>
                <a:gd name="T8" fmla="*/ 0 60000 65536"/>
                <a:gd name="T9" fmla="*/ 0 60000 65536"/>
                <a:gd name="T10" fmla="*/ 0 60000 65536"/>
                <a:gd name="T11" fmla="*/ 0 60000 65536"/>
                <a:gd name="T12" fmla="*/ 0 w 777"/>
                <a:gd name="T13" fmla="*/ 0 h 577"/>
                <a:gd name="T14" fmla="*/ 777 w 777"/>
                <a:gd name="T15" fmla="*/ 577 h 577"/>
              </a:gdLst>
              <a:ahLst/>
              <a:cxnLst>
                <a:cxn ang="T8">
                  <a:pos x="T0" y="T1"/>
                </a:cxn>
                <a:cxn ang="T9">
                  <a:pos x="T2" y="T3"/>
                </a:cxn>
                <a:cxn ang="T10">
                  <a:pos x="T4" y="T5"/>
                </a:cxn>
                <a:cxn ang="T11">
                  <a:pos x="T6" y="T7"/>
                </a:cxn>
              </a:cxnLst>
              <a:rect l="T12" t="T13" r="T14" b="T15"/>
              <a:pathLst>
                <a:path w="777" h="577">
                  <a:moveTo>
                    <a:pt x="777" y="0"/>
                  </a:moveTo>
                  <a:lnTo>
                    <a:pt x="244" y="577"/>
                  </a:lnTo>
                  <a:lnTo>
                    <a:pt x="0" y="365"/>
                  </a:lnTo>
                  <a:lnTo>
                    <a:pt x="7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5" name="Freeform 532"/>
            <p:cNvSpPr>
              <a:spLocks/>
            </p:cNvSpPr>
            <p:nvPr/>
          </p:nvSpPr>
          <p:spPr bwMode="auto">
            <a:xfrm>
              <a:off x="3303" y="2292"/>
              <a:ext cx="56" cy="43"/>
            </a:xfrm>
            <a:custGeom>
              <a:avLst/>
              <a:gdLst>
                <a:gd name="T0" fmla="*/ 37 w 777"/>
                <a:gd name="T1" fmla="*/ 0 h 559"/>
                <a:gd name="T2" fmla="*/ 56 w 777"/>
                <a:gd name="T3" fmla="*/ 15 h 559"/>
                <a:gd name="T4" fmla="*/ 0 w 777"/>
                <a:gd name="T5" fmla="*/ 43 h 559"/>
                <a:gd name="T6" fmla="*/ 37 w 777"/>
                <a:gd name="T7" fmla="*/ 0 h 559"/>
                <a:gd name="T8" fmla="*/ 0 60000 65536"/>
                <a:gd name="T9" fmla="*/ 0 60000 65536"/>
                <a:gd name="T10" fmla="*/ 0 60000 65536"/>
                <a:gd name="T11" fmla="*/ 0 60000 65536"/>
                <a:gd name="T12" fmla="*/ 0 w 777"/>
                <a:gd name="T13" fmla="*/ 0 h 559"/>
                <a:gd name="T14" fmla="*/ 777 w 777"/>
                <a:gd name="T15" fmla="*/ 559 h 559"/>
              </a:gdLst>
              <a:ahLst/>
              <a:cxnLst>
                <a:cxn ang="T8">
                  <a:pos x="T0" y="T1"/>
                </a:cxn>
                <a:cxn ang="T9">
                  <a:pos x="T2" y="T3"/>
                </a:cxn>
                <a:cxn ang="T10">
                  <a:pos x="T4" y="T5"/>
                </a:cxn>
                <a:cxn ang="T11">
                  <a:pos x="T6" y="T7"/>
                </a:cxn>
              </a:cxnLst>
              <a:rect l="T12" t="T13" r="T14" b="T15"/>
              <a:pathLst>
                <a:path w="777" h="559">
                  <a:moveTo>
                    <a:pt x="515" y="0"/>
                  </a:moveTo>
                  <a:lnTo>
                    <a:pt x="777" y="194"/>
                  </a:lnTo>
                  <a:lnTo>
                    <a:pt x="0" y="559"/>
                  </a:lnTo>
                  <a:lnTo>
                    <a:pt x="5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6" name="Freeform 533"/>
            <p:cNvSpPr>
              <a:spLocks/>
            </p:cNvSpPr>
            <p:nvPr/>
          </p:nvSpPr>
          <p:spPr bwMode="auto">
            <a:xfrm>
              <a:off x="3303" y="2292"/>
              <a:ext cx="56" cy="43"/>
            </a:xfrm>
            <a:custGeom>
              <a:avLst/>
              <a:gdLst>
                <a:gd name="T0" fmla="*/ 37 w 777"/>
                <a:gd name="T1" fmla="*/ 0 h 559"/>
                <a:gd name="T2" fmla="*/ 56 w 777"/>
                <a:gd name="T3" fmla="*/ 15 h 559"/>
                <a:gd name="T4" fmla="*/ 0 w 777"/>
                <a:gd name="T5" fmla="*/ 43 h 559"/>
                <a:gd name="T6" fmla="*/ 37 w 777"/>
                <a:gd name="T7" fmla="*/ 0 h 559"/>
                <a:gd name="T8" fmla="*/ 0 60000 65536"/>
                <a:gd name="T9" fmla="*/ 0 60000 65536"/>
                <a:gd name="T10" fmla="*/ 0 60000 65536"/>
                <a:gd name="T11" fmla="*/ 0 60000 65536"/>
                <a:gd name="T12" fmla="*/ 0 w 777"/>
                <a:gd name="T13" fmla="*/ 0 h 559"/>
                <a:gd name="T14" fmla="*/ 777 w 777"/>
                <a:gd name="T15" fmla="*/ 559 h 559"/>
              </a:gdLst>
              <a:ahLst/>
              <a:cxnLst>
                <a:cxn ang="T8">
                  <a:pos x="T0" y="T1"/>
                </a:cxn>
                <a:cxn ang="T9">
                  <a:pos x="T2" y="T3"/>
                </a:cxn>
                <a:cxn ang="T10">
                  <a:pos x="T4" y="T5"/>
                </a:cxn>
                <a:cxn ang="T11">
                  <a:pos x="T6" y="T7"/>
                </a:cxn>
              </a:cxnLst>
              <a:rect l="T12" t="T13" r="T14" b="T15"/>
              <a:pathLst>
                <a:path w="777" h="559">
                  <a:moveTo>
                    <a:pt x="515" y="0"/>
                  </a:moveTo>
                  <a:lnTo>
                    <a:pt x="777" y="194"/>
                  </a:lnTo>
                  <a:lnTo>
                    <a:pt x="0" y="559"/>
                  </a:lnTo>
                  <a:lnTo>
                    <a:pt x="51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7" name="Freeform 534"/>
            <p:cNvSpPr>
              <a:spLocks/>
            </p:cNvSpPr>
            <p:nvPr/>
          </p:nvSpPr>
          <p:spPr bwMode="auto">
            <a:xfrm>
              <a:off x="3340" y="2286"/>
              <a:ext cx="34" cy="21"/>
            </a:xfrm>
            <a:custGeom>
              <a:avLst/>
              <a:gdLst>
                <a:gd name="T0" fmla="*/ 34 w 470"/>
                <a:gd name="T1" fmla="*/ 0 h 276"/>
                <a:gd name="T2" fmla="*/ 19 w 470"/>
                <a:gd name="T3" fmla="*/ 21 h 276"/>
                <a:gd name="T4" fmla="*/ 0 w 470"/>
                <a:gd name="T5" fmla="*/ 6 h 276"/>
                <a:gd name="T6" fmla="*/ 34 w 470"/>
                <a:gd name="T7" fmla="*/ 0 h 276"/>
                <a:gd name="T8" fmla="*/ 0 60000 65536"/>
                <a:gd name="T9" fmla="*/ 0 60000 65536"/>
                <a:gd name="T10" fmla="*/ 0 60000 65536"/>
                <a:gd name="T11" fmla="*/ 0 60000 65536"/>
                <a:gd name="T12" fmla="*/ 0 w 470"/>
                <a:gd name="T13" fmla="*/ 0 h 276"/>
                <a:gd name="T14" fmla="*/ 470 w 470"/>
                <a:gd name="T15" fmla="*/ 276 h 276"/>
              </a:gdLst>
              <a:ahLst/>
              <a:cxnLst>
                <a:cxn ang="T8">
                  <a:pos x="T0" y="T1"/>
                </a:cxn>
                <a:cxn ang="T9">
                  <a:pos x="T2" y="T3"/>
                </a:cxn>
                <a:cxn ang="T10">
                  <a:pos x="T4" y="T5"/>
                </a:cxn>
                <a:cxn ang="T11">
                  <a:pos x="T6" y="T7"/>
                </a:cxn>
              </a:cxnLst>
              <a:rect l="T12" t="T13" r="T14" b="T15"/>
              <a:pathLst>
                <a:path w="470" h="276">
                  <a:moveTo>
                    <a:pt x="470" y="0"/>
                  </a:moveTo>
                  <a:lnTo>
                    <a:pt x="262" y="276"/>
                  </a:lnTo>
                  <a:lnTo>
                    <a:pt x="0" y="82"/>
                  </a:lnTo>
                  <a:lnTo>
                    <a:pt x="4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98" name="Freeform 535"/>
            <p:cNvSpPr>
              <a:spLocks/>
            </p:cNvSpPr>
            <p:nvPr/>
          </p:nvSpPr>
          <p:spPr bwMode="auto">
            <a:xfrm>
              <a:off x="3340" y="2286"/>
              <a:ext cx="34" cy="21"/>
            </a:xfrm>
            <a:custGeom>
              <a:avLst/>
              <a:gdLst>
                <a:gd name="T0" fmla="*/ 34 w 470"/>
                <a:gd name="T1" fmla="*/ 0 h 276"/>
                <a:gd name="T2" fmla="*/ 19 w 470"/>
                <a:gd name="T3" fmla="*/ 21 h 276"/>
                <a:gd name="T4" fmla="*/ 0 w 470"/>
                <a:gd name="T5" fmla="*/ 6 h 276"/>
                <a:gd name="T6" fmla="*/ 34 w 470"/>
                <a:gd name="T7" fmla="*/ 0 h 276"/>
                <a:gd name="T8" fmla="*/ 0 60000 65536"/>
                <a:gd name="T9" fmla="*/ 0 60000 65536"/>
                <a:gd name="T10" fmla="*/ 0 60000 65536"/>
                <a:gd name="T11" fmla="*/ 0 60000 65536"/>
                <a:gd name="T12" fmla="*/ 0 w 470"/>
                <a:gd name="T13" fmla="*/ 0 h 276"/>
                <a:gd name="T14" fmla="*/ 470 w 470"/>
                <a:gd name="T15" fmla="*/ 276 h 276"/>
              </a:gdLst>
              <a:ahLst/>
              <a:cxnLst>
                <a:cxn ang="T8">
                  <a:pos x="T0" y="T1"/>
                </a:cxn>
                <a:cxn ang="T9">
                  <a:pos x="T2" y="T3"/>
                </a:cxn>
                <a:cxn ang="T10">
                  <a:pos x="T4" y="T5"/>
                </a:cxn>
                <a:cxn ang="T11">
                  <a:pos x="T6" y="T7"/>
                </a:cxn>
              </a:cxnLst>
              <a:rect l="T12" t="T13" r="T14" b="T15"/>
              <a:pathLst>
                <a:path w="470" h="276">
                  <a:moveTo>
                    <a:pt x="470" y="0"/>
                  </a:moveTo>
                  <a:lnTo>
                    <a:pt x="262" y="276"/>
                  </a:lnTo>
                  <a:lnTo>
                    <a:pt x="0" y="82"/>
                  </a:lnTo>
                  <a:lnTo>
                    <a:pt x="47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199" name="Freeform 536"/>
            <p:cNvSpPr>
              <a:spLocks/>
            </p:cNvSpPr>
            <p:nvPr/>
          </p:nvSpPr>
          <p:spPr bwMode="auto">
            <a:xfrm>
              <a:off x="3340" y="2273"/>
              <a:ext cx="34" cy="19"/>
            </a:xfrm>
            <a:custGeom>
              <a:avLst/>
              <a:gdLst>
                <a:gd name="T0" fmla="*/ 14 w 470"/>
                <a:gd name="T1" fmla="*/ 0 h 249"/>
                <a:gd name="T2" fmla="*/ 34 w 470"/>
                <a:gd name="T3" fmla="*/ 13 h 249"/>
                <a:gd name="T4" fmla="*/ 0 w 470"/>
                <a:gd name="T5" fmla="*/ 19 h 249"/>
                <a:gd name="T6" fmla="*/ 14 w 470"/>
                <a:gd name="T7" fmla="*/ 0 h 249"/>
                <a:gd name="T8" fmla="*/ 0 60000 65536"/>
                <a:gd name="T9" fmla="*/ 0 60000 65536"/>
                <a:gd name="T10" fmla="*/ 0 60000 65536"/>
                <a:gd name="T11" fmla="*/ 0 60000 65536"/>
                <a:gd name="T12" fmla="*/ 0 w 470"/>
                <a:gd name="T13" fmla="*/ 0 h 249"/>
                <a:gd name="T14" fmla="*/ 470 w 470"/>
                <a:gd name="T15" fmla="*/ 249 h 249"/>
              </a:gdLst>
              <a:ahLst/>
              <a:cxnLst>
                <a:cxn ang="T8">
                  <a:pos x="T0" y="T1"/>
                </a:cxn>
                <a:cxn ang="T9">
                  <a:pos x="T2" y="T3"/>
                </a:cxn>
                <a:cxn ang="T10">
                  <a:pos x="T4" y="T5"/>
                </a:cxn>
                <a:cxn ang="T11">
                  <a:pos x="T6" y="T7"/>
                </a:cxn>
              </a:cxnLst>
              <a:rect l="T12" t="T13" r="T14" b="T15"/>
              <a:pathLst>
                <a:path w="470" h="249">
                  <a:moveTo>
                    <a:pt x="190" y="0"/>
                  </a:moveTo>
                  <a:lnTo>
                    <a:pt x="470" y="167"/>
                  </a:lnTo>
                  <a:lnTo>
                    <a:pt x="0" y="249"/>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0" name="Freeform 537"/>
            <p:cNvSpPr>
              <a:spLocks/>
            </p:cNvSpPr>
            <p:nvPr/>
          </p:nvSpPr>
          <p:spPr bwMode="auto">
            <a:xfrm>
              <a:off x="3340" y="2273"/>
              <a:ext cx="34" cy="19"/>
            </a:xfrm>
            <a:custGeom>
              <a:avLst/>
              <a:gdLst>
                <a:gd name="T0" fmla="*/ 14 w 470"/>
                <a:gd name="T1" fmla="*/ 0 h 249"/>
                <a:gd name="T2" fmla="*/ 34 w 470"/>
                <a:gd name="T3" fmla="*/ 13 h 249"/>
                <a:gd name="T4" fmla="*/ 0 w 470"/>
                <a:gd name="T5" fmla="*/ 19 h 249"/>
                <a:gd name="T6" fmla="*/ 14 w 470"/>
                <a:gd name="T7" fmla="*/ 0 h 249"/>
                <a:gd name="T8" fmla="*/ 0 60000 65536"/>
                <a:gd name="T9" fmla="*/ 0 60000 65536"/>
                <a:gd name="T10" fmla="*/ 0 60000 65536"/>
                <a:gd name="T11" fmla="*/ 0 60000 65536"/>
                <a:gd name="T12" fmla="*/ 0 w 470"/>
                <a:gd name="T13" fmla="*/ 0 h 249"/>
                <a:gd name="T14" fmla="*/ 470 w 470"/>
                <a:gd name="T15" fmla="*/ 249 h 249"/>
              </a:gdLst>
              <a:ahLst/>
              <a:cxnLst>
                <a:cxn ang="T8">
                  <a:pos x="T0" y="T1"/>
                </a:cxn>
                <a:cxn ang="T9">
                  <a:pos x="T2" y="T3"/>
                </a:cxn>
                <a:cxn ang="T10">
                  <a:pos x="T4" y="T5"/>
                </a:cxn>
                <a:cxn ang="T11">
                  <a:pos x="T6" y="T7"/>
                </a:cxn>
              </a:cxnLst>
              <a:rect l="T12" t="T13" r="T14" b="T15"/>
              <a:pathLst>
                <a:path w="470" h="249">
                  <a:moveTo>
                    <a:pt x="190" y="0"/>
                  </a:moveTo>
                  <a:lnTo>
                    <a:pt x="470" y="167"/>
                  </a:lnTo>
                  <a:lnTo>
                    <a:pt x="0" y="249"/>
                  </a:lnTo>
                  <a:lnTo>
                    <a:pt x="19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1" name="Freeform 538"/>
            <p:cNvSpPr>
              <a:spLocks/>
            </p:cNvSpPr>
            <p:nvPr/>
          </p:nvSpPr>
          <p:spPr bwMode="auto">
            <a:xfrm>
              <a:off x="3354" y="2264"/>
              <a:ext cx="31" cy="22"/>
            </a:xfrm>
            <a:custGeom>
              <a:avLst/>
              <a:gdLst>
                <a:gd name="T0" fmla="*/ 31 w 435"/>
                <a:gd name="T1" fmla="*/ 0 h 277"/>
                <a:gd name="T2" fmla="*/ 20 w 435"/>
                <a:gd name="T3" fmla="*/ 22 h 277"/>
                <a:gd name="T4" fmla="*/ 0 w 435"/>
                <a:gd name="T5" fmla="*/ 9 h 277"/>
                <a:gd name="T6" fmla="*/ 31 w 435"/>
                <a:gd name="T7" fmla="*/ 0 h 277"/>
                <a:gd name="T8" fmla="*/ 0 60000 65536"/>
                <a:gd name="T9" fmla="*/ 0 60000 65536"/>
                <a:gd name="T10" fmla="*/ 0 60000 65536"/>
                <a:gd name="T11" fmla="*/ 0 60000 65536"/>
                <a:gd name="T12" fmla="*/ 0 w 435"/>
                <a:gd name="T13" fmla="*/ 0 h 277"/>
                <a:gd name="T14" fmla="*/ 435 w 435"/>
                <a:gd name="T15" fmla="*/ 277 h 277"/>
              </a:gdLst>
              <a:ahLst/>
              <a:cxnLst>
                <a:cxn ang="T8">
                  <a:pos x="T0" y="T1"/>
                </a:cxn>
                <a:cxn ang="T9">
                  <a:pos x="T2" y="T3"/>
                </a:cxn>
                <a:cxn ang="T10">
                  <a:pos x="T4" y="T5"/>
                </a:cxn>
                <a:cxn ang="T11">
                  <a:pos x="T6" y="T7"/>
                </a:cxn>
              </a:cxnLst>
              <a:rect l="T12" t="T13" r="T14" b="T15"/>
              <a:pathLst>
                <a:path w="435" h="277">
                  <a:moveTo>
                    <a:pt x="435" y="0"/>
                  </a:moveTo>
                  <a:lnTo>
                    <a:pt x="280" y="277"/>
                  </a:lnTo>
                  <a:lnTo>
                    <a:pt x="0" y="110"/>
                  </a:lnTo>
                  <a:lnTo>
                    <a:pt x="4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2" name="Freeform 539"/>
            <p:cNvSpPr>
              <a:spLocks/>
            </p:cNvSpPr>
            <p:nvPr/>
          </p:nvSpPr>
          <p:spPr bwMode="auto">
            <a:xfrm>
              <a:off x="3354" y="2264"/>
              <a:ext cx="31" cy="22"/>
            </a:xfrm>
            <a:custGeom>
              <a:avLst/>
              <a:gdLst>
                <a:gd name="T0" fmla="*/ 31 w 435"/>
                <a:gd name="T1" fmla="*/ 0 h 277"/>
                <a:gd name="T2" fmla="*/ 20 w 435"/>
                <a:gd name="T3" fmla="*/ 22 h 277"/>
                <a:gd name="T4" fmla="*/ 0 w 435"/>
                <a:gd name="T5" fmla="*/ 9 h 277"/>
                <a:gd name="T6" fmla="*/ 31 w 435"/>
                <a:gd name="T7" fmla="*/ 0 h 277"/>
                <a:gd name="T8" fmla="*/ 0 60000 65536"/>
                <a:gd name="T9" fmla="*/ 0 60000 65536"/>
                <a:gd name="T10" fmla="*/ 0 60000 65536"/>
                <a:gd name="T11" fmla="*/ 0 60000 65536"/>
                <a:gd name="T12" fmla="*/ 0 w 435"/>
                <a:gd name="T13" fmla="*/ 0 h 277"/>
                <a:gd name="T14" fmla="*/ 435 w 435"/>
                <a:gd name="T15" fmla="*/ 277 h 277"/>
              </a:gdLst>
              <a:ahLst/>
              <a:cxnLst>
                <a:cxn ang="T8">
                  <a:pos x="T0" y="T1"/>
                </a:cxn>
                <a:cxn ang="T9">
                  <a:pos x="T2" y="T3"/>
                </a:cxn>
                <a:cxn ang="T10">
                  <a:pos x="T4" y="T5"/>
                </a:cxn>
                <a:cxn ang="T11">
                  <a:pos x="T6" y="T7"/>
                </a:cxn>
              </a:cxnLst>
              <a:rect l="T12" t="T13" r="T14" b="T15"/>
              <a:pathLst>
                <a:path w="435" h="277">
                  <a:moveTo>
                    <a:pt x="435" y="0"/>
                  </a:moveTo>
                  <a:lnTo>
                    <a:pt x="280" y="277"/>
                  </a:lnTo>
                  <a:lnTo>
                    <a:pt x="0" y="110"/>
                  </a:lnTo>
                  <a:lnTo>
                    <a:pt x="43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3" name="Freeform 540"/>
            <p:cNvSpPr>
              <a:spLocks/>
            </p:cNvSpPr>
            <p:nvPr/>
          </p:nvSpPr>
          <p:spPr bwMode="auto">
            <a:xfrm>
              <a:off x="3354" y="2255"/>
              <a:ext cx="31" cy="18"/>
            </a:xfrm>
            <a:custGeom>
              <a:avLst/>
              <a:gdLst>
                <a:gd name="T0" fmla="*/ 9 w 435"/>
                <a:gd name="T1" fmla="*/ 0 h 227"/>
                <a:gd name="T2" fmla="*/ 31 w 435"/>
                <a:gd name="T3" fmla="*/ 9 h 227"/>
                <a:gd name="T4" fmla="*/ 0 w 435"/>
                <a:gd name="T5" fmla="*/ 18 h 227"/>
                <a:gd name="T6" fmla="*/ 9 w 435"/>
                <a:gd name="T7" fmla="*/ 0 h 227"/>
                <a:gd name="T8" fmla="*/ 0 60000 65536"/>
                <a:gd name="T9" fmla="*/ 0 60000 65536"/>
                <a:gd name="T10" fmla="*/ 0 60000 65536"/>
                <a:gd name="T11" fmla="*/ 0 60000 65536"/>
                <a:gd name="T12" fmla="*/ 0 w 435"/>
                <a:gd name="T13" fmla="*/ 0 h 227"/>
                <a:gd name="T14" fmla="*/ 435 w 435"/>
                <a:gd name="T15" fmla="*/ 227 h 227"/>
              </a:gdLst>
              <a:ahLst/>
              <a:cxnLst>
                <a:cxn ang="T8">
                  <a:pos x="T0" y="T1"/>
                </a:cxn>
                <a:cxn ang="T9">
                  <a:pos x="T2" y="T3"/>
                </a:cxn>
                <a:cxn ang="T10">
                  <a:pos x="T4" y="T5"/>
                </a:cxn>
                <a:cxn ang="T11">
                  <a:pos x="T6" y="T7"/>
                </a:cxn>
              </a:cxnLst>
              <a:rect l="T12" t="T13" r="T14" b="T15"/>
              <a:pathLst>
                <a:path w="435" h="227">
                  <a:moveTo>
                    <a:pt x="127" y="0"/>
                  </a:moveTo>
                  <a:lnTo>
                    <a:pt x="435" y="117"/>
                  </a:lnTo>
                  <a:lnTo>
                    <a:pt x="0" y="227"/>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4" name="Freeform 541"/>
            <p:cNvSpPr>
              <a:spLocks/>
            </p:cNvSpPr>
            <p:nvPr/>
          </p:nvSpPr>
          <p:spPr bwMode="auto">
            <a:xfrm>
              <a:off x="3354" y="2255"/>
              <a:ext cx="31" cy="18"/>
            </a:xfrm>
            <a:custGeom>
              <a:avLst/>
              <a:gdLst>
                <a:gd name="T0" fmla="*/ 9 w 435"/>
                <a:gd name="T1" fmla="*/ 0 h 227"/>
                <a:gd name="T2" fmla="*/ 31 w 435"/>
                <a:gd name="T3" fmla="*/ 9 h 227"/>
                <a:gd name="T4" fmla="*/ 0 w 435"/>
                <a:gd name="T5" fmla="*/ 18 h 227"/>
                <a:gd name="T6" fmla="*/ 9 w 435"/>
                <a:gd name="T7" fmla="*/ 0 h 227"/>
                <a:gd name="T8" fmla="*/ 0 60000 65536"/>
                <a:gd name="T9" fmla="*/ 0 60000 65536"/>
                <a:gd name="T10" fmla="*/ 0 60000 65536"/>
                <a:gd name="T11" fmla="*/ 0 60000 65536"/>
                <a:gd name="T12" fmla="*/ 0 w 435"/>
                <a:gd name="T13" fmla="*/ 0 h 227"/>
                <a:gd name="T14" fmla="*/ 435 w 435"/>
                <a:gd name="T15" fmla="*/ 227 h 227"/>
              </a:gdLst>
              <a:ahLst/>
              <a:cxnLst>
                <a:cxn ang="T8">
                  <a:pos x="T0" y="T1"/>
                </a:cxn>
                <a:cxn ang="T9">
                  <a:pos x="T2" y="T3"/>
                </a:cxn>
                <a:cxn ang="T10">
                  <a:pos x="T4" y="T5"/>
                </a:cxn>
                <a:cxn ang="T11">
                  <a:pos x="T6" y="T7"/>
                </a:cxn>
              </a:cxnLst>
              <a:rect l="T12" t="T13" r="T14" b="T15"/>
              <a:pathLst>
                <a:path w="435" h="227">
                  <a:moveTo>
                    <a:pt x="127" y="0"/>
                  </a:moveTo>
                  <a:lnTo>
                    <a:pt x="435" y="117"/>
                  </a:lnTo>
                  <a:lnTo>
                    <a:pt x="0" y="227"/>
                  </a:lnTo>
                  <a:lnTo>
                    <a:pt x="1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5" name="Freeform 542"/>
            <p:cNvSpPr>
              <a:spLocks/>
            </p:cNvSpPr>
            <p:nvPr/>
          </p:nvSpPr>
          <p:spPr bwMode="auto">
            <a:xfrm>
              <a:off x="3363" y="2241"/>
              <a:ext cx="27" cy="23"/>
            </a:xfrm>
            <a:custGeom>
              <a:avLst/>
              <a:gdLst>
                <a:gd name="T0" fmla="*/ 27 w 385"/>
                <a:gd name="T1" fmla="*/ 0 h 303"/>
                <a:gd name="T2" fmla="*/ 22 w 385"/>
                <a:gd name="T3" fmla="*/ 23 h 303"/>
                <a:gd name="T4" fmla="*/ 0 w 385"/>
                <a:gd name="T5" fmla="*/ 14 h 303"/>
                <a:gd name="T6" fmla="*/ 27 w 385"/>
                <a:gd name="T7" fmla="*/ 0 h 303"/>
                <a:gd name="T8" fmla="*/ 0 60000 65536"/>
                <a:gd name="T9" fmla="*/ 0 60000 65536"/>
                <a:gd name="T10" fmla="*/ 0 60000 65536"/>
                <a:gd name="T11" fmla="*/ 0 60000 65536"/>
                <a:gd name="T12" fmla="*/ 0 w 385"/>
                <a:gd name="T13" fmla="*/ 0 h 303"/>
                <a:gd name="T14" fmla="*/ 385 w 385"/>
                <a:gd name="T15" fmla="*/ 303 h 303"/>
              </a:gdLst>
              <a:ahLst/>
              <a:cxnLst>
                <a:cxn ang="T8">
                  <a:pos x="T0" y="T1"/>
                </a:cxn>
                <a:cxn ang="T9">
                  <a:pos x="T2" y="T3"/>
                </a:cxn>
                <a:cxn ang="T10">
                  <a:pos x="T4" y="T5"/>
                </a:cxn>
                <a:cxn ang="T11">
                  <a:pos x="T6" y="T7"/>
                </a:cxn>
              </a:cxnLst>
              <a:rect l="T12" t="T13" r="T14" b="T15"/>
              <a:pathLst>
                <a:path w="385" h="303">
                  <a:moveTo>
                    <a:pt x="385" y="0"/>
                  </a:moveTo>
                  <a:lnTo>
                    <a:pt x="308" y="303"/>
                  </a:lnTo>
                  <a:lnTo>
                    <a:pt x="0" y="186"/>
                  </a:lnTo>
                  <a:lnTo>
                    <a:pt x="3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6" name="Freeform 543"/>
            <p:cNvSpPr>
              <a:spLocks/>
            </p:cNvSpPr>
            <p:nvPr/>
          </p:nvSpPr>
          <p:spPr bwMode="auto">
            <a:xfrm>
              <a:off x="3363" y="2241"/>
              <a:ext cx="27" cy="23"/>
            </a:xfrm>
            <a:custGeom>
              <a:avLst/>
              <a:gdLst>
                <a:gd name="T0" fmla="*/ 27 w 385"/>
                <a:gd name="T1" fmla="*/ 0 h 303"/>
                <a:gd name="T2" fmla="*/ 22 w 385"/>
                <a:gd name="T3" fmla="*/ 23 h 303"/>
                <a:gd name="T4" fmla="*/ 0 w 385"/>
                <a:gd name="T5" fmla="*/ 14 h 303"/>
                <a:gd name="T6" fmla="*/ 27 w 385"/>
                <a:gd name="T7" fmla="*/ 0 h 303"/>
                <a:gd name="T8" fmla="*/ 0 60000 65536"/>
                <a:gd name="T9" fmla="*/ 0 60000 65536"/>
                <a:gd name="T10" fmla="*/ 0 60000 65536"/>
                <a:gd name="T11" fmla="*/ 0 60000 65536"/>
                <a:gd name="T12" fmla="*/ 0 w 385"/>
                <a:gd name="T13" fmla="*/ 0 h 303"/>
                <a:gd name="T14" fmla="*/ 385 w 385"/>
                <a:gd name="T15" fmla="*/ 303 h 303"/>
              </a:gdLst>
              <a:ahLst/>
              <a:cxnLst>
                <a:cxn ang="T8">
                  <a:pos x="T0" y="T1"/>
                </a:cxn>
                <a:cxn ang="T9">
                  <a:pos x="T2" y="T3"/>
                </a:cxn>
                <a:cxn ang="T10">
                  <a:pos x="T4" y="T5"/>
                </a:cxn>
                <a:cxn ang="T11">
                  <a:pos x="T6" y="T7"/>
                </a:cxn>
              </a:cxnLst>
              <a:rect l="T12" t="T13" r="T14" b="T15"/>
              <a:pathLst>
                <a:path w="385" h="303">
                  <a:moveTo>
                    <a:pt x="385" y="0"/>
                  </a:moveTo>
                  <a:lnTo>
                    <a:pt x="308" y="303"/>
                  </a:lnTo>
                  <a:lnTo>
                    <a:pt x="0" y="186"/>
                  </a:lnTo>
                  <a:lnTo>
                    <a:pt x="3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7" name="Freeform 544"/>
            <p:cNvSpPr>
              <a:spLocks/>
            </p:cNvSpPr>
            <p:nvPr/>
          </p:nvSpPr>
          <p:spPr bwMode="auto">
            <a:xfrm>
              <a:off x="3363" y="2240"/>
              <a:ext cx="27" cy="15"/>
            </a:xfrm>
            <a:custGeom>
              <a:avLst/>
              <a:gdLst>
                <a:gd name="T0" fmla="*/ 4 w 385"/>
                <a:gd name="T1" fmla="*/ 0 h 203"/>
                <a:gd name="T2" fmla="*/ 27 w 385"/>
                <a:gd name="T3" fmla="*/ 1 h 203"/>
                <a:gd name="T4" fmla="*/ 0 w 385"/>
                <a:gd name="T5" fmla="*/ 15 h 203"/>
                <a:gd name="T6" fmla="*/ 4 w 385"/>
                <a:gd name="T7" fmla="*/ 0 h 203"/>
                <a:gd name="T8" fmla="*/ 0 60000 65536"/>
                <a:gd name="T9" fmla="*/ 0 60000 65536"/>
                <a:gd name="T10" fmla="*/ 0 60000 65536"/>
                <a:gd name="T11" fmla="*/ 0 60000 65536"/>
                <a:gd name="T12" fmla="*/ 0 w 385"/>
                <a:gd name="T13" fmla="*/ 0 h 203"/>
                <a:gd name="T14" fmla="*/ 385 w 385"/>
                <a:gd name="T15" fmla="*/ 203 h 203"/>
              </a:gdLst>
              <a:ahLst/>
              <a:cxnLst>
                <a:cxn ang="T8">
                  <a:pos x="T0" y="T1"/>
                </a:cxn>
                <a:cxn ang="T9">
                  <a:pos x="T2" y="T3"/>
                </a:cxn>
                <a:cxn ang="T10">
                  <a:pos x="T4" y="T5"/>
                </a:cxn>
                <a:cxn ang="T11">
                  <a:pos x="T6" y="T7"/>
                </a:cxn>
              </a:cxnLst>
              <a:rect l="T12" t="T13" r="T14" b="T15"/>
              <a:pathLst>
                <a:path w="385" h="203">
                  <a:moveTo>
                    <a:pt x="54" y="0"/>
                  </a:moveTo>
                  <a:lnTo>
                    <a:pt x="385" y="17"/>
                  </a:lnTo>
                  <a:lnTo>
                    <a:pt x="0" y="203"/>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8" name="Freeform 545"/>
            <p:cNvSpPr>
              <a:spLocks/>
            </p:cNvSpPr>
            <p:nvPr/>
          </p:nvSpPr>
          <p:spPr bwMode="auto">
            <a:xfrm>
              <a:off x="3363" y="2240"/>
              <a:ext cx="27" cy="15"/>
            </a:xfrm>
            <a:custGeom>
              <a:avLst/>
              <a:gdLst>
                <a:gd name="T0" fmla="*/ 4 w 385"/>
                <a:gd name="T1" fmla="*/ 0 h 203"/>
                <a:gd name="T2" fmla="*/ 27 w 385"/>
                <a:gd name="T3" fmla="*/ 1 h 203"/>
                <a:gd name="T4" fmla="*/ 0 w 385"/>
                <a:gd name="T5" fmla="*/ 15 h 203"/>
                <a:gd name="T6" fmla="*/ 4 w 385"/>
                <a:gd name="T7" fmla="*/ 0 h 203"/>
                <a:gd name="T8" fmla="*/ 0 60000 65536"/>
                <a:gd name="T9" fmla="*/ 0 60000 65536"/>
                <a:gd name="T10" fmla="*/ 0 60000 65536"/>
                <a:gd name="T11" fmla="*/ 0 60000 65536"/>
                <a:gd name="T12" fmla="*/ 0 w 385"/>
                <a:gd name="T13" fmla="*/ 0 h 203"/>
                <a:gd name="T14" fmla="*/ 385 w 385"/>
                <a:gd name="T15" fmla="*/ 203 h 203"/>
              </a:gdLst>
              <a:ahLst/>
              <a:cxnLst>
                <a:cxn ang="T8">
                  <a:pos x="T0" y="T1"/>
                </a:cxn>
                <a:cxn ang="T9">
                  <a:pos x="T2" y="T3"/>
                </a:cxn>
                <a:cxn ang="T10">
                  <a:pos x="T4" y="T5"/>
                </a:cxn>
                <a:cxn ang="T11">
                  <a:pos x="T6" y="T7"/>
                </a:cxn>
              </a:cxnLst>
              <a:rect l="T12" t="T13" r="T14" b="T15"/>
              <a:pathLst>
                <a:path w="385" h="203">
                  <a:moveTo>
                    <a:pt x="54" y="0"/>
                  </a:moveTo>
                  <a:lnTo>
                    <a:pt x="385" y="17"/>
                  </a:lnTo>
                  <a:lnTo>
                    <a:pt x="0" y="203"/>
                  </a:lnTo>
                  <a:lnTo>
                    <a:pt x="5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09" name="Freeform 546"/>
            <p:cNvSpPr>
              <a:spLocks/>
            </p:cNvSpPr>
            <p:nvPr/>
          </p:nvSpPr>
          <p:spPr bwMode="auto">
            <a:xfrm>
              <a:off x="3965" y="2239"/>
              <a:ext cx="32" cy="109"/>
            </a:xfrm>
            <a:custGeom>
              <a:avLst/>
              <a:gdLst>
                <a:gd name="T0" fmla="*/ 0 w 443"/>
                <a:gd name="T1" fmla="*/ 0 h 1415"/>
                <a:gd name="T2" fmla="*/ 32 w 443"/>
                <a:gd name="T3" fmla="*/ 109 h 1415"/>
                <a:gd name="T4" fmla="*/ 8 w 443"/>
                <a:gd name="T5" fmla="*/ 109 h 1415"/>
                <a:gd name="T6" fmla="*/ 0 w 443"/>
                <a:gd name="T7" fmla="*/ 0 h 1415"/>
                <a:gd name="T8" fmla="*/ 0 60000 65536"/>
                <a:gd name="T9" fmla="*/ 0 60000 65536"/>
                <a:gd name="T10" fmla="*/ 0 60000 65536"/>
                <a:gd name="T11" fmla="*/ 0 60000 65536"/>
                <a:gd name="T12" fmla="*/ 0 w 443"/>
                <a:gd name="T13" fmla="*/ 0 h 1415"/>
                <a:gd name="T14" fmla="*/ 443 w 443"/>
                <a:gd name="T15" fmla="*/ 1415 h 1415"/>
              </a:gdLst>
              <a:ahLst/>
              <a:cxnLst>
                <a:cxn ang="T8">
                  <a:pos x="T0" y="T1"/>
                </a:cxn>
                <a:cxn ang="T9">
                  <a:pos x="T2" y="T3"/>
                </a:cxn>
                <a:cxn ang="T10">
                  <a:pos x="T4" y="T5"/>
                </a:cxn>
                <a:cxn ang="T11">
                  <a:pos x="T6" y="T7"/>
                </a:cxn>
              </a:cxnLst>
              <a:rect l="T12" t="T13" r="T14" b="T15"/>
              <a:pathLst>
                <a:path w="443" h="1415">
                  <a:moveTo>
                    <a:pt x="0" y="0"/>
                  </a:moveTo>
                  <a:lnTo>
                    <a:pt x="443" y="1409"/>
                  </a:lnTo>
                  <a:lnTo>
                    <a:pt x="110" y="14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0" name="Freeform 547"/>
            <p:cNvSpPr>
              <a:spLocks/>
            </p:cNvSpPr>
            <p:nvPr/>
          </p:nvSpPr>
          <p:spPr bwMode="auto">
            <a:xfrm>
              <a:off x="3965" y="2239"/>
              <a:ext cx="32" cy="109"/>
            </a:xfrm>
            <a:custGeom>
              <a:avLst/>
              <a:gdLst>
                <a:gd name="T0" fmla="*/ 0 w 443"/>
                <a:gd name="T1" fmla="*/ 0 h 1415"/>
                <a:gd name="T2" fmla="*/ 32 w 443"/>
                <a:gd name="T3" fmla="*/ 109 h 1415"/>
                <a:gd name="T4" fmla="*/ 8 w 443"/>
                <a:gd name="T5" fmla="*/ 109 h 1415"/>
                <a:gd name="T6" fmla="*/ 0 w 443"/>
                <a:gd name="T7" fmla="*/ 0 h 1415"/>
                <a:gd name="T8" fmla="*/ 0 60000 65536"/>
                <a:gd name="T9" fmla="*/ 0 60000 65536"/>
                <a:gd name="T10" fmla="*/ 0 60000 65536"/>
                <a:gd name="T11" fmla="*/ 0 60000 65536"/>
                <a:gd name="T12" fmla="*/ 0 w 443"/>
                <a:gd name="T13" fmla="*/ 0 h 1415"/>
                <a:gd name="T14" fmla="*/ 443 w 443"/>
                <a:gd name="T15" fmla="*/ 1415 h 1415"/>
              </a:gdLst>
              <a:ahLst/>
              <a:cxnLst>
                <a:cxn ang="T8">
                  <a:pos x="T0" y="T1"/>
                </a:cxn>
                <a:cxn ang="T9">
                  <a:pos x="T2" y="T3"/>
                </a:cxn>
                <a:cxn ang="T10">
                  <a:pos x="T4" y="T5"/>
                </a:cxn>
                <a:cxn ang="T11">
                  <a:pos x="T6" y="T7"/>
                </a:cxn>
              </a:cxnLst>
              <a:rect l="T12" t="T13" r="T14" b="T15"/>
              <a:pathLst>
                <a:path w="443" h="1415">
                  <a:moveTo>
                    <a:pt x="0" y="0"/>
                  </a:moveTo>
                  <a:lnTo>
                    <a:pt x="443" y="1409"/>
                  </a:lnTo>
                  <a:lnTo>
                    <a:pt x="110" y="141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1" name="Freeform 548"/>
            <p:cNvSpPr>
              <a:spLocks/>
            </p:cNvSpPr>
            <p:nvPr/>
          </p:nvSpPr>
          <p:spPr bwMode="auto">
            <a:xfrm>
              <a:off x="3965" y="2236"/>
              <a:ext cx="32" cy="112"/>
            </a:xfrm>
            <a:custGeom>
              <a:avLst/>
              <a:gdLst>
                <a:gd name="T0" fmla="*/ 24 w 443"/>
                <a:gd name="T1" fmla="*/ 0 h 1447"/>
                <a:gd name="T2" fmla="*/ 32 w 443"/>
                <a:gd name="T3" fmla="*/ 112 h 1447"/>
                <a:gd name="T4" fmla="*/ 0 w 443"/>
                <a:gd name="T5" fmla="*/ 3 h 1447"/>
                <a:gd name="T6" fmla="*/ 24 w 443"/>
                <a:gd name="T7" fmla="*/ 0 h 1447"/>
                <a:gd name="T8" fmla="*/ 0 60000 65536"/>
                <a:gd name="T9" fmla="*/ 0 60000 65536"/>
                <a:gd name="T10" fmla="*/ 0 60000 65536"/>
                <a:gd name="T11" fmla="*/ 0 60000 65536"/>
                <a:gd name="T12" fmla="*/ 0 w 443"/>
                <a:gd name="T13" fmla="*/ 0 h 1447"/>
                <a:gd name="T14" fmla="*/ 443 w 443"/>
                <a:gd name="T15" fmla="*/ 1447 h 1447"/>
              </a:gdLst>
              <a:ahLst/>
              <a:cxnLst>
                <a:cxn ang="T8">
                  <a:pos x="T0" y="T1"/>
                </a:cxn>
                <a:cxn ang="T9">
                  <a:pos x="T2" y="T3"/>
                </a:cxn>
                <a:cxn ang="T10">
                  <a:pos x="T4" y="T5"/>
                </a:cxn>
                <a:cxn ang="T11">
                  <a:pos x="T6" y="T7"/>
                </a:cxn>
              </a:cxnLst>
              <a:rect l="T12" t="T13" r="T14" b="T15"/>
              <a:pathLst>
                <a:path w="443" h="1447">
                  <a:moveTo>
                    <a:pt x="330" y="0"/>
                  </a:moveTo>
                  <a:lnTo>
                    <a:pt x="443" y="1447"/>
                  </a:lnTo>
                  <a:lnTo>
                    <a:pt x="0" y="38"/>
                  </a:lnTo>
                  <a:lnTo>
                    <a:pt x="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2" name="Freeform 549"/>
            <p:cNvSpPr>
              <a:spLocks/>
            </p:cNvSpPr>
            <p:nvPr/>
          </p:nvSpPr>
          <p:spPr bwMode="auto">
            <a:xfrm>
              <a:off x="3965" y="2236"/>
              <a:ext cx="32" cy="112"/>
            </a:xfrm>
            <a:custGeom>
              <a:avLst/>
              <a:gdLst>
                <a:gd name="T0" fmla="*/ 24 w 443"/>
                <a:gd name="T1" fmla="*/ 0 h 1447"/>
                <a:gd name="T2" fmla="*/ 32 w 443"/>
                <a:gd name="T3" fmla="*/ 112 h 1447"/>
                <a:gd name="T4" fmla="*/ 0 w 443"/>
                <a:gd name="T5" fmla="*/ 3 h 1447"/>
                <a:gd name="T6" fmla="*/ 24 w 443"/>
                <a:gd name="T7" fmla="*/ 0 h 1447"/>
                <a:gd name="T8" fmla="*/ 0 60000 65536"/>
                <a:gd name="T9" fmla="*/ 0 60000 65536"/>
                <a:gd name="T10" fmla="*/ 0 60000 65536"/>
                <a:gd name="T11" fmla="*/ 0 60000 65536"/>
                <a:gd name="T12" fmla="*/ 0 w 443"/>
                <a:gd name="T13" fmla="*/ 0 h 1447"/>
                <a:gd name="T14" fmla="*/ 443 w 443"/>
                <a:gd name="T15" fmla="*/ 1447 h 1447"/>
              </a:gdLst>
              <a:ahLst/>
              <a:cxnLst>
                <a:cxn ang="T8">
                  <a:pos x="T0" y="T1"/>
                </a:cxn>
                <a:cxn ang="T9">
                  <a:pos x="T2" y="T3"/>
                </a:cxn>
                <a:cxn ang="T10">
                  <a:pos x="T4" y="T5"/>
                </a:cxn>
                <a:cxn ang="T11">
                  <a:pos x="T6" y="T7"/>
                </a:cxn>
              </a:cxnLst>
              <a:rect l="T12" t="T13" r="T14" b="T15"/>
              <a:pathLst>
                <a:path w="443" h="1447">
                  <a:moveTo>
                    <a:pt x="330" y="0"/>
                  </a:moveTo>
                  <a:lnTo>
                    <a:pt x="443" y="1447"/>
                  </a:lnTo>
                  <a:lnTo>
                    <a:pt x="0" y="38"/>
                  </a:lnTo>
                  <a:lnTo>
                    <a:pt x="3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3" name="Freeform 550"/>
            <p:cNvSpPr>
              <a:spLocks/>
            </p:cNvSpPr>
            <p:nvPr/>
          </p:nvSpPr>
          <p:spPr bwMode="auto">
            <a:xfrm>
              <a:off x="3364" y="2226"/>
              <a:ext cx="26" cy="15"/>
            </a:xfrm>
            <a:custGeom>
              <a:avLst/>
              <a:gdLst>
                <a:gd name="T0" fmla="*/ 0 w 367"/>
                <a:gd name="T1" fmla="*/ 0 h 192"/>
                <a:gd name="T2" fmla="*/ 26 w 367"/>
                <a:gd name="T3" fmla="*/ 15 h 192"/>
                <a:gd name="T4" fmla="*/ 3 w 367"/>
                <a:gd name="T5" fmla="*/ 14 h 192"/>
                <a:gd name="T6" fmla="*/ 0 w 367"/>
                <a:gd name="T7" fmla="*/ 0 h 192"/>
                <a:gd name="T8" fmla="*/ 0 60000 65536"/>
                <a:gd name="T9" fmla="*/ 0 60000 65536"/>
                <a:gd name="T10" fmla="*/ 0 60000 65536"/>
                <a:gd name="T11" fmla="*/ 0 60000 65536"/>
                <a:gd name="T12" fmla="*/ 0 w 367"/>
                <a:gd name="T13" fmla="*/ 0 h 192"/>
                <a:gd name="T14" fmla="*/ 367 w 367"/>
                <a:gd name="T15" fmla="*/ 192 h 192"/>
              </a:gdLst>
              <a:ahLst/>
              <a:cxnLst>
                <a:cxn ang="T8">
                  <a:pos x="T0" y="T1"/>
                </a:cxn>
                <a:cxn ang="T9">
                  <a:pos x="T2" y="T3"/>
                </a:cxn>
                <a:cxn ang="T10">
                  <a:pos x="T4" y="T5"/>
                </a:cxn>
                <a:cxn ang="T11">
                  <a:pos x="T6" y="T7"/>
                </a:cxn>
              </a:cxnLst>
              <a:rect l="T12" t="T13" r="T14" b="T15"/>
              <a:pathLst>
                <a:path w="367" h="192">
                  <a:moveTo>
                    <a:pt x="0" y="0"/>
                  </a:moveTo>
                  <a:lnTo>
                    <a:pt x="367" y="192"/>
                  </a:lnTo>
                  <a:lnTo>
                    <a:pt x="36" y="17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4" name="Freeform 551"/>
            <p:cNvSpPr>
              <a:spLocks/>
            </p:cNvSpPr>
            <p:nvPr/>
          </p:nvSpPr>
          <p:spPr bwMode="auto">
            <a:xfrm>
              <a:off x="3364" y="2226"/>
              <a:ext cx="26" cy="15"/>
            </a:xfrm>
            <a:custGeom>
              <a:avLst/>
              <a:gdLst>
                <a:gd name="T0" fmla="*/ 0 w 367"/>
                <a:gd name="T1" fmla="*/ 0 h 192"/>
                <a:gd name="T2" fmla="*/ 26 w 367"/>
                <a:gd name="T3" fmla="*/ 15 h 192"/>
                <a:gd name="T4" fmla="*/ 3 w 367"/>
                <a:gd name="T5" fmla="*/ 14 h 192"/>
                <a:gd name="T6" fmla="*/ 0 w 367"/>
                <a:gd name="T7" fmla="*/ 0 h 192"/>
                <a:gd name="T8" fmla="*/ 0 60000 65536"/>
                <a:gd name="T9" fmla="*/ 0 60000 65536"/>
                <a:gd name="T10" fmla="*/ 0 60000 65536"/>
                <a:gd name="T11" fmla="*/ 0 60000 65536"/>
                <a:gd name="T12" fmla="*/ 0 w 367"/>
                <a:gd name="T13" fmla="*/ 0 h 192"/>
                <a:gd name="T14" fmla="*/ 367 w 367"/>
                <a:gd name="T15" fmla="*/ 192 h 192"/>
              </a:gdLst>
              <a:ahLst/>
              <a:cxnLst>
                <a:cxn ang="T8">
                  <a:pos x="T0" y="T1"/>
                </a:cxn>
                <a:cxn ang="T9">
                  <a:pos x="T2" y="T3"/>
                </a:cxn>
                <a:cxn ang="T10">
                  <a:pos x="T4" y="T5"/>
                </a:cxn>
                <a:cxn ang="T11">
                  <a:pos x="T6" y="T7"/>
                </a:cxn>
              </a:cxnLst>
              <a:rect l="T12" t="T13" r="T14" b="T15"/>
              <a:pathLst>
                <a:path w="367" h="192">
                  <a:moveTo>
                    <a:pt x="0" y="0"/>
                  </a:moveTo>
                  <a:lnTo>
                    <a:pt x="367" y="192"/>
                  </a:lnTo>
                  <a:lnTo>
                    <a:pt x="36" y="17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5" name="Freeform 552"/>
            <p:cNvSpPr>
              <a:spLocks/>
            </p:cNvSpPr>
            <p:nvPr/>
          </p:nvSpPr>
          <p:spPr bwMode="auto">
            <a:xfrm>
              <a:off x="3364" y="2216"/>
              <a:ext cx="26" cy="25"/>
            </a:xfrm>
            <a:custGeom>
              <a:avLst/>
              <a:gdLst>
                <a:gd name="T0" fmla="*/ 21 w 367"/>
                <a:gd name="T1" fmla="*/ 0 h 328"/>
                <a:gd name="T2" fmla="*/ 26 w 367"/>
                <a:gd name="T3" fmla="*/ 25 h 328"/>
                <a:gd name="T4" fmla="*/ 0 w 367"/>
                <a:gd name="T5" fmla="*/ 10 h 328"/>
                <a:gd name="T6" fmla="*/ 21 w 367"/>
                <a:gd name="T7" fmla="*/ 0 h 328"/>
                <a:gd name="T8" fmla="*/ 0 60000 65536"/>
                <a:gd name="T9" fmla="*/ 0 60000 65536"/>
                <a:gd name="T10" fmla="*/ 0 60000 65536"/>
                <a:gd name="T11" fmla="*/ 0 60000 65536"/>
                <a:gd name="T12" fmla="*/ 0 w 367"/>
                <a:gd name="T13" fmla="*/ 0 h 328"/>
                <a:gd name="T14" fmla="*/ 367 w 367"/>
                <a:gd name="T15" fmla="*/ 328 h 328"/>
              </a:gdLst>
              <a:ahLst/>
              <a:cxnLst>
                <a:cxn ang="T8">
                  <a:pos x="T0" y="T1"/>
                </a:cxn>
                <a:cxn ang="T9">
                  <a:pos x="T2" y="T3"/>
                </a:cxn>
                <a:cxn ang="T10">
                  <a:pos x="T4" y="T5"/>
                </a:cxn>
                <a:cxn ang="T11">
                  <a:pos x="T6" y="T7"/>
                </a:cxn>
              </a:cxnLst>
              <a:rect l="T12" t="T13" r="T14" b="T15"/>
              <a:pathLst>
                <a:path w="367" h="328">
                  <a:moveTo>
                    <a:pt x="301" y="0"/>
                  </a:moveTo>
                  <a:lnTo>
                    <a:pt x="367" y="328"/>
                  </a:lnTo>
                  <a:lnTo>
                    <a:pt x="0" y="136"/>
                  </a:lnTo>
                  <a:lnTo>
                    <a:pt x="3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6" name="Freeform 553"/>
            <p:cNvSpPr>
              <a:spLocks/>
            </p:cNvSpPr>
            <p:nvPr/>
          </p:nvSpPr>
          <p:spPr bwMode="auto">
            <a:xfrm>
              <a:off x="3364" y="2216"/>
              <a:ext cx="26" cy="25"/>
            </a:xfrm>
            <a:custGeom>
              <a:avLst/>
              <a:gdLst>
                <a:gd name="T0" fmla="*/ 21 w 367"/>
                <a:gd name="T1" fmla="*/ 0 h 328"/>
                <a:gd name="T2" fmla="*/ 26 w 367"/>
                <a:gd name="T3" fmla="*/ 25 h 328"/>
                <a:gd name="T4" fmla="*/ 0 w 367"/>
                <a:gd name="T5" fmla="*/ 10 h 328"/>
                <a:gd name="T6" fmla="*/ 21 w 367"/>
                <a:gd name="T7" fmla="*/ 0 h 328"/>
                <a:gd name="T8" fmla="*/ 0 60000 65536"/>
                <a:gd name="T9" fmla="*/ 0 60000 65536"/>
                <a:gd name="T10" fmla="*/ 0 60000 65536"/>
                <a:gd name="T11" fmla="*/ 0 60000 65536"/>
                <a:gd name="T12" fmla="*/ 0 w 367"/>
                <a:gd name="T13" fmla="*/ 0 h 328"/>
                <a:gd name="T14" fmla="*/ 367 w 367"/>
                <a:gd name="T15" fmla="*/ 328 h 328"/>
              </a:gdLst>
              <a:ahLst/>
              <a:cxnLst>
                <a:cxn ang="T8">
                  <a:pos x="T0" y="T1"/>
                </a:cxn>
                <a:cxn ang="T9">
                  <a:pos x="T2" y="T3"/>
                </a:cxn>
                <a:cxn ang="T10">
                  <a:pos x="T4" y="T5"/>
                </a:cxn>
                <a:cxn ang="T11">
                  <a:pos x="T6" y="T7"/>
                </a:cxn>
              </a:cxnLst>
              <a:rect l="T12" t="T13" r="T14" b="T15"/>
              <a:pathLst>
                <a:path w="367" h="328">
                  <a:moveTo>
                    <a:pt x="301" y="0"/>
                  </a:moveTo>
                  <a:lnTo>
                    <a:pt x="367" y="328"/>
                  </a:lnTo>
                  <a:lnTo>
                    <a:pt x="0" y="136"/>
                  </a:lnTo>
                  <a:lnTo>
                    <a:pt x="30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7" name="Freeform 554"/>
            <p:cNvSpPr>
              <a:spLocks/>
            </p:cNvSpPr>
            <p:nvPr/>
          </p:nvSpPr>
          <p:spPr bwMode="auto">
            <a:xfrm>
              <a:off x="3355" y="2215"/>
              <a:ext cx="31" cy="11"/>
            </a:xfrm>
            <a:custGeom>
              <a:avLst/>
              <a:gdLst>
                <a:gd name="T0" fmla="*/ 0 w 434"/>
                <a:gd name="T1" fmla="*/ 0 h 146"/>
                <a:gd name="T2" fmla="*/ 31 w 434"/>
                <a:gd name="T3" fmla="*/ 1 h 146"/>
                <a:gd name="T4" fmla="*/ 10 w 434"/>
                <a:gd name="T5" fmla="*/ 11 h 146"/>
                <a:gd name="T6" fmla="*/ 0 w 434"/>
                <a:gd name="T7" fmla="*/ 0 h 146"/>
                <a:gd name="T8" fmla="*/ 0 60000 65536"/>
                <a:gd name="T9" fmla="*/ 0 60000 65536"/>
                <a:gd name="T10" fmla="*/ 0 60000 65536"/>
                <a:gd name="T11" fmla="*/ 0 60000 65536"/>
                <a:gd name="T12" fmla="*/ 0 w 434"/>
                <a:gd name="T13" fmla="*/ 0 h 146"/>
                <a:gd name="T14" fmla="*/ 434 w 434"/>
                <a:gd name="T15" fmla="*/ 146 h 146"/>
              </a:gdLst>
              <a:ahLst/>
              <a:cxnLst>
                <a:cxn ang="T8">
                  <a:pos x="T0" y="T1"/>
                </a:cxn>
                <a:cxn ang="T9">
                  <a:pos x="T2" y="T3"/>
                </a:cxn>
                <a:cxn ang="T10">
                  <a:pos x="T4" y="T5"/>
                </a:cxn>
                <a:cxn ang="T11">
                  <a:pos x="T6" y="T7"/>
                </a:cxn>
              </a:cxnLst>
              <a:rect l="T12" t="T13" r="T14" b="T15"/>
              <a:pathLst>
                <a:path w="434" h="146">
                  <a:moveTo>
                    <a:pt x="0" y="0"/>
                  </a:moveTo>
                  <a:lnTo>
                    <a:pt x="434" y="10"/>
                  </a:lnTo>
                  <a:lnTo>
                    <a:pt x="133" y="1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18" name="Freeform 555"/>
            <p:cNvSpPr>
              <a:spLocks/>
            </p:cNvSpPr>
            <p:nvPr/>
          </p:nvSpPr>
          <p:spPr bwMode="auto">
            <a:xfrm>
              <a:off x="3355" y="2215"/>
              <a:ext cx="31" cy="11"/>
            </a:xfrm>
            <a:custGeom>
              <a:avLst/>
              <a:gdLst>
                <a:gd name="T0" fmla="*/ 0 w 434"/>
                <a:gd name="T1" fmla="*/ 0 h 146"/>
                <a:gd name="T2" fmla="*/ 31 w 434"/>
                <a:gd name="T3" fmla="*/ 1 h 146"/>
                <a:gd name="T4" fmla="*/ 10 w 434"/>
                <a:gd name="T5" fmla="*/ 11 h 146"/>
                <a:gd name="T6" fmla="*/ 0 w 434"/>
                <a:gd name="T7" fmla="*/ 0 h 146"/>
                <a:gd name="T8" fmla="*/ 0 60000 65536"/>
                <a:gd name="T9" fmla="*/ 0 60000 65536"/>
                <a:gd name="T10" fmla="*/ 0 60000 65536"/>
                <a:gd name="T11" fmla="*/ 0 60000 65536"/>
                <a:gd name="T12" fmla="*/ 0 w 434"/>
                <a:gd name="T13" fmla="*/ 0 h 146"/>
                <a:gd name="T14" fmla="*/ 434 w 434"/>
                <a:gd name="T15" fmla="*/ 146 h 146"/>
              </a:gdLst>
              <a:ahLst/>
              <a:cxnLst>
                <a:cxn ang="T8">
                  <a:pos x="T0" y="T1"/>
                </a:cxn>
                <a:cxn ang="T9">
                  <a:pos x="T2" y="T3"/>
                </a:cxn>
                <a:cxn ang="T10">
                  <a:pos x="T4" y="T5"/>
                </a:cxn>
                <a:cxn ang="T11">
                  <a:pos x="T6" y="T7"/>
                </a:cxn>
              </a:cxnLst>
              <a:rect l="T12" t="T13" r="T14" b="T15"/>
              <a:pathLst>
                <a:path w="434" h="146">
                  <a:moveTo>
                    <a:pt x="0" y="0"/>
                  </a:moveTo>
                  <a:lnTo>
                    <a:pt x="434" y="10"/>
                  </a:lnTo>
                  <a:lnTo>
                    <a:pt x="133" y="14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19" name="Freeform 556"/>
            <p:cNvSpPr>
              <a:spLocks/>
            </p:cNvSpPr>
            <p:nvPr/>
          </p:nvSpPr>
          <p:spPr bwMode="auto">
            <a:xfrm>
              <a:off x="3337" y="2206"/>
              <a:ext cx="49" cy="10"/>
            </a:xfrm>
            <a:custGeom>
              <a:avLst/>
              <a:gdLst>
                <a:gd name="T0" fmla="*/ 0 w 681"/>
                <a:gd name="T1" fmla="*/ 0 h 123"/>
                <a:gd name="T2" fmla="*/ 49 w 681"/>
                <a:gd name="T3" fmla="*/ 10 h 123"/>
                <a:gd name="T4" fmla="*/ 18 w 681"/>
                <a:gd name="T5" fmla="*/ 9 h 123"/>
                <a:gd name="T6" fmla="*/ 0 w 681"/>
                <a:gd name="T7" fmla="*/ 0 h 123"/>
                <a:gd name="T8" fmla="*/ 0 60000 65536"/>
                <a:gd name="T9" fmla="*/ 0 60000 65536"/>
                <a:gd name="T10" fmla="*/ 0 60000 65536"/>
                <a:gd name="T11" fmla="*/ 0 60000 65536"/>
                <a:gd name="T12" fmla="*/ 0 w 681"/>
                <a:gd name="T13" fmla="*/ 0 h 123"/>
                <a:gd name="T14" fmla="*/ 681 w 681"/>
                <a:gd name="T15" fmla="*/ 123 h 123"/>
              </a:gdLst>
              <a:ahLst/>
              <a:cxnLst>
                <a:cxn ang="T8">
                  <a:pos x="T0" y="T1"/>
                </a:cxn>
                <a:cxn ang="T9">
                  <a:pos x="T2" y="T3"/>
                </a:cxn>
                <a:cxn ang="T10">
                  <a:pos x="T4" y="T5"/>
                </a:cxn>
                <a:cxn ang="T11">
                  <a:pos x="T6" y="T7"/>
                </a:cxn>
              </a:cxnLst>
              <a:rect l="T12" t="T13" r="T14" b="T15"/>
              <a:pathLst>
                <a:path w="681" h="123">
                  <a:moveTo>
                    <a:pt x="0" y="0"/>
                  </a:moveTo>
                  <a:lnTo>
                    <a:pt x="681" y="123"/>
                  </a:lnTo>
                  <a:lnTo>
                    <a:pt x="247" y="11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0" name="Freeform 557"/>
            <p:cNvSpPr>
              <a:spLocks/>
            </p:cNvSpPr>
            <p:nvPr/>
          </p:nvSpPr>
          <p:spPr bwMode="auto">
            <a:xfrm>
              <a:off x="3337" y="2206"/>
              <a:ext cx="49" cy="10"/>
            </a:xfrm>
            <a:custGeom>
              <a:avLst/>
              <a:gdLst>
                <a:gd name="T0" fmla="*/ 0 w 681"/>
                <a:gd name="T1" fmla="*/ 0 h 123"/>
                <a:gd name="T2" fmla="*/ 49 w 681"/>
                <a:gd name="T3" fmla="*/ 10 h 123"/>
                <a:gd name="T4" fmla="*/ 18 w 681"/>
                <a:gd name="T5" fmla="*/ 9 h 123"/>
                <a:gd name="T6" fmla="*/ 0 w 681"/>
                <a:gd name="T7" fmla="*/ 0 h 123"/>
                <a:gd name="T8" fmla="*/ 0 60000 65536"/>
                <a:gd name="T9" fmla="*/ 0 60000 65536"/>
                <a:gd name="T10" fmla="*/ 0 60000 65536"/>
                <a:gd name="T11" fmla="*/ 0 60000 65536"/>
                <a:gd name="T12" fmla="*/ 0 w 681"/>
                <a:gd name="T13" fmla="*/ 0 h 123"/>
                <a:gd name="T14" fmla="*/ 681 w 681"/>
                <a:gd name="T15" fmla="*/ 123 h 123"/>
              </a:gdLst>
              <a:ahLst/>
              <a:cxnLst>
                <a:cxn ang="T8">
                  <a:pos x="T0" y="T1"/>
                </a:cxn>
                <a:cxn ang="T9">
                  <a:pos x="T2" y="T3"/>
                </a:cxn>
                <a:cxn ang="T10">
                  <a:pos x="T4" y="T5"/>
                </a:cxn>
                <a:cxn ang="T11">
                  <a:pos x="T6" y="T7"/>
                </a:cxn>
              </a:cxnLst>
              <a:rect l="T12" t="T13" r="T14" b="T15"/>
              <a:pathLst>
                <a:path w="681" h="123">
                  <a:moveTo>
                    <a:pt x="0" y="0"/>
                  </a:moveTo>
                  <a:lnTo>
                    <a:pt x="681" y="123"/>
                  </a:lnTo>
                  <a:lnTo>
                    <a:pt x="247" y="11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1" name="Freeform 558"/>
            <p:cNvSpPr>
              <a:spLocks/>
            </p:cNvSpPr>
            <p:nvPr/>
          </p:nvSpPr>
          <p:spPr bwMode="auto">
            <a:xfrm>
              <a:off x="3317" y="2196"/>
              <a:ext cx="69" cy="20"/>
            </a:xfrm>
            <a:custGeom>
              <a:avLst/>
              <a:gdLst>
                <a:gd name="T0" fmla="*/ 0 w 961"/>
                <a:gd name="T1" fmla="*/ 0 h 258"/>
                <a:gd name="T2" fmla="*/ 69 w 961"/>
                <a:gd name="T3" fmla="*/ 20 h 258"/>
                <a:gd name="T4" fmla="*/ 20 w 961"/>
                <a:gd name="T5" fmla="*/ 10 h 258"/>
                <a:gd name="T6" fmla="*/ 0 w 961"/>
                <a:gd name="T7" fmla="*/ 0 h 258"/>
                <a:gd name="T8" fmla="*/ 0 60000 65536"/>
                <a:gd name="T9" fmla="*/ 0 60000 65536"/>
                <a:gd name="T10" fmla="*/ 0 60000 65536"/>
                <a:gd name="T11" fmla="*/ 0 60000 65536"/>
                <a:gd name="T12" fmla="*/ 0 w 961"/>
                <a:gd name="T13" fmla="*/ 0 h 258"/>
                <a:gd name="T14" fmla="*/ 961 w 961"/>
                <a:gd name="T15" fmla="*/ 258 h 258"/>
              </a:gdLst>
              <a:ahLst/>
              <a:cxnLst>
                <a:cxn ang="T8">
                  <a:pos x="T0" y="T1"/>
                </a:cxn>
                <a:cxn ang="T9">
                  <a:pos x="T2" y="T3"/>
                </a:cxn>
                <a:cxn ang="T10">
                  <a:pos x="T4" y="T5"/>
                </a:cxn>
                <a:cxn ang="T11">
                  <a:pos x="T6" y="T7"/>
                </a:cxn>
              </a:cxnLst>
              <a:rect l="T12" t="T13" r="T14" b="T15"/>
              <a:pathLst>
                <a:path w="961" h="258">
                  <a:moveTo>
                    <a:pt x="0" y="0"/>
                  </a:moveTo>
                  <a:lnTo>
                    <a:pt x="961" y="258"/>
                  </a:lnTo>
                  <a:lnTo>
                    <a:pt x="280" y="1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2" name="Freeform 559"/>
            <p:cNvSpPr>
              <a:spLocks/>
            </p:cNvSpPr>
            <p:nvPr/>
          </p:nvSpPr>
          <p:spPr bwMode="auto">
            <a:xfrm>
              <a:off x="3317" y="2196"/>
              <a:ext cx="69" cy="20"/>
            </a:xfrm>
            <a:custGeom>
              <a:avLst/>
              <a:gdLst>
                <a:gd name="T0" fmla="*/ 0 w 961"/>
                <a:gd name="T1" fmla="*/ 0 h 258"/>
                <a:gd name="T2" fmla="*/ 69 w 961"/>
                <a:gd name="T3" fmla="*/ 20 h 258"/>
                <a:gd name="T4" fmla="*/ 20 w 961"/>
                <a:gd name="T5" fmla="*/ 10 h 258"/>
                <a:gd name="T6" fmla="*/ 0 w 961"/>
                <a:gd name="T7" fmla="*/ 0 h 258"/>
                <a:gd name="T8" fmla="*/ 0 60000 65536"/>
                <a:gd name="T9" fmla="*/ 0 60000 65536"/>
                <a:gd name="T10" fmla="*/ 0 60000 65536"/>
                <a:gd name="T11" fmla="*/ 0 60000 65536"/>
                <a:gd name="T12" fmla="*/ 0 w 961"/>
                <a:gd name="T13" fmla="*/ 0 h 258"/>
                <a:gd name="T14" fmla="*/ 961 w 961"/>
                <a:gd name="T15" fmla="*/ 258 h 258"/>
              </a:gdLst>
              <a:ahLst/>
              <a:cxnLst>
                <a:cxn ang="T8">
                  <a:pos x="T0" y="T1"/>
                </a:cxn>
                <a:cxn ang="T9">
                  <a:pos x="T2" y="T3"/>
                </a:cxn>
                <a:cxn ang="T10">
                  <a:pos x="T4" y="T5"/>
                </a:cxn>
                <a:cxn ang="T11">
                  <a:pos x="T6" y="T7"/>
                </a:cxn>
              </a:cxnLst>
              <a:rect l="T12" t="T13" r="T14" b="T15"/>
              <a:pathLst>
                <a:path w="961" h="258">
                  <a:moveTo>
                    <a:pt x="0" y="0"/>
                  </a:moveTo>
                  <a:lnTo>
                    <a:pt x="961" y="258"/>
                  </a:lnTo>
                  <a:lnTo>
                    <a:pt x="280" y="13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3" name="Freeform 560"/>
            <p:cNvSpPr>
              <a:spLocks/>
            </p:cNvSpPr>
            <p:nvPr/>
          </p:nvSpPr>
          <p:spPr bwMode="auto">
            <a:xfrm>
              <a:off x="3317" y="2196"/>
              <a:ext cx="69" cy="20"/>
            </a:xfrm>
            <a:custGeom>
              <a:avLst/>
              <a:gdLst>
                <a:gd name="T0" fmla="*/ 52 w 961"/>
                <a:gd name="T1" fmla="*/ 0 h 262"/>
                <a:gd name="T2" fmla="*/ 69 w 961"/>
                <a:gd name="T3" fmla="*/ 20 h 262"/>
                <a:gd name="T4" fmla="*/ 0 w 961"/>
                <a:gd name="T5" fmla="*/ 0 h 262"/>
                <a:gd name="T6" fmla="*/ 52 w 961"/>
                <a:gd name="T7" fmla="*/ 0 h 262"/>
                <a:gd name="T8" fmla="*/ 0 60000 65536"/>
                <a:gd name="T9" fmla="*/ 0 60000 65536"/>
                <a:gd name="T10" fmla="*/ 0 60000 65536"/>
                <a:gd name="T11" fmla="*/ 0 60000 65536"/>
                <a:gd name="T12" fmla="*/ 0 w 961"/>
                <a:gd name="T13" fmla="*/ 0 h 262"/>
                <a:gd name="T14" fmla="*/ 961 w 961"/>
                <a:gd name="T15" fmla="*/ 262 h 262"/>
              </a:gdLst>
              <a:ahLst/>
              <a:cxnLst>
                <a:cxn ang="T8">
                  <a:pos x="T0" y="T1"/>
                </a:cxn>
                <a:cxn ang="T9">
                  <a:pos x="T2" y="T3"/>
                </a:cxn>
                <a:cxn ang="T10">
                  <a:pos x="T4" y="T5"/>
                </a:cxn>
                <a:cxn ang="T11">
                  <a:pos x="T6" y="T7"/>
                </a:cxn>
              </a:cxnLst>
              <a:rect l="T12" t="T13" r="T14" b="T15"/>
              <a:pathLst>
                <a:path w="961" h="262">
                  <a:moveTo>
                    <a:pt x="723" y="0"/>
                  </a:moveTo>
                  <a:lnTo>
                    <a:pt x="961" y="262"/>
                  </a:lnTo>
                  <a:lnTo>
                    <a:pt x="0" y="4"/>
                  </a:lnTo>
                  <a:lnTo>
                    <a:pt x="7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4" name="Freeform 561"/>
            <p:cNvSpPr>
              <a:spLocks/>
            </p:cNvSpPr>
            <p:nvPr/>
          </p:nvSpPr>
          <p:spPr bwMode="auto">
            <a:xfrm>
              <a:off x="3317" y="2196"/>
              <a:ext cx="69" cy="20"/>
            </a:xfrm>
            <a:custGeom>
              <a:avLst/>
              <a:gdLst>
                <a:gd name="T0" fmla="*/ 52 w 961"/>
                <a:gd name="T1" fmla="*/ 0 h 262"/>
                <a:gd name="T2" fmla="*/ 69 w 961"/>
                <a:gd name="T3" fmla="*/ 20 h 262"/>
                <a:gd name="T4" fmla="*/ 0 w 961"/>
                <a:gd name="T5" fmla="*/ 0 h 262"/>
                <a:gd name="T6" fmla="*/ 52 w 961"/>
                <a:gd name="T7" fmla="*/ 0 h 262"/>
                <a:gd name="T8" fmla="*/ 0 60000 65536"/>
                <a:gd name="T9" fmla="*/ 0 60000 65536"/>
                <a:gd name="T10" fmla="*/ 0 60000 65536"/>
                <a:gd name="T11" fmla="*/ 0 60000 65536"/>
                <a:gd name="T12" fmla="*/ 0 w 961"/>
                <a:gd name="T13" fmla="*/ 0 h 262"/>
                <a:gd name="T14" fmla="*/ 961 w 961"/>
                <a:gd name="T15" fmla="*/ 262 h 262"/>
              </a:gdLst>
              <a:ahLst/>
              <a:cxnLst>
                <a:cxn ang="T8">
                  <a:pos x="T0" y="T1"/>
                </a:cxn>
                <a:cxn ang="T9">
                  <a:pos x="T2" y="T3"/>
                </a:cxn>
                <a:cxn ang="T10">
                  <a:pos x="T4" y="T5"/>
                </a:cxn>
                <a:cxn ang="T11">
                  <a:pos x="T6" y="T7"/>
                </a:cxn>
              </a:cxnLst>
              <a:rect l="T12" t="T13" r="T14" b="T15"/>
              <a:pathLst>
                <a:path w="961" h="262">
                  <a:moveTo>
                    <a:pt x="723" y="0"/>
                  </a:moveTo>
                  <a:lnTo>
                    <a:pt x="961" y="262"/>
                  </a:lnTo>
                  <a:lnTo>
                    <a:pt x="0" y="4"/>
                  </a:lnTo>
                  <a:lnTo>
                    <a:pt x="7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5" name="Freeform 562"/>
            <p:cNvSpPr>
              <a:spLocks/>
            </p:cNvSpPr>
            <p:nvPr/>
          </p:nvSpPr>
          <p:spPr bwMode="auto">
            <a:xfrm>
              <a:off x="3317" y="2183"/>
              <a:ext cx="52" cy="13"/>
            </a:xfrm>
            <a:custGeom>
              <a:avLst/>
              <a:gdLst>
                <a:gd name="T0" fmla="*/ 28 w 723"/>
                <a:gd name="T1" fmla="*/ 0 h 162"/>
                <a:gd name="T2" fmla="*/ 52 w 723"/>
                <a:gd name="T3" fmla="*/ 13 h 162"/>
                <a:gd name="T4" fmla="*/ 0 w 723"/>
                <a:gd name="T5" fmla="*/ 13 h 162"/>
                <a:gd name="T6" fmla="*/ 28 w 723"/>
                <a:gd name="T7" fmla="*/ 0 h 162"/>
                <a:gd name="T8" fmla="*/ 0 60000 65536"/>
                <a:gd name="T9" fmla="*/ 0 60000 65536"/>
                <a:gd name="T10" fmla="*/ 0 60000 65536"/>
                <a:gd name="T11" fmla="*/ 0 60000 65536"/>
                <a:gd name="T12" fmla="*/ 0 w 723"/>
                <a:gd name="T13" fmla="*/ 0 h 162"/>
                <a:gd name="T14" fmla="*/ 723 w 723"/>
                <a:gd name="T15" fmla="*/ 162 h 162"/>
              </a:gdLst>
              <a:ahLst/>
              <a:cxnLst>
                <a:cxn ang="T8">
                  <a:pos x="T0" y="T1"/>
                </a:cxn>
                <a:cxn ang="T9">
                  <a:pos x="T2" y="T3"/>
                </a:cxn>
                <a:cxn ang="T10">
                  <a:pos x="T4" y="T5"/>
                </a:cxn>
                <a:cxn ang="T11">
                  <a:pos x="T6" y="T7"/>
                </a:cxn>
              </a:cxnLst>
              <a:rect l="T12" t="T13" r="T14" b="T15"/>
              <a:pathLst>
                <a:path w="723" h="162">
                  <a:moveTo>
                    <a:pt x="386" y="0"/>
                  </a:moveTo>
                  <a:lnTo>
                    <a:pt x="723" y="158"/>
                  </a:lnTo>
                  <a:lnTo>
                    <a:pt x="0" y="162"/>
                  </a:lnTo>
                  <a:lnTo>
                    <a:pt x="3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6" name="Freeform 563"/>
            <p:cNvSpPr>
              <a:spLocks/>
            </p:cNvSpPr>
            <p:nvPr/>
          </p:nvSpPr>
          <p:spPr bwMode="auto">
            <a:xfrm>
              <a:off x="3317" y="2183"/>
              <a:ext cx="52" cy="13"/>
            </a:xfrm>
            <a:custGeom>
              <a:avLst/>
              <a:gdLst>
                <a:gd name="T0" fmla="*/ 28 w 723"/>
                <a:gd name="T1" fmla="*/ 0 h 162"/>
                <a:gd name="T2" fmla="*/ 52 w 723"/>
                <a:gd name="T3" fmla="*/ 13 h 162"/>
                <a:gd name="T4" fmla="*/ 0 w 723"/>
                <a:gd name="T5" fmla="*/ 13 h 162"/>
                <a:gd name="T6" fmla="*/ 28 w 723"/>
                <a:gd name="T7" fmla="*/ 0 h 162"/>
                <a:gd name="T8" fmla="*/ 0 60000 65536"/>
                <a:gd name="T9" fmla="*/ 0 60000 65536"/>
                <a:gd name="T10" fmla="*/ 0 60000 65536"/>
                <a:gd name="T11" fmla="*/ 0 60000 65536"/>
                <a:gd name="T12" fmla="*/ 0 w 723"/>
                <a:gd name="T13" fmla="*/ 0 h 162"/>
                <a:gd name="T14" fmla="*/ 723 w 723"/>
                <a:gd name="T15" fmla="*/ 162 h 162"/>
              </a:gdLst>
              <a:ahLst/>
              <a:cxnLst>
                <a:cxn ang="T8">
                  <a:pos x="T0" y="T1"/>
                </a:cxn>
                <a:cxn ang="T9">
                  <a:pos x="T2" y="T3"/>
                </a:cxn>
                <a:cxn ang="T10">
                  <a:pos x="T4" y="T5"/>
                </a:cxn>
                <a:cxn ang="T11">
                  <a:pos x="T6" y="T7"/>
                </a:cxn>
              </a:cxnLst>
              <a:rect l="T12" t="T13" r="T14" b="T15"/>
              <a:pathLst>
                <a:path w="723" h="162">
                  <a:moveTo>
                    <a:pt x="386" y="0"/>
                  </a:moveTo>
                  <a:lnTo>
                    <a:pt x="723" y="158"/>
                  </a:lnTo>
                  <a:lnTo>
                    <a:pt x="0" y="162"/>
                  </a:lnTo>
                  <a:lnTo>
                    <a:pt x="38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7" name="Freeform 564"/>
            <p:cNvSpPr>
              <a:spLocks/>
            </p:cNvSpPr>
            <p:nvPr/>
          </p:nvSpPr>
          <p:spPr bwMode="auto">
            <a:xfrm>
              <a:off x="3301" y="2180"/>
              <a:ext cx="44" cy="16"/>
            </a:xfrm>
            <a:custGeom>
              <a:avLst/>
              <a:gdLst>
                <a:gd name="T0" fmla="*/ 0 w 613"/>
                <a:gd name="T1" fmla="*/ 0 h 203"/>
                <a:gd name="T2" fmla="*/ 44 w 613"/>
                <a:gd name="T3" fmla="*/ 3 h 203"/>
                <a:gd name="T4" fmla="*/ 16 w 613"/>
                <a:gd name="T5" fmla="*/ 16 h 203"/>
                <a:gd name="T6" fmla="*/ 0 w 613"/>
                <a:gd name="T7" fmla="*/ 0 h 203"/>
                <a:gd name="T8" fmla="*/ 0 60000 65536"/>
                <a:gd name="T9" fmla="*/ 0 60000 65536"/>
                <a:gd name="T10" fmla="*/ 0 60000 65536"/>
                <a:gd name="T11" fmla="*/ 0 60000 65536"/>
                <a:gd name="T12" fmla="*/ 0 w 613"/>
                <a:gd name="T13" fmla="*/ 0 h 203"/>
                <a:gd name="T14" fmla="*/ 613 w 613"/>
                <a:gd name="T15" fmla="*/ 203 h 203"/>
              </a:gdLst>
              <a:ahLst/>
              <a:cxnLst>
                <a:cxn ang="T8">
                  <a:pos x="T0" y="T1"/>
                </a:cxn>
                <a:cxn ang="T9">
                  <a:pos x="T2" y="T3"/>
                </a:cxn>
                <a:cxn ang="T10">
                  <a:pos x="T4" y="T5"/>
                </a:cxn>
                <a:cxn ang="T11">
                  <a:pos x="T6" y="T7"/>
                </a:cxn>
              </a:cxnLst>
              <a:rect l="T12" t="T13" r="T14" b="T15"/>
              <a:pathLst>
                <a:path w="613" h="203">
                  <a:moveTo>
                    <a:pt x="0" y="0"/>
                  </a:moveTo>
                  <a:lnTo>
                    <a:pt x="613" y="41"/>
                  </a:lnTo>
                  <a:lnTo>
                    <a:pt x="227" y="20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8" name="Freeform 565"/>
            <p:cNvSpPr>
              <a:spLocks/>
            </p:cNvSpPr>
            <p:nvPr/>
          </p:nvSpPr>
          <p:spPr bwMode="auto">
            <a:xfrm>
              <a:off x="3301" y="2180"/>
              <a:ext cx="44" cy="16"/>
            </a:xfrm>
            <a:custGeom>
              <a:avLst/>
              <a:gdLst>
                <a:gd name="T0" fmla="*/ 0 w 613"/>
                <a:gd name="T1" fmla="*/ 0 h 203"/>
                <a:gd name="T2" fmla="*/ 44 w 613"/>
                <a:gd name="T3" fmla="*/ 3 h 203"/>
                <a:gd name="T4" fmla="*/ 16 w 613"/>
                <a:gd name="T5" fmla="*/ 16 h 203"/>
                <a:gd name="T6" fmla="*/ 0 w 613"/>
                <a:gd name="T7" fmla="*/ 0 h 203"/>
                <a:gd name="T8" fmla="*/ 0 60000 65536"/>
                <a:gd name="T9" fmla="*/ 0 60000 65536"/>
                <a:gd name="T10" fmla="*/ 0 60000 65536"/>
                <a:gd name="T11" fmla="*/ 0 60000 65536"/>
                <a:gd name="T12" fmla="*/ 0 w 613"/>
                <a:gd name="T13" fmla="*/ 0 h 203"/>
                <a:gd name="T14" fmla="*/ 613 w 613"/>
                <a:gd name="T15" fmla="*/ 203 h 203"/>
              </a:gdLst>
              <a:ahLst/>
              <a:cxnLst>
                <a:cxn ang="T8">
                  <a:pos x="T0" y="T1"/>
                </a:cxn>
                <a:cxn ang="T9">
                  <a:pos x="T2" y="T3"/>
                </a:cxn>
                <a:cxn ang="T10">
                  <a:pos x="T4" y="T5"/>
                </a:cxn>
                <a:cxn ang="T11">
                  <a:pos x="T6" y="T7"/>
                </a:cxn>
              </a:cxnLst>
              <a:rect l="T12" t="T13" r="T14" b="T15"/>
              <a:pathLst>
                <a:path w="613" h="203">
                  <a:moveTo>
                    <a:pt x="0" y="0"/>
                  </a:moveTo>
                  <a:lnTo>
                    <a:pt x="613" y="41"/>
                  </a:lnTo>
                  <a:lnTo>
                    <a:pt x="227" y="20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29" name="Freeform 566"/>
            <p:cNvSpPr>
              <a:spLocks/>
            </p:cNvSpPr>
            <p:nvPr/>
          </p:nvSpPr>
          <p:spPr bwMode="auto">
            <a:xfrm>
              <a:off x="3301" y="2176"/>
              <a:ext cx="44" cy="7"/>
            </a:xfrm>
            <a:custGeom>
              <a:avLst/>
              <a:gdLst>
                <a:gd name="T0" fmla="*/ 30 w 613"/>
                <a:gd name="T1" fmla="*/ 0 h 94"/>
                <a:gd name="T2" fmla="*/ 44 w 613"/>
                <a:gd name="T3" fmla="*/ 7 h 94"/>
                <a:gd name="T4" fmla="*/ 0 w 613"/>
                <a:gd name="T5" fmla="*/ 4 h 94"/>
                <a:gd name="T6" fmla="*/ 30 w 613"/>
                <a:gd name="T7" fmla="*/ 0 h 94"/>
                <a:gd name="T8" fmla="*/ 0 60000 65536"/>
                <a:gd name="T9" fmla="*/ 0 60000 65536"/>
                <a:gd name="T10" fmla="*/ 0 60000 65536"/>
                <a:gd name="T11" fmla="*/ 0 60000 65536"/>
                <a:gd name="T12" fmla="*/ 0 w 613"/>
                <a:gd name="T13" fmla="*/ 0 h 94"/>
                <a:gd name="T14" fmla="*/ 613 w 613"/>
                <a:gd name="T15" fmla="*/ 94 h 94"/>
              </a:gdLst>
              <a:ahLst/>
              <a:cxnLst>
                <a:cxn ang="T8">
                  <a:pos x="T0" y="T1"/>
                </a:cxn>
                <a:cxn ang="T9">
                  <a:pos x="T2" y="T3"/>
                </a:cxn>
                <a:cxn ang="T10">
                  <a:pos x="T4" y="T5"/>
                </a:cxn>
                <a:cxn ang="T11">
                  <a:pos x="T6" y="T7"/>
                </a:cxn>
              </a:cxnLst>
              <a:rect l="T12" t="T13" r="T14" b="T15"/>
              <a:pathLst>
                <a:path w="613" h="94">
                  <a:moveTo>
                    <a:pt x="420" y="0"/>
                  </a:moveTo>
                  <a:lnTo>
                    <a:pt x="613" y="94"/>
                  </a:lnTo>
                  <a:lnTo>
                    <a:pt x="0" y="53"/>
                  </a:lnTo>
                  <a:lnTo>
                    <a:pt x="4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0" name="Freeform 567"/>
            <p:cNvSpPr>
              <a:spLocks/>
            </p:cNvSpPr>
            <p:nvPr/>
          </p:nvSpPr>
          <p:spPr bwMode="auto">
            <a:xfrm>
              <a:off x="3301" y="2176"/>
              <a:ext cx="44" cy="7"/>
            </a:xfrm>
            <a:custGeom>
              <a:avLst/>
              <a:gdLst>
                <a:gd name="T0" fmla="*/ 30 w 613"/>
                <a:gd name="T1" fmla="*/ 0 h 94"/>
                <a:gd name="T2" fmla="*/ 44 w 613"/>
                <a:gd name="T3" fmla="*/ 7 h 94"/>
                <a:gd name="T4" fmla="*/ 0 w 613"/>
                <a:gd name="T5" fmla="*/ 4 h 94"/>
                <a:gd name="T6" fmla="*/ 30 w 613"/>
                <a:gd name="T7" fmla="*/ 0 h 94"/>
                <a:gd name="T8" fmla="*/ 0 60000 65536"/>
                <a:gd name="T9" fmla="*/ 0 60000 65536"/>
                <a:gd name="T10" fmla="*/ 0 60000 65536"/>
                <a:gd name="T11" fmla="*/ 0 60000 65536"/>
                <a:gd name="T12" fmla="*/ 0 w 613"/>
                <a:gd name="T13" fmla="*/ 0 h 94"/>
                <a:gd name="T14" fmla="*/ 613 w 613"/>
                <a:gd name="T15" fmla="*/ 94 h 94"/>
              </a:gdLst>
              <a:ahLst/>
              <a:cxnLst>
                <a:cxn ang="T8">
                  <a:pos x="T0" y="T1"/>
                </a:cxn>
                <a:cxn ang="T9">
                  <a:pos x="T2" y="T3"/>
                </a:cxn>
                <a:cxn ang="T10">
                  <a:pos x="T4" y="T5"/>
                </a:cxn>
                <a:cxn ang="T11">
                  <a:pos x="T6" y="T7"/>
                </a:cxn>
              </a:cxnLst>
              <a:rect l="T12" t="T13" r="T14" b="T15"/>
              <a:pathLst>
                <a:path w="613" h="94">
                  <a:moveTo>
                    <a:pt x="420" y="0"/>
                  </a:moveTo>
                  <a:lnTo>
                    <a:pt x="613" y="94"/>
                  </a:lnTo>
                  <a:lnTo>
                    <a:pt x="0" y="53"/>
                  </a:lnTo>
                  <a:lnTo>
                    <a:pt x="4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1" name="Freeform 568"/>
            <p:cNvSpPr>
              <a:spLocks/>
            </p:cNvSpPr>
            <p:nvPr/>
          </p:nvSpPr>
          <p:spPr bwMode="auto">
            <a:xfrm>
              <a:off x="3301" y="2165"/>
              <a:ext cx="30" cy="15"/>
            </a:xfrm>
            <a:custGeom>
              <a:avLst/>
              <a:gdLst>
                <a:gd name="T0" fmla="*/ 18 w 420"/>
                <a:gd name="T1" fmla="*/ 0 h 199"/>
                <a:gd name="T2" fmla="*/ 30 w 420"/>
                <a:gd name="T3" fmla="*/ 11 h 199"/>
                <a:gd name="T4" fmla="*/ 0 w 420"/>
                <a:gd name="T5" fmla="*/ 15 h 199"/>
                <a:gd name="T6" fmla="*/ 18 w 420"/>
                <a:gd name="T7" fmla="*/ 0 h 199"/>
                <a:gd name="T8" fmla="*/ 0 60000 65536"/>
                <a:gd name="T9" fmla="*/ 0 60000 65536"/>
                <a:gd name="T10" fmla="*/ 0 60000 65536"/>
                <a:gd name="T11" fmla="*/ 0 60000 65536"/>
                <a:gd name="T12" fmla="*/ 0 w 420"/>
                <a:gd name="T13" fmla="*/ 0 h 199"/>
                <a:gd name="T14" fmla="*/ 420 w 420"/>
                <a:gd name="T15" fmla="*/ 199 h 199"/>
              </a:gdLst>
              <a:ahLst/>
              <a:cxnLst>
                <a:cxn ang="T8">
                  <a:pos x="T0" y="T1"/>
                </a:cxn>
                <a:cxn ang="T9">
                  <a:pos x="T2" y="T3"/>
                </a:cxn>
                <a:cxn ang="T10">
                  <a:pos x="T4" y="T5"/>
                </a:cxn>
                <a:cxn ang="T11">
                  <a:pos x="T6" y="T7"/>
                </a:cxn>
              </a:cxnLst>
              <a:rect l="T12" t="T13" r="T14" b="T15"/>
              <a:pathLst>
                <a:path w="420" h="199">
                  <a:moveTo>
                    <a:pt x="258" y="0"/>
                  </a:moveTo>
                  <a:lnTo>
                    <a:pt x="420" y="146"/>
                  </a:lnTo>
                  <a:lnTo>
                    <a:pt x="0" y="199"/>
                  </a:lnTo>
                  <a:lnTo>
                    <a:pt x="2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2" name="Freeform 569"/>
            <p:cNvSpPr>
              <a:spLocks/>
            </p:cNvSpPr>
            <p:nvPr/>
          </p:nvSpPr>
          <p:spPr bwMode="auto">
            <a:xfrm>
              <a:off x="3301" y="2165"/>
              <a:ext cx="30" cy="15"/>
            </a:xfrm>
            <a:custGeom>
              <a:avLst/>
              <a:gdLst>
                <a:gd name="T0" fmla="*/ 18 w 420"/>
                <a:gd name="T1" fmla="*/ 0 h 199"/>
                <a:gd name="T2" fmla="*/ 30 w 420"/>
                <a:gd name="T3" fmla="*/ 11 h 199"/>
                <a:gd name="T4" fmla="*/ 0 w 420"/>
                <a:gd name="T5" fmla="*/ 15 h 199"/>
                <a:gd name="T6" fmla="*/ 18 w 420"/>
                <a:gd name="T7" fmla="*/ 0 h 199"/>
                <a:gd name="T8" fmla="*/ 0 60000 65536"/>
                <a:gd name="T9" fmla="*/ 0 60000 65536"/>
                <a:gd name="T10" fmla="*/ 0 60000 65536"/>
                <a:gd name="T11" fmla="*/ 0 60000 65536"/>
                <a:gd name="T12" fmla="*/ 0 w 420"/>
                <a:gd name="T13" fmla="*/ 0 h 199"/>
                <a:gd name="T14" fmla="*/ 420 w 420"/>
                <a:gd name="T15" fmla="*/ 199 h 199"/>
              </a:gdLst>
              <a:ahLst/>
              <a:cxnLst>
                <a:cxn ang="T8">
                  <a:pos x="T0" y="T1"/>
                </a:cxn>
                <a:cxn ang="T9">
                  <a:pos x="T2" y="T3"/>
                </a:cxn>
                <a:cxn ang="T10">
                  <a:pos x="T4" y="T5"/>
                </a:cxn>
                <a:cxn ang="T11">
                  <a:pos x="T6" y="T7"/>
                </a:cxn>
              </a:cxnLst>
              <a:rect l="T12" t="T13" r="T14" b="T15"/>
              <a:pathLst>
                <a:path w="420" h="199">
                  <a:moveTo>
                    <a:pt x="258" y="0"/>
                  </a:moveTo>
                  <a:lnTo>
                    <a:pt x="420" y="146"/>
                  </a:lnTo>
                  <a:lnTo>
                    <a:pt x="0" y="199"/>
                  </a:lnTo>
                  <a:lnTo>
                    <a:pt x="2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3" name="Freeform 570"/>
            <p:cNvSpPr>
              <a:spLocks/>
            </p:cNvSpPr>
            <p:nvPr/>
          </p:nvSpPr>
          <p:spPr bwMode="auto">
            <a:xfrm>
              <a:off x="3288" y="2160"/>
              <a:ext cx="31" cy="20"/>
            </a:xfrm>
            <a:custGeom>
              <a:avLst/>
              <a:gdLst>
                <a:gd name="T0" fmla="*/ 0 w 434"/>
                <a:gd name="T1" fmla="*/ 0 h 259"/>
                <a:gd name="T2" fmla="*/ 31 w 434"/>
                <a:gd name="T3" fmla="*/ 5 h 259"/>
                <a:gd name="T4" fmla="*/ 13 w 434"/>
                <a:gd name="T5" fmla="*/ 20 h 259"/>
                <a:gd name="T6" fmla="*/ 0 w 434"/>
                <a:gd name="T7" fmla="*/ 0 h 259"/>
                <a:gd name="T8" fmla="*/ 0 60000 65536"/>
                <a:gd name="T9" fmla="*/ 0 60000 65536"/>
                <a:gd name="T10" fmla="*/ 0 60000 65536"/>
                <a:gd name="T11" fmla="*/ 0 60000 65536"/>
                <a:gd name="T12" fmla="*/ 0 w 434"/>
                <a:gd name="T13" fmla="*/ 0 h 259"/>
                <a:gd name="T14" fmla="*/ 434 w 434"/>
                <a:gd name="T15" fmla="*/ 259 h 259"/>
              </a:gdLst>
              <a:ahLst/>
              <a:cxnLst>
                <a:cxn ang="T8">
                  <a:pos x="T0" y="T1"/>
                </a:cxn>
                <a:cxn ang="T9">
                  <a:pos x="T2" y="T3"/>
                </a:cxn>
                <a:cxn ang="T10">
                  <a:pos x="T4" y="T5"/>
                </a:cxn>
                <a:cxn ang="T11">
                  <a:pos x="T6" y="T7"/>
                </a:cxn>
              </a:cxnLst>
              <a:rect l="T12" t="T13" r="T14" b="T15"/>
              <a:pathLst>
                <a:path w="434" h="259">
                  <a:moveTo>
                    <a:pt x="0" y="0"/>
                  </a:moveTo>
                  <a:lnTo>
                    <a:pt x="434" y="60"/>
                  </a:lnTo>
                  <a:lnTo>
                    <a:pt x="176" y="2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4" name="Freeform 571"/>
            <p:cNvSpPr>
              <a:spLocks/>
            </p:cNvSpPr>
            <p:nvPr/>
          </p:nvSpPr>
          <p:spPr bwMode="auto">
            <a:xfrm>
              <a:off x="3288" y="2160"/>
              <a:ext cx="31" cy="20"/>
            </a:xfrm>
            <a:custGeom>
              <a:avLst/>
              <a:gdLst>
                <a:gd name="T0" fmla="*/ 0 w 434"/>
                <a:gd name="T1" fmla="*/ 0 h 259"/>
                <a:gd name="T2" fmla="*/ 31 w 434"/>
                <a:gd name="T3" fmla="*/ 5 h 259"/>
                <a:gd name="T4" fmla="*/ 13 w 434"/>
                <a:gd name="T5" fmla="*/ 20 h 259"/>
                <a:gd name="T6" fmla="*/ 0 w 434"/>
                <a:gd name="T7" fmla="*/ 0 h 259"/>
                <a:gd name="T8" fmla="*/ 0 60000 65536"/>
                <a:gd name="T9" fmla="*/ 0 60000 65536"/>
                <a:gd name="T10" fmla="*/ 0 60000 65536"/>
                <a:gd name="T11" fmla="*/ 0 60000 65536"/>
                <a:gd name="T12" fmla="*/ 0 w 434"/>
                <a:gd name="T13" fmla="*/ 0 h 259"/>
                <a:gd name="T14" fmla="*/ 434 w 434"/>
                <a:gd name="T15" fmla="*/ 259 h 259"/>
              </a:gdLst>
              <a:ahLst/>
              <a:cxnLst>
                <a:cxn ang="T8">
                  <a:pos x="T0" y="T1"/>
                </a:cxn>
                <a:cxn ang="T9">
                  <a:pos x="T2" y="T3"/>
                </a:cxn>
                <a:cxn ang="T10">
                  <a:pos x="T4" y="T5"/>
                </a:cxn>
                <a:cxn ang="T11">
                  <a:pos x="T6" y="T7"/>
                </a:cxn>
              </a:cxnLst>
              <a:rect l="T12" t="T13" r="T14" b="T15"/>
              <a:pathLst>
                <a:path w="434" h="259">
                  <a:moveTo>
                    <a:pt x="0" y="0"/>
                  </a:moveTo>
                  <a:lnTo>
                    <a:pt x="434" y="60"/>
                  </a:lnTo>
                  <a:lnTo>
                    <a:pt x="176" y="25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5" name="Freeform 572"/>
            <p:cNvSpPr>
              <a:spLocks/>
            </p:cNvSpPr>
            <p:nvPr/>
          </p:nvSpPr>
          <p:spPr bwMode="auto">
            <a:xfrm>
              <a:off x="3288" y="2149"/>
              <a:ext cx="31" cy="16"/>
            </a:xfrm>
            <a:custGeom>
              <a:avLst/>
              <a:gdLst>
                <a:gd name="T0" fmla="*/ 21 w 434"/>
                <a:gd name="T1" fmla="*/ 0 h 201"/>
                <a:gd name="T2" fmla="*/ 31 w 434"/>
                <a:gd name="T3" fmla="*/ 16 h 201"/>
                <a:gd name="T4" fmla="*/ 0 w 434"/>
                <a:gd name="T5" fmla="*/ 11 h 201"/>
                <a:gd name="T6" fmla="*/ 21 w 434"/>
                <a:gd name="T7" fmla="*/ 0 h 201"/>
                <a:gd name="T8" fmla="*/ 0 60000 65536"/>
                <a:gd name="T9" fmla="*/ 0 60000 65536"/>
                <a:gd name="T10" fmla="*/ 0 60000 65536"/>
                <a:gd name="T11" fmla="*/ 0 60000 65536"/>
                <a:gd name="T12" fmla="*/ 0 w 434"/>
                <a:gd name="T13" fmla="*/ 0 h 201"/>
                <a:gd name="T14" fmla="*/ 434 w 434"/>
                <a:gd name="T15" fmla="*/ 201 h 201"/>
              </a:gdLst>
              <a:ahLst/>
              <a:cxnLst>
                <a:cxn ang="T8">
                  <a:pos x="T0" y="T1"/>
                </a:cxn>
                <a:cxn ang="T9">
                  <a:pos x="T2" y="T3"/>
                </a:cxn>
                <a:cxn ang="T10">
                  <a:pos x="T4" y="T5"/>
                </a:cxn>
                <a:cxn ang="T11">
                  <a:pos x="T6" y="T7"/>
                </a:cxn>
              </a:cxnLst>
              <a:rect l="T12" t="T13" r="T14" b="T15"/>
              <a:pathLst>
                <a:path w="434" h="201">
                  <a:moveTo>
                    <a:pt x="296" y="0"/>
                  </a:moveTo>
                  <a:lnTo>
                    <a:pt x="434" y="201"/>
                  </a:lnTo>
                  <a:lnTo>
                    <a:pt x="0" y="141"/>
                  </a:lnTo>
                  <a:lnTo>
                    <a:pt x="2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6" name="Freeform 573"/>
            <p:cNvSpPr>
              <a:spLocks/>
            </p:cNvSpPr>
            <p:nvPr/>
          </p:nvSpPr>
          <p:spPr bwMode="auto">
            <a:xfrm>
              <a:off x="3288" y="2149"/>
              <a:ext cx="31" cy="16"/>
            </a:xfrm>
            <a:custGeom>
              <a:avLst/>
              <a:gdLst>
                <a:gd name="T0" fmla="*/ 21 w 434"/>
                <a:gd name="T1" fmla="*/ 0 h 201"/>
                <a:gd name="T2" fmla="*/ 31 w 434"/>
                <a:gd name="T3" fmla="*/ 16 h 201"/>
                <a:gd name="T4" fmla="*/ 0 w 434"/>
                <a:gd name="T5" fmla="*/ 11 h 201"/>
                <a:gd name="T6" fmla="*/ 21 w 434"/>
                <a:gd name="T7" fmla="*/ 0 h 201"/>
                <a:gd name="T8" fmla="*/ 0 60000 65536"/>
                <a:gd name="T9" fmla="*/ 0 60000 65536"/>
                <a:gd name="T10" fmla="*/ 0 60000 65536"/>
                <a:gd name="T11" fmla="*/ 0 60000 65536"/>
                <a:gd name="T12" fmla="*/ 0 w 434"/>
                <a:gd name="T13" fmla="*/ 0 h 201"/>
                <a:gd name="T14" fmla="*/ 434 w 434"/>
                <a:gd name="T15" fmla="*/ 201 h 201"/>
              </a:gdLst>
              <a:ahLst/>
              <a:cxnLst>
                <a:cxn ang="T8">
                  <a:pos x="T0" y="T1"/>
                </a:cxn>
                <a:cxn ang="T9">
                  <a:pos x="T2" y="T3"/>
                </a:cxn>
                <a:cxn ang="T10">
                  <a:pos x="T4" y="T5"/>
                </a:cxn>
                <a:cxn ang="T11">
                  <a:pos x="T6" y="T7"/>
                </a:cxn>
              </a:cxnLst>
              <a:rect l="T12" t="T13" r="T14" b="T15"/>
              <a:pathLst>
                <a:path w="434" h="201">
                  <a:moveTo>
                    <a:pt x="296" y="0"/>
                  </a:moveTo>
                  <a:lnTo>
                    <a:pt x="434" y="201"/>
                  </a:lnTo>
                  <a:lnTo>
                    <a:pt x="0" y="141"/>
                  </a:lnTo>
                  <a:lnTo>
                    <a:pt x="29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7" name="Freeform 574"/>
            <p:cNvSpPr>
              <a:spLocks/>
            </p:cNvSpPr>
            <p:nvPr/>
          </p:nvSpPr>
          <p:spPr bwMode="auto">
            <a:xfrm>
              <a:off x="3279" y="2137"/>
              <a:ext cx="30" cy="23"/>
            </a:xfrm>
            <a:custGeom>
              <a:avLst/>
              <a:gdLst>
                <a:gd name="T0" fmla="*/ 0 w 424"/>
                <a:gd name="T1" fmla="*/ 0 h 302"/>
                <a:gd name="T2" fmla="*/ 30 w 424"/>
                <a:gd name="T3" fmla="*/ 12 h 302"/>
                <a:gd name="T4" fmla="*/ 9 w 424"/>
                <a:gd name="T5" fmla="*/ 23 h 302"/>
                <a:gd name="T6" fmla="*/ 0 w 424"/>
                <a:gd name="T7" fmla="*/ 0 h 302"/>
                <a:gd name="T8" fmla="*/ 0 60000 65536"/>
                <a:gd name="T9" fmla="*/ 0 60000 65536"/>
                <a:gd name="T10" fmla="*/ 0 60000 65536"/>
                <a:gd name="T11" fmla="*/ 0 60000 65536"/>
                <a:gd name="T12" fmla="*/ 0 w 424"/>
                <a:gd name="T13" fmla="*/ 0 h 302"/>
                <a:gd name="T14" fmla="*/ 424 w 424"/>
                <a:gd name="T15" fmla="*/ 302 h 302"/>
              </a:gdLst>
              <a:ahLst/>
              <a:cxnLst>
                <a:cxn ang="T8">
                  <a:pos x="T0" y="T1"/>
                </a:cxn>
                <a:cxn ang="T9">
                  <a:pos x="T2" y="T3"/>
                </a:cxn>
                <a:cxn ang="T10">
                  <a:pos x="T4" y="T5"/>
                </a:cxn>
                <a:cxn ang="T11">
                  <a:pos x="T6" y="T7"/>
                </a:cxn>
              </a:cxnLst>
              <a:rect l="T12" t="T13" r="T14" b="T15"/>
              <a:pathLst>
                <a:path w="424" h="302">
                  <a:moveTo>
                    <a:pt x="0" y="0"/>
                  </a:moveTo>
                  <a:lnTo>
                    <a:pt x="424" y="161"/>
                  </a:lnTo>
                  <a:lnTo>
                    <a:pt x="128" y="30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8" name="Freeform 575"/>
            <p:cNvSpPr>
              <a:spLocks/>
            </p:cNvSpPr>
            <p:nvPr/>
          </p:nvSpPr>
          <p:spPr bwMode="auto">
            <a:xfrm>
              <a:off x="3279" y="2137"/>
              <a:ext cx="30" cy="23"/>
            </a:xfrm>
            <a:custGeom>
              <a:avLst/>
              <a:gdLst>
                <a:gd name="T0" fmla="*/ 0 w 424"/>
                <a:gd name="T1" fmla="*/ 0 h 302"/>
                <a:gd name="T2" fmla="*/ 30 w 424"/>
                <a:gd name="T3" fmla="*/ 12 h 302"/>
                <a:gd name="T4" fmla="*/ 9 w 424"/>
                <a:gd name="T5" fmla="*/ 23 h 302"/>
                <a:gd name="T6" fmla="*/ 0 w 424"/>
                <a:gd name="T7" fmla="*/ 0 h 302"/>
                <a:gd name="T8" fmla="*/ 0 60000 65536"/>
                <a:gd name="T9" fmla="*/ 0 60000 65536"/>
                <a:gd name="T10" fmla="*/ 0 60000 65536"/>
                <a:gd name="T11" fmla="*/ 0 60000 65536"/>
                <a:gd name="T12" fmla="*/ 0 w 424"/>
                <a:gd name="T13" fmla="*/ 0 h 302"/>
                <a:gd name="T14" fmla="*/ 424 w 424"/>
                <a:gd name="T15" fmla="*/ 302 h 302"/>
              </a:gdLst>
              <a:ahLst/>
              <a:cxnLst>
                <a:cxn ang="T8">
                  <a:pos x="T0" y="T1"/>
                </a:cxn>
                <a:cxn ang="T9">
                  <a:pos x="T2" y="T3"/>
                </a:cxn>
                <a:cxn ang="T10">
                  <a:pos x="T4" y="T5"/>
                </a:cxn>
                <a:cxn ang="T11">
                  <a:pos x="T6" y="T7"/>
                </a:cxn>
              </a:cxnLst>
              <a:rect l="T12" t="T13" r="T14" b="T15"/>
              <a:pathLst>
                <a:path w="424" h="302">
                  <a:moveTo>
                    <a:pt x="0" y="0"/>
                  </a:moveTo>
                  <a:lnTo>
                    <a:pt x="424" y="161"/>
                  </a:lnTo>
                  <a:lnTo>
                    <a:pt x="128" y="30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39" name="Freeform 576"/>
            <p:cNvSpPr>
              <a:spLocks/>
            </p:cNvSpPr>
            <p:nvPr/>
          </p:nvSpPr>
          <p:spPr bwMode="auto">
            <a:xfrm>
              <a:off x="3946" y="2130"/>
              <a:ext cx="43" cy="109"/>
            </a:xfrm>
            <a:custGeom>
              <a:avLst/>
              <a:gdLst>
                <a:gd name="T0" fmla="*/ 0 w 593"/>
                <a:gd name="T1" fmla="*/ 0 h 1418"/>
                <a:gd name="T2" fmla="*/ 43 w 593"/>
                <a:gd name="T3" fmla="*/ 106 h 1418"/>
                <a:gd name="T4" fmla="*/ 19 w 593"/>
                <a:gd name="T5" fmla="*/ 109 h 1418"/>
                <a:gd name="T6" fmla="*/ 0 w 593"/>
                <a:gd name="T7" fmla="*/ 0 h 1418"/>
                <a:gd name="T8" fmla="*/ 0 60000 65536"/>
                <a:gd name="T9" fmla="*/ 0 60000 65536"/>
                <a:gd name="T10" fmla="*/ 0 60000 65536"/>
                <a:gd name="T11" fmla="*/ 0 60000 65536"/>
                <a:gd name="T12" fmla="*/ 0 w 593"/>
                <a:gd name="T13" fmla="*/ 0 h 1418"/>
                <a:gd name="T14" fmla="*/ 593 w 593"/>
                <a:gd name="T15" fmla="*/ 1418 h 1418"/>
              </a:gdLst>
              <a:ahLst/>
              <a:cxnLst>
                <a:cxn ang="T8">
                  <a:pos x="T0" y="T1"/>
                </a:cxn>
                <a:cxn ang="T9">
                  <a:pos x="T2" y="T3"/>
                </a:cxn>
                <a:cxn ang="T10">
                  <a:pos x="T4" y="T5"/>
                </a:cxn>
                <a:cxn ang="T11">
                  <a:pos x="T6" y="T7"/>
                </a:cxn>
              </a:cxnLst>
              <a:rect l="T12" t="T13" r="T14" b="T15"/>
              <a:pathLst>
                <a:path w="593" h="1418">
                  <a:moveTo>
                    <a:pt x="0" y="0"/>
                  </a:moveTo>
                  <a:lnTo>
                    <a:pt x="593" y="1380"/>
                  </a:lnTo>
                  <a:lnTo>
                    <a:pt x="263" y="14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0" name="Freeform 577"/>
            <p:cNvSpPr>
              <a:spLocks/>
            </p:cNvSpPr>
            <p:nvPr/>
          </p:nvSpPr>
          <p:spPr bwMode="auto">
            <a:xfrm>
              <a:off x="3946" y="2130"/>
              <a:ext cx="43" cy="109"/>
            </a:xfrm>
            <a:custGeom>
              <a:avLst/>
              <a:gdLst>
                <a:gd name="T0" fmla="*/ 0 w 593"/>
                <a:gd name="T1" fmla="*/ 0 h 1418"/>
                <a:gd name="T2" fmla="*/ 43 w 593"/>
                <a:gd name="T3" fmla="*/ 106 h 1418"/>
                <a:gd name="T4" fmla="*/ 19 w 593"/>
                <a:gd name="T5" fmla="*/ 109 h 1418"/>
                <a:gd name="T6" fmla="*/ 0 w 593"/>
                <a:gd name="T7" fmla="*/ 0 h 1418"/>
                <a:gd name="T8" fmla="*/ 0 60000 65536"/>
                <a:gd name="T9" fmla="*/ 0 60000 65536"/>
                <a:gd name="T10" fmla="*/ 0 60000 65536"/>
                <a:gd name="T11" fmla="*/ 0 60000 65536"/>
                <a:gd name="T12" fmla="*/ 0 w 593"/>
                <a:gd name="T13" fmla="*/ 0 h 1418"/>
                <a:gd name="T14" fmla="*/ 593 w 593"/>
                <a:gd name="T15" fmla="*/ 1418 h 1418"/>
              </a:gdLst>
              <a:ahLst/>
              <a:cxnLst>
                <a:cxn ang="T8">
                  <a:pos x="T0" y="T1"/>
                </a:cxn>
                <a:cxn ang="T9">
                  <a:pos x="T2" y="T3"/>
                </a:cxn>
                <a:cxn ang="T10">
                  <a:pos x="T4" y="T5"/>
                </a:cxn>
                <a:cxn ang="T11">
                  <a:pos x="T6" y="T7"/>
                </a:cxn>
              </a:cxnLst>
              <a:rect l="T12" t="T13" r="T14" b="T15"/>
              <a:pathLst>
                <a:path w="593" h="1418">
                  <a:moveTo>
                    <a:pt x="0" y="0"/>
                  </a:moveTo>
                  <a:lnTo>
                    <a:pt x="593" y="1380"/>
                  </a:lnTo>
                  <a:lnTo>
                    <a:pt x="263" y="141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1" name="Freeform 578"/>
            <p:cNvSpPr>
              <a:spLocks/>
            </p:cNvSpPr>
            <p:nvPr/>
          </p:nvSpPr>
          <p:spPr bwMode="auto">
            <a:xfrm>
              <a:off x="3279" y="2130"/>
              <a:ext cx="30" cy="19"/>
            </a:xfrm>
            <a:custGeom>
              <a:avLst/>
              <a:gdLst>
                <a:gd name="T0" fmla="*/ 22 w 424"/>
                <a:gd name="T1" fmla="*/ 0 h 253"/>
                <a:gd name="T2" fmla="*/ 30 w 424"/>
                <a:gd name="T3" fmla="*/ 19 h 253"/>
                <a:gd name="T4" fmla="*/ 0 w 424"/>
                <a:gd name="T5" fmla="*/ 7 h 253"/>
                <a:gd name="T6" fmla="*/ 22 w 424"/>
                <a:gd name="T7" fmla="*/ 0 h 253"/>
                <a:gd name="T8" fmla="*/ 0 60000 65536"/>
                <a:gd name="T9" fmla="*/ 0 60000 65536"/>
                <a:gd name="T10" fmla="*/ 0 60000 65536"/>
                <a:gd name="T11" fmla="*/ 0 60000 65536"/>
                <a:gd name="T12" fmla="*/ 0 w 424"/>
                <a:gd name="T13" fmla="*/ 0 h 253"/>
                <a:gd name="T14" fmla="*/ 424 w 424"/>
                <a:gd name="T15" fmla="*/ 253 h 253"/>
              </a:gdLst>
              <a:ahLst/>
              <a:cxnLst>
                <a:cxn ang="T8">
                  <a:pos x="T0" y="T1"/>
                </a:cxn>
                <a:cxn ang="T9">
                  <a:pos x="T2" y="T3"/>
                </a:cxn>
                <a:cxn ang="T10">
                  <a:pos x="T4" y="T5"/>
                </a:cxn>
                <a:cxn ang="T11">
                  <a:pos x="T6" y="T7"/>
                </a:cxn>
              </a:cxnLst>
              <a:rect l="T12" t="T13" r="T14" b="T15"/>
              <a:pathLst>
                <a:path w="424" h="253">
                  <a:moveTo>
                    <a:pt x="317" y="0"/>
                  </a:moveTo>
                  <a:lnTo>
                    <a:pt x="424" y="253"/>
                  </a:lnTo>
                  <a:lnTo>
                    <a:pt x="0" y="92"/>
                  </a:lnTo>
                  <a:lnTo>
                    <a:pt x="3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2" name="Freeform 579"/>
            <p:cNvSpPr>
              <a:spLocks/>
            </p:cNvSpPr>
            <p:nvPr/>
          </p:nvSpPr>
          <p:spPr bwMode="auto">
            <a:xfrm>
              <a:off x="3279" y="2130"/>
              <a:ext cx="30" cy="19"/>
            </a:xfrm>
            <a:custGeom>
              <a:avLst/>
              <a:gdLst>
                <a:gd name="T0" fmla="*/ 22 w 424"/>
                <a:gd name="T1" fmla="*/ 0 h 253"/>
                <a:gd name="T2" fmla="*/ 30 w 424"/>
                <a:gd name="T3" fmla="*/ 19 h 253"/>
                <a:gd name="T4" fmla="*/ 0 w 424"/>
                <a:gd name="T5" fmla="*/ 7 h 253"/>
                <a:gd name="T6" fmla="*/ 22 w 424"/>
                <a:gd name="T7" fmla="*/ 0 h 253"/>
                <a:gd name="T8" fmla="*/ 0 60000 65536"/>
                <a:gd name="T9" fmla="*/ 0 60000 65536"/>
                <a:gd name="T10" fmla="*/ 0 60000 65536"/>
                <a:gd name="T11" fmla="*/ 0 60000 65536"/>
                <a:gd name="T12" fmla="*/ 0 w 424"/>
                <a:gd name="T13" fmla="*/ 0 h 253"/>
                <a:gd name="T14" fmla="*/ 424 w 424"/>
                <a:gd name="T15" fmla="*/ 253 h 253"/>
              </a:gdLst>
              <a:ahLst/>
              <a:cxnLst>
                <a:cxn ang="T8">
                  <a:pos x="T0" y="T1"/>
                </a:cxn>
                <a:cxn ang="T9">
                  <a:pos x="T2" y="T3"/>
                </a:cxn>
                <a:cxn ang="T10">
                  <a:pos x="T4" y="T5"/>
                </a:cxn>
                <a:cxn ang="T11">
                  <a:pos x="T6" y="T7"/>
                </a:cxn>
              </a:cxnLst>
              <a:rect l="T12" t="T13" r="T14" b="T15"/>
              <a:pathLst>
                <a:path w="424" h="253">
                  <a:moveTo>
                    <a:pt x="317" y="0"/>
                  </a:moveTo>
                  <a:lnTo>
                    <a:pt x="424" y="253"/>
                  </a:lnTo>
                  <a:lnTo>
                    <a:pt x="0" y="92"/>
                  </a:lnTo>
                  <a:lnTo>
                    <a:pt x="3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3" name="Freeform 580"/>
            <p:cNvSpPr>
              <a:spLocks/>
            </p:cNvSpPr>
            <p:nvPr/>
          </p:nvSpPr>
          <p:spPr bwMode="auto">
            <a:xfrm>
              <a:off x="3946" y="2125"/>
              <a:ext cx="43" cy="111"/>
            </a:xfrm>
            <a:custGeom>
              <a:avLst/>
              <a:gdLst>
                <a:gd name="T0" fmla="*/ 23 w 593"/>
                <a:gd name="T1" fmla="*/ 0 h 1450"/>
                <a:gd name="T2" fmla="*/ 43 w 593"/>
                <a:gd name="T3" fmla="*/ 111 h 1450"/>
                <a:gd name="T4" fmla="*/ 0 w 593"/>
                <a:gd name="T5" fmla="*/ 5 h 1450"/>
                <a:gd name="T6" fmla="*/ 23 w 593"/>
                <a:gd name="T7" fmla="*/ 0 h 1450"/>
                <a:gd name="T8" fmla="*/ 0 60000 65536"/>
                <a:gd name="T9" fmla="*/ 0 60000 65536"/>
                <a:gd name="T10" fmla="*/ 0 60000 65536"/>
                <a:gd name="T11" fmla="*/ 0 60000 65536"/>
                <a:gd name="T12" fmla="*/ 0 w 593"/>
                <a:gd name="T13" fmla="*/ 0 h 1450"/>
                <a:gd name="T14" fmla="*/ 593 w 593"/>
                <a:gd name="T15" fmla="*/ 1450 h 1450"/>
              </a:gdLst>
              <a:ahLst/>
              <a:cxnLst>
                <a:cxn ang="T8">
                  <a:pos x="T0" y="T1"/>
                </a:cxn>
                <a:cxn ang="T9">
                  <a:pos x="T2" y="T3"/>
                </a:cxn>
                <a:cxn ang="T10">
                  <a:pos x="T4" y="T5"/>
                </a:cxn>
                <a:cxn ang="T11">
                  <a:pos x="T6" y="T7"/>
                </a:cxn>
              </a:cxnLst>
              <a:rect l="T12" t="T13" r="T14" b="T15"/>
              <a:pathLst>
                <a:path w="593" h="1450">
                  <a:moveTo>
                    <a:pt x="324" y="0"/>
                  </a:moveTo>
                  <a:lnTo>
                    <a:pt x="593" y="1450"/>
                  </a:lnTo>
                  <a:lnTo>
                    <a:pt x="0" y="70"/>
                  </a:lnTo>
                  <a:lnTo>
                    <a:pt x="3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4" name="Freeform 581"/>
            <p:cNvSpPr>
              <a:spLocks/>
            </p:cNvSpPr>
            <p:nvPr/>
          </p:nvSpPr>
          <p:spPr bwMode="auto">
            <a:xfrm>
              <a:off x="3946" y="2125"/>
              <a:ext cx="43" cy="111"/>
            </a:xfrm>
            <a:custGeom>
              <a:avLst/>
              <a:gdLst>
                <a:gd name="T0" fmla="*/ 23 w 593"/>
                <a:gd name="T1" fmla="*/ 0 h 1450"/>
                <a:gd name="T2" fmla="*/ 43 w 593"/>
                <a:gd name="T3" fmla="*/ 111 h 1450"/>
                <a:gd name="T4" fmla="*/ 0 w 593"/>
                <a:gd name="T5" fmla="*/ 5 h 1450"/>
                <a:gd name="T6" fmla="*/ 23 w 593"/>
                <a:gd name="T7" fmla="*/ 0 h 1450"/>
                <a:gd name="T8" fmla="*/ 0 60000 65536"/>
                <a:gd name="T9" fmla="*/ 0 60000 65536"/>
                <a:gd name="T10" fmla="*/ 0 60000 65536"/>
                <a:gd name="T11" fmla="*/ 0 60000 65536"/>
                <a:gd name="T12" fmla="*/ 0 w 593"/>
                <a:gd name="T13" fmla="*/ 0 h 1450"/>
                <a:gd name="T14" fmla="*/ 593 w 593"/>
                <a:gd name="T15" fmla="*/ 1450 h 1450"/>
              </a:gdLst>
              <a:ahLst/>
              <a:cxnLst>
                <a:cxn ang="T8">
                  <a:pos x="T0" y="T1"/>
                </a:cxn>
                <a:cxn ang="T9">
                  <a:pos x="T2" y="T3"/>
                </a:cxn>
                <a:cxn ang="T10">
                  <a:pos x="T4" y="T5"/>
                </a:cxn>
                <a:cxn ang="T11">
                  <a:pos x="T6" y="T7"/>
                </a:cxn>
              </a:cxnLst>
              <a:rect l="T12" t="T13" r="T14" b="T15"/>
              <a:pathLst>
                <a:path w="593" h="1450">
                  <a:moveTo>
                    <a:pt x="324" y="0"/>
                  </a:moveTo>
                  <a:lnTo>
                    <a:pt x="593" y="1450"/>
                  </a:lnTo>
                  <a:lnTo>
                    <a:pt x="0" y="70"/>
                  </a:lnTo>
                  <a:lnTo>
                    <a:pt x="32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5" name="Freeform 582"/>
            <p:cNvSpPr>
              <a:spLocks/>
            </p:cNvSpPr>
            <p:nvPr/>
          </p:nvSpPr>
          <p:spPr bwMode="auto">
            <a:xfrm>
              <a:off x="3273" y="2111"/>
              <a:ext cx="29" cy="26"/>
            </a:xfrm>
            <a:custGeom>
              <a:avLst/>
              <a:gdLst>
                <a:gd name="T0" fmla="*/ 0 w 399"/>
                <a:gd name="T1" fmla="*/ 0 h 335"/>
                <a:gd name="T2" fmla="*/ 29 w 399"/>
                <a:gd name="T3" fmla="*/ 19 h 335"/>
                <a:gd name="T4" fmla="*/ 6 w 399"/>
                <a:gd name="T5" fmla="*/ 26 h 335"/>
                <a:gd name="T6" fmla="*/ 0 w 399"/>
                <a:gd name="T7" fmla="*/ 0 h 335"/>
                <a:gd name="T8" fmla="*/ 0 60000 65536"/>
                <a:gd name="T9" fmla="*/ 0 60000 65536"/>
                <a:gd name="T10" fmla="*/ 0 60000 65536"/>
                <a:gd name="T11" fmla="*/ 0 60000 65536"/>
                <a:gd name="T12" fmla="*/ 0 w 399"/>
                <a:gd name="T13" fmla="*/ 0 h 335"/>
                <a:gd name="T14" fmla="*/ 399 w 399"/>
                <a:gd name="T15" fmla="*/ 335 h 335"/>
              </a:gdLst>
              <a:ahLst/>
              <a:cxnLst>
                <a:cxn ang="T8">
                  <a:pos x="T0" y="T1"/>
                </a:cxn>
                <a:cxn ang="T9">
                  <a:pos x="T2" y="T3"/>
                </a:cxn>
                <a:cxn ang="T10">
                  <a:pos x="T4" y="T5"/>
                </a:cxn>
                <a:cxn ang="T11">
                  <a:pos x="T6" y="T7"/>
                </a:cxn>
              </a:cxnLst>
              <a:rect l="T12" t="T13" r="T14" b="T15"/>
              <a:pathLst>
                <a:path w="399" h="335">
                  <a:moveTo>
                    <a:pt x="0" y="0"/>
                  </a:moveTo>
                  <a:lnTo>
                    <a:pt x="399" y="243"/>
                  </a:lnTo>
                  <a:lnTo>
                    <a:pt x="82" y="3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 name="Freeform 583"/>
            <p:cNvSpPr>
              <a:spLocks/>
            </p:cNvSpPr>
            <p:nvPr/>
          </p:nvSpPr>
          <p:spPr bwMode="auto">
            <a:xfrm>
              <a:off x="3273" y="2111"/>
              <a:ext cx="29" cy="26"/>
            </a:xfrm>
            <a:custGeom>
              <a:avLst/>
              <a:gdLst>
                <a:gd name="T0" fmla="*/ 0 w 399"/>
                <a:gd name="T1" fmla="*/ 0 h 335"/>
                <a:gd name="T2" fmla="*/ 29 w 399"/>
                <a:gd name="T3" fmla="*/ 19 h 335"/>
                <a:gd name="T4" fmla="*/ 6 w 399"/>
                <a:gd name="T5" fmla="*/ 26 h 335"/>
                <a:gd name="T6" fmla="*/ 0 w 399"/>
                <a:gd name="T7" fmla="*/ 0 h 335"/>
                <a:gd name="T8" fmla="*/ 0 60000 65536"/>
                <a:gd name="T9" fmla="*/ 0 60000 65536"/>
                <a:gd name="T10" fmla="*/ 0 60000 65536"/>
                <a:gd name="T11" fmla="*/ 0 60000 65536"/>
                <a:gd name="T12" fmla="*/ 0 w 399"/>
                <a:gd name="T13" fmla="*/ 0 h 335"/>
                <a:gd name="T14" fmla="*/ 399 w 399"/>
                <a:gd name="T15" fmla="*/ 335 h 335"/>
              </a:gdLst>
              <a:ahLst/>
              <a:cxnLst>
                <a:cxn ang="T8">
                  <a:pos x="T0" y="T1"/>
                </a:cxn>
                <a:cxn ang="T9">
                  <a:pos x="T2" y="T3"/>
                </a:cxn>
                <a:cxn ang="T10">
                  <a:pos x="T4" y="T5"/>
                </a:cxn>
                <a:cxn ang="T11">
                  <a:pos x="T6" y="T7"/>
                </a:cxn>
              </a:cxnLst>
              <a:rect l="T12" t="T13" r="T14" b="T15"/>
              <a:pathLst>
                <a:path w="399" h="335">
                  <a:moveTo>
                    <a:pt x="0" y="0"/>
                  </a:moveTo>
                  <a:lnTo>
                    <a:pt x="399" y="243"/>
                  </a:lnTo>
                  <a:lnTo>
                    <a:pt x="82" y="33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7" name="Freeform 584"/>
            <p:cNvSpPr>
              <a:spLocks/>
            </p:cNvSpPr>
            <p:nvPr/>
          </p:nvSpPr>
          <p:spPr bwMode="auto">
            <a:xfrm>
              <a:off x="3271" y="2084"/>
              <a:ext cx="31" cy="46"/>
            </a:xfrm>
            <a:custGeom>
              <a:avLst/>
              <a:gdLst>
                <a:gd name="T0" fmla="*/ 0 w 436"/>
                <a:gd name="T1" fmla="*/ 0 h 597"/>
                <a:gd name="T2" fmla="*/ 31 w 436"/>
                <a:gd name="T3" fmla="*/ 46 h 597"/>
                <a:gd name="T4" fmla="*/ 3 w 436"/>
                <a:gd name="T5" fmla="*/ 27 h 597"/>
                <a:gd name="T6" fmla="*/ 0 w 436"/>
                <a:gd name="T7" fmla="*/ 0 h 597"/>
                <a:gd name="T8" fmla="*/ 0 60000 65536"/>
                <a:gd name="T9" fmla="*/ 0 60000 65536"/>
                <a:gd name="T10" fmla="*/ 0 60000 65536"/>
                <a:gd name="T11" fmla="*/ 0 60000 65536"/>
                <a:gd name="T12" fmla="*/ 0 w 436"/>
                <a:gd name="T13" fmla="*/ 0 h 597"/>
                <a:gd name="T14" fmla="*/ 436 w 436"/>
                <a:gd name="T15" fmla="*/ 597 h 597"/>
              </a:gdLst>
              <a:ahLst/>
              <a:cxnLst>
                <a:cxn ang="T8">
                  <a:pos x="T0" y="T1"/>
                </a:cxn>
                <a:cxn ang="T9">
                  <a:pos x="T2" y="T3"/>
                </a:cxn>
                <a:cxn ang="T10">
                  <a:pos x="T4" y="T5"/>
                </a:cxn>
                <a:cxn ang="T11">
                  <a:pos x="T6" y="T7"/>
                </a:cxn>
              </a:cxnLst>
              <a:rect l="T12" t="T13" r="T14" b="T15"/>
              <a:pathLst>
                <a:path w="436" h="597">
                  <a:moveTo>
                    <a:pt x="0" y="0"/>
                  </a:moveTo>
                  <a:lnTo>
                    <a:pt x="436" y="597"/>
                  </a:lnTo>
                  <a:lnTo>
                    <a:pt x="37" y="35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8" name="Freeform 585"/>
            <p:cNvSpPr>
              <a:spLocks/>
            </p:cNvSpPr>
            <p:nvPr/>
          </p:nvSpPr>
          <p:spPr bwMode="auto">
            <a:xfrm>
              <a:off x="3271" y="2084"/>
              <a:ext cx="31" cy="46"/>
            </a:xfrm>
            <a:custGeom>
              <a:avLst/>
              <a:gdLst>
                <a:gd name="T0" fmla="*/ 0 w 436"/>
                <a:gd name="T1" fmla="*/ 0 h 597"/>
                <a:gd name="T2" fmla="*/ 31 w 436"/>
                <a:gd name="T3" fmla="*/ 46 h 597"/>
                <a:gd name="T4" fmla="*/ 3 w 436"/>
                <a:gd name="T5" fmla="*/ 27 h 597"/>
                <a:gd name="T6" fmla="*/ 0 w 436"/>
                <a:gd name="T7" fmla="*/ 0 h 597"/>
                <a:gd name="T8" fmla="*/ 0 60000 65536"/>
                <a:gd name="T9" fmla="*/ 0 60000 65536"/>
                <a:gd name="T10" fmla="*/ 0 60000 65536"/>
                <a:gd name="T11" fmla="*/ 0 60000 65536"/>
                <a:gd name="T12" fmla="*/ 0 w 436"/>
                <a:gd name="T13" fmla="*/ 0 h 597"/>
                <a:gd name="T14" fmla="*/ 436 w 436"/>
                <a:gd name="T15" fmla="*/ 597 h 597"/>
              </a:gdLst>
              <a:ahLst/>
              <a:cxnLst>
                <a:cxn ang="T8">
                  <a:pos x="T0" y="T1"/>
                </a:cxn>
                <a:cxn ang="T9">
                  <a:pos x="T2" y="T3"/>
                </a:cxn>
                <a:cxn ang="T10">
                  <a:pos x="T4" y="T5"/>
                </a:cxn>
                <a:cxn ang="T11">
                  <a:pos x="T6" y="T7"/>
                </a:cxn>
              </a:cxnLst>
              <a:rect l="T12" t="T13" r="T14" b="T15"/>
              <a:pathLst>
                <a:path w="436" h="597">
                  <a:moveTo>
                    <a:pt x="0" y="0"/>
                  </a:moveTo>
                  <a:lnTo>
                    <a:pt x="436" y="597"/>
                  </a:lnTo>
                  <a:lnTo>
                    <a:pt x="37" y="35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49" name="Freeform 586"/>
            <p:cNvSpPr>
              <a:spLocks/>
            </p:cNvSpPr>
            <p:nvPr/>
          </p:nvSpPr>
          <p:spPr bwMode="auto">
            <a:xfrm>
              <a:off x="3271" y="2083"/>
              <a:ext cx="31" cy="47"/>
            </a:xfrm>
            <a:custGeom>
              <a:avLst/>
              <a:gdLst>
                <a:gd name="T0" fmla="*/ 24 w 436"/>
                <a:gd name="T1" fmla="*/ 0 h 610"/>
                <a:gd name="T2" fmla="*/ 31 w 436"/>
                <a:gd name="T3" fmla="*/ 47 h 610"/>
                <a:gd name="T4" fmla="*/ 0 w 436"/>
                <a:gd name="T5" fmla="*/ 1 h 610"/>
                <a:gd name="T6" fmla="*/ 24 w 436"/>
                <a:gd name="T7" fmla="*/ 0 h 610"/>
                <a:gd name="T8" fmla="*/ 0 60000 65536"/>
                <a:gd name="T9" fmla="*/ 0 60000 65536"/>
                <a:gd name="T10" fmla="*/ 0 60000 65536"/>
                <a:gd name="T11" fmla="*/ 0 60000 65536"/>
                <a:gd name="T12" fmla="*/ 0 w 436"/>
                <a:gd name="T13" fmla="*/ 0 h 610"/>
                <a:gd name="T14" fmla="*/ 436 w 436"/>
                <a:gd name="T15" fmla="*/ 610 h 610"/>
              </a:gdLst>
              <a:ahLst/>
              <a:cxnLst>
                <a:cxn ang="T8">
                  <a:pos x="T0" y="T1"/>
                </a:cxn>
                <a:cxn ang="T9">
                  <a:pos x="T2" y="T3"/>
                </a:cxn>
                <a:cxn ang="T10">
                  <a:pos x="T4" y="T5"/>
                </a:cxn>
                <a:cxn ang="T11">
                  <a:pos x="T6" y="T7"/>
                </a:cxn>
              </a:cxnLst>
              <a:rect l="T12" t="T13" r="T14" b="T15"/>
              <a:pathLst>
                <a:path w="436" h="610">
                  <a:moveTo>
                    <a:pt x="332" y="0"/>
                  </a:moveTo>
                  <a:lnTo>
                    <a:pt x="436" y="610"/>
                  </a:lnTo>
                  <a:lnTo>
                    <a:pt x="0" y="13"/>
                  </a:lnTo>
                  <a:lnTo>
                    <a:pt x="3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0" name="Freeform 587"/>
            <p:cNvSpPr>
              <a:spLocks/>
            </p:cNvSpPr>
            <p:nvPr/>
          </p:nvSpPr>
          <p:spPr bwMode="auto">
            <a:xfrm>
              <a:off x="3271" y="2083"/>
              <a:ext cx="31" cy="47"/>
            </a:xfrm>
            <a:custGeom>
              <a:avLst/>
              <a:gdLst>
                <a:gd name="T0" fmla="*/ 24 w 436"/>
                <a:gd name="T1" fmla="*/ 0 h 610"/>
                <a:gd name="T2" fmla="*/ 31 w 436"/>
                <a:gd name="T3" fmla="*/ 47 h 610"/>
                <a:gd name="T4" fmla="*/ 0 w 436"/>
                <a:gd name="T5" fmla="*/ 1 h 610"/>
                <a:gd name="T6" fmla="*/ 24 w 436"/>
                <a:gd name="T7" fmla="*/ 0 h 610"/>
                <a:gd name="T8" fmla="*/ 0 60000 65536"/>
                <a:gd name="T9" fmla="*/ 0 60000 65536"/>
                <a:gd name="T10" fmla="*/ 0 60000 65536"/>
                <a:gd name="T11" fmla="*/ 0 60000 65536"/>
                <a:gd name="T12" fmla="*/ 0 w 436"/>
                <a:gd name="T13" fmla="*/ 0 h 610"/>
                <a:gd name="T14" fmla="*/ 436 w 436"/>
                <a:gd name="T15" fmla="*/ 610 h 610"/>
              </a:gdLst>
              <a:ahLst/>
              <a:cxnLst>
                <a:cxn ang="T8">
                  <a:pos x="T0" y="T1"/>
                </a:cxn>
                <a:cxn ang="T9">
                  <a:pos x="T2" y="T3"/>
                </a:cxn>
                <a:cxn ang="T10">
                  <a:pos x="T4" y="T5"/>
                </a:cxn>
                <a:cxn ang="T11">
                  <a:pos x="T6" y="T7"/>
                </a:cxn>
              </a:cxnLst>
              <a:rect l="T12" t="T13" r="T14" b="T15"/>
              <a:pathLst>
                <a:path w="436" h="610">
                  <a:moveTo>
                    <a:pt x="332" y="0"/>
                  </a:moveTo>
                  <a:lnTo>
                    <a:pt x="436" y="610"/>
                  </a:lnTo>
                  <a:lnTo>
                    <a:pt x="0" y="13"/>
                  </a:lnTo>
                  <a:lnTo>
                    <a:pt x="3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1" name="Freeform 588"/>
            <p:cNvSpPr>
              <a:spLocks/>
            </p:cNvSpPr>
            <p:nvPr/>
          </p:nvSpPr>
          <p:spPr bwMode="auto">
            <a:xfrm>
              <a:off x="3271" y="2033"/>
              <a:ext cx="27" cy="51"/>
            </a:xfrm>
            <a:custGeom>
              <a:avLst/>
              <a:gdLst>
                <a:gd name="T0" fmla="*/ 27 w 377"/>
                <a:gd name="T1" fmla="*/ 0 h 669"/>
                <a:gd name="T2" fmla="*/ 24 w 377"/>
                <a:gd name="T3" fmla="*/ 50 h 669"/>
                <a:gd name="T4" fmla="*/ 0 w 377"/>
                <a:gd name="T5" fmla="*/ 51 h 669"/>
                <a:gd name="T6" fmla="*/ 27 w 377"/>
                <a:gd name="T7" fmla="*/ 0 h 669"/>
                <a:gd name="T8" fmla="*/ 0 60000 65536"/>
                <a:gd name="T9" fmla="*/ 0 60000 65536"/>
                <a:gd name="T10" fmla="*/ 0 60000 65536"/>
                <a:gd name="T11" fmla="*/ 0 60000 65536"/>
                <a:gd name="T12" fmla="*/ 0 w 377"/>
                <a:gd name="T13" fmla="*/ 0 h 669"/>
                <a:gd name="T14" fmla="*/ 377 w 377"/>
                <a:gd name="T15" fmla="*/ 669 h 669"/>
              </a:gdLst>
              <a:ahLst/>
              <a:cxnLst>
                <a:cxn ang="T8">
                  <a:pos x="T0" y="T1"/>
                </a:cxn>
                <a:cxn ang="T9">
                  <a:pos x="T2" y="T3"/>
                </a:cxn>
                <a:cxn ang="T10">
                  <a:pos x="T4" y="T5"/>
                </a:cxn>
                <a:cxn ang="T11">
                  <a:pos x="T6" y="T7"/>
                </a:cxn>
              </a:cxnLst>
              <a:rect l="T12" t="T13" r="T14" b="T15"/>
              <a:pathLst>
                <a:path w="377" h="669">
                  <a:moveTo>
                    <a:pt x="377" y="0"/>
                  </a:moveTo>
                  <a:lnTo>
                    <a:pt x="332" y="656"/>
                  </a:lnTo>
                  <a:lnTo>
                    <a:pt x="0" y="669"/>
                  </a:lnTo>
                  <a:lnTo>
                    <a:pt x="3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2" name="Freeform 589"/>
            <p:cNvSpPr>
              <a:spLocks/>
            </p:cNvSpPr>
            <p:nvPr/>
          </p:nvSpPr>
          <p:spPr bwMode="auto">
            <a:xfrm>
              <a:off x="3271" y="2033"/>
              <a:ext cx="27" cy="51"/>
            </a:xfrm>
            <a:custGeom>
              <a:avLst/>
              <a:gdLst>
                <a:gd name="T0" fmla="*/ 27 w 377"/>
                <a:gd name="T1" fmla="*/ 0 h 669"/>
                <a:gd name="T2" fmla="*/ 24 w 377"/>
                <a:gd name="T3" fmla="*/ 50 h 669"/>
                <a:gd name="T4" fmla="*/ 0 w 377"/>
                <a:gd name="T5" fmla="*/ 51 h 669"/>
                <a:gd name="T6" fmla="*/ 27 w 377"/>
                <a:gd name="T7" fmla="*/ 0 h 669"/>
                <a:gd name="T8" fmla="*/ 0 60000 65536"/>
                <a:gd name="T9" fmla="*/ 0 60000 65536"/>
                <a:gd name="T10" fmla="*/ 0 60000 65536"/>
                <a:gd name="T11" fmla="*/ 0 60000 65536"/>
                <a:gd name="T12" fmla="*/ 0 w 377"/>
                <a:gd name="T13" fmla="*/ 0 h 669"/>
                <a:gd name="T14" fmla="*/ 377 w 377"/>
                <a:gd name="T15" fmla="*/ 669 h 669"/>
              </a:gdLst>
              <a:ahLst/>
              <a:cxnLst>
                <a:cxn ang="T8">
                  <a:pos x="T0" y="T1"/>
                </a:cxn>
                <a:cxn ang="T9">
                  <a:pos x="T2" y="T3"/>
                </a:cxn>
                <a:cxn ang="T10">
                  <a:pos x="T4" y="T5"/>
                </a:cxn>
                <a:cxn ang="T11">
                  <a:pos x="T6" y="T7"/>
                </a:cxn>
              </a:cxnLst>
              <a:rect l="T12" t="T13" r="T14" b="T15"/>
              <a:pathLst>
                <a:path w="377" h="669">
                  <a:moveTo>
                    <a:pt x="377" y="0"/>
                  </a:moveTo>
                  <a:lnTo>
                    <a:pt x="332" y="656"/>
                  </a:lnTo>
                  <a:lnTo>
                    <a:pt x="0" y="669"/>
                  </a:lnTo>
                  <a:lnTo>
                    <a:pt x="3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3" name="Freeform 590"/>
            <p:cNvSpPr>
              <a:spLocks/>
            </p:cNvSpPr>
            <p:nvPr/>
          </p:nvSpPr>
          <p:spPr bwMode="auto">
            <a:xfrm>
              <a:off x="3271" y="2029"/>
              <a:ext cx="27" cy="55"/>
            </a:xfrm>
            <a:custGeom>
              <a:avLst/>
              <a:gdLst>
                <a:gd name="T0" fmla="*/ 4 w 377"/>
                <a:gd name="T1" fmla="*/ 0 h 722"/>
                <a:gd name="T2" fmla="*/ 27 w 377"/>
                <a:gd name="T3" fmla="*/ 4 h 722"/>
                <a:gd name="T4" fmla="*/ 0 w 377"/>
                <a:gd name="T5" fmla="*/ 55 h 722"/>
                <a:gd name="T6" fmla="*/ 4 w 377"/>
                <a:gd name="T7" fmla="*/ 0 h 722"/>
                <a:gd name="T8" fmla="*/ 0 60000 65536"/>
                <a:gd name="T9" fmla="*/ 0 60000 65536"/>
                <a:gd name="T10" fmla="*/ 0 60000 65536"/>
                <a:gd name="T11" fmla="*/ 0 60000 65536"/>
                <a:gd name="T12" fmla="*/ 0 w 377"/>
                <a:gd name="T13" fmla="*/ 0 h 722"/>
                <a:gd name="T14" fmla="*/ 377 w 377"/>
                <a:gd name="T15" fmla="*/ 722 h 722"/>
              </a:gdLst>
              <a:ahLst/>
              <a:cxnLst>
                <a:cxn ang="T8">
                  <a:pos x="T0" y="T1"/>
                </a:cxn>
                <a:cxn ang="T9">
                  <a:pos x="T2" y="T3"/>
                </a:cxn>
                <a:cxn ang="T10">
                  <a:pos x="T4" y="T5"/>
                </a:cxn>
                <a:cxn ang="T11">
                  <a:pos x="T6" y="T7"/>
                </a:cxn>
              </a:cxnLst>
              <a:rect l="T12" t="T13" r="T14" b="T15"/>
              <a:pathLst>
                <a:path w="377" h="722">
                  <a:moveTo>
                    <a:pt x="49" y="0"/>
                  </a:moveTo>
                  <a:lnTo>
                    <a:pt x="377" y="53"/>
                  </a:lnTo>
                  <a:lnTo>
                    <a:pt x="0" y="722"/>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4" name="Freeform 591"/>
            <p:cNvSpPr>
              <a:spLocks/>
            </p:cNvSpPr>
            <p:nvPr/>
          </p:nvSpPr>
          <p:spPr bwMode="auto">
            <a:xfrm>
              <a:off x="3271" y="2029"/>
              <a:ext cx="27" cy="55"/>
            </a:xfrm>
            <a:custGeom>
              <a:avLst/>
              <a:gdLst>
                <a:gd name="T0" fmla="*/ 4 w 377"/>
                <a:gd name="T1" fmla="*/ 0 h 722"/>
                <a:gd name="T2" fmla="*/ 27 w 377"/>
                <a:gd name="T3" fmla="*/ 4 h 722"/>
                <a:gd name="T4" fmla="*/ 0 w 377"/>
                <a:gd name="T5" fmla="*/ 55 h 722"/>
                <a:gd name="T6" fmla="*/ 4 w 377"/>
                <a:gd name="T7" fmla="*/ 0 h 722"/>
                <a:gd name="T8" fmla="*/ 0 60000 65536"/>
                <a:gd name="T9" fmla="*/ 0 60000 65536"/>
                <a:gd name="T10" fmla="*/ 0 60000 65536"/>
                <a:gd name="T11" fmla="*/ 0 60000 65536"/>
                <a:gd name="T12" fmla="*/ 0 w 377"/>
                <a:gd name="T13" fmla="*/ 0 h 722"/>
                <a:gd name="T14" fmla="*/ 377 w 377"/>
                <a:gd name="T15" fmla="*/ 722 h 722"/>
              </a:gdLst>
              <a:ahLst/>
              <a:cxnLst>
                <a:cxn ang="T8">
                  <a:pos x="T0" y="T1"/>
                </a:cxn>
                <a:cxn ang="T9">
                  <a:pos x="T2" y="T3"/>
                </a:cxn>
                <a:cxn ang="T10">
                  <a:pos x="T4" y="T5"/>
                </a:cxn>
                <a:cxn ang="T11">
                  <a:pos x="T6" y="T7"/>
                </a:cxn>
              </a:cxnLst>
              <a:rect l="T12" t="T13" r="T14" b="T15"/>
              <a:pathLst>
                <a:path w="377" h="722">
                  <a:moveTo>
                    <a:pt x="49" y="0"/>
                  </a:moveTo>
                  <a:lnTo>
                    <a:pt x="377" y="53"/>
                  </a:lnTo>
                  <a:lnTo>
                    <a:pt x="0" y="722"/>
                  </a:lnTo>
                  <a:lnTo>
                    <a:pt x="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5" name="Freeform 592"/>
            <p:cNvSpPr>
              <a:spLocks/>
            </p:cNvSpPr>
            <p:nvPr/>
          </p:nvSpPr>
          <p:spPr bwMode="auto">
            <a:xfrm>
              <a:off x="3918" y="2025"/>
              <a:ext cx="52" cy="105"/>
            </a:xfrm>
            <a:custGeom>
              <a:avLst/>
              <a:gdLst>
                <a:gd name="T0" fmla="*/ 0 w 729"/>
                <a:gd name="T1" fmla="*/ 0 h 1368"/>
                <a:gd name="T2" fmla="*/ 52 w 729"/>
                <a:gd name="T3" fmla="*/ 100 h 1368"/>
                <a:gd name="T4" fmla="*/ 29 w 729"/>
                <a:gd name="T5" fmla="*/ 105 h 1368"/>
                <a:gd name="T6" fmla="*/ 0 w 729"/>
                <a:gd name="T7" fmla="*/ 0 h 1368"/>
                <a:gd name="T8" fmla="*/ 0 60000 65536"/>
                <a:gd name="T9" fmla="*/ 0 60000 65536"/>
                <a:gd name="T10" fmla="*/ 0 60000 65536"/>
                <a:gd name="T11" fmla="*/ 0 60000 65536"/>
                <a:gd name="T12" fmla="*/ 0 w 729"/>
                <a:gd name="T13" fmla="*/ 0 h 1368"/>
                <a:gd name="T14" fmla="*/ 729 w 729"/>
                <a:gd name="T15" fmla="*/ 1368 h 1368"/>
              </a:gdLst>
              <a:ahLst/>
              <a:cxnLst>
                <a:cxn ang="T8">
                  <a:pos x="T0" y="T1"/>
                </a:cxn>
                <a:cxn ang="T9">
                  <a:pos x="T2" y="T3"/>
                </a:cxn>
                <a:cxn ang="T10">
                  <a:pos x="T4" y="T5"/>
                </a:cxn>
                <a:cxn ang="T11">
                  <a:pos x="T6" y="T7"/>
                </a:cxn>
              </a:cxnLst>
              <a:rect l="T12" t="T13" r="T14" b="T15"/>
              <a:pathLst>
                <a:path w="729" h="1368">
                  <a:moveTo>
                    <a:pt x="0" y="0"/>
                  </a:moveTo>
                  <a:lnTo>
                    <a:pt x="729" y="1298"/>
                  </a:lnTo>
                  <a:lnTo>
                    <a:pt x="405" y="136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6" name="Freeform 593"/>
            <p:cNvSpPr>
              <a:spLocks/>
            </p:cNvSpPr>
            <p:nvPr/>
          </p:nvSpPr>
          <p:spPr bwMode="auto">
            <a:xfrm>
              <a:off x="3918" y="2025"/>
              <a:ext cx="52" cy="105"/>
            </a:xfrm>
            <a:custGeom>
              <a:avLst/>
              <a:gdLst>
                <a:gd name="T0" fmla="*/ 0 w 729"/>
                <a:gd name="T1" fmla="*/ 0 h 1368"/>
                <a:gd name="T2" fmla="*/ 52 w 729"/>
                <a:gd name="T3" fmla="*/ 100 h 1368"/>
                <a:gd name="T4" fmla="*/ 29 w 729"/>
                <a:gd name="T5" fmla="*/ 105 h 1368"/>
                <a:gd name="T6" fmla="*/ 0 w 729"/>
                <a:gd name="T7" fmla="*/ 0 h 1368"/>
                <a:gd name="T8" fmla="*/ 0 60000 65536"/>
                <a:gd name="T9" fmla="*/ 0 60000 65536"/>
                <a:gd name="T10" fmla="*/ 0 60000 65536"/>
                <a:gd name="T11" fmla="*/ 0 60000 65536"/>
                <a:gd name="T12" fmla="*/ 0 w 729"/>
                <a:gd name="T13" fmla="*/ 0 h 1368"/>
                <a:gd name="T14" fmla="*/ 729 w 729"/>
                <a:gd name="T15" fmla="*/ 1368 h 1368"/>
              </a:gdLst>
              <a:ahLst/>
              <a:cxnLst>
                <a:cxn ang="T8">
                  <a:pos x="T0" y="T1"/>
                </a:cxn>
                <a:cxn ang="T9">
                  <a:pos x="T2" y="T3"/>
                </a:cxn>
                <a:cxn ang="T10">
                  <a:pos x="T4" y="T5"/>
                </a:cxn>
                <a:cxn ang="T11">
                  <a:pos x="T6" y="T7"/>
                </a:cxn>
              </a:cxnLst>
              <a:rect l="T12" t="T13" r="T14" b="T15"/>
              <a:pathLst>
                <a:path w="729" h="1368">
                  <a:moveTo>
                    <a:pt x="0" y="0"/>
                  </a:moveTo>
                  <a:lnTo>
                    <a:pt x="729" y="1298"/>
                  </a:lnTo>
                  <a:lnTo>
                    <a:pt x="405" y="136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7" name="Freeform 594"/>
            <p:cNvSpPr>
              <a:spLocks/>
            </p:cNvSpPr>
            <p:nvPr/>
          </p:nvSpPr>
          <p:spPr bwMode="auto">
            <a:xfrm>
              <a:off x="3918" y="2017"/>
              <a:ext cx="52" cy="108"/>
            </a:xfrm>
            <a:custGeom>
              <a:avLst/>
              <a:gdLst>
                <a:gd name="T0" fmla="*/ 22 w 729"/>
                <a:gd name="T1" fmla="*/ 0 h 1399"/>
                <a:gd name="T2" fmla="*/ 52 w 729"/>
                <a:gd name="T3" fmla="*/ 108 h 1399"/>
                <a:gd name="T4" fmla="*/ 0 w 729"/>
                <a:gd name="T5" fmla="*/ 8 h 1399"/>
                <a:gd name="T6" fmla="*/ 22 w 729"/>
                <a:gd name="T7" fmla="*/ 0 h 1399"/>
                <a:gd name="T8" fmla="*/ 0 60000 65536"/>
                <a:gd name="T9" fmla="*/ 0 60000 65536"/>
                <a:gd name="T10" fmla="*/ 0 60000 65536"/>
                <a:gd name="T11" fmla="*/ 0 60000 65536"/>
                <a:gd name="T12" fmla="*/ 0 w 729"/>
                <a:gd name="T13" fmla="*/ 0 h 1399"/>
                <a:gd name="T14" fmla="*/ 729 w 729"/>
                <a:gd name="T15" fmla="*/ 1399 h 1399"/>
              </a:gdLst>
              <a:ahLst/>
              <a:cxnLst>
                <a:cxn ang="T8">
                  <a:pos x="T0" y="T1"/>
                </a:cxn>
                <a:cxn ang="T9">
                  <a:pos x="T2" y="T3"/>
                </a:cxn>
                <a:cxn ang="T10">
                  <a:pos x="T4" y="T5"/>
                </a:cxn>
                <a:cxn ang="T11">
                  <a:pos x="T6" y="T7"/>
                </a:cxn>
              </a:cxnLst>
              <a:rect l="T12" t="T13" r="T14" b="T15"/>
              <a:pathLst>
                <a:path w="729" h="1399">
                  <a:moveTo>
                    <a:pt x="314" y="0"/>
                  </a:moveTo>
                  <a:lnTo>
                    <a:pt x="729" y="1399"/>
                  </a:lnTo>
                  <a:lnTo>
                    <a:pt x="0" y="101"/>
                  </a:lnTo>
                  <a:lnTo>
                    <a:pt x="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58" name="Freeform 595"/>
            <p:cNvSpPr>
              <a:spLocks/>
            </p:cNvSpPr>
            <p:nvPr/>
          </p:nvSpPr>
          <p:spPr bwMode="auto">
            <a:xfrm>
              <a:off x="3918" y="2017"/>
              <a:ext cx="52" cy="108"/>
            </a:xfrm>
            <a:custGeom>
              <a:avLst/>
              <a:gdLst>
                <a:gd name="T0" fmla="*/ 22 w 729"/>
                <a:gd name="T1" fmla="*/ 0 h 1399"/>
                <a:gd name="T2" fmla="*/ 52 w 729"/>
                <a:gd name="T3" fmla="*/ 108 h 1399"/>
                <a:gd name="T4" fmla="*/ 0 w 729"/>
                <a:gd name="T5" fmla="*/ 8 h 1399"/>
                <a:gd name="T6" fmla="*/ 22 w 729"/>
                <a:gd name="T7" fmla="*/ 0 h 1399"/>
                <a:gd name="T8" fmla="*/ 0 60000 65536"/>
                <a:gd name="T9" fmla="*/ 0 60000 65536"/>
                <a:gd name="T10" fmla="*/ 0 60000 65536"/>
                <a:gd name="T11" fmla="*/ 0 60000 65536"/>
                <a:gd name="T12" fmla="*/ 0 w 729"/>
                <a:gd name="T13" fmla="*/ 0 h 1399"/>
                <a:gd name="T14" fmla="*/ 729 w 729"/>
                <a:gd name="T15" fmla="*/ 1399 h 1399"/>
              </a:gdLst>
              <a:ahLst/>
              <a:cxnLst>
                <a:cxn ang="T8">
                  <a:pos x="T0" y="T1"/>
                </a:cxn>
                <a:cxn ang="T9">
                  <a:pos x="T2" y="T3"/>
                </a:cxn>
                <a:cxn ang="T10">
                  <a:pos x="T4" y="T5"/>
                </a:cxn>
                <a:cxn ang="T11">
                  <a:pos x="T6" y="T7"/>
                </a:cxn>
              </a:cxnLst>
              <a:rect l="T12" t="T13" r="T14" b="T15"/>
              <a:pathLst>
                <a:path w="729" h="1399">
                  <a:moveTo>
                    <a:pt x="314" y="0"/>
                  </a:moveTo>
                  <a:lnTo>
                    <a:pt x="729" y="1399"/>
                  </a:lnTo>
                  <a:lnTo>
                    <a:pt x="0" y="101"/>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59" name="Freeform 596"/>
            <p:cNvSpPr>
              <a:spLocks/>
            </p:cNvSpPr>
            <p:nvPr/>
          </p:nvSpPr>
          <p:spPr bwMode="auto">
            <a:xfrm>
              <a:off x="3274" y="1987"/>
              <a:ext cx="36" cy="46"/>
            </a:xfrm>
            <a:custGeom>
              <a:avLst/>
              <a:gdLst>
                <a:gd name="T0" fmla="*/ 36 w 506"/>
                <a:gd name="T1" fmla="*/ 0 h 592"/>
                <a:gd name="T2" fmla="*/ 23 w 506"/>
                <a:gd name="T3" fmla="*/ 46 h 592"/>
                <a:gd name="T4" fmla="*/ 0 w 506"/>
                <a:gd name="T5" fmla="*/ 42 h 592"/>
                <a:gd name="T6" fmla="*/ 36 w 506"/>
                <a:gd name="T7" fmla="*/ 0 h 592"/>
                <a:gd name="T8" fmla="*/ 0 60000 65536"/>
                <a:gd name="T9" fmla="*/ 0 60000 65536"/>
                <a:gd name="T10" fmla="*/ 0 60000 65536"/>
                <a:gd name="T11" fmla="*/ 0 60000 65536"/>
                <a:gd name="T12" fmla="*/ 0 w 506"/>
                <a:gd name="T13" fmla="*/ 0 h 592"/>
                <a:gd name="T14" fmla="*/ 506 w 506"/>
                <a:gd name="T15" fmla="*/ 592 h 592"/>
              </a:gdLst>
              <a:ahLst/>
              <a:cxnLst>
                <a:cxn ang="T8">
                  <a:pos x="T0" y="T1"/>
                </a:cxn>
                <a:cxn ang="T9">
                  <a:pos x="T2" y="T3"/>
                </a:cxn>
                <a:cxn ang="T10">
                  <a:pos x="T4" y="T5"/>
                </a:cxn>
                <a:cxn ang="T11">
                  <a:pos x="T6" y="T7"/>
                </a:cxn>
              </a:cxnLst>
              <a:rect l="T12" t="T13" r="T14" b="T15"/>
              <a:pathLst>
                <a:path w="506" h="592">
                  <a:moveTo>
                    <a:pt x="506" y="0"/>
                  </a:moveTo>
                  <a:lnTo>
                    <a:pt x="328" y="592"/>
                  </a:lnTo>
                  <a:lnTo>
                    <a:pt x="0" y="539"/>
                  </a:lnTo>
                  <a:lnTo>
                    <a:pt x="5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0" name="Freeform 597"/>
            <p:cNvSpPr>
              <a:spLocks/>
            </p:cNvSpPr>
            <p:nvPr/>
          </p:nvSpPr>
          <p:spPr bwMode="auto">
            <a:xfrm>
              <a:off x="3274" y="1987"/>
              <a:ext cx="36" cy="46"/>
            </a:xfrm>
            <a:custGeom>
              <a:avLst/>
              <a:gdLst>
                <a:gd name="T0" fmla="*/ 36 w 506"/>
                <a:gd name="T1" fmla="*/ 0 h 592"/>
                <a:gd name="T2" fmla="*/ 23 w 506"/>
                <a:gd name="T3" fmla="*/ 46 h 592"/>
                <a:gd name="T4" fmla="*/ 0 w 506"/>
                <a:gd name="T5" fmla="*/ 42 h 592"/>
                <a:gd name="T6" fmla="*/ 36 w 506"/>
                <a:gd name="T7" fmla="*/ 0 h 592"/>
                <a:gd name="T8" fmla="*/ 0 60000 65536"/>
                <a:gd name="T9" fmla="*/ 0 60000 65536"/>
                <a:gd name="T10" fmla="*/ 0 60000 65536"/>
                <a:gd name="T11" fmla="*/ 0 60000 65536"/>
                <a:gd name="T12" fmla="*/ 0 w 506"/>
                <a:gd name="T13" fmla="*/ 0 h 592"/>
                <a:gd name="T14" fmla="*/ 506 w 506"/>
                <a:gd name="T15" fmla="*/ 592 h 592"/>
              </a:gdLst>
              <a:ahLst/>
              <a:cxnLst>
                <a:cxn ang="T8">
                  <a:pos x="T0" y="T1"/>
                </a:cxn>
                <a:cxn ang="T9">
                  <a:pos x="T2" y="T3"/>
                </a:cxn>
                <a:cxn ang="T10">
                  <a:pos x="T4" y="T5"/>
                </a:cxn>
                <a:cxn ang="T11">
                  <a:pos x="T6" y="T7"/>
                </a:cxn>
              </a:cxnLst>
              <a:rect l="T12" t="T13" r="T14" b="T15"/>
              <a:pathLst>
                <a:path w="506" h="592">
                  <a:moveTo>
                    <a:pt x="506" y="0"/>
                  </a:moveTo>
                  <a:lnTo>
                    <a:pt x="328" y="592"/>
                  </a:lnTo>
                  <a:lnTo>
                    <a:pt x="0" y="539"/>
                  </a:lnTo>
                  <a:lnTo>
                    <a:pt x="50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1" name="Freeform 598"/>
            <p:cNvSpPr>
              <a:spLocks/>
            </p:cNvSpPr>
            <p:nvPr/>
          </p:nvSpPr>
          <p:spPr bwMode="auto">
            <a:xfrm>
              <a:off x="3274" y="1978"/>
              <a:ext cx="36" cy="51"/>
            </a:xfrm>
            <a:custGeom>
              <a:avLst/>
              <a:gdLst>
                <a:gd name="T0" fmla="*/ 14 w 506"/>
                <a:gd name="T1" fmla="*/ 0 h 660"/>
                <a:gd name="T2" fmla="*/ 36 w 506"/>
                <a:gd name="T3" fmla="*/ 9 h 660"/>
                <a:gd name="T4" fmla="*/ 0 w 506"/>
                <a:gd name="T5" fmla="*/ 51 h 660"/>
                <a:gd name="T6" fmla="*/ 14 w 506"/>
                <a:gd name="T7" fmla="*/ 0 h 660"/>
                <a:gd name="T8" fmla="*/ 0 60000 65536"/>
                <a:gd name="T9" fmla="*/ 0 60000 65536"/>
                <a:gd name="T10" fmla="*/ 0 60000 65536"/>
                <a:gd name="T11" fmla="*/ 0 60000 65536"/>
                <a:gd name="T12" fmla="*/ 0 w 506"/>
                <a:gd name="T13" fmla="*/ 0 h 660"/>
                <a:gd name="T14" fmla="*/ 506 w 506"/>
                <a:gd name="T15" fmla="*/ 660 h 660"/>
              </a:gdLst>
              <a:ahLst/>
              <a:cxnLst>
                <a:cxn ang="T8">
                  <a:pos x="T0" y="T1"/>
                </a:cxn>
                <a:cxn ang="T9">
                  <a:pos x="T2" y="T3"/>
                </a:cxn>
                <a:cxn ang="T10">
                  <a:pos x="T4" y="T5"/>
                </a:cxn>
                <a:cxn ang="T11">
                  <a:pos x="T6" y="T7"/>
                </a:cxn>
              </a:cxnLst>
              <a:rect l="T12" t="T13" r="T14" b="T15"/>
              <a:pathLst>
                <a:path w="506" h="660">
                  <a:moveTo>
                    <a:pt x="200" y="0"/>
                  </a:moveTo>
                  <a:lnTo>
                    <a:pt x="506" y="121"/>
                  </a:lnTo>
                  <a:lnTo>
                    <a:pt x="0" y="660"/>
                  </a:lnTo>
                  <a:lnTo>
                    <a:pt x="2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2" name="Freeform 599"/>
            <p:cNvSpPr>
              <a:spLocks/>
            </p:cNvSpPr>
            <p:nvPr/>
          </p:nvSpPr>
          <p:spPr bwMode="auto">
            <a:xfrm>
              <a:off x="3274" y="1978"/>
              <a:ext cx="36" cy="51"/>
            </a:xfrm>
            <a:custGeom>
              <a:avLst/>
              <a:gdLst>
                <a:gd name="T0" fmla="*/ 14 w 506"/>
                <a:gd name="T1" fmla="*/ 0 h 660"/>
                <a:gd name="T2" fmla="*/ 36 w 506"/>
                <a:gd name="T3" fmla="*/ 9 h 660"/>
                <a:gd name="T4" fmla="*/ 0 w 506"/>
                <a:gd name="T5" fmla="*/ 51 h 660"/>
                <a:gd name="T6" fmla="*/ 14 w 506"/>
                <a:gd name="T7" fmla="*/ 0 h 660"/>
                <a:gd name="T8" fmla="*/ 0 60000 65536"/>
                <a:gd name="T9" fmla="*/ 0 60000 65536"/>
                <a:gd name="T10" fmla="*/ 0 60000 65536"/>
                <a:gd name="T11" fmla="*/ 0 60000 65536"/>
                <a:gd name="T12" fmla="*/ 0 w 506"/>
                <a:gd name="T13" fmla="*/ 0 h 660"/>
                <a:gd name="T14" fmla="*/ 506 w 506"/>
                <a:gd name="T15" fmla="*/ 660 h 660"/>
              </a:gdLst>
              <a:ahLst/>
              <a:cxnLst>
                <a:cxn ang="T8">
                  <a:pos x="T0" y="T1"/>
                </a:cxn>
                <a:cxn ang="T9">
                  <a:pos x="T2" y="T3"/>
                </a:cxn>
                <a:cxn ang="T10">
                  <a:pos x="T4" y="T5"/>
                </a:cxn>
                <a:cxn ang="T11">
                  <a:pos x="T6" y="T7"/>
                </a:cxn>
              </a:cxnLst>
              <a:rect l="T12" t="T13" r="T14" b="T15"/>
              <a:pathLst>
                <a:path w="506" h="660">
                  <a:moveTo>
                    <a:pt x="200" y="0"/>
                  </a:moveTo>
                  <a:lnTo>
                    <a:pt x="506" y="121"/>
                  </a:lnTo>
                  <a:lnTo>
                    <a:pt x="0" y="660"/>
                  </a:lnTo>
                  <a:lnTo>
                    <a:pt x="2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3" name="Freeform 600"/>
            <p:cNvSpPr>
              <a:spLocks/>
            </p:cNvSpPr>
            <p:nvPr/>
          </p:nvSpPr>
          <p:spPr bwMode="auto">
            <a:xfrm>
              <a:off x="3899" y="1977"/>
              <a:ext cx="41" cy="48"/>
            </a:xfrm>
            <a:custGeom>
              <a:avLst/>
              <a:gdLst>
                <a:gd name="T0" fmla="*/ 0 w 570"/>
                <a:gd name="T1" fmla="*/ 0 h 627"/>
                <a:gd name="T2" fmla="*/ 41 w 570"/>
                <a:gd name="T3" fmla="*/ 40 h 627"/>
                <a:gd name="T4" fmla="*/ 18 w 570"/>
                <a:gd name="T5" fmla="*/ 48 h 627"/>
                <a:gd name="T6" fmla="*/ 0 w 570"/>
                <a:gd name="T7" fmla="*/ 0 h 627"/>
                <a:gd name="T8" fmla="*/ 0 60000 65536"/>
                <a:gd name="T9" fmla="*/ 0 60000 65536"/>
                <a:gd name="T10" fmla="*/ 0 60000 65536"/>
                <a:gd name="T11" fmla="*/ 0 60000 65536"/>
                <a:gd name="T12" fmla="*/ 0 w 570"/>
                <a:gd name="T13" fmla="*/ 0 h 627"/>
                <a:gd name="T14" fmla="*/ 570 w 570"/>
                <a:gd name="T15" fmla="*/ 627 h 627"/>
              </a:gdLst>
              <a:ahLst/>
              <a:cxnLst>
                <a:cxn ang="T8">
                  <a:pos x="T0" y="T1"/>
                </a:cxn>
                <a:cxn ang="T9">
                  <a:pos x="T2" y="T3"/>
                </a:cxn>
                <a:cxn ang="T10">
                  <a:pos x="T4" y="T5"/>
                </a:cxn>
                <a:cxn ang="T11">
                  <a:pos x="T6" y="T7"/>
                </a:cxn>
              </a:cxnLst>
              <a:rect l="T12" t="T13" r="T14" b="T15"/>
              <a:pathLst>
                <a:path w="570" h="627">
                  <a:moveTo>
                    <a:pt x="0" y="0"/>
                  </a:moveTo>
                  <a:lnTo>
                    <a:pt x="570" y="526"/>
                  </a:lnTo>
                  <a:lnTo>
                    <a:pt x="256" y="62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4" name="Freeform 601"/>
            <p:cNvSpPr>
              <a:spLocks/>
            </p:cNvSpPr>
            <p:nvPr/>
          </p:nvSpPr>
          <p:spPr bwMode="auto">
            <a:xfrm>
              <a:off x="3899" y="1977"/>
              <a:ext cx="41" cy="48"/>
            </a:xfrm>
            <a:custGeom>
              <a:avLst/>
              <a:gdLst>
                <a:gd name="T0" fmla="*/ 0 w 570"/>
                <a:gd name="T1" fmla="*/ 0 h 627"/>
                <a:gd name="T2" fmla="*/ 41 w 570"/>
                <a:gd name="T3" fmla="*/ 40 h 627"/>
                <a:gd name="T4" fmla="*/ 18 w 570"/>
                <a:gd name="T5" fmla="*/ 48 h 627"/>
                <a:gd name="T6" fmla="*/ 0 w 570"/>
                <a:gd name="T7" fmla="*/ 0 h 627"/>
                <a:gd name="T8" fmla="*/ 0 60000 65536"/>
                <a:gd name="T9" fmla="*/ 0 60000 65536"/>
                <a:gd name="T10" fmla="*/ 0 60000 65536"/>
                <a:gd name="T11" fmla="*/ 0 60000 65536"/>
                <a:gd name="T12" fmla="*/ 0 w 570"/>
                <a:gd name="T13" fmla="*/ 0 h 627"/>
                <a:gd name="T14" fmla="*/ 570 w 570"/>
                <a:gd name="T15" fmla="*/ 627 h 627"/>
              </a:gdLst>
              <a:ahLst/>
              <a:cxnLst>
                <a:cxn ang="T8">
                  <a:pos x="T0" y="T1"/>
                </a:cxn>
                <a:cxn ang="T9">
                  <a:pos x="T2" y="T3"/>
                </a:cxn>
                <a:cxn ang="T10">
                  <a:pos x="T4" y="T5"/>
                </a:cxn>
                <a:cxn ang="T11">
                  <a:pos x="T6" y="T7"/>
                </a:cxn>
              </a:cxnLst>
              <a:rect l="T12" t="T13" r="T14" b="T15"/>
              <a:pathLst>
                <a:path w="570" h="627">
                  <a:moveTo>
                    <a:pt x="0" y="0"/>
                  </a:moveTo>
                  <a:lnTo>
                    <a:pt x="570" y="526"/>
                  </a:lnTo>
                  <a:lnTo>
                    <a:pt x="256" y="62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5" name="Freeform 602"/>
            <p:cNvSpPr>
              <a:spLocks/>
            </p:cNvSpPr>
            <p:nvPr/>
          </p:nvSpPr>
          <p:spPr bwMode="auto">
            <a:xfrm>
              <a:off x="3899" y="1967"/>
              <a:ext cx="41" cy="50"/>
            </a:xfrm>
            <a:custGeom>
              <a:avLst/>
              <a:gdLst>
                <a:gd name="T0" fmla="*/ 22 w 570"/>
                <a:gd name="T1" fmla="*/ 0 h 650"/>
                <a:gd name="T2" fmla="*/ 41 w 570"/>
                <a:gd name="T3" fmla="*/ 50 h 650"/>
                <a:gd name="T4" fmla="*/ 0 w 570"/>
                <a:gd name="T5" fmla="*/ 10 h 650"/>
                <a:gd name="T6" fmla="*/ 22 w 570"/>
                <a:gd name="T7" fmla="*/ 0 h 650"/>
                <a:gd name="T8" fmla="*/ 0 60000 65536"/>
                <a:gd name="T9" fmla="*/ 0 60000 65536"/>
                <a:gd name="T10" fmla="*/ 0 60000 65536"/>
                <a:gd name="T11" fmla="*/ 0 60000 65536"/>
                <a:gd name="T12" fmla="*/ 0 w 570"/>
                <a:gd name="T13" fmla="*/ 0 h 650"/>
                <a:gd name="T14" fmla="*/ 570 w 570"/>
                <a:gd name="T15" fmla="*/ 650 h 650"/>
              </a:gdLst>
              <a:ahLst/>
              <a:cxnLst>
                <a:cxn ang="T8">
                  <a:pos x="T0" y="T1"/>
                </a:cxn>
                <a:cxn ang="T9">
                  <a:pos x="T2" y="T3"/>
                </a:cxn>
                <a:cxn ang="T10">
                  <a:pos x="T4" y="T5"/>
                </a:cxn>
                <a:cxn ang="T11">
                  <a:pos x="T6" y="T7"/>
                </a:cxn>
              </a:cxnLst>
              <a:rect l="T12" t="T13" r="T14" b="T15"/>
              <a:pathLst>
                <a:path w="570" h="650">
                  <a:moveTo>
                    <a:pt x="304" y="0"/>
                  </a:moveTo>
                  <a:lnTo>
                    <a:pt x="570" y="650"/>
                  </a:lnTo>
                  <a:lnTo>
                    <a:pt x="0" y="124"/>
                  </a:lnTo>
                  <a:lnTo>
                    <a:pt x="3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6" name="Freeform 603"/>
            <p:cNvSpPr>
              <a:spLocks/>
            </p:cNvSpPr>
            <p:nvPr/>
          </p:nvSpPr>
          <p:spPr bwMode="auto">
            <a:xfrm>
              <a:off x="3899" y="1967"/>
              <a:ext cx="41" cy="50"/>
            </a:xfrm>
            <a:custGeom>
              <a:avLst/>
              <a:gdLst>
                <a:gd name="T0" fmla="*/ 22 w 570"/>
                <a:gd name="T1" fmla="*/ 0 h 650"/>
                <a:gd name="T2" fmla="*/ 41 w 570"/>
                <a:gd name="T3" fmla="*/ 50 h 650"/>
                <a:gd name="T4" fmla="*/ 0 w 570"/>
                <a:gd name="T5" fmla="*/ 10 h 650"/>
                <a:gd name="T6" fmla="*/ 22 w 570"/>
                <a:gd name="T7" fmla="*/ 0 h 650"/>
                <a:gd name="T8" fmla="*/ 0 60000 65536"/>
                <a:gd name="T9" fmla="*/ 0 60000 65536"/>
                <a:gd name="T10" fmla="*/ 0 60000 65536"/>
                <a:gd name="T11" fmla="*/ 0 60000 65536"/>
                <a:gd name="T12" fmla="*/ 0 w 570"/>
                <a:gd name="T13" fmla="*/ 0 h 650"/>
                <a:gd name="T14" fmla="*/ 570 w 570"/>
                <a:gd name="T15" fmla="*/ 650 h 650"/>
              </a:gdLst>
              <a:ahLst/>
              <a:cxnLst>
                <a:cxn ang="T8">
                  <a:pos x="T0" y="T1"/>
                </a:cxn>
                <a:cxn ang="T9">
                  <a:pos x="T2" y="T3"/>
                </a:cxn>
                <a:cxn ang="T10">
                  <a:pos x="T4" y="T5"/>
                </a:cxn>
                <a:cxn ang="T11">
                  <a:pos x="T6" y="T7"/>
                </a:cxn>
              </a:cxnLst>
              <a:rect l="T12" t="T13" r="T14" b="T15"/>
              <a:pathLst>
                <a:path w="570" h="650">
                  <a:moveTo>
                    <a:pt x="304" y="0"/>
                  </a:moveTo>
                  <a:lnTo>
                    <a:pt x="570" y="650"/>
                  </a:lnTo>
                  <a:lnTo>
                    <a:pt x="0" y="124"/>
                  </a:lnTo>
                  <a:lnTo>
                    <a:pt x="30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7" name="Freeform 604"/>
            <p:cNvSpPr>
              <a:spLocks/>
            </p:cNvSpPr>
            <p:nvPr/>
          </p:nvSpPr>
          <p:spPr bwMode="auto">
            <a:xfrm>
              <a:off x="3288" y="1951"/>
              <a:ext cx="43" cy="36"/>
            </a:xfrm>
            <a:custGeom>
              <a:avLst/>
              <a:gdLst>
                <a:gd name="T0" fmla="*/ 43 w 594"/>
                <a:gd name="T1" fmla="*/ 0 h 471"/>
                <a:gd name="T2" fmla="*/ 22 w 594"/>
                <a:gd name="T3" fmla="*/ 36 h 471"/>
                <a:gd name="T4" fmla="*/ 0 w 594"/>
                <a:gd name="T5" fmla="*/ 27 h 471"/>
                <a:gd name="T6" fmla="*/ 43 w 594"/>
                <a:gd name="T7" fmla="*/ 0 h 471"/>
                <a:gd name="T8" fmla="*/ 0 60000 65536"/>
                <a:gd name="T9" fmla="*/ 0 60000 65536"/>
                <a:gd name="T10" fmla="*/ 0 60000 65536"/>
                <a:gd name="T11" fmla="*/ 0 60000 65536"/>
                <a:gd name="T12" fmla="*/ 0 w 594"/>
                <a:gd name="T13" fmla="*/ 0 h 471"/>
                <a:gd name="T14" fmla="*/ 594 w 594"/>
                <a:gd name="T15" fmla="*/ 471 h 471"/>
              </a:gdLst>
              <a:ahLst/>
              <a:cxnLst>
                <a:cxn ang="T8">
                  <a:pos x="T0" y="T1"/>
                </a:cxn>
                <a:cxn ang="T9">
                  <a:pos x="T2" y="T3"/>
                </a:cxn>
                <a:cxn ang="T10">
                  <a:pos x="T4" y="T5"/>
                </a:cxn>
                <a:cxn ang="T11">
                  <a:pos x="T6" y="T7"/>
                </a:cxn>
              </a:cxnLst>
              <a:rect l="T12" t="T13" r="T14" b="T15"/>
              <a:pathLst>
                <a:path w="594" h="471">
                  <a:moveTo>
                    <a:pt x="594" y="0"/>
                  </a:moveTo>
                  <a:lnTo>
                    <a:pt x="306" y="471"/>
                  </a:lnTo>
                  <a:lnTo>
                    <a:pt x="0" y="350"/>
                  </a:lnTo>
                  <a:lnTo>
                    <a:pt x="5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68" name="Freeform 605"/>
            <p:cNvSpPr>
              <a:spLocks/>
            </p:cNvSpPr>
            <p:nvPr/>
          </p:nvSpPr>
          <p:spPr bwMode="auto">
            <a:xfrm>
              <a:off x="3288" y="1951"/>
              <a:ext cx="43" cy="36"/>
            </a:xfrm>
            <a:custGeom>
              <a:avLst/>
              <a:gdLst>
                <a:gd name="T0" fmla="*/ 43 w 594"/>
                <a:gd name="T1" fmla="*/ 0 h 471"/>
                <a:gd name="T2" fmla="*/ 22 w 594"/>
                <a:gd name="T3" fmla="*/ 36 h 471"/>
                <a:gd name="T4" fmla="*/ 0 w 594"/>
                <a:gd name="T5" fmla="*/ 27 h 471"/>
                <a:gd name="T6" fmla="*/ 43 w 594"/>
                <a:gd name="T7" fmla="*/ 0 h 471"/>
                <a:gd name="T8" fmla="*/ 0 60000 65536"/>
                <a:gd name="T9" fmla="*/ 0 60000 65536"/>
                <a:gd name="T10" fmla="*/ 0 60000 65536"/>
                <a:gd name="T11" fmla="*/ 0 60000 65536"/>
                <a:gd name="T12" fmla="*/ 0 w 594"/>
                <a:gd name="T13" fmla="*/ 0 h 471"/>
                <a:gd name="T14" fmla="*/ 594 w 594"/>
                <a:gd name="T15" fmla="*/ 471 h 471"/>
              </a:gdLst>
              <a:ahLst/>
              <a:cxnLst>
                <a:cxn ang="T8">
                  <a:pos x="T0" y="T1"/>
                </a:cxn>
                <a:cxn ang="T9">
                  <a:pos x="T2" y="T3"/>
                </a:cxn>
                <a:cxn ang="T10">
                  <a:pos x="T4" y="T5"/>
                </a:cxn>
                <a:cxn ang="T11">
                  <a:pos x="T6" y="T7"/>
                </a:cxn>
              </a:cxnLst>
              <a:rect l="T12" t="T13" r="T14" b="T15"/>
              <a:pathLst>
                <a:path w="594" h="471">
                  <a:moveTo>
                    <a:pt x="594" y="0"/>
                  </a:moveTo>
                  <a:lnTo>
                    <a:pt x="306" y="471"/>
                  </a:lnTo>
                  <a:lnTo>
                    <a:pt x="0" y="350"/>
                  </a:lnTo>
                  <a:lnTo>
                    <a:pt x="5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69" name="Freeform 606"/>
            <p:cNvSpPr>
              <a:spLocks/>
            </p:cNvSpPr>
            <p:nvPr/>
          </p:nvSpPr>
          <p:spPr bwMode="auto">
            <a:xfrm>
              <a:off x="3288" y="1936"/>
              <a:ext cx="43" cy="42"/>
            </a:xfrm>
            <a:custGeom>
              <a:avLst/>
              <a:gdLst>
                <a:gd name="T0" fmla="*/ 24 w 594"/>
                <a:gd name="T1" fmla="*/ 0 h 540"/>
                <a:gd name="T2" fmla="*/ 43 w 594"/>
                <a:gd name="T3" fmla="*/ 15 h 540"/>
                <a:gd name="T4" fmla="*/ 0 w 594"/>
                <a:gd name="T5" fmla="*/ 42 h 540"/>
                <a:gd name="T6" fmla="*/ 24 w 594"/>
                <a:gd name="T7" fmla="*/ 0 h 540"/>
                <a:gd name="T8" fmla="*/ 0 60000 65536"/>
                <a:gd name="T9" fmla="*/ 0 60000 65536"/>
                <a:gd name="T10" fmla="*/ 0 60000 65536"/>
                <a:gd name="T11" fmla="*/ 0 60000 65536"/>
                <a:gd name="T12" fmla="*/ 0 w 594"/>
                <a:gd name="T13" fmla="*/ 0 h 540"/>
                <a:gd name="T14" fmla="*/ 594 w 594"/>
                <a:gd name="T15" fmla="*/ 540 h 540"/>
              </a:gdLst>
              <a:ahLst/>
              <a:cxnLst>
                <a:cxn ang="T8">
                  <a:pos x="T0" y="T1"/>
                </a:cxn>
                <a:cxn ang="T9">
                  <a:pos x="T2" y="T3"/>
                </a:cxn>
                <a:cxn ang="T10">
                  <a:pos x="T4" y="T5"/>
                </a:cxn>
                <a:cxn ang="T11">
                  <a:pos x="T6" y="T7"/>
                </a:cxn>
              </a:cxnLst>
              <a:rect l="T12" t="T13" r="T14" b="T15"/>
              <a:pathLst>
                <a:path w="594" h="540">
                  <a:moveTo>
                    <a:pt x="330" y="0"/>
                  </a:moveTo>
                  <a:lnTo>
                    <a:pt x="594" y="190"/>
                  </a:lnTo>
                  <a:lnTo>
                    <a:pt x="0" y="540"/>
                  </a:lnTo>
                  <a:lnTo>
                    <a:pt x="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0" name="Freeform 607"/>
            <p:cNvSpPr>
              <a:spLocks/>
            </p:cNvSpPr>
            <p:nvPr/>
          </p:nvSpPr>
          <p:spPr bwMode="auto">
            <a:xfrm>
              <a:off x="3288" y="1936"/>
              <a:ext cx="43" cy="42"/>
            </a:xfrm>
            <a:custGeom>
              <a:avLst/>
              <a:gdLst>
                <a:gd name="T0" fmla="*/ 24 w 594"/>
                <a:gd name="T1" fmla="*/ 0 h 540"/>
                <a:gd name="T2" fmla="*/ 43 w 594"/>
                <a:gd name="T3" fmla="*/ 15 h 540"/>
                <a:gd name="T4" fmla="*/ 0 w 594"/>
                <a:gd name="T5" fmla="*/ 42 h 540"/>
                <a:gd name="T6" fmla="*/ 24 w 594"/>
                <a:gd name="T7" fmla="*/ 0 h 540"/>
                <a:gd name="T8" fmla="*/ 0 60000 65536"/>
                <a:gd name="T9" fmla="*/ 0 60000 65536"/>
                <a:gd name="T10" fmla="*/ 0 60000 65536"/>
                <a:gd name="T11" fmla="*/ 0 60000 65536"/>
                <a:gd name="T12" fmla="*/ 0 w 594"/>
                <a:gd name="T13" fmla="*/ 0 h 540"/>
                <a:gd name="T14" fmla="*/ 594 w 594"/>
                <a:gd name="T15" fmla="*/ 540 h 540"/>
              </a:gdLst>
              <a:ahLst/>
              <a:cxnLst>
                <a:cxn ang="T8">
                  <a:pos x="T0" y="T1"/>
                </a:cxn>
                <a:cxn ang="T9">
                  <a:pos x="T2" y="T3"/>
                </a:cxn>
                <a:cxn ang="T10">
                  <a:pos x="T4" y="T5"/>
                </a:cxn>
                <a:cxn ang="T11">
                  <a:pos x="T6" y="T7"/>
                </a:cxn>
              </a:cxnLst>
              <a:rect l="T12" t="T13" r="T14" b="T15"/>
              <a:pathLst>
                <a:path w="594" h="540">
                  <a:moveTo>
                    <a:pt x="330" y="0"/>
                  </a:moveTo>
                  <a:lnTo>
                    <a:pt x="594" y="190"/>
                  </a:lnTo>
                  <a:lnTo>
                    <a:pt x="0" y="540"/>
                  </a:lnTo>
                  <a:lnTo>
                    <a:pt x="3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1" name="Freeform 608"/>
            <p:cNvSpPr>
              <a:spLocks/>
            </p:cNvSpPr>
            <p:nvPr/>
          </p:nvSpPr>
          <p:spPr bwMode="auto">
            <a:xfrm>
              <a:off x="3878" y="1934"/>
              <a:ext cx="43" cy="43"/>
            </a:xfrm>
            <a:custGeom>
              <a:avLst/>
              <a:gdLst>
                <a:gd name="T0" fmla="*/ 0 w 601"/>
                <a:gd name="T1" fmla="*/ 0 h 561"/>
                <a:gd name="T2" fmla="*/ 43 w 601"/>
                <a:gd name="T3" fmla="*/ 33 h 561"/>
                <a:gd name="T4" fmla="*/ 21 w 601"/>
                <a:gd name="T5" fmla="*/ 43 h 561"/>
                <a:gd name="T6" fmla="*/ 0 w 601"/>
                <a:gd name="T7" fmla="*/ 0 h 561"/>
                <a:gd name="T8" fmla="*/ 0 60000 65536"/>
                <a:gd name="T9" fmla="*/ 0 60000 65536"/>
                <a:gd name="T10" fmla="*/ 0 60000 65536"/>
                <a:gd name="T11" fmla="*/ 0 60000 65536"/>
                <a:gd name="T12" fmla="*/ 0 w 601"/>
                <a:gd name="T13" fmla="*/ 0 h 561"/>
                <a:gd name="T14" fmla="*/ 601 w 601"/>
                <a:gd name="T15" fmla="*/ 561 h 561"/>
              </a:gdLst>
              <a:ahLst/>
              <a:cxnLst>
                <a:cxn ang="T8">
                  <a:pos x="T0" y="T1"/>
                </a:cxn>
                <a:cxn ang="T9">
                  <a:pos x="T2" y="T3"/>
                </a:cxn>
                <a:cxn ang="T10">
                  <a:pos x="T4" y="T5"/>
                </a:cxn>
                <a:cxn ang="T11">
                  <a:pos x="T6" y="T7"/>
                </a:cxn>
              </a:cxnLst>
              <a:rect l="T12" t="T13" r="T14" b="T15"/>
              <a:pathLst>
                <a:path w="601" h="561">
                  <a:moveTo>
                    <a:pt x="0" y="0"/>
                  </a:moveTo>
                  <a:lnTo>
                    <a:pt x="601" y="437"/>
                  </a:lnTo>
                  <a:lnTo>
                    <a:pt x="297" y="56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2" name="Freeform 609"/>
            <p:cNvSpPr>
              <a:spLocks/>
            </p:cNvSpPr>
            <p:nvPr/>
          </p:nvSpPr>
          <p:spPr bwMode="auto">
            <a:xfrm>
              <a:off x="3878" y="1934"/>
              <a:ext cx="43" cy="43"/>
            </a:xfrm>
            <a:custGeom>
              <a:avLst/>
              <a:gdLst>
                <a:gd name="T0" fmla="*/ 0 w 601"/>
                <a:gd name="T1" fmla="*/ 0 h 561"/>
                <a:gd name="T2" fmla="*/ 43 w 601"/>
                <a:gd name="T3" fmla="*/ 33 h 561"/>
                <a:gd name="T4" fmla="*/ 21 w 601"/>
                <a:gd name="T5" fmla="*/ 43 h 561"/>
                <a:gd name="T6" fmla="*/ 0 w 601"/>
                <a:gd name="T7" fmla="*/ 0 h 561"/>
                <a:gd name="T8" fmla="*/ 0 60000 65536"/>
                <a:gd name="T9" fmla="*/ 0 60000 65536"/>
                <a:gd name="T10" fmla="*/ 0 60000 65536"/>
                <a:gd name="T11" fmla="*/ 0 60000 65536"/>
                <a:gd name="T12" fmla="*/ 0 w 601"/>
                <a:gd name="T13" fmla="*/ 0 h 561"/>
                <a:gd name="T14" fmla="*/ 601 w 601"/>
                <a:gd name="T15" fmla="*/ 561 h 561"/>
              </a:gdLst>
              <a:ahLst/>
              <a:cxnLst>
                <a:cxn ang="T8">
                  <a:pos x="T0" y="T1"/>
                </a:cxn>
                <a:cxn ang="T9">
                  <a:pos x="T2" y="T3"/>
                </a:cxn>
                <a:cxn ang="T10">
                  <a:pos x="T4" y="T5"/>
                </a:cxn>
                <a:cxn ang="T11">
                  <a:pos x="T6" y="T7"/>
                </a:cxn>
              </a:cxnLst>
              <a:rect l="T12" t="T13" r="T14" b="T15"/>
              <a:pathLst>
                <a:path w="601" h="561">
                  <a:moveTo>
                    <a:pt x="0" y="0"/>
                  </a:moveTo>
                  <a:lnTo>
                    <a:pt x="601" y="437"/>
                  </a:lnTo>
                  <a:lnTo>
                    <a:pt x="297" y="56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3" name="Freeform 610"/>
            <p:cNvSpPr>
              <a:spLocks/>
            </p:cNvSpPr>
            <p:nvPr/>
          </p:nvSpPr>
          <p:spPr bwMode="auto">
            <a:xfrm>
              <a:off x="3312" y="1922"/>
              <a:ext cx="47" cy="29"/>
            </a:xfrm>
            <a:custGeom>
              <a:avLst/>
              <a:gdLst>
                <a:gd name="T0" fmla="*/ 47 w 653"/>
                <a:gd name="T1" fmla="*/ 0 h 374"/>
                <a:gd name="T2" fmla="*/ 19 w 653"/>
                <a:gd name="T3" fmla="*/ 29 h 374"/>
                <a:gd name="T4" fmla="*/ 0 w 653"/>
                <a:gd name="T5" fmla="*/ 14 h 374"/>
                <a:gd name="T6" fmla="*/ 47 w 653"/>
                <a:gd name="T7" fmla="*/ 0 h 374"/>
                <a:gd name="T8" fmla="*/ 0 60000 65536"/>
                <a:gd name="T9" fmla="*/ 0 60000 65536"/>
                <a:gd name="T10" fmla="*/ 0 60000 65536"/>
                <a:gd name="T11" fmla="*/ 0 60000 65536"/>
                <a:gd name="T12" fmla="*/ 0 w 653"/>
                <a:gd name="T13" fmla="*/ 0 h 374"/>
                <a:gd name="T14" fmla="*/ 653 w 653"/>
                <a:gd name="T15" fmla="*/ 374 h 374"/>
              </a:gdLst>
              <a:ahLst/>
              <a:cxnLst>
                <a:cxn ang="T8">
                  <a:pos x="T0" y="T1"/>
                </a:cxn>
                <a:cxn ang="T9">
                  <a:pos x="T2" y="T3"/>
                </a:cxn>
                <a:cxn ang="T10">
                  <a:pos x="T4" y="T5"/>
                </a:cxn>
                <a:cxn ang="T11">
                  <a:pos x="T6" y="T7"/>
                </a:cxn>
              </a:cxnLst>
              <a:rect l="T12" t="T13" r="T14" b="T15"/>
              <a:pathLst>
                <a:path w="653" h="374">
                  <a:moveTo>
                    <a:pt x="653" y="0"/>
                  </a:moveTo>
                  <a:lnTo>
                    <a:pt x="264" y="374"/>
                  </a:lnTo>
                  <a:lnTo>
                    <a:pt x="0" y="184"/>
                  </a:lnTo>
                  <a:lnTo>
                    <a:pt x="6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4" name="Freeform 611"/>
            <p:cNvSpPr>
              <a:spLocks/>
            </p:cNvSpPr>
            <p:nvPr/>
          </p:nvSpPr>
          <p:spPr bwMode="auto">
            <a:xfrm>
              <a:off x="3312" y="1922"/>
              <a:ext cx="47" cy="29"/>
            </a:xfrm>
            <a:custGeom>
              <a:avLst/>
              <a:gdLst>
                <a:gd name="T0" fmla="*/ 47 w 653"/>
                <a:gd name="T1" fmla="*/ 0 h 374"/>
                <a:gd name="T2" fmla="*/ 19 w 653"/>
                <a:gd name="T3" fmla="*/ 29 h 374"/>
                <a:gd name="T4" fmla="*/ 0 w 653"/>
                <a:gd name="T5" fmla="*/ 14 h 374"/>
                <a:gd name="T6" fmla="*/ 47 w 653"/>
                <a:gd name="T7" fmla="*/ 0 h 374"/>
                <a:gd name="T8" fmla="*/ 0 60000 65536"/>
                <a:gd name="T9" fmla="*/ 0 60000 65536"/>
                <a:gd name="T10" fmla="*/ 0 60000 65536"/>
                <a:gd name="T11" fmla="*/ 0 60000 65536"/>
                <a:gd name="T12" fmla="*/ 0 w 653"/>
                <a:gd name="T13" fmla="*/ 0 h 374"/>
                <a:gd name="T14" fmla="*/ 653 w 653"/>
                <a:gd name="T15" fmla="*/ 374 h 374"/>
              </a:gdLst>
              <a:ahLst/>
              <a:cxnLst>
                <a:cxn ang="T8">
                  <a:pos x="T0" y="T1"/>
                </a:cxn>
                <a:cxn ang="T9">
                  <a:pos x="T2" y="T3"/>
                </a:cxn>
                <a:cxn ang="T10">
                  <a:pos x="T4" y="T5"/>
                </a:cxn>
                <a:cxn ang="T11">
                  <a:pos x="T6" y="T7"/>
                </a:cxn>
              </a:cxnLst>
              <a:rect l="T12" t="T13" r="T14" b="T15"/>
              <a:pathLst>
                <a:path w="653" h="374">
                  <a:moveTo>
                    <a:pt x="653" y="0"/>
                  </a:moveTo>
                  <a:lnTo>
                    <a:pt x="264" y="374"/>
                  </a:lnTo>
                  <a:lnTo>
                    <a:pt x="0" y="184"/>
                  </a:lnTo>
                  <a:lnTo>
                    <a:pt x="65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5" name="Freeform 612"/>
            <p:cNvSpPr>
              <a:spLocks/>
            </p:cNvSpPr>
            <p:nvPr/>
          </p:nvSpPr>
          <p:spPr bwMode="auto">
            <a:xfrm>
              <a:off x="3878" y="1922"/>
              <a:ext cx="43" cy="45"/>
            </a:xfrm>
            <a:custGeom>
              <a:avLst/>
              <a:gdLst>
                <a:gd name="T0" fmla="*/ 21 w 601"/>
                <a:gd name="T1" fmla="*/ 0 h 593"/>
                <a:gd name="T2" fmla="*/ 43 w 601"/>
                <a:gd name="T3" fmla="*/ 45 h 593"/>
                <a:gd name="T4" fmla="*/ 0 w 601"/>
                <a:gd name="T5" fmla="*/ 12 h 593"/>
                <a:gd name="T6" fmla="*/ 21 w 601"/>
                <a:gd name="T7" fmla="*/ 0 h 593"/>
                <a:gd name="T8" fmla="*/ 0 60000 65536"/>
                <a:gd name="T9" fmla="*/ 0 60000 65536"/>
                <a:gd name="T10" fmla="*/ 0 60000 65536"/>
                <a:gd name="T11" fmla="*/ 0 60000 65536"/>
                <a:gd name="T12" fmla="*/ 0 w 601"/>
                <a:gd name="T13" fmla="*/ 0 h 593"/>
                <a:gd name="T14" fmla="*/ 601 w 601"/>
                <a:gd name="T15" fmla="*/ 593 h 593"/>
              </a:gdLst>
              <a:ahLst/>
              <a:cxnLst>
                <a:cxn ang="T8">
                  <a:pos x="T0" y="T1"/>
                </a:cxn>
                <a:cxn ang="T9">
                  <a:pos x="T2" y="T3"/>
                </a:cxn>
                <a:cxn ang="T10">
                  <a:pos x="T4" y="T5"/>
                </a:cxn>
                <a:cxn ang="T11">
                  <a:pos x="T6" y="T7"/>
                </a:cxn>
              </a:cxnLst>
              <a:rect l="T12" t="T13" r="T14" b="T15"/>
              <a:pathLst>
                <a:path w="601" h="593">
                  <a:moveTo>
                    <a:pt x="288" y="0"/>
                  </a:moveTo>
                  <a:lnTo>
                    <a:pt x="601" y="593"/>
                  </a:lnTo>
                  <a:lnTo>
                    <a:pt x="0" y="156"/>
                  </a:lnTo>
                  <a:lnTo>
                    <a:pt x="2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6" name="Freeform 613"/>
            <p:cNvSpPr>
              <a:spLocks/>
            </p:cNvSpPr>
            <p:nvPr/>
          </p:nvSpPr>
          <p:spPr bwMode="auto">
            <a:xfrm>
              <a:off x="3878" y="1922"/>
              <a:ext cx="43" cy="45"/>
            </a:xfrm>
            <a:custGeom>
              <a:avLst/>
              <a:gdLst>
                <a:gd name="T0" fmla="*/ 21 w 601"/>
                <a:gd name="T1" fmla="*/ 0 h 593"/>
                <a:gd name="T2" fmla="*/ 43 w 601"/>
                <a:gd name="T3" fmla="*/ 45 h 593"/>
                <a:gd name="T4" fmla="*/ 0 w 601"/>
                <a:gd name="T5" fmla="*/ 12 h 593"/>
                <a:gd name="T6" fmla="*/ 21 w 601"/>
                <a:gd name="T7" fmla="*/ 0 h 593"/>
                <a:gd name="T8" fmla="*/ 0 60000 65536"/>
                <a:gd name="T9" fmla="*/ 0 60000 65536"/>
                <a:gd name="T10" fmla="*/ 0 60000 65536"/>
                <a:gd name="T11" fmla="*/ 0 60000 65536"/>
                <a:gd name="T12" fmla="*/ 0 w 601"/>
                <a:gd name="T13" fmla="*/ 0 h 593"/>
                <a:gd name="T14" fmla="*/ 601 w 601"/>
                <a:gd name="T15" fmla="*/ 593 h 593"/>
              </a:gdLst>
              <a:ahLst/>
              <a:cxnLst>
                <a:cxn ang="T8">
                  <a:pos x="T0" y="T1"/>
                </a:cxn>
                <a:cxn ang="T9">
                  <a:pos x="T2" y="T3"/>
                </a:cxn>
                <a:cxn ang="T10">
                  <a:pos x="T4" y="T5"/>
                </a:cxn>
                <a:cxn ang="T11">
                  <a:pos x="T6" y="T7"/>
                </a:cxn>
              </a:cxnLst>
              <a:rect l="T12" t="T13" r="T14" b="T15"/>
              <a:pathLst>
                <a:path w="601" h="593">
                  <a:moveTo>
                    <a:pt x="288" y="0"/>
                  </a:moveTo>
                  <a:lnTo>
                    <a:pt x="601" y="593"/>
                  </a:lnTo>
                  <a:lnTo>
                    <a:pt x="0" y="156"/>
                  </a:lnTo>
                  <a:lnTo>
                    <a:pt x="28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7" name="Freeform 614"/>
            <p:cNvSpPr>
              <a:spLocks/>
            </p:cNvSpPr>
            <p:nvPr/>
          </p:nvSpPr>
          <p:spPr bwMode="auto">
            <a:xfrm>
              <a:off x="3312" y="1903"/>
              <a:ext cx="47" cy="33"/>
            </a:xfrm>
            <a:custGeom>
              <a:avLst/>
              <a:gdLst>
                <a:gd name="T0" fmla="*/ 32 w 653"/>
                <a:gd name="T1" fmla="*/ 0 h 427"/>
                <a:gd name="T2" fmla="*/ 47 w 653"/>
                <a:gd name="T3" fmla="*/ 19 h 427"/>
                <a:gd name="T4" fmla="*/ 0 w 653"/>
                <a:gd name="T5" fmla="*/ 33 h 427"/>
                <a:gd name="T6" fmla="*/ 32 w 653"/>
                <a:gd name="T7" fmla="*/ 0 h 427"/>
                <a:gd name="T8" fmla="*/ 0 60000 65536"/>
                <a:gd name="T9" fmla="*/ 0 60000 65536"/>
                <a:gd name="T10" fmla="*/ 0 60000 65536"/>
                <a:gd name="T11" fmla="*/ 0 60000 65536"/>
                <a:gd name="T12" fmla="*/ 0 w 653"/>
                <a:gd name="T13" fmla="*/ 0 h 427"/>
                <a:gd name="T14" fmla="*/ 653 w 653"/>
                <a:gd name="T15" fmla="*/ 427 h 427"/>
              </a:gdLst>
              <a:ahLst/>
              <a:cxnLst>
                <a:cxn ang="T8">
                  <a:pos x="T0" y="T1"/>
                </a:cxn>
                <a:cxn ang="T9">
                  <a:pos x="T2" y="T3"/>
                </a:cxn>
                <a:cxn ang="T10">
                  <a:pos x="T4" y="T5"/>
                </a:cxn>
                <a:cxn ang="T11">
                  <a:pos x="T6" y="T7"/>
                </a:cxn>
              </a:cxnLst>
              <a:rect l="T12" t="T13" r="T14" b="T15"/>
              <a:pathLst>
                <a:path w="653" h="427">
                  <a:moveTo>
                    <a:pt x="445" y="0"/>
                  </a:moveTo>
                  <a:lnTo>
                    <a:pt x="653" y="243"/>
                  </a:lnTo>
                  <a:lnTo>
                    <a:pt x="0" y="427"/>
                  </a:lnTo>
                  <a:lnTo>
                    <a:pt x="4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78" name="Freeform 615"/>
            <p:cNvSpPr>
              <a:spLocks/>
            </p:cNvSpPr>
            <p:nvPr/>
          </p:nvSpPr>
          <p:spPr bwMode="auto">
            <a:xfrm>
              <a:off x="3312" y="1903"/>
              <a:ext cx="47" cy="33"/>
            </a:xfrm>
            <a:custGeom>
              <a:avLst/>
              <a:gdLst>
                <a:gd name="T0" fmla="*/ 32 w 653"/>
                <a:gd name="T1" fmla="*/ 0 h 427"/>
                <a:gd name="T2" fmla="*/ 47 w 653"/>
                <a:gd name="T3" fmla="*/ 19 h 427"/>
                <a:gd name="T4" fmla="*/ 0 w 653"/>
                <a:gd name="T5" fmla="*/ 33 h 427"/>
                <a:gd name="T6" fmla="*/ 32 w 653"/>
                <a:gd name="T7" fmla="*/ 0 h 427"/>
                <a:gd name="T8" fmla="*/ 0 60000 65536"/>
                <a:gd name="T9" fmla="*/ 0 60000 65536"/>
                <a:gd name="T10" fmla="*/ 0 60000 65536"/>
                <a:gd name="T11" fmla="*/ 0 60000 65536"/>
                <a:gd name="T12" fmla="*/ 0 w 653"/>
                <a:gd name="T13" fmla="*/ 0 h 427"/>
                <a:gd name="T14" fmla="*/ 653 w 653"/>
                <a:gd name="T15" fmla="*/ 427 h 427"/>
              </a:gdLst>
              <a:ahLst/>
              <a:cxnLst>
                <a:cxn ang="T8">
                  <a:pos x="T0" y="T1"/>
                </a:cxn>
                <a:cxn ang="T9">
                  <a:pos x="T2" y="T3"/>
                </a:cxn>
                <a:cxn ang="T10">
                  <a:pos x="T4" y="T5"/>
                </a:cxn>
                <a:cxn ang="T11">
                  <a:pos x="T6" y="T7"/>
                </a:cxn>
              </a:cxnLst>
              <a:rect l="T12" t="T13" r="T14" b="T15"/>
              <a:pathLst>
                <a:path w="653" h="427">
                  <a:moveTo>
                    <a:pt x="445" y="0"/>
                  </a:moveTo>
                  <a:lnTo>
                    <a:pt x="653" y="243"/>
                  </a:lnTo>
                  <a:lnTo>
                    <a:pt x="0" y="427"/>
                  </a:lnTo>
                  <a:lnTo>
                    <a:pt x="44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79" name="Freeform 616"/>
            <p:cNvSpPr>
              <a:spLocks/>
            </p:cNvSpPr>
            <p:nvPr/>
          </p:nvSpPr>
          <p:spPr bwMode="auto">
            <a:xfrm>
              <a:off x="3344" y="1899"/>
              <a:ext cx="49" cy="23"/>
            </a:xfrm>
            <a:custGeom>
              <a:avLst/>
              <a:gdLst>
                <a:gd name="T0" fmla="*/ 49 w 693"/>
                <a:gd name="T1" fmla="*/ 0 h 298"/>
                <a:gd name="T2" fmla="*/ 15 w 693"/>
                <a:gd name="T3" fmla="*/ 23 h 298"/>
                <a:gd name="T4" fmla="*/ 0 w 693"/>
                <a:gd name="T5" fmla="*/ 4 h 298"/>
                <a:gd name="T6" fmla="*/ 49 w 693"/>
                <a:gd name="T7" fmla="*/ 0 h 298"/>
                <a:gd name="T8" fmla="*/ 0 60000 65536"/>
                <a:gd name="T9" fmla="*/ 0 60000 65536"/>
                <a:gd name="T10" fmla="*/ 0 60000 65536"/>
                <a:gd name="T11" fmla="*/ 0 60000 65536"/>
                <a:gd name="T12" fmla="*/ 0 w 693"/>
                <a:gd name="T13" fmla="*/ 0 h 298"/>
                <a:gd name="T14" fmla="*/ 693 w 693"/>
                <a:gd name="T15" fmla="*/ 298 h 298"/>
              </a:gdLst>
              <a:ahLst/>
              <a:cxnLst>
                <a:cxn ang="T8">
                  <a:pos x="T0" y="T1"/>
                </a:cxn>
                <a:cxn ang="T9">
                  <a:pos x="T2" y="T3"/>
                </a:cxn>
                <a:cxn ang="T10">
                  <a:pos x="T4" y="T5"/>
                </a:cxn>
                <a:cxn ang="T11">
                  <a:pos x="T6" y="T7"/>
                </a:cxn>
              </a:cxnLst>
              <a:rect l="T12" t="T13" r="T14" b="T15"/>
              <a:pathLst>
                <a:path w="693" h="298">
                  <a:moveTo>
                    <a:pt x="693" y="0"/>
                  </a:moveTo>
                  <a:lnTo>
                    <a:pt x="208" y="298"/>
                  </a:lnTo>
                  <a:lnTo>
                    <a:pt x="0" y="55"/>
                  </a:lnTo>
                  <a:lnTo>
                    <a:pt x="6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0" name="Freeform 617"/>
            <p:cNvSpPr>
              <a:spLocks/>
            </p:cNvSpPr>
            <p:nvPr/>
          </p:nvSpPr>
          <p:spPr bwMode="auto">
            <a:xfrm>
              <a:off x="3344" y="1899"/>
              <a:ext cx="49" cy="23"/>
            </a:xfrm>
            <a:custGeom>
              <a:avLst/>
              <a:gdLst>
                <a:gd name="T0" fmla="*/ 49 w 693"/>
                <a:gd name="T1" fmla="*/ 0 h 298"/>
                <a:gd name="T2" fmla="*/ 15 w 693"/>
                <a:gd name="T3" fmla="*/ 23 h 298"/>
                <a:gd name="T4" fmla="*/ 0 w 693"/>
                <a:gd name="T5" fmla="*/ 4 h 298"/>
                <a:gd name="T6" fmla="*/ 49 w 693"/>
                <a:gd name="T7" fmla="*/ 0 h 298"/>
                <a:gd name="T8" fmla="*/ 0 60000 65536"/>
                <a:gd name="T9" fmla="*/ 0 60000 65536"/>
                <a:gd name="T10" fmla="*/ 0 60000 65536"/>
                <a:gd name="T11" fmla="*/ 0 60000 65536"/>
                <a:gd name="T12" fmla="*/ 0 w 693"/>
                <a:gd name="T13" fmla="*/ 0 h 298"/>
                <a:gd name="T14" fmla="*/ 693 w 693"/>
                <a:gd name="T15" fmla="*/ 298 h 298"/>
              </a:gdLst>
              <a:ahLst/>
              <a:cxnLst>
                <a:cxn ang="T8">
                  <a:pos x="T0" y="T1"/>
                </a:cxn>
                <a:cxn ang="T9">
                  <a:pos x="T2" y="T3"/>
                </a:cxn>
                <a:cxn ang="T10">
                  <a:pos x="T4" y="T5"/>
                </a:cxn>
                <a:cxn ang="T11">
                  <a:pos x="T6" y="T7"/>
                </a:cxn>
              </a:cxnLst>
              <a:rect l="T12" t="T13" r="T14" b="T15"/>
              <a:pathLst>
                <a:path w="693" h="298">
                  <a:moveTo>
                    <a:pt x="693" y="0"/>
                  </a:moveTo>
                  <a:lnTo>
                    <a:pt x="208" y="298"/>
                  </a:lnTo>
                  <a:lnTo>
                    <a:pt x="0" y="55"/>
                  </a:lnTo>
                  <a:lnTo>
                    <a:pt x="69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1" name="Freeform 618"/>
            <p:cNvSpPr>
              <a:spLocks/>
            </p:cNvSpPr>
            <p:nvPr/>
          </p:nvSpPr>
          <p:spPr bwMode="auto">
            <a:xfrm>
              <a:off x="3854" y="1897"/>
              <a:ext cx="45" cy="37"/>
            </a:xfrm>
            <a:custGeom>
              <a:avLst/>
              <a:gdLst>
                <a:gd name="T0" fmla="*/ 0 w 626"/>
                <a:gd name="T1" fmla="*/ 0 h 477"/>
                <a:gd name="T2" fmla="*/ 45 w 626"/>
                <a:gd name="T3" fmla="*/ 25 h 477"/>
                <a:gd name="T4" fmla="*/ 24 w 626"/>
                <a:gd name="T5" fmla="*/ 37 h 477"/>
                <a:gd name="T6" fmla="*/ 0 w 626"/>
                <a:gd name="T7" fmla="*/ 0 h 477"/>
                <a:gd name="T8" fmla="*/ 0 60000 65536"/>
                <a:gd name="T9" fmla="*/ 0 60000 65536"/>
                <a:gd name="T10" fmla="*/ 0 60000 65536"/>
                <a:gd name="T11" fmla="*/ 0 60000 65536"/>
                <a:gd name="T12" fmla="*/ 0 w 626"/>
                <a:gd name="T13" fmla="*/ 0 h 477"/>
                <a:gd name="T14" fmla="*/ 626 w 626"/>
                <a:gd name="T15" fmla="*/ 477 h 477"/>
              </a:gdLst>
              <a:ahLst/>
              <a:cxnLst>
                <a:cxn ang="T8">
                  <a:pos x="T0" y="T1"/>
                </a:cxn>
                <a:cxn ang="T9">
                  <a:pos x="T2" y="T3"/>
                </a:cxn>
                <a:cxn ang="T10">
                  <a:pos x="T4" y="T5"/>
                </a:cxn>
                <a:cxn ang="T11">
                  <a:pos x="T6" y="T7"/>
                </a:cxn>
              </a:cxnLst>
              <a:rect l="T12" t="T13" r="T14" b="T15"/>
              <a:pathLst>
                <a:path w="626" h="477">
                  <a:moveTo>
                    <a:pt x="0" y="0"/>
                  </a:moveTo>
                  <a:lnTo>
                    <a:pt x="626" y="321"/>
                  </a:lnTo>
                  <a:lnTo>
                    <a:pt x="338" y="47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2" name="Freeform 619"/>
            <p:cNvSpPr>
              <a:spLocks/>
            </p:cNvSpPr>
            <p:nvPr/>
          </p:nvSpPr>
          <p:spPr bwMode="auto">
            <a:xfrm>
              <a:off x="3854" y="1897"/>
              <a:ext cx="45" cy="37"/>
            </a:xfrm>
            <a:custGeom>
              <a:avLst/>
              <a:gdLst>
                <a:gd name="T0" fmla="*/ 0 w 626"/>
                <a:gd name="T1" fmla="*/ 0 h 477"/>
                <a:gd name="T2" fmla="*/ 45 w 626"/>
                <a:gd name="T3" fmla="*/ 25 h 477"/>
                <a:gd name="T4" fmla="*/ 24 w 626"/>
                <a:gd name="T5" fmla="*/ 37 h 477"/>
                <a:gd name="T6" fmla="*/ 0 w 626"/>
                <a:gd name="T7" fmla="*/ 0 h 477"/>
                <a:gd name="T8" fmla="*/ 0 60000 65536"/>
                <a:gd name="T9" fmla="*/ 0 60000 65536"/>
                <a:gd name="T10" fmla="*/ 0 60000 65536"/>
                <a:gd name="T11" fmla="*/ 0 60000 65536"/>
                <a:gd name="T12" fmla="*/ 0 w 626"/>
                <a:gd name="T13" fmla="*/ 0 h 477"/>
                <a:gd name="T14" fmla="*/ 626 w 626"/>
                <a:gd name="T15" fmla="*/ 477 h 477"/>
              </a:gdLst>
              <a:ahLst/>
              <a:cxnLst>
                <a:cxn ang="T8">
                  <a:pos x="T0" y="T1"/>
                </a:cxn>
                <a:cxn ang="T9">
                  <a:pos x="T2" y="T3"/>
                </a:cxn>
                <a:cxn ang="T10">
                  <a:pos x="T4" y="T5"/>
                </a:cxn>
                <a:cxn ang="T11">
                  <a:pos x="T6" y="T7"/>
                </a:cxn>
              </a:cxnLst>
              <a:rect l="T12" t="T13" r="T14" b="T15"/>
              <a:pathLst>
                <a:path w="626" h="477">
                  <a:moveTo>
                    <a:pt x="0" y="0"/>
                  </a:moveTo>
                  <a:lnTo>
                    <a:pt x="626" y="321"/>
                  </a:lnTo>
                  <a:lnTo>
                    <a:pt x="338" y="47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3" name="Freeform 620"/>
            <p:cNvSpPr>
              <a:spLocks/>
            </p:cNvSpPr>
            <p:nvPr/>
          </p:nvSpPr>
          <p:spPr bwMode="auto">
            <a:xfrm>
              <a:off x="3854" y="1882"/>
              <a:ext cx="45" cy="40"/>
            </a:xfrm>
            <a:custGeom>
              <a:avLst/>
              <a:gdLst>
                <a:gd name="T0" fmla="*/ 19 w 626"/>
                <a:gd name="T1" fmla="*/ 0 h 515"/>
                <a:gd name="T2" fmla="*/ 45 w 626"/>
                <a:gd name="T3" fmla="*/ 40 h 515"/>
                <a:gd name="T4" fmla="*/ 0 w 626"/>
                <a:gd name="T5" fmla="*/ 15 h 515"/>
                <a:gd name="T6" fmla="*/ 19 w 626"/>
                <a:gd name="T7" fmla="*/ 0 h 515"/>
                <a:gd name="T8" fmla="*/ 0 60000 65536"/>
                <a:gd name="T9" fmla="*/ 0 60000 65536"/>
                <a:gd name="T10" fmla="*/ 0 60000 65536"/>
                <a:gd name="T11" fmla="*/ 0 60000 65536"/>
                <a:gd name="T12" fmla="*/ 0 w 626"/>
                <a:gd name="T13" fmla="*/ 0 h 515"/>
                <a:gd name="T14" fmla="*/ 626 w 626"/>
                <a:gd name="T15" fmla="*/ 515 h 515"/>
              </a:gdLst>
              <a:ahLst/>
              <a:cxnLst>
                <a:cxn ang="T8">
                  <a:pos x="T0" y="T1"/>
                </a:cxn>
                <a:cxn ang="T9">
                  <a:pos x="T2" y="T3"/>
                </a:cxn>
                <a:cxn ang="T10">
                  <a:pos x="T4" y="T5"/>
                </a:cxn>
                <a:cxn ang="T11">
                  <a:pos x="T6" y="T7"/>
                </a:cxn>
              </a:cxnLst>
              <a:rect l="T12" t="T13" r="T14" b="T15"/>
              <a:pathLst>
                <a:path w="626" h="515">
                  <a:moveTo>
                    <a:pt x="261" y="0"/>
                  </a:moveTo>
                  <a:lnTo>
                    <a:pt x="626" y="515"/>
                  </a:lnTo>
                  <a:lnTo>
                    <a:pt x="0" y="194"/>
                  </a:lnTo>
                  <a:lnTo>
                    <a:pt x="2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4" name="Freeform 621"/>
            <p:cNvSpPr>
              <a:spLocks/>
            </p:cNvSpPr>
            <p:nvPr/>
          </p:nvSpPr>
          <p:spPr bwMode="auto">
            <a:xfrm>
              <a:off x="3854" y="1882"/>
              <a:ext cx="45" cy="40"/>
            </a:xfrm>
            <a:custGeom>
              <a:avLst/>
              <a:gdLst>
                <a:gd name="T0" fmla="*/ 19 w 626"/>
                <a:gd name="T1" fmla="*/ 0 h 515"/>
                <a:gd name="T2" fmla="*/ 45 w 626"/>
                <a:gd name="T3" fmla="*/ 40 h 515"/>
                <a:gd name="T4" fmla="*/ 0 w 626"/>
                <a:gd name="T5" fmla="*/ 15 h 515"/>
                <a:gd name="T6" fmla="*/ 19 w 626"/>
                <a:gd name="T7" fmla="*/ 0 h 515"/>
                <a:gd name="T8" fmla="*/ 0 60000 65536"/>
                <a:gd name="T9" fmla="*/ 0 60000 65536"/>
                <a:gd name="T10" fmla="*/ 0 60000 65536"/>
                <a:gd name="T11" fmla="*/ 0 60000 65536"/>
                <a:gd name="T12" fmla="*/ 0 w 626"/>
                <a:gd name="T13" fmla="*/ 0 h 515"/>
                <a:gd name="T14" fmla="*/ 626 w 626"/>
                <a:gd name="T15" fmla="*/ 515 h 515"/>
              </a:gdLst>
              <a:ahLst/>
              <a:cxnLst>
                <a:cxn ang="T8">
                  <a:pos x="T0" y="T1"/>
                </a:cxn>
                <a:cxn ang="T9">
                  <a:pos x="T2" y="T3"/>
                </a:cxn>
                <a:cxn ang="T10">
                  <a:pos x="T4" y="T5"/>
                </a:cxn>
                <a:cxn ang="T11">
                  <a:pos x="T6" y="T7"/>
                </a:cxn>
              </a:cxnLst>
              <a:rect l="T12" t="T13" r="T14" b="T15"/>
              <a:pathLst>
                <a:path w="626" h="515">
                  <a:moveTo>
                    <a:pt x="261" y="0"/>
                  </a:moveTo>
                  <a:lnTo>
                    <a:pt x="626" y="515"/>
                  </a:lnTo>
                  <a:lnTo>
                    <a:pt x="0" y="194"/>
                  </a:lnTo>
                  <a:lnTo>
                    <a:pt x="2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5" name="Freeform 622"/>
            <p:cNvSpPr>
              <a:spLocks/>
            </p:cNvSpPr>
            <p:nvPr/>
          </p:nvSpPr>
          <p:spPr bwMode="auto">
            <a:xfrm>
              <a:off x="3344" y="1881"/>
              <a:ext cx="90" cy="22"/>
            </a:xfrm>
            <a:custGeom>
              <a:avLst/>
              <a:gdLst>
                <a:gd name="T0" fmla="*/ 90 w 1262"/>
                <a:gd name="T1" fmla="*/ 0 h 287"/>
                <a:gd name="T2" fmla="*/ 49 w 1262"/>
                <a:gd name="T3" fmla="*/ 18 h 287"/>
                <a:gd name="T4" fmla="*/ 0 w 1262"/>
                <a:gd name="T5" fmla="*/ 22 h 287"/>
                <a:gd name="T6" fmla="*/ 90 w 1262"/>
                <a:gd name="T7" fmla="*/ 0 h 287"/>
                <a:gd name="T8" fmla="*/ 0 60000 65536"/>
                <a:gd name="T9" fmla="*/ 0 60000 65536"/>
                <a:gd name="T10" fmla="*/ 0 60000 65536"/>
                <a:gd name="T11" fmla="*/ 0 60000 65536"/>
                <a:gd name="T12" fmla="*/ 0 w 1262"/>
                <a:gd name="T13" fmla="*/ 0 h 287"/>
                <a:gd name="T14" fmla="*/ 1262 w 1262"/>
                <a:gd name="T15" fmla="*/ 287 h 287"/>
              </a:gdLst>
              <a:ahLst/>
              <a:cxnLst>
                <a:cxn ang="T8">
                  <a:pos x="T0" y="T1"/>
                </a:cxn>
                <a:cxn ang="T9">
                  <a:pos x="T2" y="T3"/>
                </a:cxn>
                <a:cxn ang="T10">
                  <a:pos x="T4" y="T5"/>
                </a:cxn>
                <a:cxn ang="T11">
                  <a:pos x="T6" y="T7"/>
                </a:cxn>
              </a:cxnLst>
              <a:rect l="T12" t="T13" r="T14" b="T15"/>
              <a:pathLst>
                <a:path w="1262" h="287">
                  <a:moveTo>
                    <a:pt x="1262" y="0"/>
                  </a:moveTo>
                  <a:lnTo>
                    <a:pt x="693" y="232"/>
                  </a:lnTo>
                  <a:lnTo>
                    <a:pt x="0" y="287"/>
                  </a:lnTo>
                  <a:lnTo>
                    <a:pt x="12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6" name="Freeform 623"/>
            <p:cNvSpPr>
              <a:spLocks/>
            </p:cNvSpPr>
            <p:nvPr/>
          </p:nvSpPr>
          <p:spPr bwMode="auto">
            <a:xfrm>
              <a:off x="3344" y="1881"/>
              <a:ext cx="90" cy="22"/>
            </a:xfrm>
            <a:custGeom>
              <a:avLst/>
              <a:gdLst>
                <a:gd name="T0" fmla="*/ 90 w 1262"/>
                <a:gd name="T1" fmla="*/ 0 h 287"/>
                <a:gd name="T2" fmla="*/ 49 w 1262"/>
                <a:gd name="T3" fmla="*/ 18 h 287"/>
                <a:gd name="T4" fmla="*/ 0 w 1262"/>
                <a:gd name="T5" fmla="*/ 22 h 287"/>
                <a:gd name="T6" fmla="*/ 90 w 1262"/>
                <a:gd name="T7" fmla="*/ 0 h 287"/>
                <a:gd name="T8" fmla="*/ 0 60000 65536"/>
                <a:gd name="T9" fmla="*/ 0 60000 65536"/>
                <a:gd name="T10" fmla="*/ 0 60000 65536"/>
                <a:gd name="T11" fmla="*/ 0 60000 65536"/>
                <a:gd name="T12" fmla="*/ 0 w 1262"/>
                <a:gd name="T13" fmla="*/ 0 h 287"/>
                <a:gd name="T14" fmla="*/ 1262 w 1262"/>
                <a:gd name="T15" fmla="*/ 287 h 287"/>
              </a:gdLst>
              <a:ahLst/>
              <a:cxnLst>
                <a:cxn ang="T8">
                  <a:pos x="T0" y="T1"/>
                </a:cxn>
                <a:cxn ang="T9">
                  <a:pos x="T2" y="T3"/>
                </a:cxn>
                <a:cxn ang="T10">
                  <a:pos x="T4" y="T5"/>
                </a:cxn>
                <a:cxn ang="T11">
                  <a:pos x="T6" y="T7"/>
                </a:cxn>
              </a:cxnLst>
              <a:rect l="T12" t="T13" r="T14" b="T15"/>
              <a:pathLst>
                <a:path w="1262" h="287">
                  <a:moveTo>
                    <a:pt x="1262" y="0"/>
                  </a:moveTo>
                  <a:lnTo>
                    <a:pt x="693" y="232"/>
                  </a:lnTo>
                  <a:lnTo>
                    <a:pt x="0" y="287"/>
                  </a:lnTo>
                  <a:lnTo>
                    <a:pt x="126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7" name="Freeform 624"/>
            <p:cNvSpPr>
              <a:spLocks/>
            </p:cNvSpPr>
            <p:nvPr/>
          </p:nvSpPr>
          <p:spPr bwMode="auto">
            <a:xfrm>
              <a:off x="3344" y="1878"/>
              <a:ext cx="90" cy="25"/>
            </a:xfrm>
            <a:custGeom>
              <a:avLst/>
              <a:gdLst>
                <a:gd name="T0" fmla="*/ 38 w 1262"/>
                <a:gd name="T1" fmla="*/ 0 h 331"/>
                <a:gd name="T2" fmla="*/ 90 w 1262"/>
                <a:gd name="T3" fmla="*/ 3 h 331"/>
                <a:gd name="T4" fmla="*/ 0 w 1262"/>
                <a:gd name="T5" fmla="*/ 25 h 331"/>
                <a:gd name="T6" fmla="*/ 38 w 1262"/>
                <a:gd name="T7" fmla="*/ 0 h 331"/>
                <a:gd name="T8" fmla="*/ 0 60000 65536"/>
                <a:gd name="T9" fmla="*/ 0 60000 65536"/>
                <a:gd name="T10" fmla="*/ 0 60000 65536"/>
                <a:gd name="T11" fmla="*/ 0 60000 65536"/>
                <a:gd name="T12" fmla="*/ 0 w 1262"/>
                <a:gd name="T13" fmla="*/ 0 h 331"/>
                <a:gd name="T14" fmla="*/ 1262 w 1262"/>
                <a:gd name="T15" fmla="*/ 331 h 331"/>
              </a:gdLst>
              <a:ahLst/>
              <a:cxnLst>
                <a:cxn ang="T8">
                  <a:pos x="T0" y="T1"/>
                </a:cxn>
                <a:cxn ang="T9">
                  <a:pos x="T2" y="T3"/>
                </a:cxn>
                <a:cxn ang="T10">
                  <a:pos x="T4" y="T5"/>
                </a:cxn>
                <a:cxn ang="T11">
                  <a:pos x="T6" y="T7"/>
                </a:cxn>
              </a:cxnLst>
              <a:rect l="T12" t="T13" r="T14" b="T15"/>
              <a:pathLst>
                <a:path w="1262" h="331">
                  <a:moveTo>
                    <a:pt x="537" y="0"/>
                  </a:moveTo>
                  <a:lnTo>
                    <a:pt x="1262" y="44"/>
                  </a:lnTo>
                  <a:lnTo>
                    <a:pt x="0" y="331"/>
                  </a:lnTo>
                  <a:lnTo>
                    <a:pt x="5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8" name="Freeform 625"/>
            <p:cNvSpPr>
              <a:spLocks/>
            </p:cNvSpPr>
            <p:nvPr/>
          </p:nvSpPr>
          <p:spPr bwMode="auto">
            <a:xfrm>
              <a:off x="3344" y="1878"/>
              <a:ext cx="90" cy="25"/>
            </a:xfrm>
            <a:custGeom>
              <a:avLst/>
              <a:gdLst>
                <a:gd name="T0" fmla="*/ 38 w 1262"/>
                <a:gd name="T1" fmla="*/ 0 h 331"/>
                <a:gd name="T2" fmla="*/ 90 w 1262"/>
                <a:gd name="T3" fmla="*/ 3 h 331"/>
                <a:gd name="T4" fmla="*/ 0 w 1262"/>
                <a:gd name="T5" fmla="*/ 25 h 331"/>
                <a:gd name="T6" fmla="*/ 38 w 1262"/>
                <a:gd name="T7" fmla="*/ 0 h 331"/>
                <a:gd name="T8" fmla="*/ 0 60000 65536"/>
                <a:gd name="T9" fmla="*/ 0 60000 65536"/>
                <a:gd name="T10" fmla="*/ 0 60000 65536"/>
                <a:gd name="T11" fmla="*/ 0 60000 65536"/>
                <a:gd name="T12" fmla="*/ 0 w 1262"/>
                <a:gd name="T13" fmla="*/ 0 h 331"/>
                <a:gd name="T14" fmla="*/ 1262 w 1262"/>
                <a:gd name="T15" fmla="*/ 331 h 331"/>
              </a:gdLst>
              <a:ahLst/>
              <a:cxnLst>
                <a:cxn ang="T8">
                  <a:pos x="T0" y="T1"/>
                </a:cxn>
                <a:cxn ang="T9">
                  <a:pos x="T2" y="T3"/>
                </a:cxn>
                <a:cxn ang="T10">
                  <a:pos x="T4" y="T5"/>
                </a:cxn>
                <a:cxn ang="T11">
                  <a:pos x="T6" y="T7"/>
                </a:cxn>
              </a:cxnLst>
              <a:rect l="T12" t="T13" r="T14" b="T15"/>
              <a:pathLst>
                <a:path w="1262" h="331">
                  <a:moveTo>
                    <a:pt x="537" y="0"/>
                  </a:moveTo>
                  <a:lnTo>
                    <a:pt x="1262" y="44"/>
                  </a:lnTo>
                  <a:lnTo>
                    <a:pt x="0" y="331"/>
                  </a:lnTo>
                  <a:lnTo>
                    <a:pt x="5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9" name="Freeform 626"/>
            <p:cNvSpPr>
              <a:spLocks/>
            </p:cNvSpPr>
            <p:nvPr/>
          </p:nvSpPr>
          <p:spPr bwMode="auto">
            <a:xfrm>
              <a:off x="3827" y="1868"/>
              <a:ext cx="45" cy="29"/>
            </a:xfrm>
            <a:custGeom>
              <a:avLst/>
              <a:gdLst>
                <a:gd name="T0" fmla="*/ 0 w 638"/>
                <a:gd name="T1" fmla="*/ 0 h 374"/>
                <a:gd name="T2" fmla="*/ 45 w 638"/>
                <a:gd name="T3" fmla="*/ 14 h 374"/>
                <a:gd name="T4" fmla="*/ 27 w 638"/>
                <a:gd name="T5" fmla="*/ 29 h 374"/>
                <a:gd name="T6" fmla="*/ 0 w 638"/>
                <a:gd name="T7" fmla="*/ 0 h 374"/>
                <a:gd name="T8" fmla="*/ 0 60000 65536"/>
                <a:gd name="T9" fmla="*/ 0 60000 65536"/>
                <a:gd name="T10" fmla="*/ 0 60000 65536"/>
                <a:gd name="T11" fmla="*/ 0 60000 65536"/>
                <a:gd name="T12" fmla="*/ 0 w 638"/>
                <a:gd name="T13" fmla="*/ 0 h 374"/>
                <a:gd name="T14" fmla="*/ 638 w 638"/>
                <a:gd name="T15" fmla="*/ 374 h 374"/>
              </a:gdLst>
              <a:ahLst/>
              <a:cxnLst>
                <a:cxn ang="T8">
                  <a:pos x="T0" y="T1"/>
                </a:cxn>
                <a:cxn ang="T9">
                  <a:pos x="T2" y="T3"/>
                </a:cxn>
                <a:cxn ang="T10">
                  <a:pos x="T4" y="T5"/>
                </a:cxn>
                <a:cxn ang="T11">
                  <a:pos x="T6" y="T7"/>
                </a:cxn>
              </a:cxnLst>
              <a:rect l="T12" t="T13" r="T14" b="T15"/>
              <a:pathLst>
                <a:path w="638" h="374">
                  <a:moveTo>
                    <a:pt x="0" y="0"/>
                  </a:moveTo>
                  <a:lnTo>
                    <a:pt x="638" y="180"/>
                  </a:lnTo>
                  <a:lnTo>
                    <a:pt x="377" y="37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0" name="Freeform 627"/>
            <p:cNvSpPr>
              <a:spLocks/>
            </p:cNvSpPr>
            <p:nvPr/>
          </p:nvSpPr>
          <p:spPr bwMode="auto">
            <a:xfrm>
              <a:off x="3827" y="1868"/>
              <a:ext cx="45" cy="29"/>
            </a:xfrm>
            <a:custGeom>
              <a:avLst/>
              <a:gdLst>
                <a:gd name="T0" fmla="*/ 0 w 638"/>
                <a:gd name="T1" fmla="*/ 0 h 374"/>
                <a:gd name="T2" fmla="*/ 45 w 638"/>
                <a:gd name="T3" fmla="*/ 14 h 374"/>
                <a:gd name="T4" fmla="*/ 27 w 638"/>
                <a:gd name="T5" fmla="*/ 29 h 374"/>
                <a:gd name="T6" fmla="*/ 0 w 638"/>
                <a:gd name="T7" fmla="*/ 0 h 374"/>
                <a:gd name="T8" fmla="*/ 0 60000 65536"/>
                <a:gd name="T9" fmla="*/ 0 60000 65536"/>
                <a:gd name="T10" fmla="*/ 0 60000 65536"/>
                <a:gd name="T11" fmla="*/ 0 60000 65536"/>
                <a:gd name="T12" fmla="*/ 0 w 638"/>
                <a:gd name="T13" fmla="*/ 0 h 374"/>
                <a:gd name="T14" fmla="*/ 638 w 638"/>
                <a:gd name="T15" fmla="*/ 374 h 374"/>
              </a:gdLst>
              <a:ahLst/>
              <a:cxnLst>
                <a:cxn ang="T8">
                  <a:pos x="T0" y="T1"/>
                </a:cxn>
                <a:cxn ang="T9">
                  <a:pos x="T2" y="T3"/>
                </a:cxn>
                <a:cxn ang="T10">
                  <a:pos x="T4" y="T5"/>
                </a:cxn>
                <a:cxn ang="T11">
                  <a:pos x="T6" y="T7"/>
                </a:cxn>
              </a:cxnLst>
              <a:rect l="T12" t="T13" r="T14" b="T15"/>
              <a:pathLst>
                <a:path w="638" h="374">
                  <a:moveTo>
                    <a:pt x="0" y="0"/>
                  </a:moveTo>
                  <a:lnTo>
                    <a:pt x="638" y="180"/>
                  </a:lnTo>
                  <a:lnTo>
                    <a:pt x="377" y="37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1" name="Freeform 628"/>
            <p:cNvSpPr>
              <a:spLocks/>
            </p:cNvSpPr>
            <p:nvPr/>
          </p:nvSpPr>
          <p:spPr bwMode="auto">
            <a:xfrm>
              <a:off x="3382" y="1868"/>
              <a:ext cx="97" cy="13"/>
            </a:xfrm>
            <a:custGeom>
              <a:avLst/>
              <a:gdLst>
                <a:gd name="T0" fmla="*/ 97 w 1361"/>
                <a:gd name="T1" fmla="*/ 0 h 178"/>
                <a:gd name="T2" fmla="*/ 52 w 1361"/>
                <a:gd name="T3" fmla="*/ 13 h 178"/>
                <a:gd name="T4" fmla="*/ 0 w 1361"/>
                <a:gd name="T5" fmla="*/ 10 h 178"/>
                <a:gd name="T6" fmla="*/ 97 w 1361"/>
                <a:gd name="T7" fmla="*/ 0 h 178"/>
                <a:gd name="T8" fmla="*/ 0 60000 65536"/>
                <a:gd name="T9" fmla="*/ 0 60000 65536"/>
                <a:gd name="T10" fmla="*/ 0 60000 65536"/>
                <a:gd name="T11" fmla="*/ 0 60000 65536"/>
                <a:gd name="T12" fmla="*/ 0 w 1361"/>
                <a:gd name="T13" fmla="*/ 0 h 178"/>
                <a:gd name="T14" fmla="*/ 1361 w 1361"/>
                <a:gd name="T15" fmla="*/ 178 h 178"/>
              </a:gdLst>
              <a:ahLst/>
              <a:cxnLst>
                <a:cxn ang="T8">
                  <a:pos x="T0" y="T1"/>
                </a:cxn>
                <a:cxn ang="T9">
                  <a:pos x="T2" y="T3"/>
                </a:cxn>
                <a:cxn ang="T10">
                  <a:pos x="T4" y="T5"/>
                </a:cxn>
                <a:cxn ang="T11">
                  <a:pos x="T6" y="T7"/>
                </a:cxn>
              </a:cxnLst>
              <a:rect l="T12" t="T13" r="T14" b="T15"/>
              <a:pathLst>
                <a:path w="1361" h="178">
                  <a:moveTo>
                    <a:pt x="1361" y="0"/>
                  </a:moveTo>
                  <a:lnTo>
                    <a:pt x="725" y="178"/>
                  </a:lnTo>
                  <a:lnTo>
                    <a:pt x="0" y="134"/>
                  </a:lnTo>
                  <a:lnTo>
                    <a:pt x="13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2" name="Freeform 629"/>
            <p:cNvSpPr>
              <a:spLocks/>
            </p:cNvSpPr>
            <p:nvPr/>
          </p:nvSpPr>
          <p:spPr bwMode="auto">
            <a:xfrm>
              <a:off x="3382" y="1868"/>
              <a:ext cx="97" cy="13"/>
            </a:xfrm>
            <a:custGeom>
              <a:avLst/>
              <a:gdLst>
                <a:gd name="T0" fmla="*/ 97 w 1361"/>
                <a:gd name="T1" fmla="*/ 0 h 178"/>
                <a:gd name="T2" fmla="*/ 52 w 1361"/>
                <a:gd name="T3" fmla="*/ 13 h 178"/>
                <a:gd name="T4" fmla="*/ 0 w 1361"/>
                <a:gd name="T5" fmla="*/ 10 h 178"/>
                <a:gd name="T6" fmla="*/ 97 w 1361"/>
                <a:gd name="T7" fmla="*/ 0 h 178"/>
                <a:gd name="T8" fmla="*/ 0 60000 65536"/>
                <a:gd name="T9" fmla="*/ 0 60000 65536"/>
                <a:gd name="T10" fmla="*/ 0 60000 65536"/>
                <a:gd name="T11" fmla="*/ 0 60000 65536"/>
                <a:gd name="T12" fmla="*/ 0 w 1361"/>
                <a:gd name="T13" fmla="*/ 0 h 178"/>
                <a:gd name="T14" fmla="*/ 1361 w 1361"/>
                <a:gd name="T15" fmla="*/ 178 h 178"/>
              </a:gdLst>
              <a:ahLst/>
              <a:cxnLst>
                <a:cxn ang="T8">
                  <a:pos x="T0" y="T1"/>
                </a:cxn>
                <a:cxn ang="T9">
                  <a:pos x="T2" y="T3"/>
                </a:cxn>
                <a:cxn ang="T10">
                  <a:pos x="T4" y="T5"/>
                </a:cxn>
                <a:cxn ang="T11">
                  <a:pos x="T6" y="T7"/>
                </a:cxn>
              </a:cxnLst>
              <a:rect l="T12" t="T13" r="T14" b="T15"/>
              <a:pathLst>
                <a:path w="1361" h="178">
                  <a:moveTo>
                    <a:pt x="1361" y="0"/>
                  </a:moveTo>
                  <a:lnTo>
                    <a:pt x="725" y="178"/>
                  </a:lnTo>
                  <a:lnTo>
                    <a:pt x="0" y="134"/>
                  </a:lnTo>
                  <a:lnTo>
                    <a:pt x="13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3" name="Freeform 630"/>
            <p:cNvSpPr>
              <a:spLocks/>
            </p:cNvSpPr>
            <p:nvPr/>
          </p:nvSpPr>
          <p:spPr bwMode="auto">
            <a:xfrm>
              <a:off x="3382" y="1859"/>
              <a:ext cx="97" cy="19"/>
            </a:xfrm>
            <a:custGeom>
              <a:avLst/>
              <a:gdLst>
                <a:gd name="T0" fmla="*/ 44 w 1361"/>
                <a:gd name="T1" fmla="*/ 0 h 251"/>
                <a:gd name="T2" fmla="*/ 97 w 1361"/>
                <a:gd name="T3" fmla="*/ 9 h 251"/>
                <a:gd name="T4" fmla="*/ 0 w 1361"/>
                <a:gd name="T5" fmla="*/ 19 h 251"/>
                <a:gd name="T6" fmla="*/ 44 w 1361"/>
                <a:gd name="T7" fmla="*/ 0 h 251"/>
                <a:gd name="T8" fmla="*/ 0 60000 65536"/>
                <a:gd name="T9" fmla="*/ 0 60000 65536"/>
                <a:gd name="T10" fmla="*/ 0 60000 65536"/>
                <a:gd name="T11" fmla="*/ 0 60000 65536"/>
                <a:gd name="T12" fmla="*/ 0 w 1361"/>
                <a:gd name="T13" fmla="*/ 0 h 251"/>
                <a:gd name="T14" fmla="*/ 1361 w 1361"/>
                <a:gd name="T15" fmla="*/ 251 h 251"/>
              </a:gdLst>
              <a:ahLst/>
              <a:cxnLst>
                <a:cxn ang="T8">
                  <a:pos x="T0" y="T1"/>
                </a:cxn>
                <a:cxn ang="T9">
                  <a:pos x="T2" y="T3"/>
                </a:cxn>
                <a:cxn ang="T10">
                  <a:pos x="T4" y="T5"/>
                </a:cxn>
                <a:cxn ang="T11">
                  <a:pos x="T6" y="T7"/>
                </a:cxn>
              </a:cxnLst>
              <a:rect l="T12" t="T13" r="T14" b="T15"/>
              <a:pathLst>
                <a:path w="1361" h="251">
                  <a:moveTo>
                    <a:pt x="613" y="0"/>
                  </a:moveTo>
                  <a:lnTo>
                    <a:pt x="1361" y="117"/>
                  </a:lnTo>
                  <a:lnTo>
                    <a:pt x="0" y="251"/>
                  </a:lnTo>
                  <a:lnTo>
                    <a:pt x="6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4" name="Freeform 631"/>
            <p:cNvSpPr>
              <a:spLocks/>
            </p:cNvSpPr>
            <p:nvPr/>
          </p:nvSpPr>
          <p:spPr bwMode="auto">
            <a:xfrm>
              <a:off x="3382" y="1859"/>
              <a:ext cx="97" cy="19"/>
            </a:xfrm>
            <a:custGeom>
              <a:avLst/>
              <a:gdLst>
                <a:gd name="T0" fmla="*/ 44 w 1361"/>
                <a:gd name="T1" fmla="*/ 0 h 251"/>
                <a:gd name="T2" fmla="*/ 97 w 1361"/>
                <a:gd name="T3" fmla="*/ 9 h 251"/>
                <a:gd name="T4" fmla="*/ 0 w 1361"/>
                <a:gd name="T5" fmla="*/ 19 h 251"/>
                <a:gd name="T6" fmla="*/ 44 w 1361"/>
                <a:gd name="T7" fmla="*/ 0 h 251"/>
                <a:gd name="T8" fmla="*/ 0 60000 65536"/>
                <a:gd name="T9" fmla="*/ 0 60000 65536"/>
                <a:gd name="T10" fmla="*/ 0 60000 65536"/>
                <a:gd name="T11" fmla="*/ 0 60000 65536"/>
                <a:gd name="T12" fmla="*/ 0 w 1361"/>
                <a:gd name="T13" fmla="*/ 0 h 251"/>
                <a:gd name="T14" fmla="*/ 1361 w 1361"/>
                <a:gd name="T15" fmla="*/ 251 h 251"/>
              </a:gdLst>
              <a:ahLst/>
              <a:cxnLst>
                <a:cxn ang="T8">
                  <a:pos x="T0" y="T1"/>
                </a:cxn>
                <a:cxn ang="T9">
                  <a:pos x="T2" y="T3"/>
                </a:cxn>
                <a:cxn ang="T10">
                  <a:pos x="T4" y="T5"/>
                </a:cxn>
                <a:cxn ang="T11">
                  <a:pos x="T6" y="T7"/>
                </a:cxn>
              </a:cxnLst>
              <a:rect l="T12" t="T13" r="T14" b="T15"/>
              <a:pathLst>
                <a:path w="1361" h="251">
                  <a:moveTo>
                    <a:pt x="613" y="0"/>
                  </a:moveTo>
                  <a:lnTo>
                    <a:pt x="1361" y="117"/>
                  </a:lnTo>
                  <a:lnTo>
                    <a:pt x="0" y="251"/>
                  </a:lnTo>
                  <a:lnTo>
                    <a:pt x="6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5" name="Freeform 632"/>
            <p:cNvSpPr>
              <a:spLocks/>
            </p:cNvSpPr>
            <p:nvPr/>
          </p:nvSpPr>
          <p:spPr bwMode="auto">
            <a:xfrm>
              <a:off x="3827" y="1850"/>
              <a:ext cx="45" cy="32"/>
            </a:xfrm>
            <a:custGeom>
              <a:avLst/>
              <a:gdLst>
                <a:gd name="T0" fmla="*/ 15 w 638"/>
                <a:gd name="T1" fmla="*/ 0 h 419"/>
                <a:gd name="T2" fmla="*/ 45 w 638"/>
                <a:gd name="T3" fmla="*/ 32 h 419"/>
                <a:gd name="T4" fmla="*/ 0 w 638"/>
                <a:gd name="T5" fmla="*/ 18 h 419"/>
                <a:gd name="T6" fmla="*/ 15 w 638"/>
                <a:gd name="T7" fmla="*/ 0 h 419"/>
                <a:gd name="T8" fmla="*/ 0 60000 65536"/>
                <a:gd name="T9" fmla="*/ 0 60000 65536"/>
                <a:gd name="T10" fmla="*/ 0 60000 65536"/>
                <a:gd name="T11" fmla="*/ 0 60000 65536"/>
                <a:gd name="T12" fmla="*/ 0 w 638"/>
                <a:gd name="T13" fmla="*/ 0 h 419"/>
                <a:gd name="T14" fmla="*/ 638 w 638"/>
                <a:gd name="T15" fmla="*/ 419 h 419"/>
              </a:gdLst>
              <a:ahLst/>
              <a:cxnLst>
                <a:cxn ang="T8">
                  <a:pos x="T0" y="T1"/>
                </a:cxn>
                <a:cxn ang="T9">
                  <a:pos x="T2" y="T3"/>
                </a:cxn>
                <a:cxn ang="T10">
                  <a:pos x="T4" y="T5"/>
                </a:cxn>
                <a:cxn ang="T11">
                  <a:pos x="T6" y="T7"/>
                </a:cxn>
              </a:cxnLst>
              <a:rect l="T12" t="T13" r="T14" b="T15"/>
              <a:pathLst>
                <a:path w="638" h="419">
                  <a:moveTo>
                    <a:pt x="216" y="0"/>
                  </a:moveTo>
                  <a:lnTo>
                    <a:pt x="638" y="419"/>
                  </a:lnTo>
                  <a:lnTo>
                    <a:pt x="0" y="239"/>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6" name="Freeform 633"/>
            <p:cNvSpPr>
              <a:spLocks/>
            </p:cNvSpPr>
            <p:nvPr/>
          </p:nvSpPr>
          <p:spPr bwMode="auto">
            <a:xfrm>
              <a:off x="3827" y="1850"/>
              <a:ext cx="45" cy="32"/>
            </a:xfrm>
            <a:custGeom>
              <a:avLst/>
              <a:gdLst>
                <a:gd name="T0" fmla="*/ 15 w 638"/>
                <a:gd name="T1" fmla="*/ 0 h 419"/>
                <a:gd name="T2" fmla="*/ 45 w 638"/>
                <a:gd name="T3" fmla="*/ 32 h 419"/>
                <a:gd name="T4" fmla="*/ 0 w 638"/>
                <a:gd name="T5" fmla="*/ 18 h 419"/>
                <a:gd name="T6" fmla="*/ 15 w 638"/>
                <a:gd name="T7" fmla="*/ 0 h 419"/>
                <a:gd name="T8" fmla="*/ 0 60000 65536"/>
                <a:gd name="T9" fmla="*/ 0 60000 65536"/>
                <a:gd name="T10" fmla="*/ 0 60000 65536"/>
                <a:gd name="T11" fmla="*/ 0 60000 65536"/>
                <a:gd name="T12" fmla="*/ 0 w 638"/>
                <a:gd name="T13" fmla="*/ 0 h 419"/>
                <a:gd name="T14" fmla="*/ 638 w 638"/>
                <a:gd name="T15" fmla="*/ 419 h 419"/>
              </a:gdLst>
              <a:ahLst/>
              <a:cxnLst>
                <a:cxn ang="T8">
                  <a:pos x="T0" y="T1"/>
                </a:cxn>
                <a:cxn ang="T9">
                  <a:pos x="T2" y="T3"/>
                </a:cxn>
                <a:cxn ang="T10">
                  <a:pos x="T4" y="T5"/>
                </a:cxn>
                <a:cxn ang="T11">
                  <a:pos x="T6" y="T7"/>
                </a:cxn>
              </a:cxnLst>
              <a:rect l="T12" t="T13" r="T14" b="T15"/>
              <a:pathLst>
                <a:path w="638" h="419">
                  <a:moveTo>
                    <a:pt x="216" y="0"/>
                  </a:moveTo>
                  <a:lnTo>
                    <a:pt x="638" y="419"/>
                  </a:lnTo>
                  <a:lnTo>
                    <a:pt x="0" y="239"/>
                  </a:lnTo>
                  <a:lnTo>
                    <a:pt x="2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7" name="Freeform 634"/>
            <p:cNvSpPr>
              <a:spLocks/>
            </p:cNvSpPr>
            <p:nvPr/>
          </p:nvSpPr>
          <p:spPr bwMode="auto">
            <a:xfrm>
              <a:off x="3426" y="1849"/>
              <a:ext cx="153" cy="19"/>
            </a:xfrm>
            <a:custGeom>
              <a:avLst/>
              <a:gdLst>
                <a:gd name="T0" fmla="*/ 153 w 2140"/>
                <a:gd name="T1" fmla="*/ 0 h 241"/>
                <a:gd name="T2" fmla="*/ 53 w 2140"/>
                <a:gd name="T3" fmla="*/ 19 h 241"/>
                <a:gd name="T4" fmla="*/ 0 w 2140"/>
                <a:gd name="T5" fmla="*/ 10 h 241"/>
                <a:gd name="T6" fmla="*/ 153 w 2140"/>
                <a:gd name="T7" fmla="*/ 0 h 241"/>
                <a:gd name="T8" fmla="*/ 0 60000 65536"/>
                <a:gd name="T9" fmla="*/ 0 60000 65536"/>
                <a:gd name="T10" fmla="*/ 0 60000 65536"/>
                <a:gd name="T11" fmla="*/ 0 60000 65536"/>
                <a:gd name="T12" fmla="*/ 0 w 2140"/>
                <a:gd name="T13" fmla="*/ 0 h 241"/>
                <a:gd name="T14" fmla="*/ 2140 w 2140"/>
                <a:gd name="T15" fmla="*/ 241 h 241"/>
              </a:gdLst>
              <a:ahLst/>
              <a:cxnLst>
                <a:cxn ang="T8">
                  <a:pos x="T0" y="T1"/>
                </a:cxn>
                <a:cxn ang="T9">
                  <a:pos x="T2" y="T3"/>
                </a:cxn>
                <a:cxn ang="T10">
                  <a:pos x="T4" y="T5"/>
                </a:cxn>
                <a:cxn ang="T11">
                  <a:pos x="T6" y="T7"/>
                </a:cxn>
              </a:cxnLst>
              <a:rect l="T12" t="T13" r="T14" b="T15"/>
              <a:pathLst>
                <a:path w="2140" h="241">
                  <a:moveTo>
                    <a:pt x="2140" y="0"/>
                  </a:moveTo>
                  <a:lnTo>
                    <a:pt x="748" y="241"/>
                  </a:lnTo>
                  <a:lnTo>
                    <a:pt x="0" y="124"/>
                  </a:lnTo>
                  <a:lnTo>
                    <a:pt x="2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98" name="Freeform 635"/>
            <p:cNvSpPr>
              <a:spLocks/>
            </p:cNvSpPr>
            <p:nvPr/>
          </p:nvSpPr>
          <p:spPr bwMode="auto">
            <a:xfrm>
              <a:off x="3426" y="1849"/>
              <a:ext cx="153" cy="19"/>
            </a:xfrm>
            <a:custGeom>
              <a:avLst/>
              <a:gdLst>
                <a:gd name="T0" fmla="*/ 153 w 2140"/>
                <a:gd name="T1" fmla="*/ 0 h 241"/>
                <a:gd name="T2" fmla="*/ 53 w 2140"/>
                <a:gd name="T3" fmla="*/ 19 h 241"/>
                <a:gd name="T4" fmla="*/ 0 w 2140"/>
                <a:gd name="T5" fmla="*/ 10 h 241"/>
                <a:gd name="T6" fmla="*/ 153 w 2140"/>
                <a:gd name="T7" fmla="*/ 0 h 241"/>
                <a:gd name="T8" fmla="*/ 0 60000 65536"/>
                <a:gd name="T9" fmla="*/ 0 60000 65536"/>
                <a:gd name="T10" fmla="*/ 0 60000 65536"/>
                <a:gd name="T11" fmla="*/ 0 60000 65536"/>
                <a:gd name="T12" fmla="*/ 0 w 2140"/>
                <a:gd name="T13" fmla="*/ 0 h 241"/>
                <a:gd name="T14" fmla="*/ 2140 w 2140"/>
                <a:gd name="T15" fmla="*/ 241 h 241"/>
              </a:gdLst>
              <a:ahLst/>
              <a:cxnLst>
                <a:cxn ang="T8">
                  <a:pos x="T0" y="T1"/>
                </a:cxn>
                <a:cxn ang="T9">
                  <a:pos x="T2" y="T3"/>
                </a:cxn>
                <a:cxn ang="T10">
                  <a:pos x="T4" y="T5"/>
                </a:cxn>
                <a:cxn ang="T11">
                  <a:pos x="T6" y="T7"/>
                </a:cxn>
              </a:cxnLst>
              <a:rect l="T12" t="T13" r="T14" b="T15"/>
              <a:pathLst>
                <a:path w="2140" h="241">
                  <a:moveTo>
                    <a:pt x="2140" y="0"/>
                  </a:moveTo>
                  <a:lnTo>
                    <a:pt x="748" y="241"/>
                  </a:lnTo>
                  <a:lnTo>
                    <a:pt x="0" y="124"/>
                  </a:lnTo>
                  <a:lnTo>
                    <a:pt x="2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99" name="Freeform 636"/>
            <p:cNvSpPr>
              <a:spLocks/>
            </p:cNvSpPr>
            <p:nvPr/>
          </p:nvSpPr>
          <p:spPr bwMode="auto">
            <a:xfrm>
              <a:off x="3797" y="1848"/>
              <a:ext cx="45" cy="20"/>
            </a:xfrm>
            <a:custGeom>
              <a:avLst/>
              <a:gdLst>
                <a:gd name="T0" fmla="*/ 0 w 632"/>
                <a:gd name="T1" fmla="*/ 0 h 261"/>
                <a:gd name="T2" fmla="*/ 45 w 632"/>
                <a:gd name="T3" fmla="*/ 2 h 261"/>
                <a:gd name="T4" fmla="*/ 30 w 632"/>
                <a:gd name="T5" fmla="*/ 20 h 261"/>
                <a:gd name="T6" fmla="*/ 0 w 632"/>
                <a:gd name="T7" fmla="*/ 0 h 261"/>
                <a:gd name="T8" fmla="*/ 0 60000 65536"/>
                <a:gd name="T9" fmla="*/ 0 60000 65536"/>
                <a:gd name="T10" fmla="*/ 0 60000 65536"/>
                <a:gd name="T11" fmla="*/ 0 60000 65536"/>
                <a:gd name="T12" fmla="*/ 0 w 632"/>
                <a:gd name="T13" fmla="*/ 0 h 261"/>
                <a:gd name="T14" fmla="*/ 632 w 632"/>
                <a:gd name="T15" fmla="*/ 261 h 261"/>
              </a:gdLst>
              <a:ahLst/>
              <a:cxnLst>
                <a:cxn ang="T8">
                  <a:pos x="T0" y="T1"/>
                </a:cxn>
                <a:cxn ang="T9">
                  <a:pos x="T2" y="T3"/>
                </a:cxn>
                <a:cxn ang="T10">
                  <a:pos x="T4" y="T5"/>
                </a:cxn>
                <a:cxn ang="T11">
                  <a:pos x="T6" y="T7"/>
                </a:cxn>
              </a:cxnLst>
              <a:rect l="T12" t="T13" r="T14" b="T15"/>
              <a:pathLst>
                <a:path w="632" h="261">
                  <a:moveTo>
                    <a:pt x="0" y="0"/>
                  </a:moveTo>
                  <a:lnTo>
                    <a:pt x="632" y="22"/>
                  </a:lnTo>
                  <a:lnTo>
                    <a:pt x="416" y="26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0" name="Freeform 637"/>
            <p:cNvSpPr>
              <a:spLocks/>
            </p:cNvSpPr>
            <p:nvPr/>
          </p:nvSpPr>
          <p:spPr bwMode="auto">
            <a:xfrm>
              <a:off x="3797" y="1848"/>
              <a:ext cx="45" cy="20"/>
            </a:xfrm>
            <a:custGeom>
              <a:avLst/>
              <a:gdLst>
                <a:gd name="T0" fmla="*/ 0 w 632"/>
                <a:gd name="T1" fmla="*/ 0 h 261"/>
                <a:gd name="T2" fmla="*/ 45 w 632"/>
                <a:gd name="T3" fmla="*/ 2 h 261"/>
                <a:gd name="T4" fmla="*/ 30 w 632"/>
                <a:gd name="T5" fmla="*/ 20 h 261"/>
                <a:gd name="T6" fmla="*/ 0 w 632"/>
                <a:gd name="T7" fmla="*/ 0 h 261"/>
                <a:gd name="T8" fmla="*/ 0 60000 65536"/>
                <a:gd name="T9" fmla="*/ 0 60000 65536"/>
                <a:gd name="T10" fmla="*/ 0 60000 65536"/>
                <a:gd name="T11" fmla="*/ 0 60000 65536"/>
                <a:gd name="T12" fmla="*/ 0 w 632"/>
                <a:gd name="T13" fmla="*/ 0 h 261"/>
                <a:gd name="T14" fmla="*/ 632 w 632"/>
                <a:gd name="T15" fmla="*/ 261 h 261"/>
              </a:gdLst>
              <a:ahLst/>
              <a:cxnLst>
                <a:cxn ang="T8">
                  <a:pos x="T0" y="T1"/>
                </a:cxn>
                <a:cxn ang="T9">
                  <a:pos x="T2" y="T3"/>
                </a:cxn>
                <a:cxn ang="T10">
                  <a:pos x="T4" y="T5"/>
                </a:cxn>
                <a:cxn ang="T11">
                  <a:pos x="T6" y="T7"/>
                </a:cxn>
              </a:cxnLst>
              <a:rect l="T12" t="T13" r="T14" b="T15"/>
              <a:pathLst>
                <a:path w="632" h="261">
                  <a:moveTo>
                    <a:pt x="0" y="0"/>
                  </a:moveTo>
                  <a:lnTo>
                    <a:pt x="632" y="22"/>
                  </a:lnTo>
                  <a:lnTo>
                    <a:pt x="416" y="26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1" name="Freeform 638"/>
            <p:cNvSpPr>
              <a:spLocks/>
            </p:cNvSpPr>
            <p:nvPr/>
          </p:nvSpPr>
          <p:spPr bwMode="auto">
            <a:xfrm>
              <a:off x="3426" y="1844"/>
              <a:ext cx="153" cy="15"/>
            </a:xfrm>
            <a:custGeom>
              <a:avLst/>
              <a:gdLst>
                <a:gd name="T0" fmla="*/ 48 w 2140"/>
                <a:gd name="T1" fmla="*/ 0 h 187"/>
                <a:gd name="T2" fmla="*/ 153 w 2140"/>
                <a:gd name="T3" fmla="*/ 5 h 187"/>
                <a:gd name="T4" fmla="*/ 0 w 2140"/>
                <a:gd name="T5" fmla="*/ 15 h 187"/>
                <a:gd name="T6" fmla="*/ 48 w 2140"/>
                <a:gd name="T7" fmla="*/ 0 h 187"/>
                <a:gd name="T8" fmla="*/ 0 60000 65536"/>
                <a:gd name="T9" fmla="*/ 0 60000 65536"/>
                <a:gd name="T10" fmla="*/ 0 60000 65536"/>
                <a:gd name="T11" fmla="*/ 0 60000 65536"/>
                <a:gd name="T12" fmla="*/ 0 w 2140"/>
                <a:gd name="T13" fmla="*/ 0 h 187"/>
                <a:gd name="T14" fmla="*/ 2140 w 2140"/>
                <a:gd name="T15" fmla="*/ 187 h 187"/>
              </a:gdLst>
              <a:ahLst/>
              <a:cxnLst>
                <a:cxn ang="T8">
                  <a:pos x="T0" y="T1"/>
                </a:cxn>
                <a:cxn ang="T9">
                  <a:pos x="T2" y="T3"/>
                </a:cxn>
                <a:cxn ang="T10">
                  <a:pos x="T4" y="T5"/>
                </a:cxn>
                <a:cxn ang="T11">
                  <a:pos x="T6" y="T7"/>
                </a:cxn>
              </a:cxnLst>
              <a:rect l="T12" t="T13" r="T14" b="T15"/>
              <a:pathLst>
                <a:path w="2140" h="187">
                  <a:moveTo>
                    <a:pt x="668" y="0"/>
                  </a:moveTo>
                  <a:lnTo>
                    <a:pt x="2140" y="63"/>
                  </a:lnTo>
                  <a:lnTo>
                    <a:pt x="0" y="187"/>
                  </a:lnTo>
                  <a:lnTo>
                    <a:pt x="6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2" name="Freeform 639"/>
            <p:cNvSpPr>
              <a:spLocks/>
            </p:cNvSpPr>
            <p:nvPr/>
          </p:nvSpPr>
          <p:spPr bwMode="auto">
            <a:xfrm>
              <a:off x="3426" y="1844"/>
              <a:ext cx="153" cy="15"/>
            </a:xfrm>
            <a:custGeom>
              <a:avLst/>
              <a:gdLst>
                <a:gd name="T0" fmla="*/ 48 w 2140"/>
                <a:gd name="T1" fmla="*/ 0 h 187"/>
                <a:gd name="T2" fmla="*/ 153 w 2140"/>
                <a:gd name="T3" fmla="*/ 5 h 187"/>
                <a:gd name="T4" fmla="*/ 0 w 2140"/>
                <a:gd name="T5" fmla="*/ 15 h 187"/>
                <a:gd name="T6" fmla="*/ 48 w 2140"/>
                <a:gd name="T7" fmla="*/ 0 h 187"/>
                <a:gd name="T8" fmla="*/ 0 60000 65536"/>
                <a:gd name="T9" fmla="*/ 0 60000 65536"/>
                <a:gd name="T10" fmla="*/ 0 60000 65536"/>
                <a:gd name="T11" fmla="*/ 0 60000 65536"/>
                <a:gd name="T12" fmla="*/ 0 w 2140"/>
                <a:gd name="T13" fmla="*/ 0 h 187"/>
                <a:gd name="T14" fmla="*/ 2140 w 2140"/>
                <a:gd name="T15" fmla="*/ 187 h 187"/>
              </a:gdLst>
              <a:ahLst/>
              <a:cxnLst>
                <a:cxn ang="T8">
                  <a:pos x="T0" y="T1"/>
                </a:cxn>
                <a:cxn ang="T9">
                  <a:pos x="T2" y="T3"/>
                </a:cxn>
                <a:cxn ang="T10">
                  <a:pos x="T4" y="T5"/>
                </a:cxn>
                <a:cxn ang="T11">
                  <a:pos x="T6" y="T7"/>
                </a:cxn>
              </a:cxnLst>
              <a:rect l="T12" t="T13" r="T14" b="T15"/>
              <a:pathLst>
                <a:path w="2140" h="187">
                  <a:moveTo>
                    <a:pt x="668" y="0"/>
                  </a:moveTo>
                  <a:lnTo>
                    <a:pt x="2140" y="63"/>
                  </a:lnTo>
                  <a:lnTo>
                    <a:pt x="0" y="187"/>
                  </a:lnTo>
                  <a:lnTo>
                    <a:pt x="66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3" name="Freeform 640"/>
            <p:cNvSpPr>
              <a:spLocks/>
            </p:cNvSpPr>
            <p:nvPr/>
          </p:nvSpPr>
          <p:spPr bwMode="auto">
            <a:xfrm>
              <a:off x="3764" y="1837"/>
              <a:ext cx="78" cy="13"/>
            </a:xfrm>
            <a:custGeom>
              <a:avLst/>
              <a:gdLst>
                <a:gd name="T0" fmla="*/ 0 w 1100"/>
                <a:gd name="T1" fmla="*/ 0 h 166"/>
                <a:gd name="T2" fmla="*/ 78 w 1100"/>
                <a:gd name="T3" fmla="*/ 13 h 166"/>
                <a:gd name="T4" fmla="*/ 33 w 1100"/>
                <a:gd name="T5" fmla="*/ 11 h 166"/>
                <a:gd name="T6" fmla="*/ 0 w 1100"/>
                <a:gd name="T7" fmla="*/ 0 h 166"/>
                <a:gd name="T8" fmla="*/ 0 60000 65536"/>
                <a:gd name="T9" fmla="*/ 0 60000 65536"/>
                <a:gd name="T10" fmla="*/ 0 60000 65536"/>
                <a:gd name="T11" fmla="*/ 0 60000 65536"/>
                <a:gd name="T12" fmla="*/ 0 w 1100"/>
                <a:gd name="T13" fmla="*/ 0 h 166"/>
                <a:gd name="T14" fmla="*/ 1100 w 1100"/>
                <a:gd name="T15" fmla="*/ 166 h 166"/>
              </a:gdLst>
              <a:ahLst/>
              <a:cxnLst>
                <a:cxn ang="T8">
                  <a:pos x="T0" y="T1"/>
                </a:cxn>
                <a:cxn ang="T9">
                  <a:pos x="T2" y="T3"/>
                </a:cxn>
                <a:cxn ang="T10">
                  <a:pos x="T4" y="T5"/>
                </a:cxn>
                <a:cxn ang="T11">
                  <a:pos x="T6" y="T7"/>
                </a:cxn>
              </a:cxnLst>
              <a:rect l="T12" t="T13" r="T14" b="T15"/>
              <a:pathLst>
                <a:path w="1100" h="166">
                  <a:moveTo>
                    <a:pt x="0" y="0"/>
                  </a:moveTo>
                  <a:lnTo>
                    <a:pt x="1100" y="166"/>
                  </a:lnTo>
                  <a:lnTo>
                    <a:pt x="468" y="1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4" name="Freeform 641"/>
            <p:cNvSpPr>
              <a:spLocks/>
            </p:cNvSpPr>
            <p:nvPr/>
          </p:nvSpPr>
          <p:spPr bwMode="auto">
            <a:xfrm>
              <a:off x="3764" y="1837"/>
              <a:ext cx="78" cy="13"/>
            </a:xfrm>
            <a:custGeom>
              <a:avLst/>
              <a:gdLst>
                <a:gd name="T0" fmla="*/ 0 w 1100"/>
                <a:gd name="T1" fmla="*/ 0 h 166"/>
                <a:gd name="T2" fmla="*/ 78 w 1100"/>
                <a:gd name="T3" fmla="*/ 13 h 166"/>
                <a:gd name="T4" fmla="*/ 33 w 1100"/>
                <a:gd name="T5" fmla="*/ 11 h 166"/>
                <a:gd name="T6" fmla="*/ 0 w 1100"/>
                <a:gd name="T7" fmla="*/ 0 h 166"/>
                <a:gd name="T8" fmla="*/ 0 60000 65536"/>
                <a:gd name="T9" fmla="*/ 0 60000 65536"/>
                <a:gd name="T10" fmla="*/ 0 60000 65536"/>
                <a:gd name="T11" fmla="*/ 0 60000 65536"/>
                <a:gd name="T12" fmla="*/ 0 w 1100"/>
                <a:gd name="T13" fmla="*/ 0 h 166"/>
                <a:gd name="T14" fmla="*/ 1100 w 1100"/>
                <a:gd name="T15" fmla="*/ 166 h 166"/>
              </a:gdLst>
              <a:ahLst/>
              <a:cxnLst>
                <a:cxn ang="T8">
                  <a:pos x="T0" y="T1"/>
                </a:cxn>
                <a:cxn ang="T9">
                  <a:pos x="T2" y="T3"/>
                </a:cxn>
                <a:cxn ang="T10">
                  <a:pos x="T4" y="T5"/>
                </a:cxn>
                <a:cxn ang="T11">
                  <a:pos x="T6" y="T7"/>
                </a:cxn>
              </a:cxnLst>
              <a:rect l="T12" t="T13" r="T14" b="T15"/>
              <a:pathLst>
                <a:path w="1100" h="166">
                  <a:moveTo>
                    <a:pt x="0" y="0"/>
                  </a:moveTo>
                  <a:lnTo>
                    <a:pt x="1100" y="166"/>
                  </a:lnTo>
                  <a:lnTo>
                    <a:pt x="468" y="14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5" name="Freeform 642"/>
            <p:cNvSpPr>
              <a:spLocks/>
            </p:cNvSpPr>
            <p:nvPr/>
          </p:nvSpPr>
          <p:spPr bwMode="auto">
            <a:xfrm>
              <a:off x="3474" y="1836"/>
              <a:ext cx="205" cy="13"/>
            </a:xfrm>
            <a:custGeom>
              <a:avLst/>
              <a:gdLst>
                <a:gd name="T0" fmla="*/ 205 w 2877"/>
                <a:gd name="T1" fmla="*/ 0 h 169"/>
                <a:gd name="T2" fmla="*/ 105 w 2877"/>
                <a:gd name="T3" fmla="*/ 13 h 169"/>
                <a:gd name="T4" fmla="*/ 0 w 2877"/>
                <a:gd name="T5" fmla="*/ 8 h 169"/>
                <a:gd name="T6" fmla="*/ 205 w 2877"/>
                <a:gd name="T7" fmla="*/ 0 h 169"/>
                <a:gd name="T8" fmla="*/ 0 60000 65536"/>
                <a:gd name="T9" fmla="*/ 0 60000 65536"/>
                <a:gd name="T10" fmla="*/ 0 60000 65536"/>
                <a:gd name="T11" fmla="*/ 0 60000 65536"/>
                <a:gd name="T12" fmla="*/ 0 w 2877"/>
                <a:gd name="T13" fmla="*/ 0 h 169"/>
                <a:gd name="T14" fmla="*/ 2877 w 2877"/>
                <a:gd name="T15" fmla="*/ 169 h 169"/>
              </a:gdLst>
              <a:ahLst/>
              <a:cxnLst>
                <a:cxn ang="T8">
                  <a:pos x="T0" y="T1"/>
                </a:cxn>
                <a:cxn ang="T9">
                  <a:pos x="T2" y="T3"/>
                </a:cxn>
                <a:cxn ang="T10">
                  <a:pos x="T4" y="T5"/>
                </a:cxn>
                <a:cxn ang="T11">
                  <a:pos x="T6" y="T7"/>
                </a:cxn>
              </a:cxnLst>
              <a:rect l="T12" t="T13" r="T14" b="T15"/>
              <a:pathLst>
                <a:path w="2877" h="169">
                  <a:moveTo>
                    <a:pt x="2877" y="0"/>
                  </a:moveTo>
                  <a:lnTo>
                    <a:pt x="1472" y="169"/>
                  </a:lnTo>
                  <a:lnTo>
                    <a:pt x="0" y="106"/>
                  </a:lnTo>
                  <a:lnTo>
                    <a:pt x="28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6" name="Freeform 643"/>
            <p:cNvSpPr>
              <a:spLocks/>
            </p:cNvSpPr>
            <p:nvPr/>
          </p:nvSpPr>
          <p:spPr bwMode="auto">
            <a:xfrm>
              <a:off x="3474" y="1836"/>
              <a:ext cx="205" cy="13"/>
            </a:xfrm>
            <a:custGeom>
              <a:avLst/>
              <a:gdLst>
                <a:gd name="T0" fmla="*/ 205 w 2877"/>
                <a:gd name="T1" fmla="*/ 0 h 169"/>
                <a:gd name="T2" fmla="*/ 105 w 2877"/>
                <a:gd name="T3" fmla="*/ 13 h 169"/>
                <a:gd name="T4" fmla="*/ 0 w 2877"/>
                <a:gd name="T5" fmla="*/ 8 h 169"/>
                <a:gd name="T6" fmla="*/ 205 w 2877"/>
                <a:gd name="T7" fmla="*/ 0 h 169"/>
                <a:gd name="T8" fmla="*/ 0 60000 65536"/>
                <a:gd name="T9" fmla="*/ 0 60000 65536"/>
                <a:gd name="T10" fmla="*/ 0 60000 65536"/>
                <a:gd name="T11" fmla="*/ 0 60000 65536"/>
                <a:gd name="T12" fmla="*/ 0 w 2877"/>
                <a:gd name="T13" fmla="*/ 0 h 169"/>
                <a:gd name="T14" fmla="*/ 2877 w 2877"/>
                <a:gd name="T15" fmla="*/ 169 h 169"/>
              </a:gdLst>
              <a:ahLst/>
              <a:cxnLst>
                <a:cxn ang="T8">
                  <a:pos x="T0" y="T1"/>
                </a:cxn>
                <a:cxn ang="T9">
                  <a:pos x="T2" y="T3"/>
                </a:cxn>
                <a:cxn ang="T10">
                  <a:pos x="T4" y="T5"/>
                </a:cxn>
                <a:cxn ang="T11">
                  <a:pos x="T6" y="T7"/>
                </a:cxn>
              </a:cxnLst>
              <a:rect l="T12" t="T13" r="T14" b="T15"/>
              <a:pathLst>
                <a:path w="2877" h="169">
                  <a:moveTo>
                    <a:pt x="2877" y="0"/>
                  </a:moveTo>
                  <a:lnTo>
                    <a:pt x="1472" y="169"/>
                  </a:lnTo>
                  <a:lnTo>
                    <a:pt x="0" y="106"/>
                  </a:lnTo>
                  <a:lnTo>
                    <a:pt x="28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7" name="Freeform 644"/>
            <p:cNvSpPr>
              <a:spLocks/>
            </p:cNvSpPr>
            <p:nvPr/>
          </p:nvSpPr>
          <p:spPr bwMode="auto">
            <a:xfrm>
              <a:off x="3474" y="1834"/>
              <a:ext cx="250" cy="10"/>
            </a:xfrm>
            <a:custGeom>
              <a:avLst/>
              <a:gdLst>
                <a:gd name="T0" fmla="*/ 250 w 3508"/>
                <a:gd name="T1" fmla="*/ 0 h 139"/>
                <a:gd name="T2" fmla="*/ 205 w 3508"/>
                <a:gd name="T3" fmla="*/ 2 h 139"/>
                <a:gd name="T4" fmla="*/ 0 w 3508"/>
                <a:gd name="T5" fmla="*/ 10 h 139"/>
                <a:gd name="T6" fmla="*/ 250 w 3508"/>
                <a:gd name="T7" fmla="*/ 0 h 139"/>
                <a:gd name="T8" fmla="*/ 0 60000 65536"/>
                <a:gd name="T9" fmla="*/ 0 60000 65536"/>
                <a:gd name="T10" fmla="*/ 0 60000 65536"/>
                <a:gd name="T11" fmla="*/ 0 60000 65536"/>
                <a:gd name="T12" fmla="*/ 0 w 3508"/>
                <a:gd name="T13" fmla="*/ 0 h 139"/>
                <a:gd name="T14" fmla="*/ 3508 w 3508"/>
                <a:gd name="T15" fmla="*/ 139 h 139"/>
              </a:gdLst>
              <a:ahLst/>
              <a:cxnLst>
                <a:cxn ang="T8">
                  <a:pos x="T0" y="T1"/>
                </a:cxn>
                <a:cxn ang="T9">
                  <a:pos x="T2" y="T3"/>
                </a:cxn>
                <a:cxn ang="T10">
                  <a:pos x="T4" y="T5"/>
                </a:cxn>
                <a:cxn ang="T11">
                  <a:pos x="T6" y="T7"/>
                </a:cxn>
              </a:cxnLst>
              <a:rect l="T12" t="T13" r="T14" b="T15"/>
              <a:pathLst>
                <a:path w="3508" h="139">
                  <a:moveTo>
                    <a:pt x="3508" y="0"/>
                  </a:moveTo>
                  <a:lnTo>
                    <a:pt x="2877" y="33"/>
                  </a:lnTo>
                  <a:lnTo>
                    <a:pt x="0" y="139"/>
                  </a:lnTo>
                  <a:lnTo>
                    <a:pt x="35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 name="Freeform 645"/>
            <p:cNvSpPr>
              <a:spLocks/>
            </p:cNvSpPr>
            <p:nvPr/>
          </p:nvSpPr>
          <p:spPr bwMode="auto">
            <a:xfrm>
              <a:off x="3474" y="1834"/>
              <a:ext cx="250" cy="10"/>
            </a:xfrm>
            <a:custGeom>
              <a:avLst/>
              <a:gdLst>
                <a:gd name="T0" fmla="*/ 250 w 3508"/>
                <a:gd name="T1" fmla="*/ 0 h 139"/>
                <a:gd name="T2" fmla="*/ 205 w 3508"/>
                <a:gd name="T3" fmla="*/ 2 h 139"/>
                <a:gd name="T4" fmla="*/ 0 w 3508"/>
                <a:gd name="T5" fmla="*/ 10 h 139"/>
                <a:gd name="T6" fmla="*/ 250 w 3508"/>
                <a:gd name="T7" fmla="*/ 0 h 139"/>
                <a:gd name="T8" fmla="*/ 0 60000 65536"/>
                <a:gd name="T9" fmla="*/ 0 60000 65536"/>
                <a:gd name="T10" fmla="*/ 0 60000 65536"/>
                <a:gd name="T11" fmla="*/ 0 60000 65536"/>
                <a:gd name="T12" fmla="*/ 0 w 3508"/>
                <a:gd name="T13" fmla="*/ 0 h 139"/>
                <a:gd name="T14" fmla="*/ 3508 w 3508"/>
                <a:gd name="T15" fmla="*/ 139 h 139"/>
              </a:gdLst>
              <a:ahLst/>
              <a:cxnLst>
                <a:cxn ang="T8">
                  <a:pos x="T0" y="T1"/>
                </a:cxn>
                <a:cxn ang="T9">
                  <a:pos x="T2" y="T3"/>
                </a:cxn>
                <a:cxn ang="T10">
                  <a:pos x="T4" y="T5"/>
                </a:cxn>
                <a:cxn ang="T11">
                  <a:pos x="T6" y="T7"/>
                </a:cxn>
              </a:cxnLst>
              <a:rect l="T12" t="T13" r="T14" b="T15"/>
              <a:pathLst>
                <a:path w="3508" h="139">
                  <a:moveTo>
                    <a:pt x="3508" y="0"/>
                  </a:moveTo>
                  <a:lnTo>
                    <a:pt x="2877" y="33"/>
                  </a:lnTo>
                  <a:lnTo>
                    <a:pt x="0" y="139"/>
                  </a:lnTo>
                  <a:lnTo>
                    <a:pt x="350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09" name="Freeform 646"/>
            <p:cNvSpPr>
              <a:spLocks/>
            </p:cNvSpPr>
            <p:nvPr/>
          </p:nvSpPr>
          <p:spPr bwMode="auto">
            <a:xfrm>
              <a:off x="3724" y="1826"/>
              <a:ext cx="84" cy="11"/>
            </a:xfrm>
            <a:custGeom>
              <a:avLst/>
              <a:gdLst>
                <a:gd name="T0" fmla="*/ 84 w 1169"/>
                <a:gd name="T1" fmla="*/ 0 h 137"/>
                <a:gd name="T2" fmla="*/ 40 w 1169"/>
                <a:gd name="T3" fmla="*/ 11 h 137"/>
                <a:gd name="T4" fmla="*/ 0 w 1169"/>
                <a:gd name="T5" fmla="*/ 7 h 137"/>
                <a:gd name="T6" fmla="*/ 84 w 1169"/>
                <a:gd name="T7" fmla="*/ 0 h 137"/>
                <a:gd name="T8" fmla="*/ 0 60000 65536"/>
                <a:gd name="T9" fmla="*/ 0 60000 65536"/>
                <a:gd name="T10" fmla="*/ 0 60000 65536"/>
                <a:gd name="T11" fmla="*/ 0 60000 65536"/>
                <a:gd name="T12" fmla="*/ 0 w 1169"/>
                <a:gd name="T13" fmla="*/ 0 h 137"/>
                <a:gd name="T14" fmla="*/ 1169 w 1169"/>
                <a:gd name="T15" fmla="*/ 137 h 137"/>
              </a:gdLst>
              <a:ahLst/>
              <a:cxnLst>
                <a:cxn ang="T8">
                  <a:pos x="T0" y="T1"/>
                </a:cxn>
                <a:cxn ang="T9">
                  <a:pos x="T2" y="T3"/>
                </a:cxn>
                <a:cxn ang="T10">
                  <a:pos x="T4" y="T5"/>
                </a:cxn>
                <a:cxn ang="T11">
                  <a:pos x="T6" y="T7"/>
                </a:cxn>
              </a:cxnLst>
              <a:rect l="T12" t="T13" r="T14" b="T15"/>
              <a:pathLst>
                <a:path w="1169" h="137">
                  <a:moveTo>
                    <a:pt x="1169" y="0"/>
                  </a:moveTo>
                  <a:lnTo>
                    <a:pt x="555" y="137"/>
                  </a:lnTo>
                  <a:lnTo>
                    <a:pt x="0" y="93"/>
                  </a:lnTo>
                  <a:lnTo>
                    <a:pt x="11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 name="Freeform 647"/>
            <p:cNvSpPr>
              <a:spLocks/>
            </p:cNvSpPr>
            <p:nvPr/>
          </p:nvSpPr>
          <p:spPr bwMode="auto">
            <a:xfrm>
              <a:off x="3724" y="1826"/>
              <a:ext cx="84" cy="11"/>
            </a:xfrm>
            <a:custGeom>
              <a:avLst/>
              <a:gdLst>
                <a:gd name="T0" fmla="*/ 84 w 1169"/>
                <a:gd name="T1" fmla="*/ 0 h 137"/>
                <a:gd name="T2" fmla="*/ 40 w 1169"/>
                <a:gd name="T3" fmla="*/ 11 h 137"/>
                <a:gd name="T4" fmla="*/ 0 w 1169"/>
                <a:gd name="T5" fmla="*/ 7 h 137"/>
                <a:gd name="T6" fmla="*/ 84 w 1169"/>
                <a:gd name="T7" fmla="*/ 0 h 137"/>
                <a:gd name="T8" fmla="*/ 0 60000 65536"/>
                <a:gd name="T9" fmla="*/ 0 60000 65536"/>
                <a:gd name="T10" fmla="*/ 0 60000 65536"/>
                <a:gd name="T11" fmla="*/ 0 60000 65536"/>
                <a:gd name="T12" fmla="*/ 0 w 1169"/>
                <a:gd name="T13" fmla="*/ 0 h 137"/>
                <a:gd name="T14" fmla="*/ 1169 w 1169"/>
                <a:gd name="T15" fmla="*/ 137 h 137"/>
              </a:gdLst>
              <a:ahLst/>
              <a:cxnLst>
                <a:cxn ang="T8">
                  <a:pos x="T0" y="T1"/>
                </a:cxn>
                <a:cxn ang="T9">
                  <a:pos x="T2" y="T3"/>
                </a:cxn>
                <a:cxn ang="T10">
                  <a:pos x="T4" y="T5"/>
                </a:cxn>
                <a:cxn ang="T11">
                  <a:pos x="T6" y="T7"/>
                </a:cxn>
              </a:cxnLst>
              <a:rect l="T12" t="T13" r="T14" b="T15"/>
              <a:pathLst>
                <a:path w="1169" h="137">
                  <a:moveTo>
                    <a:pt x="1169" y="0"/>
                  </a:moveTo>
                  <a:lnTo>
                    <a:pt x="555" y="137"/>
                  </a:lnTo>
                  <a:lnTo>
                    <a:pt x="0" y="93"/>
                  </a:lnTo>
                  <a:lnTo>
                    <a:pt x="116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1" name="Freeform 648"/>
            <p:cNvSpPr>
              <a:spLocks/>
            </p:cNvSpPr>
            <p:nvPr/>
          </p:nvSpPr>
          <p:spPr bwMode="auto">
            <a:xfrm>
              <a:off x="3764" y="1826"/>
              <a:ext cx="78" cy="24"/>
            </a:xfrm>
            <a:custGeom>
              <a:avLst/>
              <a:gdLst>
                <a:gd name="T0" fmla="*/ 44 w 1100"/>
                <a:gd name="T1" fmla="*/ 0 h 303"/>
                <a:gd name="T2" fmla="*/ 78 w 1100"/>
                <a:gd name="T3" fmla="*/ 24 h 303"/>
                <a:gd name="T4" fmla="*/ 0 w 1100"/>
                <a:gd name="T5" fmla="*/ 11 h 303"/>
                <a:gd name="T6" fmla="*/ 44 w 1100"/>
                <a:gd name="T7" fmla="*/ 0 h 303"/>
                <a:gd name="T8" fmla="*/ 0 60000 65536"/>
                <a:gd name="T9" fmla="*/ 0 60000 65536"/>
                <a:gd name="T10" fmla="*/ 0 60000 65536"/>
                <a:gd name="T11" fmla="*/ 0 60000 65536"/>
                <a:gd name="T12" fmla="*/ 0 w 1100"/>
                <a:gd name="T13" fmla="*/ 0 h 303"/>
                <a:gd name="T14" fmla="*/ 1100 w 1100"/>
                <a:gd name="T15" fmla="*/ 303 h 303"/>
              </a:gdLst>
              <a:ahLst/>
              <a:cxnLst>
                <a:cxn ang="T8">
                  <a:pos x="T0" y="T1"/>
                </a:cxn>
                <a:cxn ang="T9">
                  <a:pos x="T2" y="T3"/>
                </a:cxn>
                <a:cxn ang="T10">
                  <a:pos x="T4" y="T5"/>
                </a:cxn>
                <a:cxn ang="T11">
                  <a:pos x="T6" y="T7"/>
                </a:cxn>
              </a:cxnLst>
              <a:rect l="T12" t="T13" r="T14" b="T15"/>
              <a:pathLst>
                <a:path w="1100" h="303">
                  <a:moveTo>
                    <a:pt x="614" y="0"/>
                  </a:moveTo>
                  <a:lnTo>
                    <a:pt x="1100" y="303"/>
                  </a:lnTo>
                  <a:lnTo>
                    <a:pt x="0" y="137"/>
                  </a:lnTo>
                  <a:lnTo>
                    <a:pt x="6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2" name="Freeform 649"/>
            <p:cNvSpPr>
              <a:spLocks/>
            </p:cNvSpPr>
            <p:nvPr/>
          </p:nvSpPr>
          <p:spPr bwMode="auto">
            <a:xfrm>
              <a:off x="3764" y="1826"/>
              <a:ext cx="78" cy="24"/>
            </a:xfrm>
            <a:custGeom>
              <a:avLst/>
              <a:gdLst>
                <a:gd name="T0" fmla="*/ 44 w 1100"/>
                <a:gd name="T1" fmla="*/ 0 h 303"/>
                <a:gd name="T2" fmla="*/ 78 w 1100"/>
                <a:gd name="T3" fmla="*/ 24 h 303"/>
                <a:gd name="T4" fmla="*/ 0 w 1100"/>
                <a:gd name="T5" fmla="*/ 11 h 303"/>
                <a:gd name="T6" fmla="*/ 44 w 1100"/>
                <a:gd name="T7" fmla="*/ 0 h 303"/>
                <a:gd name="T8" fmla="*/ 0 60000 65536"/>
                <a:gd name="T9" fmla="*/ 0 60000 65536"/>
                <a:gd name="T10" fmla="*/ 0 60000 65536"/>
                <a:gd name="T11" fmla="*/ 0 60000 65536"/>
                <a:gd name="T12" fmla="*/ 0 w 1100"/>
                <a:gd name="T13" fmla="*/ 0 h 303"/>
                <a:gd name="T14" fmla="*/ 1100 w 1100"/>
                <a:gd name="T15" fmla="*/ 303 h 303"/>
              </a:gdLst>
              <a:ahLst/>
              <a:cxnLst>
                <a:cxn ang="T8">
                  <a:pos x="T0" y="T1"/>
                </a:cxn>
                <a:cxn ang="T9">
                  <a:pos x="T2" y="T3"/>
                </a:cxn>
                <a:cxn ang="T10">
                  <a:pos x="T4" y="T5"/>
                </a:cxn>
                <a:cxn ang="T11">
                  <a:pos x="T6" y="T7"/>
                </a:cxn>
              </a:cxnLst>
              <a:rect l="T12" t="T13" r="T14" b="T15"/>
              <a:pathLst>
                <a:path w="1100" h="303">
                  <a:moveTo>
                    <a:pt x="614" y="0"/>
                  </a:moveTo>
                  <a:lnTo>
                    <a:pt x="1100" y="303"/>
                  </a:lnTo>
                  <a:lnTo>
                    <a:pt x="0" y="137"/>
                  </a:lnTo>
                  <a:lnTo>
                    <a:pt x="6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3" name="Freeform 650"/>
            <p:cNvSpPr>
              <a:spLocks/>
            </p:cNvSpPr>
            <p:nvPr/>
          </p:nvSpPr>
          <p:spPr bwMode="auto">
            <a:xfrm>
              <a:off x="3575" y="1825"/>
              <a:ext cx="233" cy="9"/>
            </a:xfrm>
            <a:custGeom>
              <a:avLst/>
              <a:gdLst>
                <a:gd name="T0" fmla="*/ 0 w 3252"/>
                <a:gd name="T1" fmla="*/ 0 h 108"/>
                <a:gd name="T2" fmla="*/ 233 w 3252"/>
                <a:gd name="T3" fmla="*/ 1 h 108"/>
                <a:gd name="T4" fmla="*/ 149 w 3252"/>
                <a:gd name="T5" fmla="*/ 9 h 108"/>
                <a:gd name="T6" fmla="*/ 0 w 3252"/>
                <a:gd name="T7" fmla="*/ 0 h 108"/>
                <a:gd name="T8" fmla="*/ 0 60000 65536"/>
                <a:gd name="T9" fmla="*/ 0 60000 65536"/>
                <a:gd name="T10" fmla="*/ 0 60000 65536"/>
                <a:gd name="T11" fmla="*/ 0 60000 65536"/>
                <a:gd name="T12" fmla="*/ 0 w 3252"/>
                <a:gd name="T13" fmla="*/ 0 h 108"/>
                <a:gd name="T14" fmla="*/ 3252 w 3252"/>
                <a:gd name="T15" fmla="*/ 108 h 108"/>
              </a:gdLst>
              <a:ahLst/>
              <a:cxnLst>
                <a:cxn ang="T8">
                  <a:pos x="T0" y="T1"/>
                </a:cxn>
                <a:cxn ang="T9">
                  <a:pos x="T2" y="T3"/>
                </a:cxn>
                <a:cxn ang="T10">
                  <a:pos x="T4" y="T5"/>
                </a:cxn>
                <a:cxn ang="T11">
                  <a:pos x="T6" y="T7"/>
                </a:cxn>
              </a:cxnLst>
              <a:rect l="T12" t="T13" r="T14" b="T15"/>
              <a:pathLst>
                <a:path w="3252" h="108">
                  <a:moveTo>
                    <a:pt x="0" y="0"/>
                  </a:moveTo>
                  <a:lnTo>
                    <a:pt x="3252" y="15"/>
                  </a:lnTo>
                  <a:lnTo>
                    <a:pt x="2083" y="10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4" name="Freeform 651"/>
            <p:cNvSpPr>
              <a:spLocks/>
            </p:cNvSpPr>
            <p:nvPr/>
          </p:nvSpPr>
          <p:spPr bwMode="auto">
            <a:xfrm>
              <a:off x="3575" y="1825"/>
              <a:ext cx="233" cy="9"/>
            </a:xfrm>
            <a:custGeom>
              <a:avLst/>
              <a:gdLst>
                <a:gd name="T0" fmla="*/ 0 w 3252"/>
                <a:gd name="T1" fmla="*/ 0 h 108"/>
                <a:gd name="T2" fmla="*/ 233 w 3252"/>
                <a:gd name="T3" fmla="*/ 1 h 108"/>
                <a:gd name="T4" fmla="*/ 149 w 3252"/>
                <a:gd name="T5" fmla="*/ 9 h 108"/>
                <a:gd name="T6" fmla="*/ 0 w 3252"/>
                <a:gd name="T7" fmla="*/ 0 h 108"/>
                <a:gd name="T8" fmla="*/ 0 60000 65536"/>
                <a:gd name="T9" fmla="*/ 0 60000 65536"/>
                <a:gd name="T10" fmla="*/ 0 60000 65536"/>
                <a:gd name="T11" fmla="*/ 0 60000 65536"/>
                <a:gd name="T12" fmla="*/ 0 w 3252"/>
                <a:gd name="T13" fmla="*/ 0 h 108"/>
                <a:gd name="T14" fmla="*/ 3252 w 3252"/>
                <a:gd name="T15" fmla="*/ 108 h 108"/>
              </a:gdLst>
              <a:ahLst/>
              <a:cxnLst>
                <a:cxn ang="T8">
                  <a:pos x="T0" y="T1"/>
                </a:cxn>
                <a:cxn ang="T9">
                  <a:pos x="T2" y="T3"/>
                </a:cxn>
                <a:cxn ang="T10">
                  <a:pos x="T4" y="T5"/>
                </a:cxn>
                <a:cxn ang="T11">
                  <a:pos x="T6" y="T7"/>
                </a:cxn>
              </a:cxnLst>
              <a:rect l="T12" t="T13" r="T14" b="T15"/>
              <a:pathLst>
                <a:path w="3252" h="108">
                  <a:moveTo>
                    <a:pt x="0" y="0"/>
                  </a:moveTo>
                  <a:lnTo>
                    <a:pt x="3252" y="15"/>
                  </a:lnTo>
                  <a:lnTo>
                    <a:pt x="2083" y="10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5" name="Freeform 652"/>
            <p:cNvSpPr>
              <a:spLocks/>
            </p:cNvSpPr>
            <p:nvPr/>
          </p:nvSpPr>
          <p:spPr bwMode="auto">
            <a:xfrm>
              <a:off x="3474" y="1825"/>
              <a:ext cx="250" cy="19"/>
            </a:xfrm>
            <a:custGeom>
              <a:avLst/>
              <a:gdLst>
                <a:gd name="T0" fmla="*/ 102 w 3508"/>
                <a:gd name="T1" fmla="*/ 0 h 247"/>
                <a:gd name="T2" fmla="*/ 250 w 3508"/>
                <a:gd name="T3" fmla="*/ 8 h 247"/>
                <a:gd name="T4" fmla="*/ 0 w 3508"/>
                <a:gd name="T5" fmla="*/ 19 h 247"/>
                <a:gd name="T6" fmla="*/ 102 w 3508"/>
                <a:gd name="T7" fmla="*/ 0 h 247"/>
                <a:gd name="T8" fmla="*/ 0 60000 65536"/>
                <a:gd name="T9" fmla="*/ 0 60000 65536"/>
                <a:gd name="T10" fmla="*/ 0 60000 65536"/>
                <a:gd name="T11" fmla="*/ 0 60000 65536"/>
                <a:gd name="T12" fmla="*/ 0 w 3508"/>
                <a:gd name="T13" fmla="*/ 0 h 247"/>
                <a:gd name="T14" fmla="*/ 3508 w 3508"/>
                <a:gd name="T15" fmla="*/ 247 h 247"/>
              </a:gdLst>
              <a:ahLst/>
              <a:cxnLst>
                <a:cxn ang="T8">
                  <a:pos x="T0" y="T1"/>
                </a:cxn>
                <a:cxn ang="T9">
                  <a:pos x="T2" y="T3"/>
                </a:cxn>
                <a:cxn ang="T10">
                  <a:pos x="T4" y="T5"/>
                </a:cxn>
                <a:cxn ang="T11">
                  <a:pos x="T6" y="T7"/>
                </a:cxn>
              </a:cxnLst>
              <a:rect l="T12" t="T13" r="T14" b="T15"/>
              <a:pathLst>
                <a:path w="3508" h="247">
                  <a:moveTo>
                    <a:pt x="1425" y="0"/>
                  </a:moveTo>
                  <a:lnTo>
                    <a:pt x="3508" y="108"/>
                  </a:lnTo>
                  <a:lnTo>
                    <a:pt x="0" y="247"/>
                  </a:lnTo>
                  <a:lnTo>
                    <a:pt x="1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6" name="Freeform 653"/>
            <p:cNvSpPr>
              <a:spLocks/>
            </p:cNvSpPr>
            <p:nvPr/>
          </p:nvSpPr>
          <p:spPr bwMode="auto">
            <a:xfrm>
              <a:off x="3474" y="1825"/>
              <a:ext cx="250" cy="19"/>
            </a:xfrm>
            <a:custGeom>
              <a:avLst/>
              <a:gdLst>
                <a:gd name="T0" fmla="*/ 102 w 3508"/>
                <a:gd name="T1" fmla="*/ 0 h 247"/>
                <a:gd name="T2" fmla="*/ 250 w 3508"/>
                <a:gd name="T3" fmla="*/ 8 h 247"/>
                <a:gd name="T4" fmla="*/ 0 w 3508"/>
                <a:gd name="T5" fmla="*/ 19 h 247"/>
                <a:gd name="T6" fmla="*/ 102 w 3508"/>
                <a:gd name="T7" fmla="*/ 0 h 247"/>
                <a:gd name="T8" fmla="*/ 0 60000 65536"/>
                <a:gd name="T9" fmla="*/ 0 60000 65536"/>
                <a:gd name="T10" fmla="*/ 0 60000 65536"/>
                <a:gd name="T11" fmla="*/ 0 60000 65536"/>
                <a:gd name="T12" fmla="*/ 0 w 3508"/>
                <a:gd name="T13" fmla="*/ 0 h 247"/>
                <a:gd name="T14" fmla="*/ 3508 w 3508"/>
                <a:gd name="T15" fmla="*/ 247 h 247"/>
              </a:gdLst>
              <a:ahLst/>
              <a:cxnLst>
                <a:cxn ang="T8">
                  <a:pos x="T0" y="T1"/>
                </a:cxn>
                <a:cxn ang="T9">
                  <a:pos x="T2" y="T3"/>
                </a:cxn>
                <a:cxn ang="T10">
                  <a:pos x="T4" y="T5"/>
                </a:cxn>
                <a:cxn ang="T11">
                  <a:pos x="T6" y="T7"/>
                </a:cxn>
              </a:cxnLst>
              <a:rect l="T12" t="T13" r="T14" b="T15"/>
              <a:pathLst>
                <a:path w="3508" h="247">
                  <a:moveTo>
                    <a:pt x="1425" y="0"/>
                  </a:moveTo>
                  <a:lnTo>
                    <a:pt x="3508" y="108"/>
                  </a:lnTo>
                  <a:lnTo>
                    <a:pt x="0" y="247"/>
                  </a:lnTo>
                  <a:lnTo>
                    <a:pt x="142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7" name="Freeform 654"/>
            <p:cNvSpPr>
              <a:spLocks/>
            </p:cNvSpPr>
            <p:nvPr/>
          </p:nvSpPr>
          <p:spPr bwMode="auto">
            <a:xfrm>
              <a:off x="3575" y="1813"/>
              <a:ext cx="233" cy="13"/>
            </a:xfrm>
            <a:custGeom>
              <a:avLst/>
              <a:gdLst>
                <a:gd name="T0" fmla="*/ 193 w 3252"/>
                <a:gd name="T1" fmla="*/ 0 h 170"/>
                <a:gd name="T2" fmla="*/ 233 w 3252"/>
                <a:gd name="T3" fmla="*/ 13 h 170"/>
                <a:gd name="T4" fmla="*/ 0 w 3252"/>
                <a:gd name="T5" fmla="*/ 12 h 170"/>
                <a:gd name="T6" fmla="*/ 193 w 3252"/>
                <a:gd name="T7" fmla="*/ 0 h 170"/>
                <a:gd name="T8" fmla="*/ 0 60000 65536"/>
                <a:gd name="T9" fmla="*/ 0 60000 65536"/>
                <a:gd name="T10" fmla="*/ 0 60000 65536"/>
                <a:gd name="T11" fmla="*/ 0 60000 65536"/>
                <a:gd name="T12" fmla="*/ 0 w 3252"/>
                <a:gd name="T13" fmla="*/ 0 h 170"/>
                <a:gd name="T14" fmla="*/ 3252 w 3252"/>
                <a:gd name="T15" fmla="*/ 170 h 170"/>
              </a:gdLst>
              <a:ahLst/>
              <a:cxnLst>
                <a:cxn ang="T8">
                  <a:pos x="T0" y="T1"/>
                </a:cxn>
                <a:cxn ang="T9">
                  <a:pos x="T2" y="T3"/>
                </a:cxn>
                <a:cxn ang="T10">
                  <a:pos x="T4" y="T5"/>
                </a:cxn>
                <a:cxn ang="T11">
                  <a:pos x="T6" y="T7"/>
                </a:cxn>
              </a:cxnLst>
              <a:rect l="T12" t="T13" r="T14" b="T15"/>
              <a:pathLst>
                <a:path w="3252" h="170">
                  <a:moveTo>
                    <a:pt x="2699" y="0"/>
                  </a:moveTo>
                  <a:lnTo>
                    <a:pt x="3252" y="170"/>
                  </a:lnTo>
                  <a:lnTo>
                    <a:pt x="0" y="155"/>
                  </a:lnTo>
                  <a:lnTo>
                    <a:pt x="269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8" name="Freeform 655"/>
            <p:cNvSpPr>
              <a:spLocks/>
            </p:cNvSpPr>
            <p:nvPr/>
          </p:nvSpPr>
          <p:spPr bwMode="auto">
            <a:xfrm>
              <a:off x="3575" y="1813"/>
              <a:ext cx="233" cy="13"/>
            </a:xfrm>
            <a:custGeom>
              <a:avLst/>
              <a:gdLst>
                <a:gd name="T0" fmla="*/ 193 w 3252"/>
                <a:gd name="T1" fmla="*/ 0 h 170"/>
                <a:gd name="T2" fmla="*/ 233 w 3252"/>
                <a:gd name="T3" fmla="*/ 13 h 170"/>
                <a:gd name="T4" fmla="*/ 0 w 3252"/>
                <a:gd name="T5" fmla="*/ 12 h 170"/>
                <a:gd name="T6" fmla="*/ 193 w 3252"/>
                <a:gd name="T7" fmla="*/ 0 h 170"/>
                <a:gd name="T8" fmla="*/ 0 60000 65536"/>
                <a:gd name="T9" fmla="*/ 0 60000 65536"/>
                <a:gd name="T10" fmla="*/ 0 60000 65536"/>
                <a:gd name="T11" fmla="*/ 0 60000 65536"/>
                <a:gd name="T12" fmla="*/ 0 w 3252"/>
                <a:gd name="T13" fmla="*/ 0 h 170"/>
                <a:gd name="T14" fmla="*/ 3252 w 3252"/>
                <a:gd name="T15" fmla="*/ 170 h 170"/>
              </a:gdLst>
              <a:ahLst/>
              <a:cxnLst>
                <a:cxn ang="T8">
                  <a:pos x="T0" y="T1"/>
                </a:cxn>
                <a:cxn ang="T9">
                  <a:pos x="T2" y="T3"/>
                </a:cxn>
                <a:cxn ang="T10">
                  <a:pos x="T4" y="T5"/>
                </a:cxn>
                <a:cxn ang="T11">
                  <a:pos x="T6" y="T7"/>
                </a:cxn>
              </a:cxnLst>
              <a:rect l="T12" t="T13" r="T14" b="T15"/>
              <a:pathLst>
                <a:path w="3252" h="170">
                  <a:moveTo>
                    <a:pt x="2699" y="0"/>
                  </a:moveTo>
                  <a:lnTo>
                    <a:pt x="3252" y="170"/>
                  </a:lnTo>
                  <a:lnTo>
                    <a:pt x="0" y="155"/>
                  </a:lnTo>
                  <a:lnTo>
                    <a:pt x="269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9" name="Freeform 656"/>
            <p:cNvSpPr>
              <a:spLocks/>
            </p:cNvSpPr>
            <p:nvPr/>
          </p:nvSpPr>
          <p:spPr bwMode="auto">
            <a:xfrm>
              <a:off x="3575" y="1812"/>
              <a:ext cx="193" cy="13"/>
            </a:xfrm>
            <a:custGeom>
              <a:avLst/>
              <a:gdLst>
                <a:gd name="T0" fmla="*/ 101 w 2699"/>
                <a:gd name="T1" fmla="*/ 0 h 171"/>
                <a:gd name="T2" fmla="*/ 193 w 2699"/>
                <a:gd name="T3" fmla="*/ 1 h 171"/>
                <a:gd name="T4" fmla="*/ 0 w 2699"/>
                <a:gd name="T5" fmla="*/ 13 h 171"/>
                <a:gd name="T6" fmla="*/ 101 w 2699"/>
                <a:gd name="T7" fmla="*/ 0 h 171"/>
                <a:gd name="T8" fmla="*/ 0 60000 65536"/>
                <a:gd name="T9" fmla="*/ 0 60000 65536"/>
                <a:gd name="T10" fmla="*/ 0 60000 65536"/>
                <a:gd name="T11" fmla="*/ 0 60000 65536"/>
                <a:gd name="T12" fmla="*/ 0 w 2699"/>
                <a:gd name="T13" fmla="*/ 0 h 171"/>
                <a:gd name="T14" fmla="*/ 2699 w 2699"/>
                <a:gd name="T15" fmla="*/ 171 h 171"/>
              </a:gdLst>
              <a:ahLst/>
              <a:cxnLst>
                <a:cxn ang="T8">
                  <a:pos x="T0" y="T1"/>
                </a:cxn>
                <a:cxn ang="T9">
                  <a:pos x="T2" y="T3"/>
                </a:cxn>
                <a:cxn ang="T10">
                  <a:pos x="T4" y="T5"/>
                </a:cxn>
                <a:cxn ang="T11">
                  <a:pos x="T6" y="T7"/>
                </a:cxn>
              </a:cxnLst>
              <a:rect l="T12" t="T13" r="T14" b="T15"/>
              <a:pathLst>
                <a:path w="2699" h="171">
                  <a:moveTo>
                    <a:pt x="1419" y="0"/>
                  </a:moveTo>
                  <a:lnTo>
                    <a:pt x="2699" y="16"/>
                  </a:lnTo>
                  <a:lnTo>
                    <a:pt x="0" y="171"/>
                  </a:lnTo>
                  <a:lnTo>
                    <a:pt x="14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0" name="Freeform 657"/>
            <p:cNvSpPr>
              <a:spLocks/>
            </p:cNvSpPr>
            <p:nvPr/>
          </p:nvSpPr>
          <p:spPr bwMode="auto">
            <a:xfrm>
              <a:off x="3575" y="1812"/>
              <a:ext cx="193" cy="13"/>
            </a:xfrm>
            <a:custGeom>
              <a:avLst/>
              <a:gdLst>
                <a:gd name="T0" fmla="*/ 101 w 2699"/>
                <a:gd name="T1" fmla="*/ 0 h 171"/>
                <a:gd name="T2" fmla="*/ 193 w 2699"/>
                <a:gd name="T3" fmla="*/ 1 h 171"/>
                <a:gd name="T4" fmla="*/ 0 w 2699"/>
                <a:gd name="T5" fmla="*/ 13 h 171"/>
                <a:gd name="T6" fmla="*/ 101 w 2699"/>
                <a:gd name="T7" fmla="*/ 0 h 171"/>
                <a:gd name="T8" fmla="*/ 0 60000 65536"/>
                <a:gd name="T9" fmla="*/ 0 60000 65536"/>
                <a:gd name="T10" fmla="*/ 0 60000 65536"/>
                <a:gd name="T11" fmla="*/ 0 60000 65536"/>
                <a:gd name="T12" fmla="*/ 0 w 2699"/>
                <a:gd name="T13" fmla="*/ 0 h 171"/>
                <a:gd name="T14" fmla="*/ 2699 w 2699"/>
                <a:gd name="T15" fmla="*/ 171 h 171"/>
              </a:gdLst>
              <a:ahLst/>
              <a:cxnLst>
                <a:cxn ang="T8">
                  <a:pos x="T0" y="T1"/>
                </a:cxn>
                <a:cxn ang="T9">
                  <a:pos x="T2" y="T3"/>
                </a:cxn>
                <a:cxn ang="T10">
                  <a:pos x="T4" y="T5"/>
                </a:cxn>
                <a:cxn ang="T11">
                  <a:pos x="T6" y="T7"/>
                </a:cxn>
              </a:cxnLst>
              <a:rect l="T12" t="T13" r="T14" b="T15"/>
              <a:pathLst>
                <a:path w="2699" h="171">
                  <a:moveTo>
                    <a:pt x="1419" y="0"/>
                  </a:moveTo>
                  <a:lnTo>
                    <a:pt x="2699" y="16"/>
                  </a:lnTo>
                  <a:lnTo>
                    <a:pt x="0" y="171"/>
                  </a:lnTo>
                  <a:lnTo>
                    <a:pt x="14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21" name="Freeform 658"/>
            <p:cNvSpPr>
              <a:spLocks/>
            </p:cNvSpPr>
            <p:nvPr/>
          </p:nvSpPr>
          <p:spPr bwMode="auto">
            <a:xfrm>
              <a:off x="3677" y="1809"/>
              <a:ext cx="91" cy="4"/>
            </a:xfrm>
            <a:custGeom>
              <a:avLst/>
              <a:gdLst>
                <a:gd name="T0" fmla="*/ 47 w 1280"/>
                <a:gd name="T1" fmla="*/ 0 h 50"/>
                <a:gd name="T2" fmla="*/ 91 w 1280"/>
                <a:gd name="T3" fmla="*/ 4 h 50"/>
                <a:gd name="T4" fmla="*/ 0 w 1280"/>
                <a:gd name="T5" fmla="*/ 3 h 50"/>
                <a:gd name="T6" fmla="*/ 47 w 1280"/>
                <a:gd name="T7" fmla="*/ 0 h 50"/>
                <a:gd name="T8" fmla="*/ 0 60000 65536"/>
                <a:gd name="T9" fmla="*/ 0 60000 65536"/>
                <a:gd name="T10" fmla="*/ 0 60000 65536"/>
                <a:gd name="T11" fmla="*/ 0 60000 65536"/>
                <a:gd name="T12" fmla="*/ 0 w 1280"/>
                <a:gd name="T13" fmla="*/ 0 h 50"/>
                <a:gd name="T14" fmla="*/ 1280 w 1280"/>
                <a:gd name="T15" fmla="*/ 50 h 50"/>
              </a:gdLst>
              <a:ahLst/>
              <a:cxnLst>
                <a:cxn ang="T8">
                  <a:pos x="T0" y="T1"/>
                </a:cxn>
                <a:cxn ang="T9">
                  <a:pos x="T2" y="T3"/>
                </a:cxn>
                <a:cxn ang="T10">
                  <a:pos x="T4" y="T5"/>
                </a:cxn>
                <a:cxn ang="T11">
                  <a:pos x="T6" y="T7"/>
                </a:cxn>
              </a:cxnLst>
              <a:rect l="T12" t="T13" r="T14" b="T15"/>
              <a:pathLst>
                <a:path w="1280" h="50">
                  <a:moveTo>
                    <a:pt x="664" y="0"/>
                  </a:moveTo>
                  <a:lnTo>
                    <a:pt x="1280" y="50"/>
                  </a:lnTo>
                  <a:lnTo>
                    <a:pt x="0" y="34"/>
                  </a:lnTo>
                  <a:lnTo>
                    <a:pt x="6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22" name="Freeform 659"/>
            <p:cNvSpPr>
              <a:spLocks/>
            </p:cNvSpPr>
            <p:nvPr/>
          </p:nvSpPr>
          <p:spPr bwMode="auto">
            <a:xfrm>
              <a:off x="3677" y="1809"/>
              <a:ext cx="91" cy="4"/>
            </a:xfrm>
            <a:custGeom>
              <a:avLst/>
              <a:gdLst>
                <a:gd name="T0" fmla="*/ 47 w 1280"/>
                <a:gd name="T1" fmla="*/ 0 h 50"/>
                <a:gd name="T2" fmla="*/ 91 w 1280"/>
                <a:gd name="T3" fmla="*/ 4 h 50"/>
                <a:gd name="T4" fmla="*/ 0 w 1280"/>
                <a:gd name="T5" fmla="*/ 3 h 50"/>
                <a:gd name="T6" fmla="*/ 47 w 1280"/>
                <a:gd name="T7" fmla="*/ 0 h 50"/>
                <a:gd name="T8" fmla="*/ 0 60000 65536"/>
                <a:gd name="T9" fmla="*/ 0 60000 65536"/>
                <a:gd name="T10" fmla="*/ 0 60000 65536"/>
                <a:gd name="T11" fmla="*/ 0 60000 65536"/>
                <a:gd name="T12" fmla="*/ 0 w 1280"/>
                <a:gd name="T13" fmla="*/ 0 h 50"/>
                <a:gd name="T14" fmla="*/ 1280 w 1280"/>
                <a:gd name="T15" fmla="*/ 50 h 50"/>
              </a:gdLst>
              <a:ahLst/>
              <a:cxnLst>
                <a:cxn ang="T8">
                  <a:pos x="T0" y="T1"/>
                </a:cxn>
                <a:cxn ang="T9">
                  <a:pos x="T2" y="T3"/>
                </a:cxn>
                <a:cxn ang="T10">
                  <a:pos x="T4" y="T5"/>
                </a:cxn>
                <a:cxn ang="T11">
                  <a:pos x="T6" y="T7"/>
                </a:cxn>
              </a:cxnLst>
              <a:rect l="T12" t="T13" r="T14" b="T15"/>
              <a:pathLst>
                <a:path w="1280" h="50">
                  <a:moveTo>
                    <a:pt x="664" y="0"/>
                  </a:moveTo>
                  <a:lnTo>
                    <a:pt x="1280" y="50"/>
                  </a:lnTo>
                  <a:lnTo>
                    <a:pt x="0" y="34"/>
                  </a:lnTo>
                  <a:lnTo>
                    <a:pt x="6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sp>
        <p:nvSpPr>
          <p:cNvPr id="323" name="Text Box 329"/>
          <p:cNvSpPr txBox="1">
            <a:spLocks noChangeArrowheads="1"/>
          </p:cNvSpPr>
          <p:nvPr/>
        </p:nvSpPr>
        <p:spPr bwMode="auto">
          <a:xfrm>
            <a:off x="8950772" y="402556"/>
            <a:ext cx="530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t>&gt;&gt;&gt;</a:t>
            </a:r>
          </a:p>
        </p:txBody>
      </p:sp>
      <p:pic>
        <p:nvPicPr>
          <p:cNvPr id="4" name="areameter-shor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44994" y="2635332"/>
            <a:ext cx="5915503" cy="3327470"/>
          </a:xfrm>
          <a:prstGeom prst="rect">
            <a:avLst/>
          </a:prstGeom>
        </p:spPr>
      </p:pic>
    </p:spTree>
    <p:extLst>
      <p:ext uri="{BB962C8B-B14F-4D97-AF65-F5344CB8AC3E}">
        <p14:creationId xmlns:p14="http://schemas.microsoft.com/office/powerpoint/2010/main" val="2996048985"/>
      </p:ext>
    </p:extLst>
  </p:cSld>
  <p:clrMapOvr>
    <a:masterClrMapping/>
  </p:clrMapOvr>
  <p:transition>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7" name="Text Box 3"/>
          <p:cNvSpPr txBox="1">
            <a:spLocks noChangeArrowheads="1"/>
          </p:cNvSpPr>
          <p:nvPr/>
        </p:nvSpPr>
        <p:spPr bwMode="auto">
          <a:xfrm>
            <a:off x="3000375" y="549275"/>
            <a:ext cx="4895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TW" altLang="zh-TW" sz="3200" b="1">
              <a:solidFill>
                <a:schemeClr val="folHlink"/>
              </a:solidFill>
            </a:endParaRPr>
          </a:p>
        </p:txBody>
      </p:sp>
      <p:sp>
        <p:nvSpPr>
          <p:cNvPr id="784398" name="Rectangle 14"/>
          <p:cNvSpPr>
            <a:spLocks noChangeArrowheads="1"/>
          </p:cNvSpPr>
          <p:nvPr/>
        </p:nvSpPr>
        <p:spPr bwMode="auto">
          <a:xfrm>
            <a:off x="2711451" y="79375"/>
            <a:ext cx="8232775"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endParaRPr lang="en-US" altLang="zh-TW" sz="3200" b="1" dirty="0">
              <a:solidFill>
                <a:srgbClr val="FF3300"/>
              </a:solidFill>
            </a:endParaRPr>
          </a:p>
        </p:txBody>
      </p:sp>
      <p:sp>
        <p:nvSpPr>
          <p:cNvPr id="2" name="標題 1"/>
          <p:cNvSpPr>
            <a:spLocks noGrp="1"/>
          </p:cNvSpPr>
          <p:nvPr>
            <p:ph type="title"/>
          </p:nvPr>
        </p:nvSpPr>
        <p:spPr>
          <a:xfrm>
            <a:off x="-2821025" y="-184826"/>
            <a:ext cx="15107060" cy="1128711"/>
          </a:xfrm>
        </p:spPr>
        <p:txBody>
          <a:bodyPr/>
          <a:lstStyle/>
          <a:p>
            <a:r>
              <a:rPr lang="zh-TW" altLang="en-US" b="1" dirty="0">
                <a:solidFill>
                  <a:srgbClr val="0000FF"/>
                </a:solidFill>
                <a:ea typeface="標楷體" pitchFamily="65" charset="-120"/>
                <a:hlinkClick r:id="rId2" action="ppaction://hlinkfile"/>
              </a:rPr>
              <a:t>求積</a:t>
            </a:r>
            <a:r>
              <a:rPr lang="zh-TW" altLang="en-US" b="1" dirty="0" smtClean="0">
                <a:solidFill>
                  <a:srgbClr val="0000FF"/>
                </a:solidFill>
                <a:ea typeface="標楷體" pitchFamily="65" charset="-120"/>
                <a:hlinkClick r:id="rId2" action="ppaction://hlinkfile"/>
              </a:rPr>
              <a:t>儀</a:t>
            </a:r>
            <a:r>
              <a:rPr lang="en-US" altLang="zh-TW" b="1" dirty="0" smtClean="0">
                <a:solidFill>
                  <a:srgbClr val="0000FF"/>
                </a:solidFill>
                <a:ea typeface="標楷體" pitchFamily="65" charset="-120"/>
              </a:rPr>
              <a:t>(3.14159) </a:t>
            </a:r>
            <a:r>
              <a:rPr lang="zh-TW" altLang="en-US" cap="all" dirty="0" smtClean="0"/>
              <a:t>台北</a:t>
            </a:r>
            <a:r>
              <a:rPr lang="zh-TW" altLang="en-US" cap="all" dirty="0"/>
              <a:t>科教</a:t>
            </a:r>
            <a:r>
              <a:rPr lang="zh-TW" altLang="en-US" cap="all" dirty="0" smtClean="0"/>
              <a:t>館</a:t>
            </a:r>
            <a:r>
              <a:rPr lang="zh-TW" altLang="en-US" b="0" cap="all" dirty="0"/>
              <a:t> </a:t>
            </a:r>
            <a:r>
              <a:rPr lang="en-US" altLang="zh-TW" b="1" dirty="0" smtClean="0">
                <a:solidFill>
                  <a:srgbClr val="0000FF"/>
                </a:solidFill>
                <a:ea typeface="標楷體" pitchFamily="65" charset="-120"/>
              </a:rPr>
              <a:t>March 14, 2021</a:t>
            </a:r>
            <a:r>
              <a:rPr lang="zh-TW" altLang="en-US" b="1" dirty="0" smtClean="0">
                <a:solidFill>
                  <a:srgbClr val="0000FF"/>
                </a:solidFill>
                <a:ea typeface="標楷體" pitchFamily="65" charset="-120"/>
              </a:rPr>
              <a:t> </a:t>
            </a:r>
            <a:endParaRPr lang="zh-TW" altLang="en-US" dirty="0"/>
          </a:p>
        </p:txBody>
      </p:sp>
      <p:sp>
        <p:nvSpPr>
          <p:cNvPr id="323" name="Text Box 329"/>
          <p:cNvSpPr txBox="1">
            <a:spLocks noChangeArrowheads="1"/>
          </p:cNvSpPr>
          <p:nvPr/>
        </p:nvSpPr>
        <p:spPr bwMode="auto">
          <a:xfrm>
            <a:off x="8950772" y="402556"/>
            <a:ext cx="530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t>&gt;&gt;&gt;</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359" y="1095069"/>
            <a:ext cx="5150088" cy="5150088"/>
          </a:xfrm>
          <a:prstGeom prst="rect">
            <a:avLst/>
          </a:prstGeom>
        </p:spPr>
      </p:pic>
      <p:sp>
        <p:nvSpPr>
          <p:cNvPr id="5" name="矩形 4"/>
          <p:cNvSpPr/>
          <p:nvPr/>
        </p:nvSpPr>
        <p:spPr>
          <a:xfrm>
            <a:off x="363159" y="4154112"/>
            <a:ext cx="6096000" cy="923330"/>
          </a:xfrm>
          <a:prstGeom prst="rect">
            <a:avLst/>
          </a:prstGeom>
        </p:spPr>
        <p:txBody>
          <a:bodyPr>
            <a:spAutoFit/>
          </a:bodyPr>
          <a:lstStyle/>
          <a:p>
            <a:r>
              <a:rPr lang="zh-TW" altLang="en-US" dirty="0"/>
              <a:t>https://sites.google.com/g2.nctu.edu.tw/taiwan314/?fbclid=IwAR0z0N1K3zFDsFmBbhbCnm2GQAB_v1HB4SoI7vTGM2N3-exs6SBYWqX3NOk</a:t>
            </a:r>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61" y="1674507"/>
            <a:ext cx="6667553" cy="2344061"/>
          </a:xfrm>
          <a:prstGeom prst="rect">
            <a:avLst/>
          </a:prstGeom>
        </p:spPr>
      </p:pic>
      <p:sp>
        <p:nvSpPr>
          <p:cNvPr id="7" name="矩形 6"/>
          <p:cNvSpPr/>
          <p:nvPr/>
        </p:nvSpPr>
        <p:spPr>
          <a:xfrm>
            <a:off x="8167669" y="5384419"/>
            <a:ext cx="4134465" cy="954107"/>
          </a:xfrm>
          <a:prstGeom prst="rect">
            <a:avLst/>
          </a:prstGeom>
        </p:spPr>
        <p:txBody>
          <a:bodyPr wrap="none">
            <a:spAutoFit/>
          </a:bodyPr>
          <a:lstStyle/>
          <a:p>
            <a:r>
              <a:rPr lang="zh-TW" altLang="en-US" sz="2800" dirty="0">
                <a:solidFill>
                  <a:srgbClr val="000000"/>
                </a:solidFill>
                <a:latin typeface="Oswald"/>
              </a:rPr>
              <a:t>林俊吉</a:t>
            </a:r>
            <a:r>
              <a:rPr lang="zh-TW" altLang="en-US" sz="2800" dirty="0" smtClean="0">
                <a:solidFill>
                  <a:srgbClr val="000000"/>
                </a:solidFill>
                <a:latin typeface="Oswald"/>
              </a:rPr>
              <a:t>教授</a:t>
            </a:r>
            <a:r>
              <a:rPr lang="en-US" altLang="zh-TW" sz="2800" dirty="0" smtClean="0">
                <a:solidFill>
                  <a:srgbClr val="000000"/>
                </a:solidFill>
                <a:latin typeface="Oswald"/>
              </a:rPr>
              <a:t>   </a:t>
            </a:r>
          </a:p>
          <a:p>
            <a:r>
              <a:rPr lang="zh-TW" altLang="en-US" sz="2800" dirty="0" smtClean="0">
                <a:solidFill>
                  <a:srgbClr val="000000"/>
                </a:solidFill>
                <a:latin typeface="Oswald"/>
              </a:rPr>
              <a:t>中華民國</a:t>
            </a:r>
            <a:r>
              <a:rPr lang="zh-TW" altLang="en-US" sz="2800" dirty="0">
                <a:solidFill>
                  <a:srgbClr val="000000"/>
                </a:solidFill>
                <a:latin typeface="Oswald"/>
              </a:rPr>
              <a:t>數學會副理事長</a:t>
            </a:r>
            <a:endParaRPr lang="zh-TW" altLang="en-US" sz="2800" dirty="0"/>
          </a:p>
        </p:txBody>
      </p:sp>
    </p:spTree>
    <p:extLst>
      <p:ext uri="{BB962C8B-B14F-4D97-AF65-F5344CB8AC3E}">
        <p14:creationId xmlns:p14="http://schemas.microsoft.com/office/powerpoint/2010/main" val="3465751419"/>
      </p:ext>
    </p:extLst>
  </p:cSld>
  <p:clrMapOvr>
    <a:masterClrMapping/>
  </p:clrMapOvr>
  <p:transition>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7" name="Text Box 3"/>
          <p:cNvSpPr txBox="1">
            <a:spLocks noChangeArrowheads="1"/>
          </p:cNvSpPr>
          <p:nvPr/>
        </p:nvSpPr>
        <p:spPr bwMode="auto">
          <a:xfrm>
            <a:off x="3000375" y="549275"/>
            <a:ext cx="4895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TW" altLang="zh-TW" sz="3200" b="1">
              <a:solidFill>
                <a:schemeClr val="folHlink"/>
              </a:solidFill>
            </a:endParaRPr>
          </a:p>
        </p:txBody>
      </p:sp>
      <p:sp>
        <p:nvSpPr>
          <p:cNvPr id="784398" name="Rectangle 14"/>
          <p:cNvSpPr>
            <a:spLocks noChangeArrowheads="1"/>
          </p:cNvSpPr>
          <p:nvPr/>
        </p:nvSpPr>
        <p:spPr bwMode="auto">
          <a:xfrm>
            <a:off x="2711451" y="79375"/>
            <a:ext cx="8232775"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endParaRPr lang="en-US" altLang="zh-TW" sz="3200" b="1" dirty="0">
              <a:solidFill>
                <a:srgbClr val="FF3300"/>
              </a:solidFill>
            </a:endParaRPr>
          </a:p>
        </p:txBody>
      </p:sp>
      <p:sp>
        <p:nvSpPr>
          <p:cNvPr id="2" name="標題 1"/>
          <p:cNvSpPr>
            <a:spLocks noGrp="1"/>
          </p:cNvSpPr>
          <p:nvPr>
            <p:ph type="title"/>
          </p:nvPr>
        </p:nvSpPr>
        <p:spPr>
          <a:xfrm>
            <a:off x="-2431918" y="-75322"/>
            <a:ext cx="15107060" cy="1128711"/>
          </a:xfrm>
        </p:spPr>
        <p:txBody>
          <a:bodyPr/>
          <a:lstStyle/>
          <a:p>
            <a:r>
              <a:rPr lang="zh-TW" altLang="en-US" b="1" dirty="0">
                <a:solidFill>
                  <a:srgbClr val="0000FF"/>
                </a:solidFill>
                <a:ea typeface="標楷體" pitchFamily="65" charset="-120"/>
                <a:hlinkClick r:id="rId2" action="ppaction://hlinkfile"/>
              </a:rPr>
              <a:t>求積</a:t>
            </a:r>
            <a:r>
              <a:rPr lang="zh-TW" altLang="en-US" b="1" dirty="0" smtClean="0">
                <a:solidFill>
                  <a:srgbClr val="0000FF"/>
                </a:solidFill>
                <a:ea typeface="標楷體" pitchFamily="65" charset="-120"/>
                <a:hlinkClick r:id="rId2" action="ppaction://hlinkfile"/>
              </a:rPr>
              <a:t>儀</a:t>
            </a:r>
            <a:r>
              <a:rPr lang="en-US" altLang="zh-TW" b="1" dirty="0" smtClean="0">
                <a:solidFill>
                  <a:srgbClr val="0000FF"/>
                </a:solidFill>
                <a:ea typeface="標楷體" pitchFamily="65" charset="-120"/>
              </a:rPr>
              <a:t>(3.14159) </a:t>
            </a:r>
            <a:r>
              <a:rPr lang="zh-TW" altLang="en-US" cap="all" dirty="0" smtClean="0"/>
              <a:t>台北</a:t>
            </a:r>
            <a:r>
              <a:rPr lang="zh-TW" altLang="en-US" cap="all" dirty="0"/>
              <a:t>科教</a:t>
            </a:r>
            <a:r>
              <a:rPr lang="zh-TW" altLang="en-US" cap="all" dirty="0" smtClean="0"/>
              <a:t>館</a:t>
            </a:r>
            <a:r>
              <a:rPr lang="zh-TW" altLang="en-US" b="0" cap="all" dirty="0"/>
              <a:t> </a:t>
            </a:r>
            <a:r>
              <a:rPr lang="en-US" altLang="zh-TW" b="1" dirty="0" smtClean="0">
                <a:solidFill>
                  <a:srgbClr val="0000FF"/>
                </a:solidFill>
                <a:ea typeface="標楷體" pitchFamily="65" charset="-120"/>
              </a:rPr>
              <a:t>March 14, 2021</a:t>
            </a:r>
            <a:r>
              <a:rPr lang="zh-TW" altLang="en-US" b="1" dirty="0" smtClean="0">
                <a:solidFill>
                  <a:srgbClr val="0000FF"/>
                </a:solidFill>
                <a:ea typeface="標楷體" pitchFamily="65" charset="-120"/>
              </a:rPr>
              <a:t> </a:t>
            </a:r>
            <a:endParaRPr lang="zh-TW" altLang="en-US" dirty="0"/>
          </a:p>
        </p:txBody>
      </p:sp>
      <p:sp>
        <p:nvSpPr>
          <p:cNvPr id="323" name="Text Box 329"/>
          <p:cNvSpPr txBox="1">
            <a:spLocks noChangeArrowheads="1"/>
          </p:cNvSpPr>
          <p:nvPr/>
        </p:nvSpPr>
        <p:spPr bwMode="auto">
          <a:xfrm>
            <a:off x="8950772" y="402556"/>
            <a:ext cx="530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t>&gt;&gt;&gt;</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6" y="1053389"/>
            <a:ext cx="4050080" cy="5398889"/>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5612" y="838994"/>
            <a:ext cx="4116388" cy="5487279"/>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6665" y="4816435"/>
            <a:ext cx="6762345" cy="1635843"/>
          </a:xfrm>
          <a:prstGeom prst="rect">
            <a:avLst/>
          </a:prstGeom>
        </p:spPr>
      </p:pic>
    </p:spTree>
    <p:extLst>
      <p:ext uri="{BB962C8B-B14F-4D97-AF65-F5344CB8AC3E}">
        <p14:creationId xmlns:p14="http://schemas.microsoft.com/office/powerpoint/2010/main" val="2207905790"/>
      </p:ext>
    </p:extLst>
  </p:cSld>
  <p:clrMapOvr>
    <a:masterClrMapping/>
  </p:clrMapOvr>
  <p:transition>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等腰三角形 14"/>
          <p:cNvSpPr/>
          <p:nvPr/>
        </p:nvSpPr>
        <p:spPr>
          <a:xfrm rot="5400000">
            <a:off x="3287713" y="1804988"/>
            <a:ext cx="1873250" cy="22320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531" name="標題 1"/>
          <p:cNvSpPr>
            <a:spLocks noGrp="1"/>
          </p:cNvSpPr>
          <p:nvPr>
            <p:ph type="title"/>
          </p:nvPr>
        </p:nvSpPr>
        <p:spPr>
          <a:xfrm>
            <a:off x="-550294" y="-99392"/>
            <a:ext cx="10513168" cy="1224136"/>
          </a:xfrm>
        </p:spPr>
        <p:txBody>
          <a:bodyPr/>
          <a:lstStyle/>
          <a:p>
            <a:r>
              <a:rPr lang="zh-TW" altLang="en-US" sz="4800" dirty="0"/>
              <a:t>求積儀客觀性</a:t>
            </a:r>
            <a:r>
              <a:rPr lang="en-US" altLang="zh-TW" sz="4800" dirty="0"/>
              <a:t>(</a:t>
            </a:r>
            <a:r>
              <a:rPr lang="zh-TW" altLang="en-US" sz="4800" dirty="0"/>
              <a:t>求積儀隨便擺</a:t>
            </a:r>
            <a:r>
              <a:rPr lang="en-US" altLang="zh-TW" sz="4800" dirty="0"/>
              <a:t>)</a:t>
            </a:r>
            <a:endParaRPr lang="zh-TW" altLang="en-US" sz="4800" dirty="0"/>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06523">
            <a:off x="2192339" y="4867276"/>
            <a:ext cx="3348037"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533" name="群組 17"/>
          <p:cNvGrpSpPr>
            <a:grpSpLocks/>
          </p:cNvGrpSpPr>
          <p:nvPr/>
        </p:nvGrpSpPr>
        <p:grpSpPr bwMode="auto">
          <a:xfrm>
            <a:off x="2532064" y="1268413"/>
            <a:ext cx="3348037" cy="3313112"/>
            <a:chOff x="1007604" y="1268760"/>
            <a:chExt cx="3348372" cy="3312368"/>
          </a:xfrm>
        </p:grpSpPr>
        <p:cxnSp>
          <p:nvCxnSpPr>
            <p:cNvPr id="5" name="直線單箭頭接點 4"/>
            <p:cNvCxnSpPr/>
            <p:nvPr/>
          </p:nvCxnSpPr>
          <p:spPr>
            <a:xfrm flipV="1">
              <a:off x="1007604" y="2920976"/>
              <a:ext cx="3348372" cy="1588"/>
            </a:xfrm>
            <a:prstGeom prst="straightConnector1">
              <a:avLst/>
            </a:prstGeom>
            <a:ln w="28575">
              <a:solidFill>
                <a:srgbClr val="FA8C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flipV="1">
              <a:off x="2663532" y="1268760"/>
              <a:ext cx="0" cy="3312368"/>
            </a:xfrm>
            <a:prstGeom prst="straightConnector1">
              <a:avLst/>
            </a:prstGeom>
            <a:ln w="28575">
              <a:solidFill>
                <a:srgbClr val="FA8C00"/>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22534" name="群組 23"/>
          <p:cNvGrpSpPr>
            <a:grpSpLocks/>
          </p:cNvGrpSpPr>
          <p:nvPr/>
        </p:nvGrpSpPr>
        <p:grpSpPr bwMode="auto">
          <a:xfrm>
            <a:off x="760412" y="3500438"/>
            <a:ext cx="3348038" cy="3313112"/>
            <a:chOff x="1007604" y="1268760"/>
            <a:chExt cx="3348372" cy="3312368"/>
          </a:xfrm>
        </p:grpSpPr>
        <p:cxnSp>
          <p:nvCxnSpPr>
            <p:cNvPr id="25" name="直線單箭頭接點 24"/>
            <p:cNvCxnSpPr/>
            <p:nvPr/>
          </p:nvCxnSpPr>
          <p:spPr>
            <a:xfrm flipV="1">
              <a:off x="1007604" y="2920976"/>
              <a:ext cx="3348372" cy="1588"/>
            </a:xfrm>
            <a:prstGeom prst="straightConnector1">
              <a:avLst/>
            </a:prstGeom>
            <a:ln w="28575">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flipV="1">
              <a:off x="2663532" y="1268760"/>
              <a:ext cx="0" cy="3312368"/>
            </a:xfrm>
            <a:prstGeom prst="straightConnector1">
              <a:avLst/>
            </a:prstGeom>
            <a:ln w="28575">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19" name="橢圓 18"/>
          <p:cNvSpPr/>
          <p:nvPr/>
        </p:nvSpPr>
        <p:spPr>
          <a:xfrm>
            <a:off x="3049588" y="1903414"/>
            <a:ext cx="139700" cy="1412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橢圓 27"/>
          <p:cNvSpPr/>
          <p:nvPr/>
        </p:nvSpPr>
        <p:spPr>
          <a:xfrm>
            <a:off x="3036889" y="3787775"/>
            <a:ext cx="141287" cy="1397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p:cNvSpPr/>
          <p:nvPr/>
        </p:nvSpPr>
        <p:spPr>
          <a:xfrm>
            <a:off x="5270500" y="2852739"/>
            <a:ext cx="139700" cy="1412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2538" name="群組 29"/>
          <p:cNvGrpSpPr>
            <a:grpSpLocks/>
          </p:cNvGrpSpPr>
          <p:nvPr/>
        </p:nvGrpSpPr>
        <p:grpSpPr bwMode="auto">
          <a:xfrm rot="20299589">
            <a:off x="742950" y="3500438"/>
            <a:ext cx="3348038" cy="3313112"/>
            <a:chOff x="1007604" y="1268760"/>
            <a:chExt cx="3348372" cy="3312368"/>
          </a:xfrm>
        </p:grpSpPr>
        <p:cxnSp>
          <p:nvCxnSpPr>
            <p:cNvPr id="31" name="直線單箭頭接點 30"/>
            <p:cNvCxnSpPr/>
            <p:nvPr/>
          </p:nvCxnSpPr>
          <p:spPr>
            <a:xfrm flipV="1">
              <a:off x="1007301" y="2920614"/>
              <a:ext cx="334837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V="1">
              <a:off x="2653322" y="1260866"/>
              <a:ext cx="0" cy="33123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539"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endParaRPr lang="zh-TW" altLang="en-US" sz="1800"/>
          </a:p>
        </p:txBody>
      </p:sp>
      <p:graphicFrame>
        <p:nvGraphicFramePr>
          <p:cNvPr id="22540" name="物件 20"/>
          <p:cNvGraphicFramePr>
            <a:graphicFrameLocks noChangeAspect="1"/>
          </p:cNvGraphicFramePr>
          <p:nvPr/>
        </p:nvGraphicFramePr>
        <p:xfrm>
          <a:off x="2495551" y="1787525"/>
          <a:ext cx="517525" cy="242888"/>
        </p:xfrm>
        <a:graphic>
          <a:graphicData uri="http://schemas.openxmlformats.org/presentationml/2006/ole">
            <mc:AlternateContent xmlns:mc="http://schemas.openxmlformats.org/markup-compatibility/2006">
              <mc:Choice xmlns:v="urn:schemas-microsoft-com:vml" Requires="v">
                <p:oleObj spid="_x0000_s85951" name="Equation" r:id="rId4" imgW="431613" imgH="203112" progId="Equation.DSMT4">
                  <p:embed/>
                </p:oleObj>
              </mc:Choice>
              <mc:Fallback>
                <p:oleObj name="Equation" r:id="rId4" imgW="431613" imgH="203112" progId="Equation.DSMT4">
                  <p:embed/>
                  <p:pic>
                    <p:nvPicPr>
                      <p:cNvPr id="22540" name="物件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1" y="1787525"/>
                        <a:ext cx="51752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1" name="物件 34"/>
          <p:cNvGraphicFramePr>
            <a:graphicFrameLocks noChangeAspect="1"/>
          </p:cNvGraphicFramePr>
          <p:nvPr/>
        </p:nvGraphicFramePr>
        <p:xfrm>
          <a:off x="5159375" y="2579689"/>
          <a:ext cx="427038" cy="242887"/>
        </p:xfrm>
        <a:graphic>
          <a:graphicData uri="http://schemas.openxmlformats.org/presentationml/2006/ole">
            <mc:AlternateContent xmlns:mc="http://schemas.openxmlformats.org/markup-compatibility/2006">
              <mc:Choice xmlns:v="urn:schemas-microsoft-com:vml" Requires="v">
                <p:oleObj spid="_x0000_s85952" name="Equation" r:id="rId6" imgW="355292" imgH="203024" progId="Equation.DSMT4">
                  <p:embed/>
                </p:oleObj>
              </mc:Choice>
              <mc:Fallback>
                <p:oleObj name="Equation" r:id="rId6" imgW="355292" imgH="203024" progId="Equation.DSMT4">
                  <p:embed/>
                  <p:pic>
                    <p:nvPicPr>
                      <p:cNvPr id="22541" name="物件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375" y="2579689"/>
                        <a:ext cx="42703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2" name="物件 35"/>
          <p:cNvGraphicFramePr>
            <a:graphicFrameLocks noChangeAspect="1"/>
          </p:cNvGraphicFramePr>
          <p:nvPr/>
        </p:nvGraphicFramePr>
        <p:xfrm>
          <a:off x="2508251" y="3927476"/>
          <a:ext cx="639763" cy="244475"/>
        </p:xfrm>
        <a:graphic>
          <a:graphicData uri="http://schemas.openxmlformats.org/presentationml/2006/ole">
            <mc:AlternateContent xmlns:mc="http://schemas.openxmlformats.org/markup-compatibility/2006">
              <mc:Choice xmlns:v="urn:schemas-microsoft-com:vml" Requires="v">
                <p:oleObj spid="_x0000_s85953" name="Equation" r:id="rId8" imgW="533169" imgH="203112" progId="Equation.DSMT4">
                  <p:embed/>
                </p:oleObj>
              </mc:Choice>
              <mc:Fallback>
                <p:oleObj name="Equation" r:id="rId8" imgW="533169" imgH="203112" progId="Equation.DSMT4">
                  <p:embed/>
                  <p:pic>
                    <p:nvPicPr>
                      <p:cNvPr id="22542" name="物件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1" y="3927476"/>
                        <a:ext cx="6397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3" name="物件 36"/>
          <p:cNvGraphicFramePr>
            <a:graphicFrameLocks noChangeAspect="1"/>
          </p:cNvGraphicFramePr>
          <p:nvPr/>
        </p:nvGraphicFramePr>
        <p:xfrm>
          <a:off x="3605214" y="2595563"/>
          <a:ext cx="619125" cy="328612"/>
        </p:xfrm>
        <a:graphic>
          <a:graphicData uri="http://schemas.openxmlformats.org/presentationml/2006/ole">
            <mc:AlternateContent xmlns:mc="http://schemas.openxmlformats.org/markup-compatibility/2006">
              <mc:Choice xmlns:v="urn:schemas-microsoft-com:vml" Requires="v">
                <p:oleObj spid="_x0000_s85954" name="Equation" r:id="rId10" imgW="380835" imgH="203112" progId="Equation.DSMT4">
                  <p:embed/>
                </p:oleObj>
              </mc:Choice>
              <mc:Fallback>
                <p:oleObj name="Equation" r:id="rId10" imgW="380835" imgH="203112" progId="Equation.DSMT4">
                  <p:embed/>
                  <p:pic>
                    <p:nvPicPr>
                      <p:cNvPr id="22543" name="物件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5214" y="2595563"/>
                        <a:ext cx="61912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4" name="物件 37"/>
          <p:cNvGraphicFramePr>
            <a:graphicFrameLocks noChangeAspect="1"/>
          </p:cNvGraphicFramePr>
          <p:nvPr/>
        </p:nvGraphicFramePr>
        <p:xfrm>
          <a:off x="1558926" y="4868864"/>
          <a:ext cx="671513" cy="244475"/>
        </p:xfrm>
        <a:graphic>
          <a:graphicData uri="http://schemas.openxmlformats.org/presentationml/2006/ole">
            <mc:AlternateContent xmlns:mc="http://schemas.openxmlformats.org/markup-compatibility/2006">
              <mc:Choice xmlns:v="urn:schemas-microsoft-com:vml" Requires="v">
                <p:oleObj spid="_x0000_s85955" name="Equation" r:id="rId12" imgW="558558" imgH="203112" progId="Equation.DSMT4">
                  <p:embed/>
                </p:oleObj>
              </mc:Choice>
              <mc:Fallback>
                <p:oleObj name="Equation" r:id="rId12" imgW="558558" imgH="203112" progId="Equation.DSMT4">
                  <p:embed/>
                  <p:pic>
                    <p:nvPicPr>
                      <p:cNvPr id="22544" name="物件 3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8926" y="4868864"/>
                        <a:ext cx="671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545" name="00024.avi">
            <a:hlinkClick r:id="" action="ppaction://media"/>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663952" y="4005263"/>
            <a:ext cx="485933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6" name="Rectangle 19"/>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endParaRPr lang="zh-TW" altLang="en-US" sz="1800"/>
          </a:p>
        </p:txBody>
      </p:sp>
      <p:graphicFrame>
        <p:nvGraphicFramePr>
          <p:cNvPr id="22547" name="物件 32"/>
          <p:cNvGraphicFramePr>
            <a:graphicFrameLocks noChangeAspect="1"/>
          </p:cNvGraphicFramePr>
          <p:nvPr>
            <p:extLst/>
          </p:nvPr>
        </p:nvGraphicFramePr>
        <p:xfrm>
          <a:off x="6738938" y="1596256"/>
          <a:ext cx="2309812" cy="2336800"/>
        </p:xfrm>
        <a:graphic>
          <a:graphicData uri="http://schemas.openxmlformats.org/presentationml/2006/ole">
            <mc:AlternateContent xmlns:mc="http://schemas.openxmlformats.org/markup-compatibility/2006">
              <mc:Choice xmlns:v="urn:schemas-microsoft-com:vml" Requires="v">
                <p:oleObj spid="_x0000_s85956" name="Equation" r:id="rId15" imgW="1308100" imgH="1206500" progId="Equation.DSMT4">
                  <p:embed/>
                </p:oleObj>
              </mc:Choice>
              <mc:Fallback>
                <p:oleObj name="Equation" r:id="rId15" imgW="1308100" imgH="1206500" progId="Equation.DSMT4">
                  <p:embed/>
                  <p:pic>
                    <p:nvPicPr>
                      <p:cNvPr id="22547" name="物件 3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8938" y="1596256"/>
                        <a:ext cx="2309812" cy="2336800"/>
                      </a:xfrm>
                      <a:prstGeom prst="rect">
                        <a:avLst/>
                      </a:prstGeom>
                      <a:noFill/>
                      <a:ln>
                        <a:noFill/>
                      </a:ln>
                      <a:extLst/>
                    </p:spPr>
                  </p:pic>
                </p:oleObj>
              </mc:Fallback>
            </mc:AlternateContent>
          </a:graphicData>
        </a:graphic>
      </p:graphicFrame>
      <p:graphicFrame>
        <p:nvGraphicFramePr>
          <p:cNvPr id="22548" name="物件 41"/>
          <p:cNvGraphicFramePr>
            <a:graphicFrameLocks noChangeAspect="1"/>
          </p:cNvGraphicFramePr>
          <p:nvPr/>
        </p:nvGraphicFramePr>
        <p:xfrm>
          <a:off x="5880100" y="2781300"/>
          <a:ext cx="254000" cy="279400"/>
        </p:xfrm>
        <a:graphic>
          <a:graphicData uri="http://schemas.openxmlformats.org/presentationml/2006/ole">
            <mc:AlternateContent xmlns:mc="http://schemas.openxmlformats.org/markup-compatibility/2006">
              <mc:Choice xmlns:v="urn:schemas-microsoft-com:vml" Requires="v">
                <p:oleObj spid="_x0000_s85957" name="Equation" r:id="rId17" imgW="126835" imgH="139518" progId="Equation.DSMT4">
                  <p:embed/>
                </p:oleObj>
              </mc:Choice>
              <mc:Fallback>
                <p:oleObj name="Equation" r:id="rId17" imgW="126835" imgH="139518" progId="Equation.DSMT4">
                  <p:embed/>
                  <p:pic>
                    <p:nvPicPr>
                      <p:cNvPr id="22548" name="物件 4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80100" y="2781300"/>
                        <a:ext cx="2540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9" name="物件 42"/>
          <p:cNvGraphicFramePr>
            <a:graphicFrameLocks noChangeAspect="1"/>
          </p:cNvGraphicFramePr>
          <p:nvPr/>
        </p:nvGraphicFramePr>
        <p:xfrm>
          <a:off x="3832225" y="1243013"/>
          <a:ext cx="279400" cy="330200"/>
        </p:xfrm>
        <a:graphic>
          <a:graphicData uri="http://schemas.openxmlformats.org/presentationml/2006/ole">
            <mc:AlternateContent xmlns:mc="http://schemas.openxmlformats.org/markup-compatibility/2006">
              <mc:Choice xmlns:v="urn:schemas-microsoft-com:vml" Requires="v">
                <p:oleObj spid="_x0000_s85958" name="Equation" r:id="rId19" imgW="139579" imgH="164957" progId="Equation.DSMT4">
                  <p:embed/>
                </p:oleObj>
              </mc:Choice>
              <mc:Fallback>
                <p:oleObj name="Equation" r:id="rId19" imgW="139579" imgH="164957" progId="Equation.DSMT4">
                  <p:embed/>
                  <p:pic>
                    <p:nvPicPr>
                      <p:cNvPr id="22549" name="物件 4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32225" y="1243013"/>
                        <a:ext cx="279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50" name="物件 43"/>
          <p:cNvGraphicFramePr>
            <a:graphicFrameLocks noChangeAspect="1"/>
          </p:cNvGraphicFramePr>
          <p:nvPr/>
        </p:nvGraphicFramePr>
        <p:xfrm>
          <a:off x="4051301" y="4986338"/>
          <a:ext cx="328613" cy="355600"/>
        </p:xfrm>
        <a:graphic>
          <a:graphicData uri="http://schemas.openxmlformats.org/presentationml/2006/ole">
            <mc:AlternateContent xmlns:mc="http://schemas.openxmlformats.org/markup-compatibility/2006">
              <mc:Choice xmlns:v="urn:schemas-microsoft-com:vml" Requires="v">
                <p:oleObj spid="_x0000_s85959" name="Equation" r:id="rId21" imgW="164814" imgH="177492" progId="Equation.DSMT4">
                  <p:embed/>
                </p:oleObj>
              </mc:Choice>
              <mc:Fallback>
                <p:oleObj name="Equation" r:id="rId21" imgW="164814" imgH="177492" progId="Equation.DSMT4">
                  <p:embed/>
                  <p:pic>
                    <p:nvPicPr>
                      <p:cNvPr id="22550" name="物件 4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51301" y="4986338"/>
                        <a:ext cx="32861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51" name="物件 44"/>
          <p:cNvGraphicFramePr>
            <a:graphicFrameLocks noChangeAspect="1"/>
          </p:cNvGraphicFramePr>
          <p:nvPr/>
        </p:nvGraphicFramePr>
        <p:xfrm>
          <a:off x="2152650" y="3201988"/>
          <a:ext cx="330200" cy="406400"/>
        </p:xfrm>
        <a:graphic>
          <a:graphicData uri="http://schemas.openxmlformats.org/presentationml/2006/ole">
            <mc:AlternateContent xmlns:mc="http://schemas.openxmlformats.org/markup-compatibility/2006">
              <mc:Choice xmlns:v="urn:schemas-microsoft-com:vml" Requires="v">
                <p:oleObj spid="_x0000_s85960" name="Equation" r:id="rId23" imgW="164957" imgH="203024" progId="Equation.DSMT4">
                  <p:embed/>
                </p:oleObj>
              </mc:Choice>
              <mc:Fallback>
                <p:oleObj name="Equation" r:id="rId23" imgW="164957" imgH="203024" progId="Equation.DSMT4">
                  <p:embed/>
                  <p:pic>
                    <p:nvPicPr>
                      <p:cNvPr id="22551" name="物件 4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52650" y="3201988"/>
                        <a:ext cx="3302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52" name="物件 45"/>
          <p:cNvGraphicFramePr>
            <a:graphicFrameLocks noChangeAspect="1"/>
          </p:cNvGraphicFramePr>
          <p:nvPr/>
        </p:nvGraphicFramePr>
        <p:xfrm>
          <a:off x="3700463" y="4132263"/>
          <a:ext cx="330200" cy="457200"/>
        </p:xfrm>
        <a:graphic>
          <a:graphicData uri="http://schemas.openxmlformats.org/presentationml/2006/ole">
            <mc:AlternateContent xmlns:mc="http://schemas.openxmlformats.org/markup-compatibility/2006">
              <mc:Choice xmlns:v="urn:schemas-microsoft-com:vml" Requires="v">
                <p:oleObj spid="_x0000_s85961" name="Equation" r:id="rId25" imgW="165028" imgH="228501" progId="Equation.DSMT4">
                  <p:embed/>
                </p:oleObj>
              </mc:Choice>
              <mc:Fallback>
                <p:oleObj name="Equation" r:id="rId25" imgW="165028" imgH="228501" progId="Equation.DSMT4">
                  <p:embed/>
                  <p:pic>
                    <p:nvPicPr>
                      <p:cNvPr id="22552" name="物件 4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00463" y="4132263"/>
                        <a:ext cx="33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53" name="物件 46"/>
          <p:cNvGraphicFramePr>
            <a:graphicFrameLocks noChangeAspect="1"/>
          </p:cNvGraphicFramePr>
          <p:nvPr/>
        </p:nvGraphicFramePr>
        <p:xfrm>
          <a:off x="1485900" y="3271838"/>
          <a:ext cx="355600" cy="457200"/>
        </p:xfrm>
        <a:graphic>
          <a:graphicData uri="http://schemas.openxmlformats.org/presentationml/2006/ole">
            <mc:AlternateContent xmlns:mc="http://schemas.openxmlformats.org/markup-compatibility/2006">
              <mc:Choice xmlns:v="urn:schemas-microsoft-com:vml" Requires="v">
                <p:oleObj spid="_x0000_s85962" name="Equation" r:id="rId27" imgW="177646" imgH="228402" progId="Equation.DSMT4">
                  <p:embed/>
                </p:oleObj>
              </mc:Choice>
              <mc:Fallback>
                <p:oleObj name="Equation" r:id="rId27" imgW="177646" imgH="228402" progId="Equation.DSMT4">
                  <p:embed/>
                  <p:pic>
                    <p:nvPicPr>
                      <p:cNvPr id="22553" name="物件 4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85900" y="3271838"/>
                        <a:ext cx="35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 name="弧形 33"/>
          <p:cNvSpPr/>
          <p:nvPr/>
        </p:nvSpPr>
        <p:spPr>
          <a:xfrm>
            <a:off x="3036889" y="4506914"/>
            <a:ext cx="865187" cy="865187"/>
          </a:xfrm>
          <a:prstGeom prst="arc">
            <a:avLst>
              <a:gd name="adj1" fmla="val 18860242"/>
              <a:gd name="adj2" fmla="val 1705845"/>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graphicFrame>
        <p:nvGraphicFramePr>
          <p:cNvPr id="22555" name="物件 48"/>
          <p:cNvGraphicFramePr>
            <a:graphicFrameLocks noChangeAspect="1"/>
          </p:cNvGraphicFramePr>
          <p:nvPr/>
        </p:nvGraphicFramePr>
        <p:xfrm>
          <a:off x="3935413" y="4581525"/>
          <a:ext cx="482600" cy="406400"/>
        </p:xfrm>
        <a:graphic>
          <a:graphicData uri="http://schemas.openxmlformats.org/presentationml/2006/ole">
            <mc:AlternateContent xmlns:mc="http://schemas.openxmlformats.org/markup-compatibility/2006">
              <mc:Choice xmlns:v="urn:schemas-microsoft-com:vml" Requires="v">
                <p:oleObj spid="_x0000_s85963" name="Equation" r:id="rId29" imgW="241195" imgH="203112" progId="Equation.DSMT4">
                  <p:embed/>
                </p:oleObj>
              </mc:Choice>
              <mc:Fallback>
                <p:oleObj name="Equation" r:id="rId29" imgW="241195" imgH="203112" progId="Equation.DSMT4">
                  <p:embed/>
                  <p:pic>
                    <p:nvPicPr>
                      <p:cNvPr id="22555" name="物件 4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935413" y="4581525"/>
                        <a:ext cx="482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標題 1"/>
          <p:cNvSpPr txBox="1">
            <a:spLocks/>
          </p:cNvSpPr>
          <p:nvPr/>
        </p:nvSpPr>
        <p:spPr bwMode="auto">
          <a:xfrm>
            <a:off x="5951985" y="548680"/>
            <a:ext cx="7793037"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2800">
                <a:solidFill>
                  <a:schemeClr val="tx2"/>
                </a:solidFill>
                <a:latin typeface="+mj-lt"/>
                <a:ea typeface="+mj-ea"/>
                <a:cs typeface="+mj-cs"/>
              </a:defRPr>
            </a:lvl1pPr>
            <a:lvl2pPr algn="l" rtl="0" fontAlgn="base">
              <a:spcBef>
                <a:spcPct val="0"/>
              </a:spcBef>
              <a:spcAft>
                <a:spcPct val="0"/>
              </a:spcAft>
              <a:defRPr kumimoji="1" sz="2800">
                <a:solidFill>
                  <a:schemeClr val="tx2"/>
                </a:solidFill>
                <a:latin typeface="Times New Roman" pitchFamily="18" charset="0"/>
                <a:ea typeface="標楷體" pitchFamily="65" charset="-120"/>
              </a:defRPr>
            </a:lvl2pPr>
            <a:lvl3pPr algn="l" rtl="0" fontAlgn="base">
              <a:spcBef>
                <a:spcPct val="0"/>
              </a:spcBef>
              <a:spcAft>
                <a:spcPct val="0"/>
              </a:spcAft>
              <a:defRPr kumimoji="1" sz="2800">
                <a:solidFill>
                  <a:schemeClr val="tx2"/>
                </a:solidFill>
                <a:latin typeface="Times New Roman" pitchFamily="18" charset="0"/>
                <a:ea typeface="標楷體" pitchFamily="65" charset="-120"/>
              </a:defRPr>
            </a:lvl3pPr>
            <a:lvl4pPr algn="l" rtl="0" fontAlgn="base">
              <a:spcBef>
                <a:spcPct val="0"/>
              </a:spcBef>
              <a:spcAft>
                <a:spcPct val="0"/>
              </a:spcAft>
              <a:defRPr kumimoji="1" sz="2800">
                <a:solidFill>
                  <a:schemeClr val="tx2"/>
                </a:solidFill>
                <a:latin typeface="Times New Roman" pitchFamily="18" charset="0"/>
                <a:ea typeface="標楷體" pitchFamily="65" charset="-120"/>
              </a:defRPr>
            </a:lvl4pPr>
            <a:lvl5pPr algn="l" rtl="0" fontAlgn="base">
              <a:spcBef>
                <a:spcPct val="0"/>
              </a:spcBef>
              <a:spcAft>
                <a:spcPct val="0"/>
              </a:spcAft>
              <a:defRPr kumimoji="1" sz="2800">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2800">
                <a:solidFill>
                  <a:schemeClr val="tx2"/>
                </a:solidFill>
                <a:latin typeface="Times New Roman" pitchFamily="18" charset="0"/>
                <a:ea typeface="標楷體" pitchFamily="65" charset="-120"/>
              </a:defRPr>
            </a:lvl6pPr>
            <a:lvl7pPr marL="914400" algn="l" rtl="0" fontAlgn="base">
              <a:spcBef>
                <a:spcPct val="0"/>
              </a:spcBef>
              <a:spcAft>
                <a:spcPct val="0"/>
              </a:spcAft>
              <a:defRPr kumimoji="1" sz="2800">
                <a:solidFill>
                  <a:schemeClr val="tx2"/>
                </a:solidFill>
                <a:latin typeface="Times New Roman" pitchFamily="18" charset="0"/>
                <a:ea typeface="標楷體" pitchFamily="65" charset="-120"/>
              </a:defRPr>
            </a:lvl7pPr>
            <a:lvl8pPr marL="1371600" algn="l" rtl="0" fontAlgn="base">
              <a:spcBef>
                <a:spcPct val="0"/>
              </a:spcBef>
              <a:spcAft>
                <a:spcPct val="0"/>
              </a:spcAft>
              <a:defRPr kumimoji="1" sz="2800">
                <a:solidFill>
                  <a:schemeClr val="tx2"/>
                </a:solidFill>
                <a:latin typeface="Times New Roman" pitchFamily="18" charset="0"/>
                <a:ea typeface="標楷體" pitchFamily="65" charset="-120"/>
              </a:defRPr>
            </a:lvl8pPr>
            <a:lvl9pPr marL="1828800" algn="l" rtl="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2400" kern="0" dirty="0"/>
              <a:t>(Frame indifference and objectivity)</a:t>
            </a:r>
            <a:endParaRPr lang="zh-TW" altLang="en-US" sz="2400" kern="0" dirty="0"/>
          </a:p>
        </p:txBody>
      </p:sp>
    </p:spTree>
    <p:extLst>
      <p:ext uri="{BB962C8B-B14F-4D97-AF65-F5344CB8AC3E}">
        <p14:creationId xmlns:p14="http://schemas.microsoft.com/office/powerpoint/2010/main" val="1621741421"/>
      </p:ext>
    </p:extLst>
  </p:cSld>
  <p:clrMapOvr>
    <a:masterClrMapping/>
  </p:clrMapOvr>
  <p:transition>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nvPr>
        </p:nvGraphicFramePr>
        <p:xfrm>
          <a:off x="1604817" y="5594467"/>
          <a:ext cx="8965740" cy="864444"/>
        </p:xfrm>
        <a:graphic>
          <a:graphicData uri="http://schemas.openxmlformats.org/drawingml/2006/table">
            <a:tbl>
              <a:tblPr firstRow="1" bandRow="1">
                <a:tableStyleId>{5C22544A-7EE6-4342-B048-85BDC9FD1C3A}</a:tableStyleId>
              </a:tblPr>
              <a:tblGrid>
                <a:gridCol w="2241435">
                  <a:extLst>
                    <a:ext uri="{9D8B030D-6E8A-4147-A177-3AD203B41FA5}">
                      <a16:colId xmlns:a16="http://schemas.microsoft.com/office/drawing/2014/main" val="4038743442"/>
                    </a:ext>
                  </a:extLst>
                </a:gridCol>
                <a:gridCol w="2241435">
                  <a:extLst>
                    <a:ext uri="{9D8B030D-6E8A-4147-A177-3AD203B41FA5}">
                      <a16:colId xmlns:a16="http://schemas.microsoft.com/office/drawing/2014/main" val="1251297599"/>
                    </a:ext>
                  </a:extLst>
                </a:gridCol>
                <a:gridCol w="2241435">
                  <a:extLst>
                    <a:ext uri="{9D8B030D-6E8A-4147-A177-3AD203B41FA5}">
                      <a16:colId xmlns:a16="http://schemas.microsoft.com/office/drawing/2014/main" val="3880465914"/>
                    </a:ext>
                  </a:extLst>
                </a:gridCol>
                <a:gridCol w="2241435">
                  <a:extLst>
                    <a:ext uri="{9D8B030D-6E8A-4147-A177-3AD203B41FA5}">
                      <a16:colId xmlns:a16="http://schemas.microsoft.com/office/drawing/2014/main" val="4189944051"/>
                    </a:ext>
                  </a:extLst>
                </a:gridCol>
              </a:tblGrid>
              <a:tr h="432222">
                <a:tc>
                  <a:txBody>
                    <a:bodyPr/>
                    <a:lstStyle/>
                    <a:p>
                      <a:r>
                        <a:rPr lang="zh-TW" altLang="en-US" dirty="0" smtClean="0">
                          <a:latin typeface="標楷體" panose="03000509000000000000" pitchFamily="65" charset="-120"/>
                          <a:ea typeface="標楷體" panose="03000509000000000000" pitchFamily="65" charset="-120"/>
                        </a:rPr>
                        <a:t>交大</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清華</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中華</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台大</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220160059"/>
                  </a:ext>
                </a:extLst>
              </a:tr>
              <a:tr h="432222">
                <a:tc>
                  <a:txBody>
                    <a:bodyPr/>
                    <a:lstStyle/>
                    <a:p>
                      <a:r>
                        <a:rPr lang="zh-TW" altLang="en-US" dirty="0" smtClean="0">
                          <a:latin typeface="標楷體" panose="03000509000000000000" pitchFamily="65" charset="-120"/>
                          <a:ea typeface="標楷體" panose="03000509000000000000" pitchFamily="65" charset="-120"/>
                        </a:rPr>
                        <a:t>林文偉</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劉晉良</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李明恭</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陳宜良</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416306091"/>
                  </a:ext>
                </a:extLst>
              </a:tr>
            </a:tbl>
          </a:graphicData>
        </a:graphic>
      </p:graphicFrame>
      <p:graphicFrame>
        <p:nvGraphicFramePr>
          <p:cNvPr id="16" name="表格 15"/>
          <p:cNvGraphicFramePr>
            <a:graphicFrameLocks noGrp="1"/>
          </p:cNvGraphicFramePr>
          <p:nvPr>
            <p:extLst/>
          </p:nvPr>
        </p:nvGraphicFramePr>
        <p:xfrm>
          <a:off x="1604817" y="2841377"/>
          <a:ext cx="8965740" cy="864444"/>
        </p:xfrm>
        <a:graphic>
          <a:graphicData uri="http://schemas.openxmlformats.org/drawingml/2006/table">
            <a:tbl>
              <a:tblPr firstRow="1" bandRow="1">
                <a:tableStyleId>{5C22544A-7EE6-4342-B048-85BDC9FD1C3A}</a:tableStyleId>
              </a:tblPr>
              <a:tblGrid>
                <a:gridCol w="2241435">
                  <a:extLst>
                    <a:ext uri="{9D8B030D-6E8A-4147-A177-3AD203B41FA5}">
                      <a16:colId xmlns:a16="http://schemas.microsoft.com/office/drawing/2014/main" val="3759132718"/>
                    </a:ext>
                  </a:extLst>
                </a:gridCol>
                <a:gridCol w="2241435">
                  <a:extLst>
                    <a:ext uri="{9D8B030D-6E8A-4147-A177-3AD203B41FA5}">
                      <a16:colId xmlns:a16="http://schemas.microsoft.com/office/drawing/2014/main" val="1172935528"/>
                    </a:ext>
                  </a:extLst>
                </a:gridCol>
                <a:gridCol w="2241435">
                  <a:extLst>
                    <a:ext uri="{9D8B030D-6E8A-4147-A177-3AD203B41FA5}">
                      <a16:colId xmlns:a16="http://schemas.microsoft.com/office/drawing/2014/main" val="360068431"/>
                    </a:ext>
                  </a:extLst>
                </a:gridCol>
                <a:gridCol w="2241435">
                  <a:extLst>
                    <a:ext uri="{9D8B030D-6E8A-4147-A177-3AD203B41FA5}">
                      <a16:colId xmlns:a16="http://schemas.microsoft.com/office/drawing/2014/main" val="1715610763"/>
                    </a:ext>
                  </a:extLst>
                </a:gridCol>
              </a:tblGrid>
              <a:tr h="432222">
                <a:tc>
                  <a:txBody>
                    <a:bodyPr/>
                    <a:lstStyle/>
                    <a:p>
                      <a:r>
                        <a:rPr lang="zh-TW" altLang="en-US" dirty="0" smtClean="0">
                          <a:latin typeface="標楷體" panose="03000509000000000000" pitchFamily="65" charset="-120"/>
                          <a:ea typeface="標楷體" panose="03000509000000000000" pitchFamily="65" charset="-120"/>
                        </a:rPr>
                        <a:t>台大</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中研院</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德州農工</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中山</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438096276"/>
                  </a:ext>
                </a:extLst>
              </a:tr>
              <a:tr h="432222">
                <a:tc>
                  <a:txBody>
                    <a:bodyPr/>
                    <a:lstStyle/>
                    <a:p>
                      <a:r>
                        <a:rPr lang="zh-TW" altLang="en-US" dirty="0" smtClean="0">
                          <a:latin typeface="標楷體" panose="03000509000000000000" pitchFamily="65" charset="-120"/>
                          <a:ea typeface="標楷體" panose="03000509000000000000" pitchFamily="65" charset="-120"/>
                        </a:rPr>
                        <a:t>張國男</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李志豪</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陳鞏</a:t>
                      </a:r>
                      <a:endParaRPr lang="zh-TW" altLang="en-US" dirty="0">
                        <a:latin typeface="標楷體" panose="03000509000000000000" pitchFamily="65" charset="-120"/>
                        <a:ea typeface="標楷體" panose="03000509000000000000" pitchFamily="65" charset="-120"/>
                      </a:endParaRPr>
                    </a:p>
                  </a:txBody>
                  <a:tcPr/>
                </a:tc>
                <a:tc>
                  <a:txBody>
                    <a:bodyPr/>
                    <a:lstStyle/>
                    <a:p>
                      <a:r>
                        <a:rPr lang="zh-TW" altLang="en-US" dirty="0" smtClean="0">
                          <a:latin typeface="標楷體" panose="03000509000000000000" pitchFamily="65" charset="-120"/>
                          <a:ea typeface="標楷體" panose="03000509000000000000" pitchFamily="65" charset="-120"/>
                        </a:rPr>
                        <a:t>李子才</a:t>
                      </a:r>
                      <a:endParaRPr lang="zh-TW" altLang="en-US"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917001533"/>
                  </a:ext>
                </a:extLst>
              </a:tr>
            </a:tbl>
          </a:graphicData>
        </a:graphic>
      </p:graphicFrame>
      <p:pic>
        <p:nvPicPr>
          <p:cNvPr id="17" name="圖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4047" y="4251078"/>
            <a:ext cx="1905000" cy="1266825"/>
          </a:xfrm>
          <a:prstGeom prst="rect">
            <a:avLst/>
          </a:prstGeom>
        </p:spPr>
      </p:pic>
      <p:pic>
        <p:nvPicPr>
          <p:cNvPr id="18" name="圖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3222" y="4105956"/>
            <a:ext cx="1538548" cy="1411947"/>
          </a:xfrm>
          <a:prstGeom prst="rect">
            <a:avLst/>
          </a:prstGeom>
        </p:spPr>
      </p:pic>
      <p:pic>
        <p:nvPicPr>
          <p:cNvPr id="19" name="圖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7805" y="1149437"/>
            <a:ext cx="2156229" cy="1617172"/>
          </a:xfrm>
          <a:prstGeom prst="rect">
            <a:avLst/>
          </a:prstGeom>
        </p:spPr>
      </p:pic>
      <p:pic>
        <p:nvPicPr>
          <p:cNvPr id="20" name="圖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0811" y="3907685"/>
            <a:ext cx="1610218" cy="1610218"/>
          </a:xfrm>
          <a:prstGeom prst="rect">
            <a:avLst/>
          </a:prstGeom>
        </p:spPr>
      </p:pic>
      <p:pic>
        <p:nvPicPr>
          <p:cNvPr id="21" name="圖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0527" y="862586"/>
            <a:ext cx="1263938" cy="1902227"/>
          </a:xfrm>
          <a:prstGeom prst="rect">
            <a:avLst/>
          </a:prstGeom>
        </p:spPr>
      </p:pic>
      <p:pic>
        <p:nvPicPr>
          <p:cNvPr id="22" name="圖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2924" y="4152538"/>
            <a:ext cx="1365365" cy="1365365"/>
          </a:xfrm>
          <a:prstGeom prst="rect">
            <a:avLst/>
          </a:prstGeom>
        </p:spPr>
      </p:pic>
      <p:pic>
        <p:nvPicPr>
          <p:cNvPr id="23" name="圖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9697" y="1023047"/>
            <a:ext cx="1313699" cy="1737697"/>
          </a:xfrm>
          <a:prstGeom prst="rect">
            <a:avLst/>
          </a:prstGeom>
        </p:spPr>
      </p:pic>
      <p:sp>
        <p:nvSpPr>
          <p:cNvPr id="24" name="文字方塊 23"/>
          <p:cNvSpPr txBox="1"/>
          <p:nvPr/>
        </p:nvSpPr>
        <p:spPr>
          <a:xfrm>
            <a:off x="2383425" y="116576"/>
            <a:ext cx="7408523" cy="830997"/>
          </a:xfrm>
          <a:prstGeom prst="rect">
            <a:avLst/>
          </a:prstGeom>
          <a:noFill/>
        </p:spPr>
        <p:txBody>
          <a:bodyPr wrap="square" rtlCol="0">
            <a:spAutoFit/>
          </a:bodyPr>
          <a:lstStyle/>
          <a:p>
            <a:pPr algn="ctr"/>
            <a:r>
              <a:rPr lang="en-US" altLang="zh-TW" sz="4800" dirty="0" smtClean="0">
                <a:latin typeface="Times New Roman" panose="02020603050405020304" pitchFamily="18" charset="0"/>
                <a:ea typeface="標楷體" panose="03000509000000000000" pitchFamily="65" charset="-120"/>
                <a:cs typeface="Times New Roman" panose="02020603050405020304" pitchFamily="18" charset="0"/>
              </a:rPr>
              <a:t>NTOUMSV</a:t>
            </a:r>
            <a:r>
              <a:rPr lang="zh-TW" altLang="en-US" sz="4800" dirty="0" smtClean="0">
                <a:latin typeface="Times New Roman" panose="02020603050405020304" pitchFamily="18" charset="0"/>
                <a:ea typeface="標楷體" panose="03000509000000000000" pitchFamily="65" charset="-120"/>
                <a:cs typeface="Times New Roman" panose="02020603050405020304" pitchFamily="18" charset="0"/>
              </a:rPr>
              <a:t>數學</a:t>
            </a: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貴人</a:t>
            </a:r>
            <a:endParaRPr lang="zh-TW" altLang="en-US" sz="4800"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9"/>
          <a:stretch>
            <a:fillRect/>
          </a:stretch>
        </p:blipFill>
        <p:spPr>
          <a:xfrm>
            <a:off x="2018522" y="1234166"/>
            <a:ext cx="1514167" cy="1526578"/>
          </a:xfrm>
          <a:prstGeom prst="rect">
            <a:avLst/>
          </a:prstGeom>
        </p:spPr>
      </p:pic>
    </p:spTree>
    <p:extLst>
      <p:ext uri="{BB962C8B-B14F-4D97-AF65-F5344CB8AC3E}">
        <p14:creationId xmlns:p14="http://schemas.microsoft.com/office/powerpoint/2010/main" val="3721708883"/>
      </p:ext>
    </p:extLst>
  </p:cSld>
  <p:clrMapOvr>
    <a:masterClrMapping/>
  </p:clrMapOvr>
  <p:transition>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90666" y="248177"/>
            <a:ext cx="7488832" cy="764704"/>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en-US" sz="2800" dirty="0">
                <a:latin typeface="標楷體" pitchFamily="65" charset="-120"/>
                <a:ea typeface="標楷體" pitchFamily="65" charset="-120"/>
              </a:rPr>
              <a:t>求積儀繞一圈計算面積</a:t>
            </a:r>
            <a:r>
              <a:rPr lang="en-US" altLang="zh-TW" sz="2800" dirty="0">
                <a:latin typeface="標楷體" pitchFamily="65" charset="-120"/>
                <a:ea typeface="標楷體" pitchFamily="65" charset="-120"/>
              </a:rPr>
              <a:t>-(2013</a:t>
            </a:r>
            <a:r>
              <a:rPr lang="zh-TW" altLang="en-US" sz="2800" dirty="0">
                <a:latin typeface="標楷體" pitchFamily="65" charset="-120"/>
                <a:ea typeface="標楷體" pitchFamily="65" charset="-120"/>
              </a:rPr>
              <a:t>力學營學員分享</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    </a:t>
            </a:r>
          </a:p>
        </p:txBody>
      </p:sp>
      <p:graphicFrame>
        <p:nvGraphicFramePr>
          <p:cNvPr id="2" name="表格 1"/>
          <p:cNvGraphicFramePr>
            <a:graphicFrameLocks noGrp="1"/>
          </p:cNvGraphicFramePr>
          <p:nvPr>
            <p:extLst>
              <p:ext uri="{D42A27DB-BD31-4B8C-83A1-F6EECF244321}">
                <p14:modId xmlns:p14="http://schemas.microsoft.com/office/powerpoint/2010/main" val="657803121"/>
              </p:ext>
            </p:extLst>
          </p:nvPr>
        </p:nvGraphicFramePr>
        <p:xfrm>
          <a:off x="4193793" y="1070544"/>
          <a:ext cx="7391564" cy="5094760"/>
        </p:xfrm>
        <a:graphic>
          <a:graphicData uri="http://schemas.openxmlformats.org/drawingml/2006/table">
            <a:tbl>
              <a:tblPr firstRow="1" firstCol="1" bandRow="1">
                <a:tableStyleId>{BC89EF96-8CEA-46FF-86C4-4CE0E7609802}</a:tableStyleId>
              </a:tblPr>
              <a:tblGrid>
                <a:gridCol w="2615555">
                  <a:extLst>
                    <a:ext uri="{9D8B030D-6E8A-4147-A177-3AD203B41FA5}">
                      <a16:colId xmlns:a16="http://schemas.microsoft.com/office/drawing/2014/main" val="20000"/>
                    </a:ext>
                  </a:extLst>
                </a:gridCol>
                <a:gridCol w="2352752">
                  <a:extLst>
                    <a:ext uri="{9D8B030D-6E8A-4147-A177-3AD203B41FA5}">
                      <a16:colId xmlns:a16="http://schemas.microsoft.com/office/drawing/2014/main" val="20001"/>
                    </a:ext>
                  </a:extLst>
                </a:gridCol>
                <a:gridCol w="1127112">
                  <a:extLst>
                    <a:ext uri="{9D8B030D-6E8A-4147-A177-3AD203B41FA5}">
                      <a16:colId xmlns:a16="http://schemas.microsoft.com/office/drawing/2014/main" val="20002"/>
                    </a:ext>
                  </a:extLst>
                </a:gridCol>
                <a:gridCol w="1296145">
                  <a:extLst>
                    <a:ext uri="{9D8B030D-6E8A-4147-A177-3AD203B41FA5}">
                      <a16:colId xmlns:a16="http://schemas.microsoft.com/office/drawing/2014/main" val="20003"/>
                    </a:ext>
                  </a:extLst>
                </a:gridCol>
              </a:tblGrid>
              <a:tr h="548640">
                <a:tc>
                  <a:txBody>
                    <a:bodyPr/>
                    <a:lstStyle/>
                    <a:p>
                      <a:pPr>
                        <a:spcAft>
                          <a:spcPts val="0"/>
                        </a:spcAft>
                      </a:pPr>
                      <a:r>
                        <a:rPr lang="zh-TW" sz="1800" kern="100" dirty="0">
                          <a:effectLst/>
                        </a:rPr>
                        <a:t>圖形</a:t>
                      </a:r>
                      <a:endParaRPr lang="zh-TW" sz="1800" kern="100" dirty="0">
                        <a:effectLst/>
                        <a:latin typeface="Calibri"/>
                        <a:ea typeface="新細明體"/>
                        <a:cs typeface="Times New Roman"/>
                      </a:endParaRPr>
                    </a:p>
                  </a:txBody>
                  <a:tcPr marL="50875" marR="50875" marT="0" marB="0"/>
                </a:tc>
                <a:tc>
                  <a:txBody>
                    <a:bodyPr/>
                    <a:lstStyle/>
                    <a:p>
                      <a:pPr>
                        <a:spcAft>
                          <a:spcPts val="0"/>
                        </a:spcAft>
                      </a:pPr>
                      <a:r>
                        <a:rPr lang="zh-TW" sz="1800" kern="100">
                          <a:effectLst/>
                        </a:rPr>
                        <a:t>面積</a:t>
                      </a:r>
                    </a:p>
                    <a:p>
                      <a:pPr>
                        <a:spcAft>
                          <a:spcPts val="0"/>
                        </a:spcAft>
                      </a:pPr>
                      <a:r>
                        <a:rPr lang="en-US" sz="1800" kern="100">
                          <a:effectLst/>
                        </a:rPr>
                        <a:t>(</a:t>
                      </a:r>
                      <a:r>
                        <a:rPr lang="zh-TW" sz="1800" kern="100">
                          <a:effectLst/>
                        </a:rPr>
                        <a:t>用計算機計算</a:t>
                      </a:r>
                      <a:r>
                        <a:rPr lang="en-US" sz="1800" kern="100">
                          <a:effectLst/>
                        </a:rPr>
                        <a:t>)</a:t>
                      </a:r>
                      <a:endParaRPr lang="zh-TW" sz="1800" kern="100">
                        <a:effectLst/>
                        <a:latin typeface="Calibri"/>
                        <a:ea typeface="新細明體"/>
                        <a:cs typeface="Times New Roman"/>
                      </a:endParaRPr>
                    </a:p>
                  </a:txBody>
                  <a:tcPr marL="50875" marR="50875" marT="0" marB="0"/>
                </a:tc>
                <a:tc gridSpan="2">
                  <a:txBody>
                    <a:bodyPr/>
                    <a:lstStyle/>
                    <a:p>
                      <a:pPr>
                        <a:spcAft>
                          <a:spcPts val="0"/>
                        </a:spcAft>
                      </a:pPr>
                      <a:r>
                        <a:rPr lang="zh-TW" sz="1800" kern="100" dirty="0">
                          <a:effectLst/>
                        </a:rPr>
                        <a:t>求積</a:t>
                      </a:r>
                      <a:r>
                        <a:rPr lang="zh-TW" sz="1800" kern="100" dirty="0" smtClean="0">
                          <a:effectLst/>
                        </a:rPr>
                        <a:t>儀</a:t>
                      </a:r>
                      <a:r>
                        <a:rPr lang="zh-TW" altLang="en-US" sz="1800" kern="100" dirty="0" smtClean="0">
                          <a:effectLst/>
                        </a:rPr>
                        <a:t>繞一圈</a:t>
                      </a:r>
                      <a:endParaRPr lang="zh-TW" sz="1800" kern="100" dirty="0">
                        <a:effectLst/>
                        <a:latin typeface="Calibri"/>
                        <a:ea typeface="新細明體"/>
                        <a:cs typeface="Times New Roman"/>
                      </a:endParaRPr>
                    </a:p>
                  </a:txBody>
                  <a:tcPr marL="50875" marR="50875" marT="0" marB="0"/>
                </a:tc>
                <a:tc hMerge="1">
                  <a:txBody>
                    <a:bodyPr/>
                    <a:lstStyle/>
                    <a:p>
                      <a:endParaRPr lang="zh-TW" altLang="en-US"/>
                    </a:p>
                  </a:txBody>
                  <a:tcPr/>
                </a:tc>
                <a:extLst>
                  <a:ext uri="{0D108BD9-81ED-4DB2-BD59-A6C34878D82A}">
                    <a16:rowId xmlns:a16="http://schemas.microsoft.com/office/drawing/2014/main" val="10000"/>
                  </a:ext>
                </a:extLst>
              </a:tr>
              <a:tr h="363259">
                <a:tc rowSpan="2">
                  <a:txBody>
                    <a:bodyPr/>
                    <a:lstStyle/>
                    <a:p>
                      <a:pPr>
                        <a:spcAft>
                          <a:spcPts val="0"/>
                        </a:spcAft>
                      </a:pPr>
                      <a:endParaRPr lang="zh-TW" sz="1800" kern="100" dirty="0">
                        <a:effectLst/>
                      </a:endParaRPr>
                    </a:p>
                    <a:p>
                      <a:pPr algn="ctr">
                        <a:spcAft>
                          <a:spcPts val="0"/>
                        </a:spcAft>
                      </a:pPr>
                      <a:r>
                        <a:rPr lang="zh-TW" sz="1800" kern="100" dirty="0">
                          <a:effectLst/>
                        </a:rPr>
                        <a:t>橢圓</a:t>
                      </a:r>
                    </a:p>
                    <a:p>
                      <a:pPr>
                        <a:spcAft>
                          <a:spcPts val="0"/>
                        </a:spcAft>
                      </a:pPr>
                      <a:r>
                        <a:rPr lang="en-US" sz="1800" kern="100" dirty="0">
                          <a:effectLst/>
                        </a:rPr>
                        <a:t> </a:t>
                      </a:r>
                      <a:endParaRPr lang="zh-TW" sz="1800" kern="100" dirty="0">
                        <a:effectLst/>
                        <a:latin typeface="Calibri"/>
                        <a:ea typeface="新細明體"/>
                        <a:cs typeface="Times New Roman"/>
                      </a:endParaRPr>
                    </a:p>
                  </a:txBody>
                  <a:tcPr marL="50875" marR="50875" marT="0" marB="0"/>
                </a:tc>
                <a:tc rowSpan="2">
                  <a:txBody>
                    <a:bodyPr/>
                    <a:lstStyle/>
                    <a:p>
                      <a:endParaRPr lang="zh-TW"/>
                    </a:p>
                  </a:txBody>
                  <a:tcPr marL="50875" marR="50875" marT="0" marB="0">
                    <a:blipFill rotWithShape="1">
                      <a:blip r:embed="rId2"/>
                      <a:stretch>
                        <a:fillRect l="-111399" t="-50000" r="-103109" b="-273301"/>
                      </a:stretch>
                    </a:blipFill>
                  </a:tcPr>
                </a:tc>
                <a:tc gridSpan="2">
                  <a:txBody>
                    <a:bodyPr/>
                    <a:lstStyle/>
                    <a:p>
                      <a:endParaRPr lang="zh-TW"/>
                    </a:p>
                  </a:txBody>
                  <a:tcPr marL="50875" marR="50875" marT="0" marB="0">
                    <a:blipFill rotWithShape="1">
                      <a:blip r:embed="rId2"/>
                      <a:stretch>
                        <a:fillRect l="-205542" t="-171667" r="-252" b="-1181667"/>
                      </a:stretch>
                    </a:blipFill>
                  </a:tcPr>
                </a:tc>
                <a:tc hMerge="1">
                  <a:txBody>
                    <a:bodyPr/>
                    <a:lstStyle/>
                    <a:p>
                      <a:endParaRPr lang="zh-TW" altLang="en-US"/>
                    </a:p>
                  </a:txBody>
                  <a:tcPr/>
                </a:tc>
                <a:extLst>
                  <a:ext uri="{0D108BD9-81ED-4DB2-BD59-A6C34878D82A}">
                    <a16:rowId xmlns:a16="http://schemas.microsoft.com/office/drawing/2014/main" val="10001"/>
                  </a:ext>
                </a:extLst>
              </a:tr>
              <a:tr h="889753">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altLang="en-US" sz="1800" kern="100" dirty="0" smtClean="0">
                          <a:effectLst/>
                          <a:latin typeface="+mn-lt"/>
                          <a:ea typeface="+mn-ea"/>
                          <a:cs typeface="+mn-cs"/>
                        </a:rPr>
                        <a:t>面積誤差</a:t>
                      </a:r>
                      <a:endParaRPr lang="zh-TW" sz="1800" kern="100" dirty="0">
                        <a:effectLst/>
                        <a:latin typeface="Calibri"/>
                        <a:ea typeface="新細明體"/>
                        <a:cs typeface="Times New Roman"/>
                      </a:endParaRPr>
                    </a:p>
                  </a:txBody>
                  <a:tcPr marL="50875" marR="50875" marT="0" marB="0"/>
                </a:tc>
                <a:tc>
                  <a:txBody>
                    <a:bodyPr/>
                    <a:lstStyle/>
                    <a:p>
                      <a:endParaRPr lang="zh-TW"/>
                    </a:p>
                  </a:txBody>
                  <a:tcPr marL="50875" marR="50875" marT="0" marB="0">
                    <a:blipFill rotWithShape="1">
                      <a:blip r:embed="rId2"/>
                      <a:stretch>
                        <a:fillRect l="-469484" t="-111644" r="-469" b="-385616"/>
                      </a:stretch>
                    </a:blipFill>
                  </a:tcPr>
                </a:tc>
                <a:extLst>
                  <a:ext uri="{0D108BD9-81ED-4DB2-BD59-A6C34878D82A}">
                    <a16:rowId xmlns:a16="http://schemas.microsoft.com/office/drawing/2014/main" val="10002"/>
                  </a:ext>
                </a:extLst>
              </a:tr>
              <a:tr h="513571">
                <a:tc rowSpan="2">
                  <a:txBody>
                    <a:bodyPr/>
                    <a:lstStyle/>
                    <a:p>
                      <a:pPr>
                        <a:spcAft>
                          <a:spcPts val="0"/>
                        </a:spcAft>
                      </a:pPr>
                      <a:endParaRPr lang="zh-TW" sz="1800" kern="100">
                        <a:effectLst/>
                      </a:endParaRPr>
                    </a:p>
                    <a:p>
                      <a:pPr algn="ctr">
                        <a:spcAft>
                          <a:spcPts val="0"/>
                        </a:spcAft>
                      </a:pPr>
                      <a:r>
                        <a:rPr lang="zh-TW" sz="1800" kern="100">
                          <a:effectLst/>
                        </a:rPr>
                        <a:t>長方形</a:t>
                      </a:r>
                    </a:p>
                    <a:p>
                      <a:pPr>
                        <a:spcAft>
                          <a:spcPts val="0"/>
                        </a:spcAft>
                      </a:pPr>
                      <a:r>
                        <a:rPr lang="en-US" sz="1800" kern="100">
                          <a:effectLst/>
                        </a:rPr>
                        <a:t> </a:t>
                      </a:r>
                      <a:endParaRPr lang="zh-TW" sz="1800" kern="100">
                        <a:effectLst/>
                        <a:latin typeface="Calibri"/>
                        <a:ea typeface="新細明體"/>
                        <a:cs typeface="Times New Roman"/>
                      </a:endParaRPr>
                    </a:p>
                  </a:txBody>
                  <a:tcPr marL="50875" marR="50875" marT="0" marB="0"/>
                </a:tc>
                <a:tc rowSpan="2">
                  <a:txBody>
                    <a:bodyPr/>
                    <a:lstStyle/>
                    <a:p>
                      <a:endParaRPr lang="zh-TW"/>
                    </a:p>
                  </a:txBody>
                  <a:tcPr marL="50875" marR="50875" marT="0" marB="0">
                    <a:blipFill rotWithShape="1">
                      <a:blip r:embed="rId2"/>
                      <a:stretch>
                        <a:fillRect l="-111399" t="-177586" r="-103109" b="-223563"/>
                      </a:stretch>
                    </a:blipFill>
                  </a:tcPr>
                </a:tc>
                <a:tc gridSpan="2">
                  <a:txBody>
                    <a:bodyPr/>
                    <a:lstStyle/>
                    <a:p>
                      <a:endParaRPr lang="zh-TW"/>
                    </a:p>
                  </a:txBody>
                  <a:tcPr marL="50875" marR="50875" marT="0" marB="0">
                    <a:blipFill rotWithShape="1">
                      <a:blip r:embed="rId2"/>
                      <a:stretch>
                        <a:fillRect l="-205542" t="-367857" r="-252" b="-570238"/>
                      </a:stretch>
                    </a:blipFill>
                  </a:tcPr>
                </a:tc>
                <a:tc hMerge="1">
                  <a:txBody>
                    <a:bodyPr/>
                    <a:lstStyle/>
                    <a:p>
                      <a:endParaRPr lang="zh-TW" altLang="en-US"/>
                    </a:p>
                  </a:txBody>
                  <a:tcPr/>
                </a:tc>
                <a:extLst>
                  <a:ext uri="{0D108BD9-81ED-4DB2-BD59-A6C34878D82A}">
                    <a16:rowId xmlns:a16="http://schemas.microsoft.com/office/drawing/2014/main" val="10003"/>
                  </a:ext>
                </a:extLst>
              </a:tr>
              <a:tr h="54864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00" cap="none" spc="0" normalizeH="0" baseline="0" noProof="0" dirty="0" smtClean="0">
                          <a:ln>
                            <a:noFill/>
                          </a:ln>
                          <a:solidFill>
                            <a:prstClr val="black"/>
                          </a:solidFill>
                          <a:effectLst/>
                          <a:uLnTx/>
                          <a:uFillTx/>
                          <a:latin typeface="+mn-lt"/>
                          <a:ea typeface="+mn-ea"/>
                          <a:cs typeface="+mn-cs"/>
                        </a:rPr>
                        <a:t>面積誤差</a:t>
                      </a:r>
                      <a:endParaRPr kumimoji="0" lang="zh-TW" altLang="en-US" sz="1800" b="0" i="0" u="none" strike="noStrike" kern="100" cap="none" spc="0" normalizeH="0" baseline="0" noProof="0" dirty="0" smtClean="0">
                        <a:ln>
                          <a:noFill/>
                        </a:ln>
                        <a:solidFill>
                          <a:prstClr val="black"/>
                        </a:solidFill>
                        <a:effectLst/>
                        <a:uLnTx/>
                        <a:uFillTx/>
                        <a:latin typeface="Calibri"/>
                        <a:ea typeface="新細明體"/>
                        <a:cs typeface="Times New Roman"/>
                      </a:endParaRPr>
                    </a:p>
                    <a:p>
                      <a:pPr>
                        <a:spcAft>
                          <a:spcPts val="0"/>
                        </a:spcAft>
                      </a:pPr>
                      <a:endParaRPr lang="zh-TW" sz="1800" kern="100" dirty="0">
                        <a:effectLst/>
                        <a:latin typeface="Calibri"/>
                        <a:ea typeface="新細明體"/>
                        <a:cs typeface="Times New Roman"/>
                      </a:endParaRPr>
                    </a:p>
                  </a:txBody>
                  <a:tcPr marL="50875" marR="50875" marT="0" marB="0"/>
                </a:tc>
                <a:tc>
                  <a:txBody>
                    <a:bodyPr/>
                    <a:lstStyle/>
                    <a:p>
                      <a:endParaRPr lang="zh-TW"/>
                    </a:p>
                  </a:txBody>
                  <a:tcPr marL="50875" marR="50875" marT="0" marB="0">
                    <a:blipFill rotWithShape="1">
                      <a:blip r:embed="rId2"/>
                      <a:stretch>
                        <a:fillRect l="-469484" t="-436667" r="-469" b="-432222"/>
                      </a:stretch>
                    </a:blipFill>
                  </a:tcPr>
                </a:tc>
                <a:extLst>
                  <a:ext uri="{0D108BD9-81ED-4DB2-BD59-A6C34878D82A}">
                    <a16:rowId xmlns:a16="http://schemas.microsoft.com/office/drawing/2014/main" val="10004"/>
                  </a:ext>
                </a:extLst>
              </a:tr>
              <a:tr h="651360">
                <a:tc rowSpan="2">
                  <a:txBody>
                    <a:bodyPr/>
                    <a:lstStyle/>
                    <a:p>
                      <a:pPr>
                        <a:spcAft>
                          <a:spcPts val="0"/>
                        </a:spcAft>
                      </a:pPr>
                      <a:endParaRPr lang="zh-TW" sz="1800" kern="100" dirty="0">
                        <a:effectLst/>
                      </a:endParaRPr>
                    </a:p>
                    <a:p>
                      <a:pPr>
                        <a:spcAft>
                          <a:spcPts val="0"/>
                        </a:spcAft>
                      </a:pPr>
                      <a:r>
                        <a:rPr lang="en-US" sz="1800" kern="100" dirty="0">
                          <a:effectLst/>
                        </a:rPr>
                        <a:t> </a:t>
                      </a:r>
                      <a:endParaRPr lang="zh-TW" sz="1800" kern="100" dirty="0">
                        <a:effectLst/>
                      </a:endParaRPr>
                    </a:p>
                    <a:p>
                      <a:pPr>
                        <a:spcAft>
                          <a:spcPts val="0"/>
                        </a:spcAft>
                      </a:pPr>
                      <a:r>
                        <a:rPr lang="en-US" sz="1800" kern="100" dirty="0">
                          <a:effectLst/>
                        </a:rPr>
                        <a:t> </a:t>
                      </a:r>
                      <a:endParaRPr lang="zh-TW" sz="1800" kern="100" dirty="0">
                        <a:effectLst/>
                        <a:latin typeface="Calibri"/>
                        <a:ea typeface="新細明體"/>
                        <a:cs typeface="Times New Roman"/>
                      </a:endParaRPr>
                    </a:p>
                  </a:txBody>
                  <a:tcPr marL="50875" marR="50875" marT="0" marB="0"/>
                </a:tc>
                <a:tc rowSpan="2">
                  <a:txBody>
                    <a:bodyPr/>
                    <a:lstStyle/>
                    <a:p>
                      <a:endParaRPr lang="zh-TW"/>
                    </a:p>
                  </a:txBody>
                  <a:tcPr marL="50875" marR="50875" marT="0" marB="0">
                    <a:blipFill rotWithShape="1">
                      <a:blip r:embed="rId2"/>
                      <a:stretch>
                        <a:fillRect l="-111399" t="-245178" r="-103109" b="-97462"/>
                      </a:stretch>
                    </a:blipFill>
                  </a:tcPr>
                </a:tc>
                <a:tc gridSpan="2">
                  <a:txBody>
                    <a:bodyPr/>
                    <a:lstStyle/>
                    <a:p>
                      <a:endParaRPr lang="zh-TW"/>
                    </a:p>
                  </a:txBody>
                  <a:tcPr marL="50875" marR="50875" marT="0" marB="0">
                    <a:blipFill rotWithShape="1">
                      <a:blip r:embed="rId2"/>
                      <a:stretch>
                        <a:fillRect l="-205542" t="-451402" r="-252" b="-263551"/>
                      </a:stretch>
                    </a:blipFill>
                  </a:tcPr>
                </a:tc>
                <a:tc hMerge="1">
                  <a:txBody>
                    <a:bodyPr/>
                    <a:lstStyle/>
                    <a:p>
                      <a:endParaRPr lang="zh-TW" altLang="en-US"/>
                    </a:p>
                  </a:txBody>
                  <a:tcPr/>
                </a:tc>
                <a:extLst>
                  <a:ext uri="{0D108BD9-81ED-4DB2-BD59-A6C34878D82A}">
                    <a16:rowId xmlns:a16="http://schemas.microsoft.com/office/drawing/2014/main" val="10005"/>
                  </a:ext>
                </a:extLst>
              </a:tr>
              <a:tr h="54864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00" cap="none" spc="0" normalizeH="0" baseline="0" noProof="0" dirty="0" smtClean="0">
                          <a:ln>
                            <a:noFill/>
                          </a:ln>
                          <a:solidFill>
                            <a:prstClr val="black"/>
                          </a:solidFill>
                          <a:effectLst/>
                          <a:uLnTx/>
                          <a:uFillTx/>
                          <a:latin typeface="+mn-lt"/>
                          <a:ea typeface="+mn-ea"/>
                          <a:cs typeface="+mn-cs"/>
                        </a:rPr>
                        <a:t>面積誤差</a:t>
                      </a:r>
                      <a:endParaRPr kumimoji="0" lang="zh-TW" altLang="en-US" sz="1800" b="0" i="0" u="none" strike="noStrike" kern="100" cap="none" spc="0" normalizeH="0" baseline="0" noProof="0" dirty="0" smtClean="0">
                        <a:ln>
                          <a:noFill/>
                        </a:ln>
                        <a:solidFill>
                          <a:prstClr val="black"/>
                        </a:solidFill>
                        <a:effectLst/>
                        <a:uLnTx/>
                        <a:uFillTx/>
                        <a:latin typeface="Calibri"/>
                        <a:ea typeface="新細明體"/>
                        <a:cs typeface="Times New Roman"/>
                      </a:endParaRPr>
                    </a:p>
                    <a:p>
                      <a:pPr>
                        <a:spcAft>
                          <a:spcPts val="0"/>
                        </a:spcAft>
                      </a:pPr>
                      <a:endParaRPr lang="zh-TW" sz="1800" kern="100" dirty="0">
                        <a:effectLst/>
                        <a:latin typeface="Calibri"/>
                        <a:ea typeface="新細明體"/>
                        <a:cs typeface="Times New Roman"/>
                      </a:endParaRPr>
                    </a:p>
                  </a:txBody>
                  <a:tcPr marL="50875" marR="50875" marT="0" marB="0"/>
                </a:tc>
                <a:tc>
                  <a:txBody>
                    <a:bodyPr/>
                    <a:lstStyle/>
                    <a:p>
                      <a:endParaRPr lang="zh-TW"/>
                    </a:p>
                  </a:txBody>
                  <a:tcPr marL="50875" marR="50875" marT="0" marB="0">
                    <a:blipFill rotWithShape="1">
                      <a:blip r:embed="rId2"/>
                      <a:stretch>
                        <a:fillRect l="-469484" t="-655556" r="-469" b="-213333"/>
                      </a:stretch>
                    </a:blipFill>
                  </a:tcPr>
                </a:tc>
                <a:extLst>
                  <a:ext uri="{0D108BD9-81ED-4DB2-BD59-A6C34878D82A}">
                    <a16:rowId xmlns:a16="http://schemas.microsoft.com/office/drawing/2014/main" val="10006"/>
                  </a:ext>
                </a:extLst>
              </a:tr>
              <a:tr h="482257">
                <a:tc rowSpan="2">
                  <a:txBody>
                    <a:bodyPr/>
                    <a:lstStyle/>
                    <a:p>
                      <a:pPr>
                        <a:spcAft>
                          <a:spcPts val="0"/>
                        </a:spcAft>
                      </a:pPr>
                      <a:endParaRPr lang="zh-TW" sz="1800" kern="100" dirty="0">
                        <a:effectLst/>
                      </a:endParaRPr>
                    </a:p>
                    <a:p>
                      <a:pPr algn="ctr">
                        <a:spcAft>
                          <a:spcPts val="0"/>
                        </a:spcAft>
                      </a:pPr>
                      <a:r>
                        <a:rPr lang="zh-TW" sz="1800" kern="100" dirty="0">
                          <a:effectLst/>
                        </a:rPr>
                        <a:t>圓形</a:t>
                      </a:r>
                    </a:p>
                    <a:p>
                      <a:pPr>
                        <a:spcAft>
                          <a:spcPts val="0"/>
                        </a:spcAft>
                      </a:pPr>
                      <a:r>
                        <a:rPr lang="en-US" sz="1800" kern="100" dirty="0">
                          <a:effectLst/>
                        </a:rPr>
                        <a:t> </a:t>
                      </a:r>
                      <a:endParaRPr lang="zh-TW" sz="1800" kern="100" dirty="0">
                        <a:effectLst/>
                        <a:latin typeface="Calibri"/>
                        <a:ea typeface="新細明體"/>
                        <a:cs typeface="Times New Roman"/>
                      </a:endParaRPr>
                    </a:p>
                  </a:txBody>
                  <a:tcPr marL="50875" marR="50875" marT="0" marB="0"/>
                </a:tc>
                <a:tc rowSpan="2">
                  <a:txBody>
                    <a:bodyPr/>
                    <a:lstStyle/>
                    <a:p>
                      <a:endParaRPr lang="zh-TW"/>
                    </a:p>
                  </a:txBody>
                  <a:tcPr marL="50875" marR="50875" marT="0" marB="0">
                    <a:blipFill rotWithShape="1">
                      <a:blip r:embed="rId2"/>
                      <a:stretch>
                        <a:fillRect l="-111399" t="-402367" r="-103109" b="-13609"/>
                      </a:stretch>
                    </a:blipFill>
                  </a:tcPr>
                </a:tc>
                <a:tc gridSpan="2">
                  <a:txBody>
                    <a:bodyPr/>
                    <a:lstStyle/>
                    <a:p>
                      <a:endParaRPr lang="zh-TW"/>
                    </a:p>
                  </a:txBody>
                  <a:tcPr marL="50875" marR="50875" marT="0" marB="0">
                    <a:blipFill rotWithShape="1">
                      <a:blip r:embed="rId2"/>
                      <a:stretch>
                        <a:fillRect l="-205542" t="-860759" r="-252" b="-143038"/>
                      </a:stretch>
                    </a:blipFill>
                  </a:tcPr>
                </a:tc>
                <a:tc hMerge="1">
                  <a:txBody>
                    <a:bodyPr/>
                    <a:lstStyle/>
                    <a:p>
                      <a:endParaRPr lang="zh-TW" altLang="en-US"/>
                    </a:p>
                  </a:txBody>
                  <a:tcPr/>
                </a:tc>
                <a:extLst>
                  <a:ext uri="{0D108BD9-81ED-4DB2-BD59-A6C34878D82A}">
                    <a16:rowId xmlns:a16="http://schemas.microsoft.com/office/drawing/2014/main" val="10007"/>
                  </a:ext>
                </a:extLst>
              </a:tr>
              <a:tr h="54864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00" cap="none" spc="0" normalizeH="0" baseline="0" noProof="0" dirty="0" smtClean="0">
                          <a:ln>
                            <a:noFill/>
                          </a:ln>
                          <a:solidFill>
                            <a:prstClr val="black"/>
                          </a:solidFill>
                          <a:effectLst/>
                          <a:uLnTx/>
                          <a:uFillTx/>
                          <a:latin typeface="+mn-lt"/>
                          <a:ea typeface="+mn-ea"/>
                          <a:cs typeface="+mn-cs"/>
                        </a:rPr>
                        <a:t>面積誤差</a:t>
                      </a:r>
                      <a:endParaRPr kumimoji="0" lang="zh-TW" altLang="en-US" sz="1800" b="0" i="0" u="none" strike="noStrike" kern="100" cap="none" spc="0" normalizeH="0" baseline="0" noProof="0" dirty="0" smtClean="0">
                        <a:ln>
                          <a:noFill/>
                        </a:ln>
                        <a:solidFill>
                          <a:prstClr val="black"/>
                        </a:solidFill>
                        <a:effectLst/>
                        <a:uLnTx/>
                        <a:uFillTx/>
                        <a:latin typeface="Calibri"/>
                        <a:ea typeface="新細明體"/>
                        <a:cs typeface="Times New Roman"/>
                      </a:endParaRPr>
                    </a:p>
                    <a:p>
                      <a:pPr>
                        <a:spcAft>
                          <a:spcPts val="0"/>
                        </a:spcAft>
                      </a:pPr>
                      <a:endParaRPr lang="zh-TW" sz="1800" kern="100" dirty="0">
                        <a:effectLst/>
                        <a:latin typeface="Calibri"/>
                        <a:ea typeface="新細明體"/>
                        <a:cs typeface="Times New Roman"/>
                      </a:endParaRPr>
                    </a:p>
                  </a:txBody>
                  <a:tcPr marL="50875" marR="50875" marT="0" marB="0"/>
                </a:tc>
                <a:tc>
                  <a:txBody>
                    <a:bodyPr/>
                    <a:lstStyle/>
                    <a:p>
                      <a:endParaRPr lang="zh-TW"/>
                    </a:p>
                  </a:txBody>
                  <a:tcPr marL="50875" marR="50875" marT="0" marB="0">
                    <a:blipFill rotWithShape="1">
                      <a:blip r:embed="rId2"/>
                      <a:stretch>
                        <a:fillRect l="-469484" t="-843333" r="-469" b="-25556"/>
                      </a:stretch>
                    </a:blipFill>
                  </a:tcPr>
                </a:tc>
                <a:extLst>
                  <a:ext uri="{0D108BD9-81ED-4DB2-BD59-A6C34878D82A}">
                    <a16:rowId xmlns:a16="http://schemas.microsoft.com/office/drawing/2014/main" val="10008"/>
                  </a:ext>
                </a:extLst>
              </a:tr>
            </a:tbl>
          </a:graphicData>
        </a:graphic>
      </p:graphicFrame>
      <p:sp>
        <p:nvSpPr>
          <p:cNvPr id="8" name="橢圓 7"/>
          <p:cNvSpPr/>
          <p:nvPr/>
        </p:nvSpPr>
        <p:spPr>
          <a:xfrm>
            <a:off x="4636101" y="1804110"/>
            <a:ext cx="1438275" cy="685800"/>
          </a:xfrm>
          <a:prstGeom prst="ellipse">
            <a:avLst/>
          </a:prstGeom>
        </p:spPr>
        <p:style>
          <a:lnRef idx="2">
            <a:schemeClr val="dk1"/>
          </a:lnRef>
          <a:fillRef idx="1">
            <a:schemeClr val="lt1"/>
          </a:fillRef>
          <a:effectRef idx="0">
            <a:schemeClr val="dk1"/>
          </a:effectRef>
          <a:fontRef idx="minor">
            <a:schemeClr val="dk1"/>
          </a:fontRef>
        </p:style>
        <p:txBody>
          <a:bodyPr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algn="ctr" eaLnBrk="1" hangingPunct="1">
              <a:defRPr/>
            </a:pPr>
            <a:r>
              <a:rPr lang="zh-TW" altLang="zh-TW" sz="1400">
                <a:solidFill>
                  <a:srgbClr val="000000"/>
                </a:solidFill>
                <a:ea typeface="標楷體" pitchFamily="65" charset="-120"/>
                <a:cs typeface="Times New Roman" pitchFamily="18" charset="0"/>
              </a:rPr>
              <a:t>橢圓</a:t>
            </a:r>
            <a:endParaRPr lang="zh-TW" altLang="zh-TW" sz="1200">
              <a:solidFill>
                <a:srgbClr val="000000"/>
              </a:solidFill>
              <a:ea typeface="標楷體" pitchFamily="65" charset="-120"/>
              <a:cs typeface="Times New Roman" pitchFamily="18" charset="0"/>
            </a:endParaRPr>
          </a:p>
        </p:txBody>
      </p:sp>
      <p:sp>
        <p:nvSpPr>
          <p:cNvPr id="9" name="矩形 8"/>
          <p:cNvSpPr/>
          <p:nvPr/>
        </p:nvSpPr>
        <p:spPr>
          <a:xfrm>
            <a:off x="4693250" y="2970923"/>
            <a:ext cx="1371600" cy="714375"/>
          </a:xfrm>
          <a:prstGeom prst="rect">
            <a:avLst/>
          </a:prstGeom>
        </p:spPr>
        <p:style>
          <a:lnRef idx="2">
            <a:schemeClr val="dk1"/>
          </a:lnRef>
          <a:fillRef idx="1">
            <a:schemeClr val="lt1"/>
          </a:fillRef>
          <a:effectRef idx="0">
            <a:schemeClr val="dk1"/>
          </a:effectRef>
          <a:fontRef idx="minor">
            <a:schemeClr val="dk1"/>
          </a:fontRef>
        </p:style>
        <p:txBody>
          <a:bodyPr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algn="ctr" eaLnBrk="1" hangingPunct="1">
              <a:defRPr/>
            </a:pPr>
            <a:r>
              <a:rPr lang="zh-TW" altLang="zh-TW" sz="1400">
                <a:solidFill>
                  <a:srgbClr val="000000"/>
                </a:solidFill>
                <a:ea typeface="標楷體" pitchFamily="65" charset="-120"/>
                <a:cs typeface="Times New Roman" pitchFamily="18" charset="0"/>
              </a:rPr>
              <a:t>長方形</a:t>
            </a:r>
            <a:endParaRPr lang="zh-TW" altLang="zh-TW" sz="1200">
              <a:solidFill>
                <a:srgbClr val="000000"/>
              </a:solidFill>
              <a:ea typeface="標楷體" pitchFamily="65" charset="-120"/>
              <a:cs typeface="Times New Roman" pitchFamily="18" charset="0"/>
            </a:endParaRPr>
          </a:p>
        </p:txBody>
      </p:sp>
      <p:sp>
        <p:nvSpPr>
          <p:cNvPr id="10" name="等腰三角形 9"/>
          <p:cNvSpPr/>
          <p:nvPr/>
        </p:nvSpPr>
        <p:spPr>
          <a:xfrm>
            <a:off x="4820250" y="4037723"/>
            <a:ext cx="1119188" cy="1006475"/>
          </a:xfrm>
          <a:prstGeom prst="triangle">
            <a:avLst/>
          </a:prstGeom>
        </p:spPr>
        <p:style>
          <a:lnRef idx="2">
            <a:schemeClr val="dk1"/>
          </a:lnRef>
          <a:fillRef idx="1">
            <a:schemeClr val="lt1"/>
          </a:fillRef>
          <a:effectRef idx="0">
            <a:schemeClr val="dk1"/>
          </a:effectRef>
          <a:fontRef idx="minor">
            <a:schemeClr val="dk1"/>
          </a:fontRef>
        </p:style>
        <p:txBody>
          <a:bodyPr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algn="ctr" eaLnBrk="1" hangingPunct="1">
              <a:defRPr/>
            </a:pPr>
            <a:r>
              <a:rPr lang="zh-TW" altLang="zh-TW" sz="1200">
                <a:solidFill>
                  <a:srgbClr val="000000"/>
                </a:solidFill>
                <a:ea typeface="標楷體" pitchFamily="65" charset="-120"/>
                <a:cs typeface="Times New Roman" pitchFamily="18" charset="0"/>
              </a:rPr>
              <a:t>正三角形</a:t>
            </a:r>
          </a:p>
        </p:txBody>
      </p:sp>
      <p:sp>
        <p:nvSpPr>
          <p:cNvPr id="11" name="橢圓 10"/>
          <p:cNvSpPr/>
          <p:nvPr/>
        </p:nvSpPr>
        <p:spPr>
          <a:xfrm>
            <a:off x="4945664" y="5261686"/>
            <a:ext cx="866775" cy="790575"/>
          </a:xfrm>
          <a:prstGeom prst="ellipse">
            <a:avLst/>
          </a:prstGeom>
        </p:spPr>
        <p:style>
          <a:lnRef idx="2">
            <a:schemeClr val="dk1"/>
          </a:lnRef>
          <a:fillRef idx="1">
            <a:schemeClr val="lt1"/>
          </a:fillRef>
          <a:effectRef idx="0">
            <a:schemeClr val="dk1"/>
          </a:effectRef>
          <a:fontRef idx="minor">
            <a:schemeClr val="dk1"/>
          </a:fontRef>
        </p:style>
        <p:txBody>
          <a:bodyPr anchor="ctr"/>
          <a:lstStyle>
            <a:lvl1pPr eaLnBrk="0" hangingPunct="0">
              <a:defRPr kumimoji="1">
                <a:solidFill>
                  <a:schemeClr val="tx1"/>
                </a:solidFill>
                <a:latin typeface="Tahoma" pitchFamily="34" charset="0"/>
                <a:ea typeface="新細明體" pitchFamily="18" charset="-120"/>
              </a:defRPr>
            </a:lvl1pPr>
            <a:lvl2pPr marL="742950" indent="-285750" eaLnBrk="0" hangingPunct="0">
              <a:defRPr kumimoji="1">
                <a:solidFill>
                  <a:schemeClr val="tx1"/>
                </a:solidFill>
                <a:latin typeface="Tahoma" pitchFamily="34" charset="0"/>
                <a:ea typeface="新細明體" pitchFamily="18" charset="-120"/>
              </a:defRPr>
            </a:lvl2pPr>
            <a:lvl3pPr marL="1143000" indent="-228600" eaLnBrk="0" hangingPunct="0">
              <a:defRPr kumimoji="1">
                <a:solidFill>
                  <a:schemeClr val="tx1"/>
                </a:solidFill>
                <a:latin typeface="Tahoma" pitchFamily="34" charset="0"/>
                <a:ea typeface="新細明體" pitchFamily="18" charset="-120"/>
              </a:defRPr>
            </a:lvl3pPr>
            <a:lvl4pPr marL="1600200" indent="-228600" eaLnBrk="0" hangingPunct="0">
              <a:defRPr kumimoji="1">
                <a:solidFill>
                  <a:schemeClr val="tx1"/>
                </a:solidFill>
                <a:latin typeface="Tahoma" pitchFamily="34" charset="0"/>
                <a:ea typeface="新細明體" pitchFamily="18" charset="-120"/>
              </a:defRPr>
            </a:lvl4pPr>
            <a:lvl5pPr marL="2057400" indent="-228600" eaLnBrk="0" hangingPunct="0">
              <a:defRPr kumimoji="1">
                <a:solidFill>
                  <a:schemeClr val="tx1"/>
                </a:solidFill>
                <a:latin typeface="Tahom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pitchFamily="18" charset="-120"/>
              </a:defRPr>
            </a:lvl9pPr>
          </a:lstStyle>
          <a:p>
            <a:pPr algn="ctr" eaLnBrk="1" hangingPunct="1">
              <a:defRPr/>
            </a:pPr>
            <a:r>
              <a:rPr lang="zh-TW" altLang="zh-TW" sz="1400">
                <a:solidFill>
                  <a:srgbClr val="000000"/>
                </a:solidFill>
                <a:ea typeface="標楷體" pitchFamily="65" charset="-120"/>
                <a:cs typeface="Times New Roman" pitchFamily="18" charset="0"/>
              </a:rPr>
              <a:t>圓形</a:t>
            </a:r>
            <a:endParaRPr lang="zh-TW" altLang="zh-TW" sz="1200">
              <a:solidFill>
                <a:srgbClr val="000000"/>
              </a:solidFill>
              <a:ea typeface="標楷體" pitchFamily="65" charset="-120"/>
              <a:cs typeface="Times New Roman" pitchFamily="18" charset="0"/>
            </a:endParaRPr>
          </a:p>
        </p:txBody>
      </p:sp>
      <p:sp>
        <p:nvSpPr>
          <p:cNvPr id="14" name="Rectangle 2"/>
          <p:cNvSpPr txBox="1">
            <a:spLocks noChangeArrowheads="1"/>
          </p:cNvSpPr>
          <p:nvPr/>
        </p:nvSpPr>
        <p:spPr>
          <a:xfrm>
            <a:off x="757867" y="2936189"/>
            <a:ext cx="11188055" cy="2348875"/>
          </a:xfrm>
          <a:prstGeom prst="rect">
            <a:avLst/>
          </a:prstGeom>
        </p:spPr>
        <p:txBody>
          <a:bodyPr/>
          <a:lstStyle>
            <a:lvl1pPr algn="l" rtl="0" fontAlgn="base">
              <a:spcBef>
                <a:spcPct val="0"/>
              </a:spcBef>
              <a:spcAft>
                <a:spcPct val="0"/>
              </a:spcAft>
              <a:defRPr kumimoji="1" sz="2800">
                <a:solidFill>
                  <a:schemeClr val="tx2"/>
                </a:solidFill>
                <a:latin typeface="+mj-lt"/>
                <a:ea typeface="+mj-ea"/>
                <a:cs typeface="+mj-cs"/>
              </a:defRPr>
            </a:lvl1pPr>
            <a:lvl2pPr algn="l" rtl="0" fontAlgn="base">
              <a:spcBef>
                <a:spcPct val="0"/>
              </a:spcBef>
              <a:spcAft>
                <a:spcPct val="0"/>
              </a:spcAft>
              <a:defRPr kumimoji="1" sz="2800">
                <a:solidFill>
                  <a:schemeClr val="tx2"/>
                </a:solidFill>
                <a:latin typeface="Times New Roman" pitchFamily="18" charset="0"/>
                <a:ea typeface="標楷體" pitchFamily="65" charset="-120"/>
              </a:defRPr>
            </a:lvl2pPr>
            <a:lvl3pPr algn="l" rtl="0" fontAlgn="base">
              <a:spcBef>
                <a:spcPct val="0"/>
              </a:spcBef>
              <a:spcAft>
                <a:spcPct val="0"/>
              </a:spcAft>
              <a:defRPr kumimoji="1" sz="2800">
                <a:solidFill>
                  <a:schemeClr val="tx2"/>
                </a:solidFill>
                <a:latin typeface="Times New Roman" pitchFamily="18" charset="0"/>
                <a:ea typeface="標楷體" pitchFamily="65" charset="-120"/>
              </a:defRPr>
            </a:lvl3pPr>
            <a:lvl4pPr algn="l" rtl="0" fontAlgn="base">
              <a:spcBef>
                <a:spcPct val="0"/>
              </a:spcBef>
              <a:spcAft>
                <a:spcPct val="0"/>
              </a:spcAft>
              <a:defRPr kumimoji="1" sz="2800">
                <a:solidFill>
                  <a:schemeClr val="tx2"/>
                </a:solidFill>
                <a:latin typeface="Times New Roman" pitchFamily="18" charset="0"/>
                <a:ea typeface="標楷體" pitchFamily="65" charset="-120"/>
              </a:defRPr>
            </a:lvl4pPr>
            <a:lvl5pPr algn="l" rtl="0" fontAlgn="base">
              <a:spcBef>
                <a:spcPct val="0"/>
              </a:spcBef>
              <a:spcAft>
                <a:spcPct val="0"/>
              </a:spcAft>
              <a:defRPr kumimoji="1" sz="2800">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2800">
                <a:solidFill>
                  <a:schemeClr val="tx2"/>
                </a:solidFill>
                <a:latin typeface="Times New Roman" pitchFamily="18" charset="0"/>
                <a:ea typeface="標楷體" pitchFamily="65" charset="-120"/>
              </a:defRPr>
            </a:lvl6pPr>
            <a:lvl7pPr marL="914400" algn="l" rtl="0" fontAlgn="base">
              <a:spcBef>
                <a:spcPct val="0"/>
              </a:spcBef>
              <a:spcAft>
                <a:spcPct val="0"/>
              </a:spcAft>
              <a:defRPr kumimoji="1" sz="2800">
                <a:solidFill>
                  <a:schemeClr val="tx2"/>
                </a:solidFill>
                <a:latin typeface="Times New Roman" pitchFamily="18" charset="0"/>
                <a:ea typeface="標楷體" pitchFamily="65" charset="-120"/>
              </a:defRPr>
            </a:lvl7pPr>
            <a:lvl8pPr marL="1371600" algn="l" rtl="0" fontAlgn="base">
              <a:spcBef>
                <a:spcPct val="0"/>
              </a:spcBef>
              <a:spcAft>
                <a:spcPct val="0"/>
              </a:spcAft>
              <a:defRPr kumimoji="1" sz="2800">
                <a:solidFill>
                  <a:schemeClr val="tx2"/>
                </a:solidFill>
                <a:latin typeface="Times New Roman" pitchFamily="18" charset="0"/>
                <a:ea typeface="標楷體" pitchFamily="65" charset="-120"/>
              </a:defRPr>
            </a:lvl8pPr>
            <a:lvl9pPr marL="1828800" algn="l" rtl="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zh-TW" altLang="en-US" sz="3200" b="1" kern="0" dirty="0" smtClean="0"/>
              <a:t>感謝中華</a:t>
            </a:r>
            <a:r>
              <a:rPr lang="zh-TW" altLang="en-US" sz="3200" b="1" kern="0" dirty="0"/>
              <a:t>顧問</a:t>
            </a:r>
            <a:endParaRPr lang="en-US" altLang="zh-TW" sz="3200" b="1" kern="0" dirty="0"/>
          </a:p>
          <a:p>
            <a:r>
              <a:rPr lang="zh-TW" altLang="en-US" sz="3200" b="1" kern="0" dirty="0"/>
              <a:t>每年</a:t>
            </a:r>
            <a:r>
              <a:rPr lang="zh-TW" altLang="en-US" sz="3200" b="1" kern="0" dirty="0" smtClean="0"/>
              <a:t>贊助</a:t>
            </a:r>
            <a:r>
              <a:rPr lang="en-US" altLang="zh-TW" sz="3200" b="1" kern="0" dirty="0" smtClean="0"/>
              <a:t>150 </a:t>
            </a:r>
            <a:r>
              <a:rPr lang="zh-TW" altLang="en-US" sz="3200" b="1" kern="0" dirty="0"/>
              <a:t>萬</a:t>
            </a:r>
            <a:endParaRPr lang="en-US" altLang="zh-TW" sz="3200" b="1" kern="0" dirty="0"/>
          </a:p>
          <a:p>
            <a:r>
              <a:rPr lang="zh-TW" altLang="en-US" sz="3200" b="1" kern="0" dirty="0"/>
              <a:t>舉辦力學</a:t>
            </a:r>
            <a:r>
              <a:rPr lang="zh-TW" altLang="en-US" sz="3200" b="1" kern="0" dirty="0" smtClean="0"/>
              <a:t>營</a:t>
            </a:r>
            <a:endParaRPr lang="en-US" altLang="zh-TW" sz="3200" b="1" kern="0" dirty="0"/>
          </a:p>
          <a:p>
            <a:r>
              <a:rPr lang="en-US" altLang="zh-TW" sz="3200" b="1" kern="0" dirty="0" smtClean="0"/>
              <a:t>(</a:t>
            </a:r>
            <a:r>
              <a:rPr lang="en-US" altLang="zh-TW" sz="3200" b="1" kern="0" dirty="0"/>
              <a:t>2010-2016)</a:t>
            </a:r>
          </a:p>
          <a:p>
            <a:r>
              <a:rPr lang="zh-TW" altLang="en-US" sz="3200" b="1" kern="0" dirty="0"/>
              <a:t>                                                    </a:t>
            </a:r>
          </a:p>
        </p:txBody>
      </p:sp>
      <p:pic>
        <p:nvPicPr>
          <p:cNvPr id="972802" name="Picture 2" descr="C:\Users\0605CKI\Desktop\下載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310" y="1196753"/>
            <a:ext cx="676275" cy="676275"/>
          </a:xfrm>
          <a:prstGeom prst="rect">
            <a:avLst/>
          </a:prstGeom>
          <a:noFill/>
          <a:extLst>
            <a:ext uri="{909E8E84-426E-40DD-AFC4-6F175D3DCCD1}">
              <a14:hiddenFill xmlns:a14="http://schemas.microsoft.com/office/drawing/2010/main">
                <a:solidFill>
                  <a:srgbClr val="FFFFFF"/>
                </a:solidFill>
              </a14:hiddenFill>
            </a:ext>
          </a:extLst>
        </p:spPr>
      </p:pic>
      <p:pic>
        <p:nvPicPr>
          <p:cNvPr id="972803" name="Picture 3" descr="C:\Users\0605CKI\Desktop\下載.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718" y="1863035"/>
            <a:ext cx="1893962" cy="4298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G_26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84" y="1875495"/>
            <a:ext cx="1368152" cy="1026114"/>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75" y="90830"/>
            <a:ext cx="2556895" cy="1704597"/>
          </a:xfrm>
          <a:prstGeom prst="rect">
            <a:avLst/>
          </a:prstGeom>
        </p:spPr>
      </p:pic>
      <p:pic>
        <p:nvPicPr>
          <p:cNvPr id="5" name="圖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017" y="4886051"/>
            <a:ext cx="3126996" cy="2084664"/>
          </a:xfrm>
          <a:prstGeom prst="rect">
            <a:avLst/>
          </a:prstGeom>
        </p:spPr>
      </p:pic>
    </p:spTree>
    <p:extLst>
      <p:ext uri="{BB962C8B-B14F-4D97-AF65-F5344CB8AC3E}">
        <p14:creationId xmlns:p14="http://schemas.microsoft.com/office/powerpoint/2010/main" val="304313004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9" name="Rectangle 5"/>
          <p:cNvSpPr>
            <a:spLocks noChangeArrowheads="1"/>
          </p:cNvSpPr>
          <p:nvPr/>
        </p:nvSpPr>
        <p:spPr bwMode="auto">
          <a:xfrm>
            <a:off x="2065339" y="5084764"/>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4000" b="1">
                <a:solidFill>
                  <a:schemeClr val="hlink"/>
                </a:solidFill>
              </a:rPr>
              <a:t>                      </a:t>
            </a:r>
            <a:endParaRPr lang="en-US" altLang="zh-TW" sz="3200" b="1"/>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940" y="60791"/>
            <a:ext cx="6455923" cy="4841942"/>
          </a:xfrm>
          <a:prstGeom prst="rect">
            <a:avLst/>
          </a:prstGeom>
        </p:spPr>
      </p:pic>
      <p:sp>
        <p:nvSpPr>
          <p:cNvPr id="4" name="矩形 3"/>
          <p:cNvSpPr/>
          <p:nvPr/>
        </p:nvSpPr>
        <p:spPr>
          <a:xfrm>
            <a:off x="3044762" y="4902738"/>
            <a:ext cx="9468250" cy="1754326"/>
          </a:xfrm>
          <a:prstGeom prst="rect">
            <a:avLst/>
          </a:prstGeom>
        </p:spPr>
        <p:txBody>
          <a:bodyPr wrap="square">
            <a:spAutoFit/>
          </a:bodyPr>
          <a:lstStyle/>
          <a:p>
            <a:r>
              <a:rPr lang="zh-TW" altLang="en-US" sz="3600" dirty="0" smtClean="0"/>
              <a:t>輪機在船上</a:t>
            </a:r>
            <a:r>
              <a:rPr lang="en-US" altLang="zh-TW" sz="3600" dirty="0" smtClean="0"/>
              <a:t>:</a:t>
            </a:r>
            <a:r>
              <a:rPr lang="zh-TW" altLang="en-US" sz="3600" dirty="0" smtClean="0"/>
              <a:t>早期</a:t>
            </a:r>
            <a:r>
              <a:rPr lang="zh-TW" altLang="en-US" sz="3600" dirty="0"/>
              <a:t>在計算指示</a:t>
            </a:r>
            <a:r>
              <a:rPr lang="zh-TW" altLang="en-US" sz="3600" dirty="0" smtClean="0"/>
              <a:t>馬力</a:t>
            </a:r>
            <a:endParaRPr lang="en-US" altLang="zh-TW" sz="3600" dirty="0" smtClean="0"/>
          </a:p>
          <a:p>
            <a:r>
              <a:rPr lang="en-US" altLang="zh-TW" sz="3600" dirty="0" smtClean="0"/>
              <a:t>(</a:t>
            </a:r>
            <a:r>
              <a:rPr lang="zh-TW" altLang="en-US" sz="3600" dirty="0" smtClean="0"/>
              <a:t>海大輪機系友 </a:t>
            </a:r>
            <a:r>
              <a:rPr lang="en-US" altLang="zh-TW" sz="3600" dirty="0" smtClean="0"/>
              <a:t>NTOU/MSV </a:t>
            </a:r>
            <a:r>
              <a:rPr lang="zh-TW" altLang="en-US" sz="3600" dirty="0" smtClean="0"/>
              <a:t>陳義麟博士 提供</a:t>
            </a:r>
            <a:r>
              <a:rPr lang="en-US" altLang="zh-TW" sz="3600" dirty="0" smtClean="0"/>
              <a:t>)</a:t>
            </a:r>
          </a:p>
          <a:p>
            <a:r>
              <a:rPr lang="en-US" altLang="zh-TW" sz="3600" dirty="0" smtClean="0"/>
              <a:t>(</a:t>
            </a:r>
            <a:r>
              <a:rPr lang="zh-TW" altLang="en-US" sz="3600" dirty="0" smtClean="0"/>
              <a:t>台大造船辛敬業繪製船圖 計算船體幾何特性</a:t>
            </a:r>
            <a:r>
              <a:rPr lang="en-US" altLang="zh-TW" sz="3600" dirty="0" smtClean="0"/>
              <a:t>)</a:t>
            </a:r>
            <a:endParaRPr lang="zh-TW" altLang="en-US" sz="3600" dirty="0"/>
          </a:p>
        </p:txBody>
      </p:sp>
    </p:spTree>
    <p:extLst>
      <p:ext uri="{BB962C8B-B14F-4D97-AF65-F5344CB8AC3E}">
        <p14:creationId xmlns:p14="http://schemas.microsoft.com/office/powerpoint/2010/main" val="929591932"/>
      </p:ext>
    </p:extLst>
  </p:cSld>
  <p:clrMapOvr>
    <a:masterClrMapping/>
  </p:clrMapOvr>
  <p:transition>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F77011C-5166-4ADA-B112-22E008B10D83}"/>
              </a:ext>
            </a:extLst>
          </p:cNvPr>
          <p:cNvSpPr txBox="1"/>
          <p:nvPr/>
        </p:nvSpPr>
        <p:spPr>
          <a:xfrm>
            <a:off x="3254926" y="-62095"/>
            <a:ext cx="9672507" cy="646331"/>
          </a:xfrm>
          <a:prstGeom prst="rect">
            <a:avLst/>
          </a:prstGeom>
          <a:noFill/>
        </p:spPr>
        <p:txBody>
          <a:bodyPr wrap="square" rtlCol="0">
            <a:spAutoFit/>
          </a:bodyPr>
          <a:lstStyle/>
          <a:p>
            <a:r>
              <a:rPr lang="zh-TW" altLang="en-US" sz="3600" dirty="0">
                <a:latin typeface="標楷體" panose="03000509000000000000" pitchFamily="65" charset="-120"/>
                <a:ea typeface="標楷體" panose="03000509000000000000" pitchFamily="65" charset="-120"/>
              </a:rPr>
              <a:t>求積儀的</a:t>
            </a:r>
            <a:r>
              <a:rPr lang="zh-TW" altLang="en-US" sz="3600" dirty="0" smtClean="0">
                <a:latin typeface="標楷體" panose="03000509000000000000" pitchFamily="65" charset="-120"/>
                <a:ea typeface="標楷體" panose="03000509000000000000" pitchFamily="65" charset="-120"/>
              </a:rPr>
              <a:t>故事</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士農工商</a:t>
            </a:r>
            <a:r>
              <a:rPr lang="en-US" altLang="zh-TW" sz="3600" dirty="0" smtClean="0">
                <a:latin typeface="標楷體" panose="03000509000000000000" pitchFamily="65" charset="-120"/>
                <a:ea typeface="標楷體" panose="03000509000000000000" pitchFamily="65" charset="-120"/>
              </a:rPr>
              <a:t>) NTOU/MSV</a:t>
            </a:r>
            <a:r>
              <a:rPr lang="zh-TW" altLang="en-US" sz="3600" dirty="0" smtClean="0">
                <a:latin typeface="標楷體" panose="03000509000000000000" pitchFamily="65" charset="-120"/>
                <a:ea typeface="標楷體" panose="03000509000000000000" pitchFamily="65" charset="-120"/>
              </a:rPr>
              <a:t> </a:t>
            </a:r>
            <a:r>
              <a:rPr lang="en-US" altLang="zh-TW" sz="3600" dirty="0" smtClean="0">
                <a:latin typeface="標楷體" panose="03000509000000000000" pitchFamily="65" charset="-120"/>
                <a:ea typeface="標楷體" panose="03000509000000000000" pitchFamily="65" charset="-120"/>
              </a:rPr>
              <a:t>edited</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a:extLst>
              <a:ext uri="{FF2B5EF4-FFF2-40B4-BE49-F238E27FC236}">
                <a16:creationId xmlns:a16="http://schemas.microsoft.com/office/drawing/2014/main" id="{C2C83849-4855-4886-B564-49645311A68B}"/>
              </a:ext>
            </a:extLst>
          </p:cNvPr>
          <p:cNvSpPr txBox="1"/>
          <p:nvPr/>
        </p:nvSpPr>
        <p:spPr>
          <a:xfrm>
            <a:off x="2516695" y="1024661"/>
            <a:ext cx="6484692" cy="5632311"/>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rPr>
              <a:t>1.</a:t>
            </a:r>
            <a:r>
              <a:rPr lang="zh-TW" altLang="en-US" sz="2400" dirty="0">
                <a:latin typeface="Times New Roman" panose="02020603050405020304" pitchFamily="18" charset="0"/>
                <a:ea typeface="標楷體" panose="03000509000000000000" pitchFamily="65" charset="-120"/>
              </a:rPr>
              <a:t> 台大土木系 </a:t>
            </a:r>
            <a:r>
              <a:rPr lang="en-US" altLang="zh-TW" sz="2400" dirty="0">
                <a:solidFill>
                  <a:srgbClr val="FF0000"/>
                </a:solidFill>
                <a:latin typeface="Times New Roman" panose="02020603050405020304" pitchFamily="18" charset="0"/>
                <a:ea typeface="標楷體" panose="03000509000000000000" pitchFamily="65" charset="-120"/>
              </a:rPr>
              <a:t>(</a:t>
            </a:r>
            <a:r>
              <a:rPr lang="zh-TW" altLang="en-US" sz="2400" dirty="0">
                <a:solidFill>
                  <a:srgbClr val="FF0000"/>
                </a:solidFill>
                <a:latin typeface="Times New Roman" panose="02020603050405020304" pitchFamily="18" charset="0"/>
                <a:ea typeface="標楷體" panose="03000509000000000000" pitchFamily="65" charset="-120"/>
              </a:rPr>
              <a:t>陳正宗 </a:t>
            </a:r>
            <a:r>
              <a:rPr lang="en-US" altLang="zh-TW" sz="2400" dirty="0">
                <a:solidFill>
                  <a:srgbClr val="FF0000"/>
                </a:solidFill>
                <a:latin typeface="Times New Roman" panose="02020603050405020304" pitchFamily="18" charset="0"/>
                <a:ea typeface="標楷體" panose="03000509000000000000" pitchFamily="65" charset="-120"/>
              </a:rPr>
              <a:t>1984</a:t>
            </a:r>
            <a:r>
              <a:rPr lang="zh-TW" altLang="en-US" sz="2400" dirty="0">
                <a:solidFill>
                  <a:srgbClr val="FF0000"/>
                </a:solidFill>
                <a:latin typeface="Times New Roman" panose="02020603050405020304" pitchFamily="18" charset="0"/>
                <a:ea typeface="標楷體" panose="03000509000000000000" pitchFamily="65" charset="-120"/>
              </a:rPr>
              <a:t>畢</a:t>
            </a:r>
            <a:r>
              <a:rPr lang="en-US" altLang="zh-TW" sz="2400" dirty="0">
                <a:latin typeface="Times New Roman" panose="02020603050405020304" pitchFamily="18" charset="0"/>
                <a:ea typeface="標楷體" panose="03000509000000000000" pitchFamily="65" charset="-120"/>
              </a:rPr>
              <a:t>)</a:t>
            </a:r>
          </a:p>
          <a:p>
            <a:r>
              <a:rPr lang="zh-TW" altLang="en-US" sz="2400" dirty="0">
                <a:latin typeface="Times New Roman" panose="02020603050405020304" pitchFamily="18" charset="0"/>
                <a:ea typeface="標楷體" panose="03000509000000000000" pitchFamily="65" charset="-120"/>
              </a:rPr>
              <a:t>    大二測量</a:t>
            </a:r>
            <a:r>
              <a:rPr lang="zh-TW" altLang="en-US" sz="2400" dirty="0" smtClean="0">
                <a:latin typeface="Times New Roman" panose="02020603050405020304" pitchFamily="18" charset="0"/>
                <a:ea typeface="標楷體" panose="03000509000000000000" pitchFamily="65" charset="-120"/>
              </a:rPr>
              <a:t>實習</a:t>
            </a:r>
            <a:r>
              <a:rPr lang="zh-TW" altLang="en-US" sz="2400" dirty="0">
                <a:latin typeface="Times New Roman" panose="02020603050405020304" pitchFamily="18" charset="0"/>
                <a:ea typeface="標楷體" panose="03000509000000000000" pitchFamily="65" charset="-120"/>
              </a:rPr>
              <a:t>算</a:t>
            </a:r>
            <a:r>
              <a:rPr lang="zh-TW" altLang="en-US" sz="2400" dirty="0" smtClean="0">
                <a:latin typeface="Times New Roman" panose="02020603050405020304" pitchFamily="18" charset="0"/>
                <a:ea typeface="標楷體" panose="03000509000000000000" pitchFamily="65" charset="-120"/>
              </a:rPr>
              <a:t>醉</a:t>
            </a:r>
            <a:r>
              <a:rPr lang="zh-TW" altLang="en-US" sz="2400" dirty="0">
                <a:latin typeface="Times New Roman" panose="02020603050405020304" pitchFamily="18" charset="0"/>
                <a:ea typeface="標楷體" panose="03000509000000000000" pitchFamily="65" charset="-120"/>
              </a:rPr>
              <a:t>月湖面積</a:t>
            </a:r>
            <a:endParaRPr lang="en-US" altLang="zh-TW" sz="2400" dirty="0">
              <a:latin typeface="Times New Roman" panose="02020603050405020304" pitchFamily="18" charset="0"/>
              <a:ea typeface="標楷體" panose="03000509000000000000" pitchFamily="65" charset="-120"/>
            </a:endParaRPr>
          </a:p>
          <a:p>
            <a:endParaRPr lang="en-US" altLang="zh-TW" sz="2400" dirty="0">
              <a:latin typeface="Times New Roman" panose="02020603050405020304" pitchFamily="18" charset="0"/>
              <a:ea typeface="標楷體" panose="03000509000000000000" pitchFamily="65" charset="-120"/>
            </a:endParaRPr>
          </a:p>
          <a:p>
            <a:r>
              <a:rPr lang="en-US" altLang="zh-TW" sz="2400" dirty="0">
                <a:latin typeface="Times New Roman" panose="02020603050405020304" pitchFamily="18" charset="0"/>
                <a:ea typeface="標楷體" panose="03000509000000000000" pitchFamily="65" charset="-120"/>
              </a:rPr>
              <a:t>2.</a:t>
            </a:r>
            <a:r>
              <a:rPr lang="zh-TW" altLang="en-US" sz="2400" dirty="0">
                <a:latin typeface="Times New Roman" panose="02020603050405020304" pitchFamily="18" charset="0"/>
                <a:ea typeface="標楷體" panose="03000509000000000000" pitchFamily="65" charset="-120"/>
              </a:rPr>
              <a:t> 台大造船系 </a:t>
            </a:r>
            <a:r>
              <a:rPr lang="en-US" altLang="zh-TW" sz="2400" dirty="0">
                <a:solidFill>
                  <a:srgbClr val="FF0000"/>
                </a:solidFill>
                <a:latin typeface="Times New Roman" panose="02020603050405020304" pitchFamily="18" charset="0"/>
                <a:ea typeface="標楷體" panose="03000509000000000000" pitchFamily="65" charset="-120"/>
              </a:rPr>
              <a:t>(</a:t>
            </a:r>
            <a:r>
              <a:rPr lang="zh-TW" altLang="en-US" sz="2400" dirty="0">
                <a:solidFill>
                  <a:srgbClr val="FF0000"/>
                </a:solidFill>
                <a:latin typeface="Times New Roman" panose="02020603050405020304" pitchFamily="18" charset="0"/>
                <a:ea typeface="標楷體" panose="03000509000000000000" pitchFamily="65" charset="-120"/>
              </a:rPr>
              <a:t>辛敬業 </a:t>
            </a:r>
            <a:r>
              <a:rPr lang="en-US" altLang="zh-TW" sz="2400" dirty="0">
                <a:solidFill>
                  <a:srgbClr val="FF0000"/>
                </a:solidFill>
                <a:latin typeface="Times New Roman" panose="02020603050405020304" pitchFamily="18" charset="0"/>
                <a:ea typeface="標楷體" panose="03000509000000000000" pitchFamily="65" charset="-120"/>
              </a:rPr>
              <a:t>1982</a:t>
            </a:r>
            <a:r>
              <a:rPr lang="zh-TW" altLang="en-US" sz="2400" dirty="0">
                <a:solidFill>
                  <a:srgbClr val="FF0000"/>
                </a:solidFill>
                <a:latin typeface="Times New Roman" panose="02020603050405020304" pitchFamily="18" charset="0"/>
                <a:ea typeface="標楷體" panose="03000509000000000000" pitchFamily="65" charset="-120"/>
              </a:rPr>
              <a:t>畢</a:t>
            </a:r>
            <a:r>
              <a:rPr lang="en-US" altLang="zh-TW" sz="2400" dirty="0">
                <a:solidFill>
                  <a:srgbClr val="FF0000"/>
                </a:solidFill>
                <a:latin typeface="Times New Roman" panose="02020603050405020304" pitchFamily="18" charset="0"/>
                <a:ea typeface="標楷體" panose="03000509000000000000" pitchFamily="65" charset="-120"/>
              </a:rPr>
              <a:t>)</a:t>
            </a:r>
          </a:p>
          <a:p>
            <a:r>
              <a:rPr lang="zh-TW" altLang="en-US" sz="2400" dirty="0">
                <a:latin typeface="Times New Roman" panose="02020603050405020304" pitchFamily="18" charset="0"/>
                <a:ea typeface="標楷體" panose="03000509000000000000" pitchFamily="65" charset="-120"/>
              </a:rPr>
              <a:t>    大四繪製船圖時，進行各種幾何特性計算</a:t>
            </a:r>
            <a:endParaRPr lang="en-US" altLang="zh-TW" sz="2400" dirty="0">
              <a:latin typeface="Times New Roman" panose="02020603050405020304" pitchFamily="18" charset="0"/>
              <a:ea typeface="標楷體" panose="03000509000000000000" pitchFamily="65" charset="-120"/>
            </a:endParaRPr>
          </a:p>
          <a:p>
            <a:endParaRPr lang="en-US" altLang="zh-TW" sz="2400" dirty="0">
              <a:latin typeface="Times New Roman" panose="02020603050405020304" pitchFamily="18" charset="0"/>
              <a:ea typeface="標楷體" panose="03000509000000000000" pitchFamily="65" charset="-120"/>
            </a:endParaRPr>
          </a:p>
          <a:p>
            <a:r>
              <a:rPr lang="en-US" altLang="zh-TW" sz="2400" dirty="0" smtClean="0">
                <a:latin typeface="Times New Roman" panose="02020603050405020304" pitchFamily="18" charset="0"/>
                <a:ea typeface="標楷體" panose="03000509000000000000" pitchFamily="65" charset="-120"/>
              </a:rPr>
              <a:t>3.</a:t>
            </a:r>
            <a:r>
              <a:rPr lang="zh-TW" altLang="en-US" sz="2400" dirty="0" smtClean="0">
                <a:latin typeface="Times New Roman" panose="02020603050405020304" pitchFamily="18" charset="0"/>
                <a:ea typeface="標楷體" panose="03000509000000000000" pitchFamily="65" charset="-120"/>
              </a:rPr>
              <a:t> 海大輪機系</a:t>
            </a:r>
            <a:r>
              <a:rPr lang="en-US" altLang="zh-TW" sz="2400" dirty="0" smtClean="0">
                <a:solidFill>
                  <a:srgbClr val="FF0000"/>
                </a:solidFill>
                <a:latin typeface="Times New Roman" panose="02020603050405020304" pitchFamily="18" charset="0"/>
                <a:ea typeface="標楷體" panose="03000509000000000000" pitchFamily="65" charset="-120"/>
              </a:rPr>
              <a:t>(</a:t>
            </a:r>
            <a:r>
              <a:rPr lang="zh-TW" altLang="en-US" sz="2400" dirty="0" smtClean="0">
                <a:solidFill>
                  <a:srgbClr val="FF0000"/>
                </a:solidFill>
                <a:latin typeface="Times New Roman" panose="02020603050405020304" pitchFamily="18" charset="0"/>
                <a:ea typeface="標楷體" panose="03000509000000000000" pitchFamily="65" charset="-120"/>
              </a:rPr>
              <a:t>陳義麟 </a:t>
            </a:r>
            <a:r>
              <a:rPr lang="en-US" altLang="zh-TW" sz="2400" dirty="0" smtClean="0">
                <a:solidFill>
                  <a:srgbClr val="FF0000"/>
                </a:solidFill>
                <a:latin typeface="Times New Roman" panose="02020603050405020304" pitchFamily="18" charset="0"/>
                <a:ea typeface="標楷體" panose="03000509000000000000" pitchFamily="65" charset="-120"/>
              </a:rPr>
              <a:t>1977</a:t>
            </a:r>
            <a:r>
              <a:rPr lang="zh-TW" altLang="en-US" sz="2400" dirty="0" smtClean="0">
                <a:solidFill>
                  <a:srgbClr val="FF0000"/>
                </a:solidFill>
                <a:latin typeface="Times New Roman" panose="02020603050405020304" pitchFamily="18" charset="0"/>
                <a:ea typeface="標楷體" panose="03000509000000000000" pitchFamily="65" charset="-120"/>
              </a:rPr>
              <a:t>畢</a:t>
            </a:r>
            <a:r>
              <a:rPr lang="en-US" altLang="zh-TW" sz="2400" dirty="0" smtClean="0">
                <a:solidFill>
                  <a:srgbClr val="FF0000"/>
                </a:solidFill>
                <a:latin typeface="Times New Roman" panose="02020603050405020304" pitchFamily="18" charset="0"/>
                <a:ea typeface="標楷體" panose="03000509000000000000" pitchFamily="65" charset="-120"/>
              </a:rPr>
              <a:t>)</a:t>
            </a:r>
          </a:p>
          <a:p>
            <a:r>
              <a:rPr lang="zh-TW" altLang="en-US" sz="2400" dirty="0" smtClean="0">
                <a:latin typeface="Times New Roman" panose="02020603050405020304" pitchFamily="18" charset="0"/>
                <a:ea typeface="標楷體" panose="03000509000000000000" pitchFamily="65" charset="-120"/>
              </a:rPr>
              <a:t>    輪機課時計算船體指示馬力 </a:t>
            </a:r>
            <a:endParaRPr lang="en-US" altLang="zh-TW" sz="2400" dirty="0" smtClean="0">
              <a:latin typeface="Times New Roman" panose="02020603050405020304" pitchFamily="18" charset="0"/>
              <a:ea typeface="標楷體" panose="03000509000000000000" pitchFamily="65" charset="-120"/>
            </a:endParaRPr>
          </a:p>
          <a:p>
            <a:endParaRPr lang="en-US" altLang="zh-TW" sz="2400" dirty="0" smtClean="0">
              <a:latin typeface="Times New Roman" panose="02020603050405020304" pitchFamily="18" charset="0"/>
              <a:ea typeface="標楷體" panose="03000509000000000000" pitchFamily="65" charset="-120"/>
            </a:endParaRPr>
          </a:p>
          <a:p>
            <a:r>
              <a:rPr lang="en-US" altLang="zh-TW" sz="2400" dirty="0" smtClean="0">
                <a:latin typeface="Times New Roman" panose="02020603050405020304" pitchFamily="18" charset="0"/>
                <a:ea typeface="標楷體" panose="03000509000000000000" pitchFamily="65" charset="-120"/>
              </a:rPr>
              <a:t>4. </a:t>
            </a:r>
            <a:r>
              <a:rPr lang="zh-TW" altLang="en-US" sz="2400" dirty="0">
                <a:latin typeface="Times New Roman" panose="02020603050405020304" pitchFamily="18" charset="0"/>
                <a:ea typeface="標楷體" panose="03000509000000000000" pitchFamily="65" charset="-120"/>
              </a:rPr>
              <a:t>台大數學</a:t>
            </a:r>
            <a:r>
              <a:rPr lang="zh-TW" altLang="en-US" sz="2400" dirty="0" smtClean="0">
                <a:latin typeface="Times New Roman" panose="02020603050405020304" pitchFamily="18" charset="0"/>
                <a:ea typeface="標楷體" panose="03000509000000000000" pitchFamily="65" charset="-120"/>
              </a:rPr>
              <a:t>系 </a:t>
            </a:r>
            <a:r>
              <a:rPr lang="en-US" altLang="zh-TW" sz="2400" dirty="0" smtClean="0">
                <a:solidFill>
                  <a:srgbClr val="FF0000"/>
                </a:solidFill>
                <a:latin typeface="Times New Roman" panose="02020603050405020304" pitchFamily="18" charset="0"/>
                <a:ea typeface="標楷體" panose="03000509000000000000" pitchFamily="65" charset="-120"/>
              </a:rPr>
              <a:t>(</a:t>
            </a:r>
            <a:r>
              <a:rPr lang="zh-TW" altLang="en-US" sz="2400" dirty="0" smtClean="0">
                <a:solidFill>
                  <a:srgbClr val="FF0000"/>
                </a:solidFill>
                <a:latin typeface="Times New Roman" panose="02020603050405020304" pitchFamily="18" charset="0"/>
                <a:ea typeface="標楷體" panose="03000509000000000000" pitchFamily="65" charset="-120"/>
              </a:rPr>
              <a:t>陳宜良 </a:t>
            </a:r>
            <a:r>
              <a:rPr lang="en-US" altLang="zh-TW" sz="2400" dirty="0" smtClean="0">
                <a:solidFill>
                  <a:srgbClr val="FF0000"/>
                </a:solidFill>
                <a:latin typeface="Times New Roman" panose="02020603050405020304" pitchFamily="18" charset="0"/>
                <a:ea typeface="標楷體" panose="03000509000000000000" pitchFamily="65" charset="-120"/>
              </a:rPr>
              <a:t>1975</a:t>
            </a:r>
            <a:r>
              <a:rPr lang="zh-TW" altLang="en-US" sz="2400" dirty="0" smtClean="0">
                <a:solidFill>
                  <a:srgbClr val="FF0000"/>
                </a:solidFill>
                <a:latin typeface="Times New Roman" panose="02020603050405020304" pitchFamily="18" charset="0"/>
                <a:ea typeface="標楷體" panose="03000509000000000000" pitchFamily="65" charset="-120"/>
              </a:rPr>
              <a:t>畢</a:t>
            </a:r>
            <a:r>
              <a:rPr lang="en-US" altLang="zh-TW" sz="2400" dirty="0" smtClean="0">
                <a:latin typeface="Times New Roman" panose="02020603050405020304" pitchFamily="18" charset="0"/>
                <a:ea typeface="標楷體" panose="03000509000000000000" pitchFamily="65" charset="-120"/>
              </a:rPr>
              <a:t>)</a:t>
            </a:r>
          </a:p>
          <a:p>
            <a:r>
              <a:rPr lang="zh-TW" altLang="en-US" sz="2400" dirty="0">
                <a:latin typeface="Times New Roman" panose="02020603050405020304" pitchFamily="18" charset="0"/>
                <a:ea typeface="標楷體" panose="03000509000000000000" pitchFamily="65" charset="-120"/>
              </a:rPr>
              <a:t> </a:t>
            </a:r>
            <a:r>
              <a:rPr lang="zh-TW" altLang="en-US" sz="2400" dirty="0" smtClean="0">
                <a:latin typeface="Times New Roman" panose="02020603050405020304" pitchFamily="18" charset="0"/>
                <a:ea typeface="標楷體" panose="03000509000000000000" pitchFamily="65" charset="-120"/>
              </a:rPr>
              <a:t>   </a:t>
            </a:r>
            <a:r>
              <a:rPr lang="en-US" altLang="zh-TW" sz="2400" dirty="0" smtClean="0">
                <a:latin typeface="Times New Roman" panose="02020603050405020304" pitchFamily="18" charset="0"/>
                <a:ea typeface="標楷體" panose="03000509000000000000" pitchFamily="65" charset="-120"/>
              </a:rPr>
              <a:t>Mechanical calculation</a:t>
            </a:r>
          </a:p>
          <a:p>
            <a:endParaRPr lang="en-US" altLang="zh-TW" sz="2400" dirty="0" smtClean="0">
              <a:latin typeface="Times New Roman" panose="02020603050405020304" pitchFamily="18" charset="0"/>
              <a:ea typeface="標楷體" panose="03000509000000000000" pitchFamily="65" charset="-120"/>
            </a:endParaRPr>
          </a:p>
          <a:p>
            <a:r>
              <a:rPr lang="en-US" altLang="zh-TW" sz="2400" dirty="0" smtClean="0">
                <a:latin typeface="Times New Roman" panose="02020603050405020304" pitchFamily="18" charset="0"/>
                <a:ea typeface="標楷體" panose="03000509000000000000" pitchFamily="65" charset="-120"/>
              </a:rPr>
              <a:t>5.  </a:t>
            </a:r>
            <a:r>
              <a:rPr lang="zh-TW" altLang="en-US" sz="2400" dirty="0">
                <a:latin typeface="Times New Roman" panose="02020603050405020304" pitchFamily="18" charset="0"/>
                <a:ea typeface="標楷體" panose="03000509000000000000" pitchFamily="65" charset="-120"/>
              </a:rPr>
              <a:t>台大農藝</a:t>
            </a:r>
            <a:r>
              <a:rPr lang="zh-TW" altLang="en-US" sz="2400" dirty="0" smtClean="0">
                <a:latin typeface="Times New Roman" panose="02020603050405020304" pitchFamily="18" charset="0"/>
                <a:ea typeface="標楷體" panose="03000509000000000000" pitchFamily="65" charset="-120"/>
              </a:rPr>
              <a:t>系 </a:t>
            </a:r>
            <a:r>
              <a:rPr lang="en-US" altLang="zh-TW" sz="2400" dirty="0" smtClean="0">
                <a:solidFill>
                  <a:srgbClr val="FF0000"/>
                </a:solidFill>
                <a:latin typeface="Times New Roman" panose="02020603050405020304" pitchFamily="18" charset="0"/>
                <a:ea typeface="標楷體" panose="03000509000000000000" pitchFamily="65" charset="-120"/>
              </a:rPr>
              <a:t>(</a:t>
            </a:r>
            <a:r>
              <a:rPr lang="zh-TW" altLang="en-US" sz="2400" dirty="0" smtClean="0">
                <a:solidFill>
                  <a:srgbClr val="FF0000"/>
                </a:solidFill>
                <a:latin typeface="Times New Roman" panose="02020603050405020304" pitchFamily="18" charset="0"/>
                <a:ea typeface="標楷體" panose="03000509000000000000" pitchFamily="65" charset="-120"/>
              </a:rPr>
              <a:t>磯永吉教授 </a:t>
            </a:r>
            <a:r>
              <a:rPr lang="en-US" altLang="zh-TW" sz="2400" dirty="0" err="1" smtClean="0">
                <a:solidFill>
                  <a:srgbClr val="FF0000"/>
                </a:solidFill>
                <a:latin typeface="Times New Roman" panose="02020603050405020304" pitchFamily="18" charset="0"/>
                <a:ea typeface="標楷體" panose="03000509000000000000" pitchFamily="65" charset="-120"/>
              </a:rPr>
              <a:t>Iso</a:t>
            </a:r>
            <a:r>
              <a:rPr lang="en-US" altLang="zh-TW" sz="2400" dirty="0" smtClean="0">
                <a:solidFill>
                  <a:srgbClr val="FF0000"/>
                </a:solidFill>
                <a:latin typeface="Times New Roman" panose="02020603050405020304" pitchFamily="18" charset="0"/>
                <a:ea typeface="標楷體" panose="03000509000000000000" pitchFamily="65" charset="-120"/>
              </a:rPr>
              <a:t> </a:t>
            </a:r>
            <a:r>
              <a:rPr lang="zh-TW" altLang="en-US" sz="2400" dirty="0" smtClean="0">
                <a:solidFill>
                  <a:srgbClr val="FF0000"/>
                </a:solidFill>
                <a:latin typeface="Times New Roman" panose="02020603050405020304" pitchFamily="18" charset="0"/>
                <a:ea typeface="標楷體" panose="03000509000000000000" pitchFamily="65" charset="-120"/>
              </a:rPr>
              <a:t>先生 </a:t>
            </a:r>
            <a:r>
              <a:rPr lang="en-US" altLang="zh-TW" sz="2400" dirty="0" smtClean="0">
                <a:solidFill>
                  <a:srgbClr val="FF0000"/>
                </a:solidFill>
                <a:latin typeface="Times New Roman" panose="02020603050405020304" pitchFamily="18" charset="0"/>
                <a:ea typeface="標楷體" panose="03000509000000000000" pitchFamily="65" charset="-120"/>
              </a:rPr>
              <a:t>1886-1972)</a:t>
            </a:r>
          </a:p>
          <a:p>
            <a:endParaRPr lang="en-US" altLang="zh-TW" sz="2400" dirty="0">
              <a:latin typeface="Times New Roman" panose="02020603050405020304" pitchFamily="18" charset="0"/>
              <a:ea typeface="標楷體" panose="03000509000000000000" pitchFamily="65" charset="-120"/>
            </a:endParaRPr>
          </a:p>
          <a:p>
            <a:r>
              <a:rPr lang="zh-TW" altLang="en-US" sz="2400" dirty="0" smtClean="0">
                <a:latin typeface="Times New Roman" panose="02020603050405020304" pitchFamily="18" charset="0"/>
                <a:ea typeface="標楷體" panose="03000509000000000000" pitchFamily="65" charset="-120"/>
              </a:rPr>
              <a:t>   </a:t>
            </a:r>
            <a:endParaRPr lang="en-US" altLang="zh-TW" sz="2400" dirty="0">
              <a:latin typeface="Times New Roman" panose="02020603050405020304" pitchFamily="18" charset="0"/>
              <a:ea typeface="標楷體" panose="03000509000000000000" pitchFamily="65" charset="-120"/>
            </a:endParaRPr>
          </a:p>
        </p:txBody>
      </p:sp>
      <p:sp>
        <p:nvSpPr>
          <p:cNvPr id="6" name="文字方塊 5">
            <a:extLst>
              <a:ext uri="{FF2B5EF4-FFF2-40B4-BE49-F238E27FC236}">
                <a16:creationId xmlns:a16="http://schemas.microsoft.com/office/drawing/2014/main" id="{4BF6C601-F880-4A7E-91D6-0109D5C592B5}"/>
              </a:ext>
            </a:extLst>
          </p:cNvPr>
          <p:cNvSpPr txBox="1"/>
          <p:nvPr/>
        </p:nvSpPr>
        <p:spPr>
          <a:xfrm>
            <a:off x="9440411" y="6518246"/>
            <a:ext cx="2894202" cy="276999"/>
          </a:xfrm>
          <a:prstGeom prst="rect">
            <a:avLst/>
          </a:prstGeom>
          <a:noFill/>
        </p:spPr>
        <p:txBody>
          <a:bodyPr wrap="square" rtlCol="0">
            <a:spAutoFit/>
          </a:bodyPr>
          <a:lstStyle/>
          <a:p>
            <a:r>
              <a:rPr lang="en-US" altLang="zh-TW" sz="1200" dirty="0">
                <a:solidFill>
                  <a:schemeClr val="bg1">
                    <a:lumMod val="50000"/>
                  </a:schemeClr>
                </a:solidFill>
                <a:latin typeface="Times New Roman" panose="02020603050405020304" pitchFamily="18" charset="0"/>
                <a:ea typeface="標楷體" panose="03000509000000000000" pitchFamily="65" charset="-120"/>
              </a:rPr>
              <a:t>File name: </a:t>
            </a:r>
            <a:r>
              <a:rPr lang="zh-TW" altLang="en-US" sz="1200" dirty="0">
                <a:solidFill>
                  <a:schemeClr val="bg1">
                    <a:lumMod val="50000"/>
                  </a:schemeClr>
                </a:solidFill>
                <a:latin typeface="Times New Roman" panose="02020603050405020304" pitchFamily="18" charset="0"/>
                <a:ea typeface="標楷體" panose="03000509000000000000" pitchFamily="65" charset="-120"/>
              </a:rPr>
              <a:t>求積儀的故事 </a:t>
            </a:r>
            <a:r>
              <a:rPr lang="en-US" altLang="zh-TW" sz="1200" dirty="0">
                <a:solidFill>
                  <a:schemeClr val="bg1">
                    <a:lumMod val="50000"/>
                  </a:schemeClr>
                </a:solidFill>
                <a:latin typeface="Times New Roman" panose="02020603050405020304" pitchFamily="18" charset="0"/>
                <a:ea typeface="標楷體" panose="03000509000000000000" pitchFamily="65" charset="-120"/>
              </a:rPr>
              <a:t>by Mei-Na</a:t>
            </a:r>
            <a:endParaRPr lang="zh-TW" altLang="en-US" sz="1200" dirty="0">
              <a:solidFill>
                <a:schemeClr val="bg1">
                  <a:lumMod val="50000"/>
                </a:schemeClr>
              </a:solidFill>
              <a:latin typeface="Times New Roman" panose="02020603050405020304" pitchFamily="18" charset="0"/>
              <a:ea typeface="標楷體" panose="03000509000000000000" pitchFamily="65" charset="-120"/>
            </a:endParaRPr>
          </a:p>
        </p:txBody>
      </p:sp>
      <p:sp>
        <p:nvSpPr>
          <p:cNvPr id="2" name="矩形 1">
            <a:extLst>
              <a:ext uri="{FF2B5EF4-FFF2-40B4-BE49-F238E27FC236}">
                <a16:creationId xmlns:a16="http://schemas.microsoft.com/office/drawing/2014/main" id="{F40F710B-B19B-4C1D-B46D-50D7F884B0C5}"/>
              </a:ext>
            </a:extLst>
          </p:cNvPr>
          <p:cNvSpPr/>
          <p:nvPr/>
        </p:nvSpPr>
        <p:spPr>
          <a:xfrm>
            <a:off x="1536155" y="6321375"/>
            <a:ext cx="8043099" cy="523220"/>
          </a:xfrm>
          <a:prstGeom prst="rect">
            <a:avLst/>
          </a:prstGeom>
        </p:spPr>
        <p:txBody>
          <a:bodyPr wrap="none">
            <a:spAutoFit/>
          </a:bodyPr>
          <a:lstStyle/>
          <a:p>
            <a:r>
              <a:rPr lang="zh-TW" altLang="en-US" sz="2800" dirty="0">
                <a:latin typeface="Times New Roman" panose="02020603050405020304" pitchFamily="18" charset="0"/>
                <a:ea typeface="標楷體" panose="03000509000000000000" pitchFamily="65" charset="-120"/>
              </a:rPr>
              <a:t>感謝</a:t>
            </a:r>
            <a:r>
              <a:rPr lang="en-US" altLang="zh-TW" sz="2800" dirty="0">
                <a:latin typeface="Times New Roman" panose="02020603050405020304" pitchFamily="18" charset="0"/>
                <a:ea typeface="標楷體" panose="03000509000000000000" pitchFamily="65" charset="-120"/>
              </a:rPr>
              <a:t>Phi Tau Phi </a:t>
            </a:r>
            <a:r>
              <a:rPr lang="zh-TW" altLang="en-US" sz="2800" dirty="0">
                <a:latin typeface="Times New Roman" panose="02020603050405020304" pitchFamily="18" charset="0"/>
                <a:ea typeface="標楷體" panose="03000509000000000000" pitchFamily="65" charset="-120"/>
              </a:rPr>
              <a:t>學會贊助演講，獲得以上交流成果</a:t>
            </a:r>
            <a:endParaRPr lang="zh-TW" altLang="en-US" sz="2800" dirty="0"/>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8130" y="2906528"/>
            <a:ext cx="4554375" cy="2562837"/>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39" y="1426884"/>
            <a:ext cx="2716734" cy="4827864"/>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8715" y="880757"/>
            <a:ext cx="3347622" cy="1883773"/>
          </a:xfrm>
          <a:prstGeom prst="rect">
            <a:avLst/>
          </a:prstGeom>
        </p:spPr>
      </p:pic>
    </p:spTree>
    <p:extLst>
      <p:ext uri="{BB962C8B-B14F-4D97-AF65-F5344CB8AC3E}">
        <p14:creationId xmlns:p14="http://schemas.microsoft.com/office/powerpoint/2010/main" val="2863037131"/>
      </p:ext>
    </p:extLst>
  </p:cSld>
  <p:clrMapOvr>
    <a:masterClrMapping/>
  </p:clrMapOvr>
  <p:transition>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8" name="Rectangle 4"/>
          <p:cNvSpPr>
            <a:spLocks noGrp="1" noChangeArrowheads="1"/>
          </p:cNvSpPr>
          <p:nvPr>
            <p:ph type="title"/>
          </p:nvPr>
        </p:nvSpPr>
        <p:spPr>
          <a:xfrm>
            <a:off x="-3514336" y="2636962"/>
            <a:ext cx="15807936" cy="1091758"/>
          </a:xfrm>
          <a:noFill/>
          <a:ln/>
        </p:spPr>
        <p:txBody>
          <a:bodyPr>
            <a:normAutofit fontScale="90000"/>
          </a:bodyPr>
          <a:lstStyle/>
          <a:p>
            <a:r>
              <a:rPr lang="en-US" altLang="zh-TW" b="1" dirty="0"/>
              <a:t>                              </a:t>
            </a:r>
            <a:r>
              <a:rPr lang="en-US" altLang="zh-TW" b="1" dirty="0" smtClean="0"/>
              <a:t> </a:t>
            </a:r>
            <a:r>
              <a:rPr lang="en-US" altLang="zh-TW" b="1" dirty="0"/>
              <a:t/>
            </a:r>
            <a:br>
              <a:rPr lang="en-US" altLang="zh-TW" b="1" dirty="0"/>
            </a:br>
            <a:r>
              <a:rPr lang="en-US" altLang="zh-TW" sz="6000" dirty="0">
                <a:solidFill>
                  <a:srgbClr val="FF3300"/>
                </a:solidFill>
              </a:rPr>
              <a:t>                    </a:t>
            </a:r>
            <a:r>
              <a:rPr lang="en-US" altLang="zh-TW" b="1" dirty="0" smtClean="0"/>
              <a:t/>
            </a:r>
            <a:br>
              <a:rPr lang="en-US" altLang="zh-TW" b="1" dirty="0" smtClean="0"/>
            </a:br>
            <a:endParaRPr lang="zh-TW" altLang="en-US" b="1" dirty="0"/>
          </a:p>
        </p:txBody>
      </p:sp>
      <p:sp>
        <p:nvSpPr>
          <p:cNvPr id="820229" name="Rectangle 5"/>
          <p:cNvSpPr>
            <a:spLocks noChangeArrowheads="1"/>
          </p:cNvSpPr>
          <p:nvPr/>
        </p:nvSpPr>
        <p:spPr bwMode="auto">
          <a:xfrm>
            <a:off x="2065339" y="5084764"/>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4000" b="1">
                <a:solidFill>
                  <a:schemeClr val="hlink"/>
                </a:solidFill>
              </a:rPr>
              <a:t>                      </a:t>
            </a:r>
            <a:endParaRPr lang="en-US" altLang="zh-TW" sz="3200" b="1"/>
          </a:p>
        </p:txBody>
      </p:sp>
      <p:sp>
        <p:nvSpPr>
          <p:cNvPr id="2" name="矩形 1"/>
          <p:cNvSpPr/>
          <p:nvPr/>
        </p:nvSpPr>
        <p:spPr>
          <a:xfrm>
            <a:off x="3048000" y="1839096"/>
            <a:ext cx="6096000" cy="1938992"/>
          </a:xfrm>
          <a:prstGeom prst="rect">
            <a:avLst/>
          </a:prstGeom>
        </p:spPr>
        <p:txBody>
          <a:bodyPr>
            <a:spAutoFit/>
          </a:bodyPr>
          <a:lstStyle/>
          <a:p>
            <a:r>
              <a:rPr lang="zh-TW" altLang="zh-TW" sz="4000" dirty="0">
                <a:solidFill>
                  <a:srgbClr val="FF0000"/>
                </a:solidFill>
              </a:rPr>
              <a:t>邊界元走過</a:t>
            </a:r>
            <a:r>
              <a:rPr lang="zh-TW" altLang="zh-TW" sz="4000" dirty="0" smtClean="0">
                <a:solidFill>
                  <a:srgbClr val="FF0000"/>
                </a:solidFill>
              </a:rPr>
              <a:t>四十年</a:t>
            </a:r>
            <a:endParaRPr lang="en-US" altLang="zh-TW" sz="4000" dirty="0" smtClean="0">
              <a:solidFill>
                <a:srgbClr val="FF0000"/>
              </a:solidFill>
            </a:endParaRPr>
          </a:p>
          <a:p>
            <a:r>
              <a:rPr lang="zh-TW" altLang="en-US" sz="4000" dirty="0">
                <a:solidFill>
                  <a:srgbClr val="FF0000"/>
                </a:solidFill>
              </a:rPr>
              <a:t> </a:t>
            </a:r>
            <a:r>
              <a:rPr lang="zh-TW" altLang="en-US" sz="4000" dirty="0" smtClean="0">
                <a:solidFill>
                  <a:srgbClr val="FF0000"/>
                </a:solidFill>
              </a:rPr>
              <a:t>       </a:t>
            </a:r>
            <a:r>
              <a:rPr lang="en-US" altLang="zh-TW" sz="4000" dirty="0" smtClean="0">
                <a:solidFill>
                  <a:srgbClr val="FF0000"/>
                </a:solidFill>
              </a:rPr>
              <a:t>(</a:t>
            </a:r>
            <a:r>
              <a:rPr lang="en-US" altLang="zh-TW" sz="4000" dirty="0">
                <a:solidFill>
                  <a:srgbClr val="FF0000"/>
                </a:solidFill>
              </a:rPr>
              <a:t>1983-2023)</a:t>
            </a:r>
            <a:r>
              <a:rPr lang="zh-TW" altLang="zh-TW" sz="4000" dirty="0">
                <a:solidFill>
                  <a:srgbClr val="FF0000"/>
                </a:solidFill>
              </a:rPr>
              <a:t/>
            </a:r>
            <a:br>
              <a:rPr lang="zh-TW" altLang="zh-TW" sz="4000" dirty="0">
                <a:solidFill>
                  <a:srgbClr val="FF0000"/>
                </a:solidFill>
              </a:rPr>
            </a:br>
            <a:endParaRPr lang="zh-TW" altLang="en-US" sz="4000" dirty="0"/>
          </a:p>
        </p:txBody>
      </p:sp>
    </p:spTree>
    <p:extLst>
      <p:ext uri="{BB962C8B-B14F-4D97-AF65-F5344CB8AC3E}">
        <p14:creationId xmlns:p14="http://schemas.microsoft.com/office/powerpoint/2010/main" val="2840656627"/>
      </p:ext>
    </p:extLst>
  </p:cSld>
  <p:clrMapOvr>
    <a:masterClrMapping/>
  </p:clrMapOvr>
  <p:transition>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橢圓 16"/>
          <p:cNvSpPr>
            <a:spLocks noChangeAspect="1"/>
          </p:cNvSpPr>
          <p:nvPr/>
        </p:nvSpPr>
        <p:spPr>
          <a:xfrm>
            <a:off x="1047525" y="2611689"/>
            <a:ext cx="1715888" cy="1440000"/>
          </a:xfrm>
          <a:custGeom>
            <a:avLst/>
            <a:gdLst>
              <a:gd name="connsiteX0" fmla="*/ 0 w 2160240"/>
              <a:gd name="connsiteY0" fmla="*/ 1080120 h 2160240"/>
              <a:gd name="connsiteX1" fmla="*/ 1080120 w 2160240"/>
              <a:gd name="connsiteY1" fmla="*/ 0 h 2160240"/>
              <a:gd name="connsiteX2" fmla="*/ 2160240 w 2160240"/>
              <a:gd name="connsiteY2" fmla="*/ 1080120 h 2160240"/>
              <a:gd name="connsiteX3" fmla="*/ 1080120 w 2160240"/>
              <a:gd name="connsiteY3" fmla="*/ 2160240 h 2160240"/>
              <a:gd name="connsiteX4" fmla="*/ 0 w 2160240"/>
              <a:gd name="connsiteY4" fmla="*/ 1080120 h 2160240"/>
              <a:gd name="connsiteX0" fmla="*/ 3 w 2160243"/>
              <a:gd name="connsiteY0" fmla="*/ 679526 h 1759646"/>
              <a:gd name="connsiteX1" fmla="*/ 1088832 w 2160243"/>
              <a:gd name="connsiteY1" fmla="*/ 0 h 1759646"/>
              <a:gd name="connsiteX2" fmla="*/ 2160243 w 2160243"/>
              <a:gd name="connsiteY2" fmla="*/ 679526 h 1759646"/>
              <a:gd name="connsiteX3" fmla="*/ 1080123 w 2160243"/>
              <a:gd name="connsiteY3" fmla="*/ 1759646 h 1759646"/>
              <a:gd name="connsiteX4" fmla="*/ 3 w 2160243"/>
              <a:gd name="connsiteY4" fmla="*/ 679526 h 1759646"/>
              <a:gd name="connsiteX0" fmla="*/ 3 w 1855443"/>
              <a:gd name="connsiteY0" fmla="*/ 679728 h 1759865"/>
              <a:gd name="connsiteX1" fmla="*/ 1088832 w 1855443"/>
              <a:gd name="connsiteY1" fmla="*/ 202 h 1759865"/>
              <a:gd name="connsiteX2" fmla="*/ 1855443 w 1855443"/>
              <a:gd name="connsiteY2" fmla="*/ 653602 h 1759865"/>
              <a:gd name="connsiteX3" fmla="*/ 1080123 w 1855443"/>
              <a:gd name="connsiteY3" fmla="*/ 1759848 h 1759865"/>
              <a:gd name="connsiteX4" fmla="*/ 3 w 1855443"/>
              <a:gd name="connsiteY4" fmla="*/ 679728 h 1759865"/>
              <a:gd name="connsiteX0" fmla="*/ 446 w 1855886"/>
              <a:gd name="connsiteY0" fmla="*/ 679728 h 1550864"/>
              <a:gd name="connsiteX1" fmla="*/ 1089275 w 1855886"/>
              <a:gd name="connsiteY1" fmla="*/ 202 h 1550864"/>
              <a:gd name="connsiteX2" fmla="*/ 1855886 w 1855886"/>
              <a:gd name="connsiteY2" fmla="*/ 653602 h 1550864"/>
              <a:gd name="connsiteX3" fmla="*/ 967354 w 1855886"/>
              <a:gd name="connsiteY3" fmla="*/ 1550842 h 1550864"/>
              <a:gd name="connsiteX4" fmla="*/ 446 w 1855886"/>
              <a:gd name="connsiteY4" fmla="*/ 679728 h 155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886" h="1550864">
                <a:moveTo>
                  <a:pt x="446" y="679728"/>
                </a:moveTo>
                <a:cubicBezTo>
                  <a:pt x="20766" y="421288"/>
                  <a:pt x="780035" y="4556"/>
                  <a:pt x="1089275" y="202"/>
                </a:cubicBezTo>
                <a:cubicBezTo>
                  <a:pt x="1398515" y="-4152"/>
                  <a:pt x="1855886" y="57068"/>
                  <a:pt x="1855886" y="653602"/>
                </a:cubicBezTo>
                <a:cubicBezTo>
                  <a:pt x="1855886" y="1250136"/>
                  <a:pt x="1276594" y="1546488"/>
                  <a:pt x="967354" y="1550842"/>
                </a:cubicBezTo>
                <a:cubicBezTo>
                  <a:pt x="658114" y="1555196"/>
                  <a:pt x="-19874" y="938168"/>
                  <a:pt x="446" y="679728"/>
                </a:cubicBezTo>
                <a:close/>
              </a:path>
            </a:pathLst>
          </a:custGeom>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 name="投影片編號版面配置區 3"/>
          <p:cNvSpPr>
            <a:spLocks noGrp="1"/>
          </p:cNvSpPr>
          <p:nvPr>
            <p:ph type="sldNum" sz="quarter" idx="4294967295"/>
          </p:nvPr>
        </p:nvSpPr>
        <p:spPr>
          <a:xfrm>
            <a:off x="8813583" y="6376244"/>
            <a:ext cx="561975" cy="365125"/>
          </a:xfrm>
          <a:prstGeom prst="rect">
            <a:avLst/>
          </a:prstGeom>
        </p:spPr>
        <p:txBody>
          <a:bodyPr/>
          <a:lstStyle/>
          <a:p>
            <a:fld id="{73DA0BB7-265A-403C-9275-D587AB510EDC}" type="slidenum">
              <a:rPr lang="zh-TW" altLang="en-US" smtClean="0"/>
              <a:t>34</a:t>
            </a:fld>
            <a:endParaRPr lang="zh-TW" altLang="en-US" dirty="0"/>
          </a:p>
        </p:txBody>
      </p:sp>
      <p:sp>
        <p:nvSpPr>
          <p:cNvPr id="5" name="標題 1"/>
          <p:cNvSpPr txBox="1">
            <a:spLocks/>
          </p:cNvSpPr>
          <p:nvPr/>
        </p:nvSpPr>
        <p:spPr>
          <a:xfrm>
            <a:off x="-96688" y="260648"/>
            <a:ext cx="8229600" cy="908050"/>
          </a:xfrm>
          <a:prstGeom prst="rect">
            <a:avLst/>
          </a:prstGeom>
        </p:spPr>
        <p:txBody>
          <a:bodyPr vert="horz" wrap="square" lIns="91440" tIns="45720" rIns="91440" bIns="45720" numCol="1" rtlCol="0" anchor="b" anchorCtr="0" compatLnSpc="1">
            <a:prstTxWarp prst="textNoShape">
              <a:avLst/>
            </a:prstTxWarp>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defRPr/>
            </a:pPr>
            <a:r>
              <a:rPr lang="en-US" altLang="zh-TW" sz="4000" b="1" dirty="0">
                <a:effectLst>
                  <a:outerShdw blurRad="38100" dist="38100" dir="2700000" algn="tl">
                    <a:srgbClr val="C0C0C0"/>
                  </a:outerShdw>
                </a:effectLst>
                <a:latin typeface="+mj-ea"/>
              </a:rPr>
              <a:t>                Why BEM </a:t>
            </a:r>
            <a:r>
              <a:rPr lang="en-US" altLang="zh-TW" sz="2400" b="1" dirty="0">
                <a:solidFill>
                  <a:srgbClr val="FF6600"/>
                </a:solidFill>
                <a:effectLst>
                  <a:outerShdw blurRad="38100" dist="38100" dir="2700000" algn="tl">
                    <a:srgbClr val="C0C0C0"/>
                  </a:outerShdw>
                </a:effectLst>
                <a:latin typeface="+mj-ea"/>
              </a:rPr>
              <a:t>(Advantage)</a:t>
            </a:r>
            <a:endParaRPr lang="en-US" altLang="zh-TW" sz="3200" b="1" dirty="0">
              <a:solidFill>
                <a:srgbClr val="FF6600"/>
              </a:solidFill>
              <a:effectLst>
                <a:outerShdw blurRad="38100" dist="38100" dir="2700000" algn="tl">
                  <a:srgbClr val="C0C0C0"/>
                </a:outerShdw>
              </a:effectLst>
              <a:latin typeface="+mj-ea"/>
            </a:endParaRPr>
          </a:p>
        </p:txBody>
      </p:sp>
      <p:sp>
        <p:nvSpPr>
          <p:cNvPr id="7" name="文字方塊 6"/>
          <p:cNvSpPr txBox="1"/>
          <p:nvPr/>
        </p:nvSpPr>
        <p:spPr>
          <a:xfrm>
            <a:off x="806605" y="1948770"/>
            <a:ext cx="2592288" cy="400110"/>
          </a:xfrm>
          <a:prstGeom prst="rect">
            <a:avLst/>
          </a:prstGeom>
          <a:noFill/>
        </p:spPr>
        <p:txBody>
          <a:bodyPr wrap="square" rtlCol="0">
            <a:spAutoFit/>
          </a:bodyPr>
          <a:lstStyle/>
          <a:p>
            <a:pPr algn="ctr"/>
            <a:r>
              <a:rPr lang="en-US" altLang="zh-TW" sz="2000" b="1" dirty="0">
                <a:solidFill>
                  <a:srgbClr val="FF0000"/>
                </a:solidFill>
                <a:latin typeface="+mj-ea"/>
                <a:ea typeface="+mj-ea"/>
              </a:rPr>
              <a:t>1</a:t>
            </a:r>
            <a:r>
              <a:rPr lang="en-US" altLang="zh-TW" sz="2000" b="1" dirty="0">
                <a:latin typeface="+mj-ea"/>
                <a:ea typeface="+mj-ea"/>
              </a:rPr>
              <a:t>+2+3+...+</a:t>
            </a:r>
            <a:r>
              <a:rPr lang="en-US" altLang="zh-TW" sz="2000" b="1" dirty="0">
                <a:solidFill>
                  <a:srgbClr val="FF0000"/>
                </a:solidFill>
                <a:latin typeface="+mj-ea"/>
                <a:ea typeface="+mj-ea"/>
              </a:rPr>
              <a:t>100</a:t>
            </a:r>
            <a:r>
              <a:rPr lang="en-US" altLang="zh-TW" sz="2000" b="1" dirty="0">
                <a:latin typeface="+mj-ea"/>
                <a:ea typeface="+mj-ea"/>
              </a:rPr>
              <a:t>=?</a:t>
            </a:r>
            <a:endParaRPr lang="zh-TW" altLang="en-US" sz="2000" b="1" dirty="0">
              <a:latin typeface="+mj-ea"/>
              <a:ea typeface="+mj-ea"/>
            </a:endParaRPr>
          </a:p>
        </p:txBody>
      </p:sp>
      <p:pic>
        <p:nvPicPr>
          <p:cNvPr id="8" name="圖片 7"/>
          <p:cNvPicPr>
            <a:picLocks noChangeAspect="1"/>
          </p:cNvPicPr>
          <p:nvPr/>
        </p:nvPicPr>
        <p:blipFill>
          <a:blip r:embed="rId3" cstate="print">
            <a:extLst>
              <a:ext uri="{BEBA8EAE-BF5A-486C-A8C5-ECC9F3942E4B}">
                <a14:imgProps xmlns:a14="http://schemas.microsoft.com/office/drawing/2010/main">
                  <a14:imgLayer r:embed="rId4">
                    <a14:imgEffect>
                      <a14:backgroundRemoval t="1663" b="98694" l="2185" r="96975"/>
                    </a14:imgEffect>
                  </a14:imgLayer>
                </a14:imgProps>
              </a:ext>
              <a:ext uri="{28A0092B-C50C-407E-A947-70E740481C1C}">
                <a14:useLocalDpi xmlns:a14="http://schemas.microsoft.com/office/drawing/2010/main" val="0"/>
              </a:ext>
            </a:extLst>
          </a:blip>
          <a:stretch>
            <a:fillRect/>
          </a:stretch>
        </p:blipFill>
        <p:spPr>
          <a:xfrm flipH="1">
            <a:off x="7315037" y="1521112"/>
            <a:ext cx="1835696" cy="2597741"/>
          </a:xfrm>
          <a:prstGeom prst="rect">
            <a:avLst/>
          </a:prstGeom>
        </p:spPr>
      </p:pic>
      <mc:AlternateContent xmlns:mc="http://schemas.openxmlformats.org/markup-compatibility/2006" xmlns:a14="http://schemas.microsoft.com/office/drawing/2010/main">
        <mc:Choice Requires="a14">
          <p:sp>
            <p:nvSpPr>
              <p:cNvPr id="9" name="文字方塊 8"/>
              <p:cNvSpPr txBox="1"/>
              <p:nvPr/>
            </p:nvSpPr>
            <p:spPr>
              <a:xfrm>
                <a:off x="4911061" y="1869842"/>
                <a:ext cx="2592288" cy="695062"/>
              </a:xfrm>
              <a:prstGeom prst="rect">
                <a:avLst/>
              </a:prstGeom>
              <a:noFill/>
              <a:ln w="19050">
                <a:solidFill>
                  <a:srgbClr val="FF0000"/>
                </a:solidFill>
                <a:prstDash val="lgDash"/>
              </a:ln>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altLang="zh-TW" sz="2000" b="1" i="1">
                              <a:latin typeface="Cambria Math" panose="02040503050406030204" pitchFamily="18" charset="0"/>
                              <a:ea typeface="+mj-ea"/>
                            </a:rPr>
                          </m:ctrlPr>
                        </m:fPr>
                        <m:num>
                          <m:r>
                            <a:rPr lang="en-US" altLang="zh-TW" sz="2000" b="1" i="1">
                              <a:latin typeface="Cambria Math"/>
                              <a:ea typeface="+mj-ea"/>
                            </a:rPr>
                            <m:t>(</m:t>
                          </m:r>
                          <m:r>
                            <a:rPr lang="en-US" altLang="zh-TW" sz="2000" b="1" i="1">
                              <a:solidFill>
                                <a:srgbClr val="FF0000"/>
                              </a:solidFill>
                              <a:latin typeface="Cambria Math"/>
                              <a:ea typeface="+mj-ea"/>
                            </a:rPr>
                            <m:t>𝟏</m:t>
                          </m:r>
                          <m:r>
                            <a:rPr lang="en-US" altLang="zh-TW" sz="2000" b="1" i="1">
                              <a:latin typeface="Cambria Math"/>
                              <a:ea typeface="+mj-ea"/>
                            </a:rPr>
                            <m:t>+</m:t>
                          </m:r>
                          <m:r>
                            <a:rPr lang="en-US" altLang="zh-TW" sz="2000" b="1" i="1">
                              <a:solidFill>
                                <a:srgbClr val="FF0000"/>
                              </a:solidFill>
                              <a:latin typeface="Cambria Math"/>
                              <a:ea typeface="+mj-ea"/>
                            </a:rPr>
                            <m:t>𝟏𝟎𝟎</m:t>
                          </m:r>
                          <m:r>
                            <a:rPr lang="en-US" altLang="zh-TW" sz="2000" b="1" i="1">
                              <a:latin typeface="Cambria Math"/>
                              <a:ea typeface="+mj-ea"/>
                            </a:rPr>
                            <m:t>)</m:t>
                          </m:r>
                          <m:r>
                            <a:rPr lang="en-US" altLang="zh-TW" sz="2000" b="1" i="1">
                              <a:latin typeface="Cambria Math"/>
                              <a:ea typeface="Cambria Math"/>
                            </a:rPr>
                            <m:t>×</m:t>
                          </m:r>
                          <m:r>
                            <a:rPr lang="en-US" altLang="zh-TW" sz="2000" b="1" i="1">
                              <a:latin typeface="Cambria Math"/>
                              <a:ea typeface="Cambria Math"/>
                            </a:rPr>
                            <m:t>𝟏𝟎𝟎</m:t>
                          </m:r>
                        </m:num>
                        <m:den>
                          <m:r>
                            <a:rPr lang="en-US" altLang="zh-TW" sz="2000" b="1" i="1">
                              <a:latin typeface="Cambria Math"/>
                              <a:ea typeface="+mj-ea"/>
                            </a:rPr>
                            <m:t>𝟐</m:t>
                          </m:r>
                        </m:den>
                      </m:f>
                    </m:oMath>
                  </m:oMathPara>
                </a14:m>
                <a:endParaRPr lang="zh-TW" altLang="en-US" sz="2000" b="1" dirty="0">
                  <a:latin typeface="+mj-ea"/>
                  <a:ea typeface="+mj-ea"/>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4911061" y="1869842"/>
                <a:ext cx="2592288" cy="695062"/>
              </a:xfrm>
              <a:prstGeom prst="rect">
                <a:avLst/>
              </a:prstGeom>
              <a:blipFill>
                <a:blip r:embed="rId5"/>
                <a:stretch>
                  <a:fillRect/>
                </a:stretch>
              </a:blipFill>
              <a:ln w="19050">
                <a:solidFill>
                  <a:srgbClr val="FF0000"/>
                </a:solidFill>
                <a:prstDash val="lgDash"/>
              </a:ln>
            </p:spPr>
            <p:txBody>
              <a:bodyPr/>
              <a:lstStyle/>
              <a:p>
                <a:r>
                  <a:rPr lang="zh-TW" altLang="en-US">
                    <a:noFill/>
                  </a:rPr>
                  <a:t> </a:t>
                </a:r>
              </a:p>
            </p:txBody>
          </p:sp>
        </mc:Fallback>
      </mc:AlternateContent>
      <p:sp>
        <p:nvSpPr>
          <p:cNvPr id="14" name="橢圓 16"/>
          <p:cNvSpPr>
            <a:spLocks noChangeAspect="1"/>
          </p:cNvSpPr>
          <p:nvPr/>
        </p:nvSpPr>
        <p:spPr>
          <a:xfrm>
            <a:off x="5521643" y="2611689"/>
            <a:ext cx="1715888" cy="1440000"/>
          </a:xfrm>
          <a:custGeom>
            <a:avLst/>
            <a:gdLst>
              <a:gd name="connsiteX0" fmla="*/ 0 w 2160240"/>
              <a:gd name="connsiteY0" fmla="*/ 1080120 h 2160240"/>
              <a:gd name="connsiteX1" fmla="*/ 1080120 w 2160240"/>
              <a:gd name="connsiteY1" fmla="*/ 0 h 2160240"/>
              <a:gd name="connsiteX2" fmla="*/ 2160240 w 2160240"/>
              <a:gd name="connsiteY2" fmla="*/ 1080120 h 2160240"/>
              <a:gd name="connsiteX3" fmla="*/ 1080120 w 2160240"/>
              <a:gd name="connsiteY3" fmla="*/ 2160240 h 2160240"/>
              <a:gd name="connsiteX4" fmla="*/ 0 w 2160240"/>
              <a:gd name="connsiteY4" fmla="*/ 1080120 h 2160240"/>
              <a:gd name="connsiteX0" fmla="*/ 3 w 2160243"/>
              <a:gd name="connsiteY0" fmla="*/ 679526 h 1759646"/>
              <a:gd name="connsiteX1" fmla="*/ 1088832 w 2160243"/>
              <a:gd name="connsiteY1" fmla="*/ 0 h 1759646"/>
              <a:gd name="connsiteX2" fmla="*/ 2160243 w 2160243"/>
              <a:gd name="connsiteY2" fmla="*/ 679526 h 1759646"/>
              <a:gd name="connsiteX3" fmla="*/ 1080123 w 2160243"/>
              <a:gd name="connsiteY3" fmla="*/ 1759646 h 1759646"/>
              <a:gd name="connsiteX4" fmla="*/ 3 w 2160243"/>
              <a:gd name="connsiteY4" fmla="*/ 679526 h 1759646"/>
              <a:gd name="connsiteX0" fmla="*/ 3 w 1855443"/>
              <a:gd name="connsiteY0" fmla="*/ 679728 h 1759865"/>
              <a:gd name="connsiteX1" fmla="*/ 1088832 w 1855443"/>
              <a:gd name="connsiteY1" fmla="*/ 202 h 1759865"/>
              <a:gd name="connsiteX2" fmla="*/ 1855443 w 1855443"/>
              <a:gd name="connsiteY2" fmla="*/ 653602 h 1759865"/>
              <a:gd name="connsiteX3" fmla="*/ 1080123 w 1855443"/>
              <a:gd name="connsiteY3" fmla="*/ 1759848 h 1759865"/>
              <a:gd name="connsiteX4" fmla="*/ 3 w 1855443"/>
              <a:gd name="connsiteY4" fmla="*/ 679728 h 1759865"/>
              <a:gd name="connsiteX0" fmla="*/ 446 w 1855886"/>
              <a:gd name="connsiteY0" fmla="*/ 679728 h 1550864"/>
              <a:gd name="connsiteX1" fmla="*/ 1089275 w 1855886"/>
              <a:gd name="connsiteY1" fmla="*/ 202 h 1550864"/>
              <a:gd name="connsiteX2" fmla="*/ 1855886 w 1855886"/>
              <a:gd name="connsiteY2" fmla="*/ 653602 h 1550864"/>
              <a:gd name="connsiteX3" fmla="*/ 967354 w 1855886"/>
              <a:gd name="connsiteY3" fmla="*/ 1550842 h 1550864"/>
              <a:gd name="connsiteX4" fmla="*/ 446 w 1855886"/>
              <a:gd name="connsiteY4" fmla="*/ 679728 h 155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886" h="1550864">
                <a:moveTo>
                  <a:pt x="446" y="679728"/>
                </a:moveTo>
                <a:cubicBezTo>
                  <a:pt x="20766" y="421288"/>
                  <a:pt x="780035" y="4556"/>
                  <a:pt x="1089275" y="202"/>
                </a:cubicBezTo>
                <a:cubicBezTo>
                  <a:pt x="1398515" y="-4152"/>
                  <a:pt x="1855886" y="57068"/>
                  <a:pt x="1855886" y="653602"/>
                </a:cubicBezTo>
                <a:cubicBezTo>
                  <a:pt x="1855886" y="1250136"/>
                  <a:pt x="1276594" y="1546488"/>
                  <a:pt x="967354" y="1550842"/>
                </a:cubicBezTo>
                <a:cubicBezTo>
                  <a:pt x="658114" y="1555196"/>
                  <a:pt x="-19874" y="938168"/>
                  <a:pt x="446" y="679728"/>
                </a:cubicBezTo>
                <a:close/>
              </a:path>
            </a:pathLst>
          </a:custGeom>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43" name="Picture 10" descr="IMG_26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3851" y="2564904"/>
            <a:ext cx="1570992" cy="1178244"/>
          </a:xfrm>
          <a:prstGeom prst="rect">
            <a:avLst/>
          </a:prstGeom>
          <a:noFill/>
          <a:extLst>
            <a:ext uri="{909E8E84-426E-40DD-AFC4-6F175D3DCCD1}">
              <a14:hiddenFill xmlns:a14="http://schemas.microsoft.com/office/drawing/2010/main">
                <a:solidFill>
                  <a:srgbClr val="FFFFFF"/>
                </a:solidFill>
              </a14:hiddenFill>
            </a:ext>
          </a:extLst>
        </p:spPr>
      </p:pic>
      <p:sp>
        <p:nvSpPr>
          <p:cNvPr id="42" name="橢圓 41"/>
          <p:cNvSpPr/>
          <p:nvPr/>
        </p:nvSpPr>
        <p:spPr>
          <a:xfrm>
            <a:off x="5724289" y="2820469"/>
            <a:ext cx="189120" cy="194877"/>
          </a:xfrm>
          <a:prstGeom prst="ellipse">
            <a:avLst/>
          </a:prstGeom>
          <a:solidFill>
            <a:srgbClr val="FF0000"/>
          </a:solidFill>
          <a:ln>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000" b="1" dirty="0">
              <a:solidFill>
                <a:srgbClr val="7030A0"/>
              </a:solidFill>
              <a:latin typeface="+mj-ea"/>
              <a:ea typeface="+mj-ea"/>
            </a:endParaRPr>
          </a:p>
        </p:txBody>
      </p:sp>
      <p:sp>
        <p:nvSpPr>
          <p:cNvPr id="44" name="文字方塊 43"/>
          <p:cNvSpPr txBox="1"/>
          <p:nvPr/>
        </p:nvSpPr>
        <p:spPr>
          <a:xfrm>
            <a:off x="1437299" y="3097796"/>
            <a:ext cx="1152128" cy="400110"/>
          </a:xfrm>
          <a:prstGeom prst="rect">
            <a:avLst/>
          </a:prstGeom>
          <a:noFill/>
        </p:spPr>
        <p:txBody>
          <a:bodyPr wrap="square" rtlCol="0">
            <a:spAutoFit/>
          </a:bodyPr>
          <a:lstStyle/>
          <a:p>
            <a:r>
              <a:rPr lang="en-US" altLang="zh-TW" sz="2000" b="1" dirty="0">
                <a:solidFill>
                  <a:srgbClr val="008000"/>
                </a:solidFill>
                <a:latin typeface="+mj-ea"/>
                <a:ea typeface="+mj-ea"/>
              </a:rPr>
              <a:t>Area</a:t>
            </a:r>
            <a:r>
              <a:rPr lang="zh-TW" altLang="en-US" sz="2000" b="1" dirty="0">
                <a:solidFill>
                  <a:srgbClr val="008000"/>
                </a:solidFill>
                <a:latin typeface="+mj-ea"/>
                <a:ea typeface="+mj-ea"/>
              </a:rPr>
              <a:t> </a:t>
            </a:r>
            <a:r>
              <a:rPr lang="en-US" altLang="zh-TW" sz="2000" b="1" dirty="0">
                <a:solidFill>
                  <a:srgbClr val="008000"/>
                </a:solidFill>
                <a:latin typeface="+mj-ea"/>
                <a:ea typeface="+mj-ea"/>
              </a:rPr>
              <a:t>=</a:t>
            </a:r>
            <a:r>
              <a:rPr lang="zh-TW" altLang="en-US" sz="2000" b="1" dirty="0">
                <a:solidFill>
                  <a:srgbClr val="008000"/>
                </a:solidFill>
                <a:latin typeface="+mj-ea"/>
                <a:ea typeface="+mj-ea"/>
              </a:rPr>
              <a:t> </a:t>
            </a:r>
            <a:r>
              <a:rPr lang="en-US" altLang="zh-TW" sz="2000" b="1" dirty="0">
                <a:solidFill>
                  <a:srgbClr val="008000"/>
                </a:solidFill>
                <a:latin typeface="+mj-ea"/>
                <a:ea typeface="+mj-ea"/>
              </a:rPr>
              <a:t>?</a:t>
            </a:r>
            <a:endParaRPr lang="zh-TW" altLang="en-US" sz="2000" b="1" dirty="0">
              <a:solidFill>
                <a:srgbClr val="008000"/>
              </a:solidFill>
              <a:latin typeface="+mj-ea"/>
              <a:ea typeface="+mj-ea"/>
            </a:endParaRPr>
          </a:p>
        </p:txBody>
      </p:sp>
      <p:sp>
        <p:nvSpPr>
          <p:cNvPr id="45" name="圓角矩形圖說文字 44"/>
          <p:cNvSpPr/>
          <p:nvPr/>
        </p:nvSpPr>
        <p:spPr>
          <a:xfrm>
            <a:off x="8079413" y="1269546"/>
            <a:ext cx="1008112" cy="391192"/>
          </a:xfrm>
          <a:prstGeom prst="wedgeRoundRectCallout">
            <a:avLst>
              <a:gd name="adj1" fmla="val 3235"/>
              <a:gd name="adj2" fmla="val 80424"/>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000" b="1" dirty="0">
                <a:solidFill>
                  <a:srgbClr val="0000FF"/>
                </a:solidFill>
                <a:latin typeface="+mj-ea"/>
                <a:ea typeface="+mj-ea"/>
              </a:rPr>
              <a:t>Gauss</a:t>
            </a:r>
            <a:endParaRPr lang="zh-TW" altLang="en-US" sz="2000" b="1" dirty="0">
              <a:solidFill>
                <a:srgbClr val="0000FF"/>
              </a:solidFill>
              <a:latin typeface="+mj-ea"/>
              <a:ea typeface="+mj-ea"/>
            </a:endParaRPr>
          </a:p>
        </p:txBody>
      </p:sp>
      <p:cxnSp>
        <p:nvCxnSpPr>
          <p:cNvPr id="48" name="直線單箭頭接點 47"/>
          <p:cNvCxnSpPr/>
          <p:nvPr/>
        </p:nvCxnSpPr>
        <p:spPr>
          <a:xfrm>
            <a:off x="3625153" y="2125008"/>
            <a:ext cx="925868" cy="7849"/>
          </a:xfrm>
          <a:prstGeom prst="straightConnector1">
            <a:avLst/>
          </a:prstGeom>
          <a:ln w="38100">
            <a:tailEnd type="arrow"/>
          </a:ln>
        </p:spPr>
        <p:style>
          <a:lnRef idx="2">
            <a:schemeClr val="accent3"/>
          </a:lnRef>
          <a:fillRef idx="0">
            <a:schemeClr val="accent3"/>
          </a:fillRef>
          <a:effectRef idx="1">
            <a:schemeClr val="accent3"/>
          </a:effectRef>
          <a:fontRef idx="minor">
            <a:schemeClr val="tx1"/>
          </a:fontRef>
        </p:style>
      </p:cxnSp>
      <p:sp>
        <p:nvSpPr>
          <p:cNvPr id="49" name="文字方塊 48"/>
          <p:cNvSpPr txBox="1"/>
          <p:nvPr/>
        </p:nvSpPr>
        <p:spPr>
          <a:xfrm>
            <a:off x="3255537" y="3776353"/>
            <a:ext cx="1799541" cy="369332"/>
          </a:xfrm>
          <a:prstGeom prst="rect">
            <a:avLst/>
          </a:prstGeom>
          <a:noFill/>
          <a:ln w="19050">
            <a:solidFill>
              <a:srgbClr val="92D050"/>
            </a:solidFill>
          </a:ln>
        </p:spPr>
        <p:txBody>
          <a:bodyPr wrap="square" rtlCol="0">
            <a:spAutoFit/>
          </a:bodyPr>
          <a:lstStyle/>
          <a:p>
            <a:pPr algn="ctr"/>
            <a:r>
              <a:rPr lang="en-US" altLang="zh-TW" b="1" dirty="0" err="1">
                <a:solidFill>
                  <a:srgbClr val="0000FF"/>
                </a:solidFill>
                <a:latin typeface="+mj-ea"/>
                <a:ea typeface="+mj-ea"/>
              </a:rPr>
              <a:t>Planimeter</a:t>
            </a:r>
            <a:endParaRPr lang="zh-TW" altLang="en-US" b="1" dirty="0">
              <a:solidFill>
                <a:srgbClr val="0000FF"/>
              </a:solidFill>
              <a:latin typeface="+mj-ea"/>
              <a:ea typeface="+mj-ea"/>
            </a:endParaRPr>
          </a:p>
        </p:txBody>
      </p:sp>
      <p:sp>
        <p:nvSpPr>
          <p:cNvPr id="54" name="立方體 53"/>
          <p:cNvSpPr>
            <a:spLocks noChangeAspect="1"/>
          </p:cNvSpPr>
          <p:nvPr/>
        </p:nvSpPr>
        <p:spPr>
          <a:xfrm>
            <a:off x="1346665" y="4541883"/>
            <a:ext cx="1260140" cy="1260000"/>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3" name="群組 62"/>
          <p:cNvGrpSpPr/>
          <p:nvPr/>
        </p:nvGrpSpPr>
        <p:grpSpPr>
          <a:xfrm>
            <a:off x="6516442" y="4319967"/>
            <a:ext cx="1809597" cy="1629358"/>
            <a:chOff x="5384523" y="4509120"/>
            <a:chExt cx="1809597" cy="1629358"/>
          </a:xfrm>
        </p:grpSpPr>
        <p:sp>
          <p:nvSpPr>
            <p:cNvPr id="59" name="菱形 5"/>
            <p:cNvSpPr>
              <a:spLocks noChangeAspect="1"/>
            </p:cNvSpPr>
            <p:nvPr/>
          </p:nvSpPr>
          <p:spPr>
            <a:xfrm rot="1206991">
              <a:off x="5384523" y="4752987"/>
              <a:ext cx="498923" cy="1256400"/>
            </a:xfrm>
            <a:custGeom>
              <a:avLst/>
              <a:gdLst>
                <a:gd name="connsiteX0" fmla="*/ 0 w 648072"/>
                <a:gd name="connsiteY0" fmla="*/ 466751 h 933502"/>
                <a:gd name="connsiteX1" fmla="*/ 324036 w 648072"/>
                <a:gd name="connsiteY1" fmla="*/ 0 h 933502"/>
                <a:gd name="connsiteX2" fmla="*/ 648072 w 648072"/>
                <a:gd name="connsiteY2" fmla="*/ 466751 h 933502"/>
                <a:gd name="connsiteX3" fmla="*/ 324036 w 648072"/>
                <a:gd name="connsiteY3" fmla="*/ 933502 h 933502"/>
                <a:gd name="connsiteX4" fmla="*/ 0 w 648072"/>
                <a:gd name="connsiteY4" fmla="*/ 466751 h 933502"/>
                <a:gd name="connsiteX0" fmla="*/ 0 w 648072"/>
                <a:gd name="connsiteY0" fmla="*/ 466751 h 1121870"/>
                <a:gd name="connsiteX1" fmla="*/ 324036 w 648072"/>
                <a:gd name="connsiteY1" fmla="*/ 0 h 1121870"/>
                <a:gd name="connsiteX2" fmla="*/ 648072 w 648072"/>
                <a:gd name="connsiteY2" fmla="*/ 466751 h 1121870"/>
                <a:gd name="connsiteX3" fmla="*/ 245946 w 648072"/>
                <a:gd name="connsiteY3" fmla="*/ 1121870 h 1121870"/>
                <a:gd name="connsiteX4" fmla="*/ 0 w 648072"/>
                <a:gd name="connsiteY4" fmla="*/ 466751 h 1121870"/>
                <a:gd name="connsiteX0" fmla="*/ 0 w 648072"/>
                <a:gd name="connsiteY0" fmla="*/ 293399 h 948518"/>
                <a:gd name="connsiteX1" fmla="*/ 141544 w 648072"/>
                <a:gd name="connsiteY1" fmla="*/ 0 h 948518"/>
                <a:gd name="connsiteX2" fmla="*/ 648072 w 648072"/>
                <a:gd name="connsiteY2" fmla="*/ 293399 h 948518"/>
                <a:gd name="connsiteX3" fmla="*/ 245946 w 648072"/>
                <a:gd name="connsiteY3" fmla="*/ 948518 h 948518"/>
                <a:gd name="connsiteX4" fmla="*/ 0 w 648072"/>
                <a:gd name="connsiteY4" fmla="*/ 293399 h 948518"/>
                <a:gd name="connsiteX0" fmla="*/ 0 w 362542"/>
                <a:gd name="connsiteY0" fmla="*/ 293399 h 948518"/>
                <a:gd name="connsiteX1" fmla="*/ 141544 w 362542"/>
                <a:gd name="connsiteY1" fmla="*/ 0 h 948518"/>
                <a:gd name="connsiteX2" fmla="*/ 362542 w 362542"/>
                <a:gd name="connsiteY2" fmla="*/ 600858 h 948518"/>
                <a:gd name="connsiteX3" fmla="*/ 245946 w 362542"/>
                <a:gd name="connsiteY3" fmla="*/ 948518 h 948518"/>
                <a:gd name="connsiteX4" fmla="*/ 0 w 362542"/>
                <a:gd name="connsiteY4" fmla="*/ 293399 h 948518"/>
                <a:gd name="connsiteX0" fmla="*/ 0 w 385252"/>
                <a:gd name="connsiteY0" fmla="*/ 293399 h 948518"/>
                <a:gd name="connsiteX1" fmla="*/ 141544 w 385252"/>
                <a:gd name="connsiteY1" fmla="*/ 0 h 948518"/>
                <a:gd name="connsiteX2" fmla="*/ 385252 w 385252"/>
                <a:gd name="connsiteY2" fmla="*/ 655939 h 948518"/>
                <a:gd name="connsiteX3" fmla="*/ 245946 w 385252"/>
                <a:gd name="connsiteY3" fmla="*/ 948518 h 948518"/>
                <a:gd name="connsiteX4" fmla="*/ 0 w 385252"/>
                <a:gd name="connsiteY4" fmla="*/ 293399 h 948518"/>
                <a:gd name="connsiteX0" fmla="*/ 0 w 385252"/>
                <a:gd name="connsiteY0" fmla="*/ 295037 h 950156"/>
                <a:gd name="connsiteX1" fmla="*/ 146017 w 385252"/>
                <a:gd name="connsiteY1" fmla="*/ 0 h 950156"/>
                <a:gd name="connsiteX2" fmla="*/ 385252 w 385252"/>
                <a:gd name="connsiteY2" fmla="*/ 657577 h 950156"/>
                <a:gd name="connsiteX3" fmla="*/ 245946 w 385252"/>
                <a:gd name="connsiteY3" fmla="*/ 950156 h 950156"/>
                <a:gd name="connsiteX4" fmla="*/ 0 w 385252"/>
                <a:gd name="connsiteY4" fmla="*/ 295037 h 950156"/>
                <a:gd name="connsiteX0" fmla="*/ 0 w 385252"/>
                <a:gd name="connsiteY0" fmla="*/ 306217 h 961336"/>
                <a:gd name="connsiteX1" fmla="*/ 141922 w 385252"/>
                <a:gd name="connsiteY1" fmla="*/ 0 h 961336"/>
                <a:gd name="connsiteX2" fmla="*/ 385252 w 385252"/>
                <a:gd name="connsiteY2" fmla="*/ 668757 h 961336"/>
                <a:gd name="connsiteX3" fmla="*/ 245946 w 385252"/>
                <a:gd name="connsiteY3" fmla="*/ 961336 h 961336"/>
                <a:gd name="connsiteX4" fmla="*/ 0 w 385252"/>
                <a:gd name="connsiteY4" fmla="*/ 306217 h 961336"/>
                <a:gd name="connsiteX0" fmla="*/ 0 w 378544"/>
                <a:gd name="connsiteY0" fmla="*/ 303760 h 961336"/>
                <a:gd name="connsiteX1" fmla="*/ 135214 w 378544"/>
                <a:gd name="connsiteY1" fmla="*/ 0 h 961336"/>
                <a:gd name="connsiteX2" fmla="*/ 378544 w 378544"/>
                <a:gd name="connsiteY2" fmla="*/ 668757 h 961336"/>
                <a:gd name="connsiteX3" fmla="*/ 239238 w 378544"/>
                <a:gd name="connsiteY3" fmla="*/ 961336 h 961336"/>
                <a:gd name="connsiteX4" fmla="*/ 0 w 378544"/>
                <a:gd name="connsiteY4" fmla="*/ 303760 h 961336"/>
                <a:gd name="connsiteX0" fmla="*/ 0 w 383614"/>
                <a:gd name="connsiteY0" fmla="*/ 303760 h 961336"/>
                <a:gd name="connsiteX1" fmla="*/ 135214 w 383614"/>
                <a:gd name="connsiteY1" fmla="*/ 0 h 961336"/>
                <a:gd name="connsiteX2" fmla="*/ 383614 w 383614"/>
                <a:gd name="connsiteY2" fmla="*/ 661827 h 961336"/>
                <a:gd name="connsiteX3" fmla="*/ 239238 w 383614"/>
                <a:gd name="connsiteY3" fmla="*/ 961336 h 961336"/>
                <a:gd name="connsiteX4" fmla="*/ 0 w 383614"/>
                <a:gd name="connsiteY4" fmla="*/ 303760 h 961336"/>
                <a:gd name="connsiteX0" fmla="*/ 0 w 383614"/>
                <a:gd name="connsiteY0" fmla="*/ 308453 h 966029"/>
                <a:gd name="connsiteX1" fmla="*/ 141104 w 383614"/>
                <a:gd name="connsiteY1" fmla="*/ 0 h 966029"/>
                <a:gd name="connsiteX2" fmla="*/ 383614 w 383614"/>
                <a:gd name="connsiteY2" fmla="*/ 666520 h 966029"/>
                <a:gd name="connsiteX3" fmla="*/ 239238 w 383614"/>
                <a:gd name="connsiteY3" fmla="*/ 966029 h 966029"/>
                <a:gd name="connsiteX4" fmla="*/ 0 w 383614"/>
                <a:gd name="connsiteY4" fmla="*/ 308453 h 9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14" h="966029">
                  <a:moveTo>
                    <a:pt x="0" y="308453"/>
                  </a:moveTo>
                  <a:lnTo>
                    <a:pt x="141104" y="0"/>
                  </a:lnTo>
                  <a:lnTo>
                    <a:pt x="383614" y="666520"/>
                  </a:lnTo>
                  <a:lnTo>
                    <a:pt x="239238" y="966029"/>
                  </a:lnTo>
                  <a:lnTo>
                    <a:pt x="0" y="308453"/>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7"/>
            <p:cNvSpPr>
              <a:spLocks noChangeAspect="1"/>
            </p:cNvSpPr>
            <p:nvPr/>
          </p:nvSpPr>
          <p:spPr>
            <a:xfrm>
              <a:off x="5633986" y="5821678"/>
              <a:ext cx="1249458" cy="316800"/>
            </a:xfrm>
            <a:custGeom>
              <a:avLst/>
              <a:gdLst>
                <a:gd name="connsiteX0" fmla="*/ 0 w 700524"/>
                <a:gd name="connsiteY0" fmla="*/ 0 h 432048"/>
                <a:gd name="connsiteX1" fmla="*/ 700524 w 700524"/>
                <a:gd name="connsiteY1" fmla="*/ 0 h 432048"/>
                <a:gd name="connsiteX2" fmla="*/ 700524 w 700524"/>
                <a:gd name="connsiteY2" fmla="*/ 432048 h 432048"/>
                <a:gd name="connsiteX3" fmla="*/ 0 w 700524"/>
                <a:gd name="connsiteY3" fmla="*/ 432048 h 432048"/>
                <a:gd name="connsiteX4" fmla="*/ 0 w 700524"/>
                <a:gd name="connsiteY4" fmla="*/ 0 h 432048"/>
                <a:gd name="connsiteX0" fmla="*/ 0 w 933887"/>
                <a:gd name="connsiteY0" fmla="*/ 0 h 432048"/>
                <a:gd name="connsiteX1" fmla="*/ 933887 w 933887"/>
                <a:gd name="connsiteY1" fmla="*/ 195262 h 432048"/>
                <a:gd name="connsiteX2" fmla="*/ 700524 w 933887"/>
                <a:gd name="connsiteY2" fmla="*/ 432048 h 432048"/>
                <a:gd name="connsiteX3" fmla="*/ 0 w 933887"/>
                <a:gd name="connsiteY3" fmla="*/ 432048 h 432048"/>
                <a:gd name="connsiteX4" fmla="*/ 0 w 933887"/>
                <a:gd name="connsiteY4" fmla="*/ 0 h 432048"/>
                <a:gd name="connsiteX0" fmla="*/ 252412 w 933887"/>
                <a:gd name="connsiteY0" fmla="*/ 0 h 258217"/>
                <a:gd name="connsiteX1" fmla="*/ 933887 w 933887"/>
                <a:gd name="connsiteY1" fmla="*/ 21431 h 258217"/>
                <a:gd name="connsiteX2" fmla="*/ 700524 w 933887"/>
                <a:gd name="connsiteY2" fmla="*/ 258217 h 258217"/>
                <a:gd name="connsiteX3" fmla="*/ 0 w 933887"/>
                <a:gd name="connsiteY3" fmla="*/ 258217 h 258217"/>
                <a:gd name="connsiteX4" fmla="*/ 252412 w 933887"/>
                <a:gd name="connsiteY4" fmla="*/ 0 h 258217"/>
                <a:gd name="connsiteX0" fmla="*/ 278606 w 933887"/>
                <a:gd name="connsiteY0" fmla="*/ 9525 h 236786"/>
                <a:gd name="connsiteX1" fmla="*/ 933887 w 933887"/>
                <a:gd name="connsiteY1" fmla="*/ 0 h 236786"/>
                <a:gd name="connsiteX2" fmla="*/ 700524 w 933887"/>
                <a:gd name="connsiteY2" fmla="*/ 236786 h 236786"/>
                <a:gd name="connsiteX3" fmla="*/ 0 w 933887"/>
                <a:gd name="connsiteY3" fmla="*/ 236786 h 236786"/>
                <a:gd name="connsiteX4" fmla="*/ 278606 w 933887"/>
                <a:gd name="connsiteY4" fmla="*/ 9525 h 236786"/>
                <a:gd name="connsiteX0" fmla="*/ 230981 w 933887"/>
                <a:gd name="connsiteY0" fmla="*/ 0 h 241549"/>
                <a:gd name="connsiteX1" fmla="*/ 933887 w 933887"/>
                <a:gd name="connsiteY1" fmla="*/ 4763 h 241549"/>
                <a:gd name="connsiteX2" fmla="*/ 700524 w 933887"/>
                <a:gd name="connsiteY2" fmla="*/ 241549 h 241549"/>
                <a:gd name="connsiteX3" fmla="*/ 0 w 933887"/>
                <a:gd name="connsiteY3" fmla="*/ 241549 h 241549"/>
                <a:gd name="connsiteX4" fmla="*/ 230981 w 933887"/>
                <a:gd name="connsiteY4" fmla="*/ 0 h 241549"/>
                <a:gd name="connsiteX0" fmla="*/ 230981 w 933887"/>
                <a:gd name="connsiteY0" fmla="*/ 0 h 236787"/>
                <a:gd name="connsiteX1" fmla="*/ 933887 w 933887"/>
                <a:gd name="connsiteY1" fmla="*/ 1 h 236787"/>
                <a:gd name="connsiteX2" fmla="*/ 700524 w 933887"/>
                <a:gd name="connsiteY2" fmla="*/ 236787 h 236787"/>
                <a:gd name="connsiteX3" fmla="*/ 0 w 933887"/>
                <a:gd name="connsiteY3" fmla="*/ 236787 h 236787"/>
                <a:gd name="connsiteX4" fmla="*/ 230981 w 933887"/>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887" h="236787">
                  <a:moveTo>
                    <a:pt x="230981" y="0"/>
                  </a:moveTo>
                  <a:lnTo>
                    <a:pt x="933887" y="1"/>
                  </a:lnTo>
                  <a:lnTo>
                    <a:pt x="700524" y="236787"/>
                  </a:lnTo>
                  <a:lnTo>
                    <a:pt x="0" y="236787"/>
                  </a:lnTo>
                  <a:lnTo>
                    <a:pt x="230981" y="0"/>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a:spLocks noChangeAspect="1"/>
            </p:cNvSpPr>
            <p:nvPr/>
          </p:nvSpPr>
          <p:spPr>
            <a:xfrm>
              <a:off x="5970008" y="4705513"/>
              <a:ext cx="932356" cy="932356"/>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菱形 5"/>
            <p:cNvSpPr>
              <a:spLocks noChangeAspect="1"/>
            </p:cNvSpPr>
            <p:nvPr/>
          </p:nvSpPr>
          <p:spPr>
            <a:xfrm rot="1206991">
              <a:off x="6695197" y="4714994"/>
              <a:ext cx="498923" cy="1256400"/>
            </a:xfrm>
            <a:custGeom>
              <a:avLst/>
              <a:gdLst>
                <a:gd name="connsiteX0" fmla="*/ 0 w 648072"/>
                <a:gd name="connsiteY0" fmla="*/ 466751 h 933502"/>
                <a:gd name="connsiteX1" fmla="*/ 324036 w 648072"/>
                <a:gd name="connsiteY1" fmla="*/ 0 h 933502"/>
                <a:gd name="connsiteX2" fmla="*/ 648072 w 648072"/>
                <a:gd name="connsiteY2" fmla="*/ 466751 h 933502"/>
                <a:gd name="connsiteX3" fmla="*/ 324036 w 648072"/>
                <a:gd name="connsiteY3" fmla="*/ 933502 h 933502"/>
                <a:gd name="connsiteX4" fmla="*/ 0 w 648072"/>
                <a:gd name="connsiteY4" fmla="*/ 466751 h 933502"/>
                <a:gd name="connsiteX0" fmla="*/ 0 w 648072"/>
                <a:gd name="connsiteY0" fmla="*/ 466751 h 1121870"/>
                <a:gd name="connsiteX1" fmla="*/ 324036 w 648072"/>
                <a:gd name="connsiteY1" fmla="*/ 0 h 1121870"/>
                <a:gd name="connsiteX2" fmla="*/ 648072 w 648072"/>
                <a:gd name="connsiteY2" fmla="*/ 466751 h 1121870"/>
                <a:gd name="connsiteX3" fmla="*/ 245946 w 648072"/>
                <a:gd name="connsiteY3" fmla="*/ 1121870 h 1121870"/>
                <a:gd name="connsiteX4" fmla="*/ 0 w 648072"/>
                <a:gd name="connsiteY4" fmla="*/ 466751 h 1121870"/>
                <a:gd name="connsiteX0" fmla="*/ 0 w 648072"/>
                <a:gd name="connsiteY0" fmla="*/ 293399 h 948518"/>
                <a:gd name="connsiteX1" fmla="*/ 141544 w 648072"/>
                <a:gd name="connsiteY1" fmla="*/ 0 h 948518"/>
                <a:gd name="connsiteX2" fmla="*/ 648072 w 648072"/>
                <a:gd name="connsiteY2" fmla="*/ 293399 h 948518"/>
                <a:gd name="connsiteX3" fmla="*/ 245946 w 648072"/>
                <a:gd name="connsiteY3" fmla="*/ 948518 h 948518"/>
                <a:gd name="connsiteX4" fmla="*/ 0 w 648072"/>
                <a:gd name="connsiteY4" fmla="*/ 293399 h 948518"/>
                <a:gd name="connsiteX0" fmla="*/ 0 w 362542"/>
                <a:gd name="connsiteY0" fmla="*/ 293399 h 948518"/>
                <a:gd name="connsiteX1" fmla="*/ 141544 w 362542"/>
                <a:gd name="connsiteY1" fmla="*/ 0 h 948518"/>
                <a:gd name="connsiteX2" fmla="*/ 362542 w 362542"/>
                <a:gd name="connsiteY2" fmla="*/ 600858 h 948518"/>
                <a:gd name="connsiteX3" fmla="*/ 245946 w 362542"/>
                <a:gd name="connsiteY3" fmla="*/ 948518 h 948518"/>
                <a:gd name="connsiteX4" fmla="*/ 0 w 362542"/>
                <a:gd name="connsiteY4" fmla="*/ 293399 h 948518"/>
                <a:gd name="connsiteX0" fmla="*/ 0 w 385252"/>
                <a:gd name="connsiteY0" fmla="*/ 293399 h 948518"/>
                <a:gd name="connsiteX1" fmla="*/ 141544 w 385252"/>
                <a:gd name="connsiteY1" fmla="*/ 0 h 948518"/>
                <a:gd name="connsiteX2" fmla="*/ 385252 w 385252"/>
                <a:gd name="connsiteY2" fmla="*/ 655939 h 948518"/>
                <a:gd name="connsiteX3" fmla="*/ 245946 w 385252"/>
                <a:gd name="connsiteY3" fmla="*/ 948518 h 948518"/>
                <a:gd name="connsiteX4" fmla="*/ 0 w 385252"/>
                <a:gd name="connsiteY4" fmla="*/ 293399 h 948518"/>
                <a:gd name="connsiteX0" fmla="*/ 0 w 385252"/>
                <a:gd name="connsiteY0" fmla="*/ 295037 h 950156"/>
                <a:gd name="connsiteX1" fmla="*/ 146017 w 385252"/>
                <a:gd name="connsiteY1" fmla="*/ 0 h 950156"/>
                <a:gd name="connsiteX2" fmla="*/ 385252 w 385252"/>
                <a:gd name="connsiteY2" fmla="*/ 657577 h 950156"/>
                <a:gd name="connsiteX3" fmla="*/ 245946 w 385252"/>
                <a:gd name="connsiteY3" fmla="*/ 950156 h 950156"/>
                <a:gd name="connsiteX4" fmla="*/ 0 w 385252"/>
                <a:gd name="connsiteY4" fmla="*/ 295037 h 950156"/>
                <a:gd name="connsiteX0" fmla="*/ 0 w 385252"/>
                <a:gd name="connsiteY0" fmla="*/ 306217 h 961336"/>
                <a:gd name="connsiteX1" fmla="*/ 141922 w 385252"/>
                <a:gd name="connsiteY1" fmla="*/ 0 h 961336"/>
                <a:gd name="connsiteX2" fmla="*/ 385252 w 385252"/>
                <a:gd name="connsiteY2" fmla="*/ 668757 h 961336"/>
                <a:gd name="connsiteX3" fmla="*/ 245946 w 385252"/>
                <a:gd name="connsiteY3" fmla="*/ 961336 h 961336"/>
                <a:gd name="connsiteX4" fmla="*/ 0 w 385252"/>
                <a:gd name="connsiteY4" fmla="*/ 306217 h 961336"/>
                <a:gd name="connsiteX0" fmla="*/ 0 w 378544"/>
                <a:gd name="connsiteY0" fmla="*/ 303760 h 961336"/>
                <a:gd name="connsiteX1" fmla="*/ 135214 w 378544"/>
                <a:gd name="connsiteY1" fmla="*/ 0 h 961336"/>
                <a:gd name="connsiteX2" fmla="*/ 378544 w 378544"/>
                <a:gd name="connsiteY2" fmla="*/ 668757 h 961336"/>
                <a:gd name="connsiteX3" fmla="*/ 239238 w 378544"/>
                <a:gd name="connsiteY3" fmla="*/ 961336 h 961336"/>
                <a:gd name="connsiteX4" fmla="*/ 0 w 378544"/>
                <a:gd name="connsiteY4" fmla="*/ 303760 h 961336"/>
                <a:gd name="connsiteX0" fmla="*/ 0 w 383614"/>
                <a:gd name="connsiteY0" fmla="*/ 303760 h 961336"/>
                <a:gd name="connsiteX1" fmla="*/ 135214 w 383614"/>
                <a:gd name="connsiteY1" fmla="*/ 0 h 961336"/>
                <a:gd name="connsiteX2" fmla="*/ 383614 w 383614"/>
                <a:gd name="connsiteY2" fmla="*/ 661827 h 961336"/>
                <a:gd name="connsiteX3" fmla="*/ 239238 w 383614"/>
                <a:gd name="connsiteY3" fmla="*/ 961336 h 961336"/>
                <a:gd name="connsiteX4" fmla="*/ 0 w 383614"/>
                <a:gd name="connsiteY4" fmla="*/ 303760 h 961336"/>
                <a:gd name="connsiteX0" fmla="*/ 0 w 383614"/>
                <a:gd name="connsiteY0" fmla="*/ 308453 h 966029"/>
                <a:gd name="connsiteX1" fmla="*/ 141104 w 383614"/>
                <a:gd name="connsiteY1" fmla="*/ 0 h 966029"/>
                <a:gd name="connsiteX2" fmla="*/ 383614 w 383614"/>
                <a:gd name="connsiteY2" fmla="*/ 666520 h 966029"/>
                <a:gd name="connsiteX3" fmla="*/ 239238 w 383614"/>
                <a:gd name="connsiteY3" fmla="*/ 966029 h 966029"/>
                <a:gd name="connsiteX4" fmla="*/ 0 w 383614"/>
                <a:gd name="connsiteY4" fmla="*/ 308453 h 9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14" h="966029">
                  <a:moveTo>
                    <a:pt x="0" y="308453"/>
                  </a:moveTo>
                  <a:lnTo>
                    <a:pt x="141104" y="0"/>
                  </a:lnTo>
                  <a:lnTo>
                    <a:pt x="383614" y="666520"/>
                  </a:lnTo>
                  <a:lnTo>
                    <a:pt x="239238" y="966029"/>
                  </a:lnTo>
                  <a:lnTo>
                    <a:pt x="0" y="308453"/>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7"/>
            <p:cNvSpPr>
              <a:spLocks noChangeAspect="1"/>
            </p:cNvSpPr>
            <p:nvPr/>
          </p:nvSpPr>
          <p:spPr>
            <a:xfrm>
              <a:off x="5677724" y="4509120"/>
              <a:ext cx="1249458" cy="316800"/>
            </a:xfrm>
            <a:custGeom>
              <a:avLst/>
              <a:gdLst>
                <a:gd name="connsiteX0" fmla="*/ 0 w 700524"/>
                <a:gd name="connsiteY0" fmla="*/ 0 h 432048"/>
                <a:gd name="connsiteX1" fmla="*/ 700524 w 700524"/>
                <a:gd name="connsiteY1" fmla="*/ 0 h 432048"/>
                <a:gd name="connsiteX2" fmla="*/ 700524 w 700524"/>
                <a:gd name="connsiteY2" fmla="*/ 432048 h 432048"/>
                <a:gd name="connsiteX3" fmla="*/ 0 w 700524"/>
                <a:gd name="connsiteY3" fmla="*/ 432048 h 432048"/>
                <a:gd name="connsiteX4" fmla="*/ 0 w 700524"/>
                <a:gd name="connsiteY4" fmla="*/ 0 h 432048"/>
                <a:gd name="connsiteX0" fmla="*/ 0 w 933887"/>
                <a:gd name="connsiteY0" fmla="*/ 0 h 432048"/>
                <a:gd name="connsiteX1" fmla="*/ 933887 w 933887"/>
                <a:gd name="connsiteY1" fmla="*/ 195262 h 432048"/>
                <a:gd name="connsiteX2" fmla="*/ 700524 w 933887"/>
                <a:gd name="connsiteY2" fmla="*/ 432048 h 432048"/>
                <a:gd name="connsiteX3" fmla="*/ 0 w 933887"/>
                <a:gd name="connsiteY3" fmla="*/ 432048 h 432048"/>
                <a:gd name="connsiteX4" fmla="*/ 0 w 933887"/>
                <a:gd name="connsiteY4" fmla="*/ 0 h 432048"/>
                <a:gd name="connsiteX0" fmla="*/ 252412 w 933887"/>
                <a:gd name="connsiteY0" fmla="*/ 0 h 258217"/>
                <a:gd name="connsiteX1" fmla="*/ 933887 w 933887"/>
                <a:gd name="connsiteY1" fmla="*/ 21431 h 258217"/>
                <a:gd name="connsiteX2" fmla="*/ 700524 w 933887"/>
                <a:gd name="connsiteY2" fmla="*/ 258217 h 258217"/>
                <a:gd name="connsiteX3" fmla="*/ 0 w 933887"/>
                <a:gd name="connsiteY3" fmla="*/ 258217 h 258217"/>
                <a:gd name="connsiteX4" fmla="*/ 252412 w 933887"/>
                <a:gd name="connsiteY4" fmla="*/ 0 h 258217"/>
                <a:gd name="connsiteX0" fmla="*/ 278606 w 933887"/>
                <a:gd name="connsiteY0" fmla="*/ 9525 h 236786"/>
                <a:gd name="connsiteX1" fmla="*/ 933887 w 933887"/>
                <a:gd name="connsiteY1" fmla="*/ 0 h 236786"/>
                <a:gd name="connsiteX2" fmla="*/ 700524 w 933887"/>
                <a:gd name="connsiteY2" fmla="*/ 236786 h 236786"/>
                <a:gd name="connsiteX3" fmla="*/ 0 w 933887"/>
                <a:gd name="connsiteY3" fmla="*/ 236786 h 236786"/>
                <a:gd name="connsiteX4" fmla="*/ 278606 w 933887"/>
                <a:gd name="connsiteY4" fmla="*/ 9525 h 236786"/>
                <a:gd name="connsiteX0" fmla="*/ 230981 w 933887"/>
                <a:gd name="connsiteY0" fmla="*/ 0 h 241549"/>
                <a:gd name="connsiteX1" fmla="*/ 933887 w 933887"/>
                <a:gd name="connsiteY1" fmla="*/ 4763 h 241549"/>
                <a:gd name="connsiteX2" fmla="*/ 700524 w 933887"/>
                <a:gd name="connsiteY2" fmla="*/ 241549 h 241549"/>
                <a:gd name="connsiteX3" fmla="*/ 0 w 933887"/>
                <a:gd name="connsiteY3" fmla="*/ 241549 h 241549"/>
                <a:gd name="connsiteX4" fmla="*/ 230981 w 933887"/>
                <a:gd name="connsiteY4" fmla="*/ 0 h 241549"/>
                <a:gd name="connsiteX0" fmla="*/ 230981 w 933887"/>
                <a:gd name="connsiteY0" fmla="*/ 0 h 236787"/>
                <a:gd name="connsiteX1" fmla="*/ 933887 w 933887"/>
                <a:gd name="connsiteY1" fmla="*/ 1 h 236787"/>
                <a:gd name="connsiteX2" fmla="*/ 700524 w 933887"/>
                <a:gd name="connsiteY2" fmla="*/ 236787 h 236787"/>
                <a:gd name="connsiteX3" fmla="*/ 0 w 933887"/>
                <a:gd name="connsiteY3" fmla="*/ 236787 h 236787"/>
                <a:gd name="connsiteX4" fmla="*/ 230981 w 933887"/>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887" h="236787">
                  <a:moveTo>
                    <a:pt x="230981" y="0"/>
                  </a:moveTo>
                  <a:lnTo>
                    <a:pt x="933887" y="1"/>
                  </a:lnTo>
                  <a:lnTo>
                    <a:pt x="700524" y="236787"/>
                  </a:lnTo>
                  <a:lnTo>
                    <a:pt x="0" y="236787"/>
                  </a:lnTo>
                  <a:lnTo>
                    <a:pt x="230981" y="0"/>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a:spLocks noChangeAspect="1"/>
            </p:cNvSpPr>
            <p:nvPr/>
          </p:nvSpPr>
          <p:spPr>
            <a:xfrm>
              <a:off x="5705184" y="5055470"/>
              <a:ext cx="932356" cy="932356"/>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4950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636" y="2588592"/>
            <a:ext cx="1799161" cy="152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群組 2"/>
          <p:cNvGrpSpPr/>
          <p:nvPr/>
        </p:nvGrpSpPr>
        <p:grpSpPr>
          <a:xfrm>
            <a:off x="3110862" y="4987217"/>
            <a:ext cx="3268183" cy="1229770"/>
            <a:chOff x="2987824" y="5032354"/>
            <a:chExt cx="3268183" cy="1229770"/>
          </a:xfrm>
        </p:grpSpPr>
        <p:grpSp>
          <p:nvGrpSpPr>
            <p:cNvPr id="149505" name="群組 149504"/>
            <p:cNvGrpSpPr/>
            <p:nvPr/>
          </p:nvGrpSpPr>
          <p:grpSpPr>
            <a:xfrm>
              <a:off x="3005826" y="5032354"/>
              <a:ext cx="3150350" cy="372073"/>
              <a:chOff x="3005826" y="5176370"/>
              <a:chExt cx="3150350" cy="372073"/>
            </a:xfrm>
          </p:grpSpPr>
          <p:grpSp>
            <p:nvGrpSpPr>
              <p:cNvPr id="62" name="群組 61"/>
              <p:cNvGrpSpPr/>
              <p:nvPr/>
            </p:nvGrpSpPr>
            <p:grpSpPr>
              <a:xfrm>
                <a:off x="3707904" y="5179111"/>
                <a:ext cx="1728192" cy="369332"/>
                <a:chOff x="3131840" y="5179111"/>
                <a:chExt cx="1728192" cy="369332"/>
              </a:xfrm>
            </p:grpSpPr>
            <p:cxnSp>
              <p:nvCxnSpPr>
                <p:cNvPr id="61" name="直線單箭頭接點 60"/>
                <p:cNvCxnSpPr/>
                <p:nvPr/>
              </p:nvCxnSpPr>
              <p:spPr>
                <a:xfrm>
                  <a:off x="3131840" y="5363777"/>
                  <a:ext cx="172819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文字方塊 49"/>
                <p:cNvSpPr txBox="1"/>
                <p:nvPr/>
              </p:nvSpPr>
              <p:spPr>
                <a:xfrm>
                  <a:off x="3511666" y="5179111"/>
                  <a:ext cx="1008112" cy="369332"/>
                </a:xfrm>
                <a:prstGeom prst="rect">
                  <a:avLst/>
                </a:prstGeom>
                <a:solidFill>
                  <a:schemeClr val="bg1"/>
                </a:solidFill>
                <a:ln w="19050">
                  <a:solidFill>
                    <a:srgbClr val="FF0000"/>
                  </a:solidFill>
                  <a:prstDash val="lgDash"/>
                </a:ln>
              </p:spPr>
              <p:txBody>
                <a:bodyPr wrap="square" rtlCol="0">
                  <a:spAutoFit/>
                </a:bodyPr>
                <a:lstStyle/>
                <a:p>
                  <a:pPr algn="ctr"/>
                  <a:r>
                    <a:rPr lang="en-US" altLang="zh-TW" b="1" dirty="0">
                      <a:solidFill>
                        <a:srgbClr val="0000FF"/>
                      </a:solidFill>
                      <a:latin typeface="+mj-ea"/>
                      <a:ea typeface="+mj-ea"/>
                    </a:rPr>
                    <a:t>BEM</a:t>
                  </a:r>
                  <a:endParaRPr lang="zh-TW" altLang="en-US" b="1" dirty="0">
                    <a:solidFill>
                      <a:srgbClr val="0000FF"/>
                    </a:solidFill>
                    <a:latin typeface="+mj-ea"/>
                    <a:ea typeface="+mj-ea"/>
                  </a:endParaRPr>
                </a:p>
              </p:txBody>
            </p:sp>
          </p:grpSp>
          <p:sp>
            <p:nvSpPr>
              <p:cNvPr id="149504" name="文字方塊 149503"/>
              <p:cNvSpPr txBox="1"/>
              <p:nvPr/>
            </p:nvSpPr>
            <p:spPr>
              <a:xfrm>
                <a:off x="3005826" y="5176370"/>
                <a:ext cx="774086" cy="369332"/>
              </a:xfrm>
              <a:prstGeom prst="rect">
                <a:avLst/>
              </a:prstGeom>
              <a:noFill/>
            </p:spPr>
            <p:txBody>
              <a:bodyPr wrap="square" rtlCol="0">
                <a:spAutoFit/>
              </a:bodyPr>
              <a:lstStyle/>
              <a:p>
                <a:pPr algn="ctr"/>
                <a:r>
                  <a:rPr lang="en-US" altLang="zh-TW" b="1" dirty="0">
                    <a:solidFill>
                      <a:srgbClr val="FF0000"/>
                    </a:solidFill>
                    <a:latin typeface="+mj-ea"/>
                    <a:ea typeface="+mj-ea"/>
                  </a:rPr>
                  <a:t>3D</a:t>
                </a:r>
                <a:endParaRPr lang="zh-TW" altLang="en-US" b="1" dirty="0">
                  <a:solidFill>
                    <a:srgbClr val="FF0000"/>
                  </a:solidFill>
                  <a:latin typeface="+mj-ea"/>
                  <a:ea typeface="+mj-ea"/>
                </a:endParaRPr>
              </a:p>
            </p:txBody>
          </p:sp>
          <p:sp>
            <p:nvSpPr>
              <p:cNvPr id="67" name="文字方塊 66"/>
              <p:cNvSpPr txBox="1"/>
              <p:nvPr/>
            </p:nvSpPr>
            <p:spPr>
              <a:xfrm>
                <a:off x="5382090" y="5176370"/>
                <a:ext cx="774086" cy="369332"/>
              </a:xfrm>
              <a:prstGeom prst="rect">
                <a:avLst/>
              </a:prstGeom>
              <a:noFill/>
            </p:spPr>
            <p:txBody>
              <a:bodyPr wrap="square" rtlCol="0">
                <a:spAutoFit/>
              </a:bodyPr>
              <a:lstStyle/>
              <a:p>
                <a:pPr algn="ctr"/>
                <a:r>
                  <a:rPr lang="en-US" altLang="zh-TW" b="1" dirty="0">
                    <a:solidFill>
                      <a:srgbClr val="FF0000"/>
                    </a:solidFill>
                    <a:latin typeface="+mj-ea"/>
                    <a:ea typeface="+mj-ea"/>
                  </a:rPr>
                  <a:t>2D</a:t>
                </a:r>
                <a:endParaRPr lang="zh-TW" altLang="en-US" b="1" dirty="0">
                  <a:solidFill>
                    <a:srgbClr val="FF0000"/>
                  </a:solidFill>
                  <a:latin typeface="+mj-ea"/>
                  <a:ea typeface="+mj-ea"/>
                </a:endParaRPr>
              </a:p>
            </p:txBody>
          </p:sp>
        </p:grpSp>
        <p:sp>
          <p:nvSpPr>
            <p:cNvPr id="2" name="文字方塊 1"/>
            <p:cNvSpPr txBox="1"/>
            <p:nvPr/>
          </p:nvSpPr>
          <p:spPr>
            <a:xfrm>
              <a:off x="2987824" y="5338794"/>
              <a:ext cx="3268183" cy="923330"/>
            </a:xfrm>
            <a:prstGeom prst="rect">
              <a:avLst/>
            </a:prstGeom>
            <a:noFill/>
            <a:ln w="19050">
              <a:solidFill>
                <a:srgbClr val="92D050"/>
              </a:solidFill>
            </a:ln>
          </p:spPr>
          <p:txBody>
            <a:bodyPr wrap="square" rtlCol="0">
              <a:spAutoFit/>
            </a:bodyPr>
            <a:lstStyle/>
            <a:p>
              <a:pPr algn="ctr"/>
              <a:r>
                <a:rPr lang="en-US" altLang="zh-TW" b="1" dirty="0">
                  <a:solidFill>
                    <a:srgbClr val="0000FF"/>
                  </a:solidFill>
                  <a:latin typeface="+mj-ea"/>
                  <a:ea typeface="+mj-ea"/>
                </a:rPr>
                <a:t>Gauss</a:t>
              </a:r>
              <a:r>
                <a:rPr lang="en-US" altLang="zh-TW" b="1" dirty="0">
                  <a:solidFill>
                    <a:srgbClr val="0000FF"/>
                  </a:solidFill>
                  <a:latin typeface="+mj-ea"/>
                </a:rPr>
                <a:t>' </a:t>
              </a:r>
              <a:r>
                <a:rPr lang="en-US" altLang="zh-TW" b="1" dirty="0">
                  <a:solidFill>
                    <a:srgbClr val="0000FF"/>
                  </a:solidFill>
                  <a:latin typeface="+mj-ea"/>
                  <a:ea typeface="+mj-ea"/>
                </a:rPr>
                <a:t>theorem</a:t>
              </a:r>
            </a:p>
            <a:p>
              <a:pPr algn="ctr"/>
              <a:r>
                <a:rPr lang="en-US" altLang="zh-TW" b="1" dirty="0">
                  <a:solidFill>
                    <a:srgbClr val="0000FF"/>
                  </a:solidFill>
                  <a:latin typeface="+mj-ea"/>
                  <a:ea typeface="+mj-ea"/>
                </a:rPr>
                <a:t>Green's identities</a:t>
              </a:r>
            </a:p>
            <a:p>
              <a:pPr algn="ctr"/>
              <a:r>
                <a:rPr lang="en-US" altLang="zh-TW" b="1" dirty="0" err="1">
                  <a:solidFill>
                    <a:srgbClr val="0000FF"/>
                  </a:solidFill>
                  <a:latin typeface="+mj-ea"/>
                  <a:ea typeface="+mj-ea"/>
                </a:rPr>
                <a:t>Somigliana</a:t>
              </a:r>
              <a:r>
                <a:rPr lang="en-US" altLang="zh-TW" b="1" dirty="0">
                  <a:solidFill>
                    <a:srgbClr val="0000FF"/>
                  </a:solidFill>
                  <a:latin typeface="+mj-ea"/>
                  <a:ea typeface="+mj-ea"/>
                </a:rPr>
                <a:t> identity</a:t>
              </a:r>
            </a:p>
          </p:txBody>
        </p:sp>
      </p:grpSp>
      <p:sp>
        <p:nvSpPr>
          <p:cNvPr id="35" name="文字方塊 34"/>
          <p:cNvSpPr txBox="1"/>
          <p:nvPr/>
        </p:nvSpPr>
        <p:spPr>
          <a:xfrm>
            <a:off x="5862935" y="3096287"/>
            <a:ext cx="1152128" cy="400110"/>
          </a:xfrm>
          <a:prstGeom prst="rect">
            <a:avLst/>
          </a:prstGeom>
          <a:noFill/>
        </p:spPr>
        <p:txBody>
          <a:bodyPr wrap="square" rtlCol="0">
            <a:spAutoFit/>
          </a:bodyPr>
          <a:lstStyle/>
          <a:p>
            <a:pPr algn="ctr"/>
            <a:r>
              <a:rPr lang="en-US" altLang="zh-TW" sz="2000" b="1" dirty="0">
                <a:solidFill>
                  <a:srgbClr val="008000"/>
                </a:solidFill>
                <a:latin typeface="+mj-ea"/>
                <a:ea typeface="+mj-ea"/>
              </a:rPr>
              <a:t>Area</a:t>
            </a:r>
            <a:r>
              <a:rPr lang="zh-TW" altLang="en-US" sz="2000" b="1" dirty="0">
                <a:solidFill>
                  <a:srgbClr val="008000"/>
                </a:solidFill>
                <a:latin typeface="+mj-ea"/>
                <a:ea typeface="+mj-ea"/>
              </a:rPr>
              <a:t> </a:t>
            </a:r>
          </a:p>
        </p:txBody>
      </p:sp>
      <p:grpSp>
        <p:nvGrpSpPr>
          <p:cNvPr id="10" name="群組 9"/>
          <p:cNvGrpSpPr/>
          <p:nvPr/>
        </p:nvGrpSpPr>
        <p:grpSpPr>
          <a:xfrm>
            <a:off x="1091326" y="4335257"/>
            <a:ext cx="1639778" cy="1656056"/>
            <a:chOff x="5409966" y="513047"/>
            <a:chExt cx="1639778" cy="1656056"/>
          </a:xfrm>
        </p:grpSpPr>
        <p:sp>
          <p:nvSpPr>
            <p:cNvPr id="64" name="立方體 63"/>
            <p:cNvSpPr>
              <a:spLocks noChangeAspect="1"/>
            </p:cNvSpPr>
            <p:nvPr/>
          </p:nvSpPr>
          <p:spPr>
            <a:xfrm>
              <a:off x="5670260" y="1247322"/>
              <a:ext cx="684076" cy="684000"/>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立方體 64"/>
            <p:cNvSpPr>
              <a:spLocks noChangeAspect="1"/>
            </p:cNvSpPr>
            <p:nvPr/>
          </p:nvSpPr>
          <p:spPr>
            <a:xfrm>
              <a:off x="5670260" y="513047"/>
              <a:ext cx="684076" cy="684000"/>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立方體 65"/>
            <p:cNvSpPr>
              <a:spLocks noChangeAspect="1"/>
            </p:cNvSpPr>
            <p:nvPr/>
          </p:nvSpPr>
          <p:spPr>
            <a:xfrm>
              <a:off x="6365668" y="1211250"/>
              <a:ext cx="684076" cy="684000"/>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立方體 67"/>
            <p:cNvSpPr>
              <a:spLocks noChangeAspect="1"/>
            </p:cNvSpPr>
            <p:nvPr/>
          </p:nvSpPr>
          <p:spPr>
            <a:xfrm>
              <a:off x="6365668" y="513047"/>
              <a:ext cx="684076" cy="684000"/>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立方體 68"/>
            <p:cNvSpPr>
              <a:spLocks noChangeAspect="1"/>
            </p:cNvSpPr>
            <p:nvPr/>
          </p:nvSpPr>
          <p:spPr>
            <a:xfrm>
              <a:off x="5409966" y="1485103"/>
              <a:ext cx="684076" cy="684000"/>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立方體 69"/>
            <p:cNvSpPr>
              <a:spLocks noChangeAspect="1"/>
            </p:cNvSpPr>
            <p:nvPr/>
          </p:nvSpPr>
          <p:spPr>
            <a:xfrm>
              <a:off x="5441336" y="779569"/>
              <a:ext cx="684076" cy="684000"/>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立方體 70"/>
            <p:cNvSpPr>
              <a:spLocks noChangeAspect="1"/>
            </p:cNvSpPr>
            <p:nvPr/>
          </p:nvSpPr>
          <p:spPr>
            <a:xfrm>
              <a:off x="6094611" y="1466615"/>
              <a:ext cx="684076" cy="684000"/>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立方體 71"/>
            <p:cNvSpPr>
              <a:spLocks noChangeAspect="1"/>
            </p:cNvSpPr>
            <p:nvPr/>
          </p:nvSpPr>
          <p:spPr>
            <a:xfrm>
              <a:off x="6136744" y="779569"/>
              <a:ext cx="684076" cy="684000"/>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 name="群組 22"/>
          <p:cNvGrpSpPr/>
          <p:nvPr/>
        </p:nvGrpSpPr>
        <p:grpSpPr>
          <a:xfrm>
            <a:off x="1156569" y="1169410"/>
            <a:ext cx="1594252" cy="819430"/>
            <a:chOff x="948924" y="799366"/>
            <a:chExt cx="1594252" cy="819430"/>
          </a:xfrm>
        </p:grpSpPr>
        <p:grpSp>
          <p:nvGrpSpPr>
            <p:cNvPr id="22" name="群組 21"/>
            <p:cNvGrpSpPr/>
            <p:nvPr/>
          </p:nvGrpSpPr>
          <p:grpSpPr>
            <a:xfrm>
              <a:off x="948924" y="1123253"/>
              <a:ext cx="1594252" cy="495543"/>
              <a:chOff x="1046710" y="767653"/>
              <a:chExt cx="1484109" cy="495543"/>
            </a:xfrm>
          </p:grpSpPr>
          <p:cxnSp>
            <p:nvCxnSpPr>
              <p:cNvPr id="16" name="直線接點 15"/>
              <p:cNvCxnSpPr/>
              <p:nvPr/>
            </p:nvCxnSpPr>
            <p:spPr>
              <a:xfrm>
                <a:off x="1046710" y="777970"/>
                <a:ext cx="148410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2524469" y="770828"/>
                <a:ext cx="0" cy="492368"/>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1055730" y="767653"/>
                <a:ext cx="0" cy="491576"/>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11" name="文字方塊 10"/>
            <p:cNvSpPr txBox="1"/>
            <p:nvPr/>
          </p:nvSpPr>
          <p:spPr>
            <a:xfrm>
              <a:off x="1456531" y="799366"/>
              <a:ext cx="582294" cy="369332"/>
            </a:xfrm>
            <a:prstGeom prst="rect">
              <a:avLst/>
            </a:prstGeom>
            <a:noFill/>
            <a:ln w="19050">
              <a:noFill/>
              <a:prstDash val="dash"/>
            </a:ln>
          </p:spPr>
          <p:txBody>
            <a:bodyPr wrap="square" rtlCol="0">
              <a:spAutoFit/>
            </a:bodyPr>
            <a:lstStyle/>
            <a:p>
              <a:pPr algn="ctr"/>
              <a:r>
                <a:rPr lang="en-US" altLang="zh-TW" b="1" i="1" dirty="0">
                  <a:solidFill>
                    <a:srgbClr val="FF0000"/>
                  </a:solidFill>
                  <a:latin typeface="+mj-ea"/>
                  <a:ea typeface="+mj-ea"/>
                </a:rPr>
                <a:t>B</a:t>
              </a:r>
              <a:endParaRPr lang="zh-TW" altLang="en-US" b="1" i="1" dirty="0">
                <a:solidFill>
                  <a:srgbClr val="FF0000"/>
                </a:solidFill>
                <a:latin typeface="+mj-ea"/>
                <a:ea typeface="+mj-ea"/>
              </a:endParaRPr>
            </a:p>
          </p:txBody>
        </p:sp>
      </p:grpSp>
      <p:sp>
        <p:nvSpPr>
          <p:cNvPr id="24" name="文字方塊 23"/>
          <p:cNvSpPr txBox="1"/>
          <p:nvPr/>
        </p:nvSpPr>
        <p:spPr>
          <a:xfrm>
            <a:off x="6978370" y="3478379"/>
            <a:ext cx="504056" cy="369332"/>
          </a:xfrm>
          <a:prstGeom prst="rect">
            <a:avLst/>
          </a:prstGeom>
          <a:noFill/>
        </p:spPr>
        <p:txBody>
          <a:bodyPr wrap="square" rtlCol="0">
            <a:spAutoFit/>
          </a:bodyPr>
          <a:lstStyle/>
          <a:p>
            <a:pPr algn="ctr"/>
            <a:r>
              <a:rPr lang="en-US" altLang="zh-TW" b="1" i="1" dirty="0">
                <a:solidFill>
                  <a:srgbClr val="008000"/>
                </a:solidFill>
                <a:latin typeface="+mj-ea"/>
                <a:ea typeface="+mj-ea"/>
              </a:rPr>
              <a:t>B</a:t>
            </a:r>
            <a:endParaRPr lang="zh-TW" altLang="en-US" b="1" i="1" dirty="0">
              <a:solidFill>
                <a:srgbClr val="008000"/>
              </a:solidFill>
              <a:latin typeface="+mj-ea"/>
              <a:ea typeface="+mj-ea"/>
            </a:endParaRPr>
          </a:p>
        </p:txBody>
      </p:sp>
      <p:sp>
        <p:nvSpPr>
          <p:cNvPr id="74" name="文字方塊 73"/>
          <p:cNvSpPr txBox="1"/>
          <p:nvPr/>
        </p:nvSpPr>
        <p:spPr>
          <a:xfrm>
            <a:off x="8079413" y="4999818"/>
            <a:ext cx="504056" cy="369332"/>
          </a:xfrm>
          <a:prstGeom prst="rect">
            <a:avLst/>
          </a:prstGeom>
          <a:noFill/>
        </p:spPr>
        <p:txBody>
          <a:bodyPr wrap="square" rtlCol="0">
            <a:spAutoFit/>
          </a:bodyPr>
          <a:lstStyle/>
          <a:p>
            <a:pPr algn="ctr"/>
            <a:r>
              <a:rPr lang="en-US" altLang="zh-TW" b="1" i="1" dirty="0">
                <a:solidFill>
                  <a:schemeClr val="bg2">
                    <a:lumMod val="50000"/>
                  </a:schemeClr>
                </a:solidFill>
                <a:latin typeface="+mj-ea"/>
                <a:ea typeface="+mj-ea"/>
              </a:rPr>
              <a:t>B</a:t>
            </a:r>
            <a:endParaRPr lang="zh-TW" altLang="en-US" b="1" i="1" dirty="0">
              <a:solidFill>
                <a:schemeClr val="bg2">
                  <a:lumMod val="50000"/>
                </a:schemeClr>
              </a:solidFill>
              <a:latin typeface="+mj-ea"/>
              <a:ea typeface="+mj-ea"/>
            </a:endParaRPr>
          </a:p>
        </p:txBody>
      </p:sp>
      <p:sp>
        <p:nvSpPr>
          <p:cNvPr id="51" name="文字方塊 50"/>
          <p:cNvSpPr txBox="1"/>
          <p:nvPr/>
        </p:nvSpPr>
        <p:spPr>
          <a:xfrm>
            <a:off x="60044" y="-99392"/>
            <a:ext cx="4356484" cy="646331"/>
          </a:xfrm>
          <a:prstGeom prst="rect">
            <a:avLst/>
          </a:prstGeom>
          <a:noFill/>
        </p:spPr>
        <p:txBody>
          <a:bodyPr wrap="square" rtlCol="0">
            <a:spAutoFit/>
          </a:bodyPr>
          <a:lstStyle/>
          <a:p>
            <a:pPr algn="ctr"/>
            <a:r>
              <a:rPr lang="zh-TW" altLang="en-US"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刪繁就簡</a:t>
            </a:r>
            <a:r>
              <a:rPr lang="zh-TW" altLang="en-US" sz="3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三</a:t>
            </a:r>
            <a:r>
              <a:rPr lang="zh-TW" altLang="en-US"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秋樹</a:t>
            </a:r>
          </a:p>
        </p:txBody>
      </p:sp>
      <p:sp>
        <p:nvSpPr>
          <p:cNvPr id="52" name="文字方塊 51"/>
          <p:cNvSpPr txBox="1"/>
          <p:nvPr/>
        </p:nvSpPr>
        <p:spPr>
          <a:xfrm>
            <a:off x="7726439" y="230494"/>
            <a:ext cx="1932254" cy="461665"/>
          </a:xfrm>
          <a:prstGeom prst="rect">
            <a:avLst/>
          </a:prstGeom>
          <a:noFill/>
        </p:spPr>
        <p:txBody>
          <a:bodyPr wrap="square" rtlCol="0">
            <a:spAutoFit/>
          </a:bodyPr>
          <a:lstStyle/>
          <a:p>
            <a:pPr algn="ctr"/>
            <a:r>
              <a:rPr lang="en-US" altLang="zh-TW" sz="2400" b="1" dirty="0">
                <a:solidFill>
                  <a:srgbClr val="008000"/>
                </a:solidFill>
                <a:latin typeface="標楷體" panose="03000509000000000000" pitchFamily="65" charset="-120"/>
                <a:ea typeface="標楷體" panose="03000509000000000000" pitchFamily="65" charset="-120"/>
              </a:rPr>
              <a:t>~</a:t>
            </a:r>
            <a:r>
              <a:rPr lang="zh-TW" altLang="en-US" sz="2400" b="1" dirty="0">
                <a:solidFill>
                  <a:srgbClr val="008000"/>
                </a:solidFill>
                <a:latin typeface="標楷體" panose="03000509000000000000" pitchFamily="65" charset="-120"/>
                <a:ea typeface="標楷體" panose="03000509000000000000" pitchFamily="65" charset="-120"/>
              </a:rPr>
              <a:t>鄭板橋</a:t>
            </a:r>
          </a:p>
        </p:txBody>
      </p:sp>
      <p:sp>
        <p:nvSpPr>
          <p:cNvPr id="53" name="文字方塊 52"/>
          <p:cNvSpPr txBox="1"/>
          <p:nvPr/>
        </p:nvSpPr>
        <p:spPr>
          <a:xfrm>
            <a:off x="4266491" y="-99391"/>
            <a:ext cx="4356484" cy="646331"/>
          </a:xfrm>
          <a:prstGeom prst="rect">
            <a:avLst/>
          </a:prstGeom>
          <a:noFill/>
        </p:spPr>
        <p:txBody>
          <a:bodyPr wrap="square" rtlCol="0">
            <a:spAutoFit/>
          </a:bodyPr>
          <a:lstStyle/>
          <a:p>
            <a:pPr algn="ctr"/>
            <a:r>
              <a:rPr lang="zh-TW" altLang="en-US"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領異標新</a:t>
            </a:r>
            <a:r>
              <a:rPr lang="zh-TW" altLang="en-US" sz="3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二</a:t>
            </a:r>
            <a:r>
              <a:rPr lang="zh-TW" altLang="en-US"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月花</a:t>
            </a:r>
          </a:p>
        </p:txBody>
      </p:sp>
      <p:sp>
        <p:nvSpPr>
          <p:cNvPr id="75" name="Rectangle 2"/>
          <p:cNvSpPr>
            <a:spLocks noGrp="1" noChangeArrowheads="1"/>
          </p:cNvSpPr>
          <p:nvPr>
            <p:ph type="title"/>
          </p:nvPr>
        </p:nvSpPr>
        <p:spPr>
          <a:xfrm>
            <a:off x="4730189" y="3159828"/>
            <a:ext cx="11449050" cy="1008063"/>
          </a:xfrm>
        </p:spPr>
        <p:txBody>
          <a:bodyPr>
            <a:normAutofit fontScale="90000"/>
          </a:bodyPr>
          <a:lstStyle/>
          <a:p>
            <a:r>
              <a:rPr lang="zh-TW" altLang="en-US" sz="3200" dirty="0"/>
              <a:t>搞計算教工數 一輩子 </a:t>
            </a:r>
            <a:r>
              <a:rPr lang="en-US" altLang="zh-TW" sz="3200" dirty="0"/>
              <a:t/>
            </a:r>
            <a:br>
              <a:rPr lang="en-US" altLang="zh-TW" sz="3200" dirty="0"/>
            </a:br>
            <a:r>
              <a:rPr lang="zh-TW" altLang="en-US" sz="3200" dirty="0"/>
              <a:t>逃不了 高斯的手掌心</a:t>
            </a:r>
            <a:br>
              <a:rPr lang="zh-TW" altLang="en-US" sz="3200" dirty="0"/>
            </a:br>
            <a:r>
              <a:rPr lang="zh-TW" altLang="en-US" sz="3200" dirty="0"/>
              <a:t>                                                    </a:t>
            </a:r>
          </a:p>
        </p:txBody>
      </p:sp>
    </p:spTree>
    <p:extLst>
      <p:ext uri="{BB962C8B-B14F-4D97-AF65-F5344CB8AC3E}">
        <p14:creationId xmlns:p14="http://schemas.microsoft.com/office/powerpoint/2010/main" val="376585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par>
                                <p:cTn id="15" presetID="53" presetClass="entr" presetSubtype="16"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44"/>
                                        </p:tgtEl>
                                      </p:cBhvr>
                                    </p:animEffect>
                                    <p:set>
                                      <p:cBhvr>
                                        <p:cTn id="35" dur="1" fill="hold">
                                          <p:stCondLst>
                                            <p:cond delay="499"/>
                                          </p:stCondLst>
                                        </p:cTn>
                                        <p:tgtEl>
                                          <p:spTgt spid="44"/>
                                        </p:tgtEl>
                                        <p:attrNameLst>
                                          <p:attrName>style.visibility</p:attrName>
                                        </p:attrNameLst>
                                      </p:cBhvr>
                                      <p:to>
                                        <p:strVal val="hidden"/>
                                      </p:to>
                                    </p:set>
                                  </p:childTnLst>
                                </p:cTn>
                              </p:par>
                              <p:par>
                                <p:cTn id="36" presetID="14" presetClass="entr" presetSubtype="10" fill="hold" nodeType="withEffect">
                                  <p:stCondLst>
                                    <p:cond delay="0"/>
                                  </p:stCondLst>
                                  <p:childTnLst>
                                    <p:set>
                                      <p:cBhvr>
                                        <p:cTn id="37" dur="1" fill="hold">
                                          <p:stCondLst>
                                            <p:cond delay="0"/>
                                          </p:stCondLst>
                                        </p:cTn>
                                        <p:tgtEl>
                                          <p:spTgt spid="149506"/>
                                        </p:tgtEl>
                                        <p:attrNameLst>
                                          <p:attrName>style.visibility</p:attrName>
                                        </p:attrNameLst>
                                      </p:cBhvr>
                                      <p:to>
                                        <p:strVal val="visible"/>
                                      </p:to>
                                    </p:set>
                                    <p:animEffect transition="in" filter="randombar(horizontal)">
                                      <p:cBhvr>
                                        <p:cTn id="38" dur="500"/>
                                        <p:tgtEl>
                                          <p:spTgt spid="149506"/>
                                        </p:tgtEl>
                                      </p:cBhvr>
                                    </p:animEffect>
                                  </p:childTnLst>
                                </p:cTn>
                              </p:par>
                              <p:par>
                                <p:cTn id="39" presetID="14" presetClass="entr" presetSubtype="1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randombar(horizontal)">
                                      <p:cBhvr>
                                        <p:cTn id="41" dur="500"/>
                                        <p:tgtEl>
                                          <p:spTgt spid="4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randombar(horizontal)">
                                      <p:cBhvr>
                                        <p:cTn id="44" dur="500"/>
                                        <p:tgtEl>
                                          <p:spTgt spid="4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par>
                                <p:cTn id="48" presetID="14" presetClass="entr" presetSubtype="10" fill="hold" grpId="1"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randombar(horizontal)">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0" nodeType="clickEffect">
                                  <p:stCondLst>
                                    <p:cond delay="0"/>
                                  </p:stCondLst>
                                  <p:childTnLst>
                                    <p:animMotion origin="layout" path="M -0.00034 -0.00069 L -0.0151 0.01343 L -0.02812 0.03194 L -0.03211 0.04398 L -0.03264 0.04931 L -0.03229 0.05486 L -0.02916 0.06597 L -0.02118 0.08287 L -0.00573 0.10648 L 0.01615 0.13333 L 0.04184 0.15579 L 0.05955 0.16528 L 0.06927 0.16481 L 0.08351 0.16204 L 0.09549 0.15648 L 0.11459 0.14306 L 0.13351 0.12106 L 0.14393 0.10023 L 0.15052 0.08565 L 0.15417 0.06181 L 0.15539 0.04097 L 0.15434 0.01875 L 0.1507 0.00417 L 0.14184 -0.01667 L 0.1283 -0.03171 L 0.10747 -0.04213 L 0.08611 -0.04514 L 0.06459 -0.04306 L 0.04184 -0.03194 L 0.02361 -0.01991 L 0.00834 -0.00833 L -0.00034 -0.00069 Z " pathEditMode="relative" ptsTypes="AAAAAAAAAAAAAAAAAAAAAAAAAAAAAAAA">
                                      <p:cBhvr>
                                        <p:cTn id="54" dur="1700" fill="hold"/>
                                        <p:tgtEl>
                                          <p:spTgt spid="42"/>
                                        </p:tgtEl>
                                        <p:attrNameLst>
                                          <p:attrName>ppt_x</p:attrName>
                                          <p:attrName>ppt_y</p:attrName>
                                        </p:attrNameLst>
                                      </p:cBhvr>
                                    </p:animMotion>
                                  </p:childTnLst>
                                </p:cTn>
                              </p:par>
                              <p:par>
                                <p:cTn id="55" presetID="53" presetClass="entr" presetSubtype="16"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par>
                          <p:cTn id="60" fill="hold">
                            <p:stCondLst>
                              <p:cond delay="1700"/>
                            </p:stCondLst>
                            <p:childTnLst>
                              <p:par>
                                <p:cTn id="61" presetID="53" presetClass="entr" presetSubtype="16"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500"/>
                                        <p:tgtEl>
                                          <p:spTgt spid="3"/>
                                        </p:tgtEl>
                                      </p:cBhvr>
                                    </p:animEffect>
                                  </p:child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63"/>
                                        </p:tgtEl>
                                        <p:attrNameLst>
                                          <p:attrName>style.visibility</p:attrName>
                                        </p:attrNameLst>
                                      </p:cBhvr>
                                      <p:to>
                                        <p:strVal val="visible"/>
                                      </p:to>
                                    </p:set>
                                    <p:anim calcmode="lin" valueType="num">
                                      <p:cBhvr>
                                        <p:cTn id="74" dur="500" fill="hold"/>
                                        <p:tgtEl>
                                          <p:spTgt spid="63"/>
                                        </p:tgtEl>
                                        <p:attrNameLst>
                                          <p:attrName>ppt_w</p:attrName>
                                        </p:attrNameLst>
                                      </p:cBhvr>
                                      <p:tavLst>
                                        <p:tav tm="0">
                                          <p:val>
                                            <p:fltVal val="0"/>
                                          </p:val>
                                        </p:tav>
                                        <p:tav tm="100000">
                                          <p:val>
                                            <p:strVal val="#ppt_w"/>
                                          </p:val>
                                        </p:tav>
                                      </p:tavLst>
                                    </p:anim>
                                    <p:anim calcmode="lin" valueType="num">
                                      <p:cBhvr>
                                        <p:cTn id="75" dur="500" fill="hold"/>
                                        <p:tgtEl>
                                          <p:spTgt spid="63"/>
                                        </p:tgtEl>
                                        <p:attrNameLst>
                                          <p:attrName>ppt_h</p:attrName>
                                        </p:attrNameLst>
                                      </p:cBhvr>
                                      <p:tavLst>
                                        <p:tav tm="0">
                                          <p:val>
                                            <p:fltVal val="0"/>
                                          </p:val>
                                        </p:tav>
                                        <p:tav tm="100000">
                                          <p:val>
                                            <p:strVal val="#ppt_h"/>
                                          </p:val>
                                        </p:tav>
                                      </p:tavLst>
                                    </p:anim>
                                    <p:animEffect transition="in" filter="fade">
                                      <p:cBhvr>
                                        <p:cTn id="76" dur="500"/>
                                        <p:tgtEl>
                                          <p:spTgt spid="63"/>
                                        </p:tgtEl>
                                      </p:cBhvr>
                                    </p:animEffect>
                                  </p:childTnLst>
                                </p:cTn>
                              </p:par>
                              <p:par>
                                <p:cTn id="77" presetID="53" presetClass="entr" presetSubtype="16"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fltVal val="0"/>
                                          </p:val>
                                        </p:tav>
                                        <p:tav tm="100000">
                                          <p:val>
                                            <p:strVal val="#ppt_w"/>
                                          </p:val>
                                        </p:tav>
                                      </p:tavLst>
                                    </p:anim>
                                    <p:anim calcmode="lin" valueType="num">
                                      <p:cBhvr>
                                        <p:cTn id="80" dur="500" fill="hold"/>
                                        <p:tgtEl>
                                          <p:spTgt spid="10"/>
                                        </p:tgtEl>
                                        <p:attrNameLst>
                                          <p:attrName>ppt_h</p:attrName>
                                        </p:attrNameLst>
                                      </p:cBhvr>
                                      <p:tavLst>
                                        <p:tav tm="0">
                                          <p:val>
                                            <p:fltVal val="0"/>
                                          </p:val>
                                        </p:tav>
                                        <p:tav tm="100000">
                                          <p:val>
                                            <p:strVal val="#ppt_h"/>
                                          </p:val>
                                        </p:tav>
                                      </p:tavLst>
                                    </p:anim>
                                    <p:animEffect transition="in" filter="fade">
                                      <p:cBhvr>
                                        <p:cTn id="81" dur="500"/>
                                        <p:tgtEl>
                                          <p:spTgt spid="10"/>
                                        </p:tgtEl>
                                      </p:cBhvr>
                                    </p:animEffect>
                                  </p:childTnLst>
                                </p:cTn>
                              </p:par>
                              <p:par>
                                <p:cTn id="82" presetID="31" presetClass="exit" presetSubtype="0" fill="hold" grpId="0" nodeType="withEffect">
                                  <p:stCondLst>
                                    <p:cond delay="0"/>
                                  </p:stCondLst>
                                  <p:childTnLst>
                                    <p:anim calcmode="lin" valueType="num">
                                      <p:cBhvr>
                                        <p:cTn id="83" dur="500"/>
                                        <p:tgtEl>
                                          <p:spTgt spid="54"/>
                                        </p:tgtEl>
                                        <p:attrNameLst>
                                          <p:attrName>ppt_w</p:attrName>
                                        </p:attrNameLst>
                                      </p:cBhvr>
                                      <p:tavLst>
                                        <p:tav tm="0">
                                          <p:val>
                                            <p:strVal val="ppt_w"/>
                                          </p:val>
                                        </p:tav>
                                        <p:tav tm="100000">
                                          <p:val>
                                            <p:fltVal val="0"/>
                                          </p:val>
                                        </p:tav>
                                      </p:tavLst>
                                    </p:anim>
                                    <p:anim calcmode="lin" valueType="num">
                                      <p:cBhvr>
                                        <p:cTn id="84" dur="500"/>
                                        <p:tgtEl>
                                          <p:spTgt spid="54"/>
                                        </p:tgtEl>
                                        <p:attrNameLst>
                                          <p:attrName>ppt_h</p:attrName>
                                        </p:attrNameLst>
                                      </p:cBhvr>
                                      <p:tavLst>
                                        <p:tav tm="0">
                                          <p:val>
                                            <p:strVal val="ppt_h"/>
                                          </p:val>
                                        </p:tav>
                                        <p:tav tm="100000">
                                          <p:val>
                                            <p:fltVal val="0"/>
                                          </p:val>
                                        </p:tav>
                                      </p:tavLst>
                                    </p:anim>
                                    <p:anim calcmode="lin" valueType="num">
                                      <p:cBhvr>
                                        <p:cTn id="85" dur="500"/>
                                        <p:tgtEl>
                                          <p:spTgt spid="54"/>
                                        </p:tgtEl>
                                        <p:attrNameLst>
                                          <p:attrName>style.rotation</p:attrName>
                                        </p:attrNameLst>
                                      </p:cBhvr>
                                      <p:tavLst>
                                        <p:tav tm="0">
                                          <p:val>
                                            <p:fltVal val="0"/>
                                          </p:val>
                                        </p:tav>
                                        <p:tav tm="100000">
                                          <p:val>
                                            <p:fltVal val="90"/>
                                          </p:val>
                                        </p:tav>
                                      </p:tavLst>
                                    </p:anim>
                                    <p:animEffect transition="out" filter="fade">
                                      <p:cBhvr>
                                        <p:cTn id="86" dur="500"/>
                                        <p:tgtEl>
                                          <p:spTgt spid="54"/>
                                        </p:tgtEl>
                                      </p:cBhvr>
                                    </p:animEffect>
                                    <p:set>
                                      <p:cBhvr>
                                        <p:cTn id="87" dur="1" fill="hold">
                                          <p:stCondLst>
                                            <p:cond delay="499"/>
                                          </p:stCondLst>
                                        </p:cTn>
                                        <p:tgtEl>
                                          <p:spTgt spid="54"/>
                                        </p:tgtEl>
                                        <p:attrNameLst>
                                          <p:attrName>style.visibility</p:attrName>
                                        </p:attrNameLst>
                                      </p:cBhvr>
                                      <p:to>
                                        <p:strVal val="hidden"/>
                                      </p:to>
                                    </p:set>
                                  </p:childTnLst>
                                </p:cTn>
                              </p:par>
                              <p:par>
                                <p:cTn id="88" presetID="6" presetClass="entr" presetSubtype="16"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circle(in)">
                                      <p:cBhvr>
                                        <p:cTn id="9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9" grpId="0" animBg="1"/>
      <p:bldP spid="14" grpId="0" animBg="1"/>
      <p:bldP spid="42" grpId="0" animBg="1"/>
      <p:bldP spid="42" grpId="1" animBg="1"/>
      <p:bldP spid="44" grpId="0"/>
      <p:bldP spid="45" grpId="0" animBg="1"/>
      <p:bldP spid="49" grpId="0" animBg="1"/>
      <p:bldP spid="54" grpId="0" animBg="1"/>
      <p:bldP spid="35" grpId="0"/>
      <p:bldP spid="24" grpId="0"/>
      <p:bldP spid="7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7" name="投影片編號版面配置區 4"/>
          <p:cNvSpPr txBox="1">
            <a:spLocks noGrp="1"/>
          </p:cNvSpPr>
          <p:nvPr/>
        </p:nvSpPr>
        <p:spPr bwMode="auto">
          <a:xfrm>
            <a:off x="8610600" y="62039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eaLnBrk="0" hangingPunct="0"/>
            <a:r>
              <a:rPr kumimoji="0" lang="en-US" altLang="zh-TW" sz="1400">
                <a:latin typeface="Comic Sans MS" pitchFamily="66" charset="0"/>
              </a:rPr>
              <a:t>    Page </a:t>
            </a:r>
            <a:fld id="{9D58444D-134F-46C2-8F32-104DC1F8ED0F}" type="slidenum">
              <a:rPr kumimoji="0" lang="en-US" altLang="zh-TW" sz="1400">
                <a:latin typeface="Comic Sans MS" pitchFamily="66" charset="0"/>
              </a:rPr>
              <a:pPr eaLnBrk="0" hangingPunct="0"/>
              <a:t>35</a:t>
            </a:fld>
            <a:endParaRPr kumimoji="0" lang="en-US" altLang="zh-TW" sz="1400">
              <a:latin typeface="Comic Sans MS" pitchFamily="66" charset="0"/>
            </a:endParaRPr>
          </a:p>
        </p:txBody>
      </p:sp>
      <p:grpSp>
        <p:nvGrpSpPr>
          <p:cNvPr id="835588" name="Group 2"/>
          <p:cNvGrpSpPr>
            <a:grpSpLocks/>
          </p:cNvGrpSpPr>
          <p:nvPr/>
        </p:nvGrpSpPr>
        <p:grpSpPr bwMode="auto">
          <a:xfrm>
            <a:off x="8775700" y="2692401"/>
            <a:ext cx="1619250" cy="1800225"/>
            <a:chOff x="3107" y="1752"/>
            <a:chExt cx="1020" cy="1134"/>
          </a:xfrm>
        </p:grpSpPr>
        <p:sp>
          <p:nvSpPr>
            <p:cNvPr id="835589" name="AutoShape 3"/>
            <p:cNvSpPr>
              <a:spLocks noChangeAspect="1" noChangeArrowheads="1" noTextEdit="1"/>
            </p:cNvSpPr>
            <p:nvPr/>
          </p:nvSpPr>
          <p:spPr bwMode="auto">
            <a:xfrm>
              <a:off x="3107" y="175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835590" name="Freeform 4"/>
            <p:cNvSpPr>
              <a:spLocks/>
            </p:cNvSpPr>
            <p:nvPr/>
          </p:nvSpPr>
          <p:spPr bwMode="auto">
            <a:xfrm>
              <a:off x="3120" y="1781"/>
              <a:ext cx="977" cy="1085"/>
            </a:xfrm>
            <a:custGeom>
              <a:avLst/>
              <a:gdLst>
                <a:gd name="T0" fmla="*/ 212 w 10753"/>
                <a:gd name="T1" fmla="*/ 424 h 13021"/>
                <a:gd name="T2" fmla="*/ 189 w 10753"/>
                <a:gd name="T3" fmla="*/ 413 h 13021"/>
                <a:gd name="T4" fmla="*/ 170 w 10753"/>
                <a:gd name="T5" fmla="*/ 396 h 13021"/>
                <a:gd name="T6" fmla="*/ 156 w 10753"/>
                <a:gd name="T7" fmla="*/ 375 h 13021"/>
                <a:gd name="T8" fmla="*/ 145 w 10753"/>
                <a:gd name="T9" fmla="*/ 350 h 13021"/>
                <a:gd name="T10" fmla="*/ 138 w 10753"/>
                <a:gd name="T11" fmla="*/ 323 h 13021"/>
                <a:gd name="T12" fmla="*/ 135 w 10753"/>
                <a:gd name="T13" fmla="*/ 293 h 13021"/>
                <a:gd name="T14" fmla="*/ 139 w 10753"/>
                <a:gd name="T15" fmla="*/ 234 h 13021"/>
                <a:gd name="T16" fmla="*/ 156 w 10753"/>
                <a:gd name="T17" fmla="*/ 180 h 13021"/>
                <a:gd name="T18" fmla="*/ 183 w 10753"/>
                <a:gd name="T19" fmla="*/ 136 h 13021"/>
                <a:gd name="T20" fmla="*/ 220 w 10753"/>
                <a:gd name="T21" fmla="*/ 100 h 13021"/>
                <a:gd name="T22" fmla="*/ 264 w 10753"/>
                <a:gd name="T23" fmla="*/ 73 h 13021"/>
                <a:gd name="T24" fmla="*/ 315 w 10753"/>
                <a:gd name="T25" fmla="*/ 52 h 13021"/>
                <a:gd name="T26" fmla="*/ 370 w 10753"/>
                <a:gd name="T27" fmla="*/ 37 h 13021"/>
                <a:gd name="T28" fmla="*/ 488 w 10753"/>
                <a:gd name="T29" fmla="*/ 17 h 13021"/>
                <a:gd name="T30" fmla="*/ 606 w 10753"/>
                <a:gd name="T31" fmla="*/ 3 h 13021"/>
                <a:gd name="T32" fmla="*/ 661 w 10753"/>
                <a:gd name="T33" fmla="*/ 0 h 13021"/>
                <a:gd name="T34" fmla="*/ 712 w 10753"/>
                <a:gd name="T35" fmla="*/ 4 h 13021"/>
                <a:gd name="T36" fmla="*/ 758 w 10753"/>
                <a:gd name="T37" fmla="*/ 18 h 13021"/>
                <a:gd name="T38" fmla="*/ 798 w 10753"/>
                <a:gd name="T39" fmla="*/ 43 h 13021"/>
                <a:gd name="T40" fmla="*/ 833 w 10753"/>
                <a:gd name="T41" fmla="*/ 77 h 13021"/>
                <a:gd name="T42" fmla="*/ 863 w 10753"/>
                <a:gd name="T43" fmla="*/ 120 h 13021"/>
                <a:gd name="T44" fmla="*/ 889 w 10753"/>
                <a:gd name="T45" fmla="*/ 169 h 13021"/>
                <a:gd name="T46" fmla="*/ 911 w 10753"/>
                <a:gd name="T47" fmla="*/ 222 h 13021"/>
                <a:gd name="T48" fmla="*/ 945 w 10753"/>
                <a:gd name="T49" fmla="*/ 337 h 13021"/>
                <a:gd name="T50" fmla="*/ 968 w 10753"/>
                <a:gd name="T51" fmla="*/ 456 h 13021"/>
                <a:gd name="T52" fmla="*/ 977 w 10753"/>
                <a:gd name="T53" fmla="*/ 575 h 13021"/>
                <a:gd name="T54" fmla="*/ 972 w 10753"/>
                <a:gd name="T55" fmla="*/ 690 h 13021"/>
                <a:gd name="T56" fmla="*/ 965 w 10753"/>
                <a:gd name="T57" fmla="*/ 745 h 13021"/>
                <a:gd name="T58" fmla="*/ 953 w 10753"/>
                <a:gd name="T59" fmla="*/ 797 h 13021"/>
                <a:gd name="T60" fmla="*/ 937 w 10753"/>
                <a:gd name="T61" fmla="*/ 846 h 13021"/>
                <a:gd name="T62" fmla="*/ 917 w 10753"/>
                <a:gd name="T63" fmla="*/ 892 h 13021"/>
                <a:gd name="T64" fmla="*/ 894 w 10753"/>
                <a:gd name="T65" fmla="*/ 934 h 13021"/>
                <a:gd name="T66" fmla="*/ 865 w 10753"/>
                <a:gd name="T67" fmla="*/ 971 h 13021"/>
                <a:gd name="T68" fmla="*/ 832 w 10753"/>
                <a:gd name="T69" fmla="*/ 1004 h 13021"/>
                <a:gd name="T70" fmla="*/ 795 w 10753"/>
                <a:gd name="T71" fmla="*/ 1031 h 13021"/>
                <a:gd name="T72" fmla="*/ 753 w 10753"/>
                <a:gd name="T73" fmla="*/ 1052 h 13021"/>
                <a:gd name="T74" fmla="*/ 706 w 10753"/>
                <a:gd name="T75" fmla="*/ 1067 h 13021"/>
                <a:gd name="T76" fmla="*/ 656 w 10753"/>
                <a:gd name="T77" fmla="*/ 1078 h 13021"/>
                <a:gd name="T78" fmla="*/ 603 w 10753"/>
                <a:gd name="T79" fmla="*/ 1084 h 13021"/>
                <a:gd name="T80" fmla="*/ 491 w 10753"/>
                <a:gd name="T81" fmla="*/ 1085 h 13021"/>
                <a:gd name="T82" fmla="*/ 376 w 10753"/>
                <a:gd name="T83" fmla="*/ 1077 h 13021"/>
                <a:gd name="T84" fmla="*/ 263 w 10753"/>
                <a:gd name="T85" fmla="*/ 1064 h 13021"/>
                <a:gd name="T86" fmla="*/ 210 w 10753"/>
                <a:gd name="T87" fmla="*/ 1054 h 13021"/>
                <a:gd name="T88" fmla="*/ 159 w 10753"/>
                <a:gd name="T89" fmla="*/ 1039 h 13021"/>
                <a:gd name="T90" fmla="*/ 112 w 10753"/>
                <a:gd name="T91" fmla="*/ 1016 h 13021"/>
                <a:gd name="T92" fmla="*/ 70 w 10753"/>
                <a:gd name="T93" fmla="*/ 983 h 13021"/>
                <a:gd name="T94" fmla="*/ 35 w 10753"/>
                <a:gd name="T95" fmla="*/ 941 h 13021"/>
                <a:gd name="T96" fmla="*/ 11 w 10753"/>
                <a:gd name="T97" fmla="*/ 892 h 13021"/>
                <a:gd name="T98" fmla="*/ 0 w 10753"/>
                <a:gd name="T99" fmla="*/ 839 h 13021"/>
                <a:gd name="T100" fmla="*/ 1 w 10753"/>
                <a:gd name="T101" fmla="*/ 811 h 13021"/>
                <a:gd name="T102" fmla="*/ 6 w 10753"/>
                <a:gd name="T103" fmla="*/ 782 h 13021"/>
                <a:gd name="T104" fmla="*/ 16 w 10753"/>
                <a:gd name="T105" fmla="*/ 753 h 13021"/>
                <a:gd name="T106" fmla="*/ 31 w 10753"/>
                <a:gd name="T107" fmla="*/ 724 h 13021"/>
                <a:gd name="T108" fmla="*/ 72 w 10753"/>
                <a:gd name="T109" fmla="*/ 667 h 13021"/>
                <a:gd name="T110" fmla="*/ 173 w 10753"/>
                <a:gd name="T111" fmla="*/ 562 h 13021"/>
                <a:gd name="T112" fmla="*/ 216 w 10753"/>
                <a:gd name="T113" fmla="*/ 516 h 13021"/>
                <a:gd name="T114" fmla="*/ 232 w 10753"/>
                <a:gd name="T115" fmla="*/ 495 h 13021"/>
                <a:gd name="T116" fmla="*/ 242 w 10753"/>
                <a:gd name="T117" fmla="*/ 476 h 13021"/>
                <a:gd name="T118" fmla="*/ 246 w 10753"/>
                <a:gd name="T119" fmla="*/ 460 h 13021"/>
                <a:gd name="T120" fmla="*/ 244 w 10753"/>
                <a:gd name="T121" fmla="*/ 445 h 13021"/>
                <a:gd name="T122" fmla="*/ 233 w 10753"/>
                <a:gd name="T123" fmla="*/ 433 h 13021"/>
                <a:gd name="T124" fmla="*/ 212 w 10753"/>
                <a:gd name="T125" fmla="*/ 424 h 130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753"/>
                <a:gd name="T190" fmla="*/ 0 h 13021"/>
                <a:gd name="T191" fmla="*/ 10753 w 10753"/>
                <a:gd name="T192" fmla="*/ 13021 h 130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753" h="13021">
                  <a:moveTo>
                    <a:pt x="2335" y="5089"/>
                  </a:moveTo>
                  <a:lnTo>
                    <a:pt x="2080" y="4956"/>
                  </a:lnTo>
                  <a:lnTo>
                    <a:pt x="1873" y="4755"/>
                  </a:lnTo>
                  <a:lnTo>
                    <a:pt x="1712" y="4500"/>
                  </a:lnTo>
                  <a:lnTo>
                    <a:pt x="1595" y="4202"/>
                  </a:lnTo>
                  <a:lnTo>
                    <a:pt x="1522" y="3872"/>
                  </a:lnTo>
                  <a:lnTo>
                    <a:pt x="1487" y="3522"/>
                  </a:lnTo>
                  <a:lnTo>
                    <a:pt x="1532" y="2811"/>
                  </a:lnTo>
                  <a:lnTo>
                    <a:pt x="1714" y="2159"/>
                  </a:lnTo>
                  <a:lnTo>
                    <a:pt x="2016" y="1627"/>
                  </a:lnTo>
                  <a:lnTo>
                    <a:pt x="2420" y="1205"/>
                  </a:lnTo>
                  <a:lnTo>
                    <a:pt x="2910" y="879"/>
                  </a:lnTo>
                  <a:lnTo>
                    <a:pt x="3468" y="630"/>
                  </a:lnTo>
                  <a:lnTo>
                    <a:pt x="4077" y="446"/>
                  </a:lnTo>
                  <a:lnTo>
                    <a:pt x="5376" y="203"/>
                  </a:lnTo>
                  <a:lnTo>
                    <a:pt x="6668" y="35"/>
                  </a:lnTo>
                  <a:lnTo>
                    <a:pt x="7274" y="0"/>
                  </a:lnTo>
                  <a:lnTo>
                    <a:pt x="7835" y="49"/>
                  </a:lnTo>
                  <a:lnTo>
                    <a:pt x="8339" y="217"/>
                  </a:lnTo>
                  <a:lnTo>
                    <a:pt x="8781" y="517"/>
                  </a:lnTo>
                  <a:lnTo>
                    <a:pt x="9166" y="929"/>
                  </a:lnTo>
                  <a:lnTo>
                    <a:pt x="9498" y="1438"/>
                  </a:lnTo>
                  <a:lnTo>
                    <a:pt x="9784" y="2023"/>
                  </a:lnTo>
                  <a:lnTo>
                    <a:pt x="10026" y="2664"/>
                  </a:lnTo>
                  <a:lnTo>
                    <a:pt x="10405" y="4045"/>
                  </a:lnTo>
                  <a:lnTo>
                    <a:pt x="10650" y="5474"/>
                  </a:lnTo>
                  <a:lnTo>
                    <a:pt x="10753" y="6902"/>
                  </a:lnTo>
                  <a:lnTo>
                    <a:pt x="10703" y="8281"/>
                  </a:lnTo>
                  <a:lnTo>
                    <a:pt x="10616" y="8937"/>
                  </a:lnTo>
                  <a:lnTo>
                    <a:pt x="10487" y="9564"/>
                  </a:lnTo>
                  <a:lnTo>
                    <a:pt x="10315" y="10155"/>
                  </a:lnTo>
                  <a:lnTo>
                    <a:pt x="10098" y="10705"/>
                  </a:lnTo>
                  <a:lnTo>
                    <a:pt x="9834" y="11207"/>
                  </a:lnTo>
                  <a:lnTo>
                    <a:pt x="9522" y="11655"/>
                  </a:lnTo>
                  <a:lnTo>
                    <a:pt x="9161" y="12045"/>
                  </a:lnTo>
                  <a:lnTo>
                    <a:pt x="8749" y="12369"/>
                  </a:lnTo>
                  <a:lnTo>
                    <a:pt x="8285" y="12623"/>
                  </a:lnTo>
                  <a:lnTo>
                    <a:pt x="7773" y="12808"/>
                  </a:lnTo>
                  <a:lnTo>
                    <a:pt x="7221" y="12932"/>
                  </a:lnTo>
                  <a:lnTo>
                    <a:pt x="6638" y="13004"/>
                  </a:lnTo>
                  <a:lnTo>
                    <a:pt x="5403" y="13021"/>
                  </a:lnTo>
                  <a:lnTo>
                    <a:pt x="4137" y="12921"/>
                  </a:lnTo>
                  <a:lnTo>
                    <a:pt x="2898" y="12764"/>
                  </a:lnTo>
                  <a:lnTo>
                    <a:pt x="2309" y="12652"/>
                  </a:lnTo>
                  <a:lnTo>
                    <a:pt x="1751" y="12474"/>
                  </a:lnTo>
                  <a:lnTo>
                    <a:pt x="1232" y="12195"/>
                  </a:lnTo>
                  <a:lnTo>
                    <a:pt x="766" y="11795"/>
                  </a:lnTo>
                  <a:lnTo>
                    <a:pt x="385" y="11291"/>
                  </a:lnTo>
                  <a:lnTo>
                    <a:pt x="119" y="10706"/>
                  </a:lnTo>
                  <a:lnTo>
                    <a:pt x="0" y="10063"/>
                  </a:lnTo>
                  <a:lnTo>
                    <a:pt x="7" y="9727"/>
                  </a:lnTo>
                  <a:lnTo>
                    <a:pt x="63" y="9384"/>
                  </a:lnTo>
                  <a:lnTo>
                    <a:pt x="173" y="9039"/>
                  </a:lnTo>
                  <a:lnTo>
                    <a:pt x="337" y="8693"/>
                  </a:lnTo>
                  <a:lnTo>
                    <a:pt x="795" y="8009"/>
                  </a:lnTo>
                  <a:lnTo>
                    <a:pt x="1906" y="6739"/>
                  </a:lnTo>
                  <a:lnTo>
                    <a:pt x="2376" y="6187"/>
                  </a:lnTo>
                  <a:lnTo>
                    <a:pt x="2548" y="5941"/>
                  </a:lnTo>
                  <a:lnTo>
                    <a:pt x="2664" y="5716"/>
                  </a:lnTo>
                  <a:lnTo>
                    <a:pt x="2713" y="5517"/>
                  </a:lnTo>
                  <a:lnTo>
                    <a:pt x="2682" y="5344"/>
                  </a:lnTo>
                  <a:lnTo>
                    <a:pt x="2559" y="5201"/>
                  </a:lnTo>
                  <a:lnTo>
                    <a:pt x="2335" y="508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591" name="Freeform 5"/>
            <p:cNvSpPr>
              <a:spLocks/>
            </p:cNvSpPr>
            <p:nvPr/>
          </p:nvSpPr>
          <p:spPr bwMode="auto">
            <a:xfrm>
              <a:off x="3899" y="2797"/>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6" y="0"/>
                  </a:lnTo>
                  <a:lnTo>
                    <a:pt x="51" y="52"/>
                  </a:lnTo>
                  <a:lnTo>
                    <a:pt x="0" y="179"/>
                  </a:lnTo>
                  <a:lnTo>
                    <a:pt x="51" y="306"/>
                  </a:lnTo>
                  <a:lnTo>
                    <a:pt x="176"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592" name="Freeform 6"/>
            <p:cNvSpPr>
              <a:spLocks/>
            </p:cNvSpPr>
            <p:nvPr/>
          </p:nvSpPr>
          <p:spPr bwMode="auto">
            <a:xfrm>
              <a:off x="3899" y="2802"/>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593" name="Freeform 7"/>
            <p:cNvSpPr>
              <a:spLocks/>
            </p:cNvSpPr>
            <p:nvPr/>
          </p:nvSpPr>
          <p:spPr bwMode="auto">
            <a:xfrm>
              <a:off x="3899" y="2802"/>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594" name="Freeform 8"/>
            <p:cNvSpPr>
              <a:spLocks/>
            </p:cNvSpPr>
            <p:nvPr/>
          </p:nvSpPr>
          <p:spPr bwMode="auto">
            <a:xfrm>
              <a:off x="3904" y="2802"/>
              <a:ext cx="11" cy="25"/>
            </a:xfrm>
            <a:custGeom>
              <a:avLst/>
              <a:gdLst>
                <a:gd name="T0" fmla="*/ 11 w 125"/>
                <a:gd name="T1" fmla="*/ 25 h 306"/>
                <a:gd name="T2" fmla="*/ 0 w 125"/>
                <a:gd name="T3" fmla="*/ 0 h 306"/>
                <a:gd name="T4" fmla="*/ 0 w 125"/>
                <a:gd name="T5" fmla="*/ 21 h 306"/>
                <a:gd name="T6" fmla="*/ 11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595" name="Freeform 9"/>
            <p:cNvSpPr>
              <a:spLocks/>
            </p:cNvSpPr>
            <p:nvPr/>
          </p:nvSpPr>
          <p:spPr bwMode="auto">
            <a:xfrm>
              <a:off x="3904" y="2802"/>
              <a:ext cx="11" cy="25"/>
            </a:xfrm>
            <a:custGeom>
              <a:avLst/>
              <a:gdLst>
                <a:gd name="T0" fmla="*/ 11 w 125"/>
                <a:gd name="T1" fmla="*/ 25 h 306"/>
                <a:gd name="T2" fmla="*/ 0 w 125"/>
                <a:gd name="T3" fmla="*/ 0 h 306"/>
                <a:gd name="T4" fmla="*/ 0 w 125"/>
                <a:gd name="T5" fmla="*/ 21 h 306"/>
                <a:gd name="T6" fmla="*/ 11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596" name="Freeform 10"/>
            <p:cNvSpPr>
              <a:spLocks/>
            </p:cNvSpPr>
            <p:nvPr/>
          </p:nvSpPr>
          <p:spPr bwMode="auto">
            <a:xfrm>
              <a:off x="3904" y="2797"/>
              <a:ext cx="11" cy="30"/>
            </a:xfrm>
            <a:custGeom>
              <a:avLst/>
              <a:gdLst>
                <a:gd name="T0" fmla="*/ 0 w 125"/>
                <a:gd name="T1" fmla="*/ 4 h 358"/>
                <a:gd name="T2" fmla="*/ 11 w 125"/>
                <a:gd name="T3" fmla="*/ 30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597" name="Freeform 11"/>
            <p:cNvSpPr>
              <a:spLocks/>
            </p:cNvSpPr>
            <p:nvPr/>
          </p:nvSpPr>
          <p:spPr bwMode="auto">
            <a:xfrm>
              <a:off x="3904" y="2797"/>
              <a:ext cx="11" cy="30"/>
            </a:xfrm>
            <a:custGeom>
              <a:avLst/>
              <a:gdLst>
                <a:gd name="T0" fmla="*/ 0 w 125"/>
                <a:gd name="T1" fmla="*/ 4 h 358"/>
                <a:gd name="T2" fmla="*/ 11 w 125"/>
                <a:gd name="T3" fmla="*/ 30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598" name="Freeform 12"/>
            <p:cNvSpPr>
              <a:spLocks/>
            </p:cNvSpPr>
            <p:nvPr/>
          </p:nvSpPr>
          <p:spPr bwMode="auto">
            <a:xfrm>
              <a:off x="3915" y="2797"/>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599" name="Freeform 13"/>
            <p:cNvSpPr>
              <a:spLocks/>
            </p:cNvSpPr>
            <p:nvPr/>
          </p:nvSpPr>
          <p:spPr bwMode="auto">
            <a:xfrm>
              <a:off x="3915" y="2797"/>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00" name="Freeform 14"/>
            <p:cNvSpPr>
              <a:spLocks/>
            </p:cNvSpPr>
            <p:nvPr/>
          </p:nvSpPr>
          <p:spPr bwMode="auto">
            <a:xfrm>
              <a:off x="3915" y="2797"/>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01" name="Freeform 15"/>
            <p:cNvSpPr>
              <a:spLocks/>
            </p:cNvSpPr>
            <p:nvPr/>
          </p:nvSpPr>
          <p:spPr bwMode="auto">
            <a:xfrm>
              <a:off x="3915" y="2797"/>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02" name="Freeform 16"/>
            <p:cNvSpPr>
              <a:spLocks/>
            </p:cNvSpPr>
            <p:nvPr/>
          </p:nvSpPr>
          <p:spPr bwMode="auto">
            <a:xfrm>
              <a:off x="3926" y="2802"/>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03" name="Freeform 17"/>
            <p:cNvSpPr>
              <a:spLocks/>
            </p:cNvSpPr>
            <p:nvPr/>
          </p:nvSpPr>
          <p:spPr bwMode="auto">
            <a:xfrm>
              <a:off x="3926" y="2802"/>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04" name="Freeform 18"/>
            <p:cNvSpPr>
              <a:spLocks/>
            </p:cNvSpPr>
            <p:nvPr/>
          </p:nvSpPr>
          <p:spPr bwMode="auto">
            <a:xfrm>
              <a:off x="3769" y="2847"/>
              <a:ext cx="4" cy="21"/>
            </a:xfrm>
            <a:custGeom>
              <a:avLst/>
              <a:gdLst>
                <a:gd name="T0" fmla="*/ 0 w 52"/>
                <a:gd name="T1" fmla="*/ 11 h 252"/>
                <a:gd name="T2" fmla="*/ 4 w 52"/>
                <a:gd name="T3" fmla="*/ 21 h 252"/>
                <a:gd name="T4" fmla="*/ 4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6"/>
                  </a:moveTo>
                  <a:lnTo>
                    <a:pt x="52" y="252"/>
                  </a:lnTo>
                  <a:lnTo>
                    <a:pt x="52"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05" name="Freeform 19"/>
            <p:cNvSpPr>
              <a:spLocks/>
            </p:cNvSpPr>
            <p:nvPr/>
          </p:nvSpPr>
          <p:spPr bwMode="auto">
            <a:xfrm>
              <a:off x="3769" y="2847"/>
              <a:ext cx="4" cy="21"/>
            </a:xfrm>
            <a:custGeom>
              <a:avLst/>
              <a:gdLst>
                <a:gd name="T0" fmla="*/ 0 w 52"/>
                <a:gd name="T1" fmla="*/ 11 h 252"/>
                <a:gd name="T2" fmla="*/ 4 w 52"/>
                <a:gd name="T3" fmla="*/ 21 h 252"/>
                <a:gd name="T4" fmla="*/ 4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6"/>
                  </a:moveTo>
                  <a:lnTo>
                    <a:pt x="52" y="252"/>
                  </a:lnTo>
                  <a:lnTo>
                    <a:pt x="52"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06" name="Freeform 20"/>
            <p:cNvSpPr>
              <a:spLocks/>
            </p:cNvSpPr>
            <p:nvPr/>
          </p:nvSpPr>
          <p:spPr bwMode="auto">
            <a:xfrm>
              <a:off x="3773" y="2847"/>
              <a:ext cx="12" cy="26"/>
            </a:xfrm>
            <a:custGeom>
              <a:avLst/>
              <a:gdLst>
                <a:gd name="T0" fmla="*/ 12 w 124"/>
                <a:gd name="T1" fmla="*/ 26 h 305"/>
                <a:gd name="T2" fmla="*/ 0 w 124"/>
                <a:gd name="T3" fmla="*/ 0 h 305"/>
                <a:gd name="T4" fmla="*/ 0 w 124"/>
                <a:gd name="T5" fmla="*/ 21 h 305"/>
                <a:gd name="T6" fmla="*/ 12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07" name="Freeform 21"/>
            <p:cNvSpPr>
              <a:spLocks/>
            </p:cNvSpPr>
            <p:nvPr/>
          </p:nvSpPr>
          <p:spPr bwMode="auto">
            <a:xfrm>
              <a:off x="3773" y="2847"/>
              <a:ext cx="12" cy="26"/>
            </a:xfrm>
            <a:custGeom>
              <a:avLst/>
              <a:gdLst>
                <a:gd name="T0" fmla="*/ 12 w 124"/>
                <a:gd name="T1" fmla="*/ 26 h 305"/>
                <a:gd name="T2" fmla="*/ 0 w 124"/>
                <a:gd name="T3" fmla="*/ 0 h 305"/>
                <a:gd name="T4" fmla="*/ 0 w 124"/>
                <a:gd name="T5" fmla="*/ 21 h 305"/>
                <a:gd name="T6" fmla="*/ 12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08" name="Freeform 22"/>
            <p:cNvSpPr>
              <a:spLocks/>
            </p:cNvSpPr>
            <p:nvPr/>
          </p:nvSpPr>
          <p:spPr bwMode="auto">
            <a:xfrm>
              <a:off x="3773" y="2843"/>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09" name="Freeform 23"/>
            <p:cNvSpPr>
              <a:spLocks/>
            </p:cNvSpPr>
            <p:nvPr/>
          </p:nvSpPr>
          <p:spPr bwMode="auto">
            <a:xfrm>
              <a:off x="3773" y="2843"/>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10" name="Freeform 24"/>
            <p:cNvSpPr>
              <a:spLocks/>
            </p:cNvSpPr>
            <p:nvPr/>
          </p:nvSpPr>
          <p:spPr bwMode="auto">
            <a:xfrm>
              <a:off x="3785" y="2843"/>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11" name="Freeform 25"/>
            <p:cNvSpPr>
              <a:spLocks/>
            </p:cNvSpPr>
            <p:nvPr/>
          </p:nvSpPr>
          <p:spPr bwMode="auto">
            <a:xfrm>
              <a:off x="3785" y="2843"/>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12" name="Freeform 26"/>
            <p:cNvSpPr>
              <a:spLocks/>
            </p:cNvSpPr>
            <p:nvPr/>
          </p:nvSpPr>
          <p:spPr bwMode="auto">
            <a:xfrm>
              <a:off x="3785" y="2843"/>
              <a:ext cx="11" cy="25"/>
            </a:xfrm>
            <a:custGeom>
              <a:avLst/>
              <a:gdLst>
                <a:gd name="T0" fmla="*/ 0 w 124"/>
                <a:gd name="T1" fmla="*/ 0 h 305"/>
                <a:gd name="T2" fmla="*/ 11 w 124"/>
                <a:gd name="T3" fmla="*/ 25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13" name="Freeform 27"/>
            <p:cNvSpPr>
              <a:spLocks/>
            </p:cNvSpPr>
            <p:nvPr/>
          </p:nvSpPr>
          <p:spPr bwMode="auto">
            <a:xfrm>
              <a:off x="3785" y="2843"/>
              <a:ext cx="11" cy="25"/>
            </a:xfrm>
            <a:custGeom>
              <a:avLst/>
              <a:gdLst>
                <a:gd name="T0" fmla="*/ 0 w 124"/>
                <a:gd name="T1" fmla="*/ 0 h 305"/>
                <a:gd name="T2" fmla="*/ 11 w 124"/>
                <a:gd name="T3" fmla="*/ 25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14" name="Freeform 28"/>
            <p:cNvSpPr>
              <a:spLocks/>
            </p:cNvSpPr>
            <p:nvPr/>
          </p:nvSpPr>
          <p:spPr bwMode="auto">
            <a:xfrm>
              <a:off x="3796" y="2847"/>
              <a:ext cx="5" cy="21"/>
            </a:xfrm>
            <a:custGeom>
              <a:avLst/>
              <a:gdLst>
                <a:gd name="T0" fmla="*/ 5 w 51"/>
                <a:gd name="T1" fmla="*/ 11 h 252"/>
                <a:gd name="T2" fmla="*/ 0 w 51"/>
                <a:gd name="T3" fmla="*/ 0 h 252"/>
                <a:gd name="T4" fmla="*/ 0 w 51"/>
                <a:gd name="T5" fmla="*/ 21 h 252"/>
                <a:gd name="T6" fmla="*/ 5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6"/>
                  </a:moveTo>
                  <a:lnTo>
                    <a:pt x="0" y="0"/>
                  </a:lnTo>
                  <a:lnTo>
                    <a:pt x="0" y="252"/>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15" name="Freeform 29"/>
            <p:cNvSpPr>
              <a:spLocks/>
            </p:cNvSpPr>
            <p:nvPr/>
          </p:nvSpPr>
          <p:spPr bwMode="auto">
            <a:xfrm>
              <a:off x="3796" y="2847"/>
              <a:ext cx="5" cy="21"/>
            </a:xfrm>
            <a:custGeom>
              <a:avLst/>
              <a:gdLst>
                <a:gd name="T0" fmla="*/ 5 w 51"/>
                <a:gd name="T1" fmla="*/ 11 h 252"/>
                <a:gd name="T2" fmla="*/ 0 w 51"/>
                <a:gd name="T3" fmla="*/ 0 h 252"/>
                <a:gd name="T4" fmla="*/ 0 w 51"/>
                <a:gd name="T5" fmla="*/ 21 h 252"/>
                <a:gd name="T6" fmla="*/ 5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6"/>
                  </a:moveTo>
                  <a:lnTo>
                    <a:pt x="0" y="0"/>
                  </a:lnTo>
                  <a:lnTo>
                    <a:pt x="0" y="252"/>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16" name="Freeform 30"/>
            <p:cNvSpPr>
              <a:spLocks/>
            </p:cNvSpPr>
            <p:nvPr/>
          </p:nvSpPr>
          <p:spPr bwMode="auto">
            <a:xfrm>
              <a:off x="3769" y="2843"/>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300" y="53"/>
                  </a:lnTo>
                  <a:lnTo>
                    <a:pt x="176" y="0"/>
                  </a:lnTo>
                  <a:lnTo>
                    <a:pt x="52" y="53"/>
                  </a:lnTo>
                  <a:lnTo>
                    <a:pt x="0" y="179"/>
                  </a:lnTo>
                  <a:lnTo>
                    <a:pt x="52" y="305"/>
                  </a:lnTo>
                  <a:lnTo>
                    <a:pt x="176" y="358"/>
                  </a:lnTo>
                  <a:lnTo>
                    <a:pt x="300" y="305"/>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17" name="Freeform 31"/>
            <p:cNvSpPr>
              <a:spLocks/>
            </p:cNvSpPr>
            <p:nvPr/>
          </p:nvSpPr>
          <p:spPr bwMode="auto">
            <a:xfrm>
              <a:off x="3197" y="2770"/>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80"/>
                  </a:moveTo>
                  <a:lnTo>
                    <a:pt x="300" y="53"/>
                  </a:lnTo>
                  <a:lnTo>
                    <a:pt x="175" y="0"/>
                  </a:lnTo>
                  <a:lnTo>
                    <a:pt x="51" y="53"/>
                  </a:lnTo>
                  <a:lnTo>
                    <a:pt x="0" y="180"/>
                  </a:lnTo>
                  <a:lnTo>
                    <a:pt x="51" y="305"/>
                  </a:lnTo>
                  <a:lnTo>
                    <a:pt x="175" y="358"/>
                  </a:lnTo>
                  <a:lnTo>
                    <a:pt x="300" y="305"/>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18" name="Freeform 32"/>
            <p:cNvSpPr>
              <a:spLocks/>
            </p:cNvSpPr>
            <p:nvPr/>
          </p:nvSpPr>
          <p:spPr bwMode="auto">
            <a:xfrm>
              <a:off x="3197" y="2774"/>
              <a:ext cx="5" cy="21"/>
            </a:xfrm>
            <a:custGeom>
              <a:avLst/>
              <a:gdLst>
                <a:gd name="T0" fmla="*/ 0 w 51"/>
                <a:gd name="T1" fmla="*/ 11 h 252"/>
                <a:gd name="T2" fmla="*/ 5 w 51"/>
                <a:gd name="T3" fmla="*/ 21 h 252"/>
                <a:gd name="T4" fmla="*/ 5 w 51"/>
                <a:gd name="T5" fmla="*/ 0 h 252"/>
                <a:gd name="T6" fmla="*/ 0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7"/>
                  </a:moveTo>
                  <a:lnTo>
                    <a:pt x="51" y="252"/>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19" name="Freeform 33"/>
            <p:cNvSpPr>
              <a:spLocks/>
            </p:cNvSpPr>
            <p:nvPr/>
          </p:nvSpPr>
          <p:spPr bwMode="auto">
            <a:xfrm>
              <a:off x="3197" y="2774"/>
              <a:ext cx="5" cy="21"/>
            </a:xfrm>
            <a:custGeom>
              <a:avLst/>
              <a:gdLst>
                <a:gd name="T0" fmla="*/ 0 w 51"/>
                <a:gd name="T1" fmla="*/ 11 h 252"/>
                <a:gd name="T2" fmla="*/ 5 w 51"/>
                <a:gd name="T3" fmla="*/ 21 h 252"/>
                <a:gd name="T4" fmla="*/ 5 w 51"/>
                <a:gd name="T5" fmla="*/ 0 h 252"/>
                <a:gd name="T6" fmla="*/ 0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7"/>
                  </a:moveTo>
                  <a:lnTo>
                    <a:pt x="51" y="252"/>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20" name="Freeform 34"/>
            <p:cNvSpPr>
              <a:spLocks/>
            </p:cNvSpPr>
            <p:nvPr/>
          </p:nvSpPr>
          <p:spPr bwMode="auto">
            <a:xfrm>
              <a:off x="3202" y="2774"/>
              <a:ext cx="11" cy="26"/>
            </a:xfrm>
            <a:custGeom>
              <a:avLst/>
              <a:gdLst>
                <a:gd name="T0" fmla="*/ 11 w 124"/>
                <a:gd name="T1" fmla="*/ 26 h 305"/>
                <a:gd name="T2" fmla="*/ 0 w 124"/>
                <a:gd name="T3" fmla="*/ 0 h 305"/>
                <a:gd name="T4" fmla="*/ 0 w 124"/>
                <a:gd name="T5" fmla="*/ 21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21" name="Freeform 35"/>
            <p:cNvSpPr>
              <a:spLocks/>
            </p:cNvSpPr>
            <p:nvPr/>
          </p:nvSpPr>
          <p:spPr bwMode="auto">
            <a:xfrm>
              <a:off x="3202" y="2774"/>
              <a:ext cx="11" cy="26"/>
            </a:xfrm>
            <a:custGeom>
              <a:avLst/>
              <a:gdLst>
                <a:gd name="T0" fmla="*/ 11 w 124"/>
                <a:gd name="T1" fmla="*/ 26 h 305"/>
                <a:gd name="T2" fmla="*/ 0 w 124"/>
                <a:gd name="T3" fmla="*/ 0 h 305"/>
                <a:gd name="T4" fmla="*/ 0 w 124"/>
                <a:gd name="T5" fmla="*/ 21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22" name="Freeform 36"/>
            <p:cNvSpPr>
              <a:spLocks/>
            </p:cNvSpPr>
            <p:nvPr/>
          </p:nvSpPr>
          <p:spPr bwMode="auto">
            <a:xfrm>
              <a:off x="3202" y="2770"/>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23" name="Freeform 37"/>
            <p:cNvSpPr>
              <a:spLocks/>
            </p:cNvSpPr>
            <p:nvPr/>
          </p:nvSpPr>
          <p:spPr bwMode="auto">
            <a:xfrm>
              <a:off x="3202" y="2770"/>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24" name="Freeform 38"/>
            <p:cNvSpPr>
              <a:spLocks/>
            </p:cNvSpPr>
            <p:nvPr/>
          </p:nvSpPr>
          <p:spPr bwMode="auto">
            <a:xfrm>
              <a:off x="3213" y="2770"/>
              <a:ext cx="12" cy="30"/>
            </a:xfrm>
            <a:custGeom>
              <a:avLst/>
              <a:gdLst>
                <a:gd name="T0" fmla="*/ 12 w 125"/>
                <a:gd name="T1" fmla="*/ 26 h 358"/>
                <a:gd name="T2" fmla="*/ 0 w 125"/>
                <a:gd name="T3" fmla="*/ 0 h 358"/>
                <a:gd name="T4" fmla="*/ 0 w 125"/>
                <a:gd name="T5" fmla="*/ 30 h 358"/>
                <a:gd name="T6" fmla="*/ 12 w 125"/>
                <a:gd name="T7" fmla="*/ 26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125" y="305"/>
                  </a:moveTo>
                  <a:lnTo>
                    <a:pt x="0" y="0"/>
                  </a:lnTo>
                  <a:lnTo>
                    <a:pt x="0" y="358"/>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25" name="Freeform 39"/>
            <p:cNvSpPr>
              <a:spLocks/>
            </p:cNvSpPr>
            <p:nvPr/>
          </p:nvSpPr>
          <p:spPr bwMode="auto">
            <a:xfrm>
              <a:off x="3213" y="2770"/>
              <a:ext cx="12" cy="30"/>
            </a:xfrm>
            <a:custGeom>
              <a:avLst/>
              <a:gdLst>
                <a:gd name="T0" fmla="*/ 12 w 125"/>
                <a:gd name="T1" fmla="*/ 26 h 358"/>
                <a:gd name="T2" fmla="*/ 0 w 125"/>
                <a:gd name="T3" fmla="*/ 0 h 358"/>
                <a:gd name="T4" fmla="*/ 0 w 125"/>
                <a:gd name="T5" fmla="*/ 30 h 358"/>
                <a:gd name="T6" fmla="*/ 12 w 125"/>
                <a:gd name="T7" fmla="*/ 26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125" y="305"/>
                  </a:moveTo>
                  <a:lnTo>
                    <a:pt x="0" y="0"/>
                  </a:lnTo>
                  <a:lnTo>
                    <a:pt x="0" y="358"/>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26" name="Freeform 40"/>
            <p:cNvSpPr>
              <a:spLocks/>
            </p:cNvSpPr>
            <p:nvPr/>
          </p:nvSpPr>
          <p:spPr bwMode="auto">
            <a:xfrm>
              <a:off x="3213" y="2770"/>
              <a:ext cx="12" cy="25"/>
            </a:xfrm>
            <a:custGeom>
              <a:avLst/>
              <a:gdLst>
                <a:gd name="T0" fmla="*/ 0 w 125"/>
                <a:gd name="T1" fmla="*/ 0 h 305"/>
                <a:gd name="T2" fmla="*/ 12 w 125"/>
                <a:gd name="T3" fmla="*/ 25 h 305"/>
                <a:gd name="T4" fmla="*/ 12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27" name="Freeform 41"/>
            <p:cNvSpPr>
              <a:spLocks/>
            </p:cNvSpPr>
            <p:nvPr/>
          </p:nvSpPr>
          <p:spPr bwMode="auto">
            <a:xfrm>
              <a:off x="3213" y="2770"/>
              <a:ext cx="12" cy="25"/>
            </a:xfrm>
            <a:custGeom>
              <a:avLst/>
              <a:gdLst>
                <a:gd name="T0" fmla="*/ 0 w 125"/>
                <a:gd name="T1" fmla="*/ 0 h 305"/>
                <a:gd name="T2" fmla="*/ 12 w 125"/>
                <a:gd name="T3" fmla="*/ 25 h 305"/>
                <a:gd name="T4" fmla="*/ 12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28" name="Freeform 42"/>
            <p:cNvSpPr>
              <a:spLocks/>
            </p:cNvSpPr>
            <p:nvPr/>
          </p:nvSpPr>
          <p:spPr bwMode="auto">
            <a:xfrm>
              <a:off x="3225" y="2774"/>
              <a:ext cx="4" cy="21"/>
            </a:xfrm>
            <a:custGeom>
              <a:avLst/>
              <a:gdLst>
                <a:gd name="T0" fmla="*/ 4 w 51"/>
                <a:gd name="T1" fmla="*/ 11 h 252"/>
                <a:gd name="T2" fmla="*/ 0 w 51"/>
                <a:gd name="T3" fmla="*/ 0 h 252"/>
                <a:gd name="T4" fmla="*/ 0 w 51"/>
                <a:gd name="T5" fmla="*/ 21 h 252"/>
                <a:gd name="T6" fmla="*/ 4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29" name="Freeform 43"/>
            <p:cNvSpPr>
              <a:spLocks/>
            </p:cNvSpPr>
            <p:nvPr/>
          </p:nvSpPr>
          <p:spPr bwMode="auto">
            <a:xfrm>
              <a:off x="3225" y="2774"/>
              <a:ext cx="4" cy="21"/>
            </a:xfrm>
            <a:custGeom>
              <a:avLst/>
              <a:gdLst>
                <a:gd name="T0" fmla="*/ 4 w 51"/>
                <a:gd name="T1" fmla="*/ 11 h 252"/>
                <a:gd name="T2" fmla="*/ 0 w 51"/>
                <a:gd name="T3" fmla="*/ 0 h 252"/>
                <a:gd name="T4" fmla="*/ 0 w 51"/>
                <a:gd name="T5" fmla="*/ 21 h 252"/>
                <a:gd name="T6" fmla="*/ 4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30" name="Freeform 44"/>
            <p:cNvSpPr>
              <a:spLocks/>
            </p:cNvSpPr>
            <p:nvPr/>
          </p:nvSpPr>
          <p:spPr bwMode="auto">
            <a:xfrm>
              <a:off x="3346" y="2831"/>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31" name="Freeform 45"/>
            <p:cNvSpPr>
              <a:spLocks/>
            </p:cNvSpPr>
            <p:nvPr/>
          </p:nvSpPr>
          <p:spPr bwMode="auto">
            <a:xfrm>
              <a:off x="3346" y="2831"/>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32" name="Freeform 46"/>
            <p:cNvSpPr>
              <a:spLocks/>
            </p:cNvSpPr>
            <p:nvPr/>
          </p:nvSpPr>
          <p:spPr bwMode="auto">
            <a:xfrm>
              <a:off x="3350" y="2831"/>
              <a:ext cx="11" cy="26"/>
            </a:xfrm>
            <a:custGeom>
              <a:avLst/>
              <a:gdLst>
                <a:gd name="T0" fmla="*/ 11 w 124"/>
                <a:gd name="T1" fmla="*/ 26 h 305"/>
                <a:gd name="T2" fmla="*/ 0 w 124"/>
                <a:gd name="T3" fmla="*/ 0 h 305"/>
                <a:gd name="T4" fmla="*/ 0 w 124"/>
                <a:gd name="T5" fmla="*/ 22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33" name="Freeform 47"/>
            <p:cNvSpPr>
              <a:spLocks/>
            </p:cNvSpPr>
            <p:nvPr/>
          </p:nvSpPr>
          <p:spPr bwMode="auto">
            <a:xfrm>
              <a:off x="3350" y="2831"/>
              <a:ext cx="11" cy="26"/>
            </a:xfrm>
            <a:custGeom>
              <a:avLst/>
              <a:gdLst>
                <a:gd name="T0" fmla="*/ 11 w 124"/>
                <a:gd name="T1" fmla="*/ 26 h 305"/>
                <a:gd name="T2" fmla="*/ 0 w 124"/>
                <a:gd name="T3" fmla="*/ 0 h 305"/>
                <a:gd name="T4" fmla="*/ 0 w 124"/>
                <a:gd name="T5" fmla="*/ 22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34" name="Freeform 48"/>
            <p:cNvSpPr>
              <a:spLocks/>
            </p:cNvSpPr>
            <p:nvPr/>
          </p:nvSpPr>
          <p:spPr bwMode="auto">
            <a:xfrm>
              <a:off x="3350" y="2827"/>
              <a:ext cx="11" cy="30"/>
            </a:xfrm>
            <a:custGeom>
              <a:avLst/>
              <a:gdLst>
                <a:gd name="T0" fmla="*/ 0 w 124"/>
                <a:gd name="T1" fmla="*/ 4 h 357"/>
                <a:gd name="T2" fmla="*/ 11 w 124"/>
                <a:gd name="T3" fmla="*/ 30 h 357"/>
                <a:gd name="T4" fmla="*/ 11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35" name="Freeform 49"/>
            <p:cNvSpPr>
              <a:spLocks/>
            </p:cNvSpPr>
            <p:nvPr/>
          </p:nvSpPr>
          <p:spPr bwMode="auto">
            <a:xfrm>
              <a:off x="3350" y="2827"/>
              <a:ext cx="11" cy="30"/>
            </a:xfrm>
            <a:custGeom>
              <a:avLst/>
              <a:gdLst>
                <a:gd name="T0" fmla="*/ 0 w 124"/>
                <a:gd name="T1" fmla="*/ 4 h 357"/>
                <a:gd name="T2" fmla="*/ 11 w 124"/>
                <a:gd name="T3" fmla="*/ 30 h 357"/>
                <a:gd name="T4" fmla="*/ 11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36" name="Freeform 50"/>
            <p:cNvSpPr>
              <a:spLocks/>
            </p:cNvSpPr>
            <p:nvPr/>
          </p:nvSpPr>
          <p:spPr bwMode="auto">
            <a:xfrm>
              <a:off x="3361" y="2827"/>
              <a:ext cx="12" cy="30"/>
            </a:xfrm>
            <a:custGeom>
              <a:avLst/>
              <a:gdLst>
                <a:gd name="T0" fmla="*/ 12 w 124"/>
                <a:gd name="T1" fmla="*/ 26 h 357"/>
                <a:gd name="T2" fmla="*/ 0 w 124"/>
                <a:gd name="T3" fmla="*/ 0 h 357"/>
                <a:gd name="T4" fmla="*/ 0 w 124"/>
                <a:gd name="T5" fmla="*/ 30 h 357"/>
                <a:gd name="T6" fmla="*/ 12 w 124"/>
                <a:gd name="T7" fmla="*/ 26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37" name="Freeform 51"/>
            <p:cNvSpPr>
              <a:spLocks/>
            </p:cNvSpPr>
            <p:nvPr/>
          </p:nvSpPr>
          <p:spPr bwMode="auto">
            <a:xfrm>
              <a:off x="3361" y="2827"/>
              <a:ext cx="12" cy="30"/>
            </a:xfrm>
            <a:custGeom>
              <a:avLst/>
              <a:gdLst>
                <a:gd name="T0" fmla="*/ 12 w 124"/>
                <a:gd name="T1" fmla="*/ 26 h 357"/>
                <a:gd name="T2" fmla="*/ 0 w 124"/>
                <a:gd name="T3" fmla="*/ 0 h 357"/>
                <a:gd name="T4" fmla="*/ 0 w 124"/>
                <a:gd name="T5" fmla="*/ 30 h 357"/>
                <a:gd name="T6" fmla="*/ 12 w 124"/>
                <a:gd name="T7" fmla="*/ 26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38" name="Freeform 52"/>
            <p:cNvSpPr>
              <a:spLocks/>
            </p:cNvSpPr>
            <p:nvPr/>
          </p:nvSpPr>
          <p:spPr bwMode="auto">
            <a:xfrm>
              <a:off x="3361" y="2827"/>
              <a:ext cx="12" cy="25"/>
            </a:xfrm>
            <a:custGeom>
              <a:avLst/>
              <a:gdLst>
                <a:gd name="T0" fmla="*/ 0 w 124"/>
                <a:gd name="T1" fmla="*/ 0 h 305"/>
                <a:gd name="T2" fmla="*/ 12 w 124"/>
                <a:gd name="T3" fmla="*/ 25 h 305"/>
                <a:gd name="T4" fmla="*/ 12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39" name="Freeform 53"/>
            <p:cNvSpPr>
              <a:spLocks/>
            </p:cNvSpPr>
            <p:nvPr/>
          </p:nvSpPr>
          <p:spPr bwMode="auto">
            <a:xfrm>
              <a:off x="3361" y="2827"/>
              <a:ext cx="12" cy="25"/>
            </a:xfrm>
            <a:custGeom>
              <a:avLst/>
              <a:gdLst>
                <a:gd name="T0" fmla="*/ 0 w 124"/>
                <a:gd name="T1" fmla="*/ 0 h 305"/>
                <a:gd name="T2" fmla="*/ 12 w 124"/>
                <a:gd name="T3" fmla="*/ 25 h 305"/>
                <a:gd name="T4" fmla="*/ 12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40" name="Freeform 54"/>
            <p:cNvSpPr>
              <a:spLocks/>
            </p:cNvSpPr>
            <p:nvPr/>
          </p:nvSpPr>
          <p:spPr bwMode="auto">
            <a:xfrm>
              <a:off x="3373" y="2831"/>
              <a:ext cx="4" cy="21"/>
            </a:xfrm>
            <a:custGeom>
              <a:avLst/>
              <a:gdLst>
                <a:gd name="T0" fmla="*/ 4 w 51"/>
                <a:gd name="T1" fmla="*/ 10 h 253"/>
                <a:gd name="T2" fmla="*/ 0 w 51"/>
                <a:gd name="T3" fmla="*/ 0 h 253"/>
                <a:gd name="T4" fmla="*/ 0 w 51"/>
                <a:gd name="T5" fmla="*/ 21 h 253"/>
                <a:gd name="T6" fmla="*/ 4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41" name="Freeform 55"/>
            <p:cNvSpPr>
              <a:spLocks/>
            </p:cNvSpPr>
            <p:nvPr/>
          </p:nvSpPr>
          <p:spPr bwMode="auto">
            <a:xfrm>
              <a:off x="3373" y="2831"/>
              <a:ext cx="4" cy="21"/>
            </a:xfrm>
            <a:custGeom>
              <a:avLst/>
              <a:gdLst>
                <a:gd name="T0" fmla="*/ 4 w 51"/>
                <a:gd name="T1" fmla="*/ 10 h 253"/>
                <a:gd name="T2" fmla="*/ 0 w 51"/>
                <a:gd name="T3" fmla="*/ 0 h 253"/>
                <a:gd name="T4" fmla="*/ 0 w 51"/>
                <a:gd name="T5" fmla="*/ 21 h 253"/>
                <a:gd name="T6" fmla="*/ 4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42" name="Freeform 56"/>
            <p:cNvSpPr>
              <a:spLocks/>
            </p:cNvSpPr>
            <p:nvPr/>
          </p:nvSpPr>
          <p:spPr bwMode="auto">
            <a:xfrm>
              <a:off x="3346" y="2827"/>
              <a:ext cx="31" cy="30"/>
            </a:xfrm>
            <a:custGeom>
              <a:avLst/>
              <a:gdLst>
                <a:gd name="T0" fmla="*/ 31 w 350"/>
                <a:gd name="T1" fmla="*/ 15 h 357"/>
                <a:gd name="T2" fmla="*/ 26 w 350"/>
                <a:gd name="T3" fmla="*/ 4 h 357"/>
                <a:gd name="T4" fmla="*/ 16 w 350"/>
                <a:gd name="T5" fmla="*/ 0 h 357"/>
                <a:gd name="T6" fmla="*/ 5 w 350"/>
                <a:gd name="T7" fmla="*/ 4 h 357"/>
                <a:gd name="T8" fmla="*/ 0 w 350"/>
                <a:gd name="T9" fmla="*/ 15 h 357"/>
                <a:gd name="T10" fmla="*/ 5 w 350"/>
                <a:gd name="T11" fmla="*/ 26 h 357"/>
                <a:gd name="T12" fmla="*/ 16 w 350"/>
                <a:gd name="T13" fmla="*/ 30 h 357"/>
                <a:gd name="T14" fmla="*/ 26 w 350"/>
                <a:gd name="T15" fmla="*/ 26 h 357"/>
                <a:gd name="T16" fmla="*/ 31 w 350"/>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0"/>
                <a:gd name="T28" fmla="*/ 0 h 357"/>
                <a:gd name="T29" fmla="*/ 350 w 350"/>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0" h="357">
                  <a:moveTo>
                    <a:pt x="350" y="178"/>
                  </a:moveTo>
                  <a:lnTo>
                    <a:pt x="299" y="52"/>
                  </a:lnTo>
                  <a:lnTo>
                    <a:pt x="175" y="0"/>
                  </a:lnTo>
                  <a:lnTo>
                    <a:pt x="51" y="52"/>
                  </a:lnTo>
                  <a:lnTo>
                    <a:pt x="0" y="178"/>
                  </a:lnTo>
                  <a:lnTo>
                    <a:pt x="51" y="305"/>
                  </a:lnTo>
                  <a:lnTo>
                    <a:pt x="175" y="357"/>
                  </a:lnTo>
                  <a:lnTo>
                    <a:pt x="299" y="305"/>
                  </a:lnTo>
                  <a:lnTo>
                    <a:pt x="350"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43" name="Freeform 57"/>
            <p:cNvSpPr>
              <a:spLocks/>
            </p:cNvSpPr>
            <p:nvPr/>
          </p:nvSpPr>
          <p:spPr bwMode="auto">
            <a:xfrm>
              <a:off x="3110" y="2645"/>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6" y="0"/>
                  </a:lnTo>
                  <a:lnTo>
                    <a:pt x="51" y="52"/>
                  </a:lnTo>
                  <a:lnTo>
                    <a:pt x="0" y="179"/>
                  </a:lnTo>
                  <a:lnTo>
                    <a:pt x="51" y="306"/>
                  </a:lnTo>
                  <a:lnTo>
                    <a:pt x="176"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44" name="Freeform 58"/>
            <p:cNvSpPr>
              <a:spLocks/>
            </p:cNvSpPr>
            <p:nvPr/>
          </p:nvSpPr>
          <p:spPr bwMode="auto">
            <a:xfrm>
              <a:off x="3110" y="2649"/>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45" name="Freeform 59"/>
            <p:cNvSpPr>
              <a:spLocks/>
            </p:cNvSpPr>
            <p:nvPr/>
          </p:nvSpPr>
          <p:spPr bwMode="auto">
            <a:xfrm>
              <a:off x="3110" y="2649"/>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46" name="Freeform 60"/>
            <p:cNvSpPr>
              <a:spLocks/>
            </p:cNvSpPr>
            <p:nvPr/>
          </p:nvSpPr>
          <p:spPr bwMode="auto">
            <a:xfrm>
              <a:off x="3115" y="2649"/>
              <a:ext cx="11" cy="26"/>
            </a:xfrm>
            <a:custGeom>
              <a:avLst/>
              <a:gdLst>
                <a:gd name="T0" fmla="*/ 11 w 125"/>
                <a:gd name="T1" fmla="*/ 26 h 306"/>
                <a:gd name="T2" fmla="*/ 0 w 125"/>
                <a:gd name="T3" fmla="*/ 0 h 306"/>
                <a:gd name="T4" fmla="*/ 0 w 125"/>
                <a:gd name="T5" fmla="*/ 22 h 306"/>
                <a:gd name="T6" fmla="*/ 11 w 125"/>
                <a:gd name="T7" fmla="*/ 26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47" name="Freeform 61"/>
            <p:cNvSpPr>
              <a:spLocks/>
            </p:cNvSpPr>
            <p:nvPr/>
          </p:nvSpPr>
          <p:spPr bwMode="auto">
            <a:xfrm>
              <a:off x="3115" y="2649"/>
              <a:ext cx="11" cy="26"/>
            </a:xfrm>
            <a:custGeom>
              <a:avLst/>
              <a:gdLst>
                <a:gd name="T0" fmla="*/ 11 w 125"/>
                <a:gd name="T1" fmla="*/ 26 h 306"/>
                <a:gd name="T2" fmla="*/ 0 w 125"/>
                <a:gd name="T3" fmla="*/ 0 h 306"/>
                <a:gd name="T4" fmla="*/ 0 w 125"/>
                <a:gd name="T5" fmla="*/ 22 h 306"/>
                <a:gd name="T6" fmla="*/ 11 w 125"/>
                <a:gd name="T7" fmla="*/ 26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48" name="Freeform 62"/>
            <p:cNvSpPr>
              <a:spLocks/>
            </p:cNvSpPr>
            <p:nvPr/>
          </p:nvSpPr>
          <p:spPr bwMode="auto">
            <a:xfrm>
              <a:off x="3115" y="2645"/>
              <a:ext cx="11" cy="30"/>
            </a:xfrm>
            <a:custGeom>
              <a:avLst/>
              <a:gdLst>
                <a:gd name="T0" fmla="*/ 0 w 125"/>
                <a:gd name="T1" fmla="*/ 4 h 358"/>
                <a:gd name="T2" fmla="*/ 11 w 125"/>
                <a:gd name="T3" fmla="*/ 30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49" name="Freeform 63"/>
            <p:cNvSpPr>
              <a:spLocks/>
            </p:cNvSpPr>
            <p:nvPr/>
          </p:nvSpPr>
          <p:spPr bwMode="auto">
            <a:xfrm>
              <a:off x="3115" y="2645"/>
              <a:ext cx="11" cy="30"/>
            </a:xfrm>
            <a:custGeom>
              <a:avLst/>
              <a:gdLst>
                <a:gd name="T0" fmla="*/ 0 w 125"/>
                <a:gd name="T1" fmla="*/ 4 h 358"/>
                <a:gd name="T2" fmla="*/ 11 w 125"/>
                <a:gd name="T3" fmla="*/ 30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50" name="Freeform 64"/>
            <p:cNvSpPr>
              <a:spLocks/>
            </p:cNvSpPr>
            <p:nvPr/>
          </p:nvSpPr>
          <p:spPr bwMode="auto">
            <a:xfrm>
              <a:off x="3126" y="2645"/>
              <a:ext cx="12" cy="30"/>
            </a:xfrm>
            <a:custGeom>
              <a:avLst/>
              <a:gdLst>
                <a:gd name="T0" fmla="*/ 12 w 123"/>
                <a:gd name="T1" fmla="*/ 26 h 358"/>
                <a:gd name="T2" fmla="*/ 0 w 123"/>
                <a:gd name="T3" fmla="*/ 0 h 358"/>
                <a:gd name="T4" fmla="*/ 0 w 123"/>
                <a:gd name="T5" fmla="*/ 30 h 358"/>
                <a:gd name="T6" fmla="*/ 12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51" name="Freeform 65"/>
            <p:cNvSpPr>
              <a:spLocks/>
            </p:cNvSpPr>
            <p:nvPr/>
          </p:nvSpPr>
          <p:spPr bwMode="auto">
            <a:xfrm>
              <a:off x="3126" y="2645"/>
              <a:ext cx="12" cy="30"/>
            </a:xfrm>
            <a:custGeom>
              <a:avLst/>
              <a:gdLst>
                <a:gd name="T0" fmla="*/ 12 w 123"/>
                <a:gd name="T1" fmla="*/ 26 h 358"/>
                <a:gd name="T2" fmla="*/ 0 w 123"/>
                <a:gd name="T3" fmla="*/ 0 h 358"/>
                <a:gd name="T4" fmla="*/ 0 w 123"/>
                <a:gd name="T5" fmla="*/ 30 h 358"/>
                <a:gd name="T6" fmla="*/ 12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52" name="Freeform 66"/>
            <p:cNvSpPr>
              <a:spLocks/>
            </p:cNvSpPr>
            <p:nvPr/>
          </p:nvSpPr>
          <p:spPr bwMode="auto">
            <a:xfrm>
              <a:off x="3126" y="2645"/>
              <a:ext cx="12" cy="25"/>
            </a:xfrm>
            <a:custGeom>
              <a:avLst/>
              <a:gdLst>
                <a:gd name="T0" fmla="*/ 0 w 123"/>
                <a:gd name="T1" fmla="*/ 0 h 306"/>
                <a:gd name="T2" fmla="*/ 12 w 123"/>
                <a:gd name="T3" fmla="*/ 25 h 306"/>
                <a:gd name="T4" fmla="*/ 12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53" name="Freeform 67"/>
            <p:cNvSpPr>
              <a:spLocks/>
            </p:cNvSpPr>
            <p:nvPr/>
          </p:nvSpPr>
          <p:spPr bwMode="auto">
            <a:xfrm>
              <a:off x="3126" y="2645"/>
              <a:ext cx="12" cy="25"/>
            </a:xfrm>
            <a:custGeom>
              <a:avLst/>
              <a:gdLst>
                <a:gd name="T0" fmla="*/ 0 w 123"/>
                <a:gd name="T1" fmla="*/ 0 h 306"/>
                <a:gd name="T2" fmla="*/ 12 w 123"/>
                <a:gd name="T3" fmla="*/ 25 h 306"/>
                <a:gd name="T4" fmla="*/ 12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54" name="Freeform 68"/>
            <p:cNvSpPr>
              <a:spLocks/>
            </p:cNvSpPr>
            <p:nvPr/>
          </p:nvSpPr>
          <p:spPr bwMode="auto">
            <a:xfrm>
              <a:off x="3138" y="2649"/>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55" name="Freeform 69"/>
            <p:cNvSpPr>
              <a:spLocks/>
            </p:cNvSpPr>
            <p:nvPr/>
          </p:nvSpPr>
          <p:spPr bwMode="auto">
            <a:xfrm>
              <a:off x="3138" y="2649"/>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56" name="Freeform 70"/>
            <p:cNvSpPr>
              <a:spLocks/>
            </p:cNvSpPr>
            <p:nvPr/>
          </p:nvSpPr>
          <p:spPr bwMode="auto">
            <a:xfrm>
              <a:off x="3137" y="2492"/>
              <a:ext cx="4" cy="21"/>
            </a:xfrm>
            <a:custGeom>
              <a:avLst/>
              <a:gdLst>
                <a:gd name="T0" fmla="*/ 0 w 52"/>
                <a:gd name="T1" fmla="*/ 10 h 253"/>
                <a:gd name="T2" fmla="*/ 4 w 52"/>
                <a:gd name="T3" fmla="*/ 21 h 253"/>
                <a:gd name="T4" fmla="*/ 4 w 52"/>
                <a:gd name="T5" fmla="*/ 0 h 253"/>
                <a:gd name="T6" fmla="*/ 0 w 52"/>
                <a:gd name="T7" fmla="*/ 10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0" y="126"/>
                  </a:moveTo>
                  <a:lnTo>
                    <a:pt x="52" y="253"/>
                  </a:lnTo>
                  <a:lnTo>
                    <a:pt x="52"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57" name="Freeform 71"/>
            <p:cNvSpPr>
              <a:spLocks/>
            </p:cNvSpPr>
            <p:nvPr/>
          </p:nvSpPr>
          <p:spPr bwMode="auto">
            <a:xfrm>
              <a:off x="3137" y="2492"/>
              <a:ext cx="4" cy="21"/>
            </a:xfrm>
            <a:custGeom>
              <a:avLst/>
              <a:gdLst>
                <a:gd name="T0" fmla="*/ 0 w 52"/>
                <a:gd name="T1" fmla="*/ 10 h 253"/>
                <a:gd name="T2" fmla="*/ 4 w 52"/>
                <a:gd name="T3" fmla="*/ 21 h 253"/>
                <a:gd name="T4" fmla="*/ 4 w 52"/>
                <a:gd name="T5" fmla="*/ 0 h 253"/>
                <a:gd name="T6" fmla="*/ 0 w 52"/>
                <a:gd name="T7" fmla="*/ 10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0" y="126"/>
                  </a:moveTo>
                  <a:lnTo>
                    <a:pt x="52" y="253"/>
                  </a:lnTo>
                  <a:lnTo>
                    <a:pt x="52"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58" name="Freeform 72"/>
            <p:cNvSpPr>
              <a:spLocks/>
            </p:cNvSpPr>
            <p:nvPr/>
          </p:nvSpPr>
          <p:spPr bwMode="auto">
            <a:xfrm>
              <a:off x="3141" y="2492"/>
              <a:ext cx="11" cy="25"/>
            </a:xfrm>
            <a:custGeom>
              <a:avLst/>
              <a:gdLst>
                <a:gd name="T0" fmla="*/ 11 w 123"/>
                <a:gd name="T1" fmla="*/ 25 h 305"/>
                <a:gd name="T2" fmla="*/ 0 w 123"/>
                <a:gd name="T3" fmla="*/ 0 h 305"/>
                <a:gd name="T4" fmla="*/ 0 w 123"/>
                <a:gd name="T5" fmla="*/ 21 h 305"/>
                <a:gd name="T6" fmla="*/ 11 w 123"/>
                <a:gd name="T7" fmla="*/ 25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3"/>
                  </a:lnTo>
                  <a:lnTo>
                    <a:pt x="123"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59" name="Freeform 73"/>
            <p:cNvSpPr>
              <a:spLocks/>
            </p:cNvSpPr>
            <p:nvPr/>
          </p:nvSpPr>
          <p:spPr bwMode="auto">
            <a:xfrm>
              <a:off x="3141" y="2492"/>
              <a:ext cx="11" cy="25"/>
            </a:xfrm>
            <a:custGeom>
              <a:avLst/>
              <a:gdLst>
                <a:gd name="T0" fmla="*/ 11 w 123"/>
                <a:gd name="T1" fmla="*/ 25 h 305"/>
                <a:gd name="T2" fmla="*/ 0 w 123"/>
                <a:gd name="T3" fmla="*/ 0 h 305"/>
                <a:gd name="T4" fmla="*/ 0 w 123"/>
                <a:gd name="T5" fmla="*/ 21 h 305"/>
                <a:gd name="T6" fmla="*/ 11 w 123"/>
                <a:gd name="T7" fmla="*/ 25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3"/>
                  </a:lnTo>
                  <a:lnTo>
                    <a:pt x="123"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60" name="Freeform 74"/>
            <p:cNvSpPr>
              <a:spLocks/>
            </p:cNvSpPr>
            <p:nvPr/>
          </p:nvSpPr>
          <p:spPr bwMode="auto">
            <a:xfrm>
              <a:off x="3141" y="2488"/>
              <a:ext cx="11" cy="29"/>
            </a:xfrm>
            <a:custGeom>
              <a:avLst/>
              <a:gdLst>
                <a:gd name="T0" fmla="*/ 0 w 123"/>
                <a:gd name="T1" fmla="*/ 4 h 357"/>
                <a:gd name="T2" fmla="*/ 11 w 123"/>
                <a:gd name="T3" fmla="*/ 29 h 357"/>
                <a:gd name="T4" fmla="*/ 11 w 123"/>
                <a:gd name="T5" fmla="*/ 0 h 357"/>
                <a:gd name="T6" fmla="*/ 0 w 123"/>
                <a:gd name="T7" fmla="*/ 4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0" y="52"/>
                  </a:moveTo>
                  <a:lnTo>
                    <a:pt x="123" y="357"/>
                  </a:lnTo>
                  <a:lnTo>
                    <a:pt x="123"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61" name="Freeform 75"/>
            <p:cNvSpPr>
              <a:spLocks/>
            </p:cNvSpPr>
            <p:nvPr/>
          </p:nvSpPr>
          <p:spPr bwMode="auto">
            <a:xfrm>
              <a:off x="3141" y="2488"/>
              <a:ext cx="11" cy="29"/>
            </a:xfrm>
            <a:custGeom>
              <a:avLst/>
              <a:gdLst>
                <a:gd name="T0" fmla="*/ 0 w 123"/>
                <a:gd name="T1" fmla="*/ 4 h 357"/>
                <a:gd name="T2" fmla="*/ 11 w 123"/>
                <a:gd name="T3" fmla="*/ 29 h 357"/>
                <a:gd name="T4" fmla="*/ 11 w 123"/>
                <a:gd name="T5" fmla="*/ 0 h 357"/>
                <a:gd name="T6" fmla="*/ 0 w 123"/>
                <a:gd name="T7" fmla="*/ 4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0" y="52"/>
                  </a:moveTo>
                  <a:lnTo>
                    <a:pt x="123" y="357"/>
                  </a:lnTo>
                  <a:lnTo>
                    <a:pt x="123"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62" name="Freeform 76"/>
            <p:cNvSpPr>
              <a:spLocks/>
            </p:cNvSpPr>
            <p:nvPr/>
          </p:nvSpPr>
          <p:spPr bwMode="auto">
            <a:xfrm>
              <a:off x="3152" y="2488"/>
              <a:ext cx="12" cy="29"/>
            </a:xfrm>
            <a:custGeom>
              <a:avLst/>
              <a:gdLst>
                <a:gd name="T0" fmla="*/ 12 w 125"/>
                <a:gd name="T1" fmla="*/ 25 h 357"/>
                <a:gd name="T2" fmla="*/ 0 w 125"/>
                <a:gd name="T3" fmla="*/ 0 h 357"/>
                <a:gd name="T4" fmla="*/ 0 w 125"/>
                <a:gd name="T5" fmla="*/ 29 h 357"/>
                <a:gd name="T6" fmla="*/ 12 w 125"/>
                <a:gd name="T7" fmla="*/ 25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63" name="Freeform 77"/>
            <p:cNvSpPr>
              <a:spLocks/>
            </p:cNvSpPr>
            <p:nvPr/>
          </p:nvSpPr>
          <p:spPr bwMode="auto">
            <a:xfrm>
              <a:off x="3152" y="2488"/>
              <a:ext cx="12" cy="29"/>
            </a:xfrm>
            <a:custGeom>
              <a:avLst/>
              <a:gdLst>
                <a:gd name="T0" fmla="*/ 12 w 125"/>
                <a:gd name="T1" fmla="*/ 25 h 357"/>
                <a:gd name="T2" fmla="*/ 0 w 125"/>
                <a:gd name="T3" fmla="*/ 0 h 357"/>
                <a:gd name="T4" fmla="*/ 0 w 125"/>
                <a:gd name="T5" fmla="*/ 29 h 357"/>
                <a:gd name="T6" fmla="*/ 12 w 125"/>
                <a:gd name="T7" fmla="*/ 25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64" name="Freeform 78"/>
            <p:cNvSpPr>
              <a:spLocks/>
            </p:cNvSpPr>
            <p:nvPr/>
          </p:nvSpPr>
          <p:spPr bwMode="auto">
            <a:xfrm>
              <a:off x="3152" y="2488"/>
              <a:ext cx="12" cy="25"/>
            </a:xfrm>
            <a:custGeom>
              <a:avLst/>
              <a:gdLst>
                <a:gd name="T0" fmla="*/ 0 w 125"/>
                <a:gd name="T1" fmla="*/ 0 h 305"/>
                <a:gd name="T2" fmla="*/ 12 w 125"/>
                <a:gd name="T3" fmla="*/ 25 h 305"/>
                <a:gd name="T4" fmla="*/ 12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65" name="Freeform 79"/>
            <p:cNvSpPr>
              <a:spLocks/>
            </p:cNvSpPr>
            <p:nvPr/>
          </p:nvSpPr>
          <p:spPr bwMode="auto">
            <a:xfrm>
              <a:off x="3152" y="2488"/>
              <a:ext cx="12" cy="25"/>
            </a:xfrm>
            <a:custGeom>
              <a:avLst/>
              <a:gdLst>
                <a:gd name="T0" fmla="*/ 0 w 125"/>
                <a:gd name="T1" fmla="*/ 0 h 305"/>
                <a:gd name="T2" fmla="*/ 12 w 125"/>
                <a:gd name="T3" fmla="*/ 25 h 305"/>
                <a:gd name="T4" fmla="*/ 12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66" name="Freeform 80"/>
            <p:cNvSpPr>
              <a:spLocks/>
            </p:cNvSpPr>
            <p:nvPr/>
          </p:nvSpPr>
          <p:spPr bwMode="auto">
            <a:xfrm>
              <a:off x="3164" y="2492"/>
              <a:ext cx="4" cy="21"/>
            </a:xfrm>
            <a:custGeom>
              <a:avLst/>
              <a:gdLst>
                <a:gd name="T0" fmla="*/ 4 w 51"/>
                <a:gd name="T1" fmla="*/ 10 h 253"/>
                <a:gd name="T2" fmla="*/ 0 w 51"/>
                <a:gd name="T3" fmla="*/ 0 h 253"/>
                <a:gd name="T4" fmla="*/ 0 w 51"/>
                <a:gd name="T5" fmla="*/ 21 h 253"/>
                <a:gd name="T6" fmla="*/ 4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67" name="Freeform 81"/>
            <p:cNvSpPr>
              <a:spLocks/>
            </p:cNvSpPr>
            <p:nvPr/>
          </p:nvSpPr>
          <p:spPr bwMode="auto">
            <a:xfrm>
              <a:off x="3164" y="2492"/>
              <a:ext cx="4" cy="21"/>
            </a:xfrm>
            <a:custGeom>
              <a:avLst/>
              <a:gdLst>
                <a:gd name="T0" fmla="*/ 4 w 51"/>
                <a:gd name="T1" fmla="*/ 10 h 253"/>
                <a:gd name="T2" fmla="*/ 0 w 51"/>
                <a:gd name="T3" fmla="*/ 0 h 253"/>
                <a:gd name="T4" fmla="*/ 0 w 51"/>
                <a:gd name="T5" fmla="*/ 21 h 253"/>
                <a:gd name="T6" fmla="*/ 4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68" name="Freeform 82"/>
            <p:cNvSpPr>
              <a:spLocks/>
            </p:cNvSpPr>
            <p:nvPr/>
          </p:nvSpPr>
          <p:spPr bwMode="auto">
            <a:xfrm>
              <a:off x="3137" y="2488"/>
              <a:ext cx="31" cy="29"/>
            </a:xfrm>
            <a:custGeom>
              <a:avLst/>
              <a:gdLst>
                <a:gd name="T0" fmla="*/ 31 w 351"/>
                <a:gd name="T1" fmla="*/ 14 h 357"/>
                <a:gd name="T2" fmla="*/ 26 w 351"/>
                <a:gd name="T3" fmla="*/ 4 h 357"/>
                <a:gd name="T4" fmla="*/ 15 w 351"/>
                <a:gd name="T5" fmla="*/ 0 h 357"/>
                <a:gd name="T6" fmla="*/ 5 w 351"/>
                <a:gd name="T7" fmla="*/ 4 h 357"/>
                <a:gd name="T8" fmla="*/ 0 w 351"/>
                <a:gd name="T9" fmla="*/ 14 h 357"/>
                <a:gd name="T10" fmla="*/ 5 w 351"/>
                <a:gd name="T11" fmla="*/ 25 h 357"/>
                <a:gd name="T12" fmla="*/ 15 w 351"/>
                <a:gd name="T13" fmla="*/ 29 h 357"/>
                <a:gd name="T14" fmla="*/ 26 w 351"/>
                <a:gd name="T15" fmla="*/ 25 h 357"/>
                <a:gd name="T16" fmla="*/ 31 w 351"/>
                <a:gd name="T17" fmla="*/ 14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8"/>
                  </a:moveTo>
                  <a:lnTo>
                    <a:pt x="300" y="52"/>
                  </a:lnTo>
                  <a:lnTo>
                    <a:pt x="175" y="0"/>
                  </a:lnTo>
                  <a:lnTo>
                    <a:pt x="52" y="52"/>
                  </a:lnTo>
                  <a:lnTo>
                    <a:pt x="0" y="178"/>
                  </a:lnTo>
                  <a:lnTo>
                    <a:pt x="52" y="305"/>
                  </a:lnTo>
                  <a:lnTo>
                    <a:pt x="175" y="357"/>
                  </a:lnTo>
                  <a:lnTo>
                    <a:pt x="300" y="305"/>
                  </a:lnTo>
                  <a:lnTo>
                    <a:pt x="35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69" name="Freeform 83"/>
            <p:cNvSpPr>
              <a:spLocks/>
            </p:cNvSpPr>
            <p:nvPr/>
          </p:nvSpPr>
          <p:spPr bwMode="auto">
            <a:xfrm>
              <a:off x="3494" y="2844"/>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8"/>
                  </a:moveTo>
                  <a:lnTo>
                    <a:pt x="300" y="52"/>
                  </a:lnTo>
                  <a:lnTo>
                    <a:pt x="176" y="0"/>
                  </a:lnTo>
                  <a:lnTo>
                    <a:pt x="51" y="52"/>
                  </a:lnTo>
                  <a:lnTo>
                    <a:pt x="0" y="178"/>
                  </a:lnTo>
                  <a:lnTo>
                    <a:pt x="51" y="305"/>
                  </a:lnTo>
                  <a:lnTo>
                    <a:pt x="176" y="357"/>
                  </a:lnTo>
                  <a:lnTo>
                    <a:pt x="300" y="305"/>
                  </a:lnTo>
                  <a:lnTo>
                    <a:pt x="35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70" name="Freeform 84"/>
            <p:cNvSpPr>
              <a:spLocks/>
            </p:cNvSpPr>
            <p:nvPr/>
          </p:nvSpPr>
          <p:spPr bwMode="auto">
            <a:xfrm>
              <a:off x="3494" y="2849"/>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71" name="Freeform 85"/>
            <p:cNvSpPr>
              <a:spLocks/>
            </p:cNvSpPr>
            <p:nvPr/>
          </p:nvSpPr>
          <p:spPr bwMode="auto">
            <a:xfrm>
              <a:off x="3494" y="2849"/>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72" name="Freeform 86"/>
            <p:cNvSpPr>
              <a:spLocks/>
            </p:cNvSpPr>
            <p:nvPr/>
          </p:nvSpPr>
          <p:spPr bwMode="auto">
            <a:xfrm>
              <a:off x="3498" y="2849"/>
              <a:ext cx="12" cy="25"/>
            </a:xfrm>
            <a:custGeom>
              <a:avLst/>
              <a:gdLst>
                <a:gd name="T0" fmla="*/ 12 w 125"/>
                <a:gd name="T1" fmla="*/ 25 h 305"/>
                <a:gd name="T2" fmla="*/ 0 w 125"/>
                <a:gd name="T3" fmla="*/ 0 h 305"/>
                <a:gd name="T4" fmla="*/ 0 w 125"/>
                <a:gd name="T5" fmla="*/ 21 h 305"/>
                <a:gd name="T6" fmla="*/ 12 w 125"/>
                <a:gd name="T7" fmla="*/ 25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125" y="305"/>
                  </a:moveTo>
                  <a:lnTo>
                    <a:pt x="0" y="0"/>
                  </a:lnTo>
                  <a:lnTo>
                    <a:pt x="0" y="253"/>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73" name="Freeform 87"/>
            <p:cNvSpPr>
              <a:spLocks/>
            </p:cNvSpPr>
            <p:nvPr/>
          </p:nvSpPr>
          <p:spPr bwMode="auto">
            <a:xfrm>
              <a:off x="3498" y="2849"/>
              <a:ext cx="12" cy="25"/>
            </a:xfrm>
            <a:custGeom>
              <a:avLst/>
              <a:gdLst>
                <a:gd name="T0" fmla="*/ 12 w 125"/>
                <a:gd name="T1" fmla="*/ 25 h 305"/>
                <a:gd name="T2" fmla="*/ 0 w 125"/>
                <a:gd name="T3" fmla="*/ 0 h 305"/>
                <a:gd name="T4" fmla="*/ 0 w 125"/>
                <a:gd name="T5" fmla="*/ 21 h 305"/>
                <a:gd name="T6" fmla="*/ 12 w 125"/>
                <a:gd name="T7" fmla="*/ 25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125" y="305"/>
                  </a:moveTo>
                  <a:lnTo>
                    <a:pt x="0" y="0"/>
                  </a:lnTo>
                  <a:lnTo>
                    <a:pt x="0" y="253"/>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74" name="Freeform 88"/>
            <p:cNvSpPr>
              <a:spLocks/>
            </p:cNvSpPr>
            <p:nvPr/>
          </p:nvSpPr>
          <p:spPr bwMode="auto">
            <a:xfrm>
              <a:off x="3498" y="2844"/>
              <a:ext cx="12" cy="30"/>
            </a:xfrm>
            <a:custGeom>
              <a:avLst/>
              <a:gdLst>
                <a:gd name="T0" fmla="*/ 0 w 125"/>
                <a:gd name="T1" fmla="*/ 4 h 357"/>
                <a:gd name="T2" fmla="*/ 12 w 125"/>
                <a:gd name="T3" fmla="*/ 30 h 357"/>
                <a:gd name="T4" fmla="*/ 12 w 125"/>
                <a:gd name="T5" fmla="*/ 0 h 357"/>
                <a:gd name="T6" fmla="*/ 0 w 125"/>
                <a:gd name="T7" fmla="*/ 4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0" y="52"/>
                  </a:moveTo>
                  <a:lnTo>
                    <a:pt x="125" y="357"/>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75" name="Freeform 89"/>
            <p:cNvSpPr>
              <a:spLocks/>
            </p:cNvSpPr>
            <p:nvPr/>
          </p:nvSpPr>
          <p:spPr bwMode="auto">
            <a:xfrm>
              <a:off x="3498" y="2844"/>
              <a:ext cx="12" cy="30"/>
            </a:xfrm>
            <a:custGeom>
              <a:avLst/>
              <a:gdLst>
                <a:gd name="T0" fmla="*/ 0 w 125"/>
                <a:gd name="T1" fmla="*/ 4 h 357"/>
                <a:gd name="T2" fmla="*/ 12 w 125"/>
                <a:gd name="T3" fmla="*/ 30 h 357"/>
                <a:gd name="T4" fmla="*/ 12 w 125"/>
                <a:gd name="T5" fmla="*/ 0 h 357"/>
                <a:gd name="T6" fmla="*/ 0 w 125"/>
                <a:gd name="T7" fmla="*/ 4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0" y="52"/>
                  </a:moveTo>
                  <a:lnTo>
                    <a:pt x="125" y="357"/>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76" name="Freeform 90"/>
            <p:cNvSpPr>
              <a:spLocks/>
            </p:cNvSpPr>
            <p:nvPr/>
          </p:nvSpPr>
          <p:spPr bwMode="auto">
            <a:xfrm>
              <a:off x="3510" y="2844"/>
              <a:ext cx="11" cy="30"/>
            </a:xfrm>
            <a:custGeom>
              <a:avLst/>
              <a:gdLst>
                <a:gd name="T0" fmla="*/ 11 w 124"/>
                <a:gd name="T1" fmla="*/ 26 h 357"/>
                <a:gd name="T2" fmla="*/ 0 w 124"/>
                <a:gd name="T3" fmla="*/ 0 h 357"/>
                <a:gd name="T4" fmla="*/ 0 w 124"/>
                <a:gd name="T5" fmla="*/ 30 h 357"/>
                <a:gd name="T6" fmla="*/ 11 w 124"/>
                <a:gd name="T7" fmla="*/ 26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77" name="Freeform 91"/>
            <p:cNvSpPr>
              <a:spLocks/>
            </p:cNvSpPr>
            <p:nvPr/>
          </p:nvSpPr>
          <p:spPr bwMode="auto">
            <a:xfrm>
              <a:off x="3510" y="2844"/>
              <a:ext cx="11" cy="30"/>
            </a:xfrm>
            <a:custGeom>
              <a:avLst/>
              <a:gdLst>
                <a:gd name="T0" fmla="*/ 11 w 124"/>
                <a:gd name="T1" fmla="*/ 26 h 357"/>
                <a:gd name="T2" fmla="*/ 0 w 124"/>
                <a:gd name="T3" fmla="*/ 0 h 357"/>
                <a:gd name="T4" fmla="*/ 0 w 124"/>
                <a:gd name="T5" fmla="*/ 30 h 357"/>
                <a:gd name="T6" fmla="*/ 11 w 124"/>
                <a:gd name="T7" fmla="*/ 26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78" name="Freeform 92"/>
            <p:cNvSpPr>
              <a:spLocks/>
            </p:cNvSpPr>
            <p:nvPr/>
          </p:nvSpPr>
          <p:spPr bwMode="auto">
            <a:xfrm>
              <a:off x="3510" y="2844"/>
              <a:ext cx="11" cy="26"/>
            </a:xfrm>
            <a:custGeom>
              <a:avLst/>
              <a:gdLst>
                <a:gd name="T0" fmla="*/ 0 w 124"/>
                <a:gd name="T1" fmla="*/ 0 h 305"/>
                <a:gd name="T2" fmla="*/ 11 w 124"/>
                <a:gd name="T3" fmla="*/ 26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79" name="Freeform 93"/>
            <p:cNvSpPr>
              <a:spLocks/>
            </p:cNvSpPr>
            <p:nvPr/>
          </p:nvSpPr>
          <p:spPr bwMode="auto">
            <a:xfrm>
              <a:off x="3510" y="2844"/>
              <a:ext cx="11" cy="26"/>
            </a:xfrm>
            <a:custGeom>
              <a:avLst/>
              <a:gdLst>
                <a:gd name="T0" fmla="*/ 0 w 124"/>
                <a:gd name="T1" fmla="*/ 0 h 305"/>
                <a:gd name="T2" fmla="*/ 11 w 124"/>
                <a:gd name="T3" fmla="*/ 26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80" name="Freeform 94"/>
            <p:cNvSpPr>
              <a:spLocks/>
            </p:cNvSpPr>
            <p:nvPr/>
          </p:nvSpPr>
          <p:spPr bwMode="auto">
            <a:xfrm>
              <a:off x="3521" y="2849"/>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81" name="Freeform 95"/>
            <p:cNvSpPr>
              <a:spLocks/>
            </p:cNvSpPr>
            <p:nvPr/>
          </p:nvSpPr>
          <p:spPr bwMode="auto">
            <a:xfrm>
              <a:off x="3521" y="2849"/>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82" name="Freeform 96"/>
            <p:cNvSpPr>
              <a:spLocks/>
            </p:cNvSpPr>
            <p:nvPr/>
          </p:nvSpPr>
          <p:spPr bwMode="auto">
            <a:xfrm>
              <a:off x="3631" y="2857"/>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83" name="Freeform 97"/>
            <p:cNvSpPr>
              <a:spLocks/>
            </p:cNvSpPr>
            <p:nvPr/>
          </p:nvSpPr>
          <p:spPr bwMode="auto">
            <a:xfrm>
              <a:off x="3631" y="2857"/>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84" name="Freeform 98"/>
            <p:cNvSpPr>
              <a:spLocks/>
            </p:cNvSpPr>
            <p:nvPr/>
          </p:nvSpPr>
          <p:spPr bwMode="auto">
            <a:xfrm>
              <a:off x="3636" y="2857"/>
              <a:ext cx="11" cy="25"/>
            </a:xfrm>
            <a:custGeom>
              <a:avLst/>
              <a:gdLst>
                <a:gd name="T0" fmla="*/ 11 w 124"/>
                <a:gd name="T1" fmla="*/ 25 h 306"/>
                <a:gd name="T2" fmla="*/ 0 w 124"/>
                <a:gd name="T3" fmla="*/ 0 h 306"/>
                <a:gd name="T4" fmla="*/ 0 w 124"/>
                <a:gd name="T5" fmla="*/ 21 h 306"/>
                <a:gd name="T6" fmla="*/ 11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85" name="Freeform 99"/>
            <p:cNvSpPr>
              <a:spLocks/>
            </p:cNvSpPr>
            <p:nvPr/>
          </p:nvSpPr>
          <p:spPr bwMode="auto">
            <a:xfrm>
              <a:off x="3636" y="2857"/>
              <a:ext cx="11" cy="25"/>
            </a:xfrm>
            <a:custGeom>
              <a:avLst/>
              <a:gdLst>
                <a:gd name="T0" fmla="*/ 11 w 124"/>
                <a:gd name="T1" fmla="*/ 25 h 306"/>
                <a:gd name="T2" fmla="*/ 0 w 124"/>
                <a:gd name="T3" fmla="*/ 0 h 306"/>
                <a:gd name="T4" fmla="*/ 0 w 124"/>
                <a:gd name="T5" fmla="*/ 21 h 306"/>
                <a:gd name="T6" fmla="*/ 11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86" name="Freeform 100"/>
            <p:cNvSpPr>
              <a:spLocks/>
            </p:cNvSpPr>
            <p:nvPr/>
          </p:nvSpPr>
          <p:spPr bwMode="auto">
            <a:xfrm>
              <a:off x="3636" y="2852"/>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2"/>
                  </a:moveTo>
                  <a:lnTo>
                    <a:pt x="124" y="358"/>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87" name="Freeform 101"/>
            <p:cNvSpPr>
              <a:spLocks/>
            </p:cNvSpPr>
            <p:nvPr/>
          </p:nvSpPr>
          <p:spPr bwMode="auto">
            <a:xfrm>
              <a:off x="3636" y="2852"/>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2"/>
                  </a:moveTo>
                  <a:lnTo>
                    <a:pt x="124" y="358"/>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88" name="Freeform 102"/>
            <p:cNvSpPr>
              <a:spLocks/>
            </p:cNvSpPr>
            <p:nvPr/>
          </p:nvSpPr>
          <p:spPr bwMode="auto">
            <a:xfrm>
              <a:off x="3647" y="2852"/>
              <a:ext cx="12" cy="30"/>
            </a:xfrm>
            <a:custGeom>
              <a:avLst/>
              <a:gdLst>
                <a:gd name="T0" fmla="*/ 12 w 124"/>
                <a:gd name="T1" fmla="*/ 26 h 358"/>
                <a:gd name="T2" fmla="*/ 0 w 124"/>
                <a:gd name="T3" fmla="*/ 0 h 358"/>
                <a:gd name="T4" fmla="*/ 0 w 124"/>
                <a:gd name="T5" fmla="*/ 30 h 358"/>
                <a:gd name="T6" fmla="*/ 12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6"/>
                  </a:moveTo>
                  <a:lnTo>
                    <a:pt x="0" y="0"/>
                  </a:lnTo>
                  <a:lnTo>
                    <a:pt x="0" y="358"/>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89" name="Freeform 103"/>
            <p:cNvSpPr>
              <a:spLocks/>
            </p:cNvSpPr>
            <p:nvPr/>
          </p:nvSpPr>
          <p:spPr bwMode="auto">
            <a:xfrm>
              <a:off x="3647" y="2852"/>
              <a:ext cx="12" cy="30"/>
            </a:xfrm>
            <a:custGeom>
              <a:avLst/>
              <a:gdLst>
                <a:gd name="T0" fmla="*/ 12 w 124"/>
                <a:gd name="T1" fmla="*/ 26 h 358"/>
                <a:gd name="T2" fmla="*/ 0 w 124"/>
                <a:gd name="T3" fmla="*/ 0 h 358"/>
                <a:gd name="T4" fmla="*/ 0 w 124"/>
                <a:gd name="T5" fmla="*/ 30 h 358"/>
                <a:gd name="T6" fmla="*/ 12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6"/>
                  </a:moveTo>
                  <a:lnTo>
                    <a:pt x="0" y="0"/>
                  </a:lnTo>
                  <a:lnTo>
                    <a:pt x="0" y="358"/>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90" name="Freeform 104"/>
            <p:cNvSpPr>
              <a:spLocks/>
            </p:cNvSpPr>
            <p:nvPr/>
          </p:nvSpPr>
          <p:spPr bwMode="auto">
            <a:xfrm>
              <a:off x="3647" y="2852"/>
              <a:ext cx="12" cy="26"/>
            </a:xfrm>
            <a:custGeom>
              <a:avLst/>
              <a:gdLst>
                <a:gd name="T0" fmla="*/ 0 w 124"/>
                <a:gd name="T1" fmla="*/ 0 h 306"/>
                <a:gd name="T2" fmla="*/ 12 w 124"/>
                <a:gd name="T3" fmla="*/ 26 h 306"/>
                <a:gd name="T4" fmla="*/ 12 w 124"/>
                <a:gd name="T5" fmla="*/ 4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91" name="Freeform 105"/>
            <p:cNvSpPr>
              <a:spLocks/>
            </p:cNvSpPr>
            <p:nvPr/>
          </p:nvSpPr>
          <p:spPr bwMode="auto">
            <a:xfrm>
              <a:off x="3647" y="2852"/>
              <a:ext cx="12" cy="26"/>
            </a:xfrm>
            <a:custGeom>
              <a:avLst/>
              <a:gdLst>
                <a:gd name="T0" fmla="*/ 0 w 124"/>
                <a:gd name="T1" fmla="*/ 0 h 306"/>
                <a:gd name="T2" fmla="*/ 12 w 124"/>
                <a:gd name="T3" fmla="*/ 26 h 306"/>
                <a:gd name="T4" fmla="*/ 12 w 124"/>
                <a:gd name="T5" fmla="*/ 4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92" name="Freeform 106"/>
            <p:cNvSpPr>
              <a:spLocks/>
            </p:cNvSpPr>
            <p:nvPr/>
          </p:nvSpPr>
          <p:spPr bwMode="auto">
            <a:xfrm>
              <a:off x="3659" y="2857"/>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93" name="Freeform 107"/>
            <p:cNvSpPr>
              <a:spLocks/>
            </p:cNvSpPr>
            <p:nvPr/>
          </p:nvSpPr>
          <p:spPr bwMode="auto">
            <a:xfrm>
              <a:off x="3659" y="2857"/>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94" name="Freeform 108"/>
            <p:cNvSpPr>
              <a:spLocks/>
            </p:cNvSpPr>
            <p:nvPr/>
          </p:nvSpPr>
          <p:spPr bwMode="auto">
            <a:xfrm>
              <a:off x="3631" y="2852"/>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5" y="0"/>
                  </a:lnTo>
                  <a:lnTo>
                    <a:pt x="51" y="52"/>
                  </a:lnTo>
                  <a:lnTo>
                    <a:pt x="0" y="179"/>
                  </a:lnTo>
                  <a:lnTo>
                    <a:pt x="51" y="306"/>
                  </a:lnTo>
                  <a:lnTo>
                    <a:pt x="175"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95" name="Freeform 109"/>
            <p:cNvSpPr>
              <a:spLocks/>
            </p:cNvSpPr>
            <p:nvPr/>
          </p:nvSpPr>
          <p:spPr bwMode="auto">
            <a:xfrm>
              <a:off x="4050" y="2594"/>
              <a:ext cx="4" cy="21"/>
            </a:xfrm>
            <a:custGeom>
              <a:avLst/>
              <a:gdLst>
                <a:gd name="T0" fmla="*/ 0 w 51"/>
                <a:gd name="T1" fmla="*/ 11 h 254"/>
                <a:gd name="T2" fmla="*/ 4 w 51"/>
                <a:gd name="T3" fmla="*/ 21 h 254"/>
                <a:gd name="T4" fmla="*/ 4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96" name="Freeform 110"/>
            <p:cNvSpPr>
              <a:spLocks/>
            </p:cNvSpPr>
            <p:nvPr/>
          </p:nvSpPr>
          <p:spPr bwMode="auto">
            <a:xfrm>
              <a:off x="4050" y="2594"/>
              <a:ext cx="4" cy="21"/>
            </a:xfrm>
            <a:custGeom>
              <a:avLst/>
              <a:gdLst>
                <a:gd name="T0" fmla="*/ 0 w 51"/>
                <a:gd name="T1" fmla="*/ 11 h 254"/>
                <a:gd name="T2" fmla="*/ 4 w 51"/>
                <a:gd name="T3" fmla="*/ 21 h 254"/>
                <a:gd name="T4" fmla="*/ 4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97" name="Freeform 111"/>
            <p:cNvSpPr>
              <a:spLocks/>
            </p:cNvSpPr>
            <p:nvPr/>
          </p:nvSpPr>
          <p:spPr bwMode="auto">
            <a:xfrm>
              <a:off x="4054" y="2594"/>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698" name="Freeform 112"/>
            <p:cNvSpPr>
              <a:spLocks/>
            </p:cNvSpPr>
            <p:nvPr/>
          </p:nvSpPr>
          <p:spPr bwMode="auto">
            <a:xfrm>
              <a:off x="4054" y="2594"/>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699" name="Freeform 113"/>
            <p:cNvSpPr>
              <a:spLocks/>
            </p:cNvSpPr>
            <p:nvPr/>
          </p:nvSpPr>
          <p:spPr bwMode="auto">
            <a:xfrm>
              <a:off x="4054" y="2589"/>
              <a:ext cx="12" cy="30"/>
            </a:xfrm>
            <a:custGeom>
              <a:avLst/>
              <a:gdLst>
                <a:gd name="T0" fmla="*/ 0 w 125"/>
                <a:gd name="T1" fmla="*/ 4 h 358"/>
                <a:gd name="T2" fmla="*/ 12 w 125"/>
                <a:gd name="T3" fmla="*/ 30 h 358"/>
                <a:gd name="T4" fmla="*/ 12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00" name="Freeform 114"/>
            <p:cNvSpPr>
              <a:spLocks/>
            </p:cNvSpPr>
            <p:nvPr/>
          </p:nvSpPr>
          <p:spPr bwMode="auto">
            <a:xfrm>
              <a:off x="4054" y="2589"/>
              <a:ext cx="12" cy="30"/>
            </a:xfrm>
            <a:custGeom>
              <a:avLst/>
              <a:gdLst>
                <a:gd name="T0" fmla="*/ 0 w 125"/>
                <a:gd name="T1" fmla="*/ 4 h 358"/>
                <a:gd name="T2" fmla="*/ 12 w 125"/>
                <a:gd name="T3" fmla="*/ 30 h 358"/>
                <a:gd name="T4" fmla="*/ 12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01" name="Freeform 115"/>
            <p:cNvSpPr>
              <a:spLocks/>
            </p:cNvSpPr>
            <p:nvPr/>
          </p:nvSpPr>
          <p:spPr bwMode="auto">
            <a:xfrm>
              <a:off x="4066" y="2589"/>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02" name="Freeform 116"/>
            <p:cNvSpPr>
              <a:spLocks/>
            </p:cNvSpPr>
            <p:nvPr/>
          </p:nvSpPr>
          <p:spPr bwMode="auto">
            <a:xfrm>
              <a:off x="4066" y="2589"/>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03" name="Freeform 117"/>
            <p:cNvSpPr>
              <a:spLocks/>
            </p:cNvSpPr>
            <p:nvPr/>
          </p:nvSpPr>
          <p:spPr bwMode="auto">
            <a:xfrm>
              <a:off x="4066" y="2589"/>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04" name="Freeform 118"/>
            <p:cNvSpPr>
              <a:spLocks/>
            </p:cNvSpPr>
            <p:nvPr/>
          </p:nvSpPr>
          <p:spPr bwMode="auto">
            <a:xfrm>
              <a:off x="4066" y="2589"/>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05" name="Freeform 119"/>
            <p:cNvSpPr>
              <a:spLocks/>
            </p:cNvSpPr>
            <p:nvPr/>
          </p:nvSpPr>
          <p:spPr bwMode="auto">
            <a:xfrm>
              <a:off x="4077" y="2594"/>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06" name="Freeform 120"/>
            <p:cNvSpPr>
              <a:spLocks/>
            </p:cNvSpPr>
            <p:nvPr/>
          </p:nvSpPr>
          <p:spPr bwMode="auto">
            <a:xfrm>
              <a:off x="4077" y="2594"/>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07" name="Freeform 121"/>
            <p:cNvSpPr>
              <a:spLocks/>
            </p:cNvSpPr>
            <p:nvPr/>
          </p:nvSpPr>
          <p:spPr bwMode="auto">
            <a:xfrm>
              <a:off x="4050" y="2589"/>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6" y="0"/>
                  </a:lnTo>
                  <a:lnTo>
                    <a:pt x="51" y="52"/>
                  </a:lnTo>
                  <a:lnTo>
                    <a:pt x="0" y="179"/>
                  </a:lnTo>
                  <a:lnTo>
                    <a:pt x="51" y="306"/>
                  </a:lnTo>
                  <a:lnTo>
                    <a:pt x="176"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08" name="Freeform 122"/>
            <p:cNvSpPr>
              <a:spLocks/>
            </p:cNvSpPr>
            <p:nvPr/>
          </p:nvSpPr>
          <p:spPr bwMode="auto">
            <a:xfrm>
              <a:off x="4082" y="2364"/>
              <a:ext cx="32" cy="29"/>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5 h 358"/>
                <a:gd name="T12" fmla="*/ 16 w 351"/>
                <a:gd name="T13" fmla="*/ 29 h 358"/>
                <a:gd name="T14" fmla="*/ 27 w 351"/>
                <a:gd name="T15" fmla="*/ 25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300" y="52"/>
                  </a:lnTo>
                  <a:lnTo>
                    <a:pt x="176" y="0"/>
                  </a:lnTo>
                  <a:lnTo>
                    <a:pt x="52" y="52"/>
                  </a:lnTo>
                  <a:lnTo>
                    <a:pt x="0" y="179"/>
                  </a:lnTo>
                  <a:lnTo>
                    <a:pt x="52" y="306"/>
                  </a:lnTo>
                  <a:lnTo>
                    <a:pt x="176" y="358"/>
                  </a:lnTo>
                  <a:lnTo>
                    <a:pt x="300"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09" name="Freeform 123"/>
            <p:cNvSpPr>
              <a:spLocks/>
            </p:cNvSpPr>
            <p:nvPr/>
          </p:nvSpPr>
          <p:spPr bwMode="auto">
            <a:xfrm>
              <a:off x="4082" y="2368"/>
              <a:ext cx="4" cy="21"/>
            </a:xfrm>
            <a:custGeom>
              <a:avLst/>
              <a:gdLst>
                <a:gd name="T0" fmla="*/ 0 w 52"/>
                <a:gd name="T1" fmla="*/ 11 h 254"/>
                <a:gd name="T2" fmla="*/ 4 w 52"/>
                <a:gd name="T3" fmla="*/ 21 h 254"/>
                <a:gd name="T4" fmla="*/ 4 w 52"/>
                <a:gd name="T5" fmla="*/ 0 h 254"/>
                <a:gd name="T6" fmla="*/ 0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0" y="127"/>
                  </a:moveTo>
                  <a:lnTo>
                    <a:pt x="52" y="254"/>
                  </a:lnTo>
                  <a:lnTo>
                    <a:pt x="52"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10" name="Freeform 124"/>
            <p:cNvSpPr>
              <a:spLocks/>
            </p:cNvSpPr>
            <p:nvPr/>
          </p:nvSpPr>
          <p:spPr bwMode="auto">
            <a:xfrm>
              <a:off x="4082" y="2368"/>
              <a:ext cx="4" cy="21"/>
            </a:xfrm>
            <a:custGeom>
              <a:avLst/>
              <a:gdLst>
                <a:gd name="T0" fmla="*/ 0 w 52"/>
                <a:gd name="T1" fmla="*/ 11 h 254"/>
                <a:gd name="T2" fmla="*/ 4 w 52"/>
                <a:gd name="T3" fmla="*/ 21 h 254"/>
                <a:gd name="T4" fmla="*/ 4 w 52"/>
                <a:gd name="T5" fmla="*/ 0 h 254"/>
                <a:gd name="T6" fmla="*/ 0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0" y="127"/>
                  </a:moveTo>
                  <a:lnTo>
                    <a:pt x="52" y="254"/>
                  </a:lnTo>
                  <a:lnTo>
                    <a:pt x="52"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11" name="Freeform 125"/>
            <p:cNvSpPr>
              <a:spLocks/>
            </p:cNvSpPr>
            <p:nvPr/>
          </p:nvSpPr>
          <p:spPr bwMode="auto">
            <a:xfrm>
              <a:off x="4086" y="2368"/>
              <a:ext cx="12" cy="25"/>
            </a:xfrm>
            <a:custGeom>
              <a:avLst/>
              <a:gdLst>
                <a:gd name="T0" fmla="*/ 12 w 124"/>
                <a:gd name="T1" fmla="*/ 25 h 306"/>
                <a:gd name="T2" fmla="*/ 0 w 124"/>
                <a:gd name="T3" fmla="*/ 0 h 306"/>
                <a:gd name="T4" fmla="*/ 0 w 124"/>
                <a:gd name="T5" fmla="*/ 21 h 306"/>
                <a:gd name="T6" fmla="*/ 12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12" name="Freeform 126"/>
            <p:cNvSpPr>
              <a:spLocks/>
            </p:cNvSpPr>
            <p:nvPr/>
          </p:nvSpPr>
          <p:spPr bwMode="auto">
            <a:xfrm>
              <a:off x="4086" y="2368"/>
              <a:ext cx="12" cy="25"/>
            </a:xfrm>
            <a:custGeom>
              <a:avLst/>
              <a:gdLst>
                <a:gd name="T0" fmla="*/ 12 w 124"/>
                <a:gd name="T1" fmla="*/ 25 h 306"/>
                <a:gd name="T2" fmla="*/ 0 w 124"/>
                <a:gd name="T3" fmla="*/ 0 h 306"/>
                <a:gd name="T4" fmla="*/ 0 w 124"/>
                <a:gd name="T5" fmla="*/ 21 h 306"/>
                <a:gd name="T6" fmla="*/ 12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13" name="Freeform 127"/>
            <p:cNvSpPr>
              <a:spLocks/>
            </p:cNvSpPr>
            <p:nvPr/>
          </p:nvSpPr>
          <p:spPr bwMode="auto">
            <a:xfrm>
              <a:off x="4086" y="2364"/>
              <a:ext cx="12" cy="29"/>
            </a:xfrm>
            <a:custGeom>
              <a:avLst/>
              <a:gdLst>
                <a:gd name="T0" fmla="*/ 0 w 124"/>
                <a:gd name="T1" fmla="*/ 4 h 358"/>
                <a:gd name="T2" fmla="*/ 12 w 124"/>
                <a:gd name="T3" fmla="*/ 29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2"/>
                  </a:moveTo>
                  <a:lnTo>
                    <a:pt x="124" y="358"/>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14" name="Freeform 128"/>
            <p:cNvSpPr>
              <a:spLocks/>
            </p:cNvSpPr>
            <p:nvPr/>
          </p:nvSpPr>
          <p:spPr bwMode="auto">
            <a:xfrm>
              <a:off x="4086" y="2364"/>
              <a:ext cx="12" cy="29"/>
            </a:xfrm>
            <a:custGeom>
              <a:avLst/>
              <a:gdLst>
                <a:gd name="T0" fmla="*/ 0 w 124"/>
                <a:gd name="T1" fmla="*/ 4 h 358"/>
                <a:gd name="T2" fmla="*/ 12 w 124"/>
                <a:gd name="T3" fmla="*/ 29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2"/>
                  </a:moveTo>
                  <a:lnTo>
                    <a:pt x="124" y="358"/>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15" name="Freeform 129"/>
            <p:cNvSpPr>
              <a:spLocks/>
            </p:cNvSpPr>
            <p:nvPr/>
          </p:nvSpPr>
          <p:spPr bwMode="auto">
            <a:xfrm>
              <a:off x="4098" y="2364"/>
              <a:ext cx="11" cy="29"/>
            </a:xfrm>
            <a:custGeom>
              <a:avLst/>
              <a:gdLst>
                <a:gd name="T0" fmla="*/ 11 w 124"/>
                <a:gd name="T1" fmla="*/ 25 h 358"/>
                <a:gd name="T2" fmla="*/ 0 w 124"/>
                <a:gd name="T3" fmla="*/ 0 h 358"/>
                <a:gd name="T4" fmla="*/ 0 w 124"/>
                <a:gd name="T5" fmla="*/ 29 h 358"/>
                <a:gd name="T6" fmla="*/ 11 w 124"/>
                <a:gd name="T7" fmla="*/ 25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6"/>
                  </a:moveTo>
                  <a:lnTo>
                    <a:pt x="0" y="0"/>
                  </a:lnTo>
                  <a:lnTo>
                    <a:pt x="0" y="358"/>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16" name="Freeform 130"/>
            <p:cNvSpPr>
              <a:spLocks/>
            </p:cNvSpPr>
            <p:nvPr/>
          </p:nvSpPr>
          <p:spPr bwMode="auto">
            <a:xfrm>
              <a:off x="4098" y="2364"/>
              <a:ext cx="11" cy="29"/>
            </a:xfrm>
            <a:custGeom>
              <a:avLst/>
              <a:gdLst>
                <a:gd name="T0" fmla="*/ 11 w 124"/>
                <a:gd name="T1" fmla="*/ 25 h 358"/>
                <a:gd name="T2" fmla="*/ 0 w 124"/>
                <a:gd name="T3" fmla="*/ 0 h 358"/>
                <a:gd name="T4" fmla="*/ 0 w 124"/>
                <a:gd name="T5" fmla="*/ 29 h 358"/>
                <a:gd name="T6" fmla="*/ 11 w 124"/>
                <a:gd name="T7" fmla="*/ 25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6"/>
                  </a:moveTo>
                  <a:lnTo>
                    <a:pt x="0" y="0"/>
                  </a:lnTo>
                  <a:lnTo>
                    <a:pt x="0" y="358"/>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17" name="Freeform 131"/>
            <p:cNvSpPr>
              <a:spLocks/>
            </p:cNvSpPr>
            <p:nvPr/>
          </p:nvSpPr>
          <p:spPr bwMode="auto">
            <a:xfrm>
              <a:off x="4098" y="2364"/>
              <a:ext cx="11" cy="25"/>
            </a:xfrm>
            <a:custGeom>
              <a:avLst/>
              <a:gdLst>
                <a:gd name="T0" fmla="*/ 0 w 124"/>
                <a:gd name="T1" fmla="*/ 0 h 306"/>
                <a:gd name="T2" fmla="*/ 11 w 124"/>
                <a:gd name="T3" fmla="*/ 25 h 306"/>
                <a:gd name="T4" fmla="*/ 11 w 124"/>
                <a:gd name="T5" fmla="*/ 4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18" name="Freeform 132"/>
            <p:cNvSpPr>
              <a:spLocks/>
            </p:cNvSpPr>
            <p:nvPr/>
          </p:nvSpPr>
          <p:spPr bwMode="auto">
            <a:xfrm>
              <a:off x="4098" y="2364"/>
              <a:ext cx="11" cy="25"/>
            </a:xfrm>
            <a:custGeom>
              <a:avLst/>
              <a:gdLst>
                <a:gd name="T0" fmla="*/ 0 w 124"/>
                <a:gd name="T1" fmla="*/ 0 h 306"/>
                <a:gd name="T2" fmla="*/ 11 w 124"/>
                <a:gd name="T3" fmla="*/ 25 h 306"/>
                <a:gd name="T4" fmla="*/ 11 w 124"/>
                <a:gd name="T5" fmla="*/ 4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19" name="Freeform 133"/>
            <p:cNvSpPr>
              <a:spLocks/>
            </p:cNvSpPr>
            <p:nvPr/>
          </p:nvSpPr>
          <p:spPr bwMode="auto">
            <a:xfrm>
              <a:off x="4109" y="2368"/>
              <a:ext cx="5" cy="21"/>
            </a:xfrm>
            <a:custGeom>
              <a:avLst/>
              <a:gdLst>
                <a:gd name="T0" fmla="*/ 5 w 51"/>
                <a:gd name="T1" fmla="*/ 11 h 254"/>
                <a:gd name="T2" fmla="*/ 0 w 51"/>
                <a:gd name="T3" fmla="*/ 0 h 254"/>
                <a:gd name="T4" fmla="*/ 0 w 51"/>
                <a:gd name="T5" fmla="*/ 21 h 254"/>
                <a:gd name="T6" fmla="*/ 5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51" y="127"/>
                  </a:moveTo>
                  <a:lnTo>
                    <a:pt x="0" y="0"/>
                  </a:lnTo>
                  <a:lnTo>
                    <a:pt x="0" y="254"/>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20" name="Freeform 134"/>
            <p:cNvSpPr>
              <a:spLocks/>
            </p:cNvSpPr>
            <p:nvPr/>
          </p:nvSpPr>
          <p:spPr bwMode="auto">
            <a:xfrm>
              <a:off x="4109" y="2368"/>
              <a:ext cx="5" cy="21"/>
            </a:xfrm>
            <a:custGeom>
              <a:avLst/>
              <a:gdLst>
                <a:gd name="T0" fmla="*/ 5 w 51"/>
                <a:gd name="T1" fmla="*/ 11 h 254"/>
                <a:gd name="T2" fmla="*/ 0 w 51"/>
                <a:gd name="T3" fmla="*/ 0 h 254"/>
                <a:gd name="T4" fmla="*/ 0 w 51"/>
                <a:gd name="T5" fmla="*/ 21 h 254"/>
                <a:gd name="T6" fmla="*/ 5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51" y="127"/>
                  </a:moveTo>
                  <a:lnTo>
                    <a:pt x="0" y="0"/>
                  </a:lnTo>
                  <a:lnTo>
                    <a:pt x="0" y="254"/>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21" name="Freeform 135"/>
            <p:cNvSpPr>
              <a:spLocks/>
            </p:cNvSpPr>
            <p:nvPr/>
          </p:nvSpPr>
          <p:spPr bwMode="auto">
            <a:xfrm>
              <a:off x="4075" y="2479"/>
              <a:ext cx="4" cy="21"/>
            </a:xfrm>
            <a:custGeom>
              <a:avLst/>
              <a:gdLst>
                <a:gd name="T0" fmla="*/ 0 w 51"/>
                <a:gd name="T1" fmla="*/ 11 h 253"/>
                <a:gd name="T2" fmla="*/ 4 w 51"/>
                <a:gd name="T3" fmla="*/ 21 h 253"/>
                <a:gd name="T4" fmla="*/ 4 w 51"/>
                <a:gd name="T5" fmla="*/ 0 h 253"/>
                <a:gd name="T6" fmla="*/ 0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7"/>
                  </a:moveTo>
                  <a:lnTo>
                    <a:pt x="51" y="253"/>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22" name="Freeform 136"/>
            <p:cNvSpPr>
              <a:spLocks/>
            </p:cNvSpPr>
            <p:nvPr/>
          </p:nvSpPr>
          <p:spPr bwMode="auto">
            <a:xfrm>
              <a:off x="4075" y="2479"/>
              <a:ext cx="4" cy="21"/>
            </a:xfrm>
            <a:custGeom>
              <a:avLst/>
              <a:gdLst>
                <a:gd name="T0" fmla="*/ 0 w 51"/>
                <a:gd name="T1" fmla="*/ 11 h 253"/>
                <a:gd name="T2" fmla="*/ 4 w 51"/>
                <a:gd name="T3" fmla="*/ 21 h 253"/>
                <a:gd name="T4" fmla="*/ 4 w 51"/>
                <a:gd name="T5" fmla="*/ 0 h 253"/>
                <a:gd name="T6" fmla="*/ 0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7"/>
                  </a:moveTo>
                  <a:lnTo>
                    <a:pt x="51" y="253"/>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23" name="Freeform 137"/>
            <p:cNvSpPr>
              <a:spLocks/>
            </p:cNvSpPr>
            <p:nvPr/>
          </p:nvSpPr>
          <p:spPr bwMode="auto">
            <a:xfrm>
              <a:off x="4079" y="2479"/>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24" name="Freeform 138"/>
            <p:cNvSpPr>
              <a:spLocks/>
            </p:cNvSpPr>
            <p:nvPr/>
          </p:nvSpPr>
          <p:spPr bwMode="auto">
            <a:xfrm>
              <a:off x="4079" y="2479"/>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25" name="Freeform 139"/>
            <p:cNvSpPr>
              <a:spLocks/>
            </p:cNvSpPr>
            <p:nvPr/>
          </p:nvSpPr>
          <p:spPr bwMode="auto">
            <a:xfrm>
              <a:off x="4079" y="2475"/>
              <a:ext cx="12" cy="29"/>
            </a:xfrm>
            <a:custGeom>
              <a:avLst/>
              <a:gdLst>
                <a:gd name="T0" fmla="*/ 0 w 124"/>
                <a:gd name="T1" fmla="*/ 4 h 357"/>
                <a:gd name="T2" fmla="*/ 12 w 124"/>
                <a:gd name="T3" fmla="*/ 29 h 357"/>
                <a:gd name="T4" fmla="*/ 12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26" name="Freeform 140"/>
            <p:cNvSpPr>
              <a:spLocks/>
            </p:cNvSpPr>
            <p:nvPr/>
          </p:nvSpPr>
          <p:spPr bwMode="auto">
            <a:xfrm>
              <a:off x="4079" y="2475"/>
              <a:ext cx="12" cy="29"/>
            </a:xfrm>
            <a:custGeom>
              <a:avLst/>
              <a:gdLst>
                <a:gd name="T0" fmla="*/ 0 w 124"/>
                <a:gd name="T1" fmla="*/ 4 h 357"/>
                <a:gd name="T2" fmla="*/ 12 w 124"/>
                <a:gd name="T3" fmla="*/ 29 h 357"/>
                <a:gd name="T4" fmla="*/ 12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27" name="Freeform 141"/>
            <p:cNvSpPr>
              <a:spLocks/>
            </p:cNvSpPr>
            <p:nvPr/>
          </p:nvSpPr>
          <p:spPr bwMode="auto">
            <a:xfrm>
              <a:off x="4091" y="2475"/>
              <a:ext cx="11" cy="29"/>
            </a:xfrm>
            <a:custGeom>
              <a:avLst/>
              <a:gdLst>
                <a:gd name="T0" fmla="*/ 11 w 124"/>
                <a:gd name="T1" fmla="*/ 25 h 357"/>
                <a:gd name="T2" fmla="*/ 0 w 124"/>
                <a:gd name="T3" fmla="*/ 0 h 357"/>
                <a:gd name="T4" fmla="*/ 0 w 124"/>
                <a:gd name="T5" fmla="*/ 29 h 357"/>
                <a:gd name="T6" fmla="*/ 11 w 124"/>
                <a:gd name="T7" fmla="*/ 25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28" name="Freeform 142"/>
            <p:cNvSpPr>
              <a:spLocks/>
            </p:cNvSpPr>
            <p:nvPr/>
          </p:nvSpPr>
          <p:spPr bwMode="auto">
            <a:xfrm>
              <a:off x="4091" y="2475"/>
              <a:ext cx="11" cy="29"/>
            </a:xfrm>
            <a:custGeom>
              <a:avLst/>
              <a:gdLst>
                <a:gd name="T0" fmla="*/ 11 w 124"/>
                <a:gd name="T1" fmla="*/ 25 h 357"/>
                <a:gd name="T2" fmla="*/ 0 w 124"/>
                <a:gd name="T3" fmla="*/ 0 h 357"/>
                <a:gd name="T4" fmla="*/ 0 w 124"/>
                <a:gd name="T5" fmla="*/ 29 h 357"/>
                <a:gd name="T6" fmla="*/ 11 w 124"/>
                <a:gd name="T7" fmla="*/ 25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124" y="305"/>
                  </a:moveTo>
                  <a:lnTo>
                    <a:pt x="0" y="0"/>
                  </a:lnTo>
                  <a:lnTo>
                    <a:pt x="0" y="357"/>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29" name="Freeform 143"/>
            <p:cNvSpPr>
              <a:spLocks/>
            </p:cNvSpPr>
            <p:nvPr/>
          </p:nvSpPr>
          <p:spPr bwMode="auto">
            <a:xfrm>
              <a:off x="4091" y="2475"/>
              <a:ext cx="11" cy="25"/>
            </a:xfrm>
            <a:custGeom>
              <a:avLst/>
              <a:gdLst>
                <a:gd name="T0" fmla="*/ 0 w 124"/>
                <a:gd name="T1" fmla="*/ 0 h 305"/>
                <a:gd name="T2" fmla="*/ 11 w 124"/>
                <a:gd name="T3" fmla="*/ 25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30" name="Freeform 144"/>
            <p:cNvSpPr>
              <a:spLocks/>
            </p:cNvSpPr>
            <p:nvPr/>
          </p:nvSpPr>
          <p:spPr bwMode="auto">
            <a:xfrm>
              <a:off x="4091" y="2475"/>
              <a:ext cx="11" cy="25"/>
            </a:xfrm>
            <a:custGeom>
              <a:avLst/>
              <a:gdLst>
                <a:gd name="T0" fmla="*/ 0 w 124"/>
                <a:gd name="T1" fmla="*/ 0 h 305"/>
                <a:gd name="T2" fmla="*/ 11 w 124"/>
                <a:gd name="T3" fmla="*/ 25 h 305"/>
                <a:gd name="T4" fmla="*/ 11 w 124"/>
                <a:gd name="T5" fmla="*/ 4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31" name="Freeform 145"/>
            <p:cNvSpPr>
              <a:spLocks/>
            </p:cNvSpPr>
            <p:nvPr/>
          </p:nvSpPr>
          <p:spPr bwMode="auto">
            <a:xfrm>
              <a:off x="4102" y="2479"/>
              <a:ext cx="5" cy="21"/>
            </a:xfrm>
            <a:custGeom>
              <a:avLst/>
              <a:gdLst>
                <a:gd name="T0" fmla="*/ 5 w 52"/>
                <a:gd name="T1" fmla="*/ 11 h 253"/>
                <a:gd name="T2" fmla="*/ 0 w 52"/>
                <a:gd name="T3" fmla="*/ 0 h 253"/>
                <a:gd name="T4" fmla="*/ 0 w 52"/>
                <a:gd name="T5" fmla="*/ 21 h 253"/>
                <a:gd name="T6" fmla="*/ 5 w 52"/>
                <a:gd name="T7" fmla="*/ 11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52" y="127"/>
                  </a:moveTo>
                  <a:lnTo>
                    <a:pt x="0" y="0"/>
                  </a:lnTo>
                  <a:lnTo>
                    <a:pt x="0" y="253"/>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32" name="Freeform 146"/>
            <p:cNvSpPr>
              <a:spLocks/>
            </p:cNvSpPr>
            <p:nvPr/>
          </p:nvSpPr>
          <p:spPr bwMode="auto">
            <a:xfrm>
              <a:off x="4102" y="2479"/>
              <a:ext cx="5" cy="21"/>
            </a:xfrm>
            <a:custGeom>
              <a:avLst/>
              <a:gdLst>
                <a:gd name="T0" fmla="*/ 5 w 52"/>
                <a:gd name="T1" fmla="*/ 11 h 253"/>
                <a:gd name="T2" fmla="*/ 0 w 52"/>
                <a:gd name="T3" fmla="*/ 0 h 253"/>
                <a:gd name="T4" fmla="*/ 0 w 52"/>
                <a:gd name="T5" fmla="*/ 21 h 253"/>
                <a:gd name="T6" fmla="*/ 5 w 52"/>
                <a:gd name="T7" fmla="*/ 11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52" y="127"/>
                  </a:moveTo>
                  <a:lnTo>
                    <a:pt x="0" y="0"/>
                  </a:lnTo>
                  <a:lnTo>
                    <a:pt x="0" y="253"/>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33" name="Freeform 147"/>
            <p:cNvSpPr>
              <a:spLocks/>
            </p:cNvSpPr>
            <p:nvPr/>
          </p:nvSpPr>
          <p:spPr bwMode="auto">
            <a:xfrm>
              <a:off x="4075" y="2475"/>
              <a:ext cx="32" cy="29"/>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5 h 357"/>
                <a:gd name="T12" fmla="*/ 16 w 351"/>
                <a:gd name="T13" fmla="*/ 29 h 357"/>
                <a:gd name="T14" fmla="*/ 27 w 351"/>
                <a:gd name="T15" fmla="*/ 25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9"/>
                  </a:moveTo>
                  <a:lnTo>
                    <a:pt x="299" y="52"/>
                  </a:lnTo>
                  <a:lnTo>
                    <a:pt x="175" y="0"/>
                  </a:lnTo>
                  <a:lnTo>
                    <a:pt x="51" y="52"/>
                  </a:lnTo>
                  <a:lnTo>
                    <a:pt x="0" y="179"/>
                  </a:lnTo>
                  <a:lnTo>
                    <a:pt x="51" y="305"/>
                  </a:lnTo>
                  <a:lnTo>
                    <a:pt x="175" y="357"/>
                  </a:lnTo>
                  <a:lnTo>
                    <a:pt x="299" y="305"/>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34" name="Freeform 148"/>
            <p:cNvSpPr>
              <a:spLocks/>
            </p:cNvSpPr>
            <p:nvPr/>
          </p:nvSpPr>
          <p:spPr bwMode="auto">
            <a:xfrm>
              <a:off x="3995" y="2704"/>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9"/>
                  </a:moveTo>
                  <a:lnTo>
                    <a:pt x="300" y="52"/>
                  </a:lnTo>
                  <a:lnTo>
                    <a:pt x="175" y="0"/>
                  </a:lnTo>
                  <a:lnTo>
                    <a:pt x="51" y="52"/>
                  </a:lnTo>
                  <a:lnTo>
                    <a:pt x="0" y="179"/>
                  </a:lnTo>
                  <a:lnTo>
                    <a:pt x="51" y="306"/>
                  </a:lnTo>
                  <a:lnTo>
                    <a:pt x="175" y="357"/>
                  </a:lnTo>
                  <a:lnTo>
                    <a:pt x="300"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35" name="Freeform 149"/>
            <p:cNvSpPr>
              <a:spLocks/>
            </p:cNvSpPr>
            <p:nvPr/>
          </p:nvSpPr>
          <p:spPr bwMode="auto">
            <a:xfrm>
              <a:off x="3995" y="2708"/>
              <a:ext cx="5" cy="22"/>
            </a:xfrm>
            <a:custGeom>
              <a:avLst/>
              <a:gdLst>
                <a:gd name="T0" fmla="*/ 0 w 51"/>
                <a:gd name="T1" fmla="*/ 11 h 254"/>
                <a:gd name="T2" fmla="*/ 5 w 51"/>
                <a:gd name="T3" fmla="*/ 22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36" name="Freeform 150"/>
            <p:cNvSpPr>
              <a:spLocks/>
            </p:cNvSpPr>
            <p:nvPr/>
          </p:nvSpPr>
          <p:spPr bwMode="auto">
            <a:xfrm>
              <a:off x="3995" y="2708"/>
              <a:ext cx="5" cy="22"/>
            </a:xfrm>
            <a:custGeom>
              <a:avLst/>
              <a:gdLst>
                <a:gd name="T0" fmla="*/ 0 w 51"/>
                <a:gd name="T1" fmla="*/ 11 h 254"/>
                <a:gd name="T2" fmla="*/ 5 w 51"/>
                <a:gd name="T3" fmla="*/ 22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37" name="Freeform 151"/>
            <p:cNvSpPr>
              <a:spLocks/>
            </p:cNvSpPr>
            <p:nvPr/>
          </p:nvSpPr>
          <p:spPr bwMode="auto">
            <a:xfrm>
              <a:off x="4000" y="2708"/>
              <a:ext cx="11" cy="26"/>
            </a:xfrm>
            <a:custGeom>
              <a:avLst/>
              <a:gdLst>
                <a:gd name="T0" fmla="*/ 11 w 124"/>
                <a:gd name="T1" fmla="*/ 26 h 305"/>
                <a:gd name="T2" fmla="*/ 0 w 124"/>
                <a:gd name="T3" fmla="*/ 0 h 305"/>
                <a:gd name="T4" fmla="*/ 0 w 124"/>
                <a:gd name="T5" fmla="*/ 22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4"/>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38" name="Freeform 152"/>
            <p:cNvSpPr>
              <a:spLocks/>
            </p:cNvSpPr>
            <p:nvPr/>
          </p:nvSpPr>
          <p:spPr bwMode="auto">
            <a:xfrm>
              <a:off x="4000" y="2708"/>
              <a:ext cx="11" cy="26"/>
            </a:xfrm>
            <a:custGeom>
              <a:avLst/>
              <a:gdLst>
                <a:gd name="T0" fmla="*/ 11 w 124"/>
                <a:gd name="T1" fmla="*/ 26 h 305"/>
                <a:gd name="T2" fmla="*/ 0 w 124"/>
                <a:gd name="T3" fmla="*/ 0 h 305"/>
                <a:gd name="T4" fmla="*/ 0 w 124"/>
                <a:gd name="T5" fmla="*/ 22 h 305"/>
                <a:gd name="T6" fmla="*/ 11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4"/>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39" name="Freeform 153"/>
            <p:cNvSpPr>
              <a:spLocks/>
            </p:cNvSpPr>
            <p:nvPr/>
          </p:nvSpPr>
          <p:spPr bwMode="auto">
            <a:xfrm>
              <a:off x="4000" y="2704"/>
              <a:ext cx="11" cy="30"/>
            </a:xfrm>
            <a:custGeom>
              <a:avLst/>
              <a:gdLst>
                <a:gd name="T0" fmla="*/ 0 w 124"/>
                <a:gd name="T1" fmla="*/ 4 h 357"/>
                <a:gd name="T2" fmla="*/ 11 w 124"/>
                <a:gd name="T3" fmla="*/ 30 h 357"/>
                <a:gd name="T4" fmla="*/ 11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40" name="Freeform 154"/>
            <p:cNvSpPr>
              <a:spLocks/>
            </p:cNvSpPr>
            <p:nvPr/>
          </p:nvSpPr>
          <p:spPr bwMode="auto">
            <a:xfrm>
              <a:off x="4000" y="2704"/>
              <a:ext cx="11" cy="30"/>
            </a:xfrm>
            <a:custGeom>
              <a:avLst/>
              <a:gdLst>
                <a:gd name="T0" fmla="*/ 0 w 124"/>
                <a:gd name="T1" fmla="*/ 4 h 357"/>
                <a:gd name="T2" fmla="*/ 11 w 124"/>
                <a:gd name="T3" fmla="*/ 30 h 357"/>
                <a:gd name="T4" fmla="*/ 11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41" name="Freeform 155"/>
            <p:cNvSpPr>
              <a:spLocks/>
            </p:cNvSpPr>
            <p:nvPr/>
          </p:nvSpPr>
          <p:spPr bwMode="auto">
            <a:xfrm>
              <a:off x="4011" y="2704"/>
              <a:ext cx="12" cy="30"/>
            </a:xfrm>
            <a:custGeom>
              <a:avLst/>
              <a:gdLst>
                <a:gd name="T0" fmla="*/ 12 w 125"/>
                <a:gd name="T1" fmla="*/ 26 h 357"/>
                <a:gd name="T2" fmla="*/ 0 w 125"/>
                <a:gd name="T3" fmla="*/ 0 h 357"/>
                <a:gd name="T4" fmla="*/ 0 w 125"/>
                <a:gd name="T5" fmla="*/ 30 h 357"/>
                <a:gd name="T6" fmla="*/ 12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6"/>
                  </a:moveTo>
                  <a:lnTo>
                    <a:pt x="0" y="0"/>
                  </a:lnTo>
                  <a:lnTo>
                    <a:pt x="0" y="357"/>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42" name="Freeform 156"/>
            <p:cNvSpPr>
              <a:spLocks/>
            </p:cNvSpPr>
            <p:nvPr/>
          </p:nvSpPr>
          <p:spPr bwMode="auto">
            <a:xfrm>
              <a:off x="4011" y="2704"/>
              <a:ext cx="12" cy="30"/>
            </a:xfrm>
            <a:custGeom>
              <a:avLst/>
              <a:gdLst>
                <a:gd name="T0" fmla="*/ 12 w 125"/>
                <a:gd name="T1" fmla="*/ 26 h 357"/>
                <a:gd name="T2" fmla="*/ 0 w 125"/>
                <a:gd name="T3" fmla="*/ 0 h 357"/>
                <a:gd name="T4" fmla="*/ 0 w 125"/>
                <a:gd name="T5" fmla="*/ 30 h 357"/>
                <a:gd name="T6" fmla="*/ 12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6"/>
                  </a:moveTo>
                  <a:lnTo>
                    <a:pt x="0" y="0"/>
                  </a:lnTo>
                  <a:lnTo>
                    <a:pt x="0" y="357"/>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43" name="Freeform 157"/>
            <p:cNvSpPr>
              <a:spLocks/>
            </p:cNvSpPr>
            <p:nvPr/>
          </p:nvSpPr>
          <p:spPr bwMode="auto">
            <a:xfrm>
              <a:off x="4011" y="2704"/>
              <a:ext cx="12" cy="26"/>
            </a:xfrm>
            <a:custGeom>
              <a:avLst/>
              <a:gdLst>
                <a:gd name="T0" fmla="*/ 0 w 125"/>
                <a:gd name="T1" fmla="*/ 0 h 306"/>
                <a:gd name="T2" fmla="*/ 12 w 125"/>
                <a:gd name="T3" fmla="*/ 26 h 306"/>
                <a:gd name="T4" fmla="*/ 12 w 125"/>
                <a:gd name="T5" fmla="*/ 4 h 306"/>
                <a:gd name="T6" fmla="*/ 0 w 125"/>
                <a:gd name="T7" fmla="*/ 0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0" y="0"/>
                  </a:moveTo>
                  <a:lnTo>
                    <a:pt x="125" y="306"/>
                  </a:lnTo>
                  <a:lnTo>
                    <a:pt x="125"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44" name="Freeform 158"/>
            <p:cNvSpPr>
              <a:spLocks/>
            </p:cNvSpPr>
            <p:nvPr/>
          </p:nvSpPr>
          <p:spPr bwMode="auto">
            <a:xfrm>
              <a:off x="4011" y="2704"/>
              <a:ext cx="12" cy="26"/>
            </a:xfrm>
            <a:custGeom>
              <a:avLst/>
              <a:gdLst>
                <a:gd name="T0" fmla="*/ 0 w 125"/>
                <a:gd name="T1" fmla="*/ 0 h 306"/>
                <a:gd name="T2" fmla="*/ 12 w 125"/>
                <a:gd name="T3" fmla="*/ 26 h 306"/>
                <a:gd name="T4" fmla="*/ 12 w 125"/>
                <a:gd name="T5" fmla="*/ 4 h 306"/>
                <a:gd name="T6" fmla="*/ 0 w 125"/>
                <a:gd name="T7" fmla="*/ 0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0" y="0"/>
                  </a:moveTo>
                  <a:lnTo>
                    <a:pt x="125" y="306"/>
                  </a:lnTo>
                  <a:lnTo>
                    <a:pt x="125"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45" name="Freeform 159"/>
            <p:cNvSpPr>
              <a:spLocks/>
            </p:cNvSpPr>
            <p:nvPr/>
          </p:nvSpPr>
          <p:spPr bwMode="auto">
            <a:xfrm>
              <a:off x="4023" y="2708"/>
              <a:ext cx="4" cy="22"/>
            </a:xfrm>
            <a:custGeom>
              <a:avLst/>
              <a:gdLst>
                <a:gd name="T0" fmla="*/ 4 w 51"/>
                <a:gd name="T1" fmla="*/ 11 h 254"/>
                <a:gd name="T2" fmla="*/ 0 w 51"/>
                <a:gd name="T3" fmla="*/ 0 h 254"/>
                <a:gd name="T4" fmla="*/ 0 w 51"/>
                <a:gd name="T5" fmla="*/ 22 h 254"/>
                <a:gd name="T6" fmla="*/ 4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51" y="127"/>
                  </a:moveTo>
                  <a:lnTo>
                    <a:pt x="0" y="0"/>
                  </a:lnTo>
                  <a:lnTo>
                    <a:pt x="0" y="254"/>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46" name="Freeform 160"/>
            <p:cNvSpPr>
              <a:spLocks/>
            </p:cNvSpPr>
            <p:nvPr/>
          </p:nvSpPr>
          <p:spPr bwMode="auto">
            <a:xfrm>
              <a:off x="4023" y="2708"/>
              <a:ext cx="4" cy="22"/>
            </a:xfrm>
            <a:custGeom>
              <a:avLst/>
              <a:gdLst>
                <a:gd name="T0" fmla="*/ 4 w 51"/>
                <a:gd name="T1" fmla="*/ 11 h 254"/>
                <a:gd name="T2" fmla="*/ 0 w 51"/>
                <a:gd name="T3" fmla="*/ 0 h 254"/>
                <a:gd name="T4" fmla="*/ 0 w 51"/>
                <a:gd name="T5" fmla="*/ 22 h 254"/>
                <a:gd name="T6" fmla="*/ 4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51" y="127"/>
                  </a:moveTo>
                  <a:lnTo>
                    <a:pt x="0" y="0"/>
                  </a:lnTo>
                  <a:lnTo>
                    <a:pt x="0" y="254"/>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47" name="Freeform 161"/>
            <p:cNvSpPr>
              <a:spLocks/>
            </p:cNvSpPr>
            <p:nvPr/>
          </p:nvSpPr>
          <p:spPr bwMode="auto">
            <a:xfrm>
              <a:off x="4020" y="2000"/>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8"/>
                  </a:moveTo>
                  <a:lnTo>
                    <a:pt x="300" y="52"/>
                  </a:lnTo>
                  <a:lnTo>
                    <a:pt x="175" y="0"/>
                  </a:lnTo>
                  <a:lnTo>
                    <a:pt x="51" y="52"/>
                  </a:lnTo>
                  <a:lnTo>
                    <a:pt x="0" y="178"/>
                  </a:lnTo>
                  <a:lnTo>
                    <a:pt x="51" y="305"/>
                  </a:lnTo>
                  <a:lnTo>
                    <a:pt x="175" y="357"/>
                  </a:lnTo>
                  <a:lnTo>
                    <a:pt x="300" y="305"/>
                  </a:lnTo>
                  <a:lnTo>
                    <a:pt x="35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48" name="Freeform 162"/>
            <p:cNvSpPr>
              <a:spLocks/>
            </p:cNvSpPr>
            <p:nvPr/>
          </p:nvSpPr>
          <p:spPr bwMode="auto">
            <a:xfrm>
              <a:off x="4020" y="2005"/>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49" name="Freeform 163"/>
            <p:cNvSpPr>
              <a:spLocks/>
            </p:cNvSpPr>
            <p:nvPr/>
          </p:nvSpPr>
          <p:spPr bwMode="auto">
            <a:xfrm>
              <a:off x="4020" y="2005"/>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50" name="Freeform 164"/>
            <p:cNvSpPr>
              <a:spLocks/>
            </p:cNvSpPr>
            <p:nvPr/>
          </p:nvSpPr>
          <p:spPr bwMode="auto">
            <a:xfrm>
              <a:off x="4024" y="2005"/>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51" name="Freeform 165"/>
            <p:cNvSpPr>
              <a:spLocks/>
            </p:cNvSpPr>
            <p:nvPr/>
          </p:nvSpPr>
          <p:spPr bwMode="auto">
            <a:xfrm>
              <a:off x="4024" y="2005"/>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3"/>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52" name="Freeform 166"/>
            <p:cNvSpPr>
              <a:spLocks/>
            </p:cNvSpPr>
            <p:nvPr/>
          </p:nvSpPr>
          <p:spPr bwMode="auto">
            <a:xfrm>
              <a:off x="4024" y="2000"/>
              <a:ext cx="12" cy="30"/>
            </a:xfrm>
            <a:custGeom>
              <a:avLst/>
              <a:gdLst>
                <a:gd name="T0" fmla="*/ 0 w 124"/>
                <a:gd name="T1" fmla="*/ 4 h 357"/>
                <a:gd name="T2" fmla="*/ 12 w 124"/>
                <a:gd name="T3" fmla="*/ 30 h 357"/>
                <a:gd name="T4" fmla="*/ 12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53" name="Freeform 167"/>
            <p:cNvSpPr>
              <a:spLocks/>
            </p:cNvSpPr>
            <p:nvPr/>
          </p:nvSpPr>
          <p:spPr bwMode="auto">
            <a:xfrm>
              <a:off x="4024" y="2000"/>
              <a:ext cx="12" cy="30"/>
            </a:xfrm>
            <a:custGeom>
              <a:avLst/>
              <a:gdLst>
                <a:gd name="T0" fmla="*/ 0 w 124"/>
                <a:gd name="T1" fmla="*/ 4 h 357"/>
                <a:gd name="T2" fmla="*/ 12 w 124"/>
                <a:gd name="T3" fmla="*/ 30 h 357"/>
                <a:gd name="T4" fmla="*/ 12 w 124"/>
                <a:gd name="T5" fmla="*/ 0 h 357"/>
                <a:gd name="T6" fmla="*/ 0 w 124"/>
                <a:gd name="T7" fmla="*/ 4 h 357"/>
                <a:gd name="T8" fmla="*/ 0 60000 65536"/>
                <a:gd name="T9" fmla="*/ 0 60000 65536"/>
                <a:gd name="T10" fmla="*/ 0 60000 65536"/>
                <a:gd name="T11" fmla="*/ 0 60000 65536"/>
                <a:gd name="T12" fmla="*/ 0 w 124"/>
                <a:gd name="T13" fmla="*/ 0 h 357"/>
                <a:gd name="T14" fmla="*/ 124 w 124"/>
                <a:gd name="T15" fmla="*/ 357 h 357"/>
              </a:gdLst>
              <a:ahLst/>
              <a:cxnLst>
                <a:cxn ang="T8">
                  <a:pos x="T0" y="T1"/>
                </a:cxn>
                <a:cxn ang="T9">
                  <a:pos x="T2" y="T3"/>
                </a:cxn>
                <a:cxn ang="T10">
                  <a:pos x="T4" y="T5"/>
                </a:cxn>
                <a:cxn ang="T11">
                  <a:pos x="T6" y="T7"/>
                </a:cxn>
              </a:cxnLst>
              <a:rect l="T12" t="T13" r="T14" b="T15"/>
              <a:pathLst>
                <a:path w="124" h="357">
                  <a:moveTo>
                    <a:pt x="0" y="52"/>
                  </a:moveTo>
                  <a:lnTo>
                    <a:pt x="124" y="357"/>
                  </a:lnTo>
                  <a:lnTo>
                    <a:pt x="124"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54" name="Freeform 168"/>
            <p:cNvSpPr>
              <a:spLocks/>
            </p:cNvSpPr>
            <p:nvPr/>
          </p:nvSpPr>
          <p:spPr bwMode="auto">
            <a:xfrm>
              <a:off x="4036" y="2000"/>
              <a:ext cx="11" cy="30"/>
            </a:xfrm>
            <a:custGeom>
              <a:avLst/>
              <a:gdLst>
                <a:gd name="T0" fmla="*/ 11 w 125"/>
                <a:gd name="T1" fmla="*/ 26 h 357"/>
                <a:gd name="T2" fmla="*/ 0 w 125"/>
                <a:gd name="T3" fmla="*/ 0 h 357"/>
                <a:gd name="T4" fmla="*/ 0 w 125"/>
                <a:gd name="T5" fmla="*/ 30 h 357"/>
                <a:gd name="T6" fmla="*/ 11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55" name="Freeform 169"/>
            <p:cNvSpPr>
              <a:spLocks/>
            </p:cNvSpPr>
            <p:nvPr/>
          </p:nvSpPr>
          <p:spPr bwMode="auto">
            <a:xfrm>
              <a:off x="4036" y="2000"/>
              <a:ext cx="11" cy="30"/>
            </a:xfrm>
            <a:custGeom>
              <a:avLst/>
              <a:gdLst>
                <a:gd name="T0" fmla="*/ 11 w 125"/>
                <a:gd name="T1" fmla="*/ 26 h 357"/>
                <a:gd name="T2" fmla="*/ 0 w 125"/>
                <a:gd name="T3" fmla="*/ 0 h 357"/>
                <a:gd name="T4" fmla="*/ 0 w 125"/>
                <a:gd name="T5" fmla="*/ 30 h 357"/>
                <a:gd name="T6" fmla="*/ 11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56" name="Freeform 170"/>
            <p:cNvSpPr>
              <a:spLocks/>
            </p:cNvSpPr>
            <p:nvPr/>
          </p:nvSpPr>
          <p:spPr bwMode="auto">
            <a:xfrm>
              <a:off x="4036" y="2000"/>
              <a:ext cx="11" cy="26"/>
            </a:xfrm>
            <a:custGeom>
              <a:avLst/>
              <a:gdLst>
                <a:gd name="T0" fmla="*/ 0 w 125"/>
                <a:gd name="T1" fmla="*/ 0 h 305"/>
                <a:gd name="T2" fmla="*/ 11 w 125"/>
                <a:gd name="T3" fmla="*/ 26 h 305"/>
                <a:gd name="T4" fmla="*/ 11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57" name="Freeform 171"/>
            <p:cNvSpPr>
              <a:spLocks/>
            </p:cNvSpPr>
            <p:nvPr/>
          </p:nvSpPr>
          <p:spPr bwMode="auto">
            <a:xfrm>
              <a:off x="4036" y="2000"/>
              <a:ext cx="11" cy="26"/>
            </a:xfrm>
            <a:custGeom>
              <a:avLst/>
              <a:gdLst>
                <a:gd name="T0" fmla="*/ 0 w 125"/>
                <a:gd name="T1" fmla="*/ 0 h 305"/>
                <a:gd name="T2" fmla="*/ 11 w 125"/>
                <a:gd name="T3" fmla="*/ 26 h 305"/>
                <a:gd name="T4" fmla="*/ 11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58" name="Freeform 172"/>
            <p:cNvSpPr>
              <a:spLocks/>
            </p:cNvSpPr>
            <p:nvPr/>
          </p:nvSpPr>
          <p:spPr bwMode="auto">
            <a:xfrm>
              <a:off x="4047" y="2005"/>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59" name="Freeform 173"/>
            <p:cNvSpPr>
              <a:spLocks/>
            </p:cNvSpPr>
            <p:nvPr/>
          </p:nvSpPr>
          <p:spPr bwMode="auto">
            <a:xfrm>
              <a:off x="4047" y="2005"/>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60" name="Freeform 174"/>
            <p:cNvSpPr>
              <a:spLocks/>
            </p:cNvSpPr>
            <p:nvPr/>
          </p:nvSpPr>
          <p:spPr bwMode="auto">
            <a:xfrm>
              <a:off x="3946" y="1859"/>
              <a:ext cx="4" cy="21"/>
            </a:xfrm>
            <a:custGeom>
              <a:avLst/>
              <a:gdLst>
                <a:gd name="T0" fmla="*/ 0 w 51"/>
                <a:gd name="T1" fmla="*/ 11 h 254"/>
                <a:gd name="T2" fmla="*/ 4 w 51"/>
                <a:gd name="T3" fmla="*/ 21 h 254"/>
                <a:gd name="T4" fmla="*/ 4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61" name="Freeform 175"/>
            <p:cNvSpPr>
              <a:spLocks/>
            </p:cNvSpPr>
            <p:nvPr/>
          </p:nvSpPr>
          <p:spPr bwMode="auto">
            <a:xfrm>
              <a:off x="3946" y="1859"/>
              <a:ext cx="4" cy="21"/>
            </a:xfrm>
            <a:custGeom>
              <a:avLst/>
              <a:gdLst>
                <a:gd name="T0" fmla="*/ 0 w 51"/>
                <a:gd name="T1" fmla="*/ 11 h 254"/>
                <a:gd name="T2" fmla="*/ 4 w 51"/>
                <a:gd name="T3" fmla="*/ 21 h 254"/>
                <a:gd name="T4" fmla="*/ 4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62" name="Freeform 176"/>
            <p:cNvSpPr>
              <a:spLocks/>
            </p:cNvSpPr>
            <p:nvPr/>
          </p:nvSpPr>
          <p:spPr bwMode="auto">
            <a:xfrm>
              <a:off x="3950" y="1859"/>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63" name="Freeform 177"/>
            <p:cNvSpPr>
              <a:spLocks/>
            </p:cNvSpPr>
            <p:nvPr/>
          </p:nvSpPr>
          <p:spPr bwMode="auto">
            <a:xfrm>
              <a:off x="3950" y="1859"/>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64" name="Freeform 178"/>
            <p:cNvSpPr>
              <a:spLocks/>
            </p:cNvSpPr>
            <p:nvPr/>
          </p:nvSpPr>
          <p:spPr bwMode="auto">
            <a:xfrm>
              <a:off x="3950" y="1854"/>
              <a:ext cx="12" cy="30"/>
            </a:xfrm>
            <a:custGeom>
              <a:avLst/>
              <a:gdLst>
                <a:gd name="T0" fmla="*/ 0 w 125"/>
                <a:gd name="T1" fmla="*/ 4 h 359"/>
                <a:gd name="T2" fmla="*/ 12 w 125"/>
                <a:gd name="T3" fmla="*/ 30 h 359"/>
                <a:gd name="T4" fmla="*/ 12 w 125"/>
                <a:gd name="T5" fmla="*/ 0 h 359"/>
                <a:gd name="T6" fmla="*/ 0 w 125"/>
                <a:gd name="T7" fmla="*/ 4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0" y="53"/>
                  </a:moveTo>
                  <a:lnTo>
                    <a:pt x="125" y="359"/>
                  </a:lnTo>
                  <a:lnTo>
                    <a:pt x="125"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65" name="Freeform 179"/>
            <p:cNvSpPr>
              <a:spLocks/>
            </p:cNvSpPr>
            <p:nvPr/>
          </p:nvSpPr>
          <p:spPr bwMode="auto">
            <a:xfrm>
              <a:off x="3950" y="1854"/>
              <a:ext cx="12" cy="30"/>
            </a:xfrm>
            <a:custGeom>
              <a:avLst/>
              <a:gdLst>
                <a:gd name="T0" fmla="*/ 0 w 125"/>
                <a:gd name="T1" fmla="*/ 4 h 359"/>
                <a:gd name="T2" fmla="*/ 12 w 125"/>
                <a:gd name="T3" fmla="*/ 30 h 359"/>
                <a:gd name="T4" fmla="*/ 12 w 125"/>
                <a:gd name="T5" fmla="*/ 0 h 359"/>
                <a:gd name="T6" fmla="*/ 0 w 125"/>
                <a:gd name="T7" fmla="*/ 4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0" y="53"/>
                  </a:moveTo>
                  <a:lnTo>
                    <a:pt x="125" y="359"/>
                  </a:lnTo>
                  <a:lnTo>
                    <a:pt x="125"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66" name="Freeform 180"/>
            <p:cNvSpPr>
              <a:spLocks/>
            </p:cNvSpPr>
            <p:nvPr/>
          </p:nvSpPr>
          <p:spPr bwMode="auto">
            <a:xfrm>
              <a:off x="3962" y="1854"/>
              <a:ext cx="11" cy="30"/>
            </a:xfrm>
            <a:custGeom>
              <a:avLst/>
              <a:gdLst>
                <a:gd name="T0" fmla="*/ 11 w 123"/>
                <a:gd name="T1" fmla="*/ 26 h 359"/>
                <a:gd name="T2" fmla="*/ 0 w 123"/>
                <a:gd name="T3" fmla="*/ 0 h 359"/>
                <a:gd name="T4" fmla="*/ 0 w 123"/>
                <a:gd name="T5" fmla="*/ 30 h 359"/>
                <a:gd name="T6" fmla="*/ 11 w 123"/>
                <a:gd name="T7" fmla="*/ 26 h 359"/>
                <a:gd name="T8" fmla="*/ 0 60000 65536"/>
                <a:gd name="T9" fmla="*/ 0 60000 65536"/>
                <a:gd name="T10" fmla="*/ 0 60000 65536"/>
                <a:gd name="T11" fmla="*/ 0 60000 65536"/>
                <a:gd name="T12" fmla="*/ 0 w 123"/>
                <a:gd name="T13" fmla="*/ 0 h 359"/>
                <a:gd name="T14" fmla="*/ 123 w 123"/>
                <a:gd name="T15" fmla="*/ 359 h 359"/>
              </a:gdLst>
              <a:ahLst/>
              <a:cxnLst>
                <a:cxn ang="T8">
                  <a:pos x="T0" y="T1"/>
                </a:cxn>
                <a:cxn ang="T9">
                  <a:pos x="T2" y="T3"/>
                </a:cxn>
                <a:cxn ang="T10">
                  <a:pos x="T4" y="T5"/>
                </a:cxn>
                <a:cxn ang="T11">
                  <a:pos x="T6" y="T7"/>
                </a:cxn>
              </a:cxnLst>
              <a:rect l="T12" t="T13" r="T14" b="T15"/>
              <a:pathLst>
                <a:path w="123" h="359">
                  <a:moveTo>
                    <a:pt x="123" y="307"/>
                  </a:moveTo>
                  <a:lnTo>
                    <a:pt x="0" y="0"/>
                  </a:lnTo>
                  <a:lnTo>
                    <a:pt x="0" y="359"/>
                  </a:lnTo>
                  <a:lnTo>
                    <a:pt x="123"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67" name="Freeform 181"/>
            <p:cNvSpPr>
              <a:spLocks/>
            </p:cNvSpPr>
            <p:nvPr/>
          </p:nvSpPr>
          <p:spPr bwMode="auto">
            <a:xfrm>
              <a:off x="3962" y="1854"/>
              <a:ext cx="11" cy="30"/>
            </a:xfrm>
            <a:custGeom>
              <a:avLst/>
              <a:gdLst>
                <a:gd name="T0" fmla="*/ 11 w 123"/>
                <a:gd name="T1" fmla="*/ 26 h 359"/>
                <a:gd name="T2" fmla="*/ 0 w 123"/>
                <a:gd name="T3" fmla="*/ 0 h 359"/>
                <a:gd name="T4" fmla="*/ 0 w 123"/>
                <a:gd name="T5" fmla="*/ 30 h 359"/>
                <a:gd name="T6" fmla="*/ 11 w 123"/>
                <a:gd name="T7" fmla="*/ 26 h 359"/>
                <a:gd name="T8" fmla="*/ 0 60000 65536"/>
                <a:gd name="T9" fmla="*/ 0 60000 65536"/>
                <a:gd name="T10" fmla="*/ 0 60000 65536"/>
                <a:gd name="T11" fmla="*/ 0 60000 65536"/>
                <a:gd name="T12" fmla="*/ 0 w 123"/>
                <a:gd name="T13" fmla="*/ 0 h 359"/>
                <a:gd name="T14" fmla="*/ 123 w 123"/>
                <a:gd name="T15" fmla="*/ 359 h 359"/>
              </a:gdLst>
              <a:ahLst/>
              <a:cxnLst>
                <a:cxn ang="T8">
                  <a:pos x="T0" y="T1"/>
                </a:cxn>
                <a:cxn ang="T9">
                  <a:pos x="T2" y="T3"/>
                </a:cxn>
                <a:cxn ang="T10">
                  <a:pos x="T4" y="T5"/>
                </a:cxn>
                <a:cxn ang="T11">
                  <a:pos x="T6" y="T7"/>
                </a:cxn>
              </a:cxnLst>
              <a:rect l="T12" t="T13" r="T14" b="T15"/>
              <a:pathLst>
                <a:path w="123" h="359">
                  <a:moveTo>
                    <a:pt x="123" y="307"/>
                  </a:moveTo>
                  <a:lnTo>
                    <a:pt x="0" y="0"/>
                  </a:lnTo>
                  <a:lnTo>
                    <a:pt x="0" y="359"/>
                  </a:lnTo>
                  <a:lnTo>
                    <a:pt x="123" y="30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68" name="Freeform 182"/>
            <p:cNvSpPr>
              <a:spLocks/>
            </p:cNvSpPr>
            <p:nvPr/>
          </p:nvSpPr>
          <p:spPr bwMode="auto">
            <a:xfrm>
              <a:off x="3962" y="1854"/>
              <a:ext cx="11" cy="26"/>
            </a:xfrm>
            <a:custGeom>
              <a:avLst/>
              <a:gdLst>
                <a:gd name="T0" fmla="*/ 0 w 123"/>
                <a:gd name="T1" fmla="*/ 0 h 307"/>
                <a:gd name="T2" fmla="*/ 11 w 123"/>
                <a:gd name="T3" fmla="*/ 26 h 307"/>
                <a:gd name="T4" fmla="*/ 11 w 123"/>
                <a:gd name="T5" fmla="*/ 4 h 307"/>
                <a:gd name="T6" fmla="*/ 0 w 123"/>
                <a:gd name="T7" fmla="*/ 0 h 307"/>
                <a:gd name="T8" fmla="*/ 0 60000 65536"/>
                <a:gd name="T9" fmla="*/ 0 60000 65536"/>
                <a:gd name="T10" fmla="*/ 0 60000 65536"/>
                <a:gd name="T11" fmla="*/ 0 60000 65536"/>
                <a:gd name="T12" fmla="*/ 0 w 123"/>
                <a:gd name="T13" fmla="*/ 0 h 307"/>
                <a:gd name="T14" fmla="*/ 123 w 123"/>
                <a:gd name="T15" fmla="*/ 307 h 307"/>
              </a:gdLst>
              <a:ahLst/>
              <a:cxnLst>
                <a:cxn ang="T8">
                  <a:pos x="T0" y="T1"/>
                </a:cxn>
                <a:cxn ang="T9">
                  <a:pos x="T2" y="T3"/>
                </a:cxn>
                <a:cxn ang="T10">
                  <a:pos x="T4" y="T5"/>
                </a:cxn>
                <a:cxn ang="T11">
                  <a:pos x="T6" y="T7"/>
                </a:cxn>
              </a:cxnLst>
              <a:rect l="T12" t="T13" r="T14" b="T15"/>
              <a:pathLst>
                <a:path w="123" h="307">
                  <a:moveTo>
                    <a:pt x="0" y="0"/>
                  </a:moveTo>
                  <a:lnTo>
                    <a:pt x="123" y="307"/>
                  </a:lnTo>
                  <a:lnTo>
                    <a:pt x="123"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69" name="Freeform 183"/>
            <p:cNvSpPr>
              <a:spLocks/>
            </p:cNvSpPr>
            <p:nvPr/>
          </p:nvSpPr>
          <p:spPr bwMode="auto">
            <a:xfrm>
              <a:off x="3962" y="1854"/>
              <a:ext cx="11" cy="26"/>
            </a:xfrm>
            <a:custGeom>
              <a:avLst/>
              <a:gdLst>
                <a:gd name="T0" fmla="*/ 0 w 123"/>
                <a:gd name="T1" fmla="*/ 0 h 307"/>
                <a:gd name="T2" fmla="*/ 11 w 123"/>
                <a:gd name="T3" fmla="*/ 26 h 307"/>
                <a:gd name="T4" fmla="*/ 11 w 123"/>
                <a:gd name="T5" fmla="*/ 4 h 307"/>
                <a:gd name="T6" fmla="*/ 0 w 123"/>
                <a:gd name="T7" fmla="*/ 0 h 307"/>
                <a:gd name="T8" fmla="*/ 0 60000 65536"/>
                <a:gd name="T9" fmla="*/ 0 60000 65536"/>
                <a:gd name="T10" fmla="*/ 0 60000 65536"/>
                <a:gd name="T11" fmla="*/ 0 60000 65536"/>
                <a:gd name="T12" fmla="*/ 0 w 123"/>
                <a:gd name="T13" fmla="*/ 0 h 307"/>
                <a:gd name="T14" fmla="*/ 123 w 123"/>
                <a:gd name="T15" fmla="*/ 307 h 307"/>
              </a:gdLst>
              <a:ahLst/>
              <a:cxnLst>
                <a:cxn ang="T8">
                  <a:pos x="T0" y="T1"/>
                </a:cxn>
                <a:cxn ang="T9">
                  <a:pos x="T2" y="T3"/>
                </a:cxn>
                <a:cxn ang="T10">
                  <a:pos x="T4" y="T5"/>
                </a:cxn>
                <a:cxn ang="T11">
                  <a:pos x="T6" y="T7"/>
                </a:cxn>
              </a:cxnLst>
              <a:rect l="T12" t="T13" r="T14" b="T15"/>
              <a:pathLst>
                <a:path w="123" h="307">
                  <a:moveTo>
                    <a:pt x="0" y="0"/>
                  </a:moveTo>
                  <a:lnTo>
                    <a:pt x="123" y="307"/>
                  </a:lnTo>
                  <a:lnTo>
                    <a:pt x="123"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70" name="Freeform 184"/>
            <p:cNvSpPr>
              <a:spLocks/>
            </p:cNvSpPr>
            <p:nvPr/>
          </p:nvSpPr>
          <p:spPr bwMode="auto">
            <a:xfrm>
              <a:off x="3973" y="1859"/>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71" name="Freeform 185"/>
            <p:cNvSpPr>
              <a:spLocks/>
            </p:cNvSpPr>
            <p:nvPr/>
          </p:nvSpPr>
          <p:spPr bwMode="auto">
            <a:xfrm>
              <a:off x="3973" y="1859"/>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72" name="Freeform 186"/>
            <p:cNvSpPr>
              <a:spLocks/>
            </p:cNvSpPr>
            <p:nvPr/>
          </p:nvSpPr>
          <p:spPr bwMode="auto">
            <a:xfrm>
              <a:off x="3946" y="1854"/>
              <a:ext cx="32" cy="30"/>
            </a:xfrm>
            <a:custGeom>
              <a:avLst/>
              <a:gdLst>
                <a:gd name="T0" fmla="*/ 32 w 351"/>
                <a:gd name="T1" fmla="*/ 15 h 359"/>
                <a:gd name="T2" fmla="*/ 27 w 351"/>
                <a:gd name="T3" fmla="*/ 4 h 359"/>
                <a:gd name="T4" fmla="*/ 16 w 351"/>
                <a:gd name="T5" fmla="*/ 0 h 359"/>
                <a:gd name="T6" fmla="*/ 5 w 351"/>
                <a:gd name="T7" fmla="*/ 4 h 359"/>
                <a:gd name="T8" fmla="*/ 0 w 351"/>
                <a:gd name="T9" fmla="*/ 15 h 359"/>
                <a:gd name="T10" fmla="*/ 5 w 351"/>
                <a:gd name="T11" fmla="*/ 26 h 359"/>
                <a:gd name="T12" fmla="*/ 16 w 351"/>
                <a:gd name="T13" fmla="*/ 30 h 359"/>
                <a:gd name="T14" fmla="*/ 27 w 351"/>
                <a:gd name="T15" fmla="*/ 26 h 359"/>
                <a:gd name="T16" fmla="*/ 32 w 351"/>
                <a:gd name="T17" fmla="*/ 15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9"/>
                <a:gd name="T29" fmla="*/ 351 w 351"/>
                <a:gd name="T30" fmla="*/ 359 h 3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9">
                  <a:moveTo>
                    <a:pt x="351" y="180"/>
                  </a:moveTo>
                  <a:lnTo>
                    <a:pt x="299" y="53"/>
                  </a:lnTo>
                  <a:lnTo>
                    <a:pt x="176" y="0"/>
                  </a:lnTo>
                  <a:lnTo>
                    <a:pt x="51" y="53"/>
                  </a:lnTo>
                  <a:lnTo>
                    <a:pt x="0" y="180"/>
                  </a:lnTo>
                  <a:lnTo>
                    <a:pt x="51" y="307"/>
                  </a:lnTo>
                  <a:lnTo>
                    <a:pt x="176" y="359"/>
                  </a:lnTo>
                  <a:lnTo>
                    <a:pt x="299" y="307"/>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73" name="Freeform 187"/>
            <p:cNvSpPr>
              <a:spLocks/>
            </p:cNvSpPr>
            <p:nvPr/>
          </p:nvSpPr>
          <p:spPr bwMode="auto">
            <a:xfrm>
              <a:off x="4057" y="2134"/>
              <a:ext cx="32" cy="30"/>
            </a:xfrm>
            <a:custGeom>
              <a:avLst/>
              <a:gdLst>
                <a:gd name="T0" fmla="*/ 32 w 351"/>
                <a:gd name="T1" fmla="*/ 15 h 359"/>
                <a:gd name="T2" fmla="*/ 27 w 351"/>
                <a:gd name="T3" fmla="*/ 4 h 359"/>
                <a:gd name="T4" fmla="*/ 16 w 351"/>
                <a:gd name="T5" fmla="*/ 0 h 359"/>
                <a:gd name="T6" fmla="*/ 5 w 351"/>
                <a:gd name="T7" fmla="*/ 4 h 359"/>
                <a:gd name="T8" fmla="*/ 0 w 351"/>
                <a:gd name="T9" fmla="*/ 15 h 359"/>
                <a:gd name="T10" fmla="*/ 5 w 351"/>
                <a:gd name="T11" fmla="*/ 26 h 359"/>
                <a:gd name="T12" fmla="*/ 16 w 351"/>
                <a:gd name="T13" fmla="*/ 30 h 359"/>
                <a:gd name="T14" fmla="*/ 27 w 351"/>
                <a:gd name="T15" fmla="*/ 26 h 359"/>
                <a:gd name="T16" fmla="*/ 32 w 351"/>
                <a:gd name="T17" fmla="*/ 15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9"/>
                <a:gd name="T29" fmla="*/ 351 w 351"/>
                <a:gd name="T30" fmla="*/ 359 h 3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9">
                  <a:moveTo>
                    <a:pt x="351" y="179"/>
                  </a:moveTo>
                  <a:lnTo>
                    <a:pt x="300" y="53"/>
                  </a:lnTo>
                  <a:lnTo>
                    <a:pt x="175" y="0"/>
                  </a:lnTo>
                  <a:lnTo>
                    <a:pt x="51" y="53"/>
                  </a:lnTo>
                  <a:lnTo>
                    <a:pt x="0" y="179"/>
                  </a:lnTo>
                  <a:lnTo>
                    <a:pt x="51" y="306"/>
                  </a:lnTo>
                  <a:lnTo>
                    <a:pt x="175" y="359"/>
                  </a:lnTo>
                  <a:lnTo>
                    <a:pt x="300"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74" name="Freeform 188"/>
            <p:cNvSpPr>
              <a:spLocks/>
            </p:cNvSpPr>
            <p:nvPr/>
          </p:nvSpPr>
          <p:spPr bwMode="auto">
            <a:xfrm>
              <a:off x="4057" y="2138"/>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75" name="Freeform 189"/>
            <p:cNvSpPr>
              <a:spLocks/>
            </p:cNvSpPr>
            <p:nvPr/>
          </p:nvSpPr>
          <p:spPr bwMode="auto">
            <a:xfrm>
              <a:off x="4057" y="2138"/>
              <a:ext cx="4" cy="21"/>
            </a:xfrm>
            <a:custGeom>
              <a:avLst/>
              <a:gdLst>
                <a:gd name="T0" fmla="*/ 0 w 51"/>
                <a:gd name="T1" fmla="*/ 10 h 253"/>
                <a:gd name="T2" fmla="*/ 4 w 51"/>
                <a:gd name="T3" fmla="*/ 21 h 253"/>
                <a:gd name="T4" fmla="*/ 4 w 51"/>
                <a:gd name="T5" fmla="*/ 0 h 253"/>
                <a:gd name="T6" fmla="*/ 0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6"/>
                  </a:moveTo>
                  <a:lnTo>
                    <a:pt x="51" y="253"/>
                  </a:lnTo>
                  <a:lnTo>
                    <a:pt x="51" y="0"/>
                  </a:lnTo>
                  <a:lnTo>
                    <a:pt x="0"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76" name="Freeform 190"/>
            <p:cNvSpPr>
              <a:spLocks/>
            </p:cNvSpPr>
            <p:nvPr/>
          </p:nvSpPr>
          <p:spPr bwMode="auto">
            <a:xfrm>
              <a:off x="4061" y="2138"/>
              <a:ext cx="12" cy="26"/>
            </a:xfrm>
            <a:custGeom>
              <a:avLst/>
              <a:gdLst>
                <a:gd name="T0" fmla="*/ 12 w 124"/>
                <a:gd name="T1" fmla="*/ 26 h 306"/>
                <a:gd name="T2" fmla="*/ 0 w 124"/>
                <a:gd name="T3" fmla="*/ 0 h 306"/>
                <a:gd name="T4" fmla="*/ 0 w 124"/>
                <a:gd name="T5" fmla="*/ 21 h 306"/>
                <a:gd name="T6" fmla="*/ 12 w 124"/>
                <a:gd name="T7" fmla="*/ 26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3"/>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77" name="Freeform 191"/>
            <p:cNvSpPr>
              <a:spLocks/>
            </p:cNvSpPr>
            <p:nvPr/>
          </p:nvSpPr>
          <p:spPr bwMode="auto">
            <a:xfrm>
              <a:off x="4061" y="2138"/>
              <a:ext cx="12" cy="26"/>
            </a:xfrm>
            <a:custGeom>
              <a:avLst/>
              <a:gdLst>
                <a:gd name="T0" fmla="*/ 12 w 124"/>
                <a:gd name="T1" fmla="*/ 26 h 306"/>
                <a:gd name="T2" fmla="*/ 0 w 124"/>
                <a:gd name="T3" fmla="*/ 0 h 306"/>
                <a:gd name="T4" fmla="*/ 0 w 124"/>
                <a:gd name="T5" fmla="*/ 21 h 306"/>
                <a:gd name="T6" fmla="*/ 12 w 124"/>
                <a:gd name="T7" fmla="*/ 26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3"/>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78" name="Freeform 192"/>
            <p:cNvSpPr>
              <a:spLocks/>
            </p:cNvSpPr>
            <p:nvPr/>
          </p:nvSpPr>
          <p:spPr bwMode="auto">
            <a:xfrm>
              <a:off x="4061" y="2134"/>
              <a:ext cx="12" cy="30"/>
            </a:xfrm>
            <a:custGeom>
              <a:avLst/>
              <a:gdLst>
                <a:gd name="T0" fmla="*/ 0 w 124"/>
                <a:gd name="T1" fmla="*/ 4 h 359"/>
                <a:gd name="T2" fmla="*/ 12 w 124"/>
                <a:gd name="T3" fmla="*/ 30 h 359"/>
                <a:gd name="T4" fmla="*/ 12 w 124"/>
                <a:gd name="T5" fmla="*/ 0 h 359"/>
                <a:gd name="T6" fmla="*/ 0 w 124"/>
                <a:gd name="T7" fmla="*/ 4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0" y="53"/>
                  </a:moveTo>
                  <a:lnTo>
                    <a:pt x="124" y="359"/>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79" name="Freeform 193"/>
            <p:cNvSpPr>
              <a:spLocks/>
            </p:cNvSpPr>
            <p:nvPr/>
          </p:nvSpPr>
          <p:spPr bwMode="auto">
            <a:xfrm>
              <a:off x="4061" y="2134"/>
              <a:ext cx="12" cy="30"/>
            </a:xfrm>
            <a:custGeom>
              <a:avLst/>
              <a:gdLst>
                <a:gd name="T0" fmla="*/ 0 w 124"/>
                <a:gd name="T1" fmla="*/ 4 h 359"/>
                <a:gd name="T2" fmla="*/ 12 w 124"/>
                <a:gd name="T3" fmla="*/ 30 h 359"/>
                <a:gd name="T4" fmla="*/ 12 w 124"/>
                <a:gd name="T5" fmla="*/ 0 h 359"/>
                <a:gd name="T6" fmla="*/ 0 w 124"/>
                <a:gd name="T7" fmla="*/ 4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0" y="53"/>
                  </a:moveTo>
                  <a:lnTo>
                    <a:pt x="124" y="359"/>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80" name="Freeform 194"/>
            <p:cNvSpPr>
              <a:spLocks/>
            </p:cNvSpPr>
            <p:nvPr/>
          </p:nvSpPr>
          <p:spPr bwMode="auto">
            <a:xfrm>
              <a:off x="4073" y="2134"/>
              <a:ext cx="11" cy="30"/>
            </a:xfrm>
            <a:custGeom>
              <a:avLst/>
              <a:gdLst>
                <a:gd name="T0" fmla="*/ 11 w 125"/>
                <a:gd name="T1" fmla="*/ 26 h 359"/>
                <a:gd name="T2" fmla="*/ 0 w 125"/>
                <a:gd name="T3" fmla="*/ 0 h 359"/>
                <a:gd name="T4" fmla="*/ 0 w 125"/>
                <a:gd name="T5" fmla="*/ 30 h 359"/>
                <a:gd name="T6" fmla="*/ 11 w 125"/>
                <a:gd name="T7" fmla="*/ 26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125" y="306"/>
                  </a:moveTo>
                  <a:lnTo>
                    <a:pt x="0" y="0"/>
                  </a:lnTo>
                  <a:lnTo>
                    <a:pt x="0" y="359"/>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81" name="Freeform 195"/>
            <p:cNvSpPr>
              <a:spLocks/>
            </p:cNvSpPr>
            <p:nvPr/>
          </p:nvSpPr>
          <p:spPr bwMode="auto">
            <a:xfrm>
              <a:off x="4073" y="2134"/>
              <a:ext cx="11" cy="30"/>
            </a:xfrm>
            <a:custGeom>
              <a:avLst/>
              <a:gdLst>
                <a:gd name="T0" fmla="*/ 11 w 125"/>
                <a:gd name="T1" fmla="*/ 26 h 359"/>
                <a:gd name="T2" fmla="*/ 0 w 125"/>
                <a:gd name="T3" fmla="*/ 0 h 359"/>
                <a:gd name="T4" fmla="*/ 0 w 125"/>
                <a:gd name="T5" fmla="*/ 30 h 359"/>
                <a:gd name="T6" fmla="*/ 11 w 125"/>
                <a:gd name="T7" fmla="*/ 26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125" y="306"/>
                  </a:moveTo>
                  <a:lnTo>
                    <a:pt x="0" y="0"/>
                  </a:lnTo>
                  <a:lnTo>
                    <a:pt x="0" y="359"/>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82" name="Freeform 196"/>
            <p:cNvSpPr>
              <a:spLocks/>
            </p:cNvSpPr>
            <p:nvPr/>
          </p:nvSpPr>
          <p:spPr bwMode="auto">
            <a:xfrm>
              <a:off x="4073" y="2134"/>
              <a:ext cx="11" cy="25"/>
            </a:xfrm>
            <a:custGeom>
              <a:avLst/>
              <a:gdLst>
                <a:gd name="T0" fmla="*/ 0 w 125"/>
                <a:gd name="T1" fmla="*/ 0 h 306"/>
                <a:gd name="T2" fmla="*/ 11 w 125"/>
                <a:gd name="T3" fmla="*/ 25 h 306"/>
                <a:gd name="T4" fmla="*/ 11 w 125"/>
                <a:gd name="T5" fmla="*/ 4 h 306"/>
                <a:gd name="T6" fmla="*/ 0 w 125"/>
                <a:gd name="T7" fmla="*/ 0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0" y="0"/>
                  </a:moveTo>
                  <a:lnTo>
                    <a:pt x="125" y="306"/>
                  </a:lnTo>
                  <a:lnTo>
                    <a:pt x="125"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83" name="Freeform 197"/>
            <p:cNvSpPr>
              <a:spLocks/>
            </p:cNvSpPr>
            <p:nvPr/>
          </p:nvSpPr>
          <p:spPr bwMode="auto">
            <a:xfrm>
              <a:off x="4073" y="2134"/>
              <a:ext cx="11" cy="25"/>
            </a:xfrm>
            <a:custGeom>
              <a:avLst/>
              <a:gdLst>
                <a:gd name="T0" fmla="*/ 0 w 125"/>
                <a:gd name="T1" fmla="*/ 0 h 306"/>
                <a:gd name="T2" fmla="*/ 11 w 125"/>
                <a:gd name="T3" fmla="*/ 25 h 306"/>
                <a:gd name="T4" fmla="*/ 11 w 125"/>
                <a:gd name="T5" fmla="*/ 4 h 306"/>
                <a:gd name="T6" fmla="*/ 0 w 125"/>
                <a:gd name="T7" fmla="*/ 0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0" y="0"/>
                  </a:moveTo>
                  <a:lnTo>
                    <a:pt x="125" y="306"/>
                  </a:lnTo>
                  <a:lnTo>
                    <a:pt x="125"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84" name="Freeform 198"/>
            <p:cNvSpPr>
              <a:spLocks/>
            </p:cNvSpPr>
            <p:nvPr/>
          </p:nvSpPr>
          <p:spPr bwMode="auto">
            <a:xfrm>
              <a:off x="4084" y="2138"/>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85" name="Freeform 199"/>
            <p:cNvSpPr>
              <a:spLocks/>
            </p:cNvSpPr>
            <p:nvPr/>
          </p:nvSpPr>
          <p:spPr bwMode="auto">
            <a:xfrm>
              <a:off x="4084" y="2138"/>
              <a:ext cx="5" cy="21"/>
            </a:xfrm>
            <a:custGeom>
              <a:avLst/>
              <a:gdLst>
                <a:gd name="T0" fmla="*/ 5 w 51"/>
                <a:gd name="T1" fmla="*/ 10 h 253"/>
                <a:gd name="T2" fmla="*/ 0 w 51"/>
                <a:gd name="T3" fmla="*/ 0 h 253"/>
                <a:gd name="T4" fmla="*/ 0 w 51"/>
                <a:gd name="T5" fmla="*/ 21 h 253"/>
                <a:gd name="T6" fmla="*/ 5 w 51"/>
                <a:gd name="T7" fmla="*/ 10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6"/>
                  </a:moveTo>
                  <a:lnTo>
                    <a:pt x="0" y="0"/>
                  </a:lnTo>
                  <a:lnTo>
                    <a:pt x="0" y="253"/>
                  </a:lnTo>
                  <a:lnTo>
                    <a:pt x="51" y="1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86" name="Freeform 200"/>
            <p:cNvSpPr>
              <a:spLocks/>
            </p:cNvSpPr>
            <p:nvPr/>
          </p:nvSpPr>
          <p:spPr bwMode="auto">
            <a:xfrm>
              <a:off x="4076" y="2256"/>
              <a:ext cx="4" cy="22"/>
            </a:xfrm>
            <a:custGeom>
              <a:avLst/>
              <a:gdLst>
                <a:gd name="T0" fmla="*/ 0 w 52"/>
                <a:gd name="T1" fmla="*/ 11 h 253"/>
                <a:gd name="T2" fmla="*/ 4 w 52"/>
                <a:gd name="T3" fmla="*/ 22 h 253"/>
                <a:gd name="T4" fmla="*/ 4 w 52"/>
                <a:gd name="T5" fmla="*/ 0 h 253"/>
                <a:gd name="T6" fmla="*/ 0 w 52"/>
                <a:gd name="T7" fmla="*/ 11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0" y="127"/>
                  </a:moveTo>
                  <a:lnTo>
                    <a:pt x="52" y="253"/>
                  </a:lnTo>
                  <a:lnTo>
                    <a:pt x="52"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87" name="Freeform 201"/>
            <p:cNvSpPr>
              <a:spLocks/>
            </p:cNvSpPr>
            <p:nvPr/>
          </p:nvSpPr>
          <p:spPr bwMode="auto">
            <a:xfrm>
              <a:off x="4076" y="2256"/>
              <a:ext cx="4" cy="22"/>
            </a:xfrm>
            <a:custGeom>
              <a:avLst/>
              <a:gdLst>
                <a:gd name="T0" fmla="*/ 0 w 52"/>
                <a:gd name="T1" fmla="*/ 11 h 253"/>
                <a:gd name="T2" fmla="*/ 4 w 52"/>
                <a:gd name="T3" fmla="*/ 22 h 253"/>
                <a:gd name="T4" fmla="*/ 4 w 52"/>
                <a:gd name="T5" fmla="*/ 0 h 253"/>
                <a:gd name="T6" fmla="*/ 0 w 52"/>
                <a:gd name="T7" fmla="*/ 11 h 253"/>
                <a:gd name="T8" fmla="*/ 0 60000 65536"/>
                <a:gd name="T9" fmla="*/ 0 60000 65536"/>
                <a:gd name="T10" fmla="*/ 0 60000 65536"/>
                <a:gd name="T11" fmla="*/ 0 60000 65536"/>
                <a:gd name="T12" fmla="*/ 0 w 52"/>
                <a:gd name="T13" fmla="*/ 0 h 253"/>
                <a:gd name="T14" fmla="*/ 52 w 52"/>
                <a:gd name="T15" fmla="*/ 253 h 253"/>
              </a:gdLst>
              <a:ahLst/>
              <a:cxnLst>
                <a:cxn ang="T8">
                  <a:pos x="T0" y="T1"/>
                </a:cxn>
                <a:cxn ang="T9">
                  <a:pos x="T2" y="T3"/>
                </a:cxn>
                <a:cxn ang="T10">
                  <a:pos x="T4" y="T5"/>
                </a:cxn>
                <a:cxn ang="T11">
                  <a:pos x="T6" y="T7"/>
                </a:cxn>
              </a:cxnLst>
              <a:rect l="T12" t="T13" r="T14" b="T15"/>
              <a:pathLst>
                <a:path w="52" h="253">
                  <a:moveTo>
                    <a:pt x="0" y="127"/>
                  </a:moveTo>
                  <a:lnTo>
                    <a:pt x="52" y="253"/>
                  </a:lnTo>
                  <a:lnTo>
                    <a:pt x="52"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88" name="Freeform 202"/>
            <p:cNvSpPr>
              <a:spLocks/>
            </p:cNvSpPr>
            <p:nvPr/>
          </p:nvSpPr>
          <p:spPr bwMode="auto">
            <a:xfrm>
              <a:off x="4080" y="2256"/>
              <a:ext cx="12" cy="26"/>
            </a:xfrm>
            <a:custGeom>
              <a:avLst/>
              <a:gdLst>
                <a:gd name="T0" fmla="*/ 12 w 123"/>
                <a:gd name="T1" fmla="*/ 26 h 305"/>
                <a:gd name="T2" fmla="*/ 0 w 123"/>
                <a:gd name="T3" fmla="*/ 0 h 305"/>
                <a:gd name="T4" fmla="*/ 0 w 123"/>
                <a:gd name="T5" fmla="*/ 22 h 305"/>
                <a:gd name="T6" fmla="*/ 12 w 123"/>
                <a:gd name="T7" fmla="*/ 26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3"/>
                  </a:lnTo>
                  <a:lnTo>
                    <a:pt x="123"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89" name="Freeform 203"/>
            <p:cNvSpPr>
              <a:spLocks/>
            </p:cNvSpPr>
            <p:nvPr/>
          </p:nvSpPr>
          <p:spPr bwMode="auto">
            <a:xfrm>
              <a:off x="4080" y="2256"/>
              <a:ext cx="12" cy="26"/>
            </a:xfrm>
            <a:custGeom>
              <a:avLst/>
              <a:gdLst>
                <a:gd name="T0" fmla="*/ 12 w 123"/>
                <a:gd name="T1" fmla="*/ 26 h 305"/>
                <a:gd name="T2" fmla="*/ 0 w 123"/>
                <a:gd name="T3" fmla="*/ 0 h 305"/>
                <a:gd name="T4" fmla="*/ 0 w 123"/>
                <a:gd name="T5" fmla="*/ 22 h 305"/>
                <a:gd name="T6" fmla="*/ 12 w 123"/>
                <a:gd name="T7" fmla="*/ 26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3"/>
                  </a:lnTo>
                  <a:lnTo>
                    <a:pt x="123"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90" name="Freeform 204"/>
            <p:cNvSpPr>
              <a:spLocks/>
            </p:cNvSpPr>
            <p:nvPr/>
          </p:nvSpPr>
          <p:spPr bwMode="auto">
            <a:xfrm>
              <a:off x="4080" y="2252"/>
              <a:ext cx="12" cy="30"/>
            </a:xfrm>
            <a:custGeom>
              <a:avLst/>
              <a:gdLst>
                <a:gd name="T0" fmla="*/ 0 w 123"/>
                <a:gd name="T1" fmla="*/ 4 h 357"/>
                <a:gd name="T2" fmla="*/ 12 w 123"/>
                <a:gd name="T3" fmla="*/ 30 h 357"/>
                <a:gd name="T4" fmla="*/ 12 w 123"/>
                <a:gd name="T5" fmla="*/ 0 h 357"/>
                <a:gd name="T6" fmla="*/ 0 w 123"/>
                <a:gd name="T7" fmla="*/ 4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0" y="52"/>
                  </a:moveTo>
                  <a:lnTo>
                    <a:pt x="123" y="357"/>
                  </a:lnTo>
                  <a:lnTo>
                    <a:pt x="123"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91" name="Freeform 205"/>
            <p:cNvSpPr>
              <a:spLocks/>
            </p:cNvSpPr>
            <p:nvPr/>
          </p:nvSpPr>
          <p:spPr bwMode="auto">
            <a:xfrm>
              <a:off x="4080" y="2252"/>
              <a:ext cx="12" cy="30"/>
            </a:xfrm>
            <a:custGeom>
              <a:avLst/>
              <a:gdLst>
                <a:gd name="T0" fmla="*/ 0 w 123"/>
                <a:gd name="T1" fmla="*/ 4 h 357"/>
                <a:gd name="T2" fmla="*/ 12 w 123"/>
                <a:gd name="T3" fmla="*/ 30 h 357"/>
                <a:gd name="T4" fmla="*/ 12 w 123"/>
                <a:gd name="T5" fmla="*/ 0 h 357"/>
                <a:gd name="T6" fmla="*/ 0 w 123"/>
                <a:gd name="T7" fmla="*/ 4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0" y="52"/>
                  </a:moveTo>
                  <a:lnTo>
                    <a:pt x="123" y="357"/>
                  </a:lnTo>
                  <a:lnTo>
                    <a:pt x="123"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92" name="Freeform 206"/>
            <p:cNvSpPr>
              <a:spLocks/>
            </p:cNvSpPr>
            <p:nvPr/>
          </p:nvSpPr>
          <p:spPr bwMode="auto">
            <a:xfrm>
              <a:off x="4092" y="2252"/>
              <a:ext cx="11" cy="30"/>
            </a:xfrm>
            <a:custGeom>
              <a:avLst/>
              <a:gdLst>
                <a:gd name="T0" fmla="*/ 11 w 125"/>
                <a:gd name="T1" fmla="*/ 26 h 357"/>
                <a:gd name="T2" fmla="*/ 0 w 125"/>
                <a:gd name="T3" fmla="*/ 0 h 357"/>
                <a:gd name="T4" fmla="*/ 0 w 125"/>
                <a:gd name="T5" fmla="*/ 30 h 357"/>
                <a:gd name="T6" fmla="*/ 11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93" name="Freeform 207"/>
            <p:cNvSpPr>
              <a:spLocks/>
            </p:cNvSpPr>
            <p:nvPr/>
          </p:nvSpPr>
          <p:spPr bwMode="auto">
            <a:xfrm>
              <a:off x="4092" y="2252"/>
              <a:ext cx="11" cy="30"/>
            </a:xfrm>
            <a:custGeom>
              <a:avLst/>
              <a:gdLst>
                <a:gd name="T0" fmla="*/ 11 w 125"/>
                <a:gd name="T1" fmla="*/ 26 h 357"/>
                <a:gd name="T2" fmla="*/ 0 w 125"/>
                <a:gd name="T3" fmla="*/ 0 h 357"/>
                <a:gd name="T4" fmla="*/ 0 w 125"/>
                <a:gd name="T5" fmla="*/ 30 h 357"/>
                <a:gd name="T6" fmla="*/ 11 w 125"/>
                <a:gd name="T7" fmla="*/ 26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125" y="305"/>
                  </a:moveTo>
                  <a:lnTo>
                    <a:pt x="0" y="0"/>
                  </a:lnTo>
                  <a:lnTo>
                    <a:pt x="0" y="357"/>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94" name="Freeform 208"/>
            <p:cNvSpPr>
              <a:spLocks/>
            </p:cNvSpPr>
            <p:nvPr/>
          </p:nvSpPr>
          <p:spPr bwMode="auto">
            <a:xfrm>
              <a:off x="4092" y="2252"/>
              <a:ext cx="11" cy="26"/>
            </a:xfrm>
            <a:custGeom>
              <a:avLst/>
              <a:gdLst>
                <a:gd name="T0" fmla="*/ 0 w 125"/>
                <a:gd name="T1" fmla="*/ 0 h 305"/>
                <a:gd name="T2" fmla="*/ 11 w 125"/>
                <a:gd name="T3" fmla="*/ 26 h 305"/>
                <a:gd name="T4" fmla="*/ 11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95" name="Freeform 209"/>
            <p:cNvSpPr>
              <a:spLocks/>
            </p:cNvSpPr>
            <p:nvPr/>
          </p:nvSpPr>
          <p:spPr bwMode="auto">
            <a:xfrm>
              <a:off x="4092" y="2252"/>
              <a:ext cx="11" cy="26"/>
            </a:xfrm>
            <a:custGeom>
              <a:avLst/>
              <a:gdLst>
                <a:gd name="T0" fmla="*/ 0 w 125"/>
                <a:gd name="T1" fmla="*/ 0 h 305"/>
                <a:gd name="T2" fmla="*/ 11 w 125"/>
                <a:gd name="T3" fmla="*/ 26 h 305"/>
                <a:gd name="T4" fmla="*/ 11 w 125"/>
                <a:gd name="T5" fmla="*/ 4 h 305"/>
                <a:gd name="T6" fmla="*/ 0 w 125"/>
                <a:gd name="T7" fmla="*/ 0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0" y="0"/>
                  </a:moveTo>
                  <a:lnTo>
                    <a:pt x="125" y="305"/>
                  </a:lnTo>
                  <a:lnTo>
                    <a:pt x="125"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96" name="Freeform 210"/>
            <p:cNvSpPr>
              <a:spLocks/>
            </p:cNvSpPr>
            <p:nvPr/>
          </p:nvSpPr>
          <p:spPr bwMode="auto">
            <a:xfrm>
              <a:off x="4103" y="2256"/>
              <a:ext cx="5" cy="22"/>
            </a:xfrm>
            <a:custGeom>
              <a:avLst/>
              <a:gdLst>
                <a:gd name="T0" fmla="*/ 5 w 51"/>
                <a:gd name="T1" fmla="*/ 11 h 253"/>
                <a:gd name="T2" fmla="*/ 0 w 51"/>
                <a:gd name="T3" fmla="*/ 0 h 253"/>
                <a:gd name="T4" fmla="*/ 0 w 51"/>
                <a:gd name="T5" fmla="*/ 22 h 253"/>
                <a:gd name="T6" fmla="*/ 5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7"/>
                  </a:moveTo>
                  <a:lnTo>
                    <a:pt x="0" y="0"/>
                  </a:lnTo>
                  <a:lnTo>
                    <a:pt x="0" y="253"/>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797" name="Freeform 211"/>
            <p:cNvSpPr>
              <a:spLocks/>
            </p:cNvSpPr>
            <p:nvPr/>
          </p:nvSpPr>
          <p:spPr bwMode="auto">
            <a:xfrm>
              <a:off x="4103" y="2256"/>
              <a:ext cx="5" cy="22"/>
            </a:xfrm>
            <a:custGeom>
              <a:avLst/>
              <a:gdLst>
                <a:gd name="T0" fmla="*/ 5 w 51"/>
                <a:gd name="T1" fmla="*/ 11 h 253"/>
                <a:gd name="T2" fmla="*/ 0 w 51"/>
                <a:gd name="T3" fmla="*/ 0 h 253"/>
                <a:gd name="T4" fmla="*/ 0 w 51"/>
                <a:gd name="T5" fmla="*/ 22 h 253"/>
                <a:gd name="T6" fmla="*/ 5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7"/>
                  </a:moveTo>
                  <a:lnTo>
                    <a:pt x="0" y="0"/>
                  </a:lnTo>
                  <a:lnTo>
                    <a:pt x="0" y="253"/>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98" name="Freeform 212"/>
            <p:cNvSpPr>
              <a:spLocks/>
            </p:cNvSpPr>
            <p:nvPr/>
          </p:nvSpPr>
          <p:spPr bwMode="auto">
            <a:xfrm>
              <a:off x="4076" y="2252"/>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9"/>
                  </a:moveTo>
                  <a:lnTo>
                    <a:pt x="300" y="52"/>
                  </a:lnTo>
                  <a:lnTo>
                    <a:pt x="175" y="0"/>
                  </a:lnTo>
                  <a:lnTo>
                    <a:pt x="52" y="52"/>
                  </a:lnTo>
                  <a:lnTo>
                    <a:pt x="0" y="179"/>
                  </a:lnTo>
                  <a:lnTo>
                    <a:pt x="52" y="305"/>
                  </a:lnTo>
                  <a:lnTo>
                    <a:pt x="175" y="357"/>
                  </a:lnTo>
                  <a:lnTo>
                    <a:pt x="300" y="305"/>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799" name="Freeform 213"/>
            <p:cNvSpPr>
              <a:spLocks/>
            </p:cNvSpPr>
            <p:nvPr/>
          </p:nvSpPr>
          <p:spPr bwMode="auto">
            <a:xfrm>
              <a:off x="3316" y="2195"/>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00" name="Freeform 214"/>
            <p:cNvSpPr>
              <a:spLocks/>
            </p:cNvSpPr>
            <p:nvPr/>
          </p:nvSpPr>
          <p:spPr bwMode="auto">
            <a:xfrm>
              <a:off x="3316" y="2195"/>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01" name="Freeform 215"/>
            <p:cNvSpPr>
              <a:spLocks/>
            </p:cNvSpPr>
            <p:nvPr/>
          </p:nvSpPr>
          <p:spPr bwMode="auto">
            <a:xfrm>
              <a:off x="3321" y="2195"/>
              <a:ext cx="11" cy="25"/>
            </a:xfrm>
            <a:custGeom>
              <a:avLst/>
              <a:gdLst>
                <a:gd name="T0" fmla="*/ 11 w 125"/>
                <a:gd name="T1" fmla="*/ 25 h 305"/>
                <a:gd name="T2" fmla="*/ 0 w 125"/>
                <a:gd name="T3" fmla="*/ 0 h 305"/>
                <a:gd name="T4" fmla="*/ 0 w 125"/>
                <a:gd name="T5" fmla="*/ 21 h 305"/>
                <a:gd name="T6" fmla="*/ 11 w 125"/>
                <a:gd name="T7" fmla="*/ 25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125" y="305"/>
                  </a:moveTo>
                  <a:lnTo>
                    <a:pt x="0" y="0"/>
                  </a:lnTo>
                  <a:lnTo>
                    <a:pt x="0" y="254"/>
                  </a:lnTo>
                  <a:lnTo>
                    <a:pt x="125"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02" name="Freeform 216"/>
            <p:cNvSpPr>
              <a:spLocks/>
            </p:cNvSpPr>
            <p:nvPr/>
          </p:nvSpPr>
          <p:spPr bwMode="auto">
            <a:xfrm>
              <a:off x="3321" y="2195"/>
              <a:ext cx="11" cy="25"/>
            </a:xfrm>
            <a:custGeom>
              <a:avLst/>
              <a:gdLst>
                <a:gd name="T0" fmla="*/ 11 w 125"/>
                <a:gd name="T1" fmla="*/ 25 h 305"/>
                <a:gd name="T2" fmla="*/ 0 w 125"/>
                <a:gd name="T3" fmla="*/ 0 h 305"/>
                <a:gd name="T4" fmla="*/ 0 w 125"/>
                <a:gd name="T5" fmla="*/ 21 h 305"/>
                <a:gd name="T6" fmla="*/ 11 w 125"/>
                <a:gd name="T7" fmla="*/ 25 h 305"/>
                <a:gd name="T8" fmla="*/ 0 60000 65536"/>
                <a:gd name="T9" fmla="*/ 0 60000 65536"/>
                <a:gd name="T10" fmla="*/ 0 60000 65536"/>
                <a:gd name="T11" fmla="*/ 0 60000 65536"/>
                <a:gd name="T12" fmla="*/ 0 w 125"/>
                <a:gd name="T13" fmla="*/ 0 h 305"/>
                <a:gd name="T14" fmla="*/ 125 w 125"/>
                <a:gd name="T15" fmla="*/ 305 h 305"/>
              </a:gdLst>
              <a:ahLst/>
              <a:cxnLst>
                <a:cxn ang="T8">
                  <a:pos x="T0" y="T1"/>
                </a:cxn>
                <a:cxn ang="T9">
                  <a:pos x="T2" y="T3"/>
                </a:cxn>
                <a:cxn ang="T10">
                  <a:pos x="T4" y="T5"/>
                </a:cxn>
                <a:cxn ang="T11">
                  <a:pos x="T6" y="T7"/>
                </a:cxn>
              </a:cxnLst>
              <a:rect l="T12" t="T13" r="T14" b="T15"/>
              <a:pathLst>
                <a:path w="125" h="305">
                  <a:moveTo>
                    <a:pt x="125" y="305"/>
                  </a:moveTo>
                  <a:lnTo>
                    <a:pt x="0" y="0"/>
                  </a:lnTo>
                  <a:lnTo>
                    <a:pt x="0" y="254"/>
                  </a:lnTo>
                  <a:lnTo>
                    <a:pt x="125"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03" name="Freeform 217"/>
            <p:cNvSpPr>
              <a:spLocks/>
            </p:cNvSpPr>
            <p:nvPr/>
          </p:nvSpPr>
          <p:spPr bwMode="auto">
            <a:xfrm>
              <a:off x="3321" y="2190"/>
              <a:ext cx="11" cy="30"/>
            </a:xfrm>
            <a:custGeom>
              <a:avLst/>
              <a:gdLst>
                <a:gd name="T0" fmla="*/ 0 w 125"/>
                <a:gd name="T1" fmla="*/ 4 h 357"/>
                <a:gd name="T2" fmla="*/ 11 w 125"/>
                <a:gd name="T3" fmla="*/ 30 h 357"/>
                <a:gd name="T4" fmla="*/ 11 w 125"/>
                <a:gd name="T5" fmla="*/ 0 h 357"/>
                <a:gd name="T6" fmla="*/ 0 w 125"/>
                <a:gd name="T7" fmla="*/ 4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0" y="52"/>
                  </a:moveTo>
                  <a:lnTo>
                    <a:pt x="125" y="357"/>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04" name="Freeform 218"/>
            <p:cNvSpPr>
              <a:spLocks/>
            </p:cNvSpPr>
            <p:nvPr/>
          </p:nvSpPr>
          <p:spPr bwMode="auto">
            <a:xfrm>
              <a:off x="3321" y="2190"/>
              <a:ext cx="11" cy="30"/>
            </a:xfrm>
            <a:custGeom>
              <a:avLst/>
              <a:gdLst>
                <a:gd name="T0" fmla="*/ 0 w 125"/>
                <a:gd name="T1" fmla="*/ 4 h 357"/>
                <a:gd name="T2" fmla="*/ 11 w 125"/>
                <a:gd name="T3" fmla="*/ 30 h 357"/>
                <a:gd name="T4" fmla="*/ 11 w 125"/>
                <a:gd name="T5" fmla="*/ 0 h 357"/>
                <a:gd name="T6" fmla="*/ 0 w 125"/>
                <a:gd name="T7" fmla="*/ 4 h 357"/>
                <a:gd name="T8" fmla="*/ 0 60000 65536"/>
                <a:gd name="T9" fmla="*/ 0 60000 65536"/>
                <a:gd name="T10" fmla="*/ 0 60000 65536"/>
                <a:gd name="T11" fmla="*/ 0 60000 65536"/>
                <a:gd name="T12" fmla="*/ 0 w 125"/>
                <a:gd name="T13" fmla="*/ 0 h 357"/>
                <a:gd name="T14" fmla="*/ 125 w 125"/>
                <a:gd name="T15" fmla="*/ 357 h 357"/>
              </a:gdLst>
              <a:ahLst/>
              <a:cxnLst>
                <a:cxn ang="T8">
                  <a:pos x="T0" y="T1"/>
                </a:cxn>
                <a:cxn ang="T9">
                  <a:pos x="T2" y="T3"/>
                </a:cxn>
                <a:cxn ang="T10">
                  <a:pos x="T4" y="T5"/>
                </a:cxn>
                <a:cxn ang="T11">
                  <a:pos x="T6" y="T7"/>
                </a:cxn>
              </a:cxnLst>
              <a:rect l="T12" t="T13" r="T14" b="T15"/>
              <a:pathLst>
                <a:path w="125" h="357">
                  <a:moveTo>
                    <a:pt x="0" y="52"/>
                  </a:moveTo>
                  <a:lnTo>
                    <a:pt x="125" y="357"/>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05" name="Freeform 219"/>
            <p:cNvSpPr>
              <a:spLocks/>
            </p:cNvSpPr>
            <p:nvPr/>
          </p:nvSpPr>
          <p:spPr bwMode="auto">
            <a:xfrm>
              <a:off x="3332" y="2190"/>
              <a:ext cx="11" cy="30"/>
            </a:xfrm>
            <a:custGeom>
              <a:avLst/>
              <a:gdLst>
                <a:gd name="T0" fmla="*/ 11 w 123"/>
                <a:gd name="T1" fmla="*/ 26 h 357"/>
                <a:gd name="T2" fmla="*/ 0 w 123"/>
                <a:gd name="T3" fmla="*/ 0 h 357"/>
                <a:gd name="T4" fmla="*/ 0 w 123"/>
                <a:gd name="T5" fmla="*/ 30 h 357"/>
                <a:gd name="T6" fmla="*/ 11 w 123"/>
                <a:gd name="T7" fmla="*/ 26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123" y="306"/>
                  </a:moveTo>
                  <a:lnTo>
                    <a:pt x="0" y="0"/>
                  </a:lnTo>
                  <a:lnTo>
                    <a:pt x="0" y="357"/>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06" name="Freeform 220"/>
            <p:cNvSpPr>
              <a:spLocks/>
            </p:cNvSpPr>
            <p:nvPr/>
          </p:nvSpPr>
          <p:spPr bwMode="auto">
            <a:xfrm>
              <a:off x="3332" y="2190"/>
              <a:ext cx="11" cy="30"/>
            </a:xfrm>
            <a:custGeom>
              <a:avLst/>
              <a:gdLst>
                <a:gd name="T0" fmla="*/ 11 w 123"/>
                <a:gd name="T1" fmla="*/ 26 h 357"/>
                <a:gd name="T2" fmla="*/ 0 w 123"/>
                <a:gd name="T3" fmla="*/ 0 h 357"/>
                <a:gd name="T4" fmla="*/ 0 w 123"/>
                <a:gd name="T5" fmla="*/ 30 h 357"/>
                <a:gd name="T6" fmla="*/ 11 w 123"/>
                <a:gd name="T7" fmla="*/ 26 h 357"/>
                <a:gd name="T8" fmla="*/ 0 60000 65536"/>
                <a:gd name="T9" fmla="*/ 0 60000 65536"/>
                <a:gd name="T10" fmla="*/ 0 60000 65536"/>
                <a:gd name="T11" fmla="*/ 0 60000 65536"/>
                <a:gd name="T12" fmla="*/ 0 w 123"/>
                <a:gd name="T13" fmla="*/ 0 h 357"/>
                <a:gd name="T14" fmla="*/ 123 w 123"/>
                <a:gd name="T15" fmla="*/ 357 h 357"/>
              </a:gdLst>
              <a:ahLst/>
              <a:cxnLst>
                <a:cxn ang="T8">
                  <a:pos x="T0" y="T1"/>
                </a:cxn>
                <a:cxn ang="T9">
                  <a:pos x="T2" y="T3"/>
                </a:cxn>
                <a:cxn ang="T10">
                  <a:pos x="T4" y="T5"/>
                </a:cxn>
                <a:cxn ang="T11">
                  <a:pos x="T6" y="T7"/>
                </a:cxn>
              </a:cxnLst>
              <a:rect l="T12" t="T13" r="T14" b="T15"/>
              <a:pathLst>
                <a:path w="123" h="357">
                  <a:moveTo>
                    <a:pt x="123" y="306"/>
                  </a:moveTo>
                  <a:lnTo>
                    <a:pt x="0" y="0"/>
                  </a:lnTo>
                  <a:lnTo>
                    <a:pt x="0" y="357"/>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07" name="Freeform 221"/>
            <p:cNvSpPr>
              <a:spLocks/>
            </p:cNvSpPr>
            <p:nvPr/>
          </p:nvSpPr>
          <p:spPr bwMode="auto">
            <a:xfrm>
              <a:off x="3332" y="2190"/>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08" name="Freeform 222"/>
            <p:cNvSpPr>
              <a:spLocks/>
            </p:cNvSpPr>
            <p:nvPr/>
          </p:nvSpPr>
          <p:spPr bwMode="auto">
            <a:xfrm>
              <a:off x="3332" y="2190"/>
              <a:ext cx="11" cy="26"/>
            </a:xfrm>
            <a:custGeom>
              <a:avLst/>
              <a:gdLst>
                <a:gd name="T0" fmla="*/ 0 w 123"/>
                <a:gd name="T1" fmla="*/ 0 h 306"/>
                <a:gd name="T2" fmla="*/ 11 w 123"/>
                <a:gd name="T3" fmla="*/ 26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09" name="Freeform 223"/>
            <p:cNvSpPr>
              <a:spLocks/>
            </p:cNvSpPr>
            <p:nvPr/>
          </p:nvSpPr>
          <p:spPr bwMode="auto">
            <a:xfrm>
              <a:off x="3343" y="2195"/>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10" name="Freeform 224"/>
            <p:cNvSpPr>
              <a:spLocks/>
            </p:cNvSpPr>
            <p:nvPr/>
          </p:nvSpPr>
          <p:spPr bwMode="auto">
            <a:xfrm>
              <a:off x="3343" y="2195"/>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11" name="Freeform 225"/>
            <p:cNvSpPr>
              <a:spLocks/>
            </p:cNvSpPr>
            <p:nvPr/>
          </p:nvSpPr>
          <p:spPr bwMode="auto">
            <a:xfrm>
              <a:off x="3316" y="2190"/>
              <a:ext cx="32" cy="30"/>
            </a:xfrm>
            <a:custGeom>
              <a:avLst/>
              <a:gdLst>
                <a:gd name="T0" fmla="*/ 32 w 351"/>
                <a:gd name="T1" fmla="*/ 15 h 357"/>
                <a:gd name="T2" fmla="*/ 27 w 351"/>
                <a:gd name="T3" fmla="*/ 4 h 357"/>
                <a:gd name="T4" fmla="*/ 16 w 351"/>
                <a:gd name="T5" fmla="*/ 0 h 357"/>
                <a:gd name="T6" fmla="*/ 5 w 351"/>
                <a:gd name="T7" fmla="*/ 4 h 357"/>
                <a:gd name="T8" fmla="*/ 0 w 351"/>
                <a:gd name="T9" fmla="*/ 15 h 357"/>
                <a:gd name="T10" fmla="*/ 5 w 351"/>
                <a:gd name="T11" fmla="*/ 26 h 357"/>
                <a:gd name="T12" fmla="*/ 16 w 351"/>
                <a:gd name="T13" fmla="*/ 30 h 357"/>
                <a:gd name="T14" fmla="*/ 27 w 351"/>
                <a:gd name="T15" fmla="*/ 26 h 357"/>
                <a:gd name="T16" fmla="*/ 32 w 351"/>
                <a:gd name="T17" fmla="*/ 1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7"/>
                <a:gd name="T29" fmla="*/ 351 w 351"/>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7">
                  <a:moveTo>
                    <a:pt x="351" y="179"/>
                  </a:moveTo>
                  <a:lnTo>
                    <a:pt x="299" y="52"/>
                  </a:lnTo>
                  <a:lnTo>
                    <a:pt x="176" y="0"/>
                  </a:lnTo>
                  <a:lnTo>
                    <a:pt x="51" y="52"/>
                  </a:lnTo>
                  <a:lnTo>
                    <a:pt x="0" y="179"/>
                  </a:lnTo>
                  <a:lnTo>
                    <a:pt x="51" y="306"/>
                  </a:lnTo>
                  <a:lnTo>
                    <a:pt x="176" y="357"/>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12" name="Freeform 226"/>
            <p:cNvSpPr>
              <a:spLocks/>
            </p:cNvSpPr>
            <p:nvPr/>
          </p:nvSpPr>
          <p:spPr bwMode="auto">
            <a:xfrm>
              <a:off x="3242" y="2364"/>
              <a:ext cx="32" cy="29"/>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5 h 358"/>
                <a:gd name="T12" fmla="*/ 16 w 351"/>
                <a:gd name="T13" fmla="*/ 29 h 358"/>
                <a:gd name="T14" fmla="*/ 27 w 351"/>
                <a:gd name="T15" fmla="*/ 25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9"/>
                  </a:moveTo>
                  <a:lnTo>
                    <a:pt x="299" y="52"/>
                  </a:lnTo>
                  <a:lnTo>
                    <a:pt x="176" y="0"/>
                  </a:lnTo>
                  <a:lnTo>
                    <a:pt x="51" y="52"/>
                  </a:lnTo>
                  <a:lnTo>
                    <a:pt x="0" y="179"/>
                  </a:lnTo>
                  <a:lnTo>
                    <a:pt x="51" y="306"/>
                  </a:lnTo>
                  <a:lnTo>
                    <a:pt x="176" y="358"/>
                  </a:lnTo>
                  <a:lnTo>
                    <a:pt x="299" y="306"/>
                  </a:lnTo>
                  <a:lnTo>
                    <a:pt x="351" y="1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13" name="Freeform 227"/>
            <p:cNvSpPr>
              <a:spLocks/>
            </p:cNvSpPr>
            <p:nvPr/>
          </p:nvSpPr>
          <p:spPr bwMode="auto">
            <a:xfrm>
              <a:off x="3242" y="2368"/>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14" name="Freeform 228"/>
            <p:cNvSpPr>
              <a:spLocks/>
            </p:cNvSpPr>
            <p:nvPr/>
          </p:nvSpPr>
          <p:spPr bwMode="auto">
            <a:xfrm>
              <a:off x="3242" y="2368"/>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15" name="Freeform 229"/>
            <p:cNvSpPr>
              <a:spLocks/>
            </p:cNvSpPr>
            <p:nvPr/>
          </p:nvSpPr>
          <p:spPr bwMode="auto">
            <a:xfrm>
              <a:off x="3247" y="2368"/>
              <a:ext cx="11" cy="25"/>
            </a:xfrm>
            <a:custGeom>
              <a:avLst/>
              <a:gdLst>
                <a:gd name="T0" fmla="*/ 11 w 125"/>
                <a:gd name="T1" fmla="*/ 25 h 306"/>
                <a:gd name="T2" fmla="*/ 0 w 125"/>
                <a:gd name="T3" fmla="*/ 0 h 306"/>
                <a:gd name="T4" fmla="*/ 0 w 125"/>
                <a:gd name="T5" fmla="*/ 21 h 306"/>
                <a:gd name="T6" fmla="*/ 11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16" name="Freeform 230"/>
            <p:cNvSpPr>
              <a:spLocks/>
            </p:cNvSpPr>
            <p:nvPr/>
          </p:nvSpPr>
          <p:spPr bwMode="auto">
            <a:xfrm>
              <a:off x="3247" y="2368"/>
              <a:ext cx="11" cy="25"/>
            </a:xfrm>
            <a:custGeom>
              <a:avLst/>
              <a:gdLst>
                <a:gd name="T0" fmla="*/ 11 w 125"/>
                <a:gd name="T1" fmla="*/ 25 h 306"/>
                <a:gd name="T2" fmla="*/ 0 w 125"/>
                <a:gd name="T3" fmla="*/ 0 h 306"/>
                <a:gd name="T4" fmla="*/ 0 w 125"/>
                <a:gd name="T5" fmla="*/ 21 h 306"/>
                <a:gd name="T6" fmla="*/ 11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4"/>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17" name="Freeform 231"/>
            <p:cNvSpPr>
              <a:spLocks/>
            </p:cNvSpPr>
            <p:nvPr/>
          </p:nvSpPr>
          <p:spPr bwMode="auto">
            <a:xfrm>
              <a:off x="3247" y="2364"/>
              <a:ext cx="11" cy="29"/>
            </a:xfrm>
            <a:custGeom>
              <a:avLst/>
              <a:gdLst>
                <a:gd name="T0" fmla="*/ 0 w 125"/>
                <a:gd name="T1" fmla="*/ 4 h 358"/>
                <a:gd name="T2" fmla="*/ 11 w 125"/>
                <a:gd name="T3" fmla="*/ 29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18" name="Freeform 232"/>
            <p:cNvSpPr>
              <a:spLocks/>
            </p:cNvSpPr>
            <p:nvPr/>
          </p:nvSpPr>
          <p:spPr bwMode="auto">
            <a:xfrm>
              <a:off x="3247" y="2364"/>
              <a:ext cx="11" cy="29"/>
            </a:xfrm>
            <a:custGeom>
              <a:avLst/>
              <a:gdLst>
                <a:gd name="T0" fmla="*/ 0 w 125"/>
                <a:gd name="T1" fmla="*/ 4 h 358"/>
                <a:gd name="T2" fmla="*/ 11 w 125"/>
                <a:gd name="T3" fmla="*/ 29 h 358"/>
                <a:gd name="T4" fmla="*/ 11 w 125"/>
                <a:gd name="T5" fmla="*/ 0 h 358"/>
                <a:gd name="T6" fmla="*/ 0 w 125"/>
                <a:gd name="T7" fmla="*/ 4 h 358"/>
                <a:gd name="T8" fmla="*/ 0 60000 65536"/>
                <a:gd name="T9" fmla="*/ 0 60000 65536"/>
                <a:gd name="T10" fmla="*/ 0 60000 65536"/>
                <a:gd name="T11" fmla="*/ 0 60000 65536"/>
                <a:gd name="T12" fmla="*/ 0 w 125"/>
                <a:gd name="T13" fmla="*/ 0 h 358"/>
                <a:gd name="T14" fmla="*/ 125 w 125"/>
                <a:gd name="T15" fmla="*/ 358 h 358"/>
              </a:gdLst>
              <a:ahLst/>
              <a:cxnLst>
                <a:cxn ang="T8">
                  <a:pos x="T0" y="T1"/>
                </a:cxn>
                <a:cxn ang="T9">
                  <a:pos x="T2" y="T3"/>
                </a:cxn>
                <a:cxn ang="T10">
                  <a:pos x="T4" y="T5"/>
                </a:cxn>
                <a:cxn ang="T11">
                  <a:pos x="T6" y="T7"/>
                </a:cxn>
              </a:cxnLst>
              <a:rect l="T12" t="T13" r="T14" b="T15"/>
              <a:pathLst>
                <a:path w="125" h="358">
                  <a:moveTo>
                    <a:pt x="0" y="52"/>
                  </a:moveTo>
                  <a:lnTo>
                    <a:pt x="125" y="358"/>
                  </a:lnTo>
                  <a:lnTo>
                    <a:pt x="125" y="0"/>
                  </a:lnTo>
                  <a:lnTo>
                    <a:pt x="0" y="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19" name="Freeform 233"/>
            <p:cNvSpPr>
              <a:spLocks/>
            </p:cNvSpPr>
            <p:nvPr/>
          </p:nvSpPr>
          <p:spPr bwMode="auto">
            <a:xfrm>
              <a:off x="3258" y="2364"/>
              <a:ext cx="11" cy="29"/>
            </a:xfrm>
            <a:custGeom>
              <a:avLst/>
              <a:gdLst>
                <a:gd name="T0" fmla="*/ 11 w 123"/>
                <a:gd name="T1" fmla="*/ 25 h 358"/>
                <a:gd name="T2" fmla="*/ 0 w 123"/>
                <a:gd name="T3" fmla="*/ 0 h 358"/>
                <a:gd name="T4" fmla="*/ 0 w 123"/>
                <a:gd name="T5" fmla="*/ 29 h 358"/>
                <a:gd name="T6" fmla="*/ 11 w 123"/>
                <a:gd name="T7" fmla="*/ 25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20" name="Freeform 234"/>
            <p:cNvSpPr>
              <a:spLocks/>
            </p:cNvSpPr>
            <p:nvPr/>
          </p:nvSpPr>
          <p:spPr bwMode="auto">
            <a:xfrm>
              <a:off x="3258" y="2364"/>
              <a:ext cx="11" cy="29"/>
            </a:xfrm>
            <a:custGeom>
              <a:avLst/>
              <a:gdLst>
                <a:gd name="T0" fmla="*/ 11 w 123"/>
                <a:gd name="T1" fmla="*/ 25 h 358"/>
                <a:gd name="T2" fmla="*/ 0 w 123"/>
                <a:gd name="T3" fmla="*/ 0 h 358"/>
                <a:gd name="T4" fmla="*/ 0 w 123"/>
                <a:gd name="T5" fmla="*/ 29 h 358"/>
                <a:gd name="T6" fmla="*/ 11 w 123"/>
                <a:gd name="T7" fmla="*/ 25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6"/>
                  </a:moveTo>
                  <a:lnTo>
                    <a:pt x="0" y="0"/>
                  </a:lnTo>
                  <a:lnTo>
                    <a:pt x="0" y="358"/>
                  </a:lnTo>
                  <a:lnTo>
                    <a:pt x="123"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21" name="Freeform 235"/>
            <p:cNvSpPr>
              <a:spLocks/>
            </p:cNvSpPr>
            <p:nvPr/>
          </p:nvSpPr>
          <p:spPr bwMode="auto">
            <a:xfrm>
              <a:off x="3258" y="2364"/>
              <a:ext cx="11" cy="25"/>
            </a:xfrm>
            <a:custGeom>
              <a:avLst/>
              <a:gdLst>
                <a:gd name="T0" fmla="*/ 0 w 123"/>
                <a:gd name="T1" fmla="*/ 0 h 306"/>
                <a:gd name="T2" fmla="*/ 11 w 123"/>
                <a:gd name="T3" fmla="*/ 25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22" name="Freeform 236"/>
            <p:cNvSpPr>
              <a:spLocks/>
            </p:cNvSpPr>
            <p:nvPr/>
          </p:nvSpPr>
          <p:spPr bwMode="auto">
            <a:xfrm>
              <a:off x="3258" y="2364"/>
              <a:ext cx="11" cy="25"/>
            </a:xfrm>
            <a:custGeom>
              <a:avLst/>
              <a:gdLst>
                <a:gd name="T0" fmla="*/ 0 w 123"/>
                <a:gd name="T1" fmla="*/ 0 h 306"/>
                <a:gd name="T2" fmla="*/ 11 w 123"/>
                <a:gd name="T3" fmla="*/ 25 h 306"/>
                <a:gd name="T4" fmla="*/ 11 w 123"/>
                <a:gd name="T5" fmla="*/ 4 h 306"/>
                <a:gd name="T6" fmla="*/ 0 w 123"/>
                <a:gd name="T7" fmla="*/ 0 h 306"/>
                <a:gd name="T8" fmla="*/ 0 60000 65536"/>
                <a:gd name="T9" fmla="*/ 0 60000 65536"/>
                <a:gd name="T10" fmla="*/ 0 60000 65536"/>
                <a:gd name="T11" fmla="*/ 0 60000 65536"/>
                <a:gd name="T12" fmla="*/ 0 w 123"/>
                <a:gd name="T13" fmla="*/ 0 h 306"/>
                <a:gd name="T14" fmla="*/ 123 w 123"/>
                <a:gd name="T15" fmla="*/ 306 h 306"/>
              </a:gdLst>
              <a:ahLst/>
              <a:cxnLst>
                <a:cxn ang="T8">
                  <a:pos x="T0" y="T1"/>
                </a:cxn>
                <a:cxn ang="T9">
                  <a:pos x="T2" y="T3"/>
                </a:cxn>
                <a:cxn ang="T10">
                  <a:pos x="T4" y="T5"/>
                </a:cxn>
                <a:cxn ang="T11">
                  <a:pos x="T6" y="T7"/>
                </a:cxn>
              </a:cxnLst>
              <a:rect l="T12" t="T13" r="T14" b="T15"/>
              <a:pathLst>
                <a:path w="123" h="306">
                  <a:moveTo>
                    <a:pt x="0" y="0"/>
                  </a:moveTo>
                  <a:lnTo>
                    <a:pt x="123" y="306"/>
                  </a:lnTo>
                  <a:lnTo>
                    <a:pt x="123" y="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23" name="Freeform 237"/>
            <p:cNvSpPr>
              <a:spLocks/>
            </p:cNvSpPr>
            <p:nvPr/>
          </p:nvSpPr>
          <p:spPr bwMode="auto">
            <a:xfrm>
              <a:off x="3269" y="2368"/>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24" name="Freeform 238"/>
            <p:cNvSpPr>
              <a:spLocks/>
            </p:cNvSpPr>
            <p:nvPr/>
          </p:nvSpPr>
          <p:spPr bwMode="auto">
            <a:xfrm>
              <a:off x="3269" y="2368"/>
              <a:ext cx="5" cy="21"/>
            </a:xfrm>
            <a:custGeom>
              <a:avLst/>
              <a:gdLst>
                <a:gd name="T0" fmla="*/ 5 w 52"/>
                <a:gd name="T1" fmla="*/ 11 h 254"/>
                <a:gd name="T2" fmla="*/ 0 w 52"/>
                <a:gd name="T3" fmla="*/ 0 h 254"/>
                <a:gd name="T4" fmla="*/ 0 w 52"/>
                <a:gd name="T5" fmla="*/ 21 h 254"/>
                <a:gd name="T6" fmla="*/ 5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25" name="Freeform 239"/>
            <p:cNvSpPr>
              <a:spLocks/>
            </p:cNvSpPr>
            <p:nvPr/>
          </p:nvSpPr>
          <p:spPr bwMode="auto">
            <a:xfrm>
              <a:off x="3318" y="2289"/>
              <a:ext cx="4" cy="21"/>
            </a:xfrm>
            <a:custGeom>
              <a:avLst/>
              <a:gdLst>
                <a:gd name="T0" fmla="*/ 0 w 51"/>
                <a:gd name="T1" fmla="*/ 11 h 252"/>
                <a:gd name="T2" fmla="*/ 4 w 51"/>
                <a:gd name="T3" fmla="*/ 21 h 252"/>
                <a:gd name="T4" fmla="*/ 4 w 51"/>
                <a:gd name="T5" fmla="*/ 0 h 252"/>
                <a:gd name="T6" fmla="*/ 0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7"/>
                  </a:moveTo>
                  <a:lnTo>
                    <a:pt x="51" y="252"/>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26" name="Freeform 240"/>
            <p:cNvSpPr>
              <a:spLocks/>
            </p:cNvSpPr>
            <p:nvPr/>
          </p:nvSpPr>
          <p:spPr bwMode="auto">
            <a:xfrm>
              <a:off x="3318" y="2289"/>
              <a:ext cx="4" cy="21"/>
            </a:xfrm>
            <a:custGeom>
              <a:avLst/>
              <a:gdLst>
                <a:gd name="T0" fmla="*/ 0 w 51"/>
                <a:gd name="T1" fmla="*/ 11 h 252"/>
                <a:gd name="T2" fmla="*/ 4 w 51"/>
                <a:gd name="T3" fmla="*/ 21 h 252"/>
                <a:gd name="T4" fmla="*/ 4 w 51"/>
                <a:gd name="T5" fmla="*/ 0 h 252"/>
                <a:gd name="T6" fmla="*/ 0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7"/>
                  </a:moveTo>
                  <a:lnTo>
                    <a:pt x="51" y="252"/>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27" name="Freeform 241"/>
            <p:cNvSpPr>
              <a:spLocks/>
            </p:cNvSpPr>
            <p:nvPr/>
          </p:nvSpPr>
          <p:spPr bwMode="auto">
            <a:xfrm>
              <a:off x="3322" y="2289"/>
              <a:ext cx="12" cy="26"/>
            </a:xfrm>
            <a:custGeom>
              <a:avLst/>
              <a:gdLst>
                <a:gd name="T0" fmla="*/ 12 w 124"/>
                <a:gd name="T1" fmla="*/ 26 h 305"/>
                <a:gd name="T2" fmla="*/ 0 w 124"/>
                <a:gd name="T3" fmla="*/ 0 h 305"/>
                <a:gd name="T4" fmla="*/ 0 w 124"/>
                <a:gd name="T5" fmla="*/ 21 h 305"/>
                <a:gd name="T6" fmla="*/ 12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28" name="Freeform 242"/>
            <p:cNvSpPr>
              <a:spLocks/>
            </p:cNvSpPr>
            <p:nvPr/>
          </p:nvSpPr>
          <p:spPr bwMode="auto">
            <a:xfrm>
              <a:off x="3322" y="2289"/>
              <a:ext cx="12" cy="26"/>
            </a:xfrm>
            <a:custGeom>
              <a:avLst/>
              <a:gdLst>
                <a:gd name="T0" fmla="*/ 12 w 124"/>
                <a:gd name="T1" fmla="*/ 26 h 305"/>
                <a:gd name="T2" fmla="*/ 0 w 124"/>
                <a:gd name="T3" fmla="*/ 0 h 305"/>
                <a:gd name="T4" fmla="*/ 0 w 124"/>
                <a:gd name="T5" fmla="*/ 21 h 305"/>
                <a:gd name="T6" fmla="*/ 12 w 124"/>
                <a:gd name="T7" fmla="*/ 26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29" name="Freeform 243"/>
            <p:cNvSpPr>
              <a:spLocks/>
            </p:cNvSpPr>
            <p:nvPr/>
          </p:nvSpPr>
          <p:spPr bwMode="auto">
            <a:xfrm>
              <a:off x="3322" y="2285"/>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30" name="Freeform 244"/>
            <p:cNvSpPr>
              <a:spLocks/>
            </p:cNvSpPr>
            <p:nvPr/>
          </p:nvSpPr>
          <p:spPr bwMode="auto">
            <a:xfrm>
              <a:off x="3322" y="2285"/>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31" name="Freeform 245"/>
            <p:cNvSpPr>
              <a:spLocks/>
            </p:cNvSpPr>
            <p:nvPr/>
          </p:nvSpPr>
          <p:spPr bwMode="auto">
            <a:xfrm>
              <a:off x="3334" y="2285"/>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5"/>
                  </a:moveTo>
                  <a:lnTo>
                    <a:pt x="0" y="0"/>
                  </a:lnTo>
                  <a:lnTo>
                    <a:pt x="0" y="358"/>
                  </a:lnTo>
                  <a:lnTo>
                    <a:pt x="123"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32" name="Freeform 246"/>
            <p:cNvSpPr>
              <a:spLocks/>
            </p:cNvSpPr>
            <p:nvPr/>
          </p:nvSpPr>
          <p:spPr bwMode="auto">
            <a:xfrm>
              <a:off x="3334" y="2285"/>
              <a:ext cx="11" cy="30"/>
            </a:xfrm>
            <a:custGeom>
              <a:avLst/>
              <a:gdLst>
                <a:gd name="T0" fmla="*/ 11 w 123"/>
                <a:gd name="T1" fmla="*/ 26 h 358"/>
                <a:gd name="T2" fmla="*/ 0 w 123"/>
                <a:gd name="T3" fmla="*/ 0 h 358"/>
                <a:gd name="T4" fmla="*/ 0 w 123"/>
                <a:gd name="T5" fmla="*/ 30 h 358"/>
                <a:gd name="T6" fmla="*/ 11 w 123"/>
                <a:gd name="T7" fmla="*/ 26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123" y="305"/>
                  </a:moveTo>
                  <a:lnTo>
                    <a:pt x="0" y="0"/>
                  </a:lnTo>
                  <a:lnTo>
                    <a:pt x="0" y="358"/>
                  </a:lnTo>
                  <a:lnTo>
                    <a:pt x="123"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33" name="Freeform 247"/>
            <p:cNvSpPr>
              <a:spLocks/>
            </p:cNvSpPr>
            <p:nvPr/>
          </p:nvSpPr>
          <p:spPr bwMode="auto">
            <a:xfrm>
              <a:off x="3334" y="2285"/>
              <a:ext cx="11" cy="25"/>
            </a:xfrm>
            <a:custGeom>
              <a:avLst/>
              <a:gdLst>
                <a:gd name="T0" fmla="*/ 0 w 123"/>
                <a:gd name="T1" fmla="*/ 0 h 305"/>
                <a:gd name="T2" fmla="*/ 11 w 123"/>
                <a:gd name="T3" fmla="*/ 25 h 305"/>
                <a:gd name="T4" fmla="*/ 11 w 123"/>
                <a:gd name="T5" fmla="*/ 4 h 305"/>
                <a:gd name="T6" fmla="*/ 0 w 123"/>
                <a:gd name="T7" fmla="*/ 0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0" y="0"/>
                  </a:moveTo>
                  <a:lnTo>
                    <a:pt x="123" y="305"/>
                  </a:lnTo>
                  <a:lnTo>
                    <a:pt x="123"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34" name="Freeform 248"/>
            <p:cNvSpPr>
              <a:spLocks/>
            </p:cNvSpPr>
            <p:nvPr/>
          </p:nvSpPr>
          <p:spPr bwMode="auto">
            <a:xfrm>
              <a:off x="3334" y="2285"/>
              <a:ext cx="11" cy="25"/>
            </a:xfrm>
            <a:custGeom>
              <a:avLst/>
              <a:gdLst>
                <a:gd name="T0" fmla="*/ 0 w 123"/>
                <a:gd name="T1" fmla="*/ 0 h 305"/>
                <a:gd name="T2" fmla="*/ 11 w 123"/>
                <a:gd name="T3" fmla="*/ 25 h 305"/>
                <a:gd name="T4" fmla="*/ 11 w 123"/>
                <a:gd name="T5" fmla="*/ 4 h 305"/>
                <a:gd name="T6" fmla="*/ 0 w 123"/>
                <a:gd name="T7" fmla="*/ 0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0" y="0"/>
                  </a:moveTo>
                  <a:lnTo>
                    <a:pt x="123" y="305"/>
                  </a:lnTo>
                  <a:lnTo>
                    <a:pt x="123"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35" name="Freeform 249"/>
            <p:cNvSpPr>
              <a:spLocks/>
            </p:cNvSpPr>
            <p:nvPr/>
          </p:nvSpPr>
          <p:spPr bwMode="auto">
            <a:xfrm>
              <a:off x="3345" y="2289"/>
              <a:ext cx="4" cy="21"/>
            </a:xfrm>
            <a:custGeom>
              <a:avLst/>
              <a:gdLst>
                <a:gd name="T0" fmla="*/ 4 w 52"/>
                <a:gd name="T1" fmla="*/ 11 h 252"/>
                <a:gd name="T2" fmla="*/ 0 w 52"/>
                <a:gd name="T3" fmla="*/ 0 h 252"/>
                <a:gd name="T4" fmla="*/ 0 w 52"/>
                <a:gd name="T5" fmla="*/ 21 h 252"/>
                <a:gd name="T6" fmla="*/ 4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52" y="127"/>
                  </a:moveTo>
                  <a:lnTo>
                    <a:pt x="0" y="0"/>
                  </a:lnTo>
                  <a:lnTo>
                    <a:pt x="0" y="252"/>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36" name="Freeform 250"/>
            <p:cNvSpPr>
              <a:spLocks/>
            </p:cNvSpPr>
            <p:nvPr/>
          </p:nvSpPr>
          <p:spPr bwMode="auto">
            <a:xfrm>
              <a:off x="3345" y="2289"/>
              <a:ext cx="4" cy="21"/>
            </a:xfrm>
            <a:custGeom>
              <a:avLst/>
              <a:gdLst>
                <a:gd name="T0" fmla="*/ 4 w 52"/>
                <a:gd name="T1" fmla="*/ 11 h 252"/>
                <a:gd name="T2" fmla="*/ 0 w 52"/>
                <a:gd name="T3" fmla="*/ 0 h 252"/>
                <a:gd name="T4" fmla="*/ 0 w 52"/>
                <a:gd name="T5" fmla="*/ 21 h 252"/>
                <a:gd name="T6" fmla="*/ 4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52" y="127"/>
                  </a:moveTo>
                  <a:lnTo>
                    <a:pt x="0" y="0"/>
                  </a:lnTo>
                  <a:lnTo>
                    <a:pt x="0" y="252"/>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37" name="Freeform 251"/>
            <p:cNvSpPr>
              <a:spLocks/>
            </p:cNvSpPr>
            <p:nvPr/>
          </p:nvSpPr>
          <p:spPr bwMode="auto">
            <a:xfrm>
              <a:off x="3318" y="2285"/>
              <a:ext cx="31" cy="30"/>
            </a:xfrm>
            <a:custGeom>
              <a:avLst/>
              <a:gdLst>
                <a:gd name="T0" fmla="*/ 31 w 350"/>
                <a:gd name="T1" fmla="*/ 15 h 358"/>
                <a:gd name="T2" fmla="*/ 26 w 350"/>
                <a:gd name="T3" fmla="*/ 4 h 358"/>
                <a:gd name="T4" fmla="*/ 16 w 350"/>
                <a:gd name="T5" fmla="*/ 0 h 358"/>
                <a:gd name="T6" fmla="*/ 5 w 350"/>
                <a:gd name="T7" fmla="*/ 4 h 358"/>
                <a:gd name="T8" fmla="*/ 0 w 350"/>
                <a:gd name="T9" fmla="*/ 15 h 358"/>
                <a:gd name="T10" fmla="*/ 5 w 350"/>
                <a:gd name="T11" fmla="*/ 26 h 358"/>
                <a:gd name="T12" fmla="*/ 16 w 350"/>
                <a:gd name="T13" fmla="*/ 30 h 358"/>
                <a:gd name="T14" fmla="*/ 26 w 350"/>
                <a:gd name="T15" fmla="*/ 26 h 358"/>
                <a:gd name="T16" fmla="*/ 31 w 350"/>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0"/>
                <a:gd name="T28" fmla="*/ 0 h 358"/>
                <a:gd name="T29" fmla="*/ 350 w 350"/>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0" h="358">
                  <a:moveTo>
                    <a:pt x="350" y="180"/>
                  </a:moveTo>
                  <a:lnTo>
                    <a:pt x="298" y="53"/>
                  </a:lnTo>
                  <a:lnTo>
                    <a:pt x="175" y="0"/>
                  </a:lnTo>
                  <a:lnTo>
                    <a:pt x="51" y="53"/>
                  </a:lnTo>
                  <a:lnTo>
                    <a:pt x="0" y="180"/>
                  </a:lnTo>
                  <a:lnTo>
                    <a:pt x="51" y="305"/>
                  </a:lnTo>
                  <a:lnTo>
                    <a:pt x="175" y="358"/>
                  </a:lnTo>
                  <a:lnTo>
                    <a:pt x="298" y="305"/>
                  </a:lnTo>
                  <a:lnTo>
                    <a:pt x="350"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38" name="Freeform 252"/>
            <p:cNvSpPr>
              <a:spLocks/>
            </p:cNvSpPr>
            <p:nvPr/>
          </p:nvSpPr>
          <p:spPr bwMode="auto">
            <a:xfrm>
              <a:off x="3471" y="1804"/>
              <a:ext cx="32" cy="30"/>
            </a:xfrm>
            <a:custGeom>
              <a:avLst/>
              <a:gdLst>
                <a:gd name="T0" fmla="*/ 32 w 350"/>
                <a:gd name="T1" fmla="*/ 15 h 358"/>
                <a:gd name="T2" fmla="*/ 27 w 350"/>
                <a:gd name="T3" fmla="*/ 4 h 358"/>
                <a:gd name="T4" fmla="*/ 16 w 350"/>
                <a:gd name="T5" fmla="*/ 0 h 358"/>
                <a:gd name="T6" fmla="*/ 5 w 350"/>
                <a:gd name="T7" fmla="*/ 4 h 358"/>
                <a:gd name="T8" fmla="*/ 0 w 350"/>
                <a:gd name="T9" fmla="*/ 15 h 358"/>
                <a:gd name="T10" fmla="*/ 5 w 350"/>
                <a:gd name="T11" fmla="*/ 26 h 358"/>
                <a:gd name="T12" fmla="*/ 16 w 350"/>
                <a:gd name="T13" fmla="*/ 30 h 358"/>
                <a:gd name="T14" fmla="*/ 27 w 350"/>
                <a:gd name="T15" fmla="*/ 26 h 358"/>
                <a:gd name="T16" fmla="*/ 32 w 350"/>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0"/>
                <a:gd name="T28" fmla="*/ 0 h 358"/>
                <a:gd name="T29" fmla="*/ 350 w 350"/>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0" h="358">
                  <a:moveTo>
                    <a:pt x="350" y="180"/>
                  </a:moveTo>
                  <a:lnTo>
                    <a:pt x="299" y="53"/>
                  </a:lnTo>
                  <a:lnTo>
                    <a:pt x="175" y="0"/>
                  </a:lnTo>
                  <a:lnTo>
                    <a:pt x="52" y="53"/>
                  </a:lnTo>
                  <a:lnTo>
                    <a:pt x="0" y="180"/>
                  </a:lnTo>
                  <a:lnTo>
                    <a:pt x="52" y="305"/>
                  </a:lnTo>
                  <a:lnTo>
                    <a:pt x="175" y="358"/>
                  </a:lnTo>
                  <a:lnTo>
                    <a:pt x="299" y="305"/>
                  </a:lnTo>
                  <a:lnTo>
                    <a:pt x="350"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39" name="Freeform 253"/>
            <p:cNvSpPr>
              <a:spLocks/>
            </p:cNvSpPr>
            <p:nvPr/>
          </p:nvSpPr>
          <p:spPr bwMode="auto">
            <a:xfrm>
              <a:off x="3471" y="1809"/>
              <a:ext cx="5" cy="21"/>
            </a:xfrm>
            <a:custGeom>
              <a:avLst/>
              <a:gdLst>
                <a:gd name="T0" fmla="*/ 0 w 52"/>
                <a:gd name="T1" fmla="*/ 11 h 252"/>
                <a:gd name="T2" fmla="*/ 5 w 52"/>
                <a:gd name="T3" fmla="*/ 21 h 252"/>
                <a:gd name="T4" fmla="*/ 5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7"/>
                  </a:moveTo>
                  <a:lnTo>
                    <a:pt x="52" y="252"/>
                  </a:lnTo>
                  <a:lnTo>
                    <a:pt x="52"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40" name="Freeform 254"/>
            <p:cNvSpPr>
              <a:spLocks/>
            </p:cNvSpPr>
            <p:nvPr/>
          </p:nvSpPr>
          <p:spPr bwMode="auto">
            <a:xfrm>
              <a:off x="3471" y="1809"/>
              <a:ext cx="5" cy="21"/>
            </a:xfrm>
            <a:custGeom>
              <a:avLst/>
              <a:gdLst>
                <a:gd name="T0" fmla="*/ 0 w 52"/>
                <a:gd name="T1" fmla="*/ 11 h 252"/>
                <a:gd name="T2" fmla="*/ 5 w 52"/>
                <a:gd name="T3" fmla="*/ 21 h 252"/>
                <a:gd name="T4" fmla="*/ 5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7"/>
                  </a:moveTo>
                  <a:lnTo>
                    <a:pt x="52" y="252"/>
                  </a:lnTo>
                  <a:lnTo>
                    <a:pt x="52"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41" name="Freeform 255"/>
            <p:cNvSpPr>
              <a:spLocks/>
            </p:cNvSpPr>
            <p:nvPr/>
          </p:nvSpPr>
          <p:spPr bwMode="auto">
            <a:xfrm>
              <a:off x="3476" y="1809"/>
              <a:ext cx="11" cy="25"/>
            </a:xfrm>
            <a:custGeom>
              <a:avLst/>
              <a:gdLst>
                <a:gd name="T0" fmla="*/ 11 w 123"/>
                <a:gd name="T1" fmla="*/ 25 h 305"/>
                <a:gd name="T2" fmla="*/ 0 w 123"/>
                <a:gd name="T3" fmla="*/ 0 h 305"/>
                <a:gd name="T4" fmla="*/ 0 w 123"/>
                <a:gd name="T5" fmla="*/ 21 h 305"/>
                <a:gd name="T6" fmla="*/ 11 w 123"/>
                <a:gd name="T7" fmla="*/ 25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2"/>
                  </a:lnTo>
                  <a:lnTo>
                    <a:pt x="123"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42" name="Freeform 256"/>
            <p:cNvSpPr>
              <a:spLocks/>
            </p:cNvSpPr>
            <p:nvPr/>
          </p:nvSpPr>
          <p:spPr bwMode="auto">
            <a:xfrm>
              <a:off x="3476" y="1809"/>
              <a:ext cx="11" cy="25"/>
            </a:xfrm>
            <a:custGeom>
              <a:avLst/>
              <a:gdLst>
                <a:gd name="T0" fmla="*/ 11 w 123"/>
                <a:gd name="T1" fmla="*/ 25 h 305"/>
                <a:gd name="T2" fmla="*/ 0 w 123"/>
                <a:gd name="T3" fmla="*/ 0 h 305"/>
                <a:gd name="T4" fmla="*/ 0 w 123"/>
                <a:gd name="T5" fmla="*/ 21 h 305"/>
                <a:gd name="T6" fmla="*/ 11 w 123"/>
                <a:gd name="T7" fmla="*/ 25 h 305"/>
                <a:gd name="T8" fmla="*/ 0 60000 65536"/>
                <a:gd name="T9" fmla="*/ 0 60000 65536"/>
                <a:gd name="T10" fmla="*/ 0 60000 65536"/>
                <a:gd name="T11" fmla="*/ 0 60000 65536"/>
                <a:gd name="T12" fmla="*/ 0 w 123"/>
                <a:gd name="T13" fmla="*/ 0 h 305"/>
                <a:gd name="T14" fmla="*/ 123 w 123"/>
                <a:gd name="T15" fmla="*/ 305 h 305"/>
              </a:gdLst>
              <a:ahLst/>
              <a:cxnLst>
                <a:cxn ang="T8">
                  <a:pos x="T0" y="T1"/>
                </a:cxn>
                <a:cxn ang="T9">
                  <a:pos x="T2" y="T3"/>
                </a:cxn>
                <a:cxn ang="T10">
                  <a:pos x="T4" y="T5"/>
                </a:cxn>
                <a:cxn ang="T11">
                  <a:pos x="T6" y="T7"/>
                </a:cxn>
              </a:cxnLst>
              <a:rect l="T12" t="T13" r="T14" b="T15"/>
              <a:pathLst>
                <a:path w="123" h="305">
                  <a:moveTo>
                    <a:pt x="123" y="305"/>
                  </a:moveTo>
                  <a:lnTo>
                    <a:pt x="0" y="0"/>
                  </a:lnTo>
                  <a:lnTo>
                    <a:pt x="0" y="252"/>
                  </a:lnTo>
                  <a:lnTo>
                    <a:pt x="123"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43" name="Freeform 257"/>
            <p:cNvSpPr>
              <a:spLocks/>
            </p:cNvSpPr>
            <p:nvPr/>
          </p:nvSpPr>
          <p:spPr bwMode="auto">
            <a:xfrm>
              <a:off x="3476" y="1804"/>
              <a:ext cx="11" cy="30"/>
            </a:xfrm>
            <a:custGeom>
              <a:avLst/>
              <a:gdLst>
                <a:gd name="T0" fmla="*/ 0 w 123"/>
                <a:gd name="T1" fmla="*/ 4 h 358"/>
                <a:gd name="T2" fmla="*/ 11 w 123"/>
                <a:gd name="T3" fmla="*/ 30 h 358"/>
                <a:gd name="T4" fmla="*/ 11 w 123"/>
                <a:gd name="T5" fmla="*/ 0 h 358"/>
                <a:gd name="T6" fmla="*/ 0 w 123"/>
                <a:gd name="T7" fmla="*/ 4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0" y="53"/>
                  </a:moveTo>
                  <a:lnTo>
                    <a:pt x="123" y="358"/>
                  </a:lnTo>
                  <a:lnTo>
                    <a:pt x="123"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44" name="Freeform 258"/>
            <p:cNvSpPr>
              <a:spLocks/>
            </p:cNvSpPr>
            <p:nvPr/>
          </p:nvSpPr>
          <p:spPr bwMode="auto">
            <a:xfrm>
              <a:off x="3476" y="1804"/>
              <a:ext cx="11" cy="30"/>
            </a:xfrm>
            <a:custGeom>
              <a:avLst/>
              <a:gdLst>
                <a:gd name="T0" fmla="*/ 0 w 123"/>
                <a:gd name="T1" fmla="*/ 4 h 358"/>
                <a:gd name="T2" fmla="*/ 11 w 123"/>
                <a:gd name="T3" fmla="*/ 30 h 358"/>
                <a:gd name="T4" fmla="*/ 11 w 123"/>
                <a:gd name="T5" fmla="*/ 0 h 358"/>
                <a:gd name="T6" fmla="*/ 0 w 123"/>
                <a:gd name="T7" fmla="*/ 4 h 358"/>
                <a:gd name="T8" fmla="*/ 0 60000 65536"/>
                <a:gd name="T9" fmla="*/ 0 60000 65536"/>
                <a:gd name="T10" fmla="*/ 0 60000 65536"/>
                <a:gd name="T11" fmla="*/ 0 60000 65536"/>
                <a:gd name="T12" fmla="*/ 0 w 123"/>
                <a:gd name="T13" fmla="*/ 0 h 358"/>
                <a:gd name="T14" fmla="*/ 123 w 123"/>
                <a:gd name="T15" fmla="*/ 358 h 358"/>
              </a:gdLst>
              <a:ahLst/>
              <a:cxnLst>
                <a:cxn ang="T8">
                  <a:pos x="T0" y="T1"/>
                </a:cxn>
                <a:cxn ang="T9">
                  <a:pos x="T2" y="T3"/>
                </a:cxn>
                <a:cxn ang="T10">
                  <a:pos x="T4" y="T5"/>
                </a:cxn>
                <a:cxn ang="T11">
                  <a:pos x="T6" y="T7"/>
                </a:cxn>
              </a:cxnLst>
              <a:rect l="T12" t="T13" r="T14" b="T15"/>
              <a:pathLst>
                <a:path w="123" h="358">
                  <a:moveTo>
                    <a:pt x="0" y="53"/>
                  </a:moveTo>
                  <a:lnTo>
                    <a:pt x="123" y="358"/>
                  </a:lnTo>
                  <a:lnTo>
                    <a:pt x="123"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45" name="Freeform 259"/>
            <p:cNvSpPr>
              <a:spLocks/>
            </p:cNvSpPr>
            <p:nvPr/>
          </p:nvSpPr>
          <p:spPr bwMode="auto">
            <a:xfrm>
              <a:off x="3487" y="1804"/>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46" name="Freeform 260"/>
            <p:cNvSpPr>
              <a:spLocks/>
            </p:cNvSpPr>
            <p:nvPr/>
          </p:nvSpPr>
          <p:spPr bwMode="auto">
            <a:xfrm>
              <a:off x="3487" y="1804"/>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47" name="Freeform 261"/>
            <p:cNvSpPr>
              <a:spLocks/>
            </p:cNvSpPr>
            <p:nvPr/>
          </p:nvSpPr>
          <p:spPr bwMode="auto">
            <a:xfrm>
              <a:off x="3487" y="1804"/>
              <a:ext cx="11" cy="26"/>
            </a:xfrm>
            <a:custGeom>
              <a:avLst/>
              <a:gdLst>
                <a:gd name="T0" fmla="*/ 0 w 124"/>
                <a:gd name="T1" fmla="*/ 0 h 305"/>
                <a:gd name="T2" fmla="*/ 11 w 124"/>
                <a:gd name="T3" fmla="*/ 26 h 305"/>
                <a:gd name="T4" fmla="*/ 11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48" name="Freeform 262"/>
            <p:cNvSpPr>
              <a:spLocks/>
            </p:cNvSpPr>
            <p:nvPr/>
          </p:nvSpPr>
          <p:spPr bwMode="auto">
            <a:xfrm>
              <a:off x="3487" y="1804"/>
              <a:ext cx="11" cy="26"/>
            </a:xfrm>
            <a:custGeom>
              <a:avLst/>
              <a:gdLst>
                <a:gd name="T0" fmla="*/ 0 w 124"/>
                <a:gd name="T1" fmla="*/ 0 h 305"/>
                <a:gd name="T2" fmla="*/ 11 w 124"/>
                <a:gd name="T3" fmla="*/ 26 h 305"/>
                <a:gd name="T4" fmla="*/ 11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49" name="Freeform 263"/>
            <p:cNvSpPr>
              <a:spLocks/>
            </p:cNvSpPr>
            <p:nvPr/>
          </p:nvSpPr>
          <p:spPr bwMode="auto">
            <a:xfrm>
              <a:off x="3498" y="1809"/>
              <a:ext cx="5" cy="21"/>
            </a:xfrm>
            <a:custGeom>
              <a:avLst/>
              <a:gdLst>
                <a:gd name="T0" fmla="*/ 5 w 51"/>
                <a:gd name="T1" fmla="*/ 11 h 252"/>
                <a:gd name="T2" fmla="*/ 0 w 51"/>
                <a:gd name="T3" fmla="*/ 0 h 252"/>
                <a:gd name="T4" fmla="*/ 0 w 51"/>
                <a:gd name="T5" fmla="*/ 21 h 252"/>
                <a:gd name="T6" fmla="*/ 5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50" name="Freeform 264"/>
            <p:cNvSpPr>
              <a:spLocks/>
            </p:cNvSpPr>
            <p:nvPr/>
          </p:nvSpPr>
          <p:spPr bwMode="auto">
            <a:xfrm>
              <a:off x="3498" y="1809"/>
              <a:ext cx="5" cy="21"/>
            </a:xfrm>
            <a:custGeom>
              <a:avLst/>
              <a:gdLst>
                <a:gd name="T0" fmla="*/ 5 w 51"/>
                <a:gd name="T1" fmla="*/ 11 h 252"/>
                <a:gd name="T2" fmla="*/ 0 w 51"/>
                <a:gd name="T3" fmla="*/ 0 h 252"/>
                <a:gd name="T4" fmla="*/ 0 w 51"/>
                <a:gd name="T5" fmla="*/ 21 h 252"/>
                <a:gd name="T6" fmla="*/ 5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51" name="Freeform 265"/>
            <p:cNvSpPr>
              <a:spLocks/>
            </p:cNvSpPr>
            <p:nvPr/>
          </p:nvSpPr>
          <p:spPr bwMode="auto">
            <a:xfrm>
              <a:off x="3325" y="1871"/>
              <a:ext cx="4" cy="21"/>
            </a:xfrm>
            <a:custGeom>
              <a:avLst/>
              <a:gdLst>
                <a:gd name="T0" fmla="*/ 0 w 52"/>
                <a:gd name="T1" fmla="*/ 11 h 252"/>
                <a:gd name="T2" fmla="*/ 4 w 52"/>
                <a:gd name="T3" fmla="*/ 21 h 252"/>
                <a:gd name="T4" fmla="*/ 4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7"/>
                  </a:moveTo>
                  <a:lnTo>
                    <a:pt x="52" y="252"/>
                  </a:lnTo>
                  <a:lnTo>
                    <a:pt x="52"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52" name="Freeform 266"/>
            <p:cNvSpPr>
              <a:spLocks/>
            </p:cNvSpPr>
            <p:nvPr/>
          </p:nvSpPr>
          <p:spPr bwMode="auto">
            <a:xfrm>
              <a:off x="3325" y="1871"/>
              <a:ext cx="4" cy="21"/>
            </a:xfrm>
            <a:custGeom>
              <a:avLst/>
              <a:gdLst>
                <a:gd name="T0" fmla="*/ 0 w 52"/>
                <a:gd name="T1" fmla="*/ 11 h 252"/>
                <a:gd name="T2" fmla="*/ 4 w 52"/>
                <a:gd name="T3" fmla="*/ 21 h 252"/>
                <a:gd name="T4" fmla="*/ 4 w 52"/>
                <a:gd name="T5" fmla="*/ 0 h 252"/>
                <a:gd name="T6" fmla="*/ 0 w 52"/>
                <a:gd name="T7" fmla="*/ 11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0" y="127"/>
                  </a:moveTo>
                  <a:lnTo>
                    <a:pt x="52" y="252"/>
                  </a:lnTo>
                  <a:lnTo>
                    <a:pt x="52"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53" name="Freeform 267"/>
            <p:cNvSpPr>
              <a:spLocks/>
            </p:cNvSpPr>
            <p:nvPr/>
          </p:nvSpPr>
          <p:spPr bwMode="auto">
            <a:xfrm>
              <a:off x="3329" y="1871"/>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54" name="Freeform 268"/>
            <p:cNvSpPr>
              <a:spLocks/>
            </p:cNvSpPr>
            <p:nvPr/>
          </p:nvSpPr>
          <p:spPr bwMode="auto">
            <a:xfrm>
              <a:off x="3329" y="1871"/>
              <a:ext cx="12" cy="25"/>
            </a:xfrm>
            <a:custGeom>
              <a:avLst/>
              <a:gdLst>
                <a:gd name="T0" fmla="*/ 12 w 124"/>
                <a:gd name="T1" fmla="*/ 25 h 305"/>
                <a:gd name="T2" fmla="*/ 0 w 124"/>
                <a:gd name="T3" fmla="*/ 0 h 305"/>
                <a:gd name="T4" fmla="*/ 0 w 124"/>
                <a:gd name="T5" fmla="*/ 21 h 305"/>
                <a:gd name="T6" fmla="*/ 12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55" name="Freeform 269"/>
            <p:cNvSpPr>
              <a:spLocks/>
            </p:cNvSpPr>
            <p:nvPr/>
          </p:nvSpPr>
          <p:spPr bwMode="auto">
            <a:xfrm>
              <a:off x="3329" y="1866"/>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56" name="Freeform 270"/>
            <p:cNvSpPr>
              <a:spLocks/>
            </p:cNvSpPr>
            <p:nvPr/>
          </p:nvSpPr>
          <p:spPr bwMode="auto">
            <a:xfrm>
              <a:off x="3329" y="1866"/>
              <a:ext cx="12" cy="30"/>
            </a:xfrm>
            <a:custGeom>
              <a:avLst/>
              <a:gdLst>
                <a:gd name="T0" fmla="*/ 0 w 124"/>
                <a:gd name="T1" fmla="*/ 4 h 358"/>
                <a:gd name="T2" fmla="*/ 12 w 124"/>
                <a:gd name="T3" fmla="*/ 30 h 358"/>
                <a:gd name="T4" fmla="*/ 12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57" name="Freeform 271"/>
            <p:cNvSpPr>
              <a:spLocks/>
            </p:cNvSpPr>
            <p:nvPr/>
          </p:nvSpPr>
          <p:spPr bwMode="auto">
            <a:xfrm>
              <a:off x="3341" y="1866"/>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58" name="Freeform 272"/>
            <p:cNvSpPr>
              <a:spLocks/>
            </p:cNvSpPr>
            <p:nvPr/>
          </p:nvSpPr>
          <p:spPr bwMode="auto">
            <a:xfrm>
              <a:off x="3341" y="1866"/>
              <a:ext cx="11" cy="30"/>
            </a:xfrm>
            <a:custGeom>
              <a:avLst/>
              <a:gdLst>
                <a:gd name="T0" fmla="*/ 11 w 124"/>
                <a:gd name="T1" fmla="*/ 26 h 358"/>
                <a:gd name="T2" fmla="*/ 0 w 124"/>
                <a:gd name="T3" fmla="*/ 0 h 358"/>
                <a:gd name="T4" fmla="*/ 0 w 124"/>
                <a:gd name="T5" fmla="*/ 30 h 358"/>
                <a:gd name="T6" fmla="*/ 11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59" name="Freeform 273"/>
            <p:cNvSpPr>
              <a:spLocks/>
            </p:cNvSpPr>
            <p:nvPr/>
          </p:nvSpPr>
          <p:spPr bwMode="auto">
            <a:xfrm>
              <a:off x="3341" y="1866"/>
              <a:ext cx="11" cy="26"/>
            </a:xfrm>
            <a:custGeom>
              <a:avLst/>
              <a:gdLst>
                <a:gd name="T0" fmla="*/ 0 w 124"/>
                <a:gd name="T1" fmla="*/ 0 h 305"/>
                <a:gd name="T2" fmla="*/ 11 w 124"/>
                <a:gd name="T3" fmla="*/ 26 h 305"/>
                <a:gd name="T4" fmla="*/ 11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60" name="Freeform 274"/>
            <p:cNvSpPr>
              <a:spLocks/>
            </p:cNvSpPr>
            <p:nvPr/>
          </p:nvSpPr>
          <p:spPr bwMode="auto">
            <a:xfrm>
              <a:off x="3341" y="1866"/>
              <a:ext cx="11" cy="26"/>
            </a:xfrm>
            <a:custGeom>
              <a:avLst/>
              <a:gdLst>
                <a:gd name="T0" fmla="*/ 0 w 124"/>
                <a:gd name="T1" fmla="*/ 0 h 305"/>
                <a:gd name="T2" fmla="*/ 11 w 124"/>
                <a:gd name="T3" fmla="*/ 26 h 305"/>
                <a:gd name="T4" fmla="*/ 11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61" name="Freeform 275"/>
            <p:cNvSpPr>
              <a:spLocks/>
            </p:cNvSpPr>
            <p:nvPr/>
          </p:nvSpPr>
          <p:spPr bwMode="auto">
            <a:xfrm>
              <a:off x="3352" y="1871"/>
              <a:ext cx="4" cy="21"/>
            </a:xfrm>
            <a:custGeom>
              <a:avLst/>
              <a:gdLst>
                <a:gd name="T0" fmla="*/ 4 w 51"/>
                <a:gd name="T1" fmla="*/ 11 h 252"/>
                <a:gd name="T2" fmla="*/ 0 w 51"/>
                <a:gd name="T3" fmla="*/ 0 h 252"/>
                <a:gd name="T4" fmla="*/ 0 w 51"/>
                <a:gd name="T5" fmla="*/ 21 h 252"/>
                <a:gd name="T6" fmla="*/ 4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62" name="Freeform 276"/>
            <p:cNvSpPr>
              <a:spLocks/>
            </p:cNvSpPr>
            <p:nvPr/>
          </p:nvSpPr>
          <p:spPr bwMode="auto">
            <a:xfrm>
              <a:off x="3352" y="1871"/>
              <a:ext cx="4" cy="21"/>
            </a:xfrm>
            <a:custGeom>
              <a:avLst/>
              <a:gdLst>
                <a:gd name="T0" fmla="*/ 4 w 51"/>
                <a:gd name="T1" fmla="*/ 11 h 252"/>
                <a:gd name="T2" fmla="*/ 0 w 51"/>
                <a:gd name="T3" fmla="*/ 0 h 252"/>
                <a:gd name="T4" fmla="*/ 0 w 51"/>
                <a:gd name="T5" fmla="*/ 21 h 252"/>
                <a:gd name="T6" fmla="*/ 4 w 51"/>
                <a:gd name="T7" fmla="*/ 11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51" y="127"/>
                  </a:moveTo>
                  <a:lnTo>
                    <a:pt x="0" y="0"/>
                  </a:lnTo>
                  <a:lnTo>
                    <a:pt x="0" y="252"/>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63" name="Freeform 277"/>
            <p:cNvSpPr>
              <a:spLocks/>
            </p:cNvSpPr>
            <p:nvPr/>
          </p:nvSpPr>
          <p:spPr bwMode="auto">
            <a:xfrm>
              <a:off x="3325" y="1866"/>
              <a:ext cx="31" cy="30"/>
            </a:xfrm>
            <a:custGeom>
              <a:avLst/>
              <a:gdLst>
                <a:gd name="T0" fmla="*/ 31 w 351"/>
                <a:gd name="T1" fmla="*/ 15 h 358"/>
                <a:gd name="T2" fmla="*/ 26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6 w 351"/>
                <a:gd name="T15" fmla="*/ 26 h 358"/>
                <a:gd name="T16" fmla="*/ 31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80"/>
                  </a:moveTo>
                  <a:lnTo>
                    <a:pt x="300" y="53"/>
                  </a:lnTo>
                  <a:lnTo>
                    <a:pt x="176" y="0"/>
                  </a:lnTo>
                  <a:lnTo>
                    <a:pt x="52" y="53"/>
                  </a:lnTo>
                  <a:lnTo>
                    <a:pt x="0" y="180"/>
                  </a:lnTo>
                  <a:lnTo>
                    <a:pt x="52" y="305"/>
                  </a:lnTo>
                  <a:lnTo>
                    <a:pt x="176" y="358"/>
                  </a:lnTo>
                  <a:lnTo>
                    <a:pt x="300" y="305"/>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64" name="Freeform 278"/>
            <p:cNvSpPr>
              <a:spLocks/>
            </p:cNvSpPr>
            <p:nvPr/>
          </p:nvSpPr>
          <p:spPr bwMode="auto">
            <a:xfrm>
              <a:off x="3631" y="1778"/>
              <a:ext cx="32" cy="30"/>
            </a:xfrm>
            <a:custGeom>
              <a:avLst/>
              <a:gdLst>
                <a:gd name="T0" fmla="*/ 32 w 351"/>
                <a:gd name="T1" fmla="*/ 15 h 359"/>
                <a:gd name="T2" fmla="*/ 27 w 351"/>
                <a:gd name="T3" fmla="*/ 4 h 359"/>
                <a:gd name="T4" fmla="*/ 16 w 351"/>
                <a:gd name="T5" fmla="*/ 0 h 359"/>
                <a:gd name="T6" fmla="*/ 5 w 351"/>
                <a:gd name="T7" fmla="*/ 4 h 359"/>
                <a:gd name="T8" fmla="*/ 0 w 351"/>
                <a:gd name="T9" fmla="*/ 15 h 359"/>
                <a:gd name="T10" fmla="*/ 5 w 351"/>
                <a:gd name="T11" fmla="*/ 26 h 359"/>
                <a:gd name="T12" fmla="*/ 16 w 351"/>
                <a:gd name="T13" fmla="*/ 30 h 359"/>
                <a:gd name="T14" fmla="*/ 27 w 351"/>
                <a:gd name="T15" fmla="*/ 26 h 359"/>
                <a:gd name="T16" fmla="*/ 32 w 351"/>
                <a:gd name="T17" fmla="*/ 15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9"/>
                <a:gd name="T29" fmla="*/ 351 w 351"/>
                <a:gd name="T30" fmla="*/ 359 h 3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9">
                  <a:moveTo>
                    <a:pt x="351" y="180"/>
                  </a:moveTo>
                  <a:lnTo>
                    <a:pt x="299" y="53"/>
                  </a:lnTo>
                  <a:lnTo>
                    <a:pt x="175" y="0"/>
                  </a:lnTo>
                  <a:lnTo>
                    <a:pt x="51" y="53"/>
                  </a:lnTo>
                  <a:lnTo>
                    <a:pt x="0" y="180"/>
                  </a:lnTo>
                  <a:lnTo>
                    <a:pt x="51" y="307"/>
                  </a:lnTo>
                  <a:lnTo>
                    <a:pt x="175" y="359"/>
                  </a:lnTo>
                  <a:lnTo>
                    <a:pt x="299" y="307"/>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65" name="Freeform 279"/>
            <p:cNvSpPr>
              <a:spLocks/>
            </p:cNvSpPr>
            <p:nvPr/>
          </p:nvSpPr>
          <p:spPr bwMode="auto">
            <a:xfrm>
              <a:off x="3631" y="1783"/>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66" name="Freeform 280"/>
            <p:cNvSpPr>
              <a:spLocks/>
            </p:cNvSpPr>
            <p:nvPr/>
          </p:nvSpPr>
          <p:spPr bwMode="auto">
            <a:xfrm>
              <a:off x="3631" y="1783"/>
              <a:ext cx="5" cy="21"/>
            </a:xfrm>
            <a:custGeom>
              <a:avLst/>
              <a:gdLst>
                <a:gd name="T0" fmla="*/ 0 w 51"/>
                <a:gd name="T1" fmla="*/ 11 h 254"/>
                <a:gd name="T2" fmla="*/ 5 w 51"/>
                <a:gd name="T3" fmla="*/ 21 h 254"/>
                <a:gd name="T4" fmla="*/ 5 w 51"/>
                <a:gd name="T5" fmla="*/ 0 h 254"/>
                <a:gd name="T6" fmla="*/ 0 w 51"/>
                <a:gd name="T7" fmla="*/ 11 h 254"/>
                <a:gd name="T8" fmla="*/ 0 60000 65536"/>
                <a:gd name="T9" fmla="*/ 0 60000 65536"/>
                <a:gd name="T10" fmla="*/ 0 60000 65536"/>
                <a:gd name="T11" fmla="*/ 0 60000 65536"/>
                <a:gd name="T12" fmla="*/ 0 w 51"/>
                <a:gd name="T13" fmla="*/ 0 h 254"/>
                <a:gd name="T14" fmla="*/ 51 w 51"/>
                <a:gd name="T15" fmla="*/ 254 h 254"/>
              </a:gdLst>
              <a:ahLst/>
              <a:cxnLst>
                <a:cxn ang="T8">
                  <a:pos x="T0" y="T1"/>
                </a:cxn>
                <a:cxn ang="T9">
                  <a:pos x="T2" y="T3"/>
                </a:cxn>
                <a:cxn ang="T10">
                  <a:pos x="T4" y="T5"/>
                </a:cxn>
                <a:cxn ang="T11">
                  <a:pos x="T6" y="T7"/>
                </a:cxn>
              </a:cxnLst>
              <a:rect l="T12" t="T13" r="T14" b="T15"/>
              <a:pathLst>
                <a:path w="51" h="254">
                  <a:moveTo>
                    <a:pt x="0" y="127"/>
                  </a:moveTo>
                  <a:lnTo>
                    <a:pt x="51" y="254"/>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67" name="Freeform 281"/>
            <p:cNvSpPr>
              <a:spLocks/>
            </p:cNvSpPr>
            <p:nvPr/>
          </p:nvSpPr>
          <p:spPr bwMode="auto">
            <a:xfrm>
              <a:off x="3636" y="1783"/>
              <a:ext cx="11" cy="25"/>
            </a:xfrm>
            <a:custGeom>
              <a:avLst/>
              <a:gdLst>
                <a:gd name="T0" fmla="*/ 11 w 124"/>
                <a:gd name="T1" fmla="*/ 25 h 306"/>
                <a:gd name="T2" fmla="*/ 0 w 124"/>
                <a:gd name="T3" fmla="*/ 0 h 306"/>
                <a:gd name="T4" fmla="*/ 0 w 124"/>
                <a:gd name="T5" fmla="*/ 21 h 306"/>
                <a:gd name="T6" fmla="*/ 11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68" name="Freeform 282"/>
            <p:cNvSpPr>
              <a:spLocks/>
            </p:cNvSpPr>
            <p:nvPr/>
          </p:nvSpPr>
          <p:spPr bwMode="auto">
            <a:xfrm>
              <a:off x="3636" y="1783"/>
              <a:ext cx="11" cy="25"/>
            </a:xfrm>
            <a:custGeom>
              <a:avLst/>
              <a:gdLst>
                <a:gd name="T0" fmla="*/ 11 w 124"/>
                <a:gd name="T1" fmla="*/ 25 h 306"/>
                <a:gd name="T2" fmla="*/ 0 w 124"/>
                <a:gd name="T3" fmla="*/ 0 h 306"/>
                <a:gd name="T4" fmla="*/ 0 w 124"/>
                <a:gd name="T5" fmla="*/ 21 h 306"/>
                <a:gd name="T6" fmla="*/ 11 w 124"/>
                <a:gd name="T7" fmla="*/ 25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124" y="306"/>
                  </a:moveTo>
                  <a:lnTo>
                    <a:pt x="0" y="0"/>
                  </a:lnTo>
                  <a:lnTo>
                    <a:pt x="0" y="254"/>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69" name="Freeform 283"/>
            <p:cNvSpPr>
              <a:spLocks/>
            </p:cNvSpPr>
            <p:nvPr/>
          </p:nvSpPr>
          <p:spPr bwMode="auto">
            <a:xfrm>
              <a:off x="3636" y="1778"/>
              <a:ext cx="11" cy="30"/>
            </a:xfrm>
            <a:custGeom>
              <a:avLst/>
              <a:gdLst>
                <a:gd name="T0" fmla="*/ 0 w 124"/>
                <a:gd name="T1" fmla="*/ 4 h 359"/>
                <a:gd name="T2" fmla="*/ 11 w 124"/>
                <a:gd name="T3" fmla="*/ 30 h 359"/>
                <a:gd name="T4" fmla="*/ 11 w 124"/>
                <a:gd name="T5" fmla="*/ 0 h 359"/>
                <a:gd name="T6" fmla="*/ 0 w 124"/>
                <a:gd name="T7" fmla="*/ 4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0" y="53"/>
                  </a:moveTo>
                  <a:lnTo>
                    <a:pt x="124" y="359"/>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70" name="Freeform 284"/>
            <p:cNvSpPr>
              <a:spLocks/>
            </p:cNvSpPr>
            <p:nvPr/>
          </p:nvSpPr>
          <p:spPr bwMode="auto">
            <a:xfrm>
              <a:off x="3636" y="1778"/>
              <a:ext cx="11" cy="30"/>
            </a:xfrm>
            <a:custGeom>
              <a:avLst/>
              <a:gdLst>
                <a:gd name="T0" fmla="*/ 0 w 124"/>
                <a:gd name="T1" fmla="*/ 4 h 359"/>
                <a:gd name="T2" fmla="*/ 11 w 124"/>
                <a:gd name="T3" fmla="*/ 30 h 359"/>
                <a:gd name="T4" fmla="*/ 11 w 124"/>
                <a:gd name="T5" fmla="*/ 0 h 359"/>
                <a:gd name="T6" fmla="*/ 0 w 124"/>
                <a:gd name="T7" fmla="*/ 4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0" y="53"/>
                  </a:moveTo>
                  <a:lnTo>
                    <a:pt x="124" y="359"/>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71" name="Freeform 285"/>
            <p:cNvSpPr>
              <a:spLocks/>
            </p:cNvSpPr>
            <p:nvPr/>
          </p:nvSpPr>
          <p:spPr bwMode="auto">
            <a:xfrm>
              <a:off x="3647" y="1778"/>
              <a:ext cx="12" cy="30"/>
            </a:xfrm>
            <a:custGeom>
              <a:avLst/>
              <a:gdLst>
                <a:gd name="T0" fmla="*/ 12 w 124"/>
                <a:gd name="T1" fmla="*/ 26 h 359"/>
                <a:gd name="T2" fmla="*/ 0 w 124"/>
                <a:gd name="T3" fmla="*/ 0 h 359"/>
                <a:gd name="T4" fmla="*/ 0 w 124"/>
                <a:gd name="T5" fmla="*/ 30 h 359"/>
                <a:gd name="T6" fmla="*/ 12 w 124"/>
                <a:gd name="T7" fmla="*/ 26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124" y="307"/>
                  </a:moveTo>
                  <a:lnTo>
                    <a:pt x="0" y="0"/>
                  </a:lnTo>
                  <a:lnTo>
                    <a:pt x="0" y="359"/>
                  </a:lnTo>
                  <a:lnTo>
                    <a:pt x="124" y="3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72" name="Freeform 286"/>
            <p:cNvSpPr>
              <a:spLocks/>
            </p:cNvSpPr>
            <p:nvPr/>
          </p:nvSpPr>
          <p:spPr bwMode="auto">
            <a:xfrm>
              <a:off x="3647" y="1778"/>
              <a:ext cx="12" cy="30"/>
            </a:xfrm>
            <a:custGeom>
              <a:avLst/>
              <a:gdLst>
                <a:gd name="T0" fmla="*/ 12 w 124"/>
                <a:gd name="T1" fmla="*/ 26 h 359"/>
                <a:gd name="T2" fmla="*/ 0 w 124"/>
                <a:gd name="T3" fmla="*/ 0 h 359"/>
                <a:gd name="T4" fmla="*/ 0 w 124"/>
                <a:gd name="T5" fmla="*/ 30 h 359"/>
                <a:gd name="T6" fmla="*/ 12 w 124"/>
                <a:gd name="T7" fmla="*/ 26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124" y="307"/>
                  </a:moveTo>
                  <a:lnTo>
                    <a:pt x="0" y="0"/>
                  </a:lnTo>
                  <a:lnTo>
                    <a:pt x="0" y="359"/>
                  </a:lnTo>
                  <a:lnTo>
                    <a:pt x="124" y="30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73" name="Freeform 287"/>
            <p:cNvSpPr>
              <a:spLocks/>
            </p:cNvSpPr>
            <p:nvPr/>
          </p:nvSpPr>
          <p:spPr bwMode="auto">
            <a:xfrm>
              <a:off x="3647" y="1778"/>
              <a:ext cx="12" cy="26"/>
            </a:xfrm>
            <a:custGeom>
              <a:avLst/>
              <a:gdLst>
                <a:gd name="T0" fmla="*/ 0 w 124"/>
                <a:gd name="T1" fmla="*/ 0 h 307"/>
                <a:gd name="T2" fmla="*/ 12 w 124"/>
                <a:gd name="T3" fmla="*/ 26 h 307"/>
                <a:gd name="T4" fmla="*/ 12 w 124"/>
                <a:gd name="T5" fmla="*/ 4 h 307"/>
                <a:gd name="T6" fmla="*/ 0 w 124"/>
                <a:gd name="T7" fmla="*/ 0 h 307"/>
                <a:gd name="T8" fmla="*/ 0 60000 65536"/>
                <a:gd name="T9" fmla="*/ 0 60000 65536"/>
                <a:gd name="T10" fmla="*/ 0 60000 65536"/>
                <a:gd name="T11" fmla="*/ 0 60000 65536"/>
                <a:gd name="T12" fmla="*/ 0 w 124"/>
                <a:gd name="T13" fmla="*/ 0 h 307"/>
                <a:gd name="T14" fmla="*/ 124 w 124"/>
                <a:gd name="T15" fmla="*/ 307 h 307"/>
              </a:gdLst>
              <a:ahLst/>
              <a:cxnLst>
                <a:cxn ang="T8">
                  <a:pos x="T0" y="T1"/>
                </a:cxn>
                <a:cxn ang="T9">
                  <a:pos x="T2" y="T3"/>
                </a:cxn>
                <a:cxn ang="T10">
                  <a:pos x="T4" y="T5"/>
                </a:cxn>
                <a:cxn ang="T11">
                  <a:pos x="T6" y="T7"/>
                </a:cxn>
              </a:cxnLst>
              <a:rect l="T12" t="T13" r="T14" b="T15"/>
              <a:pathLst>
                <a:path w="124" h="307">
                  <a:moveTo>
                    <a:pt x="0" y="0"/>
                  </a:moveTo>
                  <a:lnTo>
                    <a:pt x="124" y="307"/>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74" name="Freeform 288"/>
            <p:cNvSpPr>
              <a:spLocks/>
            </p:cNvSpPr>
            <p:nvPr/>
          </p:nvSpPr>
          <p:spPr bwMode="auto">
            <a:xfrm>
              <a:off x="3647" y="1778"/>
              <a:ext cx="12" cy="26"/>
            </a:xfrm>
            <a:custGeom>
              <a:avLst/>
              <a:gdLst>
                <a:gd name="T0" fmla="*/ 0 w 124"/>
                <a:gd name="T1" fmla="*/ 0 h 307"/>
                <a:gd name="T2" fmla="*/ 12 w 124"/>
                <a:gd name="T3" fmla="*/ 26 h 307"/>
                <a:gd name="T4" fmla="*/ 12 w 124"/>
                <a:gd name="T5" fmla="*/ 4 h 307"/>
                <a:gd name="T6" fmla="*/ 0 w 124"/>
                <a:gd name="T7" fmla="*/ 0 h 307"/>
                <a:gd name="T8" fmla="*/ 0 60000 65536"/>
                <a:gd name="T9" fmla="*/ 0 60000 65536"/>
                <a:gd name="T10" fmla="*/ 0 60000 65536"/>
                <a:gd name="T11" fmla="*/ 0 60000 65536"/>
                <a:gd name="T12" fmla="*/ 0 w 124"/>
                <a:gd name="T13" fmla="*/ 0 h 307"/>
                <a:gd name="T14" fmla="*/ 124 w 124"/>
                <a:gd name="T15" fmla="*/ 307 h 307"/>
              </a:gdLst>
              <a:ahLst/>
              <a:cxnLst>
                <a:cxn ang="T8">
                  <a:pos x="T0" y="T1"/>
                </a:cxn>
                <a:cxn ang="T9">
                  <a:pos x="T2" y="T3"/>
                </a:cxn>
                <a:cxn ang="T10">
                  <a:pos x="T4" y="T5"/>
                </a:cxn>
                <a:cxn ang="T11">
                  <a:pos x="T6" y="T7"/>
                </a:cxn>
              </a:cxnLst>
              <a:rect l="T12" t="T13" r="T14" b="T15"/>
              <a:pathLst>
                <a:path w="124" h="307">
                  <a:moveTo>
                    <a:pt x="0" y="0"/>
                  </a:moveTo>
                  <a:lnTo>
                    <a:pt x="124" y="307"/>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75" name="Freeform 289"/>
            <p:cNvSpPr>
              <a:spLocks/>
            </p:cNvSpPr>
            <p:nvPr/>
          </p:nvSpPr>
          <p:spPr bwMode="auto">
            <a:xfrm>
              <a:off x="3659" y="1783"/>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76" name="Freeform 290"/>
            <p:cNvSpPr>
              <a:spLocks/>
            </p:cNvSpPr>
            <p:nvPr/>
          </p:nvSpPr>
          <p:spPr bwMode="auto">
            <a:xfrm>
              <a:off x="3659" y="1783"/>
              <a:ext cx="4" cy="21"/>
            </a:xfrm>
            <a:custGeom>
              <a:avLst/>
              <a:gdLst>
                <a:gd name="T0" fmla="*/ 4 w 52"/>
                <a:gd name="T1" fmla="*/ 11 h 254"/>
                <a:gd name="T2" fmla="*/ 0 w 52"/>
                <a:gd name="T3" fmla="*/ 0 h 254"/>
                <a:gd name="T4" fmla="*/ 0 w 52"/>
                <a:gd name="T5" fmla="*/ 21 h 254"/>
                <a:gd name="T6" fmla="*/ 4 w 52"/>
                <a:gd name="T7" fmla="*/ 11 h 254"/>
                <a:gd name="T8" fmla="*/ 0 60000 65536"/>
                <a:gd name="T9" fmla="*/ 0 60000 65536"/>
                <a:gd name="T10" fmla="*/ 0 60000 65536"/>
                <a:gd name="T11" fmla="*/ 0 60000 65536"/>
                <a:gd name="T12" fmla="*/ 0 w 52"/>
                <a:gd name="T13" fmla="*/ 0 h 254"/>
                <a:gd name="T14" fmla="*/ 52 w 52"/>
                <a:gd name="T15" fmla="*/ 254 h 254"/>
              </a:gdLst>
              <a:ahLst/>
              <a:cxnLst>
                <a:cxn ang="T8">
                  <a:pos x="T0" y="T1"/>
                </a:cxn>
                <a:cxn ang="T9">
                  <a:pos x="T2" y="T3"/>
                </a:cxn>
                <a:cxn ang="T10">
                  <a:pos x="T4" y="T5"/>
                </a:cxn>
                <a:cxn ang="T11">
                  <a:pos x="T6" y="T7"/>
                </a:cxn>
              </a:cxnLst>
              <a:rect l="T12" t="T13" r="T14" b="T15"/>
              <a:pathLst>
                <a:path w="52" h="254">
                  <a:moveTo>
                    <a:pt x="52" y="127"/>
                  </a:moveTo>
                  <a:lnTo>
                    <a:pt x="0" y="0"/>
                  </a:lnTo>
                  <a:lnTo>
                    <a:pt x="0" y="254"/>
                  </a:lnTo>
                  <a:lnTo>
                    <a:pt x="52"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77" name="Freeform 291"/>
            <p:cNvSpPr>
              <a:spLocks/>
            </p:cNvSpPr>
            <p:nvPr/>
          </p:nvSpPr>
          <p:spPr bwMode="auto">
            <a:xfrm>
              <a:off x="3802" y="1773"/>
              <a:ext cx="4" cy="21"/>
            </a:xfrm>
            <a:custGeom>
              <a:avLst/>
              <a:gdLst>
                <a:gd name="T0" fmla="*/ 0 w 51"/>
                <a:gd name="T1" fmla="*/ 11 h 253"/>
                <a:gd name="T2" fmla="*/ 4 w 51"/>
                <a:gd name="T3" fmla="*/ 21 h 253"/>
                <a:gd name="T4" fmla="*/ 4 w 51"/>
                <a:gd name="T5" fmla="*/ 0 h 253"/>
                <a:gd name="T6" fmla="*/ 0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7"/>
                  </a:moveTo>
                  <a:lnTo>
                    <a:pt x="51" y="253"/>
                  </a:lnTo>
                  <a:lnTo>
                    <a:pt x="51" y="0"/>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78" name="Freeform 292"/>
            <p:cNvSpPr>
              <a:spLocks/>
            </p:cNvSpPr>
            <p:nvPr/>
          </p:nvSpPr>
          <p:spPr bwMode="auto">
            <a:xfrm>
              <a:off x="3802" y="1773"/>
              <a:ext cx="4" cy="21"/>
            </a:xfrm>
            <a:custGeom>
              <a:avLst/>
              <a:gdLst>
                <a:gd name="T0" fmla="*/ 0 w 51"/>
                <a:gd name="T1" fmla="*/ 11 h 253"/>
                <a:gd name="T2" fmla="*/ 4 w 51"/>
                <a:gd name="T3" fmla="*/ 21 h 253"/>
                <a:gd name="T4" fmla="*/ 4 w 51"/>
                <a:gd name="T5" fmla="*/ 0 h 253"/>
                <a:gd name="T6" fmla="*/ 0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0" y="127"/>
                  </a:moveTo>
                  <a:lnTo>
                    <a:pt x="51" y="253"/>
                  </a:lnTo>
                  <a:lnTo>
                    <a:pt x="51" y="0"/>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79" name="Freeform 293"/>
            <p:cNvSpPr>
              <a:spLocks/>
            </p:cNvSpPr>
            <p:nvPr/>
          </p:nvSpPr>
          <p:spPr bwMode="auto">
            <a:xfrm>
              <a:off x="3806" y="1773"/>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3"/>
                  </a:lnTo>
                  <a:lnTo>
                    <a:pt x="125"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80" name="Freeform 294"/>
            <p:cNvSpPr>
              <a:spLocks/>
            </p:cNvSpPr>
            <p:nvPr/>
          </p:nvSpPr>
          <p:spPr bwMode="auto">
            <a:xfrm>
              <a:off x="3806" y="1773"/>
              <a:ext cx="12" cy="25"/>
            </a:xfrm>
            <a:custGeom>
              <a:avLst/>
              <a:gdLst>
                <a:gd name="T0" fmla="*/ 12 w 125"/>
                <a:gd name="T1" fmla="*/ 25 h 306"/>
                <a:gd name="T2" fmla="*/ 0 w 125"/>
                <a:gd name="T3" fmla="*/ 0 h 306"/>
                <a:gd name="T4" fmla="*/ 0 w 125"/>
                <a:gd name="T5" fmla="*/ 21 h 306"/>
                <a:gd name="T6" fmla="*/ 12 w 125"/>
                <a:gd name="T7" fmla="*/ 25 h 306"/>
                <a:gd name="T8" fmla="*/ 0 60000 65536"/>
                <a:gd name="T9" fmla="*/ 0 60000 65536"/>
                <a:gd name="T10" fmla="*/ 0 60000 65536"/>
                <a:gd name="T11" fmla="*/ 0 60000 65536"/>
                <a:gd name="T12" fmla="*/ 0 w 125"/>
                <a:gd name="T13" fmla="*/ 0 h 306"/>
                <a:gd name="T14" fmla="*/ 125 w 125"/>
                <a:gd name="T15" fmla="*/ 306 h 306"/>
              </a:gdLst>
              <a:ahLst/>
              <a:cxnLst>
                <a:cxn ang="T8">
                  <a:pos x="T0" y="T1"/>
                </a:cxn>
                <a:cxn ang="T9">
                  <a:pos x="T2" y="T3"/>
                </a:cxn>
                <a:cxn ang="T10">
                  <a:pos x="T4" y="T5"/>
                </a:cxn>
                <a:cxn ang="T11">
                  <a:pos x="T6" y="T7"/>
                </a:cxn>
              </a:cxnLst>
              <a:rect l="T12" t="T13" r="T14" b="T15"/>
              <a:pathLst>
                <a:path w="125" h="306">
                  <a:moveTo>
                    <a:pt x="125" y="306"/>
                  </a:moveTo>
                  <a:lnTo>
                    <a:pt x="0" y="0"/>
                  </a:lnTo>
                  <a:lnTo>
                    <a:pt x="0" y="253"/>
                  </a:lnTo>
                  <a:lnTo>
                    <a:pt x="125"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81" name="Freeform 295"/>
            <p:cNvSpPr>
              <a:spLocks/>
            </p:cNvSpPr>
            <p:nvPr/>
          </p:nvSpPr>
          <p:spPr bwMode="auto">
            <a:xfrm>
              <a:off x="3806" y="1768"/>
              <a:ext cx="12" cy="30"/>
            </a:xfrm>
            <a:custGeom>
              <a:avLst/>
              <a:gdLst>
                <a:gd name="T0" fmla="*/ 0 w 125"/>
                <a:gd name="T1" fmla="*/ 4 h 359"/>
                <a:gd name="T2" fmla="*/ 12 w 125"/>
                <a:gd name="T3" fmla="*/ 30 h 359"/>
                <a:gd name="T4" fmla="*/ 12 w 125"/>
                <a:gd name="T5" fmla="*/ 0 h 359"/>
                <a:gd name="T6" fmla="*/ 0 w 125"/>
                <a:gd name="T7" fmla="*/ 4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0" y="53"/>
                  </a:moveTo>
                  <a:lnTo>
                    <a:pt x="125" y="359"/>
                  </a:lnTo>
                  <a:lnTo>
                    <a:pt x="125"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82" name="Freeform 296"/>
            <p:cNvSpPr>
              <a:spLocks/>
            </p:cNvSpPr>
            <p:nvPr/>
          </p:nvSpPr>
          <p:spPr bwMode="auto">
            <a:xfrm>
              <a:off x="3806" y="1768"/>
              <a:ext cx="12" cy="30"/>
            </a:xfrm>
            <a:custGeom>
              <a:avLst/>
              <a:gdLst>
                <a:gd name="T0" fmla="*/ 0 w 125"/>
                <a:gd name="T1" fmla="*/ 4 h 359"/>
                <a:gd name="T2" fmla="*/ 12 w 125"/>
                <a:gd name="T3" fmla="*/ 30 h 359"/>
                <a:gd name="T4" fmla="*/ 12 w 125"/>
                <a:gd name="T5" fmla="*/ 0 h 359"/>
                <a:gd name="T6" fmla="*/ 0 w 125"/>
                <a:gd name="T7" fmla="*/ 4 h 359"/>
                <a:gd name="T8" fmla="*/ 0 60000 65536"/>
                <a:gd name="T9" fmla="*/ 0 60000 65536"/>
                <a:gd name="T10" fmla="*/ 0 60000 65536"/>
                <a:gd name="T11" fmla="*/ 0 60000 65536"/>
                <a:gd name="T12" fmla="*/ 0 w 125"/>
                <a:gd name="T13" fmla="*/ 0 h 359"/>
                <a:gd name="T14" fmla="*/ 125 w 125"/>
                <a:gd name="T15" fmla="*/ 359 h 359"/>
              </a:gdLst>
              <a:ahLst/>
              <a:cxnLst>
                <a:cxn ang="T8">
                  <a:pos x="T0" y="T1"/>
                </a:cxn>
                <a:cxn ang="T9">
                  <a:pos x="T2" y="T3"/>
                </a:cxn>
                <a:cxn ang="T10">
                  <a:pos x="T4" y="T5"/>
                </a:cxn>
                <a:cxn ang="T11">
                  <a:pos x="T6" y="T7"/>
                </a:cxn>
              </a:cxnLst>
              <a:rect l="T12" t="T13" r="T14" b="T15"/>
              <a:pathLst>
                <a:path w="125" h="359">
                  <a:moveTo>
                    <a:pt x="0" y="53"/>
                  </a:moveTo>
                  <a:lnTo>
                    <a:pt x="125" y="359"/>
                  </a:lnTo>
                  <a:lnTo>
                    <a:pt x="125"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83" name="Freeform 297"/>
            <p:cNvSpPr>
              <a:spLocks/>
            </p:cNvSpPr>
            <p:nvPr/>
          </p:nvSpPr>
          <p:spPr bwMode="auto">
            <a:xfrm>
              <a:off x="3818" y="1768"/>
              <a:ext cx="11" cy="30"/>
            </a:xfrm>
            <a:custGeom>
              <a:avLst/>
              <a:gdLst>
                <a:gd name="T0" fmla="*/ 11 w 124"/>
                <a:gd name="T1" fmla="*/ 26 h 359"/>
                <a:gd name="T2" fmla="*/ 0 w 124"/>
                <a:gd name="T3" fmla="*/ 0 h 359"/>
                <a:gd name="T4" fmla="*/ 0 w 124"/>
                <a:gd name="T5" fmla="*/ 30 h 359"/>
                <a:gd name="T6" fmla="*/ 11 w 124"/>
                <a:gd name="T7" fmla="*/ 26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124" y="306"/>
                  </a:moveTo>
                  <a:lnTo>
                    <a:pt x="0" y="0"/>
                  </a:lnTo>
                  <a:lnTo>
                    <a:pt x="0" y="359"/>
                  </a:lnTo>
                  <a:lnTo>
                    <a:pt x="124"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84" name="Freeform 298"/>
            <p:cNvSpPr>
              <a:spLocks/>
            </p:cNvSpPr>
            <p:nvPr/>
          </p:nvSpPr>
          <p:spPr bwMode="auto">
            <a:xfrm>
              <a:off x="3818" y="1768"/>
              <a:ext cx="11" cy="30"/>
            </a:xfrm>
            <a:custGeom>
              <a:avLst/>
              <a:gdLst>
                <a:gd name="T0" fmla="*/ 11 w 124"/>
                <a:gd name="T1" fmla="*/ 26 h 359"/>
                <a:gd name="T2" fmla="*/ 0 w 124"/>
                <a:gd name="T3" fmla="*/ 0 h 359"/>
                <a:gd name="T4" fmla="*/ 0 w 124"/>
                <a:gd name="T5" fmla="*/ 30 h 359"/>
                <a:gd name="T6" fmla="*/ 11 w 124"/>
                <a:gd name="T7" fmla="*/ 26 h 359"/>
                <a:gd name="T8" fmla="*/ 0 60000 65536"/>
                <a:gd name="T9" fmla="*/ 0 60000 65536"/>
                <a:gd name="T10" fmla="*/ 0 60000 65536"/>
                <a:gd name="T11" fmla="*/ 0 60000 65536"/>
                <a:gd name="T12" fmla="*/ 0 w 124"/>
                <a:gd name="T13" fmla="*/ 0 h 359"/>
                <a:gd name="T14" fmla="*/ 124 w 124"/>
                <a:gd name="T15" fmla="*/ 359 h 359"/>
              </a:gdLst>
              <a:ahLst/>
              <a:cxnLst>
                <a:cxn ang="T8">
                  <a:pos x="T0" y="T1"/>
                </a:cxn>
                <a:cxn ang="T9">
                  <a:pos x="T2" y="T3"/>
                </a:cxn>
                <a:cxn ang="T10">
                  <a:pos x="T4" y="T5"/>
                </a:cxn>
                <a:cxn ang="T11">
                  <a:pos x="T6" y="T7"/>
                </a:cxn>
              </a:cxnLst>
              <a:rect l="T12" t="T13" r="T14" b="T15"/>
              <a:pathLst>
                <a:path w="124" h="359">
                  <a:moveTo>
                    <a:pt x="124" y="306"/>
                  </a:moveTo>
                  <a:lnTo>
                    <a:pt x="0" y="0"/>
                  </a:lnTo>
                  <a:lnTo>
                    <a:pt x="0" y="359"/>
                  </a:lnTo>
                  <a:lnTo>
                    <a:pt x="124" y="30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85" name="Freeform 299"/>
            <p:cNvSpPr>
              <a:spLocks/>
            </p:cNvSpPr>
            <p:nvPr/>
          </p:nvSpPr>
          <p:spPr bwMode="auto">
            <a:xfrm>
              <a:off x="3818" y="1768"/>
              <a:ext cx="11" cy="26"/>
            </a:xfrm>
            <a:custGeom>
              <a:avLst/>
              <a:gdLst>
                <a:gd name="T0" fmla="*/ 0 w 124"/>
                <a:gd name="T1" fmla="*/ 0 h 306"/>
                <a:gd name="T2" fmla="*/ 11 w 124"/>
                <a:gd name="T3" fmla="*/ 26 h 306"/>
                <a:gd name="T4" fmla="*/ 11 w 124"/>
                <a:gd name="T5" fmla="*/ 5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86" name="Freeform 300"/>
            <p:cNvSpPr>
              <a:spLocks/>
            </p:cNvSpPr>
            <p:nvPr/>
          </p:nvSpPr>
          <p:spPr bwMode="auto">
            <a:xfrm>
              <a:off x="3818" y="1768"/>
              <a:ext cx="11" cy="26"/>
            </a:xfrm>
            <a:custGeom>
              <a:avLst/>
              <a:gdLst>
                <a:gd name="T0" fmla="*/ 0 w 124"/>
                <a:gd name="T1" fmla="*/ 0 h 306"/>
                <a:gd name="T2" fmla="*/ 11 w 124"/>
                <a:gd name="T3" fmla="*/ 26 h 306"/>
                <a:gd name="T4" fmla="*/ 11 w 124"/>
                <a:gd name="T5" fmla="*/ 5 h 306"/>
                <a:gd name="T6" fmla="*/ 0 w 124"/>
                <a:gd name="T7" fmla="*/ 0 h 306"/>
                <a:gd name="T8" fmla="*/ 0 60000 65536"/>
                <a:gd name="T9" fmla="*/ 0 60000 65536"/>
                <a:gd name="T10" fmla="*/ 0 60000 65536"/>
                <a:gd name="T11" fmla="*/ 0 60000 65536"/>
                <a:gd name="T12" fmla="*/ 0 w 124"/>
                <a:gd name="T13" fmla="*/ 0 h 306"/>
                <a:gd name="T14" fmla="*/ 124 w 124"/>
                <a:gd name="T15" fmla="*/ 306 h 306"/>
              </a:gdLst>
              <a:ahLst/>
              <a:cxnLst>
                <a:cxn ang="T8">
                  <a:pos x="T0" y="T1"/>
                </a:cxn>
                <a:cxn ang="T9">
                  <a:pos x="T2" y="T3"/>
                </a:cxn>
                <a:cxn ang="T10">
                  <a:pos x="T4" y="T5"/>
                </a:cxn>
                <a:cxn ang="T11">
                  <a:pos x="T6" y="T7"/>
                </a:cxn>
              </a:cxnLst>
              <a:rect l="T12" t="T13" r="T14" b="T15"/>
              <a:pathLst>
                <a:path w="124" h="306">
                  <a:moveTo>
                    <a:pt x="0" y="0"/>
                  </a:moveTo>
                  <a:lnTo>
                    <a:pt x="124" y="306"/>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87" name="Freeform 301"/>
            <p:cNvSpPr>
              <a:spLocks/>
            </p:cNvSpPr>
            <p:nvPr/>
          </p:nvSpPr>
          <p:spPr bwMode="auto">
            <a:xfrm>
              <a:off x="3829" y="1773"/>
              <a:ext cx="5" cy="21"/>
            </a:xfrm>
            <a:custGeom>
              <a:avLst/>
              <a:gdLst>
                <a:gd name="T0" fmla="*/ 5 w 51"/>
                <a:gd name="T1" fmla="*/ 11 h 253"/>
                <a:gd name="T2" fmla="*/ 0 w 51"/>
                <a:gd name="T3" fmla="*/ 0 h 253"/>
                <a:gd name="T4" fmla="*/ 0 w 51"/>
                <a:gd name="T5" fmla="*/ 21 h 253"/>
                <a:gd name="T6" fmla="*/ 5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7"/>
                  </a:moveTo>
                  <a:lnTo>
                    <a:pt x="0" y="0"/>
                  </a:lnTo>
                  <a:lnTo>
                    <a:pt x="0" y="253"/>
                  </a:lnTo>
                  <a:lnTo>
                    <a:pt x="51"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88" name="Freeform 302"/>
            <p:cNvSpPr>
              <a:spLocks/>
            </p:cNvSpPr>
            <p:nvPr/>
          </p:nvSpPr>
          <p:spPr bwMode="auto">
            <a:xfrm>
              <a:off x="3829" y="1773"/>
              <a:ext cx="5" cy="21"/>
            </a:xfrm>
            <a:custGeom>
              <a:avLst/>
              <a:gdLst>
                <a:gd name="T0" fmla="*/ 5 w 51"/>
                <a:gd name="T1" fmla="*/ 11 h 253"/>
                <a:gd name="T2" fmla="*/ 0 w 51"/>
                <a:gd name="T3" fmla="*/ 0 h 253"/>
                <a:gd name="T4" fmla="*/ 0 w 51"/>
                <a:gd name="T5" fmla="*/ 21 h 253"/>
                <a:gd name="T6" fmla="*/ 5 w 51"/>
                <a:gd name="T7" fmla="*/ 11 h 253"/>
                <a:gd name="T8" fmla="*/ 0 60000 65536"/>
                <a:gd name="T9" fmla="*/ 0 60000 65536"/>
                <a:gd name="T10" fmla="*/ 0 60000 65536"/>
                <a:gd name="T11" fmla="*/ 0 60000 65536"/>
                <a:gd name="T12" fmla="*/ 0 w 51"/>
                <a:gd name="T13" fmla="*/ 0 h 253"/>
                <a:gd name="T14" fmla="*/ 51 w 51"/>
                <a:gd name="T15" fmla="*/ 253 h 253"/>
              </a:gdLst>
              <a:ahLst/>
              <a:cxnLst>
                <a:cxn ang="T8">
                  <a:pos x="T0" y="T1"/>
                </a:cxn>
                <a:cxn ang="T9">
                  <a:pos x="T2" y="T3"/>
                </a:cxn>
                <a:cxn ang="T10">
                  <a:pos x="T4" y="T5"/>
                </a:cxn>
                <a:cxn ang="T11">
                  <a:pos x="T6" y="T7"/>
                </a:cxn>
              </a:cxnLst>
              <a:rect l="T12" t="T13" r="T14" b="T15"/>
              <a:pathLst>
                <a:path w="51" h="253">
                  <a:moveTo>
                    <a:pt x="51" y="127"/>
                  </a:moveTo>
                  <a:lnTo>
                    <a:pt x="0" y="0"/>
                  </a:lnTo>
                  <a:lnTo>
                    <a:pt x="0" y="253"/>
                  </a:lnTo>
                  <a:lnTo>
                    <a:pt x="5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89" name="Freeform 303"/>
            <p:cNvSpPr>
              <a:spLocks/>
            </p:cNvSpPr>
            <p:nvPr/>
          </p:nvSpPr>
          <p:spPr bwMode="auto">
            <a:xfrm>
              <a:off x="3802" y="1768"/>
              <a:ext cx="32" cy="30"/>
            </a:xfrm>
            <a:custGeom>
              <a:avLst/>
              <a:gdLst>
                <a:gd name="T0" fmla="*/ 32 w 351"/>
                <a:gd name="T1" fmla="*/ 15 h 359"/>
                <a:gd name="T2" fmla="*/ 27 w 351"/>
                <a:gd name="T3" fmla="*/ 4 h 359"/>
                <a:gd name="T4" fmla="*/ 16 w 351"/>
                <a:gd name="T5" fmla="*/ 0 h 359"/>
                <a:gd name="T6" fmla="*/ 5 w 351"/>
                <a:gd name="T7" fmla="*/ 4 h 359"/>
                <a:gd name="T8" fmla="*/ 0 w 351"/>
                <a:gd name="T9" fmla="*/ 15 h 359"/>
                <a:gd name="T10" fmla="*/ 5 w 351"/>
                <a:gd name="T11" fmla="*/ 26 h 359"/>
                <a:gd name="T12" fmla="*/ 16 w 351"/>
                <a:gd name="T13" fmla="*/ 30 h 359"/>
                <a:gd name="T14" fmla="*/ 27 w 351"/>
                <a:gd name="T15" fmla="*/ 26 h 359"/>
                <a:gd name="T16" fmla="*/ 32 w 351"/>
                <a:gd name="T17" fmla="*/ 15 h 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9"/>
                <a:gd name="T29" fmla="*/ 351 w 351"/>
                <a:gd name="T30" fmla="*/ 359 h 3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9">
                  <a:moveTo>
                    <a:pt x="351" y="180"/>
                  </a:moveTo>
                  <a:lnTo>
                    <a:pt x="300" y="53"/>
                  </a:lnTo>
                  <a:lnTo>
                    <a:pt x="176" y="0"/>
                  </a:lnTo>
                  <a:lnTo>
                    <a:pt x="51" y="53"/>
                  </a:lnTo>
                  <a:lnTo>
                    <a:pt x="0" y="180"/>
                  </a:lnTo>
                  <a:lnTo>
                    <a:pt x="51" y="306"/>
                  </a:lnTo>
                  <a:lnTo>
                    <a:pt x="176" y="359"/>
                  </a:lnTo>
                  <a:lnTo>
                    <a:pt x="300" y="306"/>
                  </a:lnTo>
                  <a:lnTo>
                    <a:pt x="351" y="1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90" name="Freeform 304"/>
            <p:cNvSpPr>
              <a:spLocks/>
            </p:cNvSpPr>
            <p:nvPr/>
          </p:nvSpPr>
          <p:spPr bwMode="auto">
            <a:xfrm>
              <a:off x="3243" y="2000"/>
              <a:ext cx="32" cy="30"/>
            </a:xfrm>
            <a:custGeom>
              <a:avLst/>
              <a:gdLst>
                <a:gd name="T0" fmla="*/ 32 w 351"/>
                <a:gd name="T1" fmla="*/ 15 h 358"/>
                <a:gd name="T2" fmla="*/ 27 w 351"/>
                <a:gd name="T3" fmla="*/ 4 h 358"/>
                <a:gd name="T4" fmla="*/ 16 w 351"/>
                <a:gd name="T5" fmla="*/ 0 h 358"/>
                <a:gd name="T6" fmla="*/ 5 w 351"/>
                <a:gd name="T7" fmla="*/ 4 h 358"/>
                <a:gd name="T8" fmla="*/ 0 w 351"/>
                <a:gd name="T9" fmla="*/ 15 h 358"/>
                <a:gd name="T10" fmla="*/ 5 w 351"/>
                <a:gd name="T11" fmla="*/ 26 h 358"/>
                <a:gd name="T12" fmla="*/ 16 w 351"/>
                <a:gd name="T13" fmla="*/ 30 h 358"/>
                <a:gd name="T14" fmla="*/ 27 w 351"/>
                <a:gd name="T15" fmla="*/ 26 h 358"/>
                <a:gd name="T16" fmla="*/ 32 w 351"/>
                <a:gd name="T17" fmla="*/ 15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1"/>
                <a:gd name="T28" fmla="*/ 0 h 358"/>
                <a:gd name="T29" fmla="*/ 351 w 351"/>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1" h="358">
                  <a:moveTo>
                    <a:pt x="351" y="178"/>
                  </a:moveTo>
                  <a:lnTo>
                    <a:pt x="299" y="53"/>
                  </a:lnTo>
                  <a:lnTo>
                    <a:pt x="175" y="0"/>
                  </a:lnTo>
                  <a:lnTo>
                    <a:pt x="51" y="53"/>
                  </a:lnTo>
                  <a:lnTo>
                    <a:pt x="0" y="178"/>
                  </a:lnTo>
                  <a:lnTo>
                    <a:pt x="51" y="305"/>
                  </a:lnTo>
                  <a:lnTo>
                    <a:pt x="175" y="358"/>
                  </a:lnTo>
                  <a:lnTo>
                    <a:pt x="299" y="305"/>
                  </a:lnTo>
                  <a:lnTo>
                    <a:pt x="35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91" name="Freeform 305"/>
            <p:cNvSpPr>
              <a:spLocks/>
            </p:cNvSpPr>
            <p:nvPr/>
          </p:nvSpPr>
          <p:spPr bwMode="auto">
            <a:xfrm>
              <a:off x="3243" y="2005"/>
              <a:ext cx="5" cy="21"/>
            </a:xfrm>
            <a:custGeom>
              <a:avLst/>
              <a:gdLst>
                <a:gd name="T0" fmla="*/ 0 w 51"/>
                <a:gd name="T1" fmla="*/ 10 h 252"/>
                <a:gd name="T2" fmla="*/ 5 w 51"/>
                <a:gd name="T3" fmla="*/ 21 h 252"/>
                <a:gd name="T4" fmla="*/ 5 w 51"/>
                <a:gd name="T5" fmla="*/ 0 h 252"/>
                <a:gd name="T6" fmla="*/ 0 w 51"/>
                <a:gd name="T7" fmla="*/ 10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5"/>
                  </a:moveTo>
                  <a:lnTo>
                    <a:pt x="51" y="252"/>
                  </a:lnTo>
                  <a:lnTo>
                    <a:pt x="51" y="0"/>
                  </a:lnTo>
                  <a:lnTo>
                    <a:pt x="0" y="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92" name="Freeform 306"/>
            <p:cNvSpPr>
              <a:spLocks/>
            </p:cNvSpPr>
            <p:nvPr/>
          </p:nvSpPr>
          <p:spPr bwMode="auto">
            <a:xfrm>
              <a:off x="3243" y="2005"/>
              <a:ext cx="5" cy="21"/>
            </a:xfrm>
            <a:custGeom>
              <a:avLst/>
              <a:gdLst>
                <a:gd name="T0" fmla="*/ 0 w 51"/>
                <a:gd name="T1" fmla="*/ 10 h 252"/>
                <a:gd name="T2" fmla="*/ 5 w 51"/>
                <a:gd name="T3" fmla="*/ 21 h 252"/>
                <a:gd name="T4" fmla="*/ 5 w 51"/>
                <a:gd name="T5" fmla="*/ 0 h 252"/>
                <a:gd name="T6" fmla="*/ 0 w 51"/>
                <a:gd name="T7" fmla="*/ 10 h 252"/>
                <a:gd name="T8" fmla="*/ 0 60000 65536"/>
                <a:gd name="T9" fmla="*/ 0 60000 65536"/>
                <a:gd name="T10" fmla="*/ 0 60000 65536"/>
                <a:gd name="T11" fmla="*/ 0 60000 65536"/>
                <a:gd name="T12" fmla="*/ 0 w 51"/>
                <a:gd name="T13" fmla="*/ 0 h 252"/>
                <a:gd name="T14" fmla="*/ 51 w 51"/>
                <a:gd name="T15" fmla="*/ 252 h 252"/>
              </a:gdLst>
              <a:ahLst/>
              <a:cxnLst>
                <a:cxn ang="T8">
                  <a:pos x="T0" y="T1"/>
                </a:cxn>
                <a:cxn ang="T9">
                  <a:pos x="T2" y="T3"/>
                </a:cxn>
                <a:cxn ang="T10">
                  <a:pos x="T4" y="T5"/>
                </a:cxn>
                <a:cxn ang="T11">
                  <a:pos x="T6" y="T7"/>
                </a:cxn>
              </a:cxnLst>
              <a:rect l="T12" t="T13" r="T14" b="T15"/>
              <a:pathLst>
                <a:path w="51" h="252">
                  <a:moveTo>
                    <a:pt x="0" y="125"/>
                  </a:moveTo>
                  <a:lnTo>
                    <a:pt x="51" y="252"/>
                  </a:lnTo>
                  <a:lnTo>
                    <a:pt x="51" y="0"/>
                  </a:lnTo>
                  <a:lnTo>
                    <a:pt x="0" y="12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93" name="Freeform 307"/>
            <p:cNvSpPr>
              <a:spLocks/>
            </p:cNvSpPr>
            <p:nvPr/>
          </p:nvSpPr>
          <p:spPr bwMode="auto">
            <a:xfrm>
              <a:off x="3248" y="2005"/>
              <a:ext cx="11" cy="25"/>
            </a:xfrm>
            <a:custGeom>
              <a:avLst/>
              <a:gdLst>
                <a:gd name="T0" fmla="*/ 11 w 124"/>
                <a:gd name="T1" fmla="*/ 25 h 305"/>
                <a:gd name="T2" fmla="*/ 0 w 124"/>
                <a:gd name="T3" fmla="*/ 0 h 305"/>
                <a:gd name="T4" fmla="*/ 0 w 124"/>
                <a:gd name="T5" fmla="*/ 21 h 305"/>
                <a:gd name="T6" fmla="*/ 11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94" name="Freeform 308"/>
            <p:cNvSpPr>
              <a:spLocks/>
            </p:cNvSpPr>
            <p:nvPr/>
          </p:nvSpPr>
          <p:spPr bwMode="auto">
            <a:xfrm>
              <a:off x="3248" y="2005"/>
              <a:ext cx="11" cy="25"/>
            </a:xfrm>
            <a:custGeom>
              <a:avLst/>
              <a:gdLst>
                <a:gd name="T0" fmla="*/ 11 w 124"/>
                <a:gd name="T1" fmla="*/ 25 h 305"/>
                <a:gd name="T2" fmla="*/ 0 w 124"/>
                <a:gd name="T3" fmla="*/ 0 h 305"/>
                <a:gd name="T4" fmla="*/ 0 w 124"/>
                <a:gd name="T5" fmla="*/ 21 h 305"/>
                <a:gd name="T6" fmla="*/ 11 w 124"/>
                <a:gd name="T7" fmla="*/ 25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124" y="305"/>
                  </a:moveTo>
                  <a:lnTo>
                    <a:pt x="0" y="0"/>
                  </a:lnTo>
                  <a:lnTo>
                    <a:pt x="0" y="252"/>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95" name="Freeform 309"/>
            <p:cNvSpPr>
              <a:spLocks/>
            </p:cNvSpPr>
            <p:nvPr/>
          </p:nvSpPr>
          <p:spPr bwMode="auto">
            <a:xfrm>
              <a:off x="3248" y="2000"/>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96" name="Freeform 310"/>
            <p:cNvSpPr>
              <a:spLocks/>
            </p:cNvSpPr>
            <p:nvPr/>
          </p:nvSpPr>
          <p:spPr bwMode="auto">
            <a:xfrm>
              <a:off x="3248" y="2000"/>
              <a:ext cx="11" cy="30"/>
            </a:xfrm>
            <a:custGeom>
              <a:avLst/>
              <a:gdLst>
                <a:gd name="T0" fmla="*/ 0 w 124"/>
                <a:gd name="T1" fmla="*/ 4 h 358"/>
                <a:gd name="T2" fmla="*/ 11 w 124"/>
                <a:gd name="T3" fmla="*/ 30 h 358"/>
                <a:gd name="T4" fmla="*/ 11 w 124"/>
                <a:gd name="T5" fmla="*/ 0 h 358"/>
                <a:gd name="T6" fmla="*/ 0 w 124"/>
                <a:gd name="T7" fmla="*/ 4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0" y="53"/>
                  </a:moveTo>
                  <a:lnTo>
                    <a:pt x="124" y="358"/>
                  </a:lnTo>
                  <a:lnTo>
                    <a:pt x="124" y="0"/>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97" name="Freeform 311"/>
            <p:cNvSpPr>
              <a:spLocks/>
            </p:cNvSpPr>
            <p:nvPr/>
          </p:nvSpPr>
          <p:spPr bwMode="auto">
            <a:xfrm>
              <a:off x="3259" y="2000"/>
              <a:ext cx="12" cy="30"/>
            </a:xfrm>
            <a:custGeom>
              <a:avLst/>
              <a:gdLst>
                <a:gd name="T0" fmla="*/ 12 w 124"/>
                <a:gd name="T1" fmla="*/ 26 h 358"/>
                <a:gd name="T2" fmla="*/ 0 w 124"/>
                <a:gd name="T3" fmla="*/ 0 h 358"/>
                <a:gd name="T4" fmla="*/ 0 w 124"/>
                <a:gd name="T5" fmla="*/ 30 h 358"/>
                <a:gd name="T6" fmla="*/ 12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898" name="Freeform 312"/>
            <p:cNvSpPr>
              <a:spLocks/>
            </p:cNvSpPr>
            <p:nvPr/>
          </p:nvSpPr>
          <p:spPr bwMode="auto">
            <a:xfrm>
              <a:off x="3259" y="2000"/>
              <a:ext cx="12" cy="30"/>
            </a:xfrm>
            <a:custGeom>
              <a:avLst/>
              <a:gdLst>
                <a:gd name="T0" fmla="*/ 12 w 124"/>
                <a:gd name="T1" fmla="*/ 26 h 358"/>
                <a:gd name="T2" fmla="*/ 0 w 124"/>
                <a:gd name="T3" fmla="*/ 0 h 358"/>
                <a:gd name="T4" fmla="*/ 0 w 124"/>
                <a:gd name="T5" fmla="*/ 30 h 358"/>
                <a:gd name="T6" fmla="*/ 12 w 124"/>
                <a:gd name="T7" fmla="*/ 26 h 358"/>
                <a:gd name="T8" fmla="*/ 0 60000 65536"/>
                <a:gd name="T9" fmla="*/ 0 60000 65536"/>
                <a:gd name="T10" fmla="*/ 0 60000 65536"/>
                <a:gd name="T11" fmla="*/ 0 60000 65536"/>
                <a:gd name="T12" fmla="*/ 0 w 124"/>
                <a:gd name="T13" fmla="*/ 0 h 358"/>
                <a:gd name="T14" fmla="*/ 124 w 124"/>
                <a:gd name="T15" fmla="*/ 358 h 358"/>
              </a:gdLst>
              <a:ahLst/>
              <a:cxnLst>
                <a:cxn ang="T8">
                  <a:pos x="T0" y="T1"/>
                </a:cxn>
                <a:cxn ang="T9">
                  <a:pos x="T2" y="T3"/>
                </a:cxn>
                <a:cxn ang="T10">
                  <a:pos x="T4" y="T5"/>
                </a:cxn>
                <a:cxn ang="T11">
                  <a:pos x="T6" y="T7"/>
                </a:cxn>
              </a:cxnLst>
              <a:rect l="T12" t="T13" r="T14" b="T15"/>
              <a:pathLst>
                <a:path w="124" h="358">
                  <a:moveTo>
                    <a:pt x="124" y="305"/>
                  </a:moveTo>
                  <a:lnTo>
                    <a:pt x="0" y="0"/>
                  </a:lnTo>
                  <a:lnTo>
                    <a:pt x="0" y="358"/>
                  </a:lnTo>
                  <a:lnTo>
                    <a:pt x="124" y="3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899" name="Freeform 313"/>
            <p:cNvSpPr>
              <a:spLocks/>
            </p:cNvSpPr>
            <p:nvPr/>
          </p:nvSpPr>
          <p:spPr bwMode="auto">
            <a:xfrm>
              <a:off x="3259" y="2000"/>
              <a:ext cx="12" cy="26"/>
            </a:xfrm>
            <a:custGeom>
              <a:avLst/>
              <a:gdLst>
                <a:gd name="T0" fmla="*/ 0 w 124"/>
                <a:gd name="T1" fmla="*/ 0 h 305"/>
                <a:gd name="T2" fmla="*/ 12 w 124"/>
                <a:gd name="T3" fmla="*/ 26 h 305"/>
                <a:gd name="T4" fmla="*/ 12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900" name="Freeform 314"/>
            <p:cNvSpPr>
              <a:spLocks/>
            </p:cNvSpPr>
            <p:nvPr/>
          </p:nvSpPr>
          <p:spPr bwMode="auto">
            <a:xfrm>
              <a:off x="3259" y="2000"/>
              <a:ext cx="12" cy="26"/>
            </a:xfrm>
            <a:custGeom>
              <a:avLst/>
              <a:gdLst>
                <a:gd name="T0" fmla="*/ 0 w 124"/>
                <a:gd name="T1" fmla="*/ 0 h 305"/>
                <a:gd name="T2" fmla="*/ 12 w 124"/>
                <a:gd name="T3" fmla="*/ 26 h 305"/>
                <a:gd name="T4" fmla="*/ 12 w 124"/>
                <a:gd name="T5" fmla="*/ 5 h 305"/>
                <a:gd name="T6" fmla="*/ 0 w 124"/>
                <a:gd name="T7" fmla="*/ 0 h 305"/>
                <a:gd name="T8" fmla="*/ 0 60000 65536"/>
                <a:gd name="T9" fmla="*/ 0 60000 65536"/>
                <a:gd name="T10" fmla="*/ 0 60000 65536"/>
                <a:gd name="T11" fmla="*/ 0 60000 65536"/>
                <a:gd name="T12" fmla="*/ 0 w 124"/>
                <a:gd name="T13" fmla="*/ 0 h 305"/>
                <a:gd name="T14" fmla="*/ 124 w 124"/>
                <a:gd name="T15" fmla="*/ 305 h 305"/>
              </a:gdLst>
              <a:ahLst/>
              <a:cxnLst>
                <a:cxn ang="T8">
                  <a:pos x="T0" y="T1"/>
                </a:cxn>
                <a:cxn ang="T9">
                  <a:pos x="T2" y="T3"/>
                </a:cxn>
                <a:cxn ang="T10">
                  <a:pos x="T4" y="T5"/>
                </a:cxn>
                <a:cxn ang="T11">
                  <a:pos x="T6" y="T7"/>
                </a:cxn>
              </a:cxnLst>
              <a:rect l="T12" t="T13" r="T14" b="T15"/>
              <a:pathLst>
                <a:path w="124" h="305">
                  <a:moveTo>
                    <a:pt x="0" y="0"/>
                  </a:moveTo>
                  <a:lnTo>
                    <a:pt x="124" y="305"/>
                  </a:lnTo>
                  <a:lnTo>
                    <a:pt x="124" y="5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901" name="Freeform 315"/>
            <p:cNvSpPr>
              <a:spLocks/>
            </p:cNvSpPr>
            <p:nvPr/>
          </p:nvSpPr>
          <p:spPr bwMode="auto">
            <a:xfrm>
              <a:off x="3271" y="2005"/>
              <a:ext cx="4" cy="21"/>
            </a:xfrm>
            <a:custGeom>
              <a:avLst/>
              <a:gdLst>
                <a:gd name="T0" fmla="*/ 4 w 52"/>
                <a:gd name="T1" fmla="*/ 10 h 252"/>
                <a:gd name="T2" fmla="*/ 0 w 52"/>
                <a:gd name="T3" fmla="*/ 0 h 252"/>
                <a:gd name="T4" fmla="*/ 0 w 52"/>
                <a:gd name="T5" fmla="*/ 21 h 252"/>
                <a:gd name="T6" fmla="*/ 4 w 52"/>
                <a:gd name="T7" fmla="*/ 10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52" y="125"/>
                  </a:moveTo>
                  <a:lnTo>
                    <a:pt x="0" y="0"/>
                  </a:lnTo>
                  <a:lnTo>
                    <a:pt x="0" y="252"/>
                  </a:lnTo>
                  <a:lnTo>
                    <a:pt x="52" y="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902" name="Freeform 316"/>
            <p:cNvSpPr>
              <a:spLocks/>
            </p:cNvSpPr>
            <p:nvPr/>
          </p:nvSpPr>
          <p:spPr bwMode="auto">
            <a:xfrm>
              <a:off x="3271" y="2005"/>
              <a:ext cx="4" cy="21"/>
            </a:xfrm>
            <a:custGeom>
              <a:avLst/>
              <a:gdLst>
                <a:gd name="T0" fmla="*/ 4 w 52"/>
                <a:gd name="T1" fmla="*/ 10 h 252"/>
                <a:gd name="T2" fmla="*/ 0 w 52"/>
                <a:gd name="T3" fmla="*/ 0 h 252"/>
                <a:gd name="T4" fmla="*/ 0 w 52"/>
                <a:gd name="T5" fmla="*/ 21 h 252"/>
                <a:gd name="T6" fmla="*/ 4 w 52"/>
                <a:gd name="T7" fmla="*/ 10 h 252"/>
                <a:gd name="T8" fmla="*/ 0 60000 65536"/>
                <a:gd name="T9" fmla="*/ 0 60000 65536"/>
                <a:gd name="T10" fmla="*/ 0 60000 65536"/>
                <a:gd name="T11" fmla="*/ 0 60000 65536"/>
                <a:gd name="T12" fmla="*/ 0 w 52"/>
                <a:gd name="T13" fmla="*/ 0 h 252"/>
                <a:gd name="T14" fmla="*/ 52 w 52"/>
                <a:gd name="T15" fmla="*/ 252 h 252"/>
              </a:gdLst>
              <a:ahLst/>
              <a:cxnLst>
                <a:cxn ang="T8">
                  <a:pos x="T0" y="T1"/>
                </a:cxn>
                <a:cxn ang="T9">
                  <a:pos x="T2" y="T3"/>
                </a:cxn>
                <a:cxn ang="T10">
                  <a:pos x="T4" y="T5"/>
                </a:cxn>
                <a:cxn ang="T11">
                  <a:pos x="T6" y="T7"/>
                </a:cxn>
              </a:cxnLst>
              <a:rect l="T12" t="T13" r="T14" b="T15"/>
              <a:pathLst>
                <a:path w="52" h="252">
                  <a:moveTo>
                    <a:pt x="52" y="125"/>
                  </a:moveTo>
                  <a:lnTo>
                    <a:pt x="0" y="0"/>
                  </a:lnTo>
                  <a:lnTo>
                    <a:pt x="0" y="252"/>
                  </a:lnTo>
                  <a:lnTo>
                    <a:pt x="52" y="12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sp>
        <p:nvSpPr>
          <p:cNvPr id="835903" name="Rectangle 317"/>
          <p:cNvSpPr>
            <a:spLocks noGrp="1" noChangeArrowheads="1"/>
          </p:cNvSpPr>
          <p:nvPr>
            <p:ph type="title" idx="4294967295"/>
          </p:nvPr>
        </p:nvSpPr>
        <p:spPr>
          <a:xfrm>
            <a:off x="2618224" y="152401"/>
            <a:ext cx="8534400" cy="727075"/>
          </a:xfrm>
        </p:spPr>
        <p:txBody>
          <a:bodyPr anchor="b"/>
          <a:lstStyle/>
          <a:p>
            <a:r>
              <a:rPr lang="en-US" altLang="zh-TW" dirty="0">
                <a:solidFill>
                  <a:srgbClr val="0000FF"/>
                </a:solidFill>
              </a:rPr>
              <a:t>Overview of numerical methods</a:t>
            </a:r>
          </a:p>
        </p:txBody>
      </p:sp>
      <p:sp>
        <p:nvSpPr>
          <p:cNvPr id="835904" name="Text Box 318"/>
          <p:cNvSpPr txBox="1">
            <a:spLocks noChangeArrowheads="1"/>
          </p:cNvSpPr>
          <p:nvPr/>
        </p:nvSpPr>
        <p:spPr bwMode="auto">
          <a:xfrm>
            <a:off x="3936246" y="4419601"/>
            <a:ext cx="1569958"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lang="en-US" altLang="zh-TW" sz="1600">
                <a:solidFill>
                  <a:srgbClr val="FF0000"/>
                </a:solidFill>
              </a:rPr>
              <a:t>PDE- variational</a:t>
            </a:r>
          </a:p>
        </p:txBody>
      </p:sp>
      <p:sp>
        <p:nvSpPr>
          <p:cNvPr id="835905" name="Text Box 319"/>
          <p:cNvSpPr txBox="1">
            <a:spLocks noChangeArrowheads="1"/>
          </p:cNvSpPr>
          <p:nvPr/>
        </p:nvSpPr>
        <p:spPr bwMode="auto">
          <a:xfrm>
            <a:off x="6196621" y="4419601"/>
            <a:ext cx="1616446"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lang="en-US" altLang="zh-TW" sz="1600">
                <a:solidFill>
                  <a:srgbClr val="FF0000"/>
                </a:solidFill>
              </a:rPr>
              <a:t>Integral Equation</a:t>
            </a:r>
          </a:p>
        </p:txBody>
      </p:sp>
      <p:sp>
        <p:nvSpPr>
          <p:cNvPr id="835906" name="Text Box 320"/>
          <p:cNvSpPr txBox="1">
            <a:spLocks noChangeArrowheads="1"/>
          </p:cNvSpPr>
          <p:nvPr/>
        </p:nvSpPr>
        <p:spPr bwMode="auto">
          <a:xfrm>
            <a:off x="1647551" y="4548189"/>
            <a:ext cx="1851574"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lang="en-US" altLang="zh-TW" sz="1600">
                <a:solidFill>
                  <a:srgbClr val="FF0000"/>
                </a:solidFill>
              </a:rPr>
              <a:t>Difference Equation</a:t>
            </a:r>
          </a:p>
        </p:txBody>
      </p:sp>
      <p:pic>
        <p:nvPicPr>
          <p:cNvPr id="835907" name="Picture 322" descr="西醫開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4" y="4994276"/>
            <a:ext cx="1584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5908" name="Text Box 324"/>
          <p:cNvSpPr txBox="1">
            <a:spLocks noChangeArrowheads="1"/>
          </p:cNvSpPr>
          <p:nvPr/>
        </p:nvSpPr>
        <p:spPr bwMode="auto">
          <a:xfrm>
            <a:off x="1843491" y="5245101"/>
            <a:ext cx="1002495"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lang="zh-TW" altLang="en-US" sz="3200"/>
              <a:t>開刀</a:t>
            </a:r>
          </a:p>
        </p:txBody>
      </p:sp>
      <p:sp>
        <p:nvSpPr>
          <p:cNvPr id="835909" name="Text Box 325"/>
          <p:cNvSpPr txBox="1">
            <a:spLocks noChangeArrowheads="1"/>
          </p:cNvSpPr>
          <p:nvPr/>
        </p:nvSpPr>
        <p:spPr bwMode="auto">
          <a:xfrm>
            <a:off x="5255425" y="5029201"/>
            <a:ext cx="592127" cy="10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lang="zh-TW" altLang="en-US" sz="3200"/>
              <a:t>把</a:t>
            </a:r>
          </a:p>
          <a:p>
            <a:pPr algn="ctr"/>
            <a:r>
              <a:rPr lang="zh-TW" altLang="en-US" sz="3200"/>
              <a:t>脈</a:t>
            </a:r>
          </a:p>
        </p:txBody>
      </p:sp>
      <p:sp>
        <p:nvSpPr>
          <p:cNvPr id="835910" name="Text Box 326"/>
          <p:cNvSpPr txBox="1">
            <a:spLocks noChangeArrowheads="1"/>
          </p:cNvSpPr>
          <p:nvPr/>
        </p:nvSpPr>
        <p:spPr bwMode="auto">
          <a:xfrm>
            <a:off x="7816063" y="4956176"/>
            <a:ext cx="592127" cy="10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000" tIns="46800" rIns="90000" bIns="4680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lang="zh-TW" altLang="en-US" sz="3200"/>
              <a:t>針</a:t>
            </a:r>
          </a:p>
          <a:p>
            <a:pPr algn="ctr"/>
            <a:r>
              <a:rPr lang="zh-TW" altLang="en-US" sz="3200"/>
              <a:t>灸</a:t>
            </a:r>
          </a:p>
        </p:txBody>
      </p:sp>
      <p:graphicFrame>
        <p:nvGraphicFramePr>
          <p:cNvPr id="835911" name="Object 327"/>
          <p:cNvGraphicFramePr>
            <a:graphicFrameLocks noChangeAspect="1"/>
          </p:cNvGraphicFramePr>
          <p:nvPr/>
        </p:nvGraphicFramePr>
        <p:xfrm>
          <a:off x="6216650" y="2670175"/>
          <a:ext cx="114300" cy="215900"/>
        </p:xfrm>
        <a:graphic>
          <a:graphicData uri="http://schemas.openxmlformats.org/presentationml/2006/ole">
            <mc:AlternateContent xmlns:mc="http://schemas.openxmlformats.org/markup-compatibility/2006">
              <mc:Choice xmlns:v="urn:schemas-microsoft-com:vml" Requires="v">
                <p:oleObj spid="_x0000_s5747" name="方程式" r:id="rId4" imgW="114120" imgH="215640" progId="Equation.3">
                  <p:embed/>
                </p:oleObj>
              </mc:Choice>
              <mc:Fallback>
                <p:oleObj name="方程式" r:id="rId4" imgW="114120" imgH="215640" progId="Equation.3">
                  <p:embed/>
                  <p:pic>
                    <p:nvPicPr>
                      <p:cNvPr id="835911" name="Object 3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2670175"/>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35912" name="Group 328"/>
          <p:cNvGrpSpPr>
            <a:grpSpLocks/>
          </p:cNvGrpSpPr>
          <p:nvPr/>
        </p:nvGrpSpPr>
        <p:grpSpPr bwMode="auto">
          <a:xfrm>
            <a:off x="1828800" y="2692401"/>
            <a:ext cx="1619250" cy="1800225"/>
            <a:chOff x="1156" y="1979"/>
            <a:chExt cx="1020" cy="1134"/>
          </a:xfrm>
        </p:grpSpPr>
        <p:sp>
          <p:nvSpPr>
            <p:cNvPr id="835913" name="AutoShape 329"/>
            <p:cNvSpPr>
              <a:spLocks noChangeAspect="1" noChangeArrowheads="1" noTextEdit="1"/>
            </p:cNvSpPr>
            <p:nvPr/>
          </p:nvSpPr>
          <p:spPr bwMode="auto">
            <a:xfrm>
              <a:off x="1156" y="1979"/>
              <a:ext cx="1020" cy="1134"/>
            </a:xfrm>
            <a:prstGeom prst="rect">
              <a:avLst/>
            </a:prstGeom>
            <a:solidFill>
              <a:srgbClr val="FFFF00">
                <a:alpha val="50195"/>
              </a:srgbClr>
            </a:solidFill>
            <a:ln>
              <a:noFill/>
            </a:ln>
            <a:extLst>
              <a:ext uri="{91240B29-F687-4F45-9708-019B960494DF}">
                <a14:hiddenLine xmlns:a14="http://schemas.microsoft.com/office/drawing/2010/main" w="76200" cmpd="tri" algn="ctr">
                  <a:solidFill>
                    <a:srgbClr val="000000"/>
                  </a:solidFill>
                  <a:miter lim="800000"/>
                  <a:headEnd/>
                  <a:tailEnd/>
                </a14:hiddenLine>
              </a:ext>
            </a:extLst>
          </p:spPr>
          <p:txBody>
            <a:bodyPr/>
            <a:lstStyle/>
            <a:p>
              <a:endParaRPr lang="zh-TW" altLang="en-US"/>
            </a:p>
          </p:txBody>
        </p:sp>
        <p:sp>
          <p:nvSpPr>
            <p:cNvPr id="835914" name="Line 330"/>
            <p:cNvSpPr>
              <a:spLocks noChangeShapeType="1"/>
            </p:cNvSpPr>
            <p:nvPr/>
          </p:nvSpPr>
          <p:spPr bwMode="auto">
            <a:xfrm>
              <a:off x="1367" y="2125"/>
              <a:ext cx="65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15" name="Line 331"/>
            <p:cNvSpPr>
              <a:spLocks noChangeShapeType="1"/>
            </p:cNvSpPr>
            <p:nvPr/>
          </p:nvSpPr>
          <p:spPr bwMode="auto">
            <a:xfrm>
              <a:off x="1315" y="2253"/>
              <a:ext cx="76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16" name="Line 332"/>
            <p:cNvSpPr>
              <a:spLocks noChangeShapeType="1"/>
            </p:cNvSpPr>
            <p:nvPr/>
          </p:nvSpPr>
          <p:spPr bwMode="auto">
            <a:xfrm>
              <a:off x="1343" y="2380"/>
              <a:ext cx="76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17" name="Line 333"/>
            <p:cNvSpPr>
              <a:spLocks noChangeShapeType="1"/>
            </p:cNvSpPr>
            <p:nvPr/>
          </p:nvSpPr>
          <p:spPr bwMode="auto">
            <a:xfrm>
              <a:off x="1388" y="2508"/>
              <a:ext cx="74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18" name="Line 334"/>
            <p:cNvSpPr>
              <a:spLocks noChangeShapeType="1"/>
            </p:cNvSpPr>
            <p:nvPr/>
          </p:nvSpPr>
          <p:spPr bwMode="auto">
            <a:xfrm>
              <a:off x="1267" y="2636"/>
              <a:ext cx="86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19" name="Line 335"/>
            <p:cNvSpPr>
              <a:spLocks noChangeShapeType="1"/>
            </p:cNvSpPr>
            <p:nvPr/>
          </p:nvSpPr>
          <p:spPr bwMode="auto">
            <a:xfrm>
              <a:off x="1188" y="2764"/>
              <a:ext cx="92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0" name="Line 336"/>
            <p:cNvSpPr>
              <a:spLocks noChangeShapeType="1"/>
            </p:cNvSpPr>
            <p:nvPr/>
          </p:nvSpPr>
          <p:spPr bwMode="auto">
            <a:xfrm>
              <a:off x="1202" y="2892"/>
              <a:ext cx="8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1" name="Line 337"/>
            <p:cNvSpPr>
              <a:spLocks noChangeShapeType="1"/>
            </p:cNvSpPr>
            <p:nvPr/>
          </p:nvSpPr>
          <p:spPr bwMode="auto">
            <a:xfrm>
              <a:off x="1349" y="3020"/>
              <a:ext cx="58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2" name="Line 338"/>
            <p:cNvSpPr>
              <a:spLocks noChangeShapeType="1"/>
            </p:cNvSpPr>
            <p:nvPr/>
          </p:nvSpPr>
          <p:spPr bwMode="auto">
            <a:xfrm flipV="1">
              <a:off x="1236" y="2674"/>
              <a:ext cx="0" cy="2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3" name="Line 339"/>
            <p:cNvSpPr>
              <a:spLocks noChangeShapeType="1"/>
            </p:cNvSpPr>
            <p:nvPr/>
          </p:nvSpPr>
          <p:spPr bwMode="auto">
            <a:xfrm flipV="1">
              <a:off x="1371" y="2527"/>
              <a:ext cx="0" cy="49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4" name="Line 340"/>
            <p:cNvSpPr>
              <a:spLocks noChangeShapeType="1"/>
            </p:cNvSpPr>
            <p:nvPr/>
          </p:nvSpPr>
          <p:spPr bwMode="auto">
            <a:xfrm flipV="1">
              <a:off x="1371" y="2120"/>
              <a:ext cx="0" cy="28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5" name="Line 341"/>
            <p:cNvSpPr>
              <a:spLocks noChangeShapeType="1"/>
            </p:cNvSpPr>
            <p:nvPr/>
          </p:nvSpPr>
          <p:spPr bwMode="auto">
            <a:xfrm flipV="1">
              <a:off x="1507" y="2045"/>
              <a:ext cx="0" cy="100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6" name="Line 342"/>
            <p:cNvSpPr>
              <a:spLocks noChangeShapeType="1"/>
            </p:cNvSpPr>
            <p:nvPr/>
          </p:nvSpPr>
          <p:spPr bwMode="auto">
            <a:xfrm flipV="1">
              <a:off x="1642" y="2018"/>
              <a:ext cx="0" cy="10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7" name="Line 343"/>
            <p:cNvSpPr>
              <a:spLocks noChangeShapeType="1"/>
            </p:cNvSpPr>
            <p:nvPr/>
          </p:nvSpPr>
          <p:spPr bwMode="auto">
            <a:xfrm flipV="1">
              <a:off x="1778" y="2002"/>
              <a:ext cx="0" cy="105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8" name="Line 344"/>
            <p:cNvSpPr>
              <a:spLocks noChangeShapeType="1"/>
            </p:cNvSpPr>
            <p:nvPr/>
          </p:nvSpPr>
          <p:spPr bwMode="auto">
            <a:xfrm flipV="1">
              <a:off x="1914" y="2015"/>
              <a:ext cx="0" cy="1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29" name="Line 345"/>
            <p:cNvSpPr>
              <a:spLocks noChangeShapeType="1"/>
            </p:cNvSpPr>
            <p:nvPr/>
          </p:nvSpPr>
          <p:spPr bwMode="auto">
            <a:xfrm flipV="1">
              <a:off x="2049" y="2173"/>
              <a:ext cx="0" cy="7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30" name="Freeform 346"/>
            <p:cNvSpPr>
              <a:spLocks/>
            </p:cNvSpPr>
            <p:nvPr/>
          </p:nvSpPr>
          <p:spPr bwMode="auto">
            <a:xfrm>
              <a:off x="1183" y="2000"/>
              <a:ext cx="948" cy="1060"/>
            </a:xfrm>
            <a:custGeom>
              <a:avLst/>
              <a:gdLst>
                <a:gd name="T0" fmla="*/ 206 w 11375"/>
                <a:gd name="T1" fmla="*/ 414 h 13780"/>
                <a:gd name="T2" fmla="*/ 183 w 11375"/>
                <a:gd name="T3" fmla="*/ 403 h 13780"/>
                <a:gd name="T4" fmla="*/ 165 w 11375"/>
                <a:gd name="T5" fmla="*/ 387 h 13780"/>
                <a:gd name="T6" fmla="*/ 151 w 11375"/>
                <a:gd name="T7" fmla="*/ 366 h 13780"/>
                <a:gd name="T8" fmla="*/ 141 w 11375"/>
                <a:gd name="T9" fmla="*/ 342 h 13780"/>
                <a:gd name="T10" fmla="*/ 134 w 11375"/>
                <a:gd name="T11" fmla="*/ 315 h 13780"/>
                <a:gd name="T12" fmla="*/ 131 w 11375"/>
                <a:gd name="T13" fmla="*/ 287 h 13780"/>
                <a:gd name="T14" fmla="*/ 135 w 11375"/>
                <a:gd name="T15" fmla="*/ 229 h 13780"/>
                <a:gd name="T16" fmla="*/ 151 w 11375"/>
                <a:gd name="T17" fmla="*/ 176 h 13780"/>
                <a:gd name="T18" fmla="*/ 178 w 11375"/>
                <a:gd name="T19" fmla="*/ 132 h 13780"/>
                <a:gd name="T20" fmla="*/ 213 w 11375"/>
                <a:gd name="T21" fmla="*/ 98 h 13780"/>
                <a:gd name="T22" fmla="*/ 257 w 11375"/>
                <a:gd name="T23" fmla="*/ 71 h 13780"/>
                <a:gd name="T24" fmla="*/ 306 w 11375"/>
                <a:gd name="T25" fmla="*/ 51 h 13780"/>
                <a:gd name="T26" fmla="*/ 359 w 11375"/>
                <a:gd name="T27" fmla="*/ 36 h 13780"/>
                <a:gd name="T28" fmla="*/ 474 w 11375"/>
                <a:gd name="T29" fmla="*/ 17 h 13780"/>
                <a:gd name="T30" fmla="*/ 588 w 11375"/>
                <a:gd name="T31" fmla="*/ 3 h 13780"/>
                <a:gd name="T32" fmla="*/ 641 w 11375"/>
                <a:gd name="T33" fmla="*/ 0 h 13780"/>
                <a:gd name="T34" fmla="*/ 691 w 11375"/>
                <a:gd name="T35" fmla="*/ 4 h 13780"/>
                <a:gd name="T36" fmla="*/ 735 w 11375"/>
                <a:gd name="T37" fmla="*/ 18 h 13780"/>
                <a:gd name="T38" fmla="*/ 774 w 11375"/>
                <a:gd name="T39" fmla="*/ 42 h 13780"/>
                <a:gd name="T40" fmla="*/ 808 w 11375"/>
                <a:gd name="T41" fmla="*/ 76 h 13780"/>
                <a:gd name="T42" fmla="*/ 837 w 11375"/>
                <a:gd name="T43" fmla="*/ 117 h 13780"/>
                <a:gd name="T44" fmla="*/ 863 w 11375"/>
                <a:gd name="T45" fmla="*/ 165 h 13780"/>
                <a:gd name="T46" fmla="*/ 884 w 11375"/>
                <a:gd name="T47" fmla="*/ 217 h 13780"/>
                <a:gd name="T48" fmla="*/ 917 w 11375"/>
                <a:gd name="T49" fmla="*/ 329 h 13780"/>
                <a:gd name="T50" fmla="*/ 939 w 11375"/>
                <a:gd name="T51" fmla="*/ 446 h 13780"/>
                <a:gd name="T52" fmla="*/ 948 w 11375"/>
                <a:gd name="T53" fmla="*/ 562 h 13780"/>
                <a:gd name="T54" fmla="*/ 944 w 11375"/>
                <a:gd name="T55" fmla="*/ 674 h 13780"/>
                <a:gd name="T56" fmla="*/ 936 w 11375"/>
                <a:gd name="T57" fmla="*/ 728 h 13780"/>
                <a:gd name="T58" fmla="*/ 925 w 11375"/>
                <a:gd name="T59" fmla="*/ 779 h 13780"/>
                <a:gd name="T60" fmla="*/ 909 w 11375"/>
                <a:gd name="T61" fmla="*/ 827 h 13780"/>
                <a:gd name="T62" fmla="*/ 890 w 11375"/>
                <a:gd name="T63" fmla="*/ 871 h 13780"/>
                <a:gd name="T64" fmla="*/ 867 w 11375"/>
                <a:gd name="T65" fmla="*/ 912 h 13780"/>
                <a:gd name="T66" fmla="*/ 839 w 11375"/>
                <a:gd name="T67" fmla="*/ 949 h 13780"/>
                <a:gd name="T68" fmla="*/ 808 w 11375"/>
                <a:gd name="T69" fmla="*/ 981 h 13780"/>
                <a:gd name="T70" fmla="*/ 771 w 11375"/>
                <a:gd name="T71" fmla="*/ 1007 h 13780"/>
                <a:gd name="T72" fmla="*/ 730 w 11375"/>
                <a:gd name="T73" fmla="*/ 1028 h 13780"/>
                <a:gd name="T74" fmla="*/ 685 w 11375"/>
                <a:gd name="T75" fmla="*/ 1043 h 13780"/>
                <a:gd name="T76" fmla="*/ 637 w 11375"/>
                <a:gd name="T77" fmla="*/ 1053 h 13780"/>
                <a:gd name="T78" fmla="*/ 585 w 11375"/>
                <a:gd name="T79" fmla="*/ 1059 h 13780"/>
                <a:gd name="T80" fmla="*/ 476 w 11375"/>
                <a:gd name="T81" fmla="*/ 1060 h 13780"/>
                <a:gd name="T82" fmla="*/ 365 w 11375"/>
                <a:gd name="T83" fmla="*/ 1052 h 13780"/>
                <a:gd name="T84" fmla="*/ 256 w 11375"/>
                <a:gd name="T85" fmla="*/ 1039 h 13780"/>
                <a:gd name="T86" fmla="*/ 204 w 11375"/>
                <a:gd name="T87" fmla="*/ 1030 h 13780"/>
                <a:gd name="T88" fmla="*/ 154 w 11375"/>
                <a:gd name="T89" fmla="*/ 1016 h 13780"/>
                <a:gd name="T90" fmla="*/ 109 w 11375"/>
                <a:gd name="T91" fmla="*/ 993 h 13780"/>
                <a:gd name="T92" fmla="*/ 68 w 11375"/>
                <a:gd name="T93" fmla="*/ 960 h 13780"/>
                <a:gd name="T94" fmla="*/ 34 w 11375"/>
                <a:gd name="T95" fmla="*/ 919 h 13780"/>
                <a:gd name="T96" fmla="*/ 10 w 11375"/>
                <a:gd name="T97" fmla="*/ 872 h 13780"/>
                <a:gd name="T98" fmla="*/ 0 w 11375"/>
                <a:gd name="T99" fmla="*/ 819 h 13780"/>
                <a:gd name="T100" fmla="*/ 1 w 11375"/>
                <a:gd name="T101" fmla="*/ 792 h 13780"/>
                <a:gd name="T102" fmla="*/ 6 w 11375"/>
                <a:gd name="T103" fmla="*/ 764 h 13780"/>
                <a:gd name="T104" fmla="*/ 15 w 11375"/>
                <a:gd name="T105" fmla="*/ 736 h 13780"/>
                <a:gd name="T106" fmla="*/ 30 w 11375"/>
                <a:gd name="T107" fmla="*/ 708 h 13780"/>
                <a:gd name="T108" fmla="*/ 70 w 11375"/>
                <a:gd name="T109" fmla="*/ 652 h 13780"/>
                <a:gd name="T110" fmla="*/ 168 w 11375"/>
                <a:gd name="T111" fmla="*/ 549 h 13780"/>
                <a:gd name="T112" fmla="*/ 209 w 11375"/>
                <a:gd name="T113" fmla="*/ 504 h 13780"/>
                <a:gd name="T114" fmla="*/ 225 w 11375"/>
                <a:gd name="T115" fmla="*/ 484 h 13780"/>
                <a:gd name="T116" fmla="*/ 235 w 11375"/>
                <a:gd name="T117" fmla="*/ 465 h 13780"/>
                <a:gd name="T118" fmla="*/ 239 w 11375"/>
                <a:gd name="T119" fmla="*/ 449 h 13780"/>
                <a:gd name="T120" fmla="*/ 236 w 11375"/>
                <a:gd name="T121" fmla="*/ 435 h 13780"/>
                <a:gd name="T122" fmla="*/ 226 w 11375"/>
                <a:gd name="T123" fmla="*/ 423 h 13780"/>
                <a:gd name="T124" fmla="*/ 206 w 11375"/>
                <a:gd name="T125" fmla="*/ 414 h 137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75"/>
                <a:gd name="T190" fmla="*/ 0 h 13780"/>
                <a:gd name="T191" fmla="*/ 11375 w 11375"/>
                <a:gd name="T192" fmla="*/ 13780 h 137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75" h="13780">
                  <a:moveTo>
                    <a:pt x="2469" y="5386"/>
                  </a:moveTo>
                  <a:lnTo>
                    <a:pt x="2199" y="5244"/>
                  </a:lnTo>
                  <a:lnTo>
                    <a:pt x="1981" y="5033"/>
                  </a:lnTo>
                  <a:lnTo>
                    <a:pt x="1811" y="4763"/>
                  </a:lnTo>
                  <a:lnTo>
                    <a:pt x="1687" y="4447"/>
                  </a:lnTo>
                  <a:lnTo>
                    <a:pt x="1609" y="4098"/>
                  </a:lnTo>
                  <a:lnTo>
                    <a:pt x="1573" y="3728"/>
                  </a:lnTo>
                  <a:lnTo>
                    <a:pt x="1620" y="2974"/>
                  </a:lnTo>
                  <a:lnTo>
                    <a:pt x="1813" y="2284"/>
                  </a:lnTo>
                  <a:lnTo>
                    <a:pt x="2132" y="1721"/>
                  </a:lnTo>
                  <a:lnTo>
                    <a:pt x="2560" y="1275"/>
                  </a:lnTo>
                  <a:lnTo>
                    <a:pt x="3078" y="929"/>
                  </a:lnTo>
                  <a:lnTo>
                    <a:pt x="3669" y="666"/>
                  </a:lnTo>
                  <a:lnTo>
                    <a:pt x="4312" y="471"/>
                  </a:lnTo>
                  <a:lnTo>
                    <a:pt x="5687" y="215"/>
                  </a:lnTo>
                  <a:lnTo>
                    <a:pt x="7055" y="36"/>
                  </a:lnTo>
                  <a:lnTo>
                    <a:pt x="7696" y="0"/>
                  </a:lnTo>
                  <a:lnTo>
                    <a:pt x="8289" y="51"/>
                  </a:lnTo>
                  <a:lnTo>
                    <a:pt x="8822" y="229"/>
                  </a:lnTo>
                  <a:lnTo>
                    <a:pt x="9289" y="547"/>
                  </a:lnTo>
                  <a:lnTo>
                    <a:pt x="9696" y="984"/>
                  </a:lnTo>
                  <a:lnTo>
                    <a:pt x="10049" y="1522"/>
                  </a:lnTo>
                  <a:lnTo>
                    <a:pt x="10350" y="2140"/>
                  </a:lnTo>
                  <a:lnTo>
                    <a:pt x="10607" y="2819"/>
                  </a:lnTo>
                  <a:lnTo>
                    <a:pt x="11007" y="4280"/>
                  </a:lnTo>
                  <a:lnTo>
                    <a:pt x="11266" y="5793"/>
                  </a:lnTo>
                  <a:lnTo>
                    <a:pt x="11375" y="7305"/>
                  </a:lnTo>
                  <a:lnTo>
                    <a:pt x="11322" y="8764"/>
                  </a:lnTo>
                  <a:lnTo>
                    <a:pt x="11231" y="9459"/>
                  </a:lnTo>
                  <a:lnTo>
                    <a:pt x="11095" y="10123"/>
                  </a:lnTo>
                  <a:lnTo>
                    <a:pt x="10913" y="10748"/>
                  </a:lnTo>
                  <a:lnTo>
                    <a:pt x="10683" y="11329"/>
                  </a:lnTo>
                  <a:lnTo>
                    <a:pt x="10403" y="11860"/>
                  </a:lnTo>
                  <a:lnTo>
                    <a:pt x="10073" y="12335"/>
                  </a:lnTo>
                  <a:lnTo>
                    <a:pt x="9691" y="12747"/>
                  </a:lnTo>
                  <a:lnTo>
                    <a:pt x="9255" y="13091"/>
                  </a:lnTo>
                  <a:lnTo>
                    <a:pt x="8764" y="13359"/>
                  </a:lnTo>
                  <a:lnTo>
                    <a:pt x="8223" y="13555"/>
                  </a:lnTo>
                  <a:lnTo>
                    <a:pt x="7639" y="13687"/>
                  </a:lnTo>
                  <a:lnTo>
                    <a:pt x="7022" y="13763"/>
                  </a:lnTo>
                  <a:lnTo>
                    <a:pt x="5717" y="13780"/>
                  </a:lnTo>
                  <a:lnTo>
                    <a:pt x="4376" y="13675"/>
                  </a:lnTo>
                  <a:lnTo>
                    <a:pt x="3066" y="13509"/>
                  </a:lnTo>
                  <a:lnTo>
                    <a:pt x="2443" y="13390"/>
                  </a:lnTo>
                  <a:lnTo>
                    <a:pt x="1852" y="13202"/>
                  </a:lnTo>
                  <a:lnTo>
                    <a:pt x="1303" y="12907"/>
                  </a:lnTo>
                  <a:lnTo>
                    <a:pt x="811" y="12483"/>
                  </a:lnTo>
                  <a:lnTo>
                    <a:pt x="407" y="11950"/>
                  </a:lnTo>
                  <a:lnTo>
                    <a:pt x="125" y="11331"/>
                  </a:lnTo>
                  <a:lnTo>
                    <a:pt x="0" y="10650"/>
                  </a:lnTo>
                  <a:lnTo>
                    <a:pt x="7" y="10294"/>
                  </a:lnTo>
                  <a:lnTo>
                    <a:pt x="67" y="9931"/>
                  </a:lnTo>
                  <a:lnTo>
                    <a:pt x="182" y="9566"/>
                  </a:lnTo>
                  <a:lnTo>
                    <a:pt x="356" y="9200"/>
                  </a:lnTo>
                  <a:lnTo>
                    <a:pt x="841" y="8476"/>
                  </a:lnTo>
                  <a:lnTo>
                    <a:pt x="2016" y="7132"/>
                  </a:lnTo>
                  <a:lnTo>
                    <a:pt x="2513" y="6549"/>
                  </a:lnTo>
                  <a:lnTo>
                    <a:pt x="2696" y="6288"/>
                  </a:lnTo>
                  <a:lnTo>
                    <a:pt x="2819" y="6051"/>
                  </a:lnTo>
                  <a:lnTo>
                    <a:pt x="2870" y="5839"/>
                  </a:lnTo>
                  <a:lnTo>
                    <a:pt x="2837" y="5657"/>
                  </a:lnTo>
                  <a:lnTo>
                    <a:pt x="2707" y="5504"/>
                  </a:lnTo>
                  <a:lnTo>
                    <a:pt x="2469" y="538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grpSp>
        <p:nvGrpSpPr>
          <p:cNvPr id="835931" name="Group 347"/>
          <p:cNvGrpSpPr>
            <a:grpSpLocks/>
          </p:cNvGrpSpPr>
          <p:nvPr/>
        </p:nvGrpSpPr>
        <p:grpSpPr bwMode="auto">
          <a:xfrm>
            <a:off x="3886200" y="2692401"/>
            <a:ext cx="1619250" cy="1800225"/>
            <a:chOff x="2835" y="1842"/>
            <a:chExt cx="1020" cy="1134"/>
          </a:xfrm>
        </p:grpSpPr>
        <p:sp>
          <p:nvSpPr>
            <p:cNvPr id="835932" name="AutoShape 348"/>
            <p:cNvSpPr>
              <a:spLocks noChangeAspect="1" noChangeArrowheads="1" noTextEdit="1"/>
            </p:cNvSpPr>
            <p:nvPr/>
          </p:nvSpPr>
          <p:spPr bwMode="auto">
            <a:xfrm>
              <a:off x="2835" y="184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835933" name="Freeform 349"/>
            <p:cNvSpPr>
              <a:spLocks/>
            </p:cNvSpPr>
            <p:nvPr/>
          </p:nvSpPr>
          <p:spPr bwMode="auto">
            <a:xfrm>
              <a:off x="2845" y="1861"/>
              <a:ext cx="960" cy="1105"/>
            </a:xfrm>
            <a:custGeom>
              <a:avLst/>
              <a:gdLst>
                <a:gd name="T0" fmla="*/ 208 w 13451"/>
                <a:gd name="T1" fmla="*/ 432 h 16577"/>
                <a:gd name="T2" fmla="*/ 167 w 13451"/>
                <a:gd name="T3" fmla="*/ 404 h 16577"/>
                <a:gd name="T4" fmla="*/ 142 w 13451"/>
                <a:gd name="T5" fmla="*/ 357 h 16577"/>
                <a:gd name="T6" fmla="*/ 133 w 13451"/>
                <a:gd name="T7" fmla="*/ 299 h 16577"/>
                <a:gd name="T8" fmla="*/ 137 w 13451"/>
                <a:gd name="T9" fmla="*/ 239 h 16577"/>
                <a:gd name="T10" fmla="*/ 153 w 13451"/>
                <a:gd name="T11" fmla="*/ 183 h 16577"/>
                <a:gd name="T12" fmla="*/ 180 w 13451"/>
                <a:gd name="T13" fmla="*/ 138 h 16577"/>
                <a:gd name="T14" fmla="*/ 216 w 13451"/>
                <a:gd name="T15" fmla="*/ 102 h 16577"/>
                <a:gd name="T16" fmla="*/ 260 w 13451"/>
                <a:gd name="T17" fmla="*/ 74 h 16577"/>
                <a:gd name="T18" fmla="*/ 364 w 13451"/>
                <a:gd name="T19" fmla="*/ 38 h 16577"/>
                <a:gd name="T20" fmla="*/ 480 w 13451"/>
                <a:gd name="T21" fmla="*/ 17 h 16577"/>
                <a:gd name="T22" fmla="*/ 595 w 13451"/>
                <a:gd name="T23" fmla="*/ 3 h 16577"/>
                <a:gd name="T24" fmla="*/ 649 w 13451"/>
                <a:gd name="T25" fmla="*/ 0 h 16577"/>
                <a:gd name="T26" fmla="*/ 699 w 13451"/>
                <a:gd name="T27" fmla="*/ 4 h 16577"/>
                <a:gd name="T28" fmla="*/ 744 w 13451"/>
                <a:gd name="T29" fmla="*/ 18 h 16577"/>
                <a:gd name="T30" fmla="*/ 784 w 13451"/>
                <a:gd name="T31" fmla="*/ 44 h 16577"/>
                <a:gd name="T32" fmla="*/ 818 w 13451"/>
                <a:gd name="T33" fmla="*/ 79 h 16577"/>
                <a:gd name="T34" fmla="*/ 848 w 13451"/>
                <a:gd name="T35" fmla="*/ 122 h 16577"/>
                <a:gd name="T36" fmla="*/ 895 w 13451"/>
                <a:gd name="T37" fmla="*/ 226 h 16577"/>
                <a:gd name="T38" fmla="*/ 929 w 13451"/>
                <a:gd name="T39" fmla="*/ 343 h 16577"/>
                <a:gd name="T40" fmla="*/ 951 w 13451"/>
                <a:gd name="T41" fmla="*/ 465 h 16577"/>
                <a:gd name="T42" fmla="*/ 960 w 13451"/>
                <a:gd name="T43" fmla="*/ 586 h 16577"/>
                <a:gd name="T44" fmla="*/ 956 w 13451"/>
                <a:gd name="T45" fmla="*/ 703 h 16577"/>
                <a:gd name="T46" fmla="*/ 936 w 13451"/>
                <a:gd name="T47" fmla="*/ 812 h 16577"/>
                <a:gd name="T48" fmla="*/ 902 w 13451"/>
                <a:gd name="T49" fmla="*/ 908 h 16577"/>
                <a:gd name="T50" fmla="*/ 850 w 13451"/>
                <a:gd name="T51" fmla="*/ 989 h 16577"/>
                <a:gd name="T52" fmla="*/ 781 w 13451"/>
                <a:gd name="T53" fmla="*/ 1050 h 16577"/>
                <a:gd name="T54" fmla="*/ 694 w 13451"/>
                <a:gd name="T55" fmla="*/ 1087 h 16577"/>
                <a:gd name="T56" fmla="*/ 593 w 13451"/>
                <a:gd name="T57" fmla="*/ 1104 h 16577"/>
                <a:gd name="T58" fmla="*/ 482 w 13451"/>
                <a:gd name="T59" fmla="*/ 1105 h 16577"/>
                <a:gd name="T60" fmla="*/ 259 w 13451"/>
                <a:gd name="T61" fmla="*/ 1083 h 16577"/>
                <a:gd name="T62" fmla="*/ 156 w 13451"/>
                <a:gd name="T63" fmla="*/ 1059 h 16577"/>
                <a:gd name="T64" fmla="*/ 110 w 13451"/>
                <a:gd name="T65" fmla="*/ 1035 h 16577"/>
                <a:gd name="T66" fmla="*/ 68 w 13451"/>
                <a:gd name="T67" fmla="*/ 1001 h 16577"/>
                <a:gd name="T68" fmla="*/ 34 w 13451"/>
                <a:gd name="T69" fmla="*/ 958 h 16577"/>
                <a:gd name="T70" fmla="*/ 11 w 13451"/>
                <a:gd name="T71" fmla="*/ 909 h 16577"/>
                <a:gd name="T72" fmla="*/ 0 w 13451"/>
                <a:gd name="T73" fmla="*/ 854 h 16577"/>
                <a:gd name="T74" fmla="*/ 6 w 13451"/>
                <a:gd name="T75" fmla="*/ 796 h 16577"/>
                <a:gd name="T76" fmla="*/ 30 w 13451"/>
                <a:gd name="T77" fmla="*/ 738 h 16577"/>
                <a:gd name="T78" fmla="*/ 71 w 13451"/>
                <a:gd name="T79" fmla="*/ 680 h 16577"/>
                <a:gd name="T80" fmla="*/ 170 w 13451"/>
                <a:gd name="T81" fmla="*/ 572 h 16577"/>
                <a:gd name="T82" fmla="*/ 212 w 13451"/>
                <a:gd name="T83" fmla="*/ 525 h 16577"/>
                <a:gd name="T84" fmla="*/ 238 w 13451"/>
                <a:gd name="T85" fmla="*/ 485 h 16577"/>
                <a:gd name="T86" fmla="*/ 239 w 13451"/>
                <a:gd name="T87" fmla="*/ 454 h 16577"/>
                <a:gd name="T88" fmla="*/ 229 w 13451"/>
                <a:gd name="T89" fmla="*/ 441 h 16577"/>
                <a:gd name="T90" fmla="*/ 208 w 13451"/>
                <a:gd name="T91" fmla="*/ 432 h 165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451"/>
                <a:gd name="T139" fmla="*/ 0 h 16577"/>
                <a:gd name="T140" fmla="*/ 13451 w 13451"/>
                <a:gd name="T141" fmla="*/ 16577 h 165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451" h="16577">
                  <a:moveTo>
                    <a:pt x="2920" y="6478"/>
                  </a:moveTo>
                  <a:lnTo>
                    <a:pt x="2342" y="6054"/>
                  </a:lnTo>
                  <a:lnTo>
                    <a:pt x="1996" y="5349"/>
                  </a:lnTo>
                  <a:lnTo>
                    <a:pt x="1861" y="4484"/>
                  </a:lnTo>
                  <a:lnTo>
                    <a:pt x="1917" y="3578"/>
                  </a:lnTo>
                  <a:lnTo>
                    <a:pt x="2144" y="2747"/>
                  </a:lnTo>
                  <a:lnTo>
                    <a:pt x="2521" y="2070"/>
                  </a:lnTo>
                  <a:lnTo>
                    <a:pt x="3028" y="1534"/>
                  </a:lnTo>
                  <a:lnTo>
                    <a:pt x="3640" y="1117"/>
                  </a:lnTo>
                  <a:lnTo>
                    <a:pt x="5100" y="567"/>
                  </a:lnTo>
                  <a:lnTo>
                    <a:pt x="6725" y="257"/>
                  </a:lnTo>
                  <a:lnTo>
                    <a:pt x="8342" y="43"/>
                  </a:lnTo>
                  <a:lnTo>
                    <a:pt x="9099" y="0"/>
                  </a:lnTo>
                  <a:lnTo>
                    <a:pt x="9801" y="61"/>
                  </a:lnTo>
                  <a:lnTo>
                    <a:pt x="10431" y="275"/>
                  </a:lnTo>
                  <a:lnTo>
                    <a:pt x="10985" y="657"/>
                  </a:lnTo>
                  <a:lnTo>
                    <a:pt x="11467" y="1183"/>
                  </a:lnTo>
                  <a:lnTo>
                    <a:pt x="11882" y="1830"/>
                  </a:lnTo>
                  <a:lnTo>
                    <a:pt x="12543" y="3391"/>
                  </a:lnTo>
                  <a:lnTo>
                    <a:pt x="13016" y="5150"/>
                  </a:lnTo>
                  <a:lnTo>
                    <a:pt x="13322" y="6970"/>
                  </a:lnTo>
                  <a:lnTo>
                    <a:pt x="13451" y="8788"/>
                  </a:lnTo>
                  <a:lnTo>
                    <a:pt x="13388" y="10543"/>
                  </a:lnTo>
                  <a:lnTo>
                    <a:pt x="13121" y="12178"/>
                  </a:lnTo>
                  <a:lnTo>
                    <a:pt x="12633" y="13629"/>
                  </a:lnTo>
                  <a:lnTo>
                    <a:pt x="11912" y="14840"/>
                  </a:lnTo>
                  <a:lnTo>
                    <a:pt x="10944" y="15748"/>
                  </a:lnTo>
                  <a:lnTo>
                    <a:pt x="9724" y="16307"/>
                  </a:lnTo>
                  <a:lnTo>
                    <a:pt x="8303" y="16556"/>
                  </a:lnTo>
                  <a:lnTo>
                    <a:pt x="6760" y="16577"/>
                  </a:lnTo>
                  <a:lnTo>
                    <a:pt x="3624" y="16251"/>
                  </a:lnTo>
                  <a:lnTo>
                    <a:pt x="2190" y="15881"/>
                  </a:lnTo>
                  <a:lnTo>
                    <a:pt x="1541" y="15526"/>
                  </a:lnTo>
                  <a:lnTo>
                    <a:pt x="958" y="15017"/>
                  </a:lnTo>
                  <a:lnTo>
                    <a:pt x="481" y="14376"/>
                  </a:lnTo>
                  <a:lnTo>
                    <a:pt x="148" y="13631"/>
                  </a:lnTo>
                  <a:lnTo>
                    <a:pt x="0" y="12812"/>
                  </a:lnTo>
                  <a:lnTo>
                    <a:pt x="79" y="11947"/>
                  </a:lnTo>
                  <a:lnTo>
                    <a:pt x="421" y="11067"/>
                  </a:lnTo>
                  <a:lnTo>
                    <a:pt x="994" y="10197"/>
                  </a:lnTo>
                  <a:lnTo>
                    <a:pt x="2384" y="8580"/>
                  </a:lnTo>
                  <a:lnTo>
                    <a:pt x="2972" y="7878"/>
                  </a:lnTo>
                  <a:lnTo>
                    <a:pt x="3333" y="7278"/>
                  </a:lnTo>
                  <a:lnTo>
                    <a:pt x="3354" y="6804"/>
                  </a:lnTo>
                  <a:lnTo>
                    <a:pt x="3202" y="6621"/>
                  </a:lnTo>
                  <a:lnTo>
                    <a:pt x="2920" y="64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934" name="Line 350"/>
            <p:cNvSpPr>
              <a:spLocks noChangeShapeType="1"/>
            </p:cNvSpPr>
            <p:nvPr/>
          </p:nvSpPr>
          <p:spPr bwMode="auto">
            <a:xfrm>
              <a:off x="3031" y="1991"/>
              <a:ext cx="66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35" name="Line 351"/>
            <p:cNvSpPr>
              <a:spLocks noChangeShapeType="1"/>
            </p:cNvSpPr>
            <p:nvPr/>
          </p:nvSpPr>
          <p:spPr bwMode="auto">
            <a:xfrm>
              <a:off x="2978" y="2124"/>
              <a:ext cx="7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36" name="Line 352"/>
            <p:cNvSpPr>
              <a:spLocks noChangeShapeType="1"/>
            </p:cNvSpPr>
            <p:nvPr/>
          </p:nvSpPr>
          <p:spPr bwMode="auto">
            <a:xfrm>
              <a:off x="3006" y="2257"/>
              <a:ext cx="77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37" name="Line 353"/>
            <p:cNvSpPr>
              <a:spLocks noChangeShapeType="1"/>
            </p:cNvSpPr>
            <p:nvPr/>
          </p:nvSpPr>
          <p:spPr bwMode="auto">
            <a:xfrm>
              <a:off x="3053" y="2391"/>
              <a:ext cx="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38" name="Line 354"/>
            <p:cNvSpPr>
              <a:spLocks noChangeShapeType="1"/>
            </p:cNvSpPr>
            <p:nvPr/>
          </p:nvSpPr>
          <p:spPr bwMode="auto">
            <a:xfrm>
              <a:off x="2929" y="2524"/>
              <a:ext cx="8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39" name="Line 355"/>
            <p:cNvSpPr>
              <a:spLocks noChangeShapeType="1"/>
            </p:cNvSpPr>
            <p:nvPr/>
          </p:nvSpPr>
          <p:spPr bwMode="auto">
            <a:xfrm>
              <a:off x="2850" y="2657"/>
              <a:ext cx="93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0" name="Line 356"/>
            <p:cNvSpPr>
              <a:spLocks noChangeShapeType="1"/>
            </p:cNvSpPr>
            <p:nvPr/>
          </p:nvSpPr>
          <p:spPr bwMode="auto">
            <a:xfrm>
              <a:off x="2863" y="2790"/>
              <a:ext cx="87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1" name="Line 357"/>
            <p:cNvSpPr>
              <a:spLocks noChangeShapeType="1"/>
            </p:cNvSpPr>
            <p:nvPr/>
          </p:nvSpPr>
          <p:spPr bwMode="auto">
            <a:xfrm>
              <a:off x="3013" y="2924"/>
              <a:ext cx="59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2" name="Line 358"/>
            <p:cNvSpPr>
              <a:spLocks noChangeShapeType="1"/>
            </p:cNvSpPr>
            <p:nvPr/>
          </p:nvSpPr>
          <p:spPr bwMode="auto">
            <a:xfrm flipV="1">
              <a:off x="2979" y="1952"/>
              <a:ext cx="96" cy="16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3" name="Line 359"/>
            <p:cNvSpPr>
              <a:spLocks noChangeShapeType="1"/>
            </p:cNvSpPr>
            <p:nvPr/>
          </p:nvSpPr>
          <p:spPr bwMode="auto">
            <a:xfrm flipV="1">
              <a:off x="3036" y="1885"/>
              <a:ext cx="238" cy="4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4" name="Line 360"/>
            <p:cNvSpPr>
              <a:spLocks noChangeShapeType="1"/>
            </p:cNvSpPr>
            <p:nvPr/>
          </p:nvSpPr>
          <p:spPr bwMode="auto">
            <a:xfrm flipV="1">
              <a:off x="2878" y="1863"/>
              <a:ext cx="568" cy="95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5" name="Line 361"/>
            <p:cNvSpPr>
              <a:spLocks noChangeShapeType="1"/>
            </p:cNvSpPr>
            <p:nvPr/>
          </p:nvSpPr>
          <p:spPr bwMode="auto">
            <a:xfrm flipV="1">
              <a:off x="2981" y="1881"/>
              <a:ext cx="613" cy="10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6" name="Line 362"/>
            <p:cNvSpPr>
              <a:spLocks noChangeShapeType="1"/>
            </p:cNvSpPr>
            <p:nvPr/>
          </p:nvSpPr>
          <p:spPr bwMode="auto">
            <a:xfrm flipV="1">
              <a:off x="3118" y="1982"/>
              <a:ext cx="575" cy="96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7" name="Line 363"/>
            <p:cNvSpPr>
              <a:spLocks noChangeShapeType="1"/>
            </p:cNvSpPr>
            <p:nvPr/>
          </p:nvSpPr>
          <p:spPr bwMode="auto">
            <a:xfrm flipV="1">
              <a:off x="3268" y="2140"/>
              <a:ext cx="489" cy="8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8" name="Line 364"/>
            <p:cNvSpPr>
              <a:spLocks noChangeShapeType="1"/>
            </p:cNvSpPr>
            <p:nvPr/>
          </p:nvSpPr>
          <p:spPr bwMode="auto">
            <a:xfrm flipV="1">
              <a:off x="3424" y="2338"/>
              <a:ext cx="374" cy="6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49" name="Line 365"/>
            <p:cNvSpPr>
              <a:spLocks noChangeShapeType="1"/>
            </p:cNvSpPr>
            <p:nvPr/>
          </p:nvSpPr>
          <p:spPr bwMode="auto">
            <a:xfrm flipV="1">
              <a:off x="3610" y="2610"/>
              <a:ext cx="185" cy="3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50" name="Line 366"/>
            <p:cNvSpPr>
              <a:spLocks noChangeShapeType="1"/>
            </p:cNvSpPr>
            <p:nvPr/>
          </p:nvSpPr>
          <p:spPr bwMode="auto">
            <a:xfrm flipH="1" flipV="1">
              <a:off x="2844" y="2708"/>
              <a:ext cx="113" cy="1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51" name="Line 367"/>
            <p:cNvSpPr>
              <a:spLocks noChangeShapeType="1"/>
            </p:cNvSpPr>
            <p:nvPr/>
          </p:nvSpPr>
          <p:spPr bwMode="auto">
            <a:xfrm flipH="1" flipV="1">
              <a:off x="2909" y="2549"/>
              <a:ext cx="238" cy="40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52" name="Line 368"/>
            <p:cNvSpPr>
              <a:spLocks noChangeShapeType="1"/>
            </p:cNvSpPr>
            <p:nvPr/>
          </p:nvSpPr>
          <p:spPr bwMode="auto">
            <a:xfrm flipH="1" flipV="1">
              <a:off x="3004" y="2443"/>
              <a:ext cx="311" cy="5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53" name="Line 369"/>
            <p:cNvSpPr>
              <a:spLocks noChangeShapeType="1"/>
            </p:cNvSpPr>
            <p:nvPr/>
          </p:nvSpPr>
          <p:spPr bwMode="auto">
            <a:xfrm flipH="1" flipV="1">
              <a:off x="2978" y="2132"/>
              <a:ext cx="493" cy="8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54" name="Line 370"/>
            <p:cNvSpPr>
              <a:spLocks noChangeShapeType="1"/>
            </p:cNvSpPr>
            <p:nvPr/>
          </p:nvSpPr>
          <p:spPr bwMode="auto">
            <a:xfrm flipH="1" flipV="1">
              <a:off x="3044" y="1977"/>
              <a:ext cx="563" cy="9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55" name="Line 371"/>
            <p:cNvSpPr>
              <a:spLocks noChangeShapeType="1"/>
            </p:cNvSpPr>
            <p:nvPr/>
          </p:nvSpPr>
          <p:spPr bwMode="auto">
            <a:xfrm flipH="1" flipV="1">
              <a:off x="3163" y="1911"/>
              <a:ext cx="548" cy="9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56" name="Line 372"/>
            <p:cNvSpPr>
              <a:spLocks noChangeShapeType="1"/>
            </p:cNvSpPr>
            <p:nvPr/>
          </p:nvSpPr>
          <p:spPr bwMode="auto">
            <a:xfrm flipH="1" flipV="1">
              <a:off x="3304" y="1881"/>
              <a:ext cx="476" cy="79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57" name="Line 373"/>
            <p:cNvSpPr>
              <a:spLocks noChangeShapeType="1"/>
            </p:cNvSpPr>
            <p:nvPr/>
          </p:nvSpPr>
          <p:spPr bwMode="auto">
            <a:xfrm flipH="1" flipV="1">
              <a:off x="3452" y="1862"/>
              <a:ext cx="353" cy="5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58" name="Line 374"/>
            <p:cNvSpPr>
              <a:spLocks noChangeShapeType="1"/>
            </p:cNvSpPr>
            <p:nvPr/>
          </p:nvSpPr>
          <p:spPr bwMode="auto">
            <a:xfrm flipH="1" flipV="1">
              <a:off x="3643" y="1917"/>
              <a:ext cx="91" cy="1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835959" name="Group 375"/>
          <p:cNvGrpSpPr>
            <a:grpSpLocks/>
          </p:cNvGrpSpPr>
          <p:nvPr/>
        </p:nvGrpSpPr>
        <p:grpSpPr bwMode="auto">
          <a:xfrm>
            <a:off x="6229350" y="2692401"/>
            <a:ext cx="1619250" cy="1800225"/>
            <a:chOff x="3107" y="1752"/>
            <a:chExt cx="1020" cy="1134"/>
          </a:xfrm>
        </p:grpSpPr>
        <p:sp>
          <p:nvSpPr>
            <p:cNvPr id="835960" name="AutoShape 376"/>
            <p:cNvSpPr>
              <a:spLocks noChangeAspect="1" noChangeArrowheads="1" noTextEdit="1"/>
            </p:cNvSpPr>
            <p:nvPr/>
          </p:nvSpPr>
          <p:spPr bwMode="auto">
            <a:xfrm>
              <a:off x="3107" y="1752"/>
              <a:ext cx="1020" cy="1134"/>
            </a:xfrm>
            <a:prstGeom prst="rect">
              <a:avLst/>
            </a:prstGeom>
            <a:solidFill>
              <a:srgbClr val="FFFF00">
                <a:alpha val="50195"/>
              </a:srgbClr>
            </a:solidFill>
            <a:ln>
              <a:noFill/>
            </a:ln>
            <a:extLst>
              <a:ext uri="{91240B29-F687-4F45-9708-019B960494DF}">
                <a14:hiddenLine xmlns:a14="http://schemas.microsoft.com/office/drawing/2010/main" w="63500" cmpd="dbl" algn="ctr">
                  <a:solidFill>
                    <a:srgbClr val="000000"/>
                  </a:solidFill>
                  <a:miter lim="800000"/>
                  <a:headEnd/>
                  <a:tailEnd/>
                </a14:hiddenLine>
              </a:ext>
            </a:extLst>
          </p:spPr>
          <p:txBody>
            <a:bodyPr/>
            <a:lstStyle/>
            <a:p>
              <a:endParaRPr lang="zh-TW" altLang="en-US"/>
            </a:p>
          </p:txBody>
        </p:sp>
        <p:sp>
          <p:nvSpPr>
            <p:cNvPr id="835961" name="Line 377"/>
            <p:cNvSpPr>
              <a:spLocks noChangeShapeType="1"/>
            </p:cNvSpPr>
            <p:nvPr/>
          </p:nvSpPr>
          <p:spPr bwMode="auto">
            <a:xfrm flipH="1" flipV="1">
              <a:off x="3254" y="2008"/>
              <a:ext cx="64" cy="6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62" name="Freeform 378"/>
            <p:cNvSpPr>
              <a:spLocks/>
            </p:cNvSpPr>
            <p:nvPr/>
          </p:nvSpPr>
          <p:spPr bwMode="auto">
            <a:xfrm>
              <a:off x="3154" y="1809"/>
              <a:ext cx="843" cy="1016"/>
            </a:xfrm>
            <a:custGeom>
              <a:avLst/>
              <a:gdLst>
                <a:gd name="T0" fmla="*/ 183 w 11800"/>
                <a:gd name="T1" fmla="*/ 397 h 13198"/>
                <a:gd name="T2" fmla="*/ 163 w 11800"/>
                <a:gd name="T3" fmla="*/ 387 h 13198"/>
                <a:gd name="T4" fmla="*/ 147 w 11800"/>
                <a:gd name="T5" fmla="*/ 371 h 13198"/>
                <a:gd name="T6" fmla="*/ 134 w 11800"/>
                <a:gd name="T7" fmla="*/ 351 h 13198"/>
                <a:gd name="T8" fmla="*/ 125 w 11800"/>
                <a:gd name="T9" fmla="*/ 328 h 13198"/>
                <a:gd name="T10" fmla="*/ 119 w 11800"/>
                <a:gd name="T11" fmla="*/ 302 h 13198"/>
                <a:gd name="T12" fmla="*/ 117 w 11800"/>
                <a:gd name="T13" fmla="*/ 275 h 13198"/>
                <a:gd name="T14" fmla="*/ 120 w 11800"/>
                <a:gd name="T15" fmla="*/ 219 h 13198"/>
                <a:gd name="T16" fmla="*/ 134 w 11800"/>
                <a:gd name="T17" fmla="*/ 168 h 13198"/>
                <a:gd name="T18" fmla="*/ 158 w 11800"/>
                <a:gd name="T19" fmla="*/ 127 h 13198"/>
                <a:gd name="T20" fmla="*/ 190 w 11800"/>
                <a:gd name="T21" fmla="*/ 94 h 13198"/>
                <a:gd name="T22" fmla="*/ 228 w 11800"/>
                <a:gd name="T23" fmla="*/ 69 h 13198"/>
                <a:gd name="T24" fmla="*/ 272 w 11800"/>
                <a:gd name="T25" fmla="*/ 49 h 13198"/>
                <a:gd name="T26" fmla="*/ 320 w 11800"/>
                <a:gd name="T27" fmla="*/ 35 h 13198"/>
                <a:gd name="T28" fmla="*/ 421 w 11800"/>
                <a:gd name="T29" fmla="*/ 16 h 13198"/>
                <a:gd name="T30" fmla="*/ 523 w 11800"/>
                <a:gd name="T31" fmla="*/ 3 h 13198"/>
                <a:gd name="T32" fmla="*/ 570 w 11800"/>
                <a:gd name="T33" fmla="*/ 0 h 13198"/>
                <a:gd name="T34" fmla="*/ 614 w 11800"/>
                <a:gd name="T35" fmla="*/ 4 h 13198"/>
                <a:gd name="T36" fmla="*/ 654 w 11800"/>
                <a:gd name="T37" fmla="*/ 17 h 13198"/>
                <a:gd name="T38" fmla="*/ 688 w 11800"/>
                <a:gd name="T39" fmla="*/ 40 h 13198"/>
                <a:gd name="T40" fmla="*/ 719 w 11800"/>
                <a:gd name="T41" fmla="*/ 73 h 13198"/>
                <a:gd name="T42" fmla="*/ 745 w 11800"/>
                <a:gd name="T43" fmla="*/ 112 h 13198"/>
                <a:gd name="T44" fmla="*/ 767 w 11800"/>
                <a:gd name="T45" fmla="*/ 158 h 13198"/>
                <a:gd name="T46" fmla="*/ 786 w 11800"/>
                <a:gd name="T47" fmla="*/ 208 h 13198"/>
                <a:gd name="T48" fmla="*/ 816 w 11800"/>
                <a:gd name="T49" fmla="*/ 316 h 13198"/>
                <a:gd name="T50" fmla="*/ 835 w 11800"/>
                <a:gd name="T51" fmla="*/ 427 h 13198"/>
                <a:gd name="T52" fmla="*/ 843 w 11800"/>
                <a:gd name="T53" fmla="*/ 539 h 13198"/>
                <a:gd name="T54" fmla="*/ 839 w 11800"/>
                <a:gd name="T55" fmla="*/ 646 h 13198"/>
                <a:gd name="T56" fmla="*/ 832 w 11800"/>
                <a:gd name="T57" fmla="*/ 697 h 13198"/>
                <a:gd name="T58" fmla="*/ 822 w 11800"/>
                <a:gd name="T59" fmla="*/ 746 h 13198"/>
                <a:gd name="T60" fmla="*/ 809 w 11800"/>
                <a:gd name="T61" fmla="*/ 792 h 13198"/>
                <a:gd name="T62" fmla="*/ 792 w 11800"/>
                <a:gd name="T63" fmla="*/ 835 h 13198"/>
                <a:gd name="T64" fmla="*/ 771 w 11800"/>
                <a:gd name="T65" fmla="*/ 874 h 13198"/>
                <a:gd name="T66" fmla="*/ 747 w 11800"/>
                <a:gd name="T67" fmla="*/ 909 h 13198"/>
                <a:gd name="T68" fmla="*/ 718 w 11800"/>
                <a:gd name="T69" fmla="*/ 940 h 13198"/>
                <a:gd name="T70" fmla="*/ 686 w 11800"/>
                <a:gd name="T71" fmla="*/ 965 h 13198"/>
                <a:gd name="T72" fmla="*/ 650 w 11800"/>
                <a:gd name="T73" fmla="*/ 985 h 13198"/>
                <a:gd name="T74" fmla="*/ 609 w 11800"/>
                <a:gd name="T75" fmla="*/ 999 h 13198"/>
                <a:gd name="T76" fmla="*/ 566 w 11800"/>
                <a:gd name="T77" fmla="*/ 1009 h 13198"/>
                <a:gd name="T78" fmla="*/ 520 w 11800"/>
                <a:gd name="T79" fmla="*/ 1015 h 13198"/>
                <a:gd name="T80" fmla="*/ 424 w 11800"/>
                <a:gd name="T81" fmla="*/ 1016 h 13198"/>
                <a:gd name="T82" fmla="*/ 324 w 11800"/>
                <a:gd name="T83" fmla="*/ 1008 h 13198"/>
                <a:gd name="T84" fmla="*/ 227 w 11800"/>
                <a:gd name="T85" fmla="*/ 996 h 13198"/>
                <a:gd name="T86" fmla="*/ 181 w 11800"/>
                <a:gd name="T87" fmla="*/ 987 h 13198"/>
                <a:gd name="T88" fmla="*/ 137 w 11800"/>
                <a:gd name="T89" fmla="*/ 973 h 13198"/>
                <a:gd name="T90" fmla="*/ 97 w 11800"/>
                <a:gd name="T91" fmla="*/ 952 h 13198"/>
                <a:gd name="T92" fmla="*/ 60 w 11800"/>
                <a:gd name="T93" fmla="*/ 920 h 13198"/>
                <a:gd name="T94" fmla="*/ 30 w 11800"/>
                <a:gd name="T95" fmla="*/ 881 h 13198"/>
                <a:gd name="T96" fmla="*/ 9 w 11800"/>
                <a:gd name="T97" fmla="*/ 835 h 13198"/>
                <a:gd name="T98" fmla="*/ 0 w 11800"/>
                <a:gd name="T99" fmla="*/ 785 h 13198"/>
                <a:gd name="T100" fmla="*/ 1 w 11800"/>
                <a:gd name="T101" fmla="*/ 759 h 13198"/>
                <a:gd name="T102" fmla="*/ 5 w 11800"/>
                <a:gd name="T103" fmla="*/ 732 h 13198"/>
                <a:gd name="T104" fmla="*/ 13 w 11800"/>
                <a:gd name="T105" fmla="*/ 705 h 13198"/>
                <a:gd name="T106" fmla="*/ 26 w 11800"/>
                <a:gd name="T107" fmla="*/ 678 h 13198"/>
                <a:gd name="T108" fmla="*/ 62 w 11800"/>
                <a:gd name="T109" fmla="*/ 625 h 13198"/>
                <a:gd name="T110" fmla="*/ 149 w 11800"/>
                <a:gd name="T111" fmla="*/ 526 h 13198"/>
                <a:gd name="T112" fmla="*/ 186 w 11800"/>
                <a:gd name="T113" fmla="*/ 483 h 13198"/>
                <a:gd name="T114" fmla="*/ 200 w 11800"/>
                <a:gd name="T115" fmla="*/ 464 h 13198"/>
                <a:gd name="T116" fmla="*/ 209 w 11800"/>
                <a:gd name="T117" fmla="*/ 446 h 13198"/>
                <a:gd name="T118" fmla="*/ 213 w 11800"/>
                <a:gd name="T119" fmla="*/ 430 h 13198"/>
                <a:gd name="T120" fmla="*/ 210 w 11800"/>
                <a:gd name="T121" fmla="*/ 417 h 13198"/>
                <a:gd name="T122" fmla="*/ 201 w 11800"/>
                <a:gd name="T123" fmla="*/ 406 h 13198"/>
                <a:gd name="T124" fmla="*/ 183 w 11800"/>
                <a:gd name="T125" fmla="*/ 397 h 13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800"/>
                <a:gd name="T190" fmla="*/ 0 h 13198"/>
                <a:gd name="T191" fmla="*/ 11800 w 11800"/>
                <a:gd name="T192" fmla="*/ 13198 h 131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800" h="13198">
                  <a:moveTo>
                    <a:pt x="2562" y="5158"/>
                  </a:moveTo>
                  <a:lnTo>
                    <a:pt x="2282" y="5023"/>
                  </a:lnTo>
                  <a:lnTo>
                    <a:pt x="2055" y="4820"/>
                  </a:lnTo>
                  <a:lnTo>
                    <a:pt x="1879" y="4561"/>
                  </a:lnTo>
                  <a:lnTo>
                    <a:pt x="1751" y="4259"/>
                  </a:lnTo>
                  <a:lnTo>
                    <a:pt x="1669" y="3924"/>
                  </a:lnTo>
                  <a:lnTo>
                    <a:pt x="1632" y="3570"/>
                  </a:lnTo>
                  <a:lnTo>
                    <a:pt x="1681" y="2848"/>
                  </a:lnTo>
                  <a:lnTo>
                    <a:pt x="1881" y="2188"/>
                  </a:lnTo>
                  <a:lnTo>
                    <a:pt x="2211" y="1648"/>
                  </a:lnTo>
                  <a:lnTo>
                    <a:pt x="2656" y="1221"/>
                  </a:lnTo>
                  <a:lnTo>
                    <a:pt x="3193" y="890"/>
                  </a:lnTo>
                  <a:lnTo>
                    <a:pt x="3806" y="639"/>
                  </a:lnTo>
                  <a:lnTo>
                    <a:pt x="4474" y="452"/>
                  </a:lnTo>
                  <a:lnTo>
                    <a:pt x="5899" y="205"/>
                  </a:lnTo>
                  <a:lnTo>
                    <a:pt x="7318" y="34"/>
                  </a:lnTo>
                  <a:lnTo>
                    <a:pt x="7982" y="0"/>
                  </a:lnTo>
                  <a:lnTo>
                    <a:pt x="8598" y="50"/>
                  </a:lnTo>
                  <a:lnTo>
                    <a:pt x="9151" y="220"/>
                  </a:lnTo>
                  <a:lnTo>
                    <a:pt x="9637" y="523"/>
                  </a:lnTo>
                  <a:lnTo>
                    <a:pt x="10059" y="942"/>
                  </a:lnTo>
                  <a:lnTo>
                    <a:pt x="10424" y="1457"/>
                  </a:lnTo>
                  <a:lnTo>
                    <a:pt x="10737" y="2050"/>
                  </a:lnTo>
                  <a:lnTo>
                    <a:pt x="11003" y="2700"/>
                  </a:lnTo>
                  <a:lnTo>
                    <a:pt x="11418" y="4099"/>
                  </a:lnTo>
                  <a:lnTo>
                    <a:pt x="11687" y="5549"/>
                  </a:lnTo>
                  <a:lnTo>
                    <a:pt x="11800" y="6996"/>
                  </a:lnTo>
                  <a:lnTo>
                    <a:pt x="11745" y="8393"/>
                  </a:lnTo>
                  <a:lnTo>
                    <a:pt x="11650" y="9059"/>
                  </a:lnTo>
                  <a:lnTo>
                    <a:pt x="11510" y="9694"/>
                  </a:lnTo>
                  <a:lnTo>
                    <a:pt x="11321" y="10293"/>
                  </a:lnTo>
                  <a:lnTo>
                    <a:pt x="11081" y="10850"/>
                  </a:lnTo>
                  <a:lnTo>
                    <a:pt x="10792" y="11358"/>
                  </a:lnTo>
                  <a:lnTo>
                    <a:pt x="10450" y="11813"/>
                  </a:lnTo>
                  <a:lnTo>
                    <a:pt x="10053" y="12208"/>
                  </a:lnTo>
                  <a:lnTo>
                    <a:pt x="9601" y="12537"/>
                  </a:lnTo>
                  <a:lnTo>
                    <a:pt x="9092" y="12794"/>
                  </a:lnTo>
                  <a:lnTo>
                    <a:pt x="8531" y="12981"/>
                  </a:lnTo>
                  <a:lnTo>
                    <a:pt x="7925" y="13108"/>
                  </a:lnTo>
                  <a:lnTo>
                    <a:pt x="7283" y="13181"/>
                  </a:lnTo>
                  <a:lnTo>
                    <a:pt x="5930" y="13198"/>
                  </a:lnTo>
                  <a:lnTo>
                    <a:pt x="4539" y="13096"/>
                  </a:lnTo>
                  <a:lnTo>
                    <a:pt x="3180" y="12937"/>
                  </a:lnTo>
                  <a:lnTo>
                    <a:pt x="2534" y="12823"/>
                  </a:lnTo>
                  <a:lnTo>
                    <a:pt x="1922" y="12643"/>
                  </a:lnTo>
                  <a:lnTo>
                    <a:pt x="1352" y="12361"/>
                  </a:lnTo>
                  <a:lnTo>
                    <a:pt x="841" y="11955"/>
                  </a:lnTo>
                  <a:lnTo>
                    <a:pt x="422" y="11444"/>
                  </a:lnTo>
                  <a:lnTo>
                    <a:pt x="130" y="10851"/>
                  </a:lnTo>
                  <a:lnTo>
                    <a:pt x="0" y="10199"/>
                  </a:lnTo>
                  <a:lnTo>
                    <a:pt x="8" y="9858"/>
                  </a:lnTo>
                  <a:lnTo>
                    <a:pt x="69" y="9511"/>
                  </a:lnTo>
                  <a:lnTo>
                    <a:pt x="188" y="9161"/>
                  </a:lnTo>
                  <a:lnTo>
                    <a:pt x="369" y="8811"/>
                  </a:lnTo>
                  <a:lnTo>
                    <a:pt x="872" y="8118"/>
                  </a:lnTo>
                  <a:lnTo>
                    <a:pt x="2092" y="6830"/>
                  </a:lnTo>
                  <a:lnTo>
                    <a:pt x="2607" y="6271"/>
                  </a:lnTo>
                  <a:lnTo>
                    <a:pt x="2797" y="6022"/>
                  </a:lnTo>
                  <a:lnTo>
                    <a:pt x="2924" y="5795"/>
                  </a:lnTo>
                  <a:lnTo>
                    <a:pt x="2978" y="5592"/>
                  </a:lnTo>
                  <a:lnTo>
                    <a:pt x="2942" y="5417"/>
                  </a:lnTo>
                  <a:lnTo>
                    <a:pt x="2809" y="5271"/>
                  </a:lnTo>
                  <a:lnTo>
                    <a:pt x="2562" y="515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963" name="Line 379"/>
            <p:cNvSpPr>
              <a:spLocks noChangeShapeType="1"/>
            </p:cNvSpPr>
            <p:nvPr/>
          </p:nvSpPr>
          <p:spPr bwMode="auto">
            <a:xfrm>
              <a:off x="3888" y="2652"/>
              <a:ext cx="52" cy="5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64" name="Line 380"/>
            <p:cNvSpPr>
              <a:spLocks noChangeShapeType="1"/>
            </p:cNvSpPr>
            <p:nvPr/>
          </p:nvSpPr>
          <p:spPr bwMode="auto">
            <a:xfrm>
              <a:off x="3927" y="2555"/>
              <a:ext cx="64"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65" name="Line 381"/>
            <p:cNvSpPr>
              <a:spLocks noChangeShapeType="1"/>
            </p:cNvSpPr>
            <p:nvPr/>
          </p:nvSpPr>
          <p:spPr bwMode="auto">
            <a:xfrm>
              <a:off x="3950" y="2368"/>
              <a:ext cx="7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66" name="Line 382"/>
            <p:cNvSpPr>
              <a:spLocks noChangeShapeType="1"/>
            </p:cNvSpPr>
            <p:nvPr/>
          </p:nvSpPr>
          <p:spPr bwMode="auto">
            <a:xfrm flipV="1">
              <a:off x="3927" y="2140"/>
              <a:ext cx="70"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67" name="Line 383"/>
            <p:cNvSpPr>
              <a:spLocks noChangeShapeType="1"/>
            </p:cNvSpPr>
            <p:nvPr/>
          </p:nvSpPr>
          <p:spPr bwMode="auto">
            <a:xfrm flipV="1">
              <a:off x="3939" y="2258"/>
              <a:ext cx="76"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68" name="Line 384"/>
            <p:cNvSpPr>
              <a:spLocks noChangeShapeType="1"/>
            </p:cNvSpPr>
            <p:nvPr/>
          </p:nvSpPr>
          <p:spPr bwMode="auto">
            <a:xfrm>
              <a:off x="3945" y="2459"/>
              <a:ext cx="69"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69" name="Line 385"/>
            <p:cNvSpPr>
              <a:spLocks noChangeShapeType="1"/>
            </p:cNvSpPr>
            <p:nvPr/>
          </p:nvSpPr>
          <p:spPr bwMode="auto">
            <a:xfrm flipH="1">
              <a:off x="3241" y="2368"/>
              <a:ext cx="9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0" name="Line 386"/>
            <p:cNvSpPr>
              <a:spLocks noChangeShapeType="1"/>
            </p:cNvSpPr>
            <p:nvPr/>
          </p:nvSpPr>
          <p:spPr bwMode="auto">
            <a:xfrm flipH="1" flipV="1">
              <a:off x="3313" y="2288"/>
              <a:ext cx="75"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1" name="Line 387"/>
            <p:cNvSpPr>
              <a:spLocks noChangeShapeType="1"/>
            </p:cNvSpPr>
            <p:nvPr/>
          </p:nvSpPr>
          <p:spPr bwMode="auto">
            <a:xfrm flipH="1">
              <a:off x="3218" y="2714"/>
              <a:ext cx="50" cy="5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2" name="Line 388"/>
            <p:cNvSpPr>
              <a:spLocks noChangeShapeType="1"/>
            </p:cNvSpPr>
            <p:nvPr/>
          </p:nvSpPr>
          <p:spPr bwMode="auto">
            <a:xfrm flipH="1">
              <a:off x="3138" y="2606"/>
              <a:ext cx="65"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3" name="Line 389"/>
            <p:cNvSpPr>
              <a:spLocks noChangeShapeType="1"/>
            </p:cNvSpPr>
            <p:nvPr/>
          </p:nvSpPr>
          <p:spPr bwMode="auto">
            <a:xfrm flipH="1">
              <a:off x="3151" y="2465"/>
              <a:ext cx="102"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4" name="Line 390"/>
            <p:cNvSpPr>
              <a:spLocks noChangeShapeType="1"/>
            </p:cNvSpPr>
            <p:nvPr/>
          </p:nvSpPr>
          <p:spPr bwMode="auto">
            <a:xfrm>
              <a:off x="3609" y="2777"/>
              <a:ext cx="0" cy="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5" name="Line 391"/>
            <p:cNvSpPr>
              <a:spLocks noChangeShapeType="1"/>
            </p:cNvSpPr>
            <p:nvPr/>
          </p:nvSpPr>
          <p:spPr bwMode="auto">
            <a:xfrm flipH="1">
              <a:off x="3484" y="2771"/>
              <a:ext cx="18" cy="7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6" name="Line 392"/>
            <p:cNvSpPr>
              <a:spLocks noChangeShapeType="1"/>
            </p:cNvSpPr>
            <p:nvPr/>
          </p:nvSpPr>
          <p:spPr bwMode="auto">
            <a:xfrm flipH="1">
              <a:off x="3350" y="2747"/>
              <a:ext cx="43" cy="7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7" name="Line 393"/>
            <p:cNvSpPr>
              <a:spLocks noChangeShapeType="1"/>
            </p:cNvSpPr>
            <p:nvPr/>
          </p:nvSpPr>
          <p:spPr bwMode="auto">
            <a:xfrm>
              <a:off x="3715" y="2770"/>
              <a:ext cx="18"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8" name="Line 394"/>
            <p:cNvSpPr>
              <a:spLocks noChangeShapeType="1"/>
            </p:cNvSpPr>
            <p:nvPr/>
          </p:nvSpPr>
          <p:spPr bwMode="auto">
            <a:xfrm>
              <a:off x="3816" y="2732"/>
              <a:ext cx="35"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79" name="Line 395"/>
            <p:cNvSpPr>
              <a:spLocks noChangeShapeType="1"/>
            </p:cNvSpPr>
            <p:nvPr/>
          </p:nvSpPr>
          <p:spPr bwMode="auto">
            <a:xfrm flipV="1">
              <a:off x="3900" y="2009"/>
              <a:ext cx="62"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80" name="Line 396"/>
            <p:cNvSpPr>
              <a:spLocks noChangeShapeType="1"/>
            </p:cNvSpPr>
            <p:nvPr/>
          </p:nvSpPr>
          <p:spPr bwMode="auto">
            <a:xfrm flipH="1" flipV="1">
              <a:off x="3332" y="1882"/>
              <a:ext cx="36" cy="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81" name="Line 397"/>
            <p:cNvSpPr>
              <a:spLocks noChangeShapeType="1"/>
            </p:cNvSpPr>
            <p:nvPr/>
          </p:nvSpPr>
          <p:spPr bwMode="auto">
            <a:xfrm flipV="1">
              <a:off x="3609" y="1796"/>
              <a:ext cx="0" cy="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82" name="Line 398"/>
            <p:cNvSpPr>
              <a:spLocks noChangeShapeType="1"/>
            </p:cNvSpPr>
            <p:nvPr/>
          </p:nvSpPr>
          <p:spPr bwMode="auto">
            <a:xfrm flipH="1" flipV="1">
              <a:off x="3465" y="1822"/>
              <a:ext cx="18"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83" name="Line 399"/>
            <p:cNvSpPr>
              <a:spLocks noChangeShapeType="1"/>
            </p:cNvSpPr>
            <p:nvPr/>
          </p:nvSpPr>
          <p:spPr bwMode="auto">
            <a:xfrm flipV="1">
              <a:off x="3743" y="1788"/>
              <a:ext cx="19" cy="7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84" name="Line 400"/>
            <p:cNvSpPr>
              <a:spLocks noChangeShapeType="1"/>
            </p:cNvSpPr>
            <p:nvPr/>
          </p:nvSpPr>
          <p:spPr bwMode="auto">
            <a:xfrm flipV="1">
              <a:off x="3853" y="1869"/>
              <a:ext cx="40" cy="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85" name="Line 401"/>
            <p:cNvSpPr>
              <a:spLocks noChangeShapeType="1"/>
            </p:cNvSpPr>
            <p:nvPr/>
          </p:nvSpPr>
          <p:spPr bwMode="auto">
            <a:xfrm>
              <a:off x="3361" y="2134"/>
              <a:ext cx="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86" name="Freeform 402"/>
            <p:cNvSpPr>
              <a:spLocks/>
            </p:cNvSpPr>
            <p:nvPr/>
          </p:nvSpPr>
          <p:spPr bwMode="auto">
            <a:xfrm>
              <a:off x="3178" y="1834"/>
              <a:ext cx="795" cy="967"/>
            </a:xfrm>
            <a:custGeom>
              <a:avLst/>
              <a:gdLst>
                <a:gd name="T0" fmla="*/ 167 w 11136"/>
                <a:gd name="T1" fmla="*/ 350 h 12571"/>
                <a:gd name="T2" fmla="*/ 153 w 11136"/>
                <a:gd name="T3" fmla="*/ 343 h 12571"/>
                <a:gd name="T4" fmla="*/ 141 w 11136"/>
                <a:gd name="T5" fmla="*/ 331 h 12571"/>
                <a:gd name="T6" fmla="*/ 132 w 11136"/>
                <a:gd name="T7" fmla="*/ 316 h 12571"/>
                <a:gd name="T8" fmla="*/ 124 w 11136"/>
                <a:gd name="T9" fmla="*/ 296 h 12571"/>
                <a:gd name="T10" fmla="*/ 117 w 11136"/>
                <a:gd name="T11" fmla="*/ 250 h 12571"/>
                <a:gd name="T12" fmla="*/ 120 w 11136"/>
                <a:gd name="T13" fmla="*/ 199 h 12571"/>
                <a:gd name="T14" fmla="*/ 132 w 11136"/>
                <a:gd name="T15" fmla="*/ 154 h 12571"/>
                <a:gd name="T16" fmla="*/ 153 w 11136"/>
                <a:gd name="T17" fmla="*/ 117 h 12571"/>
                <a:gd name="T18" fmla="*/ 181 w 11136"/>
                <a:gd name="T19" fmla="*/ 89 h 12571"/>
                <a:gd name="T20" fmla="*/ 215 w 11136"/>
                <a:gd name="T21" fmla="*/ 66 h 12571"/>
                <a:gd name="T22" fmla="*/ 256 w 11136"/>
                <a:gd name="T23" fmla="*/ 48 h 12571"/>
                <a:gd name="T24" fmla="*/ 301 w 11136"/>
                <a:gd name="T25" fmla="*/ 34 h 12571"/>
                <a:gd name="T26" fmla="*/ 401 w 11136"/>
                <a:gd name="T27" fmla="*/ 16 h 12571"/>
                <a:gd name="T28" fmla="*/ 501 w 11136"/>
                <a:gd name="T29" fmla="*/ 3 h 12571"/>
                <a:gd name="T30" fmla="*/ 546 w 11136"/>
                <a:gd name="T31" fmla="*/ 0 h 12571"/>
                <a:gd name="T32" fmla="*/ 586 w 11136"/>
                <a:gd name="T33" fmla="*/ 3 h 12571"/>
                <a:gd name="T34" fmla="*/ 619 w 11136"/>
                <a:gd name="T35" fmla="*/ 14 h 12571"/>
                <a:gd name="T36" fmla="*/ 649 w 11136"/>
                <a:gd name="T37" fmla="*/ 35 h 12571"/>
                <a:gd name="T38" fmla="*/ 676 w 11136"/>
                <a:gd name="T39" fmla="*/ 63 h 12571"/>
                <a:gd name="T40" fmla="*/ 700 w 11136"/>
                <a:gd name="T41" fmla="*/ 100 h 12571"/>
                <a:gd name="T42" fmla="*/ 721 w 11136"/>
                <a:gd name="T43" fmla="*/ 143 h 12571"/>
                <a:gd name="T44" fmla="*/ 739 w 11136"/>
                <a:gd name="T45" fmla="*/ 191 h 12571"/>
                <a:gd name="T46" fmla="*/ 768 w 11136"/>
                <a:gd name="T47" fmla="*/ 297 h 12571"/>
                <a:gd name="T48" fmla="*/ 787 w 11136"/>
                <a:gd name="T49" fmla="*/ 406 h 12571"/>
                <a:gd name="T50" fmla="*/ 795 w 11136"/>
                <a:gd name="T51" fmla="*/ 515 h 12571"/>
                <a:gd name="T52" fmla="*/ 791 w 11136"/>
                <a:gd name="T53" fmla="*/ 619 h 12571"/>
                <a:gd name="T54" fmla="*/ 785 w 11136"/>
                <a:gd name="T55" fmla="*/ 669 h 12571"/>
                <a:gd name="T56" fmla="*/ 775 w 11136"/>
                <a:gd name="T57" fmla="*/ 716 h 12571"/>
                <a:gd name="T58" fmla="*/ 762 w 11136"/>
                <a:gd name="T59" fmla="*/ 760 h 12571"/>
                <a:gd name="T60" fmla="*/ 746 w 11136"/>
                <a:gd name="T61" fmla="*/ 800 h 12571"/>
                <a:gd name="T62" fmla="*/ 727 w 11136"/>
                <a:gd name="T63" fmla="*/ 837 h 12571"/>
                <a:gd name="T64" fmla="*/ 704 w 11136"/>
                <a:gd name="T65" fmla="*/ 869 h 12571"/>
                <a:gd name="T66" fmla="*/ 678 w 11136"/>
                <a:gd name="T67" fmla="*/ 897 h 12571"/>
                <a:gd name="T68" fmla="*/ 649 w 11136"/>
                <a:gd name="T69" fmla="*/ 920 h 12571"/>
                <a:gd name="T70" fmla="*/ 616 w 11136"/>
                <a:gd name="T71" fmla="*/ 938 h 12571"/>
                <a:gd name="T72" fmla="*/ 579 w 11136"/>
                <a:gd name="T73" fmla="*/ 951 h 12571"/>
                <a:gd name="T74" fmla="*/ 538 w 11136"/>
                <a:gd name="T75" fmla="*/ 960 h 12571"/>
                <a:gd name="T76" fmla="*/ 495 w 11136"/>
                <a:gd name="T77" fmla="*/ 966 h 12571"/>
                <a:gd name="T78" fmla="*/ 401 w 11136"/>
                <a:gd name="T79" fmla="*/ 967 h 12571"/>
                <a:gd name="T80" fmla="*/ 303 w 11136"/>
                <a:gd name="T81" fmla="*/ 959 h 12571"/>
                <a:gd name="T82" fmla="*/ 207 w 11136"/>
                <a:gd name="T83" fmla="*/ 947 h 12571"/>
                <a:gd name="T84" fmla="*/ 163 w 11136"/>
                <a:gd name="T85" fmla="*/ 939 h 12571"/>
                <a:gd name="T86" fmla="*/ 122 w 11136"/>
                <a:gd name="T87" fmla="*/ 926 h 12571"/>
                <a:gd name="T88" fmla="*/ 86 w 11136"/>
                <a:gd name="T89" fmla="*/ 907 h 12571"/>
                <a:gd name="T90" fmla="*/ 54 w 11136"/>
                <a:gd name="T91" fmla="*/ 879 h 12571"/>
                <a:gd name="T92" fmla="*/ 27 w 11136"/>
                <a:gd name="T93" fmla="*/ 844 h 12571"/>
                <a:gd name="T94" fmla="*/ 8 w 11136"/>
                <a:gd name="T95" fmla="*/ 803 h 12571"/>
                <a:gd name="T96" fmla="*/ 0 w 11136"/>
                <a:gd name="T97" fmla="*/ 759 h 12571"/>
                <a:gd name="T98" fmla="*/ 4 w 11136"/>
                <a:gd name="T99" fmla="*/ 713 h 12571"/>
                <a:gd name="T100" fmla="*/ 12 w 11136"/>
                <a:gd name="T101" fmla="*/ 690 h 12571"/>
                <a:gd name="T102" fmla="*/ 23 w 11136"/>
                <a:gd name="T103" fmla="*/ 665 h 12571"/>
                <a:gd name="T104" fmla="*/ 57 w 11136"/>
                <a:gd name="T105" fmla="*/ 615 h 12571"/>
                <a:gd name="T106" fmla="*/ 143 w 11136"/>
                <a:gd name="T107" fmla="*/ 518 h 12571"/>
                <a:gd name="T108" fmla="*/ 181 w 11136"/>
                <a:gd name="T109" fmla="*/ 473 h 12571"/>
                <a:gd name="T110" fmla="*/ 196 w 11136"/>
                <a:gd name="T111" fmla="*/ 452 h 12571"/>
                <a:gd name="T112" fmla="*/ 207 w 11136"/>
                <a:gd name="T113" fmla="*/ 431 h 12571"/>
                <a:gd name="T114" fmla="*/ 213 w 11136"/>
                <a:gd name="T115" fmla="*/ 407 h 12571"/>
                <a:gd name="T116" fmla="*/ 208 w 11136"/>
                <a:gd name="T117" fmla="*/ 382 h 12571"/>
                <a:gd name="T118" fmla="*/ 191 w 11136"/>
                <a:gd name="T119" fmla="*/ 362 h 12571"/>
                <a:gd name="T120" fmla="*/ 167 w 11136"/>
                <a:gd name="T121" fmla="*/ 350 h 125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36"/>
                <a:gd name="T184" fmla="*/ 0 h 12571"/>
                <a:gd name="T185" fmla="*/ 11136 w 11136"/>
                <a:gd name="T186" fmla="*/ 12571 h 1257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36" h="12571">
                  <a:moveTo>
                    <a:pt x="2337" y="4548"/>
                  </a:moveTo>
                  <a:lnTo>
                    <a:pt x="2144" y="4454"/>
                  </a:lnTo>
                  <a:lnTo>
                    <a:pt x="1982" y="4308"/>
                  </a:lnTo>
                  <a:lnTo>
                    <a:pt x="1844" y="4107"/>
                  </a:lnTo>
                  <a:lnTo>
                    <a:pt x="1737" y="3854"/>
                  </a:lnTo>
                  <a:lnTo>
                    <a:pt x="1633" y="3244"/>
                  </a:lnTo>
                  <a:lnTo>
                    <a:pt x="1678" y="2588"/>
                  </a:lnTo>
                  <a:lnTo>
                    <a:pt x="1856" y="1996"/>
                  </a:lnTo>
                  <a:lnTo>
                    <a:pt x="2144" y="1525"/>
                  </a:lnTo>
                  <a:lnTo>
                    <a:pt x="2533" y="1151"/>
                  </a:lnTo>
                  <a:lnTo>
                    <a:pt x="3018" y="853"/>
                  </a:lnTo>
                  <a:lnTo>
                    <a:pt x="3587" y="621"/>
                  </a:lnTo>
                  <a:lnTo>
                    <a:pt x="4223" y="443"/>
                  </a:lnTo>
                  <a:lnTo>
                    <a:pt x="5615" y="202"/>
                  </a:lnTo>
                  <a:lnTo>
                    <a:pt x="7020" y="33"/>
                  </a:lnTo>
                  <a:lnTo>
                    <a:pt x="7651" y="0"/>
                  </a:lnTo>
                  <a:lnTo>
                    <a:pt x="8206" y="44"/>
                  </a:lnTo>
                  <a:lnTo>
                    <a:pt x="8674" y="188"/>
                  </a:lnTo>
                  <a:lnTo>
                    <a:pt x="9090" y="449"/>
                  </a:lnTo>
                  <a:lnTo>
                    <a:pt x="9467" y="823"/>
                  </a:lnTo>
                  <a:lnTo>
                    <a:pt x="9805" y="1300"/>
                  </a:lnTo>
                  <a:lnTo>
                    <a:pt x="10102" y="1861"/>
                  </a:lnTo>
                  <a:lnTo>
                    <a:pt x="10358" y="2488"/>
                  </a:lnTo>
                  <a:lnTo>
                    <a:pt x="10763" y="3856"/>
                  </a:lnTo>
                  <a:lnTo>
                    <a:pt x="11026" y="5274"/>
                  </a:lnTo>
                  <a:lnTo>
                    <a:pt x="11136" y="6689"/>
                  </a:lnTo>
                  <a:lnTo>
                    <a:pt x="11083" y="8049"/>
                  </a:lnTo>
                  <a:lnTo>
                    <a:pt x="10992" y="8693"/>
                  </a:lnTo>
                  <a:lnTo>
                    <a:pt x="10856" y="9305"/>
                  </a:lnTo>
                  <a:lnTo>
                    <a:pt x="10676" y="9877"/>
                  </a:lnTo>
                  <a:lnTo>
                    <a:pt x="10449" y="10405"/>
                  </a:lnTo>
                  <a:lnTo>
                    <a:pt x="10178" y="10881"/>
                  </a:lnTo>
                  <a:lnTo>
                    <a:pt x="9861" y="11302"/>
                  </a:lnTo>
                  <a:lnTo>
                    <a:pt x="9499" y="11663"/>
                  </a:lnTo>
                  <a:lnTo>
                    <a:pt x="9089" y="11961"/>
                  </a:lnTo>
                  <a:lnTo>
                    <a:pt x="8628" y="12193"/>
                  </a:lnTo>
                  <a:lnTo>
                    <a:pt x="8109" y="12367"/>
                  </a:lnTo>
                  <a:lnTo>
                    <a:pt x="7539" y="12486"/>
                  </a:lnTo>
                  <a:lnTo>
                    <a:pt x="6927" y="12556"/>
                  </a:lnTo>
                  <a:lnTo>
                    <a:pt x="5613" y="12571"/>
                  </a:lnTo>
                  <a:lnTo>
                    <a:pt x="4243" y="12471"/>
                  </a:lnTo>
                  <a:lnTo>
                    <a:pt x="2898" y="12314"/>
                  </a:lnTo>
                  <a:lnTo>
                    <a:pt x="2280" y="12206"/>
                  </a:lnTo>
                  <a:lnTo>
                    <a:pt x="1715" y="12039"/>
                  </a:lnTo>
                  <a:lnTo>
                    <a:pt x="1206" y="11788"/>
                  </a:lnTo>
                  <a:lnTo>
                    <a:pt x="750" y="11425"/>
                  </a:lnTo>
                  <a:lnTo>
                    <a:pt x="375" y="10968"/>
                  </a:lnTo>
                  <a:lnTo>
                    <a:pt x="115" y="10442"/>
                  </a:lnTo>
                  <a:lnTo>
                    <a:pt x="0" y="9870"/>
                  </a:lnTo>
                  <a:lnTo>
                    <a:pt x="60" y="9273"/>
                  </a:lnTo>
                  <a:lnTo>
                    <a:pt x="166" y="8966"/>
                  </a:lnTo>
                  <a:lnTo>
                    <a:pt x="329" y="8651"/>
                  </a:lnTo>
                  <a:lnTo>
                    <a:pt x="802" y="7999"/>
                  </a:lnTo>
                  <a:lnTo>
                    <a:pt x="2005" y="6729"/>
                  </a:lnTo>
                  <a:lnTo>
                    <a:pt x="2538" y="6152"/>
                  </a:lnTo>
                  <a:lnTo>
                    <a:pt x="2746" y="5876"/>
                  </a:lnTo>
                  <a:lnTo>
                    <a:pt x="2901" y="5599"/>
                  </a:lnTo>
                  <a:lnTo>
                    <a:pt x="2978" y="5296"/>
                  </a:lnTo>
                  <a:lnTo>
                    <a:pt x="2912" y="4968"/>
                  </a:lnTo>
                  <a:lnTo>
                    <a:pt x="2674" y="4706"/>
                  </a:lnTo>
                  <a:lnTo>
                    <a:pt x="2337" y="45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987" name="Line 403"/>
            <p:cNvSpPr>
              <a:spLocks noChangeShapeType="1"/>
            </p:cNvSpPr>
            <p:nvPr/>
          </p:nvSpPr>
          <p:spPr bwMode="auto">
            <a:xfrm flipV="1">
              <a:off x="3312" y="2169"/>
              <a:ext cx="55"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5988" name="Freeform 404"/>
            <p:cNvSpPr>
              <a:spLocks/>
            </p:cNvSpPr>
            <p:nvPr/>
          </p:nvSpPr>
          <p:spPr bwMode="auto">
            <a:xfrm>
              <a:off x="3899" y="1976"/>
              <a:ext cx="45" cy="71"/>
            </a:xfrm>
            <a:custGeom>
              <a:avLst/>
              <a:gdLst>
                <a:gd name="T0" fmla="*/ 0 w 629"/>
                <a:gd name="T1" fmla="*/ 0 h 932"/>
                <a:gd name="T2" fmla="*/ 26 w 629"/>
                <a:gd name="T3" fmla="*/ 71 h 932"/>
                <a:gd name="T4" fmla="*/ 45 w 629"/>
                <a:gd name="T5" fmla="*/ 52 h 932"/>
                <a:gd name="T6" fmla="*/ 0 w 629"/>
                <a:gd name="T7" fmla="*/ 0 h 932"/>
                <a:gd name="T8" fmla="*/ 0 60000 65536"/>
                <a:gd name="T9" fmla="*/ 0 60000 65536"/>
                <a:gd name="T10" fmla="*/ 0 60000 65536"/>
                <a:gd name="T11" fmla="*/ 0 60000 65536"/>
                <a:gd name="T12" fmla="*/ 0 w 629"/>
                <a:gd name="T13" fmla="*/ 0 h 932"/>
                <a:gd name="T14" fmla="*/ 629 w 629"/>
                <a:gd name="T15" fmla="*/ 932 h 932"/>
              </a:gdLst>
              <a:ahLst/>
              <a:cxnLst>
                <a:cxn ang="T8">
                  <a:pos x="T0" y="T1"/>
                </a:cxn>
                <a:cxn ang="T9">
                  <a:pos x="T2" y="T3"/>
                </a:cxn>
                <a:cxn ang="T10">
                  <a:pos x="T4" y="T5"/>
                </a:cxn>
                <a:cxn ang="T11">
                  <a:pos x="T6" y="T7"/>
                </a:cxn>
              </a:cxnLst>
              <a:rect l="T12" t="T13" r="T14" b="T15"/>
              <a:pathLst>
                <a:path w="629" h="932">
                  <a:moveTo>
                    <a:pt x="0" y="0"/>
                  </a:moveTo>
                  <a:lnTo>
                    <a:pt x="365" y="932"/>
                  </a:lnTo>
                  <a:lnTo>
                    <a:pt x="629" y="68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989" name="Freeform 405"/>
            <p:cNvSpPr>
              <a:spLocks/>
            </p:cNvSpPr>
            <p:nvPr/>
          </p:nvSpPr>
          <p:spPr bwMode="auto">
            <a:xfrm>
              <a:off x="3899" y="1976"/>
              <a:ext cx="45" cy="71"/>
            </a:xfrm>
            <a:custGeom>
              <a:avLst/>
              <a:gdLst>
                <a:gd name="T0" fmla="*/ 0 w 629"/>
                <a:gd name="T1" fmla="*/ 0 h 932"/>
                <a:gd name="T2" fmla="*/ 26 w 629"/>
                <a:gd name="T3" fmla="*/ 71 h 932"/>
                <a:gd name="T4" fmla="*/ 45 w 629"/>
                <a:gd name="T5" fmla="*/ 52 h 932"/>
                <a:gd name="T6" fmla="*/ 0 w 629"/>
                <a:gd name="T7" fmla="*/ 0 h 932"/>
                <a:gd name="T8" fmla="*/ 0 60000 65536"/>
                <a:gd name="T9" fmla="*/ 0 60000 65536"/>
                <a:gd name="T10" fmla="*/ 0 60000 65536"/>
                <a:gd name="T11" fmla="*/ 0 60000 65536"/>
                <a:gd name="T12" fmla="*/ 0 w 629"/>
                <a:gd name="T13" fmla="*/ 0 h 932"/>
                <a:gd name="T14" fmla="*/ 629 w 629"/>
                <a:gd name="T15" fmla="*/ 932 h 932"/>
              </a:gdLst>
              <a:ahLst/>
              <a:cxnLst>
                <a:cxn ang="T8">
                  <a:pos x="T0" y="T1"/>
                </a:cxn>
                <a:cxn ang="T9">
                  <a:pos x="T2" y="T3"/>
                </a:cxn>
                <a:cxn ang="T10">
                  <a:pos x="T4" y="T5"/>
                </a:cxn>
                <a:cxn ang="T11">
                  <a:pos x="T6" y="T7"/>
                </a:cxn>
              </a:cxnLst>
              <a:rect l="T12" t="T13" r="T14" b="T15"/>
              <a:pathLst>
                <a:path w="629" h="932">
                  <a:moveTo>
                    <a:pt x="0" y="0"/>
                  </a:moveTo>
                  <a:lnTo>
                    <a:pt x="365" y="932"/>
                  </a:lnTo>
                  <a:lnTo>
                    <a:pt x="629" y="68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990" name="Freeform 406"/>
            <p:cNvSpPr>
              <a:spLocks/>
            </p:cNvSpPr>
            <p:nvPr/>
          </p:nvSpPr>
          <p:spPr bwMode="auto">
            <a:xfrm>
              <a:off x="3899" y="1955"/>
              <a:ext cx="45" cy="73"/>
            </a:xfrm>
            <a:custGeom>
              <a:avLst/>
              <a:gdLst>
                <a:gd name="T0" fmla="*/ 17 w 629"/>
                <a:gd name="T1" fmla="*/ 0 h 956"/>
                <a:gd name="T2" fmla="*/ 0 w 629"/>
                <a:gd name="T3" fmla="*/ 21 h 956"/>
                <a:gd name="T4" fmla="*/ 45 w 629"/>
                <a:gd name="T5" fmla="*/ 73 h 956"/>
                <a:gd name="T6" fmla="*/ 17 w 629"/>
                <a:gd name="T7" fmla="*/ 0 h 956"/>
                <a:gd name="T8" fmla="*/ 0 60000 65536"/>
                <a:gd name="T9" fmla="*/ 0 60000 65536"/>
                <a:gd name="T10" fmla="*/ 0 60000 65536"/>
                <a:gd name="T11" fmla="*/ 0 60000 65536"/>
                <a:gd name="T12" fmla="*/ 0 w 629"/>
                <a:gd name="T13" fmla="*/ 0 h 956"/>
                <a:gd name="T14" fmla="*/ 629 w 629"/>
                <a:gd name="T15" fmla="*/ 956 h 956"/>
              </a:gdLst>
              <a:ahLst/>
              <a:cxnLst>
                <a:cxn ang="T8">
                  <a:pos x="T0" y="T1"/>
                </a:cxn>
                <a:cxn ang="T9">
                  <a:pos x="T2" y="T3"/>
                </a:cxn>
                <a:cxn ang="T10">
                  <a:pos x="T4" y="T5"/>
                </a:cxn>
                <a:cxn ang="T11">
                  <a:pos x="T6" y="T7"/>
                </a:cxn>
              </a:cxnLst>
              <a:rect l="T12" t="T13" r="T14" b="T15"/>
              <a:pathLst>
                <a:path w="629" h="956">
                  <a:moveTo>
                    <a:pt x="233" y="0"/>
                  </a:moveTo>
                  <a:lnTo>
                    <a:pt x="0" y="273"/>
                  </a:lnTo>
                  <a:lnTo>
                    <a:pt x="629" y="956"/>
                  </a:lnTo>
                  <a:lnTo>
                    <a:pt x="2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991" name="Freeform 407"/>
            <p:cNvSpPr>
              <a:spLocks/>
            </p:cNvSpPr>
            <p:nvPr/>
          </p:nvSpPr>
          <p:spPr bwMode="auto">
            <a:xfrm>
              <a:off x="3899" y="1955"/>
              <a:ext cx="45" cy="73"/>
            </a:xfrm>
            <a:custGeom>
              <a:avLst/>
              <a:gdLst>
                <a:gd name="T0" fmla="*/ 17 w 629"/>
                <a:gd name="T1" fmla="*/ 0 h 956"/>
                <a:gd name="T2" fmla="*/ 0 w 629"/>
                <a:gd name="T3" fmla="*/ 21 h 956"/>
                <a:gd name="T4" fmla="*/ 45 w 629"/>
                <a:gd name="T5" fmla="*/ 73 h 956"/>
                <a:gd name="T6" fmla="*/ 17 w 629"/>
                <a:gd name="T7" fmla="*/ 0 h 956"/>
                <a:gd name="T8" fmla="*/ 0 60000 65536"/>
                <a:gd name="T9" fmla="*/ 0 60000 65536"/>
                <a:gd name="T10" fmla="*/ 0 60000 65536"/>
                <a:gd name="T11" fmla="*/ 0 60000 65536"/>
                <a:gd name="T12" fmla="*/ 0 w 629"/>
                <a:gd name="T13" fmla="*/ 0 h 956"/>
                <a:gd name="T14" fmla="*/ 629 w 629"/>
                <a:gd name="T15" fmla="*/ 956 h 956"/>
              </a:gdLst>
              <a:ahLst/>
              <a:cxnLst>
                <a:cxn ang="T8">
                  <a:pos x="T0" y="T1"/>
                </a:cxn>
                <a:cxn ang="T9">
                  <a:pos x="T2" y="T3"/>
                </a:cxn>
                <a:cxn ang="T10">
                  <a:pos x="T4" y="T5"/>
                </a:cxn>
                <a:cxn ang="T11">
                  <a:pos x="T6" y="T7"/>
                </a:cxn>
              </a:cxnLst>
              <a:rect l="T12" t="T13" r="T14" b="T15"/>
              <a:pathLst>
                <a:path w="629" h="956">
                  <a:moveTo>
                    <a:pt x="233" y="0"/>
                  </a:moveTo>
                  <a:lnTo>
                    <a:pt x="0" y="273"/>
                  </a:lnTo>
                  <a:lnTo>
                    <a:pt x="629" y="956"/>
                  </a:lnTo>
                  <a:lnTo>
                    <a:pt x="2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992" name="Freeform 408"/>
            <p:cNvSpPr>
              <a:spLocks/>
            </p:cNvSpPr>
            <p:nvPr/>
          </p:nvSpPr>
          <p:spPr bwMode="auto">
            <a:xfrm>
              <a:off x="3883" y="1944"/>
              <a:ext cx="32" cy="32"/>
            </a:xfrm>
            <a:custGeom>
              <a:avLst/>
              <a:gdLst>
                <a:gd name="T0" fmla="*/ 0 w 446"/>
                <a:gd name="T1" fmla="*/ 0 h 417"/>
                <a:gd name="T2" fmla="*/ 15 w 446"/>
                <a:gd name="T3" fmla="*/ 32 h 417"/>
                <a:gd name="T4" fmla="*/ 32 w 446"/>
                <a:gd name="T5" fmla="*/ 11 h 417"/>
                <a:gd name="T6" fmla="*/ 0 w 446"/>
                <a:gd name="T7" fmla="*/ 0 h 417"/>
                <a:gd name="T8" fmla="*/ 0 60000 65536"/>
                <a:gd name="T9" fmla="*/ 0 60000 65536"/>
                <a:gd name="T10" fmla="*/ 0 60000 65536"/>
                <a:gd name="T11" fmla="*/ 0 60000 65536"/>
                <a:gd name="T12" fmla="*/ 0 w 446"/>
                <a:gd name="T13" fmla="*/ 0 h 417"/>
                <a:gd name="T14" fmla="*/ 446 w 446"/>
                <a:gd name="T15" fmla="*/ 417 h 417"/>
              </a:gdLst>
              <a:ahLst/>
              <a:cxnLst>
                <a:cxn ang="T8">
                  <a:pos x="T0" y="T1"/>
                </a:cxn>
                <a:cxn ang="T9">
                  <a:pos x="T2" y="T3"/>
                </a:cxn>
                <a:cxn ang="T10">
                  <a:pos x="T4" y="T5"/>
                </a:cxn>
                <a:cxn ang="T11">
                  <a:pos x="T6" y="T7"/>
                </a:cxn>
              </a:cxnLst>
              <a:rect l="T12" t="T13" r="T14" b="T15"/>
              <a:pathLst>
                <a:path w="446" h="417">
                  <a:moveTo>
                    <a:pt x="0" y="0"/>
                  </a:moveTo>
                  <a:lnTo>
                    <a:pt x="213" y="417"/>
                  </a:lnTo>
                  <a:lnTo>
                    <a:pt x="446" y="1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993" name="Freeform 409"/>
            <p:cNvSpPr>
              <a:spLocks/>
            </p:cNvSpPr>
            <p:nvPr/>
          </p:nvSpPr>
          <p:spPr bwMode="auto">
            <a:xfrm>
              <a:off x="3883" y="1944"/>
              <a:ext cx="32" cy="32"/>
            </a:xfrm>
            <a:custGeom>
              <a:avLst/>
              <a:gdLst>
                <a:gd name="T0" fmla="*/ 0 w 446"/>
                <a:gd name="T1" fmla="*/ 0 h 417"/>
                <a:gd name="T2" fmla="*/ 15 w 446"/>
                <a:gd name="T3" fmla="*/ 32 h 417"/>
                <a:gd name="T4" fmla="*/ 32 w 446"/>
                <a:gd name="T5" fmla="*/ 11 h 417"/>
                <a:gd name="T6" fmla="*/ 0 w 446"/>
                <a:gd name="T7" fmla="*/ 0 h 417"/>
                <a:gd name="T8" fmla="*/ 0 60000 65536"/>
                <a:gd name="T9" fmla="*/ 0 60000 65536"/>
                <a:gd name="T10" fmla="*/ 0 60000 65536"/>
                <a:gd name="T11" fmla="*/ 0 60000 65536"/>
                <a:gd name="T12" fmla="*/ 0 w 446"/>
                <a:gd name="T13" fmla="*/ 0 h 417"/>
                <a:gd name="T14" fmla="*/ 446 w 446"/>
                <a:gd name="T15" fmla="*/ 417 h 417"/>
              </a:gdLst>
              <a:ahLst/>
              <a:cxnLst>
                <a:cxn ang="T8">
                  <a:pos x="T0" y="T1"/>
                </a:cxn>
                <a:cxn ang="T9">
                  <a:pos x="T2" y="T3"/>
                </a:cxn>
                <a:cxn ang="T10">
                  <a:pos x="T4" y="T5"/>
                </a:cxn>
                <a:cxn ang="T11">
                  <a:pos x="T6" y="T7"/>
                </a:cxn>
              </a:cxnLst>
              <a:rect l="T12" t="T13" r="T14" b="T15"/>
              <a:pathLst>
                <a:path w="446" h="417">
                  <a:moveTo>
                    <a:pt x="0" y="0"/>
                  </a:moveTo>
                  <a:lnTo>
                    <a:pt x="213" y="417"/>
                  </a:lnTo>
                  <a:lnTo>
                    <a:pt x="446" y="14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994" name="Freeform 410"/>
            <p:cNvSpPr>
              <a:spLocks/>
            </p:cNvSpPr>
            <p:nvPr/>
          </p:nvSpPr>
          <p:spPr bwMode="auto">
            <a:xfrm>
              <a:off x="3883" y="1922"/>
              <a:ext cx="32" cy="33"/>
            </a:xfrm>
            <a:custGeom>
              <a:avLst/>
              <a:gdLst>
                <a:gd name="T0" fmla="*/ 15 w 446"/>
                <a:gd name="T1" fmla="*/ 0 h 431"/>
                <a:gd name="T2" fmla="*/ 0 w 446"/>
                <a:gd name="T3" fmla="*/ 22 h 431"/>
                <a:gd name="T4" fmla="*/ 32 w 446"/>
                <a:gd name="T5" fmla="*/ 33 h 431"/>
                <a:gd name="T6" fmla="*/ 15 w 446"/>
                <a:gd name="T7" fmla="*/ 0 h 431"/>
                <a:gd name="T8" fmla="*/ 0 60000 65536"/>
                <a:gd name="T9" fmla="*/ 0 60000 65536"/>
                <a:gd name="T10" fmla="*/ 0 60000 65536"/>
                <a:gd name="T11" fmla="*/ 0 60000 65536"/>
                <a:gd name="T12" fmla="*/ 0 w 446"/>
                <a:gd name="T13" fmla="*/ 0 h 431"/>
                <a:gd name="T14" fmla="*/ 446 w 446"/>
                <a:gd name="T15" fmla="*/ 431 h 431"/>
              </a:gdLst>
              <a:ahLst/>
              <a:cxnLst>
                <a:cxn ang="T8">
                  <a:pos x="T0" y="T1"/>
                </a:cxn>
                <a:cxn ang="T9">
                  <a:pos x="T2" y="T3"/>
                </a:cxn>
                <a:cxn ang="T10">
                  <a:pos x="T4" y="T5"/>
                </a:cxn>
                <a:cxn ang="T11">
                  <a:pos x="T6" y="T7"/>
                </a:cxn>
              </a:cxnLst>
              <a:rect l="T12" t="T13" r="T14" b="T15"/>
              <a:pathLst>
                <a:path w="446" h="431">
                  <a:moveTo>
                    <a:pt x="211" y="0"/>
                  </a:moveTo>
                  <a:lnTo>
                    <a:pt x="0" y="287"/>
                  </a:lnTo>
                  <a:lnTo>
                    <a:pt x="446" y="431"/>
                  </a:lnTo>
                  <a:lnTo>
                    <a:pt x="2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995" name="Freeform 411"/>
            <p:cNvSpPr>
              <a:spLocks/>
            </p:cNvSpPr>
            <p:nvPr/>
          </p:nvSpPr>
          <p:spPr bwMode="auto">
            <a:xfrm>
              <a:off x="3883" y="1922"/>
              <a:ext cx="32" cy="33"/>
            </a:xfrm>
            <a:custGeom>
              <a:avLst/>
              <a:gdLst>
                <a:gd name="T0" fmla="*/ 15 w 446"/>
                <a:gd name="T1" fmla="*/ 0 h 431"/>
                <a:gd name="T2" fmla="*/ 0 w 446"/>
                <a:gd name="T3" fmla="*/ 22 h 431"/>
                <a:gd name="T4" fmla="*/ 32 w 446"/>
                <a:gd name="T5" fmla="*/ 33 h 431"/>
                <a:gd name="T6" fmla="*/ 15 w 446"/>
                <a:gd name="T7" fmla="*/ 0 h 431"/>
                <a:gd name="T8" fmla="*/ 0 60000 65536"/>
                <a:gd name="T9" fmla="*/ 0 60000 65536"/>
                <a:gd name="T10" fmla="*/ 0 60000 65536"/>
                <a:gd name="T11" fmla="*/ 0 60000 65536"/>
                <a:gd name="T12" fmla="*/ 0 w 446"/>
                <a:gd name="T13" fmla="*/ 0 h 431"/>
                <a:gd name="T14" fmla="*/ 446 w 446"/>
                <a:gd name="T15" fmla="*/ 431 h 431"/>
              </a:gdLst>
              <a:ahLst/>
              <a:cxnLst>
                <a:cxn ang="T8">
                  <a:pos x="T0" y="T1"/>
                </a:cxn>
                <a:cxn ang="T9">
                  <a:pos x="T2" y="T3"/>
                </a:cxn>
                <a:cxn ang="T10">
                  <a:pos x="T4" y="T5"/>
                </a:cxn>
                <a:cxn ang="T11">
                  <a:pos x="T6" y="T7"/>
                </a:cxn>
              </a:cxnLst>
              <a:rect l="T12" t="T13" r="T14" b="T15"/>
              <a:pathLst>
                <a:path w="446" h="431">
                  <a:moveTo>
                    <a:pt x="211" y="0"/>
                  </a:moveTo>
                  <a:lnTo>
                    <a:pt x="0" y="287"/>
                  </a:lnTo>
                  <a:lnTo>
                    <a:pt x="446" y="431"/>
                  </a:lnTo>
                  <a:lnTo>
                    <a:pt x="2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996" name="Freeform 412"/>
            <p:cNvSpPr>
              <a:spLocks/>
            </p:cNvSpPr>
            <p:nvPr/>
          </p:nvSpPr>
          <p:spPr bwMode="auto">
            <a:xfrm>
              <a:off x="3867" y="1915"/>
              <a:ext cx="32" cy="29"/>
            </a:xfrm>
            <a:custGeom>
              <a:avLst/>
              <a:gdLst>
                <a:gd name="T0" fmla="*/ 0 w 448"/>
                <a:gd name="T1" fmla="*/ 0 h 374"/>
                <a:gd name="T2" fmla="*/ 17 w 448"/>
                <a:gd name="T3" fmla="*/ 29 h 374"/>
                <a:gd name="T4" fmla="*/ 32 w 448"/>
                <a:gd name="T5" fmla="*/ 7 h 374"/>
                <a:gd name="T6" fmla="*/ 0 w 448"/>
                <a:gd name="T7" fmla="*/ 0 h 374"/>
                <a:gd name="T8" fmla="*/ 0 60000 65536"/>
                <a:gd name="T9" fmla="*/ 0 60000 65536"/>
                <a:gd name="T10" fmla="*/ 0 60000 65536"/>
                <a:gd name="T11" fmla="*/ 0 60000 65536"/>
                <a:gd name="T12" fmla="*/ 0 w 448"/>
                <a:gd name="T13" fmla="*/ 0 h 374"/>
                <a:gd name="T14" fmla="*/ 448 w 448"/>
                <a:gd name="T15" fmla="*/ 374 h 374"/>
              </a:gdLst>
              <a:ahLst/>
              <a:cxnLst>
                <a:cxn ang="T8">
                  <a:pos x="T0" y="T1"/>
                </a:cxn>
                <a:cxn ang="T9">
                  <a:pos x="T2" y="T3"/>
                </a:cxn>
                <a:cxn ang="T10">
                  <a:pos x="T4" y="T5"/>
                </a:cxn>
                <a:cxn ang="T11">
                  <a:pos x="T6" y="T7"/>
                </a:cxn>
              </a:cxnLst>
              <a:rect l="T12" t="T13" r="T14" b="T15"/>
              <a:pathLst>
                <a:path w="448" h="374">
                  <a:moveTo>
                    <a:pt x="0" y="0"/>
                  </a:moveTo>
                  <a:lnTo>
                    <a:pt x="237" y="374"/>
                  </a:lnTo>
                  <a:lnTo>
                    <a:pt x="448" y="8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997" name="Freeform 413"/>
            <p:cNvSpPr>
              <a:spLocks/>
            </p:cNvSpPr>
            <p:nvPr/>
          </p:nvSpPr>
          <p:spPr bwMode="auto">
            <a:xfrm>
              <a:off x="3867" y="1915"/>
              <a:ext cx="32" cy="29"/>
            </a:xfrm>
            <a:custGeom>
              <a:avLst/>
              <a:gdLst>
                <a:gd name="T0" fmla="*/ 0 w 448"/>
                <a:gd name="T1" fmla="*/ 0 h 374"/>
                <a:gd name="T2" fmla="*/ 17 w 448"/>
                <a:gd name="T3" fmla="*/ 29 h 374"/>
                <a:gd name="T4" fmla="*/ 32 w 448"/>
                <a:gd name="T5" fmla="*/ 7 h 374"/>
                <a:gd name="T6" fmla="*/ 0 w 448"/>
                <a:gd name="T7" fmla="*/ 0 h 374"/>
                <a:gd name="T8" fmla="*/ 0 60000 65536"/>
                <a:gd name="T9" fmla="*/ 0 60000 65536"/>
                <a:gd name="T10" fmla="*/ 0 60000 65536"/>
                <a:gd name="T11" fmla="*/ 0 60000 65536"/>
                <a:gd name="T12" fmla="*/ 0 w 448"/>
                <a:gd name="T13" fmla="*/ 0 h 374"/>
                <a:gd name="T14" fmla="*/ 448 w 448"/>
                <a:gd name="T15" fmla="*/ 374 h 374"/>
              </a:gdLst>
              <a:ahLst/>
              <a:cxnLst>
                <a:cxn ang="T8">
                  <a:pos x="T0" y="T1"/>
                </a:cxn>
                <a:cxn ang="T9">
                  <a:pos x="T2" y="T3"/>
                </a:cxn>
                <a:cxn ang="T10">
                  <a:pos x="T4" y="T5"/>
                </a:cxn>
                <a:cxn ang="T11">
                  <a:pos x="T6" y="T7"/>
                </a:cxn>
              </a:cxnLst>
              <a:rect l="T12" t="T13" r="T14" b="T15"/>
              <a:pathLst>
                <a:path w="448" h="374">
                  <a:moveTo>
                    <a:pt x="0" y="0"/>
                  </a:moveTo>
                  <a:lnTo>
                    <a:pt x="237" y="374"/>
                  </a:lnTo>
                  <a:lnTo>
                    <a:pt x="448" y="8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5998" name="Freeform 414"/>
            <p:cNvSpPr>
              <a:spLocks/>
            </p:cNvSpPr>
            <p:nvPr/>
          </p:nvSpPr>
          <p:spPr bwMode="auto">
            <a:xfrm>
              <a:off x="3867" y="1892"/>
              <a:ext cx="32" cy="30"/>
            </a:xfrm>
            <a:custGeom>
              <a:avLst/>
              <a:gdLst>
                <a:gd name="T0" fmla="*/ 13 w 448"/>
                <a:gd name="T1" fmla="*/ 0 h 388"/>
                <a:gd name="T2" fmla="*/ 0 w 448"/>
                <a:gd name="T3" fmla="*/ 23 h 388"/>
                <a:gd name="T4" fmla="*/ 32 w 448"/>
                <a:gd name="T5" fmla="*/ 30 h 388"/>
                <a:gd name="T6" fmla="*/ 13 w 448"/>
                <a:gd name="T7" fmla="*/ 0 h 388"/>
                <a:gd name="T8" fmla="*/ 0 60000 65536"/>
                <a:gd name="T9" fmla="*/ 0 60000 65536"/>
                <a:gd name="T10" fmla="*/ 0 60000 65536"/>
                <a:gd name="T11" fmla="*/ 0 60000 65536"/>
                <a:gd name="T12" fmla="*/ 0 w 448"/>
                <a:gd name="T13" fmla="*/ 0 h 388"/>
                <a:gd name="T14" fmla="*/ 448 w 448"/>
                <a:gd name="T15" fmla="*/ 388 h 388"/>
              </a:gdLst>
              <a:ahLst/>
              <a:cxnLst>
                <a:cxn ang="T8">
                  <a:pos x="T0" y="T1"/>
                </a:cxn>
                <a:cxn ang="T9">
                  <a:pos x="T2" y="T3"/>
                </a:cxn>
                <a:cxn ang="T10">
                  <a:pos x="T4" y="T5"/>
                </a:cxn>
                <a:cxn ang="T11">
                  <a:pos x="T6" y="T7"/>
                </a:cxn>
              </a:cxnLst>
              <a:rect l="T12" t="T13" r="T14" b="T15"/>
              <a:pathLst>
                <a:path w="448" h="388">
                  <a:moveTo>
                    <a:pt x="184" y="0"/>
                  </a:moveTo>
                  <a:lnTo>
                    <a:pt x="0" y="301"/>
                  </a:lnTo>
                  <a:lnTo>
                    <a:pt x="448" y="388"/>
                  </a:lnTo>
                  <a:lnTo>
                    <a:pt x="1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5999" name="Freeform 415"/>
            <p:cNvSpPr>
              <a:spLocks/>
            </p:cNvSpPr>
            <p:nvPr/>
          </p:nvSpPr>
          <p:spPr bwMode="auto">
            <a:xfrm>
              <a:off x="3867" y="1892"/>
              <a:ext cx="32" cy="30"/>
            </a:xfrm>
            <a:custGeom>
              <a:avLst/>
              <a:gdLst>
                <a:gd name="T0" fmla="*/ 13 w 448"/>
                <a:gd name="T1" fmla="*/ 0 h 388"/>
                <a:gd name="T2" fmla="*/ 0 w 448"/>
                <a:gd name="T3" fmla="*/ 23 h 388"/>
                <a:gd name="T4" fmla="*/ 32 w 448"/>
                <a:gd name="T5" fmla="*/ 30 h 388"/>
                <a:gd name="T6" fmla="*/ 13 w 448"/>
                <a:gd name="T7" fmla="*/ 0 h 388"/>
                <a:gd name="T8" fmla="*/ 0 60000 65536"/>
                <a:gd name="T9" fmla="*/ 0 60000 65536"/>
                <a:gd name="T10" fmla="*/ 0 60000 65536"/>
                <a:gd name="T11" fmla="*/ 0 60000 65536"/>
                <a:gd name="T12" fmla="*/ 0 w 448"/>
                <a:gd name="T13" fmla="*/ 0 h 388"/>
                <a:gd name="T14" fmla="*/ 448 w 448"/>
                <a:gd name="T15" fmla="*/ 388 h 388"/>
              </a:gdLst>
              <a:ahLst/>
              <a:cxnLst>
                <a:cxn ang="T8">
                  <a:pos x="T0" y="T1"/>
                </a:cxn>
                <a:cxn ang="T9">
                  <a:pos x="T2" y="T3"/>
                </a:cxn>
                <a:cxn ang="T10">
                  <a:pos x="T4" y="T5"/>
                </a:cxn>
                <a:cxn ang="T11">
                  <a:pos x="T6" y="T7"/>
                </a:cxn>
              </a:cxnLst>
              <a:rect l="T12" t="T13" r="T14" b="T15"/>
              <a:pathLst>
                <a:path w="448" h="388">
                  <a:moveTo>
                    <a:pt x="184" y="0"/>
                  </a:moveTo>
                  <a:lnTo>
                    <a:pt x="0" y="301"/>
                  </a:lnTo>
                  <a:lnTo>
                    <a:pt x="448" y="388"/>
                  </a:lnTo>
                  <a:lnTo>
                    <a:pt x="1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00" name="Freeform 416"/>
            <p:cNvSpPr>
              <a:spLocks/>
            </p:cNvSpPr>
            <p:nvPr/>
          </p:nvSpPr>
          <p:spPr bwMode="auto">
            <a:xfrm>
              <a:off x="3578" y="2818"/>
              <a:ext cx="142" cy="7"/>
            </a:xfrm>
            <a:custGeom>
              <a:avLst/>
              <a:gdLst>
                <a:gd name="T0" fmla="*/ 142 w 1995"/>
                <a:gd name="T1" fmla="*/ 0 h 90"/>
                <a:gd name="T2" fmla="*/ 96 w 1995"/>
                <a:gd name="T3" fmla="*/ 6 h 90"/>
                <a:gd name="T4" fmla="*/ 0 w 1995"/>
                <a:gd name="T5" fmla="*/ 7 h 90"/>
                <a:gd name="T6" fmla="*/ 142 w 1995"/>
                <a:gd name="T7" fmla="*/ 0 h 90"/>
                <a:gd name="T8" fmla="*/ 0 60000 65536"/>
                <a:gd name="T9" fmla="*/ 0 60000 65536"/>
                <a:gd name="T10" fmla="*/ 0 60000 65536"/>
                <a:gd name="T11" fmla="*/ 0 60000 65536"/>
                <a:gd name="T12" fmla="*/ 0 w 1995"/>
                <a:gd name="T13" fmla="*/ 0 h 90"/>
                <a:gd name="T14" fmla="*/ 1995 w 1995"/>
                <a:gd name="T15" fmla="*/ 90 h 90"/>
              </a:gdLst>
              <a:ahLst/>
              <a:cxnLst>
                <a:cxn ang="T8">
                  <a:pos x="T0" y="T1"/>
                </a:cxn>
                <a:cxn ang="T9">
                  <a:pos x="T2" y="T3"/>
                </a:cxn>
                <a:cxn ang="T10">
                  <a:pos x="T4" y="T5"/>
                </a:cxn>
                <a:cxn ang="T11">
                  <a:pos x="T6" y="T7"/>
                </a:cxn>
              </a:cxnLst>
              <a:rect l="T12" t="T13" r="T14" b="T15"/>
              <a:pathLst>
                <a:path w="1995" h="90">
                  <a:moveTo>
                    <a:pt x="1995" y="0"/>
                  </a:moveTo>
                  <a:lnTo>
                    <a:pt x="1353" y="73"/>
                  </a:lnTo>
                  <a:lnTo>
                    <a:pt x="0" y="90"/>
                  </a:lnTo>
                  <a:lnTo>
                    <a:pt x="19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01" name="Freeform 417"/>
            <p:cNvSpPr>
              <a:spLocks/>
            </p:cNvSpPr>
            <p:nvPr/>
          </p:nvSpPr>
          <p:spPr bwMode="auto">
            <a:xfrm>
              <a:off x="3578" y="2818"/>
              <a:ext cx="142" cy="7"/>
            </a:xfrm>
            <a:custGeom>
              <a:avLst/>
              <a:gdLst>
                <a:gd name="T0" fmla="*/ 142 w 1995"/>
                <a:gd name="T1" fmla="*/ 0 h 90"/>
                <a:gd name="T2" fmla="*/ 96 w 1995"/>
                <a:gd name="T3" fmla="*/ 6 h 90"/>
                <a:gd name="T4" fmla="*/ 0 w 1995"/>
                <a:gd name="T5" fmla="*/ 7 h 90"/>
                <a:gd name="T6" fmla="*/ 142 w 1995"/>
                <a:gd name="T7" fmla="*/ 0 h 90"/>
                <a:gd name="T8" fmla="*/ 0 60000 65536"/>
                <a:gd name="T9" fmla="*/ 0 60000 65536"/>
                <a:gd name="T10" fmla="*/ 0 60000 65536"/>
                <a:gd name="T11" fmla="*/ 0 60000 65536"/>
                <a:gd name="T12" fmla="*/ 0 w 1995"/>
                <a:gd name="T13" fmla="*/ 0 h 90"/>
                <a:gd name="T14" fmla="*/ 1995 w 1995"/>
                <a:gd name="T15" fmla="*/ 90 h 90"/>
              </a:gdLst>
              <a:ahLst/>
              <a:cxnLst>
                <a:cxn ang="T8">
                  <a:pos x="T0" y="T1"/>
                </a:cxn>
                <a:cxn ang="T9">
                  <a:pos x="T2" y="T3"/>
                </a:cxn>
                <a:cxn ang="T10">
                  <a:pos x="T4" y="T5"/>
                </a:cxn>
                <a:cxn ang="T11">
                  <a:pos x="T6" y="T7"/>
                </a:cxn>
              </a:cxnLst>
              <a:rect l="T12" t="T13" r="T14" b="T15"/>
              <a:pathLst>
                <a:path w="1995" h="90">
                  <a:moveTo>
                    <a:pt x="1995" y="0"/>
                  </a:moveTo>
                  <a:lnTo>
                    <a:pt x="1353" y="73"/>
                  </a:lnTo>
                  <a:lnTo>
                    <a:pt x="0" y="90"/>
                  </a:lnTo>
                  <a:lnTo>
                    <a:pt x="199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02" name="Freeform 418"/>
            <p:cNvSpPr>
              <a:spLocks/>
            </p:cNvSpPr>
            <p:nvPr/>
          </p:nvSpPr>
          <p:spPr bwMode="auto">
            <a:xfrm>
              <a:off x="3478" y="2817"/>
              <a:ext cx="242" cy="8"/>
            </a:xfrm>
            <a:custGeom>
              <a:avLst/>
              <a:gdLst>
                <a:gd name="T0" fmla="*/ 0 w 3386"/>
                <a:gd name="T1" fmla="*/ 0 h 102"/>
                <a:gd name="T2" fmla="*/ 242 w 3386"/>
                <a:gd name="T3" fmla="*/ 1 h 102"/>
                <a:gd name="T4" fmla="*/ 99 w 3386"/>
                <a:gd name="T5" fmla="*/ 8 h 102"/>
                <a:gd name="T6" fmla="*/ 0 w 3386"/>
                <a:gd name="T7" fmla="*/ 0 h 102"/>
                <a:gd name="T8" fmla="*/ 0 60000 65536"/>
                <a:gd name="T9" fmla="*/ 0 60000 65536"/>
                <a:gd name="T10" fmla="*/ 0 60000 65536"/>
                <a:gd name="T11" fmla="*/ 0 60000 65536"/>
                <a:gd name="T12" fmla="*/ 0 w 3386"/>
                <a:gd name="T13" fmla="*/ 0 h 102"/>
                <a:gd name="T14" fmla="*/ 3386 w 3386"/>
                <a:gd name="T15" fmla="*/ 102 h 102"/>
              </a:gdLst>
              <a:ahLst/>
              <a:cxnLst>
                <a:cxn ang="T8">
                  <a:pos x="T0" y="T1"/>
                </a:cxn>
                <a:cxn ang="T9">
                  <a:pos x="T2" y="T3"/>
                </a:cxn>
                <a:cxn ang="T10">
                  <a:pos x="T4" y="T5"/>
                </a:cxn>
                <a:cxn ang="T11">
                  <a:pos x="T6" y="T7"/>
                </a:cxn>
              </a:cxnLst>
              <a:rect l="T12" t="T13" r="T14" b="T15"/>
              <a:pathLst>
                <a:path w="3386" h="102">
                  <a:moveTo>
                    <a:pt x="0" y="0"/>
                  </a:moveTo>
                  <a:lnTo>
                    <a:pt x="3386" y="12"/>
                  </a:lnTo>
                  <a:lnTo>
                    <a:pt x="1391" y="10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03" name="Freeform 419"/>
            <p:cNvSpPr>
              <a:spLocks/>
            </p:cNvSpPr>
            <p:nvPr/>
          </p:nvSpPr>
          <p:spPr bwMode="auto">
            <a:xfrm>
              <a:off x="3478" y="2817"/>
              <a:ext cx="242" cy="8"/>
            </a:xfrm>
            <a:custGeom>
              <a:avLst/>
              <a:gdLst>
                <a:gd name="T0" fmla="*/ 0 w 3386"/>
                <a:gd name="T1" fmla="*/ 0 h 102"/>
                <a:gd name="T2" fmla="*/ 242 w 3386"/>
                <a:gd name="T3" fmla="*/ 1 h 102"/>
                <a:gd name="T4" fmla="*/ 99 w 3386"/>
                <a:gd name="T5" fmla="*/ 8 h 102"/>
                <a:gd name="T6" fmla="*/ 0 w 3386"/>
                <a:gd name="T7" fmla="*/ 0 h 102"/>
                <a:gd name="T8" fmla="*/ 0 60000 65536"/>
                <a:gd name="T9" fmla="*/ 0 60000 65536"/>
                <a:gd name="T10" fmla="*/ 0 60000 65536"/>
                <a:gd name="T11" fmla="*/ 0 60000 65536"/>
                <a:gd name="T12" fmla="*/ 0 w 3386"/>
                <a:gd name="T13" fmla="*/ 0 h 102"/>
                <a:gd name="T14" fmla="*/ 3386 w 3386"/>
                <a:gd name="T15" fmla="*/ 102 h 102"/>
              </a:gdLst>
              <a:ahLst/>
              <a:cxnLst>
                <a:cxn ang="T8">
                  <a:pos x="T0" y="T1"/>
                </a:cxn>
                <a:cxn ang="T9">
                  <a:pos x="T2" y="T3"/>
                </a:cxn>
                <a:cxn ang="T10">
                  <a:pos x="T4" y="T5"/>
                </a:cxn>
                <a:cxn ang="T11">
                  <a:pos x="T6" y="T7"/>
                </a:cxn>
              </a:cxnLst>
              <a:rect l="T12" t="T13" r="T14" b="T15"/>
              <a:pathLst>
                <a:path w="3386" h="102">
                  <a:moveTo>
                    <a:pt x="0" y="0"/>
                  </a:moveTo>
                  <a:lnTo>
                    <a:pt x="3386" y="12"/>
                  </a:lnTo>
                  <a:lnTo>
                    <a:pt x="1391" y="10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04" name="Freeform 420"/>
            <p:cNvSpPr>
              <a:spLocks/>
            </p:cNvSpPr>
            <p:nvPr/>
          </p:nvSpPr>
          <p:spPr bwMode="auto">
            <a:xfrm>
              <a:off x="3478" y="2808"/>
              <a:ext cx="285" cy="10"/>
            </a:xfrm>
            <a:custGeom>
              <a:avLst/>
              <a:gdLst>
                <a:gd name="T0" fmla="*/ 285 w 3992"/>
                <a:gd name="T1" fmla="*/ 0 h 127"/>
                <a:gd name="T2" fmla="*/ 242 w 3992"/>
                <a:gd name="T3" fmla="*/ 10 h 127"/>
                <a:gd name="T4" fmla="*/ 0 w 3992"/>
                <a:gd name="T5" fmla="*/ 9 h 127"/>
                <a:gd name="T6" fmla="*/ 285 w 3992"/>
                <a:gd name="T7" fmla="*/ 0 h 127"/>
                <a:gd name="T8" fmla="*/ 0 60000 65536"/>
                <a:gd name="T9" fmla="*/ 0 60000 65536"/>
                <a:gd name="T10" fmla="*/ 0 60000 65536"/>
                <a:gd name="T11" fmla="*/ 0 60000 65536"/>
                <a:gd name="T12" fmla="*/ 0 w 3992"/>
                <a:gd name="T13" fmla="*/ 0 h 127"/>
                <a:gd name="T14" fmla="*/ 3992 w 3992"/>
                <a:gd name="T15" fmla="*/ 127 h 127"/>
              </a:gdLst>
              <a:ahLst/>
              <a:cxnLst>
                <a:cxn ang="T8">
                  <a:pos x="T0" y="T1"/>
                </a:cxn>
                <a:cxn ang="T9">
                  <a:pos x="T2" y="T3"/>
                </a:cxn>
                <a:cxn ang="T10">
                  <a:pos x="T4" y="T5"/>
                </a:cxn>
                <a:cxn ang="T11">
                  <a:pos x="T6" y="T7"/>
                </a:cxn>
              </a:cxnLst>
              <a:rect l="T12" t="T13" r="T14" b="T15"/>
              <a:pathLst>
                <a:path w="3992" h="127">
                  <a:moveTo>
                    <a:pt x="3992" y="0"/>
                  </a:moveTo>
                  <a:lnTo>
                    <a:pt x="3386" y="127"/>
                  </a:lnTo>
                  <a:lnTo>
                    <a:pt x="0" y="115"/>
                  </a:lnTo>
                  <a:lnTo>
                    <a:pt x="39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05" name="Freeform 421"/>
            <p:cNvSpPr>
              <a:spLocks/>
            </p:cNvSpPr>
            <p:nvPr/>
          </p:nvSpPr>
          <p:spPr bwMode="auto">
            <a:xfrm>
              <a:off x="3478" y="2808"/>
              <a:ext cx="285" cy="10"/>
            </a:xfrm>
            <a:custGeom>
              <a:avLst/>
              <a:gdLst>
                <a:gd name="T0" fmla="*/ 285 w 3992"/>
                <a:gd name="T1" fmla="*/ 0 h 127"/>
                <a:gd name="T2" fmla="*/ 242 w 3992"/>
                <a:gd name="T3" fmla="*/ 10 h 127"/>
                <a:gd name="T4" fmla="*/ 0 w 3992"/>
                <a:gd name="T5" fmla="*/ 9 h 127"/>
                <a:gd name="T6" fmla="*/ 285 w 3992"/>
                <a:gd name="T7" fmla="*/ 0 h 127"/>
                <a:gd name="T8" fmla="*/ 0 60000 65536"/>
                <a:gd name="T9" fmla="*/ 0 60000 65536"/>
                <a:gd name="T10" fmla="*/ 0 60000 65536"/>
                <a:gd name="T11" fmla="*/ 0 60000 65536"/>
                <a:gd name="T12" fmla="*/ 0 w 3992"/>
                <a:gd name="T13" fmla="*/ 0 h 127"/>
                <a:gd name="T14" fmla="*/ 3992 w 3992"/>
                <a:gd name="T15" fmla="*/ 127 h 127"/>
              </a:gdLst>
              <a:ahLst/>
              <a:cxnLst>
                <a:cxn ang="T8">
                  <a:pos x="T0" y="T1"/>
                </a:cxn>
                <a:cxn ang="T9">
                  <a:pos x="T2" y="T3"/>
                </a:cxn>
                <a:cxn ang="T10">
                  <a:pos x="T4" y="T5"/>
                </a:cxn>
                <a:cxn ang="T11">
                  <a:pos x="T6" y="T7"/>
                </a:cxn>
              </a:cxnLst>
              <a:rect l="T12" t="T13" r="T14" b="T15"/>
              <a:pathLst>
                <a:path w="3992" h="127">
                  <a:moveTo>
                    <a:pt x="3992" y="0"/>
                  </a:moveTo>
                  <a:lnTo>
                    <a:pt x="3386" y="127"/>
                  </a:lnTo>
                  <a:lnTo>
                    <a:pt x="0" y="115"/>
                  </a:lnTo>
                  <a:lnTo>
                    <a:pt x="399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06" name="Freeform 422"/>
            <p:cNvSpPr>
              <a:spLocks/>
            </p:cNvSpPr>
            <p:nvPr/>
          </p:nvSpPr>
          <p:spPr bwMode="auto">
            <a:xfrm>
              <a:off x="3381" y="2805"/>
              <a:ext cx="382" cy="12"/>
            </a:xfrm>
            <a:custGeom>
              <a:avLst/>
              <a:gdLst>
                <a:gd name="T0" fmla="*/ 0 w 5351"/>
                <a:gd name="T1" fmla="*/ 0 h 159"/>
                <a:gd name="T2" fmla="*/ 382 w 5351"/>
                <a:gd name="T3" fmla="*/ 3 h 159"/>
                <a:gd name="T4" fmla="*/ 97 w 5351"/>
                <a:gd name="T5" fmla="*/ 12 h 159"/>
                <a:gd name="T6" fmla="*/ 0 w 5351"/>
                <a:gd name="T7" fmla="*/ 0 h 159"/>
                <a:gd name="T8" fmla="*/ 0 60000 65536"/>
                <a:gd name="T9" fmla="*/ 0 60000 65536"/>
                <a:gd name="T10" fmla="*/ 0 60000 65536"/>
                <a:gd name="T11" fmla="*/ 0 60000 65536"/>
                <a:gd name="T12" fmla="*/ 0 w 5351"/>
                <a:gd name="T13" fmla="*/ 0 h 159"/>
                <a:gd name="T14" fmla="*/ 5351 w 5351"/>
                <a:gd name="T15" fmla="*/ 159 h 159"/>
              </a:gdLst>
              <a:ahLst/>
              <a:cxnLst>
                <a:cxn ang="T8">
                  <a:pos x="T0" y="T1"/>
                </a:cxn>
                <a:cxn ang="T9">
                  <a:pos x="T2" y="T3"/>
                </a:cxn>
                <a:cxn ang="T10">
                  <a:pos x="T4" y="T5"/>
                </a:cxn>
                <a:cxn ang="T11">
                  <a:pos x="T6" y="T7"/>
                </a:cxn>
              </a:cxnLst>
              <a:rect l="T12" t="T13" r="T14" b="T15"/>
              <a:pathLst>
                <a:path w="5351" h="159">
                  <a:moveTo>
                    <a:pt x="0" y="0"/>
                  </a:moveTo>
                  <a:lnTo>
                    <a:pt x="5351" y="44"/>
                  </a:lnTo>
                  <a:lnTo>
                    <a:pt x="1359" y="1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07" name="Freeform 423"/>
            <p:cNvSpPr>
              <a:spLocks/>
            </p:cNvSpPr>
            <p:nvPr/>
          </p:nvSpPr>
          <p:spPr bwMode="auto">
            <a:xfrm>
              <a:off x="3381" y="2805"/>
              <a:ext cx="382" cy="12"/>
            </a:xfrm>
            <a:custGeom>
              <a:avLst/>
              <a:gdLst>
                <a:gd name="T0" fmla="*/ 0 w 5351"/>
                <a:gd name="T1" fmla="*/ 0 h 159"/>
                <a:gd name="T2" fmla="*/ 382 w 5351"/>
                <a:gd name="T3" fmla="*/ 3 h 159"/>
                <a:gd name="T4" fmla="*/ 97 w 5351"/>
                <a:gd name="T5" fmla="*/ 12 h 159"/>
                <a:gd name="T6" fmla="*/ 0 w 5351"/>
                <a:gd name="T7" fmla="*/ 0 h 159"/>
                <a:gd name="T8" fmla="*/ 0 60000 65536"/>
                <a:gd name="T9" fmla="*/ 0 60000 65536"/>
                <a:gd name="T10" fmla="*/ 0 60000 65536"/>
                <a:gd name="T11" fmla="*/ 0 60000 65536"/>
                <a:gd name="T12" fmla="*/ 0 w 5351"/>
                <a:gd name="T13" fmla="*/ 0 h 159"/>
                <a:gd name="T14" fmla="*/ 5351 w 5351"/>
                <a:gd name="T15" fmla="*/ 159 h 159"/>
              </a:gdLst>
              <a:ahLst/>
              <a:cxnLst>
                <a:cxn ang="T8">
                  <a:pos x="T0" y="T1"/>
                </a:cxn>
                <a:cxn ang="T9">
                  <a:pos x="T2" y="T3"/>
                </a:cxn>
                <a:cxn ang="T10">
                  <a:pos x="T4" y="T5"/>
                </a:cxn>
                <a:cxn ang="T11">
                  <a:pos x="T6" y="T7"/>
                </a:cxn>
              </a:cxnLst>
              <a:rect l="T12" t="T13" r="T14" b="T15"/>
              <a:pathLst>
                <a:path w="5351" h="159">
                  <a:moveTo>
                    <a:pt x="0" y="0"/>
                  </a:moveTo>
                  <a:lnTo>
                    <a:pt x="5351" y="44"/>
                  </a:lnTo>
                  <a:lnTo>
                    <a:pt x="1359" y="15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08" name="Freeform 424"/>
            <p:cNvSpPr>
              <a:spLocks/>
            </p:cNvSpPr>
            <p:nvPr/>
          </p:nvSpPr>
          <p:spPr bwMode="auto">
            <a:xfrm>
              <a:off x="3381" y="2801"/>
              <a:ext cx="382" cy="7"/>
            </a:xfrm>
            <a:custGeom>
              <a:avLst/>
              <a:gdLst>
                <a:gd name="T0" fmla="*/ 197 w 5351"/>
                <a:gd name="T1" fmla="*/ 0 h 97"/>
                <a:gd name="T2" fmla="*/ 382 w 5351"/>
                <a:gd name="T3" fmla="*/ 7 h 97"/>
                <a:gd name="T4" fmla="*/ 0 w 5351"/>
                <a:gd name="T5" fmla="*/ 4 h 97"/>
                <a:gd name="T6" fmla="*/ 197 w 5351"/>
                <a:gd name="T7" fmla="*/ 0 h 97"/>
                <a:gd name="T8" fmla="*/ 0 60000 65536"/>
                <a:gd name="T9" fmla="*/ 0 60000 65536"/>
                <a:gd name="T10" fmla="*/ 0 60000 65536"/>
                <a:gd name="T11" fmla="*/ 0 60000 65536"/>
                <a:gd name="T12" fmla="*/ 0 w 5351"/>
                <a:gd name="T13" fmla="*/ 0 h 97"/>
                <a:gd name="T14" fmla="*/ 5351 w 5351"/>
                <a:gd name="T15" fmla="*/ 97 h 97"/>
              </a:gdLst>
              <a:ahLst/>
              <a:cxnLst>
                <a:cxn ang="T8">
                  <a:pos x="T0" y="T1"/>
                </a:cxn>
                <a:cxn ang="T9">
                  <a:pos x="T2" y="T3"/>
                </a:cxn>
                <a:cxn ang="T10">
                  <a:pos x="T4" y="T5"/>
                </a:cxn>
                <a:cxn ang="T11">
                  <a:pos x="T6" y="T7"/>
                </a:cxn>
              </a:cxnLst>
              <a:rect l="T12" t="T13" r="T14" b="T15"/>
              <a:pathLst>
                <a:path w="5351" h="97">
                  <a:moveTo>
                    <a:pt x="2764" y="0"/>
                  </a:moveTo>
                  <a:lnTo>
                    <a:pt x="5351" y="97"/>
                  </a:lnTo>
                  <a:lnTo>
                    <a:pt x="0" y="53"/>
                  </a:lnTo>
                  <a:lnTo>
                    <a:pt x="27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09" name="Freeform 425"/>
            <p:cNvSpPr>
              <a:spLocks/>
            </p:cNvSpPr>
            <p:nvPr/>
          </p:nvSpPr>
          <p:spPr bwMode="auto">
            <a:xfrm>
              <a:off x="3381" y="2801"/>
              <a:ext cx="382" cy="7"/>
            </a:xfrm>
            <a:custGeom>
              <a:avLst/>
              <a:gdLst>
                <a:gd name="T0" fmla="*/ 197 w 5351"/>
                <a:gd name="T1" fmla="*/ 0 h 97"/>
                <a:gd name="T2" fmla="*/ 382 w 5351"/>
                <a:gd name="T3" fmla="*/ 7 h 97"/>
                <a:gd name="T4" fmla="*/ 0 w 5351"/>
                <a:gd name="T5" fmla="*/ 4 h 97"/>
                <a:gd name="T6" fmla="*/ 197 w 5351"/>
                <a:gd name="T7" fmla="*/ 0 h 97"/>
                <a:gd name="T8" fmla="*/ 0 60000 65536"/>
                <a:gd name="T9" fmla="*/ 0 60000 65536"/>
                <a:gd name="T10" fmla="*/ 0 60000 65536"/>
                <a:gd name="T11" fmla="*/ 0 60000 65536"/>
                <a:gd name="T12" fmla="*/ 0 w 5351"/>
                <a:gd name="T13" fmla="*/ 0 h 97"/>
                <a:gd name="T14" fmla="*/ 5351 w 5351"/>
                <a:gd name="T15" fmla="*/ 97 h 97"/>
              </a:gdLst>
              <a:ahLst/>
              <a:cxnLst>
                <a:cxn ang="T8">
                  <a:pos x="T0" y="T1"/>
                </a:cxn>
                <a:cxn ang="T9">
                  <a:pos x="T2" y="T3"/>
                </a:cxn>
                <a:cxn ang="T10">
                  <a:pos x="T4" y="T5"/>
                </a:cxn>
                <a:cxn ang="T11">
                  <a:pos x="T6" y="T7"/>
                </a:cxn>
              </a:cxnLst>
              <a:rect l="T12" t="T13" r="T14" b="T15"/>
              <a:pathLst>
                <a:path w="5351" h="97">
                  <a:moveTo>
                    <a:pt x="2764" y="0"/>
                  </a:moveTo>
                  <a:lnTo>
                    <a:pt x="5351" y="97"/>
                  </a:lnTo>
                  <a:lnTo>
                    <a:pt x="0" y="53"/>
                  </a:lnTo>
                  <a:lnTo>
                    <a:pt x="27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10" name="Freeform 426"/>
            <p:cNvSpPr>
              <a:spLocks/>
            </p:cNvSpPr>
            <p:nvPr/>
          </p:nvSpPr>
          <p:spPr bwMode="auto">
            <a:xfrm>
              <a:off x="3579" y="2799"/>
              <a:ext cx="184" cy="9"/>
            </a:xfrm>
            <a:custGeom>
              <a:avLst/>
              <a:gdLst>
                <a:gd name="T0" fmla="*/ 93 w 2587"/>
                <a:gd name="T1" fmla="*/ 0 h 112"/>
                <a:gd name="T2" fmla="*/ 184 w 2587"/>
                <a:gd name="T3" fmla="*/ 9 h 112"/>
                <a:gd name="T4" fmla="*/ 0 w 2587"/>
                <a:gd name="T5" fmla="*/ 1 h 112"/>
                <a:gd name="T6" fmla="*/ 93 w 2587"/>
                <a:gd name="T7" fmla="*/ 0 h 112"/>
                <a:gd name="T8" fmla="*/ 0 60000 65536"/>
                <a:gd name="T9" fmla="*/ 0 60000 65536"/>
                <a:gd name="T10" fmla="*/ 0 60000 65536"/>
                <a:gd name="T11" fmla="*/ 0 60000 65536"/>
                <a:gd name="T12" fmla="*/ 0 w 2587"/>
                <a:gd name="T13" fmla="*/ 0 h 112"/>
                <a:gd name="T14" fmla="*/ 2587 w 2587"/>
                <a:gd name="T15" fmla="*/ 112 h 112"/>
              </a:gdLst>
              <a:ahLst/>
              <a:cxnLst>
                <a:cxn ang="T8">
                  <a:pos x="T0" y="T1"/>
                </a:cxn>
                <a:cxn ang="T9">
                  <a:pos x="T2" y="T3"/>
                </a:cxn>
                <a:cxn ang="T10">
                  <a:pos x="T4" y="T5"/>
                </a:cxn>
                <a:cxn ang="T11">
                  <a:pos x="T6" y="T7"/>
                </a:cxn>
              </a:cxnLst>
              <a:rect l="T12" t="T13" r="T14" b="T15"/>
              <a:pathLst>
                <a:path w="2587" h="112">
                  <a:moveTo>
                    <a:pt x="1314" y="0"/>
                  </a:moveTo>
                  <a:lnTo>
                    <a:pt x="2587" y="112"/>
                  </a:lnTo>
                  <a:lnTo>
                    <a:pt x="0" y="15"/>
                  </a:lnTo>
                  <a:lnTo>
                    <a:pt x="1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11" name="Freeform 427"/>
            <p:cNvSpPr>
              <a:spLocks/>
            </p:cNvSpPr>
            <p:nvPr/>
          </p:nvSpPr>
          <p:spPr bwMode="auto">
            <a:xfrm>
              <a:off x="3579" y="2799"/>
              <a:ext cx="184" cy="9"/>
            </a:xfrm>
            <a:custGeom>
              <a:avLst/>
              <a:gdLst>
                <a:gd name="T0" fmla="*/ 93 w 2587"/>
                <a:gd name="T1" fmla="*/ 0 h 112"/>
                <a:gd name="T2" fmla="*/ 184 w 2587"/>
                <a:gd name="T3" fmla="*/ 9 h 112"/>
                <a:gd name="T4" fmla="*/ 0 w 2587"/>
                <a:gd name="T5" fmla="*/ 1 h 112"/>
                <a:gd name="T6" fmla="*/ 93 w 2587"/>
                <a:gd name="T7" fmla="*/ 0 h 112"/>
                <a:gd name="T8" fmla="*/ 0 60000 65536"/>
                <a:gd name="T9" fmla="*/ 0 60000 65536"/>
                <a:gd name="T10" fmla="*/ 0 60000 65536"/>
                <a:gd name="T11" fmla="*/ 0 60000 65536"/>
                <a:gd name="T12" fmla="*/ 0 w 2587"/>
                <a:gd name="T13" fmla="*/ 0 h 112"/>
                <a:gd name="T14" fmla="*/ 2587 w 2587"/>
                <a:gd name="T15" fmla="*/ 112 h 112"/>
              </a:gdLst>
              <a:ahLst/>
              <a:cxnLst>
                <a:cxn ang="T8">
                  <a:pos x="T0" y="T1"/>
                </a:cxn>
                <a:cxn ang="T9">
                  <a:pos x="T2" y="T3"/>
                </a:cxn>
                <a:cxn ang="T10">
                  <a:pos x="T4" y="T5"/>
                </a:cxn>
                <a:cxn ang="T11">
                  <a:pos x="T6" y="T7"/>
                </a:cxn>
              </a:cxnLst>
              <a:rect l="T12" t="T13" r="T14" b="T15"/>
              <a:pathLst>
                <a:path w="2587" h="112">
                  <a:moveTo>
                    <a:pt x="1314" y="0"/>
                  </a:moveTo>
                  <a:lnTo>
                    <a:pt x="2587" y="112"/>
                  </a:lnTo>
                  <a:lnTo>
                    <a:pt x="0" y="15"/>
                  </a:lnTo>
                  <a:lnTo>
                    <a:pt x="1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12" name="Freeform 428"/>
            <p:cNvSpPr>
              <a:spLocks/>
            </p:cNvSpPr>
            <p:nvPr/>
          </p:nvSpPr>
          <p:spPr bwMode="auto">
            <a:xfrm>
              <a:off x="3335" y="2796"/>
              <a:ext cx="244" cy="9"/>
            </a:xfrm>
            <a:custGeom>
              <a:avLst/>
              <a:gdLst>
                <a:gd name="T0" fmla="*/ 0 w 3410"/>
                <a:gd name="T1" fmla="*/ 0 h 114"/>
                <a:gd name="T2" fmla="*/ 244 w 3410"/>
                <a:gd name="T3" fmla="*/ 5 h 114"/>
                <a:gd name="T4" fmla="*/ 46 w 3410"/>
                <a:gd name="T5" fmla="*/ 9 h 114"/>
                <a:gd name="T6" fmla="*/ 0 w 3410"/>
                <a:gd name="T7" fmla="*/ 0 h 114"/>
                <a:gd name="T8" fmla="*/ 0 60000 65536"/>
                <a:gd name="T9" fmla="*/ 0 60000 65536"/>
                <a:gd name="T10" fmla="*/ 0 60000 65536"/>
                <a:gd name="T11" fmla="*/ 0 60000 65536"/>
                <a:gd name="T12" fmla="*/ 0 w 3410"/>
                <a:gd name="T13" fmla="*/ 0 h 114"/>
                <a:gd name="T14" fmla="*/ 3410 w 3410"/>
                <a:gd name="T15" fmla="*/ 114 h 114"/>
              </a:gdLst>
              <a:ahLst/>
              <a:cxnLst>
                <a:cxn ang="T8">
                  <a:pos x="T0" y="T1"/>
                </a:cxn>
                <a:cxn ang="T9">
                  <a:pos x="T2" y="T3"/>
                </a:cxn>
                <a:cxn ang="T10">
                  <a:pos x="T4" y="T5"/>
                </a:cxn>
                <a:cxn ang="T11">
                  <a:pos x="T6" y="T7"/>
                </a:cxn>
              </a:cxnLst>
              <a:rect l="T12" t="T13" r="T14" b="T15"/>
              <a:pathLst>
                <a:path w="3410" h="114">
                  <a:moveTo>
                    <a:pt x="0" y="0"/>
                  </a:moveTo>
                  <a:lnTo>
                    <a:pt x="3410" y="61"/>
                  </a:lnTo>
                  <a:lnTo>
                    <a:pt x="646" y="1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13" name="Freeform 429"/>
            <p:cNvSpPr>
              <a:spLocks/>
            </p:cNvSpPr>
            <p:nvPr/>
          </p:nvSpPr>
          <p:spPr bwMode="auto">
            <a:xfrm>
              <a:off x="3335" y="2796"/>
              <a:ext cx="244" cy="9"/>
            </a:xfrm>
            <a:custGeom>
              <a:avLst/>
              <a:gdLst>
                <a:gd name="T0" fmla="*/ 0 w 3410"/>
                <a:gd name="T1" fmla="*/ 0 h 114"/>
                <a:gd name="T2" fmla="*/ 244 w 3410"/>
                <a:gd name="T3" fmla="*/ 5 h 114"/>
                <a:gd name="T4" fmla="*/ 46 w 3410"/>
                <a:gd name="T5" fmla="*/ 9 h 114"/>
                <a:gd name="T6" fmla="*/ 0 w 3410"/>
                <a:gd name="T7" fmla="*/ 0 h 114"/>
                <a:gd name="T8" fmla="*/ 0 60000 65536"/>
                <a:gd name="T9" fmla="*/ 0 60000 65536"/>
                <a:gd name="T10" fmla="*/ 0 60000 65536"/>
                <a:gd name="T11" fmla="*/ 0 60000 65536"/>
                <a:gd name="T12" fmla="*/ 0 w 3410"/>
                <a:gd name="T13" fmla="*/ 0 h 114"/>
                <a:gd name="T14" fmla="*/ 3410 w 3410"/>
                <a:gd name="T15" fmla="*/ 114 h 114"/>
              </a:gdLst>
              <a:ahLst/>
              <a:cxnLst>
                <a:cxn ang="T8">
                  <a:pos x="T0" y="T1"/>
                </a:cxn>
                <a:cxn ang="T9">
                  <a:pos x="T2" y="T3"/>
                </a:cxn>
                <a:cxn ang="T10">
                  <a:pos x="T4" y="T5"/>
                </a:cxn>
                <a:cxn ang="T11">
                  <a:pos x="T6" y="T7"/>
                </a:cxn>
              </a:cxnLst>
              <a:rect l="T12" t="T13" r="T14" b="T15"/>
              <a:pathLst>
                <a:path w="3410" h="114">
                  <a:moveTo>
                    <a:pt x="0" y="0"/>
                  </a:moveTo>
                  <a:lnTo>
                    <a:pt x="3410" y="61"/>
                  </a:lnTo>
                  <a:lnTo>
                    <a:pt x="646" y="11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14" name="Freeform 430"/>
            <p:cNvSpPr>
              <a:spLocks/>
            </p:cNvSpPr>
            <p:nvPr/>
          </p:nvSpPr>
          <p:spPr bwMode="auto">
            <a:xfrm>
              <a:off x="3672" y="2794"/>
              <a:ext cx="91" cy="14"/>
            </a:xfrm>
            <a:custGeom>
              <a:avLst/>
              <a:gdLst>
                <a:gd name="T0" fmla="*/ 44 w 1273"/>
                <a:gd name="T1" fmla="*/ 0 h 182"/>
                <a:gd name="T2" fmla="*/ 91 w 1273"/>
                <a:gd name="T3" fmla="*/ 14 h 182"/>
                <a:gd name="T4" fmla="*/ 0 w 1273"/>
                <a:gd name="T5" fmla="*/ 5 h 182"/>
                <a:gd name="T6" fmla="*/ 44 w 1273"/>
                <a:gd name="T7" fmla="*/ 0 h 182"/>
                <a:gd name="T8" fmla="*/ 0 60000 65536"/>
                <a:gd name="T9" fmla="*/ 0 60000 65536"/>
                <a:gd name="T10" fmla="*/ 0 60000 65536"/>
                <a:gd name="T11" fmla="*/ 0 60000 65536"/>
                <a:gd name="T12" fmla="*/ 0 w 1273"/>
                <a:gd name="T13" fmla="*/ 0 h 182"/>
                <a:gd name="T14" fmla="*/ 1273 w 1273"/>
                <a:gd name="T15" fmla="*/ 182 h 182"/>
              </a:gdLst>
              <a:ahLst/>
              <a:cxnLst>
                <a:cxn ang="T8">
                  <a:pos x="T0" y="T1"/>
                </a:cxn>
                <a:cxn ang="T9">
                  <a:pos x="T2" y="T3"/>
                </a:cxn>
                <a:cxn ang="T10">
                  <a:pos x="T4" y="T5"/>
                </a:cxn>
                <a:cxn ang="T11">
                  <a:pos x="T6" y="T7"/>
                </a:cxn>
              </a:cxnLst>
              <a:rect l="T12" t="T13" r="T14" b="T15"/>
              <a:pathLst>
                <a:path w="1273" h="182">
                  <a:moveTo>
                    <a:pt x="612" y="0"/>
                  </a:moveTo>
                  <a:lnTo>
                    <a:pt x="1273" y="182"/>
                  </a:lnTo>
                  <a:lnTo>
                    <a:pt x="0" y="70"/>
                  </a:lnTo>
                  <a:lnTo>
                    <a:pt x="6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15" name="Freeform 431"/>
            <p:cNvSpPr>
              <a:spLocks/>
            </p:cNvSpPr>
            <p:nvPr/>
          </p:nvSpPr>
          <p:spPr bwMode="auto">
            <a:xfrm>
              <a:off x="3672" y="2794"/>
              <a:ext cx="91" cy="14"/>
            </a:xfrm>
            <a:custGeom>
              <a:avLst/>
              <a:gdLst>
                <a:gd name="T0" fmla="*/ 44 w 1273"/>
                <a:gd name="T1" fmla="*/ 0 h 182"/>
                <a:gd name="T2" fmla="*/ 91 w 1273"/>
                <a:gd name="T3" fmla="*/ 14 h 182"/>
                <a:gd name="T4" fmla="*/ 0 w 1273"/>
                <a:gd name="T5" fmla="*/ 5 h 182"/>
                <a:gd name="T6" fmla="*/ 44 w 1273"/>
                <a:gd name="T7" fmla="*/ 0 h 182"/>
                <a:gd name="T8" fmla="*/ 0 60000 65536"/>
                <a:gd name="T9" fmla="*/ 0 60000 65536"/>
                <a:gd name="T10" fmla="*/ 0 60000 65536"/>
                <a:gd name="T11" fmla="*/ 0 60000 65536"/>
                <a:gd name="T12" fmla="*/ 0 w 1273"/>
                <a:gd name="T13" fmla="*/ 0 h 182"/>
                <a:gd name="T14" fmla="*/ 1273 w 1273"/>
                <a:gd name="T15" fmla="*/ 182 h 182"/>
              </a:gdLst>
              <a:ahLst/>
              <a:cxnLst>
                <a:cxn ang="T8">
                  <a:pos x="T0" y="T1"/>
                </a:cxn>
                <a:cxn ang="T9">
                  <a:pos x="T2" y="T3"/>
                </a:cxn>
                <a:cxn ang="T10">
                  <a:pos x="T4" y="T5"/>
                </a:cxn>
                <a:cxn ang="T11">
                  <a:pos x="T6" y="T7"/>
                </a:cxn>
              </a:cxnLst>
              <a:rect l="T12" t="T13" r="T14" b="T15"/>
              <a:pathLst>
                <a:path w="1273" h="182">
                  <a:moveTo>
                    <a:pt x="612" y="0"/>
                  </a:moveTo>
                  <a:lnTo>
                    <a:pt x="1273" y="182"/>
                  </a:lnTo>
                  <a:lnTo>
                    <a:pt x="0" y="70"/>
                  </a:lnTo>
                  <a:lnTo>
                    <a:pt x="61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16" name="Freeform 432"/>
            <p:cNvSpPr>
              <a:spLocks/>
            </p:cNvSpPr>
            <p:nvPr/>
          </p:nvSpPr>
          <p:spPr bwMode="auto">
            <a:xfrm>
              <a:off x="3716" y="2794"/>
              <a:ext cx="87" cy="14"/>
            </a:xfrm>
            <a:custGeom>
              <a:avLst/>
              <a:gdLst>
                <a:gd name="T0" fmla="*/ 87 w 1222"/>
                <a:gd name="T1" fmla="*/ 0 h 187"/>
                <a:gd name="T2" fmla="*/ 47 w 1222"/>
                <a:gd name="T3" fmla="*/ 14 h 187"/>
                <a:gd name="T4" fmla="*/ 0 w 1222"/>
                <a:gd name="T5" fmla="*/ 0 h 187"/>
                <a:gd name="T6" fmla="*/ 87 w 1222"/>
                <a:gd name="T7" fmla="*/ 0 h 187"/>
                <a:gd name="T8" fmla="*/ 0 60000 65536"/>
                <a:gd name="T9" fmla="*/ 0 60000 65536"/>
                <a:gd name="T10" fmla="*/ 0 60000 65536"/>
                <a:gd name="T11" fmla="*/ 0 60000 65536"/>
                <a:gd name="T12" fmla="*/ 0 w 1222"/>
                <a:gd name="T13" fmla="*/ 0 h 187"/>
                <a:gd name="T14" fmla="*/ 1222 w 1222"/>
                <a:gd name="T15" fmla="*/ 187 h 187"/>
              </a:gdLst>
              <a:ahLst/>
              <a:cxnLst>
                <a:cxn ang="T8">
                  <a:pos x="T0" y="T1"/>
                </a:cxn>
                <a:cxn ang="T9">
                  <a:pos x="T2" y="T3"/>
                </a:cxn>
                <a:cxn ang="T10">
                  <a:pos x="T4" y="T5"/>
                </a:cxn>
                <a:cxn ang="T11">
                  <a:pos x="T6" y="T7"/>
                </a:cxn>
              </a:cxnLst>
              <a:rect l="T12" t="T13" r="T14" b="T15"/>
              <a:pathLst>
                <a:path w="1222" h="187">
                  <a:moveTo>
                    <a:pt x="1222" y="0"/>
                  </a:moveTo>
                  <a:lnTo>
                    <a:pt x="661" y="187"/>
                  </a:lnTo>
                  <a:lnTo>
                    <a:pt x="0" y="5"/>
                  </a:lnTo>
                  <a:lnTo>
                    <a:pt x="12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17" name="Freeform 433"/>
            <p:cNvSpPr>
              <a:spLocks/>
            </p:cNvSpPr>
            <p:nvPr/>
          </p:nvSpPr>
          <p:spPr bwMode="auto">
            <a:xfrm>
              <a:off x="3716" y="2794"/>
              <a:ext cx="87" cy="14"/>
            </a:xfrm>
            <a:custGeom>
              <a:avLst/>
              <a:gdLst>
                <a:gd name="T0" fmla="*/ 87 w 1222"/>
                <a:gd name="T1" fmla="*/ 0 h 187"/>
                <a:gd name="T2" fmla="*/ 47 w 1222"/>
                <a:gd name="T3" fmla="*/ 14 h 187"/>
                <a:gd name="T4" fmla="*/ 0 w 1222"/>
                <a:gd name="T5" fmla="*/ 0 h 187"/>
                <a:gd name="T6" fmla="*/ 87 w 1222"/>
                <a:gd name="T7" fmla="*/ 0 h 187"/>
                <a:gd name="T8" fmla="*/ 0 60000 65536"/>
                <a:gd name="T9" fmla="*/ 0 60000 65536"/>
                <a:gd name="T10" fmla="*/ 0 60000 65536"/>
                <a:gd name="T11" fmla="*/ 0 60000 65536"/>
                <a:gd name="T12" fmla="*/ 0 w 1222"/>
                <a:gd name="T13" fmla="*/ 0 h 187"/>
                <a:gd name="T14" fmla="*/ 1222 w 1222"/>
                <a:gd name="T15" fmla="*/ 187 h 187"/>
              </a:gdLst>
              <a:ahLst/>
              <a:cxnLst>
                <a:cxn ang="T8">
                  <a:pos x="T0" y="T1"/>
                </a:cxn>
                <a:cxn ang="T9">
                  <a:pos x="T2" y="T3"/>
                </a:cxn>
                <a:cxn ang="T10">
                  <a:pos x="T4" y="T5"/>
                </a:cxn>
                <a:cxn ang="T11">
                  <a:pos x="T6" y="T7"/>
                </a:cxn>
              </a:cxnLst>
              <a:rect l="T12" t="T13" r="T14" b="T15"/>
              <a:pathLst>
                <a:path w="1222" h="187">
                  <a:moveTo>
                    <a:pt x="1222" y="0"/>
                  </a:moveTo>
                  <a:lnTo>
                    <a:pt x="661" y="187"/>
                  </a:lnTo>
                  <a:lnTo>
                    <a:pt x="0" y="5"/>
                  </a:lnTo>
                  <a:lnTo>
                    <a:pt x="12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18" name="Freeform 434"/>
            <p:cNvSpPr>
              <a:spLocks/>
            </p:cNvSpPr>
            <p:nvPr/>
          </p:nvSpPr>
          <p:spPr bwMode="auto">
            <a:xfrm>
              <a:off x="3335" y="2793"/>
              <a:ext cx="244" cy="8"/>
            </a:xfrm>
            <a:custGeom>
              <a:avLst/>
              <a:gdLst>
                <a:gd name="T0" fmla="*/ 146 w 3410"/>
                <a:gd name="T1" fmla="*/ 0 h 100"/>
                <a:gd name="T2" fmla="*/ 244 w 3410"/>
                <a:gd name="T3" fmla="*/ 8 h 100"/>
                <a:gd name="T4" fmla="*/ 0 w 3410"/>
                <a:gd name="T5" fmla="*/ 3 h 100"/>
                <a:gd name="T6" fmla="*/ 146 w 3410"/>
                <a:gd name="T7" fmla="*/ 0 h 100"/>
                <a:gd name="T8" fmla="*/ 0 60000 65536"/>
                <a:gd name="T9" fmla="*/ 0 60000 65536"/>
                <a:gd name="T10" fmla="*/ 0 60000 65536"/>
                <a:gd name="T11" fmla="*/ 0 60000 65536"/>
                <a:gd name="T12" fmla="*/ 0 w 3410"/>
                <a:gd name="T13" fmla="*/ 0 h 100"/>
                <a:gd name="T14" fmla="*/ 3410 w 3410"/>
                <a:gd name="T15" fmla="*/ 100 h 100"/>
              </a:gdLst>
              <a:ahLst/>
              <a:cxnLst>
                <a:cxn ang="T8">
                  <a:pos x="T0" y="T1"/>
                </a:cxn>
                <a:cxn ang="T9">
                  <a:pos x="T2" y="T3"/>
                </a:cxn>
                <a:cxn ang="T10">
                  <a:pos x="T4" y="T5"/>
                </a:cxn>
                <a:cxn ang="T11">
                  <a:pos x="T6" y="T7"/>
                </a:cxn>
              </a:cxnLst>
              <a:rect l="T12" t="T13" r="T14" b="T15"/>
              <a:pathLst>
                <a:path w="3410" h="100">
                  <a:moveTo>
                    <a:pt x="2040" y="0"/>
                  </a:moveTo>
                  <a:lnTo>
                    <a:pt x="3410" y="100"/>
                  </a:lnTo>
                  <a:lnTo>
                    <a:pt x="0" y="39"/>
                  </a:lnTo>
                  <a:lnTo>
                    <a:pt x="20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19" name="Freeform 435"/>
            <p:cNvSpPr>
              <a:spLocks/>
            </p:cNvSpPr>
            <p:nvPr/>
          </p:nvSpPr>
          <p:spPr bwMode="auto">
            <a:xfrm>
              <a:off x="3335" y="2793"/>
              <a:ext cx="244" cy="8"/>
            </a:xfrm>
            <a:custGeom>
              <a:avLst/>
              <a:gdLst>
                <a:gd name="T0" fmla="*/ 146 w 3410"/>
                <a:gd name="T1" fmla="*/ 0 h 100"/>
                <a:gd name="T2" fmla="*/ 244 w 3410"/>
                <a:gd name="T3" fmla="*/ 8 h 100"/>
                <a:gd name="T4" fmla="*/ 0 w 3410"/>
                <a:gd name="T5" fmla="*/ 3 h 100"/>
                <a:gd name="T6" fmla="*/ 146 w 3410"/>
                <a:gd name="T7" fmla="*/ 0 h 100"/>
                <a:gd name="T8" fmla="*/ 0 60000 65536"/>
                <a:gd name="T9" fmla="*/ 0 60000 65536"/>
                <a:gd name="T10" fmla="*/ 0 60000 65536"/>
                <a:gd name="T11" fmla="*/ 0 60000 65536"/>
                <a:gd name="T12" fmla="*/ 0 w 3410"/>
                <a:gd name="T13" fmla="*/ 0 h 100"/>
                <a:gd name="T14" fmla="*/ 3410 w 3410"/>
                <a:gd name="T15" fmla="*/ 100 h 100"/>
              </a:gdLst>
              <a:ahLst/>
              <a:cxnLst>
                <a:cxn ang="T8">
                  <a:pos x="T0" y="T1"/>
                </a:cxn>
                <a:cxn ang="T9">
                  <a:pos x="T2" y="T3"/>
                </a:cxn>
                <a:cxn ang="T10">
                  <a:pos x="T4" y="T5"/>
                </a:cxn>
                <a:cxn ang="T11">
                  <a:pos x="T6" y="T7"/>
                </a:cxn>
              </a:cxnLst>
              <a:rect l="T12" t="T13" r="T14" b="T15"/>
              <a:pathLst>
                <a:path w="3410" h="100">
                  <a:moveTo>
                    <a:pt x="2040" y="0"/>
                  </a:moveTo>
                  <a:lnTo>
                    <a:pt x="3410" y="100"/>
                  </a:lnTo>
                  <a:lnTo>
                    <a:pt x="0" y="39"/>
                  </a:lnTo>
                  <a:lnTo>
                    <a:pt x="20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20" name="Freeform 436"/>
            <p:cNvSpPr>
              <a:spLocks/>
            </p:cNvSpPr>
            <p:nvPr/>
          </p:nvSpPr>
          <p:spPr bwMode="auto">
            <a:xfrm>
              <a:off x="3716" y="2785"/>
              <a:ext cx="87" cy="9"/>
            </a:xfrm>
            <a:custGeom>
              <a:avLst/>
              <a:gdLst>
                <a:gd name="T0" fmla="*/ 41 w 1222"/>
                <a:gd name="T1" fmla="*/ 0 h 119"/>
                <a:gd name="T2" fmla="*/ 87 w 1222"/>
                <a:gd name="T3" fmla="*/ 9 h 119"/>
                <a:gd name="T4" fmla="*/ 0 w 1222"/>
                <a:gd name="T5" fmla="*/ 9 h 119"/>
                <a:gd name="T6" fmla="*/ 41 w 1222"/>
                <a:gd name="T7" fmla="*/ 0 h 119"/>
                <a:gd name="T8" fmla="*/ 0 60000 65536"/>
                <a:gd name="T9" fmla="*/ 0 60000 65536"/>
                <a:gd name="T10" fmla="*/ 0 60000 65536"/>
                <a:gd name="T11" fmla="*/ 0 60000 65536"/>
                <a:gd name="T12" fmla="*/ 0 w 1222"/>
                <a:gd name="T13" fmla="*/ 0 h 119"/>
                <a:gd name="T14" fmla="*/ 1222 w 1222"/>
                <a:gd name="T15" fmla="*/ 119 h 119"/>
              </a:gdLst>
              <a:ahLst/>
              <a:cxnLst>
                <a:cxn ang="T8">
                  <a:pos x="T0" y="T1"/>
                </a:cxn>
                <a:cxn ang="T9">
                  <a:pos x="T2" y="T3"/>
                </a:cxn>
                <a:cxn ang="T10">
                  <a:pos x="T4" y="T5"/>
                </a:cxn>
                <a:cxn ang="T11">
                  <a:pos x="T6" y="T7"/>
                </a:cxn>
              </a:cxnLst>
              <a:rect l="T12" t="T13" r="T14" b="T15"/>
              <a:pathLst>
                <a:path w="1222" h="119">
                  <a:moveTo>
                    <a:pt x="570" y="0"/>
                  </a:moveTo>
                  <a:lnTo>
                    <a:pt x="1222" y="114"/>
                  </a:lnTo>
                  <a:lnTo>
                    <a:pt x="0" y="119"/>
                  </a:lnTo>
                  <a:lnTo>
                    <a:pt x="5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21" name="Freeform 437"/>
            <p:cNvSpPr>
              <a:spLocks/>
            </p:cNvSpPr>
            <p:nvPr/>
          </p:nvSpPr>
          <p:spPr bwMode="auto">
            <a:xfrm>
              <a:off x="3716" y="2785"/>
              <a:ext cx="87" cy="9"/>
            </a:xfrm>
            <a:custGeom>
              <a:avLst/>
              <a:gdLst>
                <a:gd name="T0" fmla="*/ 41 w 1222"/>
                <a:gd name="T1" fmla="*/ 0 h 119"/>
                <a:gd name="T2" fmla="*/ 87 w 1222"/>
                <a:gd name="T3" fmla="*/ 9 h 119"/>
                <a:gd name="T4" fmla="*/ 0 w 1222"/>
                <a:gd name="T5" fmla="*/ 9 h 119"/>
                <a:gd name="T6" fmla="*/ 41 w 1222"/>
                <a:gd name="T7" fmla="*/ 0 h 119"/>
                <a:gd name="T8" fmla="*/ 0 60000 65536"/>
                <a:gd name="T9" fmla="*/ 0 60000 65536"/>
                <a:gd name="T10" fmla="*/ 0 60000 65536"/>
                <a:gd name="T11" fmla="*/ 0 60000 65536"/>
                <a:gd name="T12" fmla="*/ 0 w 1222"/>
                <a:gd name="T13" fmla="*/ 0 h 119"/>
                <a:gd name="T14" fmla="*/ 1222 w 1222"/>
                <a:gd name="T15" fmla="*/ 119 h 119"/>
              </a:gdLst>
              <a:ahLst/>
              <a:cxnLst>
                <a:cxn ang="T8">
                  <a:pos x="T0" y="T1"/>
                </a:cxn>
                <a:cxn ang="T9">
                  <a:pos x="T2" y="T3"/>
                </a:cxn>
                <a:cxn ang="T10">
                  <a:pos x="T4" y="T5"/>
                </a:cxn>
                <a:cxn ang="T11">
                  <a:pos x="T6" y="T7"/>
                </a:cxn>
              </a:cxnLst>
              <a:rect l="T12" t="T13" r="T14" b="T15"/>
              <a:pathLst>
                <a:path w="1222" h="119">
                  <a:moveTo>
                    <a:pt x="570" y="0"/>
                  </a:moveTo>
                  <a:lnTo>
                    <a:pt x="1222" y="114"/>
                  </a:lnTo>
                  <a:lnTo>
                    <a:pt x="0" y="119"/>
                  </a:lnTo>
                  <a:lnTo>
                    <a:pt x="57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22" name="Freeform 438"/>
            <p:cNvSpPr>
              <a:spLocks/>
            </p:cNvSpPr>
            <p:nvPr/>
          </p:nvSpPr>
          <p:spPr bwMode="auto">
            <a:xfrm>
              <a:off x="3291" y="2782"/>
              <a:ext cx="190" cy="14"/>
            </a:xfrm>
            <a:custGeom>
              <a:avLst/>
              <a:gdLst>
                <a:gd name="T0" fmla="*/ 0 w 2652"/>
                <a:gd name="T1" fmla="*/ 0 h 180"/>
                <a:gd name="T2" fmla="*/ 190 w 2652"/>
                <a:gd name="T3" fmla="*/ 11 h 180"/>
                <a:gd name="T4" fmla="*/ 44 w 2652"/>
                <a:gd name="T5" fmla="*/ 14 h 180"/>
                <a:gd name="T6" fmla="*/ 0 w 2652"/>
                <a:gd name="T7" fmla="*/ 0 h 180"/>
                <a:gd name="T8" fmla="*/ 0 60000 65536"/>
                <a:gd name="T9" fmla="*/ 0 60000 65536"/>
                <a:gd name="T10" fmla="*/ 0 60000 65536"/>
                <a:gd name="T11" fmla="*/ 0 60000 65536"/>
                <a:gd name="T12" fmla="*/ 0 w 2652"/>
                <a:gd name="T13" fmla="*/ 0 h 180"/>
                <a:gd name="T14" fmla="*/ 2652 w 2652"/>
                <a:gd name="T15" fmla="*/ 180 h 180"/>
              </a:gdLst>
              <a:ahLst/>
              <a:cxnLst>
                <a:cxn ang="T8">
                  <a:pos x="T0" y="T1"/>
                </a:cxn>
                <a:cxn ang="T9">
                  <a:pos x="T2" y="T3"/>
                </a:cxn>
                <a:cxn ang="T10">
                  <a:pos x="T4" y="T5"/>
                </a:cxn>
                <a:cxn ang="T11">
                  <a:pos x="T6" y="T7"/>
                </a:cxn>
              </a:cxnLst>
              <a:rect l="T12" t="T13" r="T14" b="T15"/>
              <a:pathLst>
                <a:path w="2652" h="180">
                  <a:moveTo>
                    <a:pt x="0" y="0"/>
                  </a:moveTo>
                  <a:lnTo>
                    <a:pt x="2652" y="141"/>
                  </a:lnTo>
                  <a:lnTo>
                    <a:pt x="612" y="18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23" name="Freeform 439"/>
            <p:cNvSpPr>
              <a:spLocks/>
            </p:cNvSpPr>
            <p:nvPr/>
          </p:nvSpPr>
          <p:spPr bwMode="auto">
            <a:xfrm>
              <a:off x="3291" y="2782"/>
              <a:ext cx="190" cy="14"/>
            </a:xfrm>
            <a:custGeom>
              <a:avLst/>
              <a:gdLst>
                <a:gd name="T0" fmla="*/ 0 w 2652"/>
                <a:gd name="T1" fmla="*/ 0 h 180"/>
                <a:gd name="T2" fmla="*/ 190 w 2652"/>
                <a:gd name="T3" fmla="*/ 11 h 180"/>
                <a:gd name="T4" fmla="*/ 44 w 2652"/>
                <a:gd name="T5" fmla="*/ 14 h 180"/>
                <a:gd name="T6" fmla="*/ 0 w 2652"/>
                <a:gd name="T7" fmla="*/ 0 h 180"/>
                <a:gd name="T8" fmla="*/ 0 60000 65536"/>
                <a:gd name="T9" fmla="*/ 0 60000 65536"/>
                <a:gd name="T10" fmla="*/ 0 60000 65536"/>
                <a:gd name="T11" fmla="*/ 0 60000 65536"/>
                <a:gd name="T12" fmla="*/ 0 w 2652"/>
                <a:gd name="T13" fmla="*/ 0 h 180"/>
                <a:gd name="T14" fmla="*/ 2652 w 2652"/>
                <a:gd name="T15" fmla="*/ 180 h 180"/>
              </a:gdLst>
              <a:ahLst/>
              <a:cxnLst>
                <a:cxn ang="T8">
                  <a:pos x="T0" y="T1"/>
                </a:cxn>
                <a:cxn ang="T9">
                  <a:pos x="T2" y="T3"/>
                </a:cxn>
                <a:cxn ang="T10">
                  <a:pos x="T4" y="T5"/>
                </a:cxn>
                <a:cxn ang="T11">
                  <a:pos x="T6" y="T7"/>
                </a:cxn>
              </a:cxnLst>
              <a:rect l="T12" t="T13" r="T14" b="T15"/>
              <a:pathLst>
                <a:path w="2652" h="180">
                  <a:moveTo>
                    <a:pt x="0" y="0"/>
                  </a:moveTo>
                  <a:lnTo>
                    <a:pt x="2652" y="141"/>
                  </a:lnTo>
                  <a:lnTo>
                    <a:pt x="612" y="18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24" name="Freeform 440"/>
            <p:cNvSpPr>
              <a:spLocks/>
            </p:cNvSpPr>
            <p:nvPr/>
          </p:nvSpPr>
          <p:spPr bwMode="auto">
            <a:xfrm>
              <a:off x="3291" y="2781"/>
              <a:ext cx="190" cy="12"/>
            </a:xfrm>
            <a:custGeom>
              <a:avLst/>
              <a:gdLst>
                <a:gd name="T0" fmla="*/ 94 w 2652"/>
                <a:gd name="T1" fmla="*/ 0 h 157"/>
                <a:gd name="T2" fmla="*/ 190 w 2652"/>
                <a:gd name="T3" fmla="*/ 12 h 157"/>
                <a:gd name="T4" fmla="*/ 0 w 2652"/>
                <a:gd name="T5" fmla="*/ 1 h 157"/>
                <a:gd name="T6" fmla="*/ 94 w 2652"/>
                <a:gd name="T7" fmla="*/ 0 h 157"/>
                <a:gd name="T8" fmla="*/ 0 60000 65536"/>
                <a:gd name="T9" fmla="*/ 0 60000 65536"/>
                <a:gd name="T10" fmla="*/ 0 60000 65536"/>
                <a:gd name="T11" fmla="*/ 0 60000 65536"/>
                <a:gd name="T12" fmla="*/ 0 w 2652"/>
                <a:gd name="T13" fmla="*/ 0 h 157"/>
                <a:gd name="T14" fmla="*/ 2652 w 2652"/>
                <a:gd name="T15" fmla="*/ 157 h 157"/>
              </a:gdLst>
              <a:ahLst/>
              <a:cxnLst>
                <a:cxn ang="T8">
                  <a:pos x="T0" y="T1"/>
                </a:cxn>
                <a:cxn ang="T9">
                  <a:pos x="T2" y="T3"/>
                </a:cxn>
                <a:cxn ang="T10">
                  <a:pos x="T4" y="T5"/>
                </a:cxn>
                <a:cxn ang="T11">
                  <a:pos x="T6" y="T7"/>
                </a:cxn>
              </a:cxnLst>
              <a:rect l="T12" t="T13" r="T14" b="T15"/>
              <a:pathLst>
                <a:path w="2652" h="157">
                  <a:moveTo>
                    <a:pt x="1307" y="0"/>
                  </a:moveTo>
                  <a:lnTo>
                    <a:pt x="2652" y="157"/>
                  </a:lnTo>
                  <a:lnTo>
                    <a:pt x="0" y="16"/>
                  </a:lnTo>
                  <a:lnTo>
                    <a:pt x="13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25" name="Freeform 441"/>
            <p:cNvSpPr>
              <a:spLocks/>
            </p:cNvSpPr>
            <p:nvPr/>
          </p:nvSpPr>
          <p:spPr bwMode="auto">
            <a:xfrm>
              <a:off x="3291" y="2781"/>
              <a:ext cx="190" cy="12"/>
            </a:xfrm>
            <a:custGeom>
              <a:avLst/>
              <a:gdLst>
                <a:gd name="T0" fmla="*/ 94 w 2652"/>
                <a:gd name="T1" fmla="*/ 0 h 157"/>
                <a:gd name="T2" fmla="*/ 190 w 2652"/>
                <a:gd name="T3" fmla="*/ 12 h 157"/>
                <a:gd name="T4" fmla="*/ 0 w 2652"/>
                <a:gd name="T5" fmla="*/ 1 h 157"/>
                <a:gd name="T6" fmla="*/ 94 w 2652"/>
                <a:gd name="T7" fmla="*/ 0 h 157"/>
                <a:gd name="T8" fmla="*/ 0 60000 65536"/>
                <a:gd name="T9" fmla="*/ 0 60000 65536"/>
                <a:gd name="T10" fmla="*/ 0 60000 65536"/>
                <a:gd name="T11" fmla="*/ 0 60000 65536"/>
                <a:gd name="T12" fmla="*/ 0 w 2652"/>
                <a:gd name="T13" fmla="*/ 0 h 157"/>
                <a:gd name="T14" fmla="*/ 2652 w 2652"/>
                <a:gd name="T15" fmla="*/ 157 h 157"/>
              </a:gdLst>
              <a:ahLst/>
              <a:cxnLst>
                <a:cxn ang="T8">
                  <a:pos x="T0" y="T1"/>
                </a:cxn>
                <a:cxn ang="T9">
                  <a:pos x="T2" y="T3"/>
                </a:cxn>
                <a:cxn ang="T10">
                  <a:pos x="T4" y="T5"/>
                </a:cxn>
                <a:cxn ang="T11">
                  <a:pos x="T6" y="T7"/>
                </a:cxn>
              </a:cxnLst>
              <a:rect l="T12" t="T13" r="T14" b="T15"/>
              <a:pathLst>
                <a:path w="2652" h="157">
                  <a:moveTo>
                    <a:pt x="1307" y="0"/>
                  </a:moveTo>
                  <a:lnTo>
                    <a:pt x="2652" y="157"/>
                  </a:lnTo>
                  <a:lnTo>
                    <a:pt x="0" y="16"/>
                  </a:lnTo>
                  <a:lnTo>
                    <a:pt x="130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26" name="Freeform 442"/>
            <p:cNvSpPr>
              <a:spLocks/>
            </p:cNvSpPr>
            <p:nvPr/>
          </p:nvSpPr>
          <p:spPr bwMode="auto">
            <a:xfrm>
              <a:off x="3757" y="2774"/>
              <a:ext cx="83" cy="20"/>
            </a:xfrm>
            <a:custGeom>
              <a:avLst/>
              <a:gdLst>
                <a:gd name="T0" fmla="*/ 83 w 1161"/>
                <a:gd name="T1" fmla="*/ 0 h 257"/>
                <a:gd name="T2" fmla="*/ 47 w 1161"/>
                <a:gd name="T3" fmla="*/ 20 h 257"/>
                <a:gd name="T4" fmla="*/ 0 w 1161"/>
                <a:gd name="T5" fmla="*/ 11 h 257"/>
                <a:gd name="T6" fmla="*/ 83 w 1161"/>
                <a:gd name="T7" fmla="*/ 0 h 257"/>
                <a:gd name="T8" fmla="*/ 0 60000 65536"/>
                <a:gd name="T9" fmla="*/ 0 60000 65536"/>
                <a:gd name="T10" fmla="*/ 0 60000 65536"/>
                <a:gd name="T11" fmla="*/ 0 60000 65536"/>
                <a:gd name="T12" fmla="*/ 0 w 1161"/>
                <a:gd name="T13" fmla="*/ 0 h 257"/>
                <a:gd name="T14" fmla="*/ 1161 w 1161"/>
                <a:gd name="T15" fmla="*/ 257 h 257"/>
              </a:gdLst>
              <a:ahLst/>
              <a:cxnLst>
                <a:cxn ang="T8">
                  <a:pos x="T0" y="T1"/>
                </a:cxn>
                <a:cxn ang="T9">
                  <a:pos x="T2" y="T3"/>
                </a:cxn>
                <a:cxn ang="T10">
                  <a:pos x="T4" y="T5"/>
                </a:cxn>
                <a:cxn ang="T11">
                  <a:pos x="T6" y="T7"/>
                </a:cxn>
              </a:cxnLst>
              <a:rect l="T12" t="T13" r="T14" b="T15"/>
              <a:pathLst>
                <a:path w="1161" h="257">
                  <a:moveTo>
                    <a:pt x="1161" y="0"/>
                  </a:moveTo>
                  <a:lnTo>
                    <a:pt x="652" y="257"/>
                  </a:lnTo>
                  <a:lnTo>
                    <a:pt x="0" y="143"/>
                  </a:lnTo>
                  <a:lnTo>
                    <a:pt x="11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27" name="Freeform 443"/>
            <p:cNvSpPr>
              <a:spLocks/>
            </p:cNvSpPr>
            <p:nvPr/>
          </p:nvSpPr>
          <p:spPr bwMode="auto">
            <a:xfrm>
              <a:off x="3757" y="2774"/>
              <a:ext cx="83" cy="20"/>
            </a:xfrm>
            <a:custGeom>
              <a:avLst/>
              <a:gdLst>
                <a:gd name="T0" fmla="*/ 83 w 1161"/>
                <a:gd name="T1" fmla="*/ 0 h 257"/>
                <a:gd name="T2" fmla="*/ 47 w 1161"/>
                <a:gd name="T3" fmla="*/ 20 h 257"/>
                <a:gd name="T4" fmla="*/ 0 w 1161"/>
                <a:gd name="T5" fmla="*/ 11 h 257"/>
                <a:gd name="T6" fmla="*/ 83 w 1161"/>
                <a:gd name="T7" fmla="*/ 0 h 257"/>
                <a:gd name="T8" fmla="*/ 0 60000 65536"/>
                <a:gd name="T9" fmla="*/ 0 60000 65536"/>
                <a:gd name="T10" fmla="*/ 0 60000 65536"/>
                <a:gd name="T11" fmla="*/ 0 60000 65536"/>
                <a:gd name="T12" fmla="*/ 0 w 1161"/>
                <a:gd name="T13" fmla="*/ 0 h 257"/>
                <a:gd name="T14" fmla="*/ 1161 w 1161"/>
                <a:gd name="T15" fmla="*/ 257 h 257"/>
              </a:gdLst>
              <a:ahLst/>
              <a:cxnLst>
                <a:cxn ang="T8">
                  <a:pos x="T0" y="T1"/>
                </a:cxn>
                <a:cxn ang="T9">
                  <a:pos x="T2" y="T3"/>
                </a:cxn>
                <a:cxn ang="T10">
                  <a:pos x="T4" y="T5"/>
                </a:cxn>
                <a:cxn ang="T11">
                  <a:pos x="T6" y="T7"/>
                </a:cxn>
              </a:cxnLst>
              <a:rect l="T12" t="T13" r="T14" b="T15"/>
              <a:pathLst>
                <a:path w="1161" h="257">
                  <a:moveTo>
                    <a:pt x="1161" y="0"/>
                  </a:moveTo>
                  <a:lnTo>
                    <a:pt x="652" y="257"/>
                  </a:lnTo>
                  <a:lnTo>
                    <a:pt x="0" y="143"/>
                  </a:lnTo>
                  <a:lnTo>
                    <a:pt x="11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28" name="Freeform 444"/>
            <p:cNvSpPr>
              <a:spLocks/>
            </p:cNvSpPr>
            <p:nvPr/>
          </p:nvSpPr>
          <p:spPr bwMode="auto">
            <a:xfrm>
              <a:off x="3291" y="2772"/>
              <a:ext cx="94" cy="10"/>
            </a:xfrm>
            <a:custGeom>
              <a:avLst/>
              <a:gdLst>
                <a:gd name="T0" fmla="*/ 50 w 1307"/>
                <a:gd name="T1" fmla="*/ 0 h 124"/>
                <a:gd name="T2" fmla="*/ 94 w 1307"/>
                <a:gd name="T3" fmla="*/ 9 h 124"/>
                <a:gd name="T4" fmla="*/ 0 w 1307"/>
                <a:gd name="T5" fmla="*/ 10 h 124"/>
                <a:gd name="T6" fmla="*/ 50 w 1307"/>
                <a:gd name="T7" fmla="*/ 0 h 124"/>
                <a:gd name="T8" fmla="*/ 0 60000 65536"/>
                <a:gd name="T9" fmla="*/ 0 60000 65536"/>
                <a:gd name="T10" fmla="*/ 0 60000 65536"/>
                <a:gd name="T11" fmla="*/ 0 60000 65536"/>
                <a:gd name="T12" fmla="*/ 0 w 1307"/>
                <a:gd name="T13" fmla="*/ 0 h 124"/>
                <a:gd name="T14" fmla="*/ 1307 w 1307"/>
                <a:gd name="T15" fmla="*/ 124 h 124"/>
              </a:gdLst>
              <a:ahLst/>
              <a:cxnLst>
                <a:cxn ang="T8">
                  <a:pos x="T0" y="T1"/>
                </a:cxn>
                <a:cxn ang="T9">
                  <a:pos x="T2" y="T3"/>
                </a:cxn>
                <a:cxn ang="T10">
                  <a:pos x="T4" y="T5"/>
                </a:cxn>
                <a:cxn ang="T11">
                  <a:pos x="T6" y="T7"/>
                </a:cxn>
              </a:cxnLst>
              <a:rect l="T12" t="T13" r="T14" b="T15"/>
              <a:pathLst>
                <a:path w="1307" h="124">
                  <a:moveTo>
                    <a:pt x="689" y="0"/>
                  </a:moveTo>
                  <a:lnTo>
                    <a:pt x="1307" y="108"/>
                  </a:lnTo>
                  <a:lnTo>
                    <a:pt x="0" y="124"/>
                  </a:lnTo>
                  <a:lnTo>
                    <a:pt x="6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29" name="Freeform 445"/>
            <p:cNvSpPr>
              <a:spLocks/>
            </p:cNvSpPr>
            <p:nvPr/>
          </p:nvSpPr>
          <p:spPr bwMode="auto">
            <a:xfrm>
              <a:off x="3291" y="2772"/>
              <a:ext cx="94" cy="10"/>
            </a:xfrm>
            <a:custGeom>
              <a:avLst/>
              <a:gdLst>
                <a:gd name="T0" fmla="*/ 50 w 1307"/>
                <a:gd name="T1" fmla="*/ 0 h 124"/>
                <a:gd name="T2" fmla="*/ 94 w 1307"/>
                <a:gd name="T3" fmla="*/ 9 h 124"/>
                <a:gd name="T4" fmla="*/ 0 w 1307"/>
                <a:gd name="T5" fmla="*/ 10 h 124"/>
                <a:gd name="T6" fmla="*/ 50 w 1307"/>
                <a:gd name="T7" fmla="*/ 0 h 124"/>
                <a:gd name="T8" fmla="*/ 0 60000 65536"/>
                <a:gd name="T9" fmla="*/ 0 60000 65536"/>
                <a:gd name="T10" fmla="*/ 0 60000 65536"/>
                <a:gd name="T11" fmla="*/ 0 60000 65536"/>
                <a:gd name="T12" fmla="*/ 0 w 1307"/>
                <a:gd name="T13" fmla="*/ 0 h 124"/>
                <a:gd name="T14" fmla="*/ 1307 w 1307"/>
                <a:gd name="T15" fmla="*/ 124 h 124"/>
              </a:gdLst>
              <a:ahLst/>
              <a:cxnLst>
                <a:cxn ang="T8">
                  <a:pos x="T0" y="T1"/>
                </a:cxn>
                <a:cxn ang="T9">
                  <a:pos x="T2" y="T3"/>
                </a:cxn>
                <a:cxn ang="T10">
                  <a:pos x="T4" y="T5"/>
                </a:cxn>
                <a:cxn ang="T11">
                  <a:pos x="T6" y="T7"/>
                </a:cxn>
              </a:cxnLst>
              <a:rect l="T12" t="T13" r="T14" b="T15"/>
              <a:pathLst>
                <a:path w="1307" h="124">
                  <a:moveTo>
                    <a:pt x="689" y="0"/>
                  </a:moveTo>
                  <a:lnTo>
                    <a:pt x="1307" y="108"/>
                  </a:lnTo>
                  <a:lnTo>
                    <a:pt x="0" y="124"/>
                  </a:lnTo>
                  <a:lnTo>
                    <a:pt x="68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30" name="Freeform 446"/>
            <p:cNvSpPr>
              <a:spLocks/>
            </p:cNvSpPr>
            <p:nvPr/>
          </p:nvSpPr>
          <p:spPr bwMode="auto">
            <a:xfrm>
              <a:off x="3757" y="2771"/>
              <a:ext cx="83" cy="14"/>
            </a:xfrm>
            <a:custGeom>
              <a:avLst/>
              <a:gdLst>
                <a:gd name="T0" fmla="*/ 37 w 1161"/>
                <a:gd name="T1" fmla="*/ 0 h 174"/>
                <a:gd name="T2" fmla="*/ 83 w 1161"/>
                <a:gd name="T3" fmla="*/ 2 h 174"/>
                <a:gd name="T4" fmla="*/ 0 w 1161"/>
                <a:gd name="T5" fmla="*/ 14 h 174"/>
                <a:gd name="T6" fmla="*/ 37 w 1161"/>
                <a:gd name="T7" fmla="*/ 0 h 174"/>
                <a:gd name="T8" fmla="*/ 0 60000 65536"/>
                <a:gd name="T9" fmla="*/ 0 60000 65536"/>
                <a:gd name="T10" fmla="*/ 0 60000 65536"/>
                <a:gd name="T11" fmla="*/ 0 60000 65536"/>
                <a:gd name="T12" fmla="*/ 0 w 1161"/>
                <a:gd name="T13" fmla="*/ 0 h 174"/>
                <a:gd name="T14" fmla="*/ 1161 w 1161"/>
                <a:gd name="T15" fmla="*/ 174 h 174"/>
              </a:gdLst>
              <a:ahLst/>
              <a:cxnLst>
                <a:cxn ang="T8">
                  <a:pos x="T0" y="T1"/>
                </a:cxn>
                <a:cxn ang="T9">
                  <a:pos x="T2" y="T3"/>
                </a:cxn>
                <a:cxn ang="T10">
                  <a:pos x="T4" y="T5"/>
                </a:cxn>
                <a:cxn ang="T11">
                  <a:pos x="T6" y="T7"/>
                </a:cxn>
              </a:cxnLst>
              <a:rect l="T12" t="T13" r="T14" b="T15"/>
              <a:pathLst>
                <a:path w="1161" h="174">
                  <a:moveTo>
                    <a:pt x="519" y="0"/>
                  </a:moveTo>
                  <a:lnTo>
                    <a:pt x="1161" y="31"/>
                  </a:lnTo>
                  <a:lnTo>
                    <a:pt x="0" y="174"/>
                  </a:lnTo>
                  <a:lnTo>
                    <a:pt x="5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31" name="Freeform 447"/>
            <p:cNvSpPr>
              <a:spLocks/>
            </p:cNvSpPr>
            <p:nvPr/>
          </p:nvSpPr>
          <p:spPr bwMode="auto">
            <a:xfrm>
              <a:off x="3757" y="2771"/>
              <a:ext cx="83" cy="14"/>
            </a:xfrm>
            <a:custGeom>
              <a:avLst/>
              <a:gdLst>
                <a:gd name="T0" fmla="*/ 37 w 1161"/>
                <a:gd name="T1" fmla="*/ 0 h 174"/>
                <a:gd name="T2" fmla="*/ 83 w 1161"/>
                <a:gd name="T3" fmla="*/ 2 h 174"/>
                <a:gd name="T4" fmla="*/ 0 w 1161"/>
                <a:gd name="T5" fmla="*/ 14 h 174"/>
                <a:gd name="T6" fmla="*/ 37 w 1161"/>
                <a:gd name="T7" fmla="*/ 0 h 174"/>
                <a:gd name="T8" fmla="*/ 0 60000 65536"/>
                <a:gd name="T9" fmla="*/ 0 60000 65536"/>
                <a:gd name="T10" fmla="*/ 0 60000 65536"/>
                <a:gd name="T11" fmla="*/ 0 60000 65536"/>
                <a:gd name="T12" fmla="*/ 0 w 1161"/>
                <a:gd name="T13" fmla="*/ 0 h 174"/>
                <a:gd name="T14" fmla="*/ 1161 w 1161"/>
                <a:gd name="T15" fmla="*/ 174 h 174"/>
              </a:gdLst>
              <a:ahLst/>
              <a:cxnLst>
                <a:cxn ang="T8">
                  <a:pos x="T0" y="T1"/>
                </a:cxn>
                <a:cxn ang="T9">
                  <a:pos x="T2" y="T3"/>
                </a:cxn>
                <a:cxn ang="T10">
                  <a:pos x="T4" y="T5"/>
                </a:cxn>
                <a:cxn ang="T11">
                  <a:pos x="T6" y="T7"/>
                </a:cxn>
              </a:cxnLst>
              <a:rect l="T12" t="T13" r="T14" b="T15"/>
              <a:pathLst>
                <a:path w="1161" h="174">
                  <a:moveTo>
                    <a:pt x="519" y="0"/>
                  </a:moveTo>
                  <a:lnTo>
                    <a:pt x="1161" y="31"/>
                  </a:lnTo>
                  <a:lnTo>
                    <a:pt x="0" y="174"/>
                  </a:lnTo>
                  <a:lnTo>
                    <a:pt x="5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32" name="Freeform 448"/>
            <p:cNvSpPr>
              <a:spLocks/>
            </p:cNvSpPr>
            <p:nvPr/>
          </p:nvSpPr>
          <p:spPr bwMode="auto">
            <a:xfrm>
              <a:off x="3251" y="2760"/>
              <a:ext cx="90" cy="22"/>
            </a:xfrm>
            <a:custGeom>
              <a:avLst/>
              <a:gdLst>
                <a:gd name="T0" fmla="*/ 0 w 1259"/>
                <a:gd name="T1" fmla="*/ 0 h 282"/>
                <a:gd name="T2" fmla="*/ 90 w 1259"/>
                <a:gd name="T3" fmla="*/ 12 h 282"/>
                <a:gd name="T4" fmla="*/ 41 w 1259"/>
                <a:gd name="T5" fmla="*/ 22 h 282"/>
                <a:gd name="T6" fmla="*/ 0 w 1259"/>
                <a:gd name="T7" fmla="*/ 0 h 282"/>
                <a:gd name="T8" fmla="*/ 0 60000 65536"/>
                <a:gd name="T9" fmla="*/ 0 60000 65536"/>
                <a:gd name="T10" fmla="*/ 0 60000 65536"/>
                <a:gd name="T11" fmla="*/ 0 60000 65536"/>
                <a:gd name="T12" fmla="*/ 0 w 1259"/>
                <a:gd name="T13" fmla="*/ 0 h 282"/>
                <a:gd name="T14" fmla="*/ 1259 w 1259"/>
                <a:gd name="T15" fmla="*/ 282 h 282"/>
              </a:gdLst>
              <a:ahLst/>
              <a:cxnLst>
                <a:cxn ang="T8">
                  <a:pos x="T0" y="T1"/>
                </a:cxn>
                <a:cxn ang="T9">
                  <a:pos x="T2" y="T3"/>
                </a:cxn>
                <a:cxn ang="T10">
                  <a:pos x="T4" y="T5"/>
                </a:cxn>
                <a:cxn ang="T11">
                  <a:pos x="T6" y="T7"/>
                </a:cxn>
              </a:cxnLst>
              <a:rect l="T12" t="T13" r="T14" b="T15"/>
              <a:pathLst>
                <a:path w="1259" h="282">
                  <a:moveTo>
                    <a:pt x="0" y="0"/>
                  </a:moveTo>
                  <a:lnTo>
                    <a:pt x="1259" y="158"/>
                  </a:lnTo>
                  <a:lnTo>
                    <a:pt x="570" y="28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33" name="Freeform 449"/>
            <p:cNvSpPr>
              <a:spLocks/>
            </p:cNvSpPr>
            <p:nvPr/>
          </p:nvSpPr>
          <p:spPr bwMode="auto">
            <a:xfrm>
              <a:off x="3251" y="2760"/>
              <a:ext cx="90" cy="22"/>
            </a:xfrm>
            <a:custGeom>
              <a:avLst/>
              <a:gdLst>
                <a:gd name="T0" fmla="*/ 0 w 1259"/>
                <a:gd name="T1" fmla="*/ 0 h 282"/>
                <a:gd name="T2" fmla="*/ 90 w 1259"/>
                <a:gd name="T3" fmla="*/ 12 h 282"/>
                <a:gd name="T4" fmla="*/ 41 w 1259"/>
                <a:gd name="T5" fmla="*/ 22 h 282"/>
                <a:gd name="T6" fmla="*/ 0 w 1259"/>
                <a:gd name="T7" fmla="*/ 0 h 282"/>
                <a:gd name="T8" fmla="*/ 0 60000 65536"/>
                <a:gd name="T9" fmla="*/ 0 60000 65536"/>
                <a:gd name="T10" fmla="*/ 0 60000 65536"/>
                <a:gd name="T11" fmla="*/ 0 60000 65536"/>
                <a:gd name="T12" fmla="*/ 0 w 1259"/>
                <a:gd name="T13" fmla="*/ 0 h 282"/>
                <a:gd name="T14" fmla="*/ 1259 w 1259"/>
                <a:gd name="T15" fmla="*/ 282 h 282"/>
              </a:gdLst>
              <a:ahLst/>
              <a:cxnLst>
                <a:cxn ang="T8">
                  <a:pos x="T0" y="T1"/>
                </a:cxn>
                <a:cxn ang="T9">
                  <a:pos x="T2" y="T3"/>
                </a:cxn>
                <a:cxn ang="T10">
                  <a:pos x="T4" y="T5"/>
                </a:cxn>
                <a:cxn ang="T11">
                  <a:pos x="T6" y="T7"/>
                </a:cxn>
              </a:cxnLst>
              <a:rect l="T12" t="T13" r="T14" b="T15"/>
              <a:pathLst>
                <a:path w="1259" h="282">
                  <a:moveTo>
                    <a:pt x="0" y="0"/>
                  </a:moveTo>
                  <a:lnTo>
                    <a:pt x="1259" y="158"/>
                  </a:lnTo>
                  <a:lnTo>
                    <a:pt x="570" y="28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34" name="Freeform 450"/>
            <p:cNvSpPr>
              <a:spLocks/>
            </p:cNvSpPr>
            <p:nvPr/>
          </p:nvSpPr>
          <p:spPr bwMode="auto">
            <a:xfrm>
              <a:off x="3251" y="2760"/>
              <a:ext cx="90" cy="12"/>
            </a:xfrm>
            <a:custGeom>
              <a:avLst/>
              <a:gdLst>
                <a:gd name="T0" fmla="*/ 50 w 1259"/>
                <a:gd name="T1" fmla="*/ 0 h 167"/>
                <a:gd name="T2" fmla="*/ 90 w 1259"/>
                <a:gd name="T3" fmla="*/ 12 h 167"/>
                <a:gd name="T4" fmla="*/ 0 w 1259"/>
                <a:gd name="T5" fmla="*/ 1 h 167"/>
                <a:gd name="T6" fmla="*/ 50 w 1259"/>
                <a:gd name="T7" fmla="*/ 0 h 167"/>
                <a:gd name="T8" fmla="*/ 0 60000 65536"/>
                <a:gd name="T9" fmla="*/ 0 60000 65536"/>
                <a:gd name="T10" fmla="*/ 0 60000 65536"/>
                <a:gd name="T11" fmla="*/ 0 60000 65536"/>
                <a:gd name="T12" fmla="*/ 0 w 1259"/>
                <a:gd name="T13" fmla="*/ 0 h 167"/>
                <a:gd name="T14" fmla="*/ 1259 w 1259"/>
                <a:gd name="T15" fmla="*/ 167 h 167"/>
              </a:gdLst>
              <a:ahLst/>
              <a:cxnLst>
                <a:cxn ang="T8">
                  <a:pos x="T0" y="T1"/>
                </a:cxn>
                <a:cxn ang="T9">
                  <a:pos x="T2" y="T3"/>
                </a:cxn>
                <a:cxn ang="T10">
                  <a:pos x="T4" y="T5"/>
                </a:cxn>
                <a:cxn ang="T11">
                  <a:pos x="T6" y="T7"/>
                </a:cxn>
              </a:cxnLst>
              <a:rect l="T12" t="T13" r="T14" b="T15"/>
              <a:pathLst>
                <a:path w="1259" h="167">
                  <a:moveTo>
                    <a:pt x="694" y="0"/>
                  </a:moveTo>
                  <a:lnTo>
                    <a:pt x="1259" y="167"/>
                  </a:lnTo>
                  <a:lnTo>
                    <a:pt x="0" y="9"/>
                  </a:lnTo>
                  <a:lnTo>
                    <a:pt x="6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35" name="Freeform 451"/>
            <p:cNvSpPr>
              <a:spLocks/>
            </p:cNvSpPr>
            <p:nvPr/>
          </p:nvSpPr>
          <p:spPr bwMode="auto">
            <a:xfrm>
              <a:off x="3251" y="2760"/>
              <a:ext cx="90" cy="12"/>
            </a:xfrm>
            <a:custGeom>
              <a:avLst/>
              <a:gdLst>
                <a:gd name="T0" fmla="*/ 50 w 1259"/>
                <a:gd name="T1" fmla="*/ 0 h 167"/>
                <a:gd name="T2" fmla="*/ 90 w 1259"/>
                <a:gd name="T3" fmla="*/ 12 h 167"/>
                <a:gd name="T4" fmla="*/ 0 w 1259"/>
                <a:gd name="T5" fmla="*/ 1 h 167"/>
                <a:gd name="T6" fmla="*/ 50 w 1259"/>
                <a:gd name="T7" fmla="*/ 0 h 167"/>
                <a:gd name="T8" fmla="*/ 0 60000 65536"/>
                <a:gd name="T9" fmla="*/ 0 60000 65536"/>
                <a:gd name="T10" fmla="*/ 0 60000 65536"/>
                <a:gd name="T11" fmla="*/ 0 60000 65536"/>
                <a:gd name="T12" fmla="*/ 0 w 1259"/>
                <a:gd name="T13" fmla="*/ 0 h 167"/>
                <a:gd name="T14" fmla="*/ 1259 w 1259"/>
                <a:gd name="T15" fmla="*/ 167 h 167"/>
              </a:gdLst>
              <a:ahLst/>
              <a:cxnLst>
                <a:cxn ang="T8">
                  <a:pos x="T0" y="T1"/>
                </a:cxn>
                <a:cxn ang="T9">
                  <a:pos x="T2" y="T3"/>
                </a:cxn>
                <a:cxn ang="T10">
                  <a:pos x="T4" y="T5"/>
                </a:cxn>
                <a:cxn ang="T11">
                  <a:pos x="T6" y="T7"/>
                </a:cxn>
              </a:cxnLst>
              <a:rect l="T12" t="T13" r="T14" b="T15"/>
              <a:pathLst>
                <a:path w="1259" h="167">
                  <a:moveTo>
                    <a:pt x="694" y="0"/>
                  </a:moveTo>
                  <a:lnTo>
                    <a:pt x="1259" y="167"/>
                  </a:lnTo>
                  <a:lnTo>
                    <a:pt x="0" y="9"/>
                  </a:lnTo>
                  <a:lnTo>
                    <a:pt x="6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36" name="Freeform 452"/>
            <p:cNvSpPr>
              <a:spLocks/>
            </p:cNvSpPr>
            <p:nvPr/>
          </p:nvSpPr>
          <p:spPr bwMode="auto">
            <a:xfrm>
              <a:off x="3794" y="2754"/>
              <a:ext cx="46" cy="20"/>
            </a:xfrm>
            <a:custGeom>
              <a:avLst/>
              <a:gdLst>
                <a:gd name="T0" fmla="*/ 33 w 642"/>
                <a:gd name="T1" fmla="*/ 0 h 263"/>
                <a:gd name="T2" fmla="*/ 46 w 642"/>
                <a:gd name="T3" fmla="*/ 20 h 263"/>
                <a:gd name="T4" fmla="*/ 0 w 642"/>
                <a:gd name="T5" fmla="*/ 18 h 263"/>
                <a:gd name="T6" fmla="*/ 33 w 642"/>
                <a:gd name="T7" fmla="*/ 0 h 263"/>
                <a:gd name="T8" fmla="*/ 0 60000 65536"/>
                <a:gd name="T9" fmla="*/ 0 60000 65536"/>
                <a:gd name="T10" fmla="*/ 0 60000 65536"/>
                <a:gd name="T11" fmla="*/ 0 60000 65536"/>
                <a:gd name="T12" fmla="*/ 0 w 642"/>
                <a:gd name="T13" fmla="*/ 0 h 263"/>
                <a:gd name="T14" fmla="*/ 642 w 642"/>
                <a:gd name="T15" fmla="*/ 263 h 263"/>
              </a:gdLst>
              <a:ahLst/>
              <a:cxnLst>
                <a:cxn ang="T8">
                  <a:pos x="T0" y="T1"/>
                </a:cxn>
                <a:cxn ang="T9">
                  <a:pos x="T2" y="T3"/>
                </a:cxn>
                <a:cxn ang="T10">
                  <a:pos x="T4" y="T5"/>
                </a:cxn>
                <a:cxn ang="T11">
                  <a:pos x="T6" y="T7"/>
                </a:cxn>
              </a:cxnLst>
              <a:rect l="T12" t="T13" r="T14" b="T15"/>
              <a:pathLst>
                <a:path w="642" h="263">
                  <a:moveTo>
                    <a:pt x="461" y="0"/>
                  </a:moveTo>
                  <a:lnTo>
                    <a:pt x="642" y="263"/>
                  </a:lnTo>
                  <a:lnTo>
                    <a:pt x="0" y="232"/>
                  </a:lnTo>
                  <a:lnTo>
                    <a:pt x="4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37" name="Freeform 453"/>
            <p:cNvSpPr>
              <a:spLocks/>
            </p:cNvSpPr>
            <p:nvPr/>
          </p:nvSpPr>
          <p:spPr bwMode="auto">
            <a:xfrm>
              <a:off x="3794" y="2754"/>
              <a:ext cx="46" cy="20"/>
            </a:xfrm>
            <a:custGeom>
              <a:avLst/>
              <a:gdLst>
                <a:gd name="T0" fmla="*/ 33 w 642"/>
                <a:gd name="T1" fmla="*/ 0 h 263"/>
                <a:gd name="T2" fmla="*/ 46 w 642"/>
                <a:gd name="T3" fmla="*/ 20 h 263"/>
                <a:gd name="T4" fmla="*/ 0 w 642"/>
                <a:gd name="T5" fmla="*/ 18 h 263"/>
                <a:gd name="T6" fmla="*/ 33 w 642"/>
                <a:gd name="T7" fmla="*/ 0 h 263"/>
                <a:gd name="T8" fmla="*/ 0 60000 65536"/>
                <a:gd name="T9" fmla="*/ 0 60000 65536"/>
                <a:gd name="T10" fmla="*/ 0 60000 65536"/>
                <a:gd name="T11" fmla="*/ 0 60000 65536"/>
                <a:gd name="T12" fmla="*/ 0 w 642"/>
                <a:gd name="T13" fmla="*/ 0 h 263"/>
                <a:gd name="T14" fmla="*/ 642 w 642"/>
                <a:gd name="T15" fmla="*/ 263 h 263"/>
              </a:gdLst>
              <a:ahLst/>
              <a:cxnLst>
                <a:cxn ang="T8">
                  <a:pos x="T0" y="T1"/>
                </a:cxn>
                <a:cxn ang="T9">
                  <a:pos x="T2" y="T3"/>
                </a:cxn>
                <a:cxn ang="T10">
                  <a:pos x="T4" y="T5"/>
                </a:cxn>
                <a:cxn ang="T11">
                  <a:pos x="T6" y="T7"/>
                </a:cxn>
              </a:cxnLst>
              <a:rect l="T12" t="T13" r="T14" b="T15"/>
              <a:pathLst>
                <a:path w="642" h="263">
                  <a:moveTo>
                    <a:pt x="461" y="0"/>
                  </a:moveTo>
                  <a:lnTo>
                    <a:pt x="642" y="263"/>
                  </a:lnTo>
                  <a:lnTo>
                    <a:pt x="0" y="232"/>
                  </a:lnTo>
                  <a:lnTo>
                    <a:pt x="4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38" name="Freeform 454"/>
            <p:cNvSpPr>
              <a:spLocks/>
            </p:cNvSpPr>
            <p:nvPr/>
          </p:nvSpPr>
          <p:spPr bwMode="auto">
            <a:xfrm>
              <a:off x="3827" y="2749"/>
              <a:ext cx="45" cy="25"/>
            </a:xfrm>
            <a:custGeom>
              <a:avLst/>
              <a:gdLst>
                <a:gd name="T0" fmla="*/ 45 w 633"/>
                <a:gd name="T1" fmla="*/ 0 h 329"/>
                <a:gd name="T2" fmla="*/ 13 w 633"/>
                <a:gd name="T3" fmla="*/ 25 h 329"/>
                <a:gd name="T4" fmla="*/ 0 w 633"/>
                <a:gd name="T5" fmla="*/ 5 h 329"/>
                <a:gd name="T6" fmla="*/ 45 w 633"/>
                <a:gd name="T7" fmla="*/ 0 h 329"/>
                <a:gd name="T8" fmla="*/ 0 60000 65536"/>
                <a:gd name="T9" fmla="*/ 0 60000 65536"/>
                <a:gd name="T10" fmla="*/ 0 60000 65536"/>
                <a:gd name="T11" fmla="*/ 0 60000 65536"/>
                <a:gd name="T12" fmla="*/ 0 w 633"/>
                <a:gd name="T13" fmla="*/ 0 h 329"/>
                <a:gd name="T14" fmla="*/ 633 w 633"/>
                <a:gd name="T15" fmla="*/ 329 h 329"/>
              </a:gdLst>
              <a:ahLst/>
              <a:cxnLst>
                <a:cxn ang="T8">
                  <a:pos x="T0" y="T1"/>
                </a:cxn>
                <a:cxn ang="T9">
                  <a:pos x="T2" y="T3"/>
                </a:cxn>
                <a:cxn ang="T10">
                  <a:pos x="T4" y="T5"/>
                </a:cxn>
                <a:cxn ang="T11">
                  <a:pos x="T6" y="T7"/>
                </a:cxn>
              </a:cxnLst>
              <a:rect l="T12" t="T13" r="T14" b="T15"/>
              <a:pathLst>
                <a:path w="633" h="329">
                  <a:moveTo>
                    <a:pt x="633" y="0"/>
                  </a:moveTo>
                  <a:lnTo>
                    <a:pt x="181" y="329"/>
                  </a:lnTo>
                  <a:lnTo>
                    <a:pt x="0" y="66"/>
                  </a:lnTo>
                  <a:lnTo>
                    <a:pt x="6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39" name="Freeform 455"/>
            <p:cNvSpPr>
              <a:spLocks/>
            </p:cNvSpPr>
            <p:nvPr/>
          </p:nvSpPr>
          <p:spPr bwMode="auto">
            <a:xfrm>
              <a:off x="3827" y="2749"/>
              <a:ext cx="45" cy="25"/>
            </a:xfrm>
            <a:custGeom>
              <a:avLst/>
              <a:gdLst>
                <a:gd name="T0" fmla="*/ 45 w 633"/>
                <a:gd name="T1" fmla="*/ 0 h 329"/>
                <a:gd name="T2" fmla="*/ 13 w 633"/>
                <a:gd name="T3" fmla="*/ 25 h 329"/>
                <a:gd name="T4" fmla="*/ 0 w 633"/>
                <a:gd name="T5" fmla="*/ 5 h 329"/>
                <a:gd name="T6" fmla="*/ 45 w 633"/>
                <a:gd name="T7" fmla="*/ 0 h 329"/>
                <a:gd name="T8" fmla="*/ 0 60000 65536"/>
                <a:gd name="T9" fmla="*/ 0 60000 65536"/>
                <a:gd name="T10" fmla="*/ 0 60000 65536"/>
                <a:gd name="T11" fmla="*/ 0 60000 65536"/>
                <a:gd name="T12" fmla="*/ 0 w 633"/>
                <a:gd name="T13" fmla="*/ 0 h 329"/>
                <a:gd name="T14" fmla="*/ 633 w 633"/>
                <a:gd name="T15" fmla="*/ 329 h 329"/>
              </a:gdLst>
              <a:ahLst/>
              <a:cxnLst>
                <a:cxn ang="T8">
                  <a:pos x="T0" y="T1"/>
                </a:cxn>
                <a:cxn ang="T9">
                  <a:pos x="T2" y="T3"/>
                </a:cxn>
                <a:cxn ang="T10">
                  <a:pos x="T4" y="T5"/>
                </a:cxn>
                <a:cxn ang="T11">
                  <a:pos x="T6" y="T7"/>
                </a:cxn>
              </a:cxnLst>
              <a:rect l="T12" t="T13" r="T14" b="T15"/>
              <a:pathLst>
                <a:path w="633" h="329">
                  <a:moveTo>
                    <a:pt x="633" y="0"/>
                  </a:moveTo>
                  <a:lnTo>
                    <a:pt x="181" y="329"/>
                  </a:lnTo>
                  <a:lnTo>
                    <a:pt x="0" y="66"/>
                  </a:lnTo>
                  <a:lnTo>
                    <a:pt x="6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40" name="Freeform 456"/>
            <p:cNvSpPr>
              <a:spLocks/>
            </p:cNvSpPr>
            <p:nvPr/>
          </p:nvSpPr>
          <p:spPr bwMode="auto">
            <a:xfrm>
              <a:off x="3251" y="2740"/>
              <a:ext cx="49" cy="20"/>
            </a:xfrm>
            <a:custGeom>
              <a:avLst/>
              <a:gdLst>
                <a:gd name="T0" fmla="*/ 13 w 694"/>
                <a:gd name="T1" fmla="*/ 0 h 260"/>
                <a:gd name="T2" fmla="*/ 49 w 694"/>
                <a:gd name="T3" fmla="*/ 19 h 260"/>
                <a:gd name="T4" fmla="*/ 0 w 694"/>
                <a:gd name="T5" fmla="*/ 20 h 260"/>
                <a:gd name="T6" fmla="*/ 13 w 694"/>
                <a:gd name="T7" fmla="*/ 0 h 260"/>
                <a:gd name="T8" fmla="*/ 0 60000 65536"/>
                <a:gd name="T9" fmla="*/ 0 60000 65536"/>
                <a:gd name="T10" fmla="*/ 0 60000 65536"/>
                <a:gd name="T11" fmla="*/ 0 60000 65536"/>
                <a:gd name="T12" fmla="*/ 0 w 694"/>
                <a:gd name="T13" fmla="*/ 0 h 260"/>
                <a:gd name="T14" fmla="*/ 694 w 694"/>
                <a:gd name="T15" fmla="*/ 260 h 260"/>
              </a:gdLst>
              <a:ahLst/>
              <a:cxnLst>
                <a:cxn ang="T8">
                  <a:pos x="T0" y="T1"/>
                </a:cxn>
                <a:cxn ang="T9">
                  <a:pos x="T2" y="T3"/>
                </a:cxn>
                <a:cxn ang="T10">
                  <a:pos x="T4" y="T5"/>
                </a:cxn>
                <a:cxn ang="T11">
                  <a:pos x="T6" y="T7"/>
                </a:cxn>
              </a:cxnLst>
              <a:rect l="T12" t="T13" r="T14" b="T15"/>
              <a:pathLst>
                <a:path w="694" h="260">
                  <a:moveTo>
                    <a:pt x="185" y="0"/>
                  </a:moveTo>
                  <a:lnTo>
                    <a:pt x="694" y="251"/>
                  </a:lnTo>
                  <a:lnTo>
                    <a:pt x="0" y="260"/>
                  </a:lnTo>
                  <a:lnTo>
                    <a:pt x="1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41" name="Freeform 457"/>
            <p:cNvSpPr>
              <a:spLocks/>
            </p:cNvSpPr>
            <p:nvPr/>
          </p:nvSpPr>
          <p:spPr bwMode="auto">
            <a:xfrm>
              <a:off x="3251" y="2740"/>
              <a:ext cx="49" cy="20"/>
            </a:xfrm>
            <a:custGeom>
              <a:avLst/>
              <a:gdLst>
                <a:gd name="T0" fmla="*/ 13 w 694"/>
                <a:gd name="T1" fmla="*/ 0 h 260"/>
                <a:gd name="T2" fmla="*/ 49 w 694"/>
                <a:gd name="T3" fmla="*/ 19 h 260"/>
                <a:gd name="T4" fmla="*/ 0 w 694"/>
                <a:gd name="T5" fmla="*/ 20 h 260"/>
                <a:gd name="T6" fmla="*/ 13 w 694"/>
                <a:gd name="T7" fmla="*/ 0 h 260"/>
                <a:gd name="T8" fmla="*/ 0 60000 65536"/>
                <a:gd name="T9" fmla="*/ 0 60000 65536"/>
                <a:gd name="T10" fmla="*/ 0 60000 65536"/>
                <a:gd name="T11" fmla="*/ 0 60000 65536"/>
                <a:gd name="T12" fmla="*/ 0 w 694"/>
                <a:gd name="T13" fmla="*/ 0 h 260"/>
                <a:gd name="T14" fmla="*/ 694 w 694"/>
                <a:gd name="T15" fmla="*/ 260 h 260"/>
              </a:gdLst>
              <a:ahLst/>
              <a:cxnLst>
                <a:cxn ang="T8">
                  <a:pos x="T0" y="T1"/>
                </a:cxn>
                <a:cxn ang="T9">
                  <a:pos x="T2" y="T3"/>
                </a:cxn>
                <a:cxn ang="T10">
                  <a:pos x="T4" y="T5"/>
                </a:cxn>
                <a:cxn ang="T11">
                  <a:pos x="T6" y="T7"/>
                </a:cxn>
              </a:cxnLst>
              <a:rect l="T12" t="T13" r="T14" b="T15"/>
              <a:pathLst>
                <a:path w="694" h="260">
                  <a:moveTo>
                    <a:pt x="185" y="0"/>
                  </a:moveTo>
                  <a:lnTo>
                    <a:pt x="694" y="251"/>
                  </a:lnTo>
                  <a:lnTo>
                    <a:pt x="0" y="260"/>
                  </a:lnTo>
                  <a:lnTo>
                    <a:pt x="1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42" name="Freeform 458"/>
            <p:cNvSpPr>
              <a:spLocks/>
            </p:cNvSpPr>
            <p:nvPr/>
          </p:nvSpPr>
          <p:spPr bwMode="auto">
            <a:xfrm>
              <a:off x="3827" y="2731"/>
              <a:ext cx="45" cy="23"/>
            </a:xfrm>
            <a:custGeom>
              <a:avLst/>
              <a:gdLst>
                <a:gd name="T0" fmla="*/ 29 w 633"/>
                <a:gd name="T1" fmla="*/ 0 h 298"/>
                <a:gd name="T2" fmla="*/ 45 w 633"/>
                <a:gd name="T3" fmla="*/ 18 h 298"/>
                <a:gd name="T4" fmla="*/ 0 w 633"/>
                <a:gd name="T5" fmla="*/ 23 h 298"/>
                <a:gd name="T6" fmla="*/ 29 w 633"/>
                <a:gd name="T7" fmla="*/ 0 h 298"/>
                <a:gd name="T8" fmla="*/ 0 60000 65536"/>
                <a:gd name="T9" fmla="*/ 0 60000 65536"/>
                <a:gd name="T10" fmla="*/ 0 60000 65536"/>
                <a:gd name="T11" fmla="*/ 0 60000 65536"/>
                <a:gd name="T12" fmla="*/ 0 w 633"/>
                <a:gd name="T13" fmla="*/ 0 h 298"/>
                <a:gd name="T14" fmla="*/ 633 w 633"/>
                <a:gd name="T15" fmla="*/ 298 h 298"/>
              </a:gdLst>
              <a:ahLst/>
              <a:cxnLst>
                <a:cxn ang="T8">
                  <a:pos x="T0" y="T1"/>
                </a:cxn>
                <a:cxn ang="T9">
                  <a:pos x="T2" y="T3"/>
                </a:cxn>
                <a:cxn ang="T10">
                  <a:pos x="T4" y="T5"/>
                </a:cxn>
                <a:cxn ang="T11">
                  <a:pos x="T6" y="T7"/>
                </a:cxn>
              </a:cxnLst>
              <a:rect l="T12" t="T13" r="T14" b="T15"/>
              <a:pathLst>
                <a:path w="633" h="298">
                  <a:moveTo>
                    <a:pt x="410" y="0"/>
                  </a:moveTo>
                  <a:lnTo>
                    <a:pt x="633" y="232"/>
                  </a:lnTo>
                  <a:lnTo>
                    <a:pt x="0" y="298"/>
                  </a:lnTo>
                  <a:lnTo>
                    <a:pt x="4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43" name="Freeform 459"/>
            <p:cNvSpPr>
              <a:spLocks/>
            </p:cNvSpPr>
            <p:nvPr/>
          </p:nvSpPr>
          <p:spPr bwMode="auto">
            <a:xfrm>
              <a:off x="3827" y="2731"/>
              <a:ext cx="45" cy="23"/>
            </a:xfrm>
            <a:custGeom>
              <a:avLst/>
              <a:gdLst>
                <a:gd name="T0" fmla="*/ 29 w 633"/>
                <a:gd name="T1" fmla="*/ 0 h 298"/>
                <a:gd name="T2" fmla="*/ 45 w 633"/>
                <a:gd name="T3" fmla="*/ 18 h 298"/>
                <a:gd name="T4" fmla="*/ 0 w 633"/>
                <a:gd name="T5" fmla="*/ 23 h 298"/>
                <a:gd name="T6" fmla="*/ 29 w 633"/>
                <a:gd name="T7" fmla="*/ 0 h 298"/>
                <a:gd name="T8" fmla="*/ 0 60000 65536"/>
                <a:gd name="T9" fmla="*/ 0 60000 65536"/>
                <a:gd name="T10" fmla="*/ 0 60000 65536"/>
                <a:gd name="T11" fmla="*/ 0 60000 65536"/>
                <a:gd name="T12" fmla="*/ 0 w 633"/>
                <a:gd name="T13" fmla="*/ 0 h 298"/>
                <a:gd name="T14" fmla="*/ 633 w 633"/>
                <a:gd name="T15" fmla="*/ 298 h 298"/>
              </a:gdLst>
              <a:ahLst/>
              <a:cxnLst>
                <a:cxn ang="T8">
                  <a:pos x="T0" y="T1"/>
                </a:cxn>
                <a:cxn ang="T9">
                  <a:pos x="T2" y="T3"/>
                </a:cxn>
                <a:cxn ang="T10">
                  <a:pos x="T4" y="T5"/>
                </a:cxn>
                <a:cxn ang="T11">
                  <a:pos x="T6" y="T7"/>
                </a:cxn>
              </a:cxnLst>
              <a:rect l="T12" t="T13" r="T14" b="T15"/>
              <a:pathLst>
                <a:path w="633" h="298">
                  <a:moveTo>
                    <a:pt x="410" y="0"/>
                  </a:moveTo>
                  <a:lnTo>
                    <a:pt x="633" y="232"/>
                  </a:lnTo>
                  <a:lnTo>
                    <a:pt x="0" y="298"/>
                  </a:lnTo>
                  <a:lnTo>
                    <a:pt x="4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44" name="Freeform 460"/>
            <p:cNvSpPr>
              <a:spLocks/>
            </p:cNvSpPr>
            <p:nvPr/>
          </p:nvSpPr>
          <p:spPr bwMode="auto">
            <a:xfrm>
              <a:off x="3214" y="2729"/>
              <a:ext cx="50" cy="31"/>
            </a:xfrm>
            <a:custGeom>
              <a:avLst/>
              <a:gdLst>
                <a:gd name="T0" fmla="*/ 0 w 696"/>
                <a:gd name="T1" fmla="*/ 0 h 406"/>
                <a:gd name="T2" fmla="*/ 50 w 696"/>
                <a:gd name="T3" fmla="*/ 11 h 406"/>
                <a:gd name="T4" fmla="*/ 37 w 696"/>
                <a:gd name="T5" fmla="*/ 31 h 406"/>
                <a:gd name="T6" fmla="*/ 0 w 696"/>
                <a:gd name="T7" fmla="*/ 0 h 406"/>
                <a:gd name="T8" fmla="*/ 0 60000 65536"/>
                <a:gd name="T9" fmla="*/ 0 60000 65536"/>
                <a:gd name="T10" fmla="*/ 0 60000 65536"/>
                <a:gd name="T11" fmla="*/ 0 60000 65536"/>
                <a:gd name="T12" fmla="*/ 0 w 696"/>
                <a:gd name="T13" fmla="*/ 0 h 406"/>
                <a:gd name="T14" fmla="*/ 696 w 696"/>
                <a:gd name="T15" fmla="*/ 406 h 406"/>
              </a:gdLst>
              <a:ahLst/>
              <a:cxnLst>
                <a:cxn ang="T8">
                  <a:pos x="T0" y="T1"/>
                </a:cxn>
                <a:cxn ang="T9">
                  <a:pos x="T2" y="T3"/>
                </a:cxn>
                <a:cxn ang="T10">
                  <a:pos x="T4" y="T5"/>
                </a:cxn>
                <a:cxn ang="T11">
                  <a:pos x="T6" y="T7"/>
                </a:cxn>
              </a:cxnLst>
              <a:rect l="T12" t="T13" r="T14" b="T15"/>
              <a:pathLst>
                <a:path w="696" h="406">
                  <a:moveTo>
                    <a:pt x="0" y="0"/>
                  </a:moveTo>
                  <a:lnTo>
                    <a:pt x="696" y="146"/>
                  </a:lnTo>
                  <a:lnTo>
                    <a:pt x="511" y="40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45" name="Freeform 461"/>
            <p:cNvSpPr>
              <a:spLocks/>
            </p:cNvSpPr>
            <p:nvPr/>
          </p:nvSpPr>
          <p:spPr bwMode="auto">
            <a:xfrm>
              <a:off x="3214" y="2729"/>
              <a:ext cx="50" cy="31"/>
            </a:xfrm>
            <a:custGeom>
              <a:avLst/>
              <a:gdLst>
                <a:gd name="T0" fmla="*/ 0 w 696"/>
                <a:gd name="T1" fmla="*/ 0 h 406"/>
                <a:gd name="T2" fmla="*/ 50 w 696"/>
                <a:gd name="T3" fmla="*/ 11 h 406"/>
                <a:gd name="T4" fmla="*/ 37 w 696"/>
                <a:gd name="T5" fmla="*/ 31 h 406"/>
                <a:gd name="T6" fmla="*/ 0 w 696"/>
                <a:gd name="T7" fmla="*/ 0 h 406"/>
                <a:gd name="T8" fmla="*/ 0 60000 65536"/>
                <a:gd name="T9" fmla="*/ 0 60000 65536"/>
                <a:gd name="T10" fmla="*/ 0 60000 65536"/>
                <a:gd name="T11" fmla="*/ 0 60000 65536"/>
                <a:gd name="T12" fmla="*/ 0 w 696"/>
                <a:gd name="T13" fmla="*/ 0 h 406"/>
                <a:gd name="T14" fmla="*/ 696 w 696"/>
                <a:gd name="T15" fmla="*/ 406 h 406"/>
              </a:gdLst>
              <a:ahLst/>
              <a:cxnLst>
                <a:cxn ang="T8">
                  <a:pos x="T0" y="T1"/>
                </a:cxn>
                <a:cxn ang="T9">
                  <a:pos x="T2" y="T3"/>
                </a:cxn>
                <a:cxn ang="T10">
                  <a:pos x="T4" y="T5"/>
                </a:cxn>
                <a:cxn ang="T11">
                  <a:pos x="T6" y="T7"/>
                </a:cxn>
              </a:cxnLst>
              <a:rect l="T12" t="T13" r="T14" b="T15"/>
              <a:pathLst>
                <a:path w="696" h="406">
                  <a:moveTo>
                    <a:pt x="0" y="0"/>
                  </a:moveTo>
                  <a:lnTo>
                    <a:pt x="696" y="146"/>
                  </a:lnTo>
                  <a:lnTo>
                    <a:pt x="511" y="40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46" name="Freeform 462"/>
            <p:cNvSpPr>
              <a:spLocks/>
            </p:cNvSpPr>
            <p:nvPr/>
          </p:nvSpPr>
          <p:spPr bwMode="auto">
            <a:xfrm>
              <a:off x="3856" y="2718"/>
              <a:ext cx="44" cy="31"/>
            </a:xfrm>
            <a:custGeom>
              <a:avLst/>
              <a:gdLst>
                <a:gd name="T0" fmla="*/ 44 w 620"/>
                <a:gd name="T1" fmla="*/ 0 h 395"/>
                <a:gd name="T2" fmla="*/ 16 w 620"/>
                <a:gd name="T3" fmla="*/ 31 h 395"/>
                <a:gd name="T4" fmla="*/ 0 w 620"/>
                <a:gd name="T5" fmla="*/ 13 h 395"/>
                <a:gd name="T6" fmla="*/ 44 w 620"/>
                <a:gd name="T7" fmla="*/ 0 h 395"/>
                <a:gd name="T8" fmla="*/ 0 60000 65536"/>
                <a:gd name="T9" fmla="*/ 0 60000 65536"/>
                <a:gd name="T10" fmla="*/ 0 60000 65536"/>
                <a:gd name="T11" fmla="*/ 0 60000 65536"/>
                <a:gd name="T12" fmla="*/ 0 w 620"/>
                <a:gd name="T13" fmla="*/ 0 h 395"/>
                <a:gd name="T14" fmla="*/ 620 w 620"/>
                <a:gd name="T15" fmla="*/ 395 h 395"/>
              </a:gdLst>
              <a:ahLst/>
              <a:cxnLst>
                <a:cxn ang="T8">
                  <a:pos x="T0" y="T1"/>
                </a:cxn>
                <a:cxn ang="T9">
                  <a:pos x="T2" y="T3"/>
                </a:cxn>
                <a:cxn ang="T10">
                  <a:pos x="T4" y="T5"/>
                </a:cxn>
                <a:cxn ang="T11">
                  <a:pos x="T6" y="T7"/>
                </a:cxn>
              </a:cxnLst>
              <a:rect l="T12" t="T13" r="T14" b="T15"/>
              <a:pathLst>
                <a:path w="620" h="395">
                  <a:moveTo>
                    <a:pt x="620" y="0"/>
                  </a:moveTo>
                  <a:lnTo>
                    <a:pt x="223" y="395"/>
                  </a:lnTo>
                  <a:lnTo>
                    <a:pt x="0" y="163"/>
                  </a:lnTo>
                  <a:lnTo>
                    <a:pt x="6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47" name="Freeform 463"/>
            <p:cNvSpPr>
              <a:spLocks/>
            </p:cNvSpPr>
            <p:nvPr/>
          </p:nvSpPr>
          <p:spPr bwMode="auto">
            <a:xfrm>
              <a:off x="3856" y="2718"/>
              <a:ext cx="44" cy="31"/>
            </a:xfrm>
            <a:custGeom>
              <a:avLst/>
              <a:gdLst>
                <a:gd name="T0" fmla="*/ 44 w 620"/>
                <a:gd name="T1" fmla="*/ 0 h 395"/>
                <a:gd name="T2" fmla="*/ 16 w 620"/>
                <a:gd name="T3" fmla="*/ 31 h 395"/>
                <a:gd name="T4" fmla="*/ 0 w 620"/>
                <a:gd name="T5" fmla="*/ 13 h 395"/>
                <a:gd name="T6" fmla="*/ 44 w 620"/>
                <a:gd name="T7" fmla="*/ 0 h 395"/>
                <a:gd name="T8" fmla="*/ 0 60000 65536"/>
                <a:gd name="T9" fmla="*/ 0 60000 65536"/>
                <a:gd name="T10" fmla="*/ 0 60000 65536"/>
                <a:gd name="T11" fmla="*/ 0 60000 65536"/>
                <a:gd name="T12" fmla="*/ 0 w 620"/>
                <a:gd name="T13" fmla="*/ 0 h 395"/>
                <a:gd name="T14" fmla="*/ 620 w 620"/>
                <a:gd name="T15" fmla="*/ 395 h 395"/>
              </a:gdLst>
              <a:ahLst/>
              <a:cxnLst>
                <a:cxn ang="T8">
                  <a:pos x="T0" y="T1"/>
                </a:cxn>
                <a:cxn ang="T9">
                  <a:pos x="T2" y="T3"/>
                </a:cxn>
                <a:cxn ang="T10">
                  <a:pos x="T4" y="T5"/>
                </a:cxn>
                <a:cxn ang="T11">
                  <a:pos x="T6" y="T7"/>
                </a:cxn>
              </a:cxnLst>
              <a:rect l="T12" t="T13" r="T14" b="T15"/>
              <a:pathLst>
                <a:path w="620" h="395">
                  <a:moveTo>
                    <a:pt x="620" y="0"/>
                  </a:moveTo>
                  <a:lnTo>
                    <a:pt x="223" y="395"/>
                  </a:lnTo>
                  <a:lnTo>
                    <a:pt x="0" y="163"/>
                  </a:lnTo>
                  <a:lnTo>
                    <a:pt x="6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48" name="Freeform 464"/>
            <p:cNvSpPr>
              <a:spLocks/>
            </p:cNvSpPr>
            <p:nvPr/>
          </p:nvSpPr>
          <p:spPr bwMode="auto">
            <a:xfrm>
              <a:off x="3214" y="2712"/>
              <a:ext cx="50" cy="28"/>
            </a:xfrm>
            <a:custGeom>
              <a:avLst/>
              <a:gdLst>
                <a:gd name="T0" fmla="*/ 17 w 696"/>
                <a:gd name="T1" fmla="*/ 0 h 363"/>
                <a:gd name="T2" fmla="*/ 50 w 696"/>
                <a:gd name="T3" fmla="*/ 28 h 363"/>
                <a:gd name="T4" fmla="*/ 0 w 696"/>
                <a:gd name="T5" fmla="*/ 17 h 363"/>
                <a:gd name="T6" fmla="*/ 17 w 696"/>
                <a:gd name="T7" fmla="*/ 0 h 363"/>
                <a:gd name="T8" fmla="*/ 0 60000 65536"/>
                <a:gd name="T9" fmla="*/ 0 60000 65536"/>
                <a:gd name="T10" fmla="*/ 0 60000 65536"/>
                <a:gd name="T11" fmla="*/ 0 60000 65536"/>
                <a:gd name="T12" fmla="*/ 0 w 696"/>
                <a:gd name="T13" fmla="*/ 0 h 363"/>
                <a:gd name="T14" fmla="*/ 696 w 696"/>
                <a:gd name="T15" fmla="*/ 363 h 363"/>
              </a:gdLst>
              <a:ahLst/>
              <a:cxnLst>
                <a:cxn ang="T8">
                  <a:pos x="T0" y="T1"/>
                </a:cxn>
                <a:cxn ang="T9">
                  <a:pos x="T2" y="T3"/>
                </a:cxn>
                <a:cxn ang="T10">
                  <a:pos x="T4" y="T5"/>
                </a:cxn>
                <a:cxn ang="T11">
                  <a:pos x="T6" y="T7"/>
                </a:cxn>
              </a:cxnLst>
              <a:rect l="T12" t="T13" r="T14" b="T15"/>
              <a:pathLst>
                <a:path w="696" h="363">
                  <a:moveTo>
                    <a:pt x="240" y="0"/>
                  </a:moveTo>
                  <a:lnTo>
                    <a:pt x="696" y="363"/>
                  </a:lnTo>
                  <a:lnTo>
                    <a:pt x="0" y="217"/>
                  </a:lnTo>
                  <a:lnTo>
                    <a:pt x="2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49" name="Freeform 465"/>
            <p:cNvSpPr>
              <a:spLocks/>
            </p:cNvSpPr>
            <p:nvPr/>
          </p:nvSpPr>
          <p:spPr bwMode="auto">
            <a:xfrm>
              <a:off x="3214" y="2712"/>
              <a:ext cx="50" cy="28"/>
            </a:xfrm>
            <a:custGeom>
              <a:avLst/>
              <a:gdLst>
                <a:gd name="T0" fmla="*/ 17 w 696"/>
                <a:gd name="T1" fmla="*/ 0 h 363"/>
                <a:gd name="T2" fmla="*/ 50 w 696"/>
                <a:gd name="T3" fmla="*/ 28 h 363"/>
                <a:gd name="T4" fmla="*/ 0 w 696"/>
                <a:gd name="T5" fmla="*/ 17 h 363"/>
                <a:gd name="T6" fmla="*/ 17 w 696"/>
                <a:gd name="T7" fmla="*/ 0 h 363"/>
                <a:gd name="T8" fmla="*/ 0 60000 65536"/>
                <a:gd name="T9" fmla="*/ 0 60000 65536"/>
                <a:gd name="T10" fmla="*/ 0 60000 65536"/>
                <a:gd name="T11" fmla="*/ 0 60000 65536"/>
                <a:gd name="T12" fmla="*/ 0 w 696"/>
                <a:gd name="T13" fmla="*/ 0 h 363"/>
                <a:gd name="T14" fmla="*/ 696 w 696"/>
                <a:gd name="T15" fmla="*/ 363 h 363"/>
              </a:gdLst>
              <a:ahLst/>
              <a:cxnLst>
                <a:cxn ang="T8">
                  <a:pos x="T0" y="T1"/>
                </a:cxn>
                <a:cxn ang="T9">
                  <a:pos x="T2" y="T3"/>
                </a:cxn>
                <a:cxn ang="T10">
                  <a:pos x="T4" y="T5"/>
                </a:cxn>
                <a:cxn ang="T11">
                  <a:pos x="T6" y="T7"/>
                </a:cxn>
              </a:cxnLst>
              <a:rect l="T12" t="T13" r="T14" b="T15"/>
              <a:pathLst>
                <a:path w="696" h="363">
                  <a:moveTo>
                    <a:pt x="240" y="0"/>
                  </a:moveTo>
                  <a:lnTo>
                    <a:pt x="696" y="363"/>
                  </a:lnTo>
                  <a:lnTo>
                    <a:pt x="0" y="217"/>
                  </a:lnTo>
                  <a:lnTo>
                    <a:pt x="2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50" name="Freeform 466"/>
            <p:cNvSpPr>
              <a:spLocks/>
            </p:cNvSpPr>
            <p:nvPr/>
          </p:nvSpPr>
          <p:spPr bwMode="auto">
            <a:xfrm>
              <a:off x="3856" y="2703"/>
              <a:ext cx="44" cy="28"/>
            </a:xfrm>
            <a:custGeom>
              <a:avLst/>
              <a:gdLst>
                <a:gd name="T0" fmla="*/ 26 w 620"/>
                <a:gd name="T1" fmla="*/ 0 h 361"/>
                <a:gd name="T2" fmla="*/ 44 w 620"/>
                <a:gd name="T3" fmla="*/ 15 h 361"/>
                <a:gd name="T4" fmla="*/ 0 w 620"/>
                <a:gd name="T5" fmla="*/ 28 h 361"/>
                <a:gd name="T6" fmla="*/ 26 w 620"/>
                <a:gd name="T7" fmla="*/ 0 h 361"/>
                <a:gd name="T8" fmla="*/ 0 60000 65536"/>
                <a:gd name="T9" fmla="*/ 0 60000 65536"/>
                <a:gd name="T10" fmla="*/ 0 60000 65536"/>
                <a:gd name="T11" fmla="*/ 0 60000 65536"/>
                <a:gd name="T12" fmla="*/ 0 w 620"/>
                <a:gd name="T13" fmla="*/ 0 h 361"/>
                <a:gd name="T14" fmla="*/ 620 w 620"/>
                <a:gd name="T15" fmla="*/ 361 h 361"/>
              </a:gdLst>
              <a:ahLst/>
              <a:cxnLst>
                <a:cxn ang="T8">
                  <a:pos x="T0" y="T1"/>
                </a:cxn>
                <a:cxn ang="T9">
                  <a:pos x="T2" y="T3"/>
                </a:cxn>
                <a:cxn ang="T10">
                  <a:pos x="T4" y="T5"/>
                </a:cxn>
                <a:cxn ang="T11">
                  <a:pos x="T6" y="T7"/>
                </a:cxn>
              </a:cxnLst>
              <a:rect l="T12" t="T13" r="T14" b="T15"/>
              <a:pathLst>
                <a:path w="620" h="361">
                  <a:moveTo>
                    <a:pt x="362" y="0"/>
                  </a:moveTo>
                  <a:lnTo>
                    <a:pt x="620" y="198"/>
                  </a:lnTo>
                  <a:lnTo>
                    <a:pt x="0" y="361"/>
                  </a:lnTo>
                  <a:lnTo>
                    <a:pt x="3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51" name="Freeform 467"/>
            <p:cNvSpPr>
              <a:spLocks/>
            </p:cNvSpPr>
            <p:nvPr/>
          </p:nvSpPr>
          <p:spPr bwMode="auto">
            <a:xfrm>
              <a:off x="3856" y="2703"/>
              <a:ext cx="44" cy="28"/>
            </a:xfrm>
            <a:custGeom>
              <a:avLst/>
              <a:gdLst>
                <a:gd name="T0" fmla="*/ 26 w 620"/>
                <a:gd name="T1" fmla="*/ 0 h 361"/>
                <a:gd name="T2" fmla="*/ 44 w 620"/>
                <a:gd name="T3" fmla="*/ 15 h 361"/>
                <a:gd name="T4" fmla="*/ 0 w 620"/>
                <a:gd name="T5" fmla="*/ 28 h 361"/>
                <a:gd name="T6" fmla="*/ 26 w 620"/>
                <a:gd name="T7" fmla="*/ 0 h 361"/>
                <a:gd name="T8" fmla="*/ 0 60000 65536"/>
                <a:gd name="T9" fmla="*/ 0 60000 65536"/>
                <a:gd name="T10" fmla="*/ 0 60000 65536"/>
                <a:gd name="T11" fmla="*/ 0 60000 65536"/>
                <a:gd name="T12" fmla="*/ 0 w 620"/>
                <a:gd name="T13" fmla="*/ 0 h 361"/>
                <a:gd name="T14" fmla="*/ 620 w 620"/>
                <a:gd name="T15" fmla="*/ 361 h 361"/>
              </a:gdLst>
              <a:ahLst/>
              <a:cxnLst>
                <a:cxn ang="T8">
                  <a:pos x="T0" y="T1"/>
                </a:cxn>
                <a:cxn ang="T9">
                  <a:pos x="T2" y="T3"/>
                </a:cxn>
                <a:cxn ang="T10">
                  <a:pos x="T4" y="T5"/>
                </a:cxn>
                <a:cxn ang="T11">
                  <a:pos x="T6" y="T7"/>
                </a:cxn>
              </a:cxnLst>
              <a:rect l="T12" t="T13" r="T14" b="T15"/>
              <a:pathLst>
                <a:path w="620" h="361">
                  <a:moveTo>
                    <a:pt x="362" y="0"/>
                  </a:moveTo>
                  <a:lnTo>
                    <a:pt x="620" y="198"/>
                  </a:lnTo>
                  <a:lnTo>
                    <a:pt x="0" y="361"/>
                  </a:lnTo>
                  <a:lnTo>
                    <a:pt x="36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52" name="Freeform 468"/>
            <p:cNvSpPr>
              <a:spLocks/>
            </p:cNvSpPr>
            <p:nvPr/>
          </p:nvSpPr>
          <p:spPr bwMode="auto">
            <a:xfrm>
              <a:off x="3184" y="2690"/>
              <a:ext cx="47" cy="39"/>
            </a:xfrm>
            <a:custGeom>
              <a:avLst/>
              <a:gdLst>
                <a:gd name="T0" fmla="*/ 0 w 659"/>
                <a:gd name="T1" fmla="*/ 0 h 511"/>
                <a:gd name="T2" fmla="*/ 47 w 659"/>
                <a:gd name="T3" fmla="*/ 22 h 511"/>
                <a:gd name="T4" fmla="*/ 30 w 659"/>
                <a:gd name="T5" fmla="*/ 39 h 511"/>
                <a:gd name="T6" fmla="*/ 0 w 659"/>
                <a:gd name="T7" fmla="*/ 0 h 511"/>
                <a:gd name="T8" fmla="*/ 0 60000 65536"/>
                <a:gd name="T9" fmla="*/ 0 60000 65536"/>
                <a:gd name="T10" fmla="*/ 0 60000 65536"/>
                <a:gd name="T11" fmla="*/ 0 60000 65536"/>
                <a:gd name="T12" fmla="*/ 0 w 659"/>
                <a:gd name="T13" fmla="*/ 0 h 511"/>
                <a:gd name="T14" fmla="*/ 659 w 659"/>
                <a:gd name="T15" fmla="*/ 511 h 511"/>
              </a:gdLst>
              <a:ahLst/>
              <a:cxnLst>
                <a:cxn ang="T8">
                  <a:pos x="T0" y="T1"/>
                </a:cxn>
                <a:cxn ang="T9">
                  <a:pos x="T2" y="T3"/>
                </a:cxn>
                <a:cxn ang="T10">
                  <a:pos x="T4" y="T5"/>
                </a:cxn>
                <a:cxn ang="T11">
                  <a:pos x="T6" y="T7"/>
                </a:cxn>
              </a:cxnLst>
              <a:rect l="T12" t="T13" r="T14" b="T15"/>
              <a:pathLst>
                <a:path w="659" h="511">
                  <a:moveTo>
                    <a:pt x="0" y="0"/>
                  </a:moveTo>
                  <a:lnTo>
                    <a:pt x="659" y="294"/>
                  </a:lnTo>
                  <a:lnTo>
                    <a:pt x="419" y="5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53" name="Freeform 469"/>
            <p:cNvSpPr>
              <a:spLocks/>
            </p:cNvSpPr>
            <p:nvPr/>
          </p:nvSpPr>
          <p:spPr bwMode="auto">
            <a:xfrm>
              <a:off x="3184" y="2690"/>
              <a:ext cx="47" cy="39"/>
            </a:xfrm>
            <a:custGeom>
              <a:avLst/>
              <a:gdLst>
                <a:gd name="T0" fmla="*/ 0 w 659"/>
                <a:gd name="T1" fmla="*/ 0 h 511"/>
                <a:gd name="T2" fmla="*/ 47 w 659"/>
                <a:gd name="T3" fmla="*/ 22 h 511"/>
                <a:gd name="T4" fmla="*/ 30 w 659"/>
                <a:gd name="T5" fmla="*/ 39 h 511"/>
                <a:gd name="T6" fmla="*/ 0 w 659"/>
                <a:gd name="T7" fmla="*/ 0 h 511"/>
                <a:gd name="T8" fmla="*/ 0 60000 65536"/>
                <a:gd name="T9" fmla="*/ 0 60000 65536"/>
                <a:gd name="T10" fmla="*/ 0 60000 65536"/>
                <a:gd name="T11" fmla="*/ 0 60000 65536"/>
                <a:gd name="T12" fmla="*/ 0 w 659"/>
                <a:gd name="T13" fmla="*/ 0 h 511"/>
                <a:gd name="T14" fmla="*/ 659 w 659"/>
                <a:gd name="T15" fmla="*/ 511 h 511"/>
              </a:gdLst>
              <a:ahLst/>
              <a:cxnLst>
                <a:cxn ang="T8">
                  <a:pos x="T0" y="T1"/>
                </a:cxn>
                <a:cxn ang="T9">
                  <a:pos x="T2" y="T3"/>
                </a:cxn>
                <a:cxn ang="T10">
                  <a:pos x="T4" y="T5"/>
                </a:cxn>
                <a:cxn ang="T11">
                  <a:pos x="T6" y="T7"/>
                </a:cxn>
              </a:cxnLst>
              <a:rect l="T12" t="T13" r="T14" b="T15"/>
              <a:pathLst>
                <a:path w="659" h="511">
                  <a:moveTo>
                    <a:pt x="0" y="0"/>
                  </a:moveTo>
                  <a:lnTo>
                    <a:pt x="659" y="294"/>
                  </a:lnTo>
                  <a:lnTo>
                    <a:pt x="419" y="51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54" name="Freeform 470"/>
            <p:cNvSpPr>
              <a:spLocks/>
            </p:cNvSpPr>
            <p:nvPr/>
          </p:nvSpPr>
          <p:spPr bwMode="auto">
            <a:xfrm>
              <a:off x="3882" y="2683"/>
              <a:ext cx="43" cy="35"/>
            </a:xfrm>
            <a:custGeom>
              <a:avLst/>
              <a:gdLst>
                <a:gd name="T0" fmla="*/ 43 w 600"/>
                <a:gd name="T1" fmla="*/ 0 h 455"/>
                <a:gd name="T2" fmla="*/ 18 w 600"/>
                <a:gd name="T3" fmla="*/ 35 h 455"/>
                <a:gd name="T4" fmla="*/ 0 w 600"/>
                <a:gd name="T5" fmla="*/ 20 h 455"/>
                <a:gd name="T6" fmla="*/ 43 w 600"/>
                <a:gd name="T7" fmla="*/ 0 h 455"/>
                <a:gd name="T8" fmla="*/ 0 60000 65536"/>
                <a:gd name="T9" fmla="*/ 0 60000 65536"/>
                <a:gd name="T10" fmla="*/ 0 60000 65536"/>
                <a:gd name="T11" fmla="*/ 0 60000 65536"/>
                <a:gd name="T12" fmla="*/ 0 w 600"/>
                <a:gd name="T13" fmla="*/ 0 h 455"/>
                <a:gd name="T14" fmla="*/ 600 w 600"/>
                <a:gd name="T15" fmla="*/ 455 h 455"/>
              </a:gdLst>
              <a:ahLst/>
              <a:cxnLst>
                <a:cxn ang="T8">
                  <a:pos x="T0" y="T1"/>
                </a:cxn>
                <a:cxn ang="T9">
                  <a:pos x="T2" y="T3"/>
                </a:cxn>
                <a:cxn ang="T10">
                  <a:pos x="T4" y="T5"/>
                </a:cxn>
                <a:cxn ang="T11">
                  <a:pos x="T6" y="T7"/>
                </a:cxn>
              </a:cxnLst>
              <a:rect l="T12" t="T13" r="T14" b="T15"/>
              <a:pathLst>
                <a:path w="600" h="455">
                  <a:moveTo>
                    <a:pt x="600" y="0"/>
                  </a:moveTo>
                  <a:lnTo>
                    <a:pt x="258" y="455"/>
                  </a:lnTo>
                  <a:lnTo>
                    <a:pt x="0" y="257"/>
                  </a:lnTo>
                  <a:lnTo>
                    <a:pt x="6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55" name="Freeform 471"/>
            <p:cNvSpPr>
              <a:spLocks/>
            </p:cNvSpPr>
            <p:nvPr/>
          </p:nvSpPr>
          <p:spPr bwMode="auto">
            <a:xfrm>
              <a:off x="3882" y="2683"/>
              <a:ext cx="43" cy="35"/>
            </a:xfrm>
            <a:custGeom>
              <a:avLst/>
              <a:gdLst>
                <a:gd name="T0" fmla="*/ 43 w 600"/>
                <a:gd name="T1" fmla="*/ 0 h 455"/>
                <a:gd name="T2" fmla="*/ 18 w 600"/>
                <a:gd name="T3" fmla="*/ 35 h 455"/>
                <a:gd name="T4" fmla="*/ 0 w 600"/>
                <a:gd name="T5" fmla="*/ 20 h 455"/>
                <a:gd name="T6" fmla="*/ 43 w 600"/>
                <a:gd name="T7" fmla="*/ 0 h 455"/>
                <a:gd name="T8" fmla="*/ 0 60000 65536"/>
                <a:gd name="T9" fmla="*/ 0 60000 65536"/>
                <a:gd name="T10" fmla="*/ 0 60000 65536"/>
                <a:gd name="T11" fmla="*/ 0 60000 65536"/>
                <a:gd name="T12" fmla="*/ 0 w 600"/>
                <a:gd name="T13" fmla="*/ 0 h 455"/>
                <a:gd name="T14" fmla="*/ 600 w 600"/>
                <a:gd name="T15" fmla="*/ 455 h 455"/>
              </a:gdLst>
              <a:ahLst/>
              <a:cxnLst>
                <a:cxn ang="T8">
                  <a:pos x="T0" y="T1"/>
                </a:cxn>
                <a:cxn ang="T9">
                  <a:pos x="T2" y="T3"/>
                </a:cxn>
                <a:cxn ang="T10">
                  <a:pos x="T4" y="T5"/>
                </a:cxn>
                <a:cxn ang="T11">
                  <a:pos x="T6" y="T7"/>
                </a:cxn>
              </a:cxnLst>
              <a:rect l="T12" t="T13" r="T14" b="T15"/>
              <a:pathLst>
                <a:path w="600" h="455">
                  <a:moveTo>
                    <a:pt x="600" y="0"/>
                  </a:moveTo>
                  <a:lnTo>
                    <a:pt x="258" y="455"/>
                  </a:lnTo>
                  <a:lnTo>
                    <a:pt x="0" y="257"/>
                  </a:lnTo>
                  <a:lnTo>
                    <a:pt x="6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56" name="Freeform 472"/>
            <p:cNvSpPr>
              <a:spLocks/>
            </p:cNvSpPr>
            <p:nvPr/>
          </p:nvSpPr>
          <p:spPr bwMode="auto">
            <a:xfrm>
              <a:off x="3184" y="2677"/>
              <a:ext cx="47" cy="35"/>
            </a:xfrm>
            <a:custGeom>
              <a:avLst/>
              <a:gdLst>
                <a:gd name="T0" fmla="*/ 20 w 659"/>
                <a:gd name="T1" fmla="*/ 0 h 457"/>
                <a:gd name="T2" fmla="*/ 47 w 659"/>
                <a:gd name="T3" fmla="*/ 35 h 457"/>
                <a:gd name="T4" fmla="*/ 0 w 659"/>
                <a:gd name="T5" fmla="*/ 12 h 457"/>
                <a:gd name="T6" fmla="*/ 20 w 659"/>
                <a:gd name="T7" fmla="*/ 0 h 457"/>
                <a:gd name="T8" fmla="*/ 0 60000 65536"/>
                <a:gd name="T9" fmla="*/ 0 60000 65536"/>
                <a:gd name="T10" fmla="*/ 0 60000 65536"/>
                <a:gd name="T11" fmla="*/ 0 60000 65536"/>
                <a:gd name="T12" fmla="*/ 0 w 659"/>
                <a:gd name="T13" fmla="*/ 0 h 457"/>
                <a:gd name="T14" fmla="*/ 659 w 659"/>
                <a:gd name="T15" fmla="*/ 457 h 457"/>
              </a:gdLst>
              <a:ahLst/>
              <a:cxnLst>
                <a:cxn ang="T8">
                  <a:pos x="T0" y="T1"/>
                </a:cxn>
                <a:cxn ang="T9">
                  <a:pos x="T2" y="T3"/>
                </a:cxn>
                <a:cxn ang="T10">
                  <a:pos x="T4" y="T5"/>
                </a:cxn>
                <a:cxn ang="T11">
                  <a:pos x="T6" y="T7"/>
                </a:cxn>
              </a:cxnLst>
              <a:rect l="T12" t="T13" r="T14" b="T15"/>
              <a:pathLst>
                <a:path w="659" h="457">
                  <a:moveTo>
                    <a:pt x="284" y="0"/>
                  </a:moveTo>
                  <a:lnTo>
                    <a:pt x="659" y="457"/>
                  </a:lnTo>
                  <a:lnTo>
                    <a:pt x="0" y="163"/>
                  </a:lnTo>
                  <a:lnTo>
                    <a:pt x="2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57" name="Freeform 473"/>
            <p:cNvSpPr>
              <a:spLocks/>
            </p:cNvSpPr>
            <p:nvPr/>
          </p:nvSpPr>
          <p:spPr bwMode="auto">
            <a:xfrm>
              <a:off x="3184" y="2677"/>
              <a:ext cx="47" cy="35"/>
            </a:xfrm>
            <a:custGeom>
              <a:avLst/>
              <a:gdLst>
                <a:gd name="T0" fmla="*/ 20 w 659"/>
                <a:gd name="T1" fmla="*/ 0 h 457"/>
                <a:gd name="T2" fmla="*/ 47 w 659"/>
                <a:gd name="T3" fmla="*/ 35 h 457"/>
                <a:gd name="T4" fmla="*/ 0 w 659"/>
                <a:gd name="T5" fmla="*/ 12 h 457"/>
                <a:gd name="T6" fmla="*/ 20 w 659"/>
                <a:gd name="T7" fmla="*/ 0 h 457"/>
                <a:gd name="T8" fmla="*/ 0 60000 65536"/>
                <a:gd name="T9" fmla="*/ 0 60000 65536"/>
                <a:gd name="T10" fmla="*/ 0 60000 65536"/>
                <a:gd name="T11" fmla="*/ 0 60000 65536"/>
                <a:gd name="T12" fmla="*/ 0 w 659"/>
                <a:gd name="T13" fmla="*/ 0 h 457"/>
                <a:gd name="T14" fmla="*/ 659 w 659"/>
                <a:gd name="T15" fmla="*/ 457 h 457"/>
              </a:gdLst>
              <a:ahLst/>
              <a:cxnLst>
                <a:cxn ang="T8">
                  <a:pos x="T0" y="T1"/>
                </a:cxn>
                <a:cxn ang="T9">
                  <a:pos x="T2" y="T3"/>
                </a:cxn>
                <a:cxn ang="T10">
                  <a:pos x="T4" y="T5"/>
                </a:cxn>
                <a:cxn ang="T11">
                  <a:pos x="T6" y="T7"/>
                </a:cxn>
              </a:cxnLst>
              <a:rect l="T12" t="T13" r="T14" b="T15"/>
              <a:pathLst>
                <a:path w="659" h="457">
                  <a:moveTo>
                    <a:pt x="284" y="0"/>
                  </a:moveTo>
                  <a:lnTo>
                    <a:pt x="659" y="457"/>
                  </a:lnTo>
                  <a:lnTo>
                    <a:pt x="0" y="163"/>
                  </a:lnTo>
                  <a:lnTo>
                    <a:pt x="28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58" name="Freeform 474"/>
            <p:cNvSpPr>
              <a:spLocks/>
            </p:cNvSpPr>
            <p:nvPr/>
          </p:nvSpPr>
          <p:spPr bwMode="auto">
            <a:xfrm>
              <a:off x="3882" y="2671"/>
              <a:ext cx="43" cy="32"/>
            </a:xfrm>
            <a:custGeom>
              <a:avLst/>
              <a:gdLst>
                <a:gd name="T0" fmla="*/ 23 w 600"/>
                <a:gd name="T1" fmla="*/ 0 h 421"/>
                <a:gd name="T2" fmla="*/ 43 w 600"/>
                <a:gd name="T3" fmla="*/ 12 h 421"/>
                <a:gd name="T4" fmla="*/ 0 w 600"/>
                <a:gd name="T5" fmla="*/ 32 h 421"/>
                <a:gd name="T6" fmla="*/ 23 w 600"/>
                <a:gd name="T7" fmla="*/ 0 h 421"/>
                <a:gd name="T8" fmla="*/ 0 60000 65536"/>
                <a:gd name="T9" fmla="*/ 0 60000 65536"/>
                <a:gd name="T10" fmla="*/ 0 60000 65536"/>
                <a:gd name="T11" fmla="*/ 0 60000 65536"/>
                <a:gd name="T12" fmla="*/ 0 w 600"/>
                <a:gd name="T13" fmla="*/ 0 h 421"/>
                <a:gd name="T14" fmla="*/ 600 w 600"/>
                <a:gd name="T15" fmla="*/ 421 h 421"/>
              </a:gdLst>
              <a:ahLst/>
              <a:cxnLst>
                <a:cxn ang="T8">
                  <a:pos x="T0" y="T1"/>
                </a:cxn>
                <a:cxn ang="T9">
                  <a:pos x="T2" y="T3"/>
                </a:cxn>
                <a:cxn ang="T10">
                  <a:pos x="T4" y="T5"/>
                </a:cxn>
                <a:cxn ang="T11">
                  <a:pos x="T6" y="T7"/>
                </a:cxn>
              </a:cxnLst>
              <a:rect l="T12" t="T13" r="T14" b="T15"/>
              <a:pathLst>
                <a:path w="600" h="421">
                  <a:moveTo>
                    <a:pt x="317" y="0"/>
                  </a:moveTo>
                  <a:lnTo>
                    <a:pt x="600" y="164"/>
                  </a:lnTo>
                  <a:lnTo>
                    <a:pt x="0" y="421"/>
                  </a:lnTo>
                  <a:lnTo>
                    <a:pt x="3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59" name="Freeform 475"/>
            <p:cNvSpPr>
              <a:spLocks/>
            </p:cNvSpPr>
            <p:nvPr/>
          </p:nvSpPr>
          <p:spPr bwMode="auto">
            <a:xfrm>
              <a:off x="3882" y="2671"/>
              <a:ext cx="43" cy="32"/>
            </a:xfrm>
            <a:custGeom>
              <a:avLst/>
              <a:gdLst>
                <a:gd name="T0" fmla="*/ 23 w 600"/>
                <a:gd name="T1" fmla="*/ 0 h 421"/>
                <a:gd name="T2" fmla="*/ 43 w 600"/>
                <a:gd name="T3" fmla="*/ 12 h 421"/>
                <a:gd name="T4" fmla="*/ 0 w 600"/>
                <a:gd name="T5" fmla="*/ 32 h 421"/>
                <a:gd name="T6" fmla="*/ 23 w 600"/>
                <a:gd name="T7" fmla="*/ 0 h 421"/>
                <a:gd name="T8" fmla="*/ 0 60000 65536"/>
                <a:gd name="T9" fmla="*/ 0 60000 65536"/>
                <a:gd name="T10" fmla="*/ 0 60000 65536"/>
                <a:gd name="T11" fmla="*/ 0 60000 65536"/>
                <a:gd name="T12" fmla="*/ 0 w 600"/>
                <a:gd name="T13" fmla="*/ 0 h 421"/>
                <a:gd name="T14" fmla="*/ 600 w 600"/>
                <a:gd name="T15" fmla="*/ 421 h 421"/>
              </a:gdLst>
              <a:ahLst/>
              <a:cxnLst>
                <a:cxn ang="T8">
                  <a:pos x="T0" y="T1"/>
                </a:cxn>
                <a:cxn ang="T9">
                  <a:pos x="T2" y="T3"/>
                </a:cxn>
                <a:cxn ang="T10">
                  <a:pos x="T4" y="T5"/>
                </a:cxn>
                <a:cxn ang="T11">
                  <a:pos x="T6" y="T7"/>
                </a:cxn>
              </a:cxnLst>
              <a:rect l="T12" t="T13" r="T14" b="T15"/>
              <a:pathLst>
                <a:path w="600" h="421">
                  <a:moveTo>
                    <a:pt x="317" y="0"/>
                  </a:moveTo>
                  <a:lnTo>
                    <a:pt x="600" y="164"/>
                  </a:lnTo>
                  <a:lnTo>
                    <a:pt x="0" y="421"/>
                  </a:lnTo>
                  <a:lnTo>
                    <a:pt x="3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60" name="Freeform 476"/>
            <p:cNvSpPr>
              <a:spLocks/>
            </p:cNvSpPr>
            <p:nvPr/>
          </p:nvSpPr>
          <p:spPr bwMode="auto">
            <a:xfrm>
              <a:off x="3163" y="2644"/>
              <a:ext cx="41" cy="46"/>
            </a:xfrm>
            <a:custGeom>
              <a:avLst/>
              <a:gdLst>
                <a:gd name="T0" fmla="*/ 0 w 576"/>
                <a:gd name="T1" fmla="*/ 0 h 593"/>
                <a:gd name="T2" fmla="*/ 41 w 576"/>
                <a:gd name="T3" fmla="*/ 33 h 593"/>
                <a:gd name="T4" fmla="*/ 21 w 576"/>
                <a:gd name="T5" fmla="*/ 46 h 593"/>
                <a:gd name="T6" fmla="*/ 0 w 576"/>
                <a:gd name="T7" fmla="*/ 0 h 593"/>
                <a:gd name="T8" fmla="*/ 0 60000 65536"/>
                <a:gd name="T9" fmla="*/ 0 60000 65536"/>
                <a:gd name="T10" fmla="*/ 0 60000 65536"/>
                <a:gd name="T11" fmla="*/ 0 60000 65536"/>
                <a:gd name="T12" fmla="*/ 0 w 576"/>
                <a:gd name="T13" fmla="*/ 0 h 593"/>
                <a:gd name="T14" fmla="*/ 576 w 576"/>
                <a:gd name="T15" fmla="*/ 593 h 593"/>
              </a:gdLst>
              <a:ahLst/>
              <a:cxnLst>
                <a:cxn ang="T8">
                  <a:pos x="T0" y="T1"/>
                </a:cxn>
                <a:cxn ang="T9">
                  <a:pos x="T2" y="T3"/>
                </a:cxn>
                <a:cxn ang="T10">
                  <a:pos x="T4" y="T5"/>
                </a:cxn>
                <a:cxn ang="T11">
                  <a:pos x="T6" y="T7"/>
                </a:cxn>
              </a:cxnLst>
              <a:rect l="T12" t="T13" r="T14" b="T15"/>
              <a:pathLst>
                <a:path w="576" h="593">
                  <a:moveTo>
                    <a:pt x="0" y="0"/>
                  </a:moveTo>
                  <a:lnTo>
                    <a:pt x="576" y="430"/>
                  </a:lnTo>
                  <a:lnTo>
                    <a:pt x="292" y="59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61" name="Freeform 477"/>
            <p:cNvSpPr>
              <a:spLocks/>
            </p:cNvSpPr>
            <p:nvPr/>
          </p:nvSpPr>
          <p:spPr bwMode="auto">
            <a:xfrm>
              <a:off x="3163" y="2644"/>
              <a:ext cx="41" cy="46"/>
            </a:xfrm>
            <a:custGeom>
              <a:avLst/>
              <a:gdLst>
                <a:gd name="T0" fmla="*/ 0 w 576"/>
                <a:gd name="T1" fmla="*/ 0 h 593"/>
                <a:gd name="T2" fmla="*/ 41 w 576"/>
                <a:gd name="T3" fmla="*/ 33 h 593"/>
                <a:gd name="T4" fmla="*/ 21 w 576"/>
                <a:gd name="T5" fmla="*/ 46 h 593"/>
                <a:gd name="T6" fmla="*/ 0 w 576"/>
                <a:gd name="T7" fmla="*/ 0 h 593"/>
                <a:gd name="T8" fmla="*/ 0 60000 65536"/>
                <a:gd name="T9" fmla="*/ 0 60000 65536"/>
                <a:gd name="T10" fmla="*/ 0 60000 65536"/>
                <a:gd name="T11" fmla="*/ 0 60000 65536"/>
                <a:gd name="T12" fmla="*/ 0 w 576"/>
                <a:gd name="T13" fmla="*/ 0 h 593"/>
                <a:gd name="T14" fmla="*/ 576 w 576"/>
                <a:gd name="T15" fmla="*/ 593 h 593"/>
              </a:gdLst>
              <a:ahLst/>
              <a:cxnLst>
                <a:cxn ang="T8">
                  <a:pos x="T0" y="T1"/>
                </a:cxn>
                <a:cxn ang="T9">
                  <a:pos x="T2" y="T3"/>
                </a:cxn>
                <a:cxn ang="T10">
                  <a:pos x="T4" y="T5"/>
                </a:cxn>
                <a:cxn ang="T11">
                  <a:pos x="T6" y="T7"/>
                </a:cxn>
              </a:cxnLst>
              <a:rect l="T12" t="T13" r="T14" b="T15"/>
              <a:pathLst>
                <a:path w="576" h="593">
                  <a:moveTo>
                    <a:pt x="0" y="0"/>
                  </a:moveTo>
                  <a:lnTo>
                    <a:pt x="576" y="430"/>
                  </a:lnTo>
                  <a:lnTo>
                    <a:pt x="292" y="59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62" name="Freeform 478"/>
            <p:cNvSpPr>
              <a:spLocks/>
            </p:cNvSpPr>
            <p:nvPr/>
          </p:nvSpPr>
          <p:spPr bwMode="auto">
            <a:xfrm>
              <a:off x="3905" y="2644"/>
              <a:ext cx="41" cy="39"/>
            </a:xfrm>
            <a:custGeom>
              <a:avLst/>
              <a:gdLst>
                <a:gd name="T0" fmla="*/ 41 w 572"/>
                <a:gd name="T1" fmla="*/ 0 h 508"/>
                <a:gd name="T2" fmla="*/ 20 w 572"/>
                <a:gd name="T3" fmla="*/ 39 h 508"/>
                <a:gd name="T4" fmla="*/ 0 w 572"/>
                <a:gd name="T5" fmla="*/ 26 h 508"/>
                <a:gd name="T6" fmla="*/ 41 w 572"/>
                <a:gd name="T7" fmla="*/ 0 h 508"/>
                <a:gd name="T8" fmla="*/ 0 60000 65536"/>
                <a:gd name="T9" fmla="*/ 0 60000 65536"/>
                <a:gd name="T10" fmla="*/ 0 60000 65536"/>
                <a:gd name="T11" fmla="*/ 0 60000 65536"/>
                <a:gd name="T12" fmla="*/ 0 w 572"/>
                <a:gd name="T13" fmla="*/ 0 h 508"/>
                <a:gd name="T14" fmla="*/ 572 w 572"/>
                <a:gd name="T15" fmla="*/ 508 h 508"/>
              </a:gdLst>
              <a:ahLst/>
              <a:cxnLst>
                <a:cxn ang="T8">
                  <a:pos x="T0" y="T1"/>
                </a:cxn>
                <a:cxn ang="T9">
                  <a:pos x="T2" y="T3"/>
                </a:cxn>
                <a:cxn ang="T10">
                  <a:pos x="T4" y="T5"/>
                </a:cxn>
                <a:cxn ang="T11">
                  <a:pos x="T6" y="T7"/>
                </a:cxn>
              </a:cxnLst>
              <a:rect l="T12" t="T13" r="T14" b="T15"/>
              <a:pathLst>
                <a:path w="572" h="508">
                  <a:moveTo>
                    <a:pt x="572" y="0"/>
                  </a:moveTo>
                  <a:lnTo>
                    <a:pt x="283" y="508"/>
                  </a:lnTo>
                  <a:lnTo>
                    <a:pt x="0" y="344"/>
                  </a:lnTo>
                  <a:lnTo>
                    <a:pt x="5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63" name="Freeform 479"/>
            <p:cNvSpPr>
              <a:spLocks/>
            </p:cNvSpPr>
            <p:nvPr/>
          </p:nvSpPr>
          <p:spPr bwMode="auto">
            <a:xfrm>
              <a:off x="3905" y="2644"/>
              <a:ext cx="41" cy="39"/>
            </a:xfrm>
            <a:custGeom>
              <a:avLst/>
              <a:gdLst>
                <a:gd name="T0" fmla="*/ 41 w 572"/>
                <a:gd name="T1" fmla="*/ 0 h 508"/>
                <a:gd name="T2" fmla="*/ 20 w 572"/>
                <a:gd name="T3" fmla="*/ 39 h 508"/>
                <a:gd name="T4" fmla="*/ 0 w 572"/>
                <a:gd name="T5" fmla="*/ 26 h 508"/>
                <a:gd name="T6" fmla="*/ 41 w 572"/>
                <a:gd name="T7" fmla="*/ 0 h 508"/>
                <a:gd name="T8" fmla="*/ 0 60000 65536"/>
                <a:gd name="T9" fmla="*/ 0 60000 65536"/>
                <a:gd name="T10" fmla="*/ 0 60000 65536"/>
                <a:gd name="T11" fmla="*/ 0 60000 65536"/>
                <a:gd name="T12" fmla="*/ 0 w 572"/>
                <a:gd name="T13" fmla="*/ 0 h 508"/>
                <a:gd name="T14" fmla="*/ 572 w 572"/>
                <a:gd name="T15" fmla="*/ 508 h 508"/>
              </a:gdLst>
              <a:ahLst/>
              <a:cxnLst>
                <a:cxn ang="T8">
                  <a:pos x="T0" y="T1"/>
                </a:cxn>
                <a:cxn ang="T9">
                  <a:pos x="T2" y="T3"/>
                </a:cxn>
                <a:cxn ang="T10">
                  <a:pos x="T4" y="T5"/>
                </a:cxn>
                <a:cxn ang="T11">
                  <a:pos x="T6" y="T7"/>
                </a:cxn>
              </a:cxnLst>
              <a:rect l="T12" t="T13" r="T14" b="T15"/>
              <a:pathLst>
                <a:path w="572" h="508">
                  <a:moveTo>
                    <a:pt x="572" y="0"/>
                  </a:moveTo>
                  <a:lnTo>
                    <a:pt x="283" y="508"/>
                  </a:lnTo>
                  <a:lnTo>
                    <a:pt x="0" y="344"/>
                  </a:lnTo>
                  <a:lnTo>
                    <a:pt x="57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64" name="Freeform 480"/>
            <p:cNvSpPr>
              <a:spLocks/>
            </p:cNvSpPr>
            <p:nvPr/>
          </p:nvSpPr>
          <p:spPr bwMode="auto">
            <a:xfrm>
              <a:off x="3163" y="2637"/>
              <a:ext cx="41" cy="40"/>
            </a:xfrm>
            <a:custGeom>
              <a:avLst/>
              <a:gdLst>
                <a:gd name="T0" fmla="*/ 22 w 576"/>
                <a:gd name="T1" fmla="*/ 0 h 526"/>
                <a:gd name="T2" fmla="*/ 41 w 576"/>
                <a:gd name="T3" fmla="*/ 40 h 526"/>
                <a:gd name="T4" fmla="*/ 0 w 576"/>
                <a:gd name="T5" fmla="*/ 7 h 526"/>
                <a:gd name="T6" fmla="*/ 22 w 576"/>
                <a:gd name="T7" fmla="*/ 0 h 526"/>
                <a:gd name="T8" fmla="*/ 0 60000 65536"/>
                <a:gd name="T9" fmla="*/ 0 60000 65536"/>
                <a:gd name="T10" fmla="*/ 0 60000 65536"/>
                <a:gd name="T11" fmla="*/ 0 60000 65536"/>
                <a:gd name="T12" fmla="*/ 0 w 576"/>
                <a:gd name="T13" fmla="*/ 0 h 526"/>
                <a:gd name="T14" fmla="*/ 576 w 576"/>
                <a:gd name="T15" fmla="*/ 526 h 526"/>
              </a:gdLst>
              <a:ahLst/>
              <a:cxnLst>
                <a:cxn ang="T8">
                  <a:pos x="T0" y="T1"/>
                </a:cxn>
                <a:cxn ang="T9">
                  <a:pos x="T2" y="T3"/>
                </a:cxn>
                <a:cxn ang="T10">
                  <a:pos x="T4" y="T5"/>
                </a:cxn>
                <a:cxn ang="T11">
                  <a:pos x="T6" y="T7"/>
                </a:cxn>
              </a:cxnLst>
              <a:rect l="T12" t="T13" r="T14" b="T15"/>
              <a:pathLst>
                <a:path w="576" h="526">
                  <a:moveTo>
                    <a:pt x="316" y="0"/>
                  </a:moveTo>
                  <a:lnTo>
                    <a:pt x="576" y="526"/>
                  </a:lnTo>
                  <a:lnTo>
                    <a:pt x="0" y="96"/>
                  </a:lnTo>
                  <a:lnTo>
                    <a:pt x="3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65" name="Freeform 481"/>
            <p:cNvSpPr>
              <a:spLocks/>
            </p:cNvSpPr>
            <p:nvPr/>
          </p:nvSpPr>
          <p:spPr bwMode="auto">
            <a:xfrm>
              <a:off x="3163" y="2637"/>
              <a:ext cx="41" cy="40"/>
            </a:xfrm>
            <a:custGeom>
              <a:avLst/>
              <a:gdLst>
                <a:gd name="T0" fmla="*/ 22 w 576"/>
                <a:gd name="T1" fmla="*/ 0 h 526"/>
                <a:gd name="T2" fmla="*/ 41 w 576"/>
                <a:gd name="T3" fmla="*/ 40 h 526"/>
                <a:gd name="T4" fmla="*/ 0 w 576"/>
                <a:gd name="T5" fmla="*/ 7 h 526"/>
                <a:gd name="T6" fmla="*/ 22 w 576"/>
                <a:gd name="T7" fmla="*/ 0 h 526"/>
                <a:gd name="T8" fmla="*/ 0 60000 65536"/>
                <a:gd name="T9" fmla="*/ 0 60000 65536"/>
                <a:gd name="T10" fmla="*/ 0 60000 65536"/>
                <a:gd name="T11" fmla="*/ 0 60000 65536"/>
                <a:gd name="T12" fmla="*/ 0 w 576"/>
                <a:gd name="T13" fmla="*/ 0 h 526"/>
                <a:gd name="T14" fmla="*/ 576 w 576"/>
                <a:gd name="T15" fmla="*/ 526 h 526"/>
              </a:gdLst>
              <a:ahLst/>
              <a:cxnLst>
                <a:cxn ang="T8">
                  <a:pos x="T0" y="T1"/>
                </a:cxn>
                <a:cxn ang="T9">
                  <a:pos x="T2" y="T3"/>
                </a:cxn>
                <a:cxn ang="T10">
                  <a:pos x="T4" y="T5"/>
                </a:cxn>
                <a:cxn ang="T11">
                  <a:pos x="T6" y="T7"/>
                </a:cxn>
              </a:cxnLst>
              <a:rect l="T12" t="T13" r="T14" b="T15"/>
              <a:pathLst>
                <a:path w="576" h="526">
                  <a:moveTo>
                    <a:pt x="316" y="0"/>
                  </a:moveTo>
                  <a:lnTo>
                    <a:pt x="576" y="526"/>
                  </a:lnTo>
                  <a:lnTo>
                    <a:pt x="0" y="96"/>
                  </a:lnTo>
                  <a:lnTo>
                    <a:pt x="3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66" name="Freeform 482"/>
            <p:cNvSpPr>
              <a:spLocks/>
            </p:cNvSpPr>
            <p:nvPr/>
          </p:nvSpPr>
          <p:spPr bwMode="auto">
            <a:xfrm>
              <a:off x="3905" y="2634"/>
              <a:ext cx="41" cy="37"/>
            </a:xfrm>
            <a:custGeom>
              <a:avLst/>
              <a:gdLst>
                <a:gd name="T0" fmla="*/ 19 w 572"/>
                <a:gd name="T1" fmla="*/ 0 h 476"/>
                <a:gd name="T2" fmla="*/ 41 w 572"/>
                <a:gd name="T3" fmla="*/ 10 h 476"/>
                <a:gd name="T4" fmla="*/ 0 w 572"/>
                <a:gd name="T5" fmla="*/ 37 h 476"/>
                <a:gd name="T6" fmla="*/ 19 w 572"/>
                <a:gd name="T7" fmla="*/ 0 h 476"/>
                <a:gd name="T8" fmla="*/ 0 60000 65536"/>
                <a:gd name="T9" fmla="*/ 0 60000 65536"/>
                <a:gd name="T10" fmla="*/ 0 60000 65536"/>
                <a:gd name="T11" fmla="*/ 0 60000 65536"/>
                <a:gd name="T12" fmla="*/ 0 w 572"/>
                <a:gd name="T13" fmla="*/ 0 h 476"/>
                <a:gd name="T14" fmla="*/ 572 w 572"/>
                <a:gd name="T15" fmla="*/ 476 h 476"/>
              </a:gdLst>
              <a:ahLst/>
              <a:cxnLst>
                <a:cxn ang="T8">
                  <a:pos x="T0" y="T1"/>
                </a:cxn>
                <a:cxn ang="T9">
                  <a:pos x="T2" y="T3"/>
                </a:cxn>
                <a:cxn ang="T10">
                  <a:pos x="T4" y="T5"/>
                </a:cxn>
                <a:cxn ang="T11">
                  <a:pos x="T6" y="T7"/>
                </a:cxn>
              </a:cxnLst>
              <a:rect l="T12" t="T13" r="T14" b="T15"/>
              <a:pathLst>
                <a:path w="572" h="476">
                  <a:moveTo>
                    <a:pt x="271" y="0"/>
                  </a:moveTo>
                  <a:lnTo>
                    <a:pt x="572" y="132"/>
                  </a:lnTo>
                  <a:lnTo>
                    <a:pt x="0" y="476"/>
                  </a:lnTo>
                  <a:lnTo>
                    <a:pt x="2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67" name="Freeform 483"/>
            <p:cNvSpPr>
              <a:spLocks/>
            </p:cNvSpPr>
            <p:nvPr/>
          </p:nvSpPr>
          <p:spPr bwMode="auto">
            <a:xfrm>
              <a:off x="3905" y="2634"/>
              <a:ext cx="41" cy="37"/>
            </a:xfrm>
            <a:custGeom>
              <a:avLst/>
              <a:gdLst>
                <a:gd name="T0" fmla="*/ 19 w 572"/>
                <a:gd name="T1" fmla="*/ 0 h 476"/>
                <a:gd name="T2" fmla="*/ 41 w 572"/>
                <a:gd name="T3" fmla="*/ 10 h 476"/>
                <a:gd name="T4" fmla="*/ 0 w 572"/>
                <a:gd name="T5" fmla="*/ 37 h 476"/>
                <a:gd name="T6" fmla="*/ 19 w 572"/>
                <a:gd name="T7" fmla="*/ 0 h 476"/>
                <a:gd name="T8" fmla="*/ 0 60000 65536"/>
                <a:gd name="T9" fmla="*/ 0 60000 65536"/>
                <a:gd name="T10" fmla="*/ 0 60000 65536"/>
                <a:gd name="T11" fmla="*/ 0 60000 65536"/>
                <a:gd name="T12" fmla="*/ 0 w 572"/>
                <a:gd name="T13" fmla="*/ 0 h 476"/>
                <a:gd name="T14" fmla="*/ 572 w 572"/>
                <a:gd name="T15" fmla="*/ 476 h 476"/>
              </a:gdLst>
              <a:ahLst/>
              <a:cxnLst>
                <a:cxn ang="T8">
                  <a:pos x="T0" y="T1"/>
                </a:cxn>
                <a:cxn ang="T9">
                  <a:pos x="T2" y="T3"/>
                </a:cxn>
                <a:cxn ang="T10">
                  <a:pos x="T4" y="T5"/>
                </a:cxn>
                <a:cxn ang="T11">
                  <a:pos x="T6" y="T7"/>
                </a:cxn>
              </a:cxnLst>
              <a:rect l="T12" t="T13" r="T14" b="T15"/>
              <a:pathLst>
                <a:path w="572" h="476">
                  <a:moveTo>
                    <a:pt x="271" y="0"/>
                  </a:moveTo>
                  <a:lnTo>
                    <a:pt x="572" y="132"/>
                  </a:lnTo>
                  <a:lnTo>
                    <a:pt x="0" y="476"/>
                  </a:lnTo>
                  <a:lnTo>
                    <a:pt x="27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68" name="Freeform 484"/>
            <p:cNvSpPr>
              <a:spLocks/>
            </p:cNvSpPr>
            <p:nvPr/>
          </p:nvSpPr>
          <p:spPr bwMode="auto">
            <a:xfrm>
              <a:off x="3924" y="2601"/>
              <a:ext cx="39" cy="43"/>
            </a:xfrm>
            <a:custGeom>
              <a:avLst/>
              <a:gdLst>
                <a:gd name="T0" fmla="*/ 39 w 541"/>
                <a:gd name="T1" fmla="*/ 0 h 557"/>
                <a:gd name="T2" fmla="*/ 22 w 541"/>
                <a:gd name="T3" fmla="*/ 43 h 557"/>
                <a:gd name="T4" fmla="*/ 0 w 541"/>
                <a:gd name="T5" fmla="*/ 33 h 557"/>
                <a:gd name="T6" fmla="*/ 39 w 541"/>
                <a:gd name="T7" fmla="*/ 0 h 557"/>
                <a:gd name="T8" fmla="*/ 0 60000 65536"/>
                <a:gd name="T9" fmla="*/ 0 60000 65536"/>
                <a:gd name="T10" fmla="*/ 0 60000 65536"/>
                <a:gd name="T11" fmla="*/ 0 60000 65536"/>
                <a:gd name="T12" fmla="*/ 0 w 541"/>
                <a:gd name="T13" fmla="*/ 0 h 557"/>
                <a:gd name="T14" fmla="*/ 541 w 541"/>
                <a:gd name="T15" fmla="*/ 557 h 557"/>
              </a:gdLst>
              <a:ahLst/>
              <a:cxnLst>
                <a:cxn ang="T8">
                  <a:pos x="T0" y="T1"/>
                </a:cxn>
                <a:cxn ang="T9">
                  <a:pos x="T2" y="T3"/>
                </a:cxn>
                <a:cxn ang="T10">
                  <a:pos x="T4" y="T5"/>
                </a:cxn>
                <a:cxn ang="T11">
                  <a:pos x="T6" y="T7"/>
                </a:cxn>
              </a:cxnLst>
              <a:rect l="T12" t="T13" r="T14" b="T15"/>
              <a:pathLst>
                <a:path w="541" h="557">
                  <a:moveTo>
                    <a:pt x="541" y="0"/>
                  </a:moveTo>
                  <a:lnTo>
                    <a:pt x="301" y="557"/>
                  </a:lnTo>
                  <a:lnTo>
                    <a:pt x="0" y="425"/>
                  </a:lnTo>
                  <a:lnTo>
                    <a:pt x="5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69" name="Freeform 485"/>
            <p:cNvSpPr>
              <a:spLocks/>
            </p:cNvSpPr>
            <p:nvPr/>
          </p:nvSpPr>
          <p:spPr bwMode="auto">
            <a:xfrm>
              <a:off x="3924" y="2601"/>
              <a:ext cx="39" cy="43"/>
            </a:xfrm>
            <a:custGeom>
              <a:avLst/>
              <a:gdLst>
                <a:gd name="T0" fmla="*/ 39 w 541"/>
                <a:gd name="T1" fmla="*/ 0 h 557"/>
                <a:gd name="T2" fmla="*/ 22 w 541"/>
                <a:gd name="T3" fmla="*/ 43 h 557"/>
                <a:gd name="T4" fmla="*/ 0 w 541"/>
                <a:gd name="T5" fmla="*/ 33 h 557"/>
                <a:gd name="T6" fmla="*/ 39 w 541"/>
                <a:gd name="T7" fmla="*/ 0 h 557"/>
                <a:gd name="T8" fmla="*/ 0 60000 65536"/>
                <a:gd name="T9" fmla="*/ 0 60000 65536"/>
                <a:gd name="T10" fmla="*/ 0 60000 65536"/>
                <a:gd name="T11" fmla="*/ 0 60000 65536"/>
                <a:gd name="T12" fmla="*/ 0 w 541"/>
                <a:gd name="T13" fmla="*/ 0 h 557"/>
                <a:gd name="T14" fmla="*/ 541 w 541"/>
                <a:gd name="T15" fmla="*/ 557 h 557"/>
              </a:gdLst>
              <a:ahLst/>
              <a:cxnLst>
                <a:cxn ang="T8">
                  <a:pos x="T0" y="T1"/>
                </a:cxn>
                <a:cxn ang="T9">
                  <a:pos x="T2" y="T3"/>
                </a:cxn>
                <a:cxn ang="T10">
                  <a:pos x="T4" y="T5"/>
                </a:cxn>
                <a:cxn ang="T11">
                  <a:pos x="T6" y="T7"/>
                </a:cxn>
              </a:cxnLst>
              <a:rect l="T12" t="T13" r="T14" b="T15"/>
              <a:pathLst>
                <a:path w="541" h="557">
                  <a:moveTo>
                    <a:pt x="541" y="0"/>
                  </a:moveTo>
                  <a:lnTo>
                    <a:pt x="301" y="557"/>
                  </a:lnTo>
                  <a:lnTo>
                    <a:pt x="0" y="425"/>
                  </a:lnTo>
                  <a:lnTo>
                    <a:pt x="5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70" name="Freeform 486"/>
            <p:cNvSpPr>
              <a:spLocks/>
            </p:cNvSpPr>
            <p:nvPr/>
          </p:nvSpPr>
          <p:spPr bwMode="auto">
            <a:xfrm>
              <a:off x="3154" y="2594"/>
              <a:ext cx="32" cy="50"/>
            </a:xfrm>
            <a:custGeom>
              <a:avLst/>
              <a:gdLst>
                <a:gd name="T0" fmla="*/ 0 w 446"/>
                <a:gd name="T1" fmla="*/ 0 h 652"/>
                <a:gd name="T2" fmla="*/ 32 w 446"/>
                <a:gd name="T3" fmla="*/ 43 h 652"/>
                <a:gd name="T4" fmla="*/ 9 w 446"/>
                <a:gd name="T5" fmla="*/ 50 h 652"/>
                <a:gd name="T6" fmla="*/ 0 w 446"/>
                <a:gd name="T7" fmla="*/ 0 h 652"/>
                <a:gd name="T8" fmla="*/ 0 60000 65536"/>
                <a:gd name="T9" fmla="*/ 0 60000 65536"/>
                <a:gd name="T10" fmla="*/ 0 60000 65536"/>
                <a:gd name="T11" fmla="*/ 0 60000 65536"/>
                <a:gd name="T12" fmla="*/ 0 w 446"/>
                <a:gd name="T13" fmla="*/ 0 h 652"/>
                <a:gd name="T14" fmla="*/ 446 w 446"/>
                <a:gd name="T15" fmla="*/ 652 h 652"/>
              </a:gdLst>
              <a:ahLst/>
              <a:cxnLst>
                <a:cxn ang="T8">
                  <a:pos x="T0" y="T1"/>
                </a:cxn>
                <a:cxn ang="T9">
                  <a:pos x="T2" y="T3"/>
                </a:cxn>
                <a:cxn ang="T10">
                  <a:pos x="T4" y="T5"/>
                </a:cxn>
                <a:cxn ang="T11">
                  <a:pos x="T6" y="T7"/>
                </a:cxn>
              </a:cxnLst>
              <a:rect l="T12" t="T13" r="T14" b="T15"/>
              <a:pathLst>
                <a:path w="446" h="652">
                  <a:moveTo>
                    <a:pt x="0" y="0"/>
                  </a:moveTo>
                  <a:lnTo>
                    <a:pt x="446" y="556"/>
                  </a:lnTo>
                  <a:lnTo>
                    <a:pt x="130" y="65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71" name="Freeform 487"/>
            <p:cNvSpPr>
              <a:spLocks/>
            </p:cNvSpPr>
            <p:nvPr/>
          </p:nvSpPr>
          <p:spPr bwMode="auto">
            <a:xfrm>
              <a:off x="3154" y="2594"/>
              <a:ext cx="32" cy="50"/>
            </a:xfrm>
            <a:custGeom>
              <a:avLst/>
              <a:gdLst>
                <a:gd name="T0" fmla="*/ 0 w 446"/>
                <a:gd name="T1" fmla="*/ 0 h 652"/>
                <a:gd name="T2" fmla="*/ 32 w 446"/>
                <a:gd name="T3" fmla="*/ 43 h 652"/>
                <a:gd name="T4" fmla="*/ 9 w 446"/>
                <a:gd name="T5" fmla="*/ 50 h 652"/>
                <a:gd name="T6" fmla="*/ 0 w 446"/>
                <a:gd name="T7" fmla="*/ 0 h 652"/>
                <a:gd name="T8" fmla="*/ 0 60000 65536"/>
                <a:gd name="T9" fmla="*/ 0 60000 65536"/>
                <a:gd name="T10" fmla="*/ 0 60000 65536"/>
                <a:gd name="T11" fmla="*/ 0 60000 65536"/>
                <a:gd name="T12" fmla="*/ 0 w 446"/>
                <a:gd name="T13" fmla="*/ 0 h 652"/>
                <a:gd name="T14" fmla="*/ 446 w 446"/>
                <a:gd name="T15" fmla="*/ 652 h 652"/>
              </a:gdLst>
              <a:ahLst/>
              <a:cxnLst>
                <a:cxn ang="T8">
                  <a:pos x="T0" y="T1"/>
                </a:cxn>
                <a:cxn ang="T9">
                  <a:pos x="T2" y="T3"/>
                </a:cxn>
                <a:cxn ang="T10">
                  <a:pos x="T4" y="T5"/>
                </a:cxn>
                <a:cxn ang="T11">
                  <a:pos x="T6" y="T7"/>
                </a:cxn>
              </a:cxnLst>
              <a:rect l="T12" t="T13" r="T14" b="T15"/>
              <a:pathLst>
                <a:path w="446" h="652">
                  <a:moveTo>
                    <a:pt x="0" y="0"/>
                  </a:moveTo>
                  <a:lnTo>
                    <a:pt x="446" y="556"/>
                  </a:lnTo>
                  <a:lnTo>
                    <a:pt x="130" y="65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72" name="Freeform 488"/>
            <p:cNvSpPr>
              <a:spLocks/>
            </p:cNvSpPr>
            <p:nvPr/>
          </p:nvSpPr>
          <p:spPr bwMode="auto">
            <a:xfrm>
              <a:off x="3924" y="2593"/>
              <a:ext cx="39" cy="41"/>
            </a:xfrm>
            <a:custGeom>
              <a:avLst/>
              <a:gdLst>
                <a:gd name="T0" fmla="*/ 16 w 541"/>
                <a:gd name="T1" fmla="*/ 0 h 528"/>
                <a:gd name="T2" fmla="*/ 39 w 541"/>
                <a:gd name="T3" fmla="*/ 8 h 528"/>
                <a:gd name="T4" fmla="*/ 0 w 541"/>
                <a:gd name="T5" fmla="*/ 41 h 528"/>
                <a:gd name="T6" fmla="*/ 16 w 541"/>
                <a:gd name="T7" fmla="*/ 0 h 528"/>
                <a:gd name="T8" fmla="*/ 0 60000 65536"/>
                <a:gd name="T9" fmla="*/ 0 60000 65536"/>
                <a:gd name="T10" fmla="*/ 0 60000 65536"/>
                <a:gd name="T11" fmla="*/ 0 60000 65536"/>
                <a:gd name="T12" fmla="*/ 0 w 541"/>
                <a:gd name="T13" fmla="*/ 0 h 528"/>
                <a:gd name="T14" fmla="*/ 541 w 541"/>
                <a:gd name="T15" fmla="*/ 528 h 528"/>
              </a:gdLst>
              <a:ahLst/>
              <a:cxnLst>
                <a:cxn ang="T8">
                  <a:pos x="T0" y="T1"/>
                </a:cxn>
                <a:cxn ang="T9">
                  <a:pos x="T2" y="T3"/>
                </a:cxn>
                <a:cxn ang="T10">
                  <a:pos x="T4" y="T5"/>
                </a:cxn>
                <a:cxn ang="T11">
                  <a:pos x="T6" y="T7"/>
                </a:cxn>
              </a:cxnLst>
              <a:rect l="T12" t="T13" r="T14" b="T15"/>
              <a:pathLst>
                <a:path w="541" h="528">
                  <a:moveTo>
                    <a:pt x="227" y="0"/>
                  </a:moveTo>
                  <a:lnTo>
                    <a:pt x="541" y="103"/>
                  </a:lnTo>
                  <a:lnTo>
                    <a:pt x="0" y="528"/>
                  </a:lnTo>
                  <a:lnTo>
                    <a:pt x="2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73" name="Freeform 489"/>
            <p:cNvSpPr>
              <a:spLocks/>
            </p:cNvSpPr>
            <p:nvPr/>
          </p:nvSpPr>
          <p:spPr bwMode="auto">
            <a:xfrm>
              <a:off x="3924" y="2593"/>
              <a:ext cx="39" cy="41"/>
            </a:xfrm>
            <a:custGeom>
              <a:avLst/>
              <a:gdLst>
                <a:gd name="T0" fmla="*/ 16 w 541"/>
                <a:gd name="T1" fmla="*/ 0 h 528"/>
                <a:gd name="T2" fmla="*/ 39 w 541"/>
                <a:gd name="T3" fmla="*/ 8 h 528"/>
                <a:gd name="T4" fmla="*/ 0 w 541"/>
                <a:gd name="T5" fmla="*/ 41 h 528"/>
                <a:gd name="T6" fmla="*/ 16 w 541"/>
                <a:gd name="T7" fmla="*/ 0 h 528"/>
                <a:gd name="T8" fmla="*/ 0 60000 65536"/>
                <a:gd name="T9" fmla="*/ 0 60000 65536"/>
                <a:gd name="T10" fmla="*/ 0 60000 65536"/>
                <a:gd name="T11" fmla="*/ 0 60000 65536"/>
                <a:gd name="T12" fmla="*/ 0 w 541"/>
                <a:gd name="T13" fmla="*/ 0 h 528"/>
                <a:gd name="T14" fmla="*/ 541 w 541"/>
                <a:gd name="T15" fmla="*/ 528 h 528"/>
              </a:gdLst>
              <a:ahLst/>
              <a:cxnLst>
                <a:cxn ang="T8">
                  <a:pos x="T0" y="T1"/>
                </a:cxn>
                <a:cxn ang="T9">
                  <a:pos x="T2" y="T3"/>
                </a:cxn>
                <a:cxn ang="T10">
                  <a:pos x="T4" y="T5"/>
                </a:cxn>
                <a:cxn ang="T11">
                  <a:pos x="T6" y="T7"/>
                </a:cxn>
              </a:cxnLst>
              <a:rect l="T12" t="T13" r="T14" b="T15"/>
              <a:pathLst>
                <a:path w="541" h="528">
                  <a:moveTo>
                    <a:pt x="227" y="0"/>
                  </a:moveTo>
                  <a:lnTo>
                    <a:pt x="541" y="103"/>
                  </a:lnTo>
                  <a:lnTo>
                    <a:pt x="0" y="528"/>
                  </a:lnTo>
                  <a:lnTo>
                    <a:pt x="2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74" name="Freeform 490"/>
            <p:cNvSpPr>
              <a:spLocks/>
            </p:cNvSpPr>
            <p:nvPr/>
          </p:nvSpPr>
          <p:spPr bwMode="auto">
            <a:xfrm>
              <a:off x="3154" y="2593"/>
              <a:ext cx="32" cy="44"/>
            </a:xfrm>
            <a:custGeom>
              <a:avLst/>
              <a:gdLst>
                <a:gd name="T0" fmla="*/ 24 w 446"/>
                <a:gd name="T1" fmla="*/ 0 h 572"/>
                <a:gd name="T2" fmla="*/ 32 w 446"/>
                <a:gd name="T3" fmla="*/ 44 h 572"/>
                <a:gd name="T4" fmla="*/ 0 w 446"/>
                <a:gd name="T5" fmla="*/ 1 h 572"/>
                <a:gd name="T6" fmla="*/ 24 w 446"/>
                <a:gd name="T7" fmla="*/ 0 h 572"/>
                <a:gd name="T8" fmla="*/ 0 60000 65536"/>
                <a:gd name="T9" fmla="*/ 0 60000 65536"/>
                <a:gd name="T10" fmla="*/ 0 60000 65536"/>
                <a:gd name="T11" fmla="*/ 0 60000 65536"/>
                <a:gd name="T12" fmla="*/ 0 w 446"/>
                <a:gd name="T13" fmla="*/ 0 h 572"/>
                <a:gd name="T14" fmla="*/ 446 w 446"/>
                <a:gd name="T15" fmla="*/ 572 h 572"/>
              </a:gdLst>
              <a:ahLst/>
              <a:cxnLst>
                <a:cxn ang="T8">
                  <a:pos x="T0" y="T1"/>
                </a:cxn>
                <a:cxn ang="T9">
                  <a:pos x="T2" y="T3"/>
                </a:cxn>
                <a:cxn ang="T10">
                  <a:pos x="T4" y="T5"/>
                </a:cxn>
                <a:cxn ang="T11">
                  <a:pos x="T6" y="T7"/>
                </a:cxn>
              </a:cxnLst>
              <a:rect l="T12" t="T13" r="T14" b="T15"/>
              <a:pathLst>
                <a:path w="446" h="572">
                  <a:moveTo>
                    <a:pt x="331" y="0"/>
                  </a:moveTo>
                  <a:lnTo>
                    <a:pt x="446" y="572"/>
                  </a:lnTo>
                  <a:lnTo>
                    <a:pt x="0" y="16"/>
                  </a:lnTo>
                  <a:lnTo>
                    <a:pt x="3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75" name="Freeform 491"/>
            <p:cNvSpPr>
              <a:spLocks/>
            </p:cNvSpPr>
            <p:nvPr/>
          </p:nvSpPr>
          <p:spPr bwMode="auto">
            <a:xfrm>
              <a:off x="3154" y="2593"/>
              <a:ext cx="32" cy="44"/>
            </a:xfrm>
            <a:custGeom>
              <a:avLst/>
              <a:gdLst>
                <a:gd name="T0" fmla="*/ 24 w 446"/>
                <a:gd name="T1" fmla="*/ 0 h 572"/>
                <a:gd name="T2" fmla="*/ 32 w 446"/>
                <a:gd name="T3" fmla="*/ 44 h 572"/>
                <a:gd name="T4" fmla="*/ 0 w 446"/>
                <a:gd name="T5" fmla="*/ 1 h 572"/>
                <a:gd name="T6" fmla="*/ 24 w 446"/>
                <a:gd name="T7" fmla="*/ 0 h 572"/>
                <a:gd name="T8" fmla="*/ 0 60000 65536"/>
                <a:gd name="T9" fmla="*/ 0 60000 65536"/>
                <a:gd name="T10" fmla="*/ 0 60000 65536"/>
                <a:gd name="T11" fmla="*/ 0 60000 65536"/>
                <a:gd name="T12" fmla="*/ 0 w 446"/>
                <a:gd name="T13" fmla="*/ 0 h 572"/>
                <a:gd name="T14" fmla="*/ 446 w 446"/>
                <a:gd name="T15" fmla="*/ 572 h 572"/>
              </a:gdLst>
              <a:ahLst/>
              <a:cxnLst>
                <a:cxn ang="T8">
                  <a:pos x="T0" y="T1"/>
                </a:cxn>
                <a:cxn ang="T9">
                  <a:pos x="T2" y="T3"/>
                </a:cxn>
                <a:cxn ang="T10">
                  <a:pos x="T4" y="T5"/>
                </a:cxn>
                <a:cxn ang="T11">
                  <a:pos x="T6" y="T7"/>
                </a:cxn>
              </a:cxnLst>
              <a:rect l="T12" t="T13" r="T14" b="T15"/>
              <a:pathLst>
                <a:path w="446" h="572">
                  <a:moveTo>
                    <a:pt x="331" y="0"/>
                  </a:moveTo>
                  <a:lnTo>
                    <a:pt x="446" y="572"/>
                  </a:lnTo>
                  <a:lnTo>
                    <a:pt x="0" y="16"/>
                  </a:lnTo>
                  <a:lnTo>
                    <a:pt x="33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76" name="Freeform 492"/>
            <p:cNvSpPr>
              <a:spLocks/>
            </p:cNvSpPr>
            <p:nvPr/>
          </p:nvSpPr>
          <p:spPr bwMode="auto">
            <a:xfrm>
              <a:off x="3154" y="2568"/>
              <a:ext cx="24" cy="26"/>
            </a:xfrm>
            <a:custGeom>
              <a:avLst/>
              <a:gdLst>
                <a:gd name="T0" fmla="*/ 1 w 331"/>
                <a:gd name="T1" fmla="*/ 0 h 341"/>
                <a:gd name="T2" fmla="*/ 24 w 331"/>
                <a:gd name="T3" fmla="*/ 25 h 341"/>
                <a:gd name="T4" fmla="*/ 0 w 331"/>
                <a:gd name="T5" fmla="*/ 26 h 341"/>
                <a:gd name="T6" fmla="*/ 1 w 331"/>
                <a:gd name="T7" fmla="*/ 0 h 341"/>
                <a:gd name="T8" fmla="*/ 0 60000 65536"/>
                <a:gd name="T9" fmla="*/ 0 60000 65536"/>
                <a:gd name="T10" fmla="*/ 0 60000 65536"/>
                <a:gd name="T11" fmla="*/ 0 60000 65536"/>
                <a:gd name="T12" fmla="*/ 0 w 331"/>
                <a:gd name="T13" fmla="*/ 0 h 341"/>
                <a:gd name="T14" fmla="*/ 331 w 331"/>
                <a:gd name="T15" fmla="*/ 341 h 341"/>
              </a:gdLst>
              <a:ahLst/>
              <a:cxnLst>
                <a:cxn ang="T8">
                  <a:pos x="T0" y="T1"/>
                </a:cxn>
                <a:cxn ang="T9">
                  <a:pos x="T2" y="T3"/>
                </a:cxn>
                <a:cxn ang="T10">
                  <a:pos x="T4" y="T5"/>
                </a:cxn>
                <a:cxn ang="T11">
                  <a:pos x="T6" y="T7"/>
                </a:cxn>
              </a:cxnLst>
              <a:rect l="T12" t="T13" r="T14" b="T15"/>
              <a:pathLst>
                <a:path w="331" h="341">
                  <a:moveTo>
                    <a:pt x="8" y="0"/>
                  </a:moveTo>
                  <a:lnTo>
                    <a:pt x="331" y="325"/>
                  </a:lnTo>
                  <a:lnTo>
                    <a:pt x="0" y="341"/>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77" name="Freeform 493"/>
            <p:cNvSpPr>
              <a:spLocks/>
            </p:cNvSpPr>
            <p:nvPr/>
          </p:nvSpPr>
          <p:spPr bwMode="auto">
            <a:xfrm>
              <a:off x="3154" y="2568"/>
              <a:ext cx="24" cy="26"/>
            </a:xfrm>
            <a:custGeom>
              <a:avLst/>
              <a:gdLst>
                <a:gd name="T0" fmla="*/ 1 w 331"/>
                <a:gd name="T1" fmla="*/ 0 h 341"/>
                <a:gd name="T2" fmla="*/ 24 w 331"/>
                <a:gd name="T3" fmla="*/ 25 h 341"/>
                <a:gd name="T4" fmla="*/ 0 w 331"/>
                <a:gd name="T5" fmla="*/ 26 h 341"/>
                <a:gd name="T6" fmla="*/ 1 w 331"/>
                <a:gd name="T7" fmla="*/ 0 h 341"/>
                <a:gd name="T8" fmla="*/ 0 60000 65536"/>
                <a:gd name="T9" fmla="*/ 0 60000 65536"/>
                <a:gd name="T10" fmla="*/ 0 60000 65536"/>
                <a:gd name="T11" fmla="*/ 0 60000 65536"/>
                <a:gd name="T12" fmla="*/ 0 w 331"/>
                <a:gd name="T13" fmla="*/ 0 h 341"/>
                <a:gd name="T14" fmla="*/ 331 w 331"/>
                <a:gd name="T15" fmla="*/ 341 h 341"/>
              </a:gdLst>
              <a:ahLst/>
              <a:cxnLst>
                <a:cxn ang="T8">
                  <a:pos x="T0" y="T1"/>
                </a:cxn>
                <a:cxn ang="T9">
                  <a:pos x="T2" y="T3"/>
                </a:cxn>
                <a:cxn ang="T10">
                  <a:pos x="T4" y="T5"/>
                </a:cxn>
                <a:cxn ang="T11">
                  <a:pos x="T6" y="T7"/>
                </a:cxn>
              </a:cxnLst>
              <a:rect l="T12" t="T13" r="T14" b="T15"/>
              <a:pathLst>
                <a:path w="331" h="341">
                  <a:moveTo>
                    <a:pt x="8" y="0"/>
                  </a:moveTo>
                  <a:lnTo>
                    <a:pt x="331" y="325"/>
                  </a:lnTo>
                  <a:lnTo>
                    <a:pt x="0" y="34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78" name="Freeform 494"/>
            <p:cNvSpPr>
              <a:spLocks/>
            </p:cNvSpPr>
            <p:nvPr/>
          </p:nvSpPr>
          <p:spPr bwMode="auto">
            <a:xfrm>
              <a:off x="3940" y="2555"/>
              <a:ext cx="36" cy="46"/>
            </a:xfrm>
            <a:custGeom>
              <a:avLst/>
              <a:gdLst>
                <a:gd name="T0" fmla="*/ 36 w 503"/>
                <a:gd name="T1" fmla="*/ 0 h 599"/>
                <a:gd name="T2" fmla="*/ 22 w 503"/>
                <a:gd name="T3" fmla="*/ 46 h 599"/>
                <a:gd name="T4" fmla="*/ 0 w 503"/>
                <a:gd name="T5" fmla="*/ 38 h 599"/>
                <a:gd name="T6" fmla="*/ 36 w 503"/>
                <a:gd name="T7" fmla="*/ 0 h 599"/>
                <a:gd name="T8" fmla="*/ 0 60000 65536"/>
                <a:gd name="T9" fmla="*/ 0 60000 65536"/>
                <a:gd name="T10" fmla="*/ 0 60000 65536"/>
                <a:gd name="T11" fmla="*/ 0 60000 65536"/>
                <a:gd name="T12" fmla="*/ 0 w 503"/>
                <a:gd name="T13" fmla="*/ 0 h 599"/>
                <a:gd name="T14" fmla="*/ 503 w 503"/>
                <a:gd name="T15" fmla="*/ 599 h 599"/>
              </a:gdLst>
              <a:ahLst/>
              <a:cxnLst>
                <a:cxn ang="T8">
                  <a:pos x="T0" y="T1"/>
                </a:cxn>
                <a:cxn ang="T9">
                  <a:pos x="T2" y="T3"/>
                </a:cxn>
                <a:cxn ang="T10">
                  <a:pos x="T4" y="T5"/>
                </a:cxn>
                <a:cxn ang="T11">
                  <a:pos x="T6" y="T7"/>
                </a:cxn>
              </a:cxnLst>
              <a:rect l="T12" t="T13" r="T14" b="T15"/>
              <a:pathLst>
                <a:path w="503" h="599">
                  <a:moveTo>
                    <a:pt x="503" y="0"/>
                  </a:moveTo>
                  <a:lnTo>
                    <a:pt x="314" y="599"/>
                  </a:lnTo>
                  <a:lnTo>
                    <a:pt x="0" y="496"/>
                  </a:lnTo>
                  <a:lnTo>
                    <a:pt x="5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79" name="Freeform 495"/>
            <p:cNvSpPr>
              <a:spLocks/>
            </p:cNvSpPr>
            <p:nvPr/>
          </p:nvSpPr>
          <p:spPr bwMode="auto">
            <a:xfrm>
              <a:off x="3940" y="2555"/>
              <a:ext cx="36" cy="46"/>
            </a:xfrm>
            <a:custGeom>
              <a:avLst/>
              <a:gdLst>
                <a:gd name="T0" fmla="*/ 36 w 503"/>
                <a:gd name="T1" fmla="*/ 0 h 599"/>
                <a:gd name="T2" fmla="*/ 22 w 503"/>
                <a:gd name="T3" fmla="*/ 46 h 599"/>
                <a:gd name="T4" fmla="*/ 0 w 503"/>
                <a:gd name="T5" fmla="*/ 38 h 599"/>
                <a:gd name="T6" fmla="*/ 36 w 503"/>
                <a:gd name="T7" fmla="*/ 0 h 599"/>
                <a:gd name="T8" fmla="*/ 0 60000 65536"/>
                <a:gd name="T9" fmla="*/ 0 60000 65536"/>
                <a:gd name="T10" fmla="*/ 0 60000 65536"/>
                <a:gd name="T11" fmla="*/ 0 60000 65536"/>
                <a:gd name="T12" fmla="*/ 0 w 503"/>
                <a:gd name="T13" fmla="*/ 0 h 599"/>
                <a:gd name="T14" fmla="*/ 503 w 503"/>
                <a:gd name="T15" fmla="*/ 599 h 599"/>
              </a:gdLst>
              <a:ahLst/>
              <a:cxnLst>
                <a:cxn ang="T8">
                  <a:pos x="T0" y="T1"/>
                </a:cxn>
                <a:cxn ang="T9">
                  <a:pos x="T2" y="T3"/>
                </a:cxn>
                <a:cxn ang="T10">
                  <a:pos x="T4" y="T5"/>
                </a:cxn>
                <a:cxn ang="T11">
                  <a:pos x="T6" y="T7"/>
                </a:cxn>
              </a:cxnLst>
              <a:rect l="T12" t="T13" r="T14" b="T15"/>
              <a:pathLst>
                <a:path w="503" h="599">
                  <a:moveTo>
                    <a:pt x="503" y="0"/>
                  </a:moveTo>
                  <a:lnTo>
                    <a:pt x="314" y="599"/>
                  </a:lnTo>
                  <a:lnTo>
                    <a:pt x="0" y="496"/>
                  </a:lnTo>
                  <a:lnTo>
                    <a:pt x="50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80" name="Freeform 496"/>
            <p:cNvSpPr>
              <a:spLocks/>
            </p:cNvSpPr>
            <p:nvPr/>
          </p:nvSpPr>
          <p:spPr bwMode="auto">
            <a:xfrm>
              <a:off x="3940" y="2549"/>
              <a:ext cx="36" cy="44"/>
            </a:xfrm>
            <a:custGeom>
              <a:avLst/>
              <a:gdLst>
                <a:gd name="T0" fmla="*/ 13 w 503"/>
                <a:gd name="T1" fmla="*/ 0 h 572"/>
                <a:gd name="T2" fmla="*/ 36 w 503"/>
                <a:gd name="T3" fmla="*/ 6 h 572"/>
                <a:gd name="T4" fmla="*/ 0 w 503"/>
                <a:gd name="T5" fmla="*/ 44 h 572"/>
                <a:gd name="T6" fmla="*/ 13 w 503"/>
                <a:gd name="T7" fmla="*/ 0 h 572"/>
                <a:gd name="T8" fmla="*/ 0 60000 65536"/>
                <a:gd name="T9" fmla="*/ 0 60000 65536"/>
                <a:gd name="T10" fmla="*/ 0 60000 65536"/>
                <a:gd name="T11" fmla="*/ 0 60000 65536"/>
                <a:gd name="T12" fmla="*/ 0 w 503"/>
                <a:gd name="T13" fmla="*/ 0 h 572"/>
                <a:gd name="T14" fmla="*/ 503 w 503"/>
                <a:gd name="T15" fmla="*/ 572 h 572"/>
              </a:gdLst>
              <a:ahLst/>
              <a:cxnLst>
                <a:cxn ang="T8">
                  <a:pos x="T0" y="T1"/>
                </a:cxn>
                <a:cxn ang="T9">
                  <a:pos x="T2" y="T3"/>
                </a:cxn>
                <a:cxn ang="T10">
                  <a:pos x="T4" y="T5"/>
                </a:cxn>
                <a:cxn ang="T11">
                  <a:pos x="T6" y="T7"/>
                </a:cxn>
              </a:cxnLst>
              <a:rect l="T12" t="T13" r="T14" b="T15"/>
              <a:pathLst>
                <a:path w="503" h="572">
                  <a:moveTo>
                    <a:pt x="180" y="0"/>
                  </a:moveTo>
                  <a:lnTo>
                    <a:pt x="503" y="76"/>
                  </a:lnTo>
                  <a:lnTo>
                    <a:pt x="0" y="572"/>
                  </a:lnTo>
                  <a:lnTo>
                    <a:pt x="1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81" name="Freeform 497"/>
            <p:cNvSpPr>
              <a:spLocks/>
            </p:cNvSpPr>
            <p:nvPr/>
          </p:nvSpPr>
          <p:spPr bwMode="auto">
            <a:xfrm>
              <a:off x="3940" y="2549"/>
              <a:ext cx="36" cy="44"/>
            </a:xfrm>
            <a:custGeom>
              <a:avLst/>
              <a:gdLst>
                <a:gd name="T0" fmla="*/ 13 w 503"/>
                <a:gd name="T1" fmla="*/ 0 h 572"/>
                <a:gd name="T2" fmla="*/ 36 w 503"/>
                <a:gd name="T3" fmla="*/ 6 h 572"/>
                <a:gd name="T4" fmla="*/ 0 w 503"/>
                <a:gd name="T5" fmla="*/ 44 h 572"/>
                <a:gd name="T6" fmla="*/ 13 w 503"/>
                <a:gd name="T7" fmla="*/ 0 h 572"/>
                <a:gd name="T8" fmla="*/ 0 60000 65536"/>
                <a:gd name="T9" fmla="*/ 0 60000 65536"/>
                <a:gd name="T10" fmla="*/ 0 60000 65536"/>
                <a:gd name="T11" fmla="*/ 0 60000 65536"/>
                <a:gd name="T12" fmla="*/ 0 w 503"/>
                <a:gd name="T13" fmla="*/ 0 h 572"/>
                <a:gd name="T14" fmla="*/ 503 w 503"/>
                <a:gd name="T15" fmla="*/ 572 h 572"/>
              </a:gdLst>
              <a:ahLst/>
              <a:cxnLst>
                <a:cxn ang="T8">
                  <a:pos x="T0" y="T1"/>
                </a:cxn>
                <a:cxn ang="T9">
                  <a:pos x="T2" y="T3"/>
                </a:cxn>
                <a:cxn ang="T10">
                  <a:pos x="T4" y="T5"/>
                </a:cxn>
                <a:cxn ang="T11">
                  <a:pos x="T6" y="T7"/>
                </a:cxn>
              </a:cxnLst>
              <a:rect l="T12" t="T13" r="T14" b="T15"/>
              <a:pathLst>
                <a:path w="503" h="572">
                  <a:moveTo>
                    <a:pt x="180" y="0"/>
                  </a:moveTo>
                  <a:lnTo>
                    <a:pt x="503" y="76"/>
                  </a:lnTo>
                  <a:lnTo>
                    <a:pt x="0" y="572"/>
                  </a:lnTo>
                  <a:lnTo>
                    <a:pt x="18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82" name="Freeform 498"/>
            <p:cNvSpPr>
              <a:spLocks/>
            </p:cNvSpPr>
            <p:nvPr/>
          </p:nvSpPr>
          <p:spPr bwMode="auto">
            <a:xfrm>
              <a:off x="3155" y="2547"/>
              <a:ext cx="27" cy="46"/>
            </a:xfrm>
            <a:custGeom>
              <a:avLst/>
              <a:gdLst>
                <a:gd name="T0" fmla="*/ 27 w 383"/>
                <a:gd name="T1" fmla="*/ 0 h 597"/>
                <a:gd name="T2" fmla="*/ 23 w 383"/>
                <a:gd name="T3" fmla="*/ 46 h 597"/>
                <a:gd name="T4" fmla="*/ 0 w 383"/>
                <a:gd name="T5" fmla="*/ 21 h 597"/>
                <a:gd name="T6" fmla="*/ 27 w 383"/>
                <a:gd name="T7" fmla="*/ 0 h 597"/>
                <a:gd name="T8" fmla="*/ 0 60000 65536"/>
                <a:gd name="T9" fmla="*/ 0 60000 65536"/>
                <a:gd name="T10" fmla="*/ 0 60000 65536"/>
                <a:gd name="T11" fmla="*/ 0 60000 65536"/>
                <a:gd name="T12" fmla="*/ 0 w 383"/>
                <a:gd name="T13" fmla="*/ 0 h 597"/>
                <a:gd name="T14" fmla="*/ 383 w 383"/>
                <a:gd name="T15" fmla="*/ 597 h 597"/>
              </a:gdLst>
              <a:ahLst/>
              <a:cxnLst>
                <a:cxn ang="T8">
                  <a:pos x="T0" y="T1"/>
                </a:cxn>
                <a:cxn ang="T9">
                  <a:pos x="T2" y="T3"/>
                </a:cxn>
                <a:cxn ang="T10">
                  <a:pos x="T4" y="T5"/>
                </a:cxn>
                <a:cxn ang="T11">
                  <a:pos x="T6" y="T7"/>
                </a:cxn>
              </a:cxnLst>
              <a:rect l="T12" t="T13" r="T14" b="T15"/>
              <a:pathLst>
                <a:path w="383" h="597">
                  <a:moveTo>
                    <a:pt x="383" y="0"/>
                  </a:moveTo>
                  <a:lnTo>
                    <a:pt x="323" y="597"/>
                  </a:lnTo>
                  <a:lnTo>
                    <a:pt x="0" y="272"/>
                  </a:lnTo>
                  <a:lnTo>
                    <a:pt x="3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83" name="Freeform 499"/>
            <p:cNvSpPr>
              <a:spLocks/>
            </p:cNvSpPr>
            <p:nvPr/>
          </p:nvSpPr>
          <p:spPr bwMode="auto">
            <a:xfrm>
              <a:off x="3155" y="2547"/>
              <a:ext cx="27" cy="46"/>
            </a:xfrm>
            <a:custGeom>
              <a:avLst/>
              <a:gdLst>
                <a:gd name="T0" fmla="*/ 27 w 383"/>
                <a:gd name="T1" fmla="*/ 0 h 597"/>
                <a:gd name="T2" fmla="*/ 23 w 383"/>
                <a:gd name="T3" fmla="*/ 46 h 597"/>
                <a:gd name="T4" fmla="*/ 0 w 383"/>
                <a:gd name="T5" fmla="*/ 21 h 597"/>
                <a:gd name="T6" fmla="*/ 27 w 383"/>
                <a:gd name="T7" fmla="*/ 0 h 597"/>
                <a:gd name="T8" fmla="*/ 0 60000 65536"/>
                <a:gd name="T9" fmla="*/ 0 60000 65536"/>
                <a:gd name="T10" fmla="*/ 0 60000 65536"/>
                <a:gd name="T11" fmla="*/ 0 60000 65536"/>
                <a:gd name="T12" fmla="*/ 0 w 383"/>
                <a:gd name="T13" fmla="*/ 0 h 597"/>
                <a:gd name="T14" fmla="*/ 383 w 383"/>
                <a:gd name="T15" fmla="*/ 597 h 597"/>
              </a:gdLst>
              <a:ahLst/>
              <a:cxnLst>
                <a:cxn ang="T8">
                  <a:pos x="T0" y="T1"/>
                </a:cxn>
                <a:cxn ang="T9">
                  <a:pos x="T2" y="T3"/>
                </a:cxn>
                <a:cxn ang="T10">
                  <a:pos x="T4" y="T5"/>
                </a:cxn>
                <a:cxn ang="T11">
                  <a:pos x="T6" y="T7"/>
                </a:cxn>
              </a:cxnLst>
              <a:rect l="T12" t="T13" r="T14" b="T15"/>
              <a:pathLst>
                <a:path w="383" h="597">
                  <a:moveTo>
                    <a:pt x="383" y="0"/>
                  </a:moveTo>
                  <a:lnTo>
                    <a:pt x="323" y="597"/>
                  </a:lnTo>
                  <a:lnTo>
                    <a:pt x="0" y="272"/>
                  </a:lnTo>
                  <a:lnTo>
                    <a:pt x="38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84" name="Freeform 500"/>
            <p:cNvSpPr>
              <a:spLocks/>
            </p:cNvSpPr>
            <p:nvPr/>
          </p:nvSpPr>
          <p:spPr bwMode="auto">
            <a:xfrm>
              <a:off x="3155" y="2541"/>
              <a:ext cx="27" cy="27"/>
            </a:xfrm>
            <a:custGeom>
              <a:avLst/>
              <a:gdLst>
                <a:gd name="T0" fmla="*/ 4 w 383"/>
                <a:gd name="T1" fmla="*/ 0 h 347"/>
                <a:gd name="T2" fmla="*/ 27 w 383"/>
                <a:gd name="T3" fmla="*/ 6 h 347"/>
                <a:gd name="T4" fmla="*/ 0 w 383"/>
                <a:gd name="T5" fmla="*/ 27 h 347"/>
                <a:gd name="T6" fmla="*/ 4 w 383"/>
                <a:gd name="T7" fmla="*/ 0 h 347"/>
                <a:gd name="T8" fmla="*/ 0 60000 65536"/>
                <a:gd name="T9" fmla="*/ 0 60000 65536"/>
                <a:gd name="T10" fmla="*/ 0 60000 65536"/>
                <a:gd name="T11" fmla="*/ 0 60000 65536"/>
                <a:gd name="T12" fmla="*/ 0 w 383"/>
                <a:gd name="T13" fmla="*/ 0 h 347"/>
                <a:gd name="T14" fmla="*/ 383 w 383"/>
                <a:gd name="T15" fmla="*/ 347 h 347"/>
              </a:gdLst>
              <a:ahLst/>
              <a:cxnLst>
                <a:cxn ang="T8">
                  <a:pos x="T0" y="T1"/>
                </a:cxn>
                <a:cxn ang="T9">
                  <a:pos x="T2" y="T3"/>
                </a:cxn>
                <a:cxn ang="T10">
                  <a:pos x="T4" y="T5"/>
                </a:cxn>
                <a:cxn ang="T11">
                  <a:pos x="T6" y="T7"/>
                </a:cxn>
              </a:cxnLst>
              <a:rect l="T12" t="T13" r="T14" b="T15"/>
              <a:pathLst>
                <a:path w="383" h="347">
                  <a:moveTo>
                    <a:pt x="61" y="0"/>
                  </a:moveTo>
                  <a:lnTo>
                    <a:pt x="383" y="75"/>
                  </a:lnTo>
                  <a:lnTo>
                    <a:pt x="0" y="347"/>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85" name="Freeform 501"/>
            <p:cNvSpPr>
              <a:spLocks/>
            </p:cNvSpPr>
            <p:nvPr/>
          </p:nvSpPr>
          <p:spPr bwMode="auto">
            <a:xfrm>
              <a:off x="3155" y="2541"/>
              <a:ext cx="27" cy="27"/>
            </a:xfrm>
            <a:custGeom>
              <a:avLst/>
              <a:gdLst>
                <a:gd name="T0" fmla="*/ 4 w 383"/>
                <a:gd name="T1" fmla="*/ 0 h 347"/>
                <a:gd name="T2" fmla="*/ 27 w 383"/>
                <a:gd name="T3" fmla="*/ 6 h 347"/>
                <a:gd name="T4" fmla="*/ 0 w 383"/>
                <a:gd name="T5" fmla="*/ 27 h 347"/>
                <a:gd name="T6" fmla="*/ 4 w 383"/>
                <a:gd name="T7" fmla="*/ 0 h 347"/>
                <a:gd name="T8" fmla="*/ 0 60000 65536"/>
                <a:gd name="T9" fmla="*/ 0 60000 65536"/>
                <a:gd name="T10" fmla="*/ 0 60000 65536"/>
                <a:gd name="T11" fmla="*/ 0 60000 65536"/>
                <a:gd name="T12" fmla="*/ 0 w 383"/>
                <a:gd name="T13" fmla="*/ 0 h 347"/>
                <a:gd name="T14" fmla="*/ 383 w 383"/>
                <a:gd name="T15" fmla="*/ 347 h 347"/>
              </a:gdLst>
              <a:ahLst/>
              <a:cxnLst>
                <a:cxn ang="T8">
                  <a:pos x="T0" y="T1"/>
                </a:cxn>
                <a:cxn ang="T9">
                  <a:pos x="T2" y="T3"/>
                </a:cxn>
                <a:cxn ang="T10">
                  <a:pos x="T4" y="T5"/>
                </a:cxn>
                <a:cxn ang="T11">
                  <a:pos x="T6" y="T7"/>
                </a:cxn>
              </a:cxnLst>
              <a:rect l="T12" t="T13" r="T14" b="T15"/>
              <a:pathLst>
                <a:path w="383" h="347">
                  <a:moveTo>
                    <a:pt x="61" y="0"/>
                  </a:moveTo>
                  <a:lnTo>
                    <a:pt x="383" y="75"/>
                  </a:lnTo>
                  <a:lnTo>
                    <a:pt x="0" y="347"/>
                  </a:lnTo>
                  <a:lnTo>
                    <a:pt x="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86" name="Freeform 502"/>
            <p:cNvSpPr>
              <a:spLocks/>
            </p:cNvSpPr>
            <p:nvPr/>
          </p:nvSpPr>
          <p:spPr bwMode="auto">
            <a:xfrm>
              <a:off x="3159" y="2523"/>
              <a:ext cx="31" cy="24"/>
            </a:xfrm>
            <a:custGeom>
              <a:avLst/>
              <a:gdLst>
                <a:gd name="T0" fmla="*/ 31 w 428"/>
                <a:gd name="T1" fmla="*/ 0 h 307"/>
                <a:gd name="T2" fmla="*/ 23 w 428"/>
                <a:gd name="T3" fmla="*/ 24 h 307"/>
                <a:gd name="T4" fmla="*/ 0 w 428"/>
                <a:gd name="T5" fmla="*/ 18 h 307"/>
                <a:gd name="T6" fmla="*/ 31 w 428"/>
                <a:gd name="T7" fmla="*/ 0 h 307"/>
                <a:gd name="T8" fmla="*/ 0 60000 65536"/>
                <a:gd name="T9" fmla="*/ 0 60000 65536"/>
                <a:gd name="T10" fmla="*/ 0 60000 65536"/>
                <a:gd name="T11" fmla="*/ 0 60000 65536"/>
                <a:gd name="T12" fmla="*/ 0 w 428"/>
                <a:gd name="T13" fmla="*/ 0 h 307"/>
                <a:gd name="T14" fmla="*/ 428 w 428"/>
                <a:gd name="T15" fmla="*/ 307 h 307"/>
              </a:gdLst>
              <a:ahLst/>
              <a:cxnLst>
                <a:cxn ang="T8">
                  <a:pos x="T0" y="T1"/>
                </a:cxn>
                <a:cxn ang="T9">
                  <a:pos x="T2" y="T3"/>
                </a:cxn>
                <a:cxn ang="T10">
                  <a:pos x="T4" y="T5"/>
                </a:cxn>
                <a:cxn ang="T11">
                  <a:pos x="T6" y="T7"/>
                </a:cxn>
              </a:cxnLst>
              <a:rect l="T12" t="T13" r="T14" b="T15"/>
              <a:pathLst>
                <a:path w="428" h="307">
                  <a:moveTo>
                    <a:pt x="428" y="0"/>
                  </a:moveTo>
                  <a:lnTo>
                    <a:pt x="322" y="307"/>
                  </a:lnTo>
                  <a:lnTo>
                    <a:pt x="0" y="232"/>
                  </a:lnTo>
                  <a:lnTo>
                    <a:pt x="4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87" name="Freeform 503"/>
            <p:cNvSpPr>
              <a:spLocks/>
            </p:cNvSpPr>
            <p:nvPr/>
          </p:nvSpPr>
          <p:spPr bwMode="auto">
            <a:xfrm>
              <a:off x="3159" y="2523"/>
              <a:ext cx="31" cy="24"/>
            </a:xfrm>
            <a:custGeom>
              <a:avLst/>
              <a:gdLst>
                <a:gd name="T0" fmla="*/ 31 w 428"/>
                <a:gd name="T1" fmla="*/ 0 h 307"/>
                <a:gd name="T2" fmla="*/ 23 w 428"/>
                <a:gd name="T3" fmla="*/ 24 h 307"/>
                <a:gd name="T4" fmla="*/ 0 w 428"/>
                <a:gd name="T5" fmla="*/ 18 h 307"/>
                <a:gd name="T6" fmla="*/ 31 w 428"/>
                <a:gd name="T7" fmla="*/ 0 h 307"/>
                <a:gd name="T8" fmla="*/ 0 60000 65536"/>
                <a:gd name="T9" fmla="*/ 0 60000 65536"/>
                <a:gd name="T10" fmla="*/ 0 60000 65536"/>
                <a:gd name="T11" fmla="*/ 0 60000 65536"/>
                <a:gd name="T12" fmla="*/ 0 w 428"/>
                <a:gd name="T13" fmla="*/ 0 h 307"/>
                <a:gd name="T14" fmla="*/ 428 w 428"/>
                <a:gd name="T15" fmla="*/ 307 h 307"/>
              </a:gdLst>
              <a:ahLst/>
              <a:cxnLst>
                <a:cxn ang="T8">
                  <a:pos x="T0" y="T1"/>
                </a:cxn>
                <a:cxn ang="T9">
                  <a:pos x="T2" y="T3"/>
                </a:cxn>
                <a:cxn ang="T10">
                  <a:pos x="T4" y="T5"/>
                </a:cxn>
                <a:cxn ang="T11">
                  <a:pos x="T6" y="T7"/>
                </a:cxn>
              </a:cxnLst>
              <a:rect l="T12" t="T13" r="T14" b="T15"/>
              <a:pathLst>
                <a:path w="428" h="307">
                  <a:moveTo>
                    <a:pt x="428" y="0"/>
                  </a:moveTo>
                  <a:lnTo>
                    <a:pt x="322" y="307"/>
                  </a:lnTo>
                  <a:lnTo>
                    <a:pt x="0" y="232"/>
                  </a:lnTo>
                  <a:lnTo>
                    <a:pt x="42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88" name="Freeform 504"/>
            <p:cNvSpPr>
              <a:spLocks/>
            </p:cNvSpPr>
            <p:nvPr/>
          </p:nvSpPr>
          <p:spPr bwMode="auto">
            <a:xfrm>
              <a:off x="3159" y="2514"/>
              <a:ext cx="31" cy="27"/>
            </a:xfrm>
            <a:custGeom>
              <a:avLst/>
              <a:gdLst>
                <a:gd name="T0" fmla="*/ 9 w 428"/>
                <a:gd name="T1" fmla="*/ 0 h 350"/>
                <a:gd name="T2" fmla="*/ 31 w 428"/>
                <a:gd name="T3" fmla="*/ 9 h 350"/>
                <a:gd name="T4" fmla="*/ 0 w 428"/>
                <a:gd name="T5" fmla="*/ 27 h 350"/>
                <a:gd name="T6" fmla="*/ 9 w 428"/>
                <a:gd name="T7" fmla="*/ 0 h 350"/>
                <a:gd name="T8" fmla="*/ 0 60000 65536"/>
                <a:gd name="T9" fmla="*/ 0 60000 65536"/>
                <a:gd name="T10" fmla="*/ 0 60000 65536"/>
                <a:gd name="T11" fmla="*/ 0 60000 65536"/>
                <a:gd name="T12" fmla="*/ 0 w 428"/>
                <a:gd name="T13" fmla="*/ 0 h 350"/>
                <a:gd name="T14" fmla="*/ 428 w 428"/>
                <a:gd name="T15" fmla="*/ 350 h 350"/>
              </a:gdLst>
              <a:ahLst/>
              <a:cxnLst>
                <a:cxn ang="T8">
                  <a:pos x="T0" y="T1"/>
                </a:cxn>
                <a:cxn ang="T9">
                  <a:pos x="T2" y="T3"/>
                </a:cxn>
                <a:cxn ang="T10">
                  <a:pos x="T4" y="T5"/>
                </a:cxn>
                <a:cxn ang="T11">
                  <a:pos x="T6" y="T7"/>
                </a:cxn>
              </a:cxnLst>
              <a:rect l="T12" t="T13" r="T14" b="T15"/>
              <a:pathLst>
                <a:path w="428" h="350">
                  <a:moveTo>
                    <a:pt x="119" y="0"/>
                  </a:moveTo>
                  <a:lnTo>
                    <a:pt x="428" y="118"/>
                  </a:lnTo>
                  <a:lnTo>
                    <a:pt x="0" y="350"/>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89" name="Freeform 505"/>
            <p:cNvSpPr>
              <a:spLocks/>
            </p:cNvSpPr>
            <p:nvPr/>
          </p:nvSpPr>
          <p:spPr bwMode="auto">
            <a:xfrm>
              <a:off x="3159" y="2514"/>
              <a:ext cx="31" cy="27"/>
            </a:xfrm>
            <a:custGeom>
              <a:avLst/>
              <a:gdLst>
                <a:gd name="T0" fmla="*/ 9 w 428"/>
                <a:gd name="T1" fmla="*/ 0 h 350"/>
                <a:gd name="T2" fmla="*/ 31 w 428"/>
                <a:gd name="T3" fmla="*/ 9 h 350"/>
                <a:gd name="T4" fmla="*/ 0 w 428"/>
                <a:gd name="T5" fmla="*/ 27 h 350"/>
                <a:gd name="T6" fmla="*/ 9 w 428"/>
                <a:gd name="T7" fmla="*/ 0 h 350"/>
                <a:gd name="T8" fmla="*/ 0 60000 65536"/>
                <a:gd name="T9" fmla="*/ 0 60000 65536"/>
                <a:gd name="T10" fmla="*/ 0 60000 65536"/>
                <a:gd name="T11" fmla="*/ 0 60000 65536"/>
                <a:gd name="T12" fmla="*/ 0 w 428"/>
                <a:gd name="T13" fmla="*/ 0 h 350"/>
                <a:gd name="T14" fmla="*/ 428 w 428"/>
                <a:gd name="T15" fmla="*/ 350 h 350"/>
              </a:gdLst>
              <a:ahLst/>
              <a:cxnLst>
                <a:cxn ang="T8">
                  <a:pos x="T0" y="T1"/>
                </a:cxn>
                <a:cxn ang="T9">
                  <a:pos x="T2" y="T3"/>
                </a:cxn>
                <a:cxn ang="T10">
                  <a:pos x="T4" y="T5"/>
                </a:cxn>
                <a:cxn ang="T11">
                  <a:pos x="T6" y="T7"/>
                </a:cxn>
              </a:cxnLst>
              <a:rect l="T12" t="T13" r="T14" b="T15"/>
              <a:pathLst>
                <a:path w="428" h="350">
                  <a:moveTo>
                    <a:pt x="119" y="0"/>
                  </a:moveTo>
                  <a:lnTo>
                    <a:pt x="428" y="118"/>
                  </a:lnTo>
                  <a:lnTo>
                    <a:pt x="0" y="350"/>
                  </a:lnTo>
                  <a:lnTo>
                    <a:pt x="1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90" name="Freeform 506"/>
            <p:cNvSpPr>
              <a:spLocks/>
            </p:cNvSpPr>
            <p:nvPr/>
          </p:nvSpPr>
          <p:spPr bwMode="auto">
            <a:xfrm>
              <a:off x="3953" y="2506"/>
              <a:ext cx="33" cy="49"/>
            </a:xfrm>
            <a:custGeom>
              <a:avLst/>
              <a:gdLst>
                <a:gd name="T0" fmla="*/ 33 w 463"/>
                <a:gd name="T1" fmla="*/ 0 h 635"/>
                <a:gd name="T2" fmla="*/ 23 w 463"/>
                <a:gd name="T3" fmla="*/ 49 h 635"/>
                <a:gd name="T4" fmla="*/ 0 w 463"/>
                <a:gd name="T5" fmla="*/ 43 h 635"/>
                <a:gd name="T6" fmla="*/ 33 w 463"/>
                <a:gd name="T7" fmla="*/ 0 h 635"/>
                <a:gd name="T8" fmla="*/ 0 60000 65536"/>
                <a:gd name="T9" fmla="*/ 0 60000 65536"/>
                <a:gd name="T10" fmla="*/ 0 60000 65536"/>
                <a:gd name="T11" fmla="*/ 0 60000 65536"/>
                <a:gd name="T12" fmla="*/ 0 w 463"/>
                <a:gd name="T13" fmla="*/ 0 h 635"/>
                <a:gd name="T14" fmla="*/ 463 w 463"/>
                <a:gd name="T15" fmla="*/ 635 h 635"/>
              </a:gdLst>
              <a:ahLst/>
              <a:cxnLst>
                <a:cxn ang="T8">
                  <a:pos x="T0" y="T1"/>
                </a:cxn>
                <a:cxn ang="T9">
                  <a:pos x="T2" y="T3"/>
                </a:cxn>
                <a:cxn ang="T10">
                  <a:pos x="T4" y="T5"/>
                </a:cxn>
                <a:cxn ang="T11">
                  <a:pos x="T6" y="T7"/>
                </a:cxn>
              </a:cxnLst>
              <a:rect l="T12" t="T13" r="T14" b="T15"/>
              <a:pathLst>
                <a:path w="463" h="635">
                  <a:moveTo>
                    <a:pt x="463" y="0"/>
                  </a:moveTo>
                  <a:lnTo>
                    <a:pt x="323" y="635"/>
                  </a:lnTo>
                  <a:lnTo>
                    <a:pt x="0" y="559"/>
                  </a:lnTo>
                  <a:lnTo>
                    <a:pt x="4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91" name="Freeform 507"/>
            <p:cNvSpPr>
              <a:spLocks/>
            </p:cNvSpPr>
            <p:nvPr/>
          </p:nvSpPr>
          <p:spPr bwMode="auto">
            <a:xfrm>
              <a:off x="3953" y="2506"/>
              <a:ext cx="33" cy="49"/>
            </a:xfrm>
            <a:custGeom>
              <a:avLst/>
              <a:gdLst>
                <a:gd name="T0" fmla="*/ 33 w 463"/>
                <a:gd name="T1" fmla="*/ 0 h 635"/>
                <a:gd name="T2" fmla="*/ 23 w 463"/>
                <a:gd name="T3" fmla="*/ 49 h 635"/>
                <a:gd name="T4" fmla="*/ 0 w 463"/>
                <a:gd name="T5" fmla="*/ 43 h 635"/>
                <a:gd name="T6" fmla="*/ 33 w 463"/>
                <a:gd name="T7" fmla="*/ 0 h 635"/>
                <a:gd name="T8" fmla="*/ 0 60000 65536"/>
                <a:gd name="T9" fmla="*/ 0 60000 65536"/>
                <a:gd name="T10" fmla="*/ 0 60000 65536"/>
                <a:gd name="T11" fmla="*/ 0 60000 65536"/>
                <a:gd name="T12" fmla="*/ 0 w 463"/>
                <a:gd name="T13" fmla="*/ 0 h 635"/>
                <a:gd name="T14" fmla="*/ 463 w 463"/>
                <a:gd name="T15" fmla="*/ 635 h 635"/>
              </a:gdLst>
              <a:ahLst/>
              <a:cxnLst>
                <a:cxn ang="T8">
                  <a:pos x="T0" y="T1"/>
                </a:cxn>
                <a:cxn ang="T9">
                  <a:pos x="T2" y="T3"/>
                </a:cxn>
                <a:cxn ang="T10">
                  <a:pos x="T4" y="T5"/>
                </a:cxn>
                <a:cxn ang="T11">
                  <a:pos x="T6" y="T7"/>
                </a:cxn>
              </a:cxnLst>
              <a:rect l="T12" t="T13" r="T14" b="T15"/>
              <a:pathLst>
                <a:path w="463" h="635">
                  <a:moveTo>
                    <a:pt x="463" y="0"/>
                  </a:moveTo>
                  <a:lnTo>
                    <a:pt x="323" y="635"/>
                  </a:lnTo>
                  <a:lnTo>
                    <a:pt x="0" y="559"/>
                  </a:lnTo>
                  <a:lnTo>
                    <a:pt x="4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92" name="Freeform 508"/>
            <p:cNvSpPr>
              <a:spLocks/>
            </p:cNvSpPr>
            <p:nvPr/>
          </p:nvSpPr>
          <p:spPr bwMode="auto">
            <a:xfrm>
              <a:off x="3953" y="2502"/>
              <a:ext cx="33" cy="47"/>
            </a:xfrm>
            <a:custGeom>
              <a:avLst/>
              <a:gdLst>
                <a:gd name="T0" fmla="*/ 10 w 463"/>
                <a:gd name="T1" fmla="*/ 0 h 612"/>
                <a:gd name="T2" fmla="*/ 33 w 463"/>
                <a:gd name="T3" fmla="*/ 4 h 612"/>
                <a:gd name="T4" fmla="*/ 0 w 463"/>
                <a:gd name="T5" fmla="*/ 47 h 612"/>
                <a:gd name="T6" fmla="*/ 10 w 463"/>
                <a:gd name="T7" fmla="*/ 0 h 612"/>
                <a:gd name="T8" fmla="*/ 0 60000 65536"/>
                <a:gd name="T9" fmla="*/ 0 60000 65536"/>
                <a:gd name="T10" fmla="*/ 0 60000 65536"/>
                <a:gd name="T11" fmla="*/ 0 60000 65536"/>
                <a:gd name="T12" fmla="*/ 0 w 463"/>
                <a:gd name="T13" fmla="*/ 0 h 612"/>
                <a:gd name="T14" fmla="*/ 463 w 463"/>
                <a:gd name="T15" fmla="*/ 612 h 612"/>
              </a:gdLst>
              <a:ahLst/>
              <a:cxnLst>
                <a:cxn ang="T8">
                  <a:pos x="T0" y="T1"/>
                </a:cxn>
                <a:cxn ang="T9">
                  <a:pos x="T2" y="T3"/>
                </a:cxn>
                <a:cxn ang="T10">
                  <a:pos x="T4" y="T5"/>
                </a:cxn>
                <a:cxn ang="T11">
                  <a:pos x="T6" y="T7"/>
                </a:cxn>
              </a:cxnLst>
              <a:rect l="T12" t="T13" r="T14" b="T15"/>
              <a:pathLst>
                <a:path w="463" h="612">
                  <a:moveTo>
                    <a:pt x="136" y="0"/>
                  </a:moveTo>
                  <a:lnTo>
                    <a:pt x="463" y="53"/>
                  </a:lnTo>
                  <a:lnTo>
                    <a:pt x="0" y="612"/>
                  </a:lnTo>
                  <a:lnTo>
                    <a:pt x="1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93" name="Freeform 509"/>
            <p:cNvSpPr>
              <a:spLocks/>
            </p:cNvSpPr>
            <p:nvPr/>
          </p:nvSpPr>
          <p:spPr bwMode="auto">
            <a:xfrm>
              <a:off x="3953" y="2502"/>
              <a:ext cx="33" cy="47"/>
            </a:xfrm>
            <a:custGeom>
              <a:avLst/>
              <a:gdLst>
                <a:gd name="T0" fmla="*/ 10 w 463"/>
                <a:gd name="T1" fmla="*/ 0 h 612"/>
                <a:gd name="T2" fmla="*/ 33 w 463"/>
                <a:gd name="T3" fmla="*/ 4 h 612"/>
                <a:gd name="T4" fmla="*/ 0 w 463"/>
                <a:gd name="T5" fmla="*/ 47 h 612"/>
                <a:gd name="T6" fmla="*/ 10 w 463"/>
                <a:gd name="T7" fmla="*/ 0 h 612"/>
                <a:gd name="T8" fmla="*/ 0 60000 65536"/>
                <a:gd name="T9" fmla="*/ 0 60000 65536"/>
                <a:gd name="T10" fmla="*/ 0 60000 65536"/>
                <a:gd name="T11" fmla="*/ 0 60000 65536"/>
                <a:gd name="T12" fmla="*/ 0 w 463"/>
                <a:gd name="T13" fmla="*/ 0 h 612"/>
                <a:gd name="T14" fmla="*/ 463 w 463"/>
                <a:gd name="T15" fmla="*/ 612 h 612"/>
              </a:gdLst>
              <a:ahLst/>
              <a:cxnLst>
                <a:cxn ang="T8">
                  <a:pos x="T0" y="T1"/>
                </a:cxn>
                <a:cxn ang="T9">
                  <a:pos x="T2" y="T3"/>
                </a:cxn>
                <a:cxn ang="T10">
                  <a:pos x="T4" y="T5"/>
                </a:cxn>
                <a:cxn ang="T11">
                  <a:pos x="T6" y="T7"/>
                </a:cxn>
              </a:cxnLst>
              <a:rect l="T12" t="T13" r="T14" b="T15"/>
              <a:pathLst>
                <a:path w="463" h="612">
                  <a:moveTo>
                    <a:pt x="136" y="0"/>
                  </a:moveTo>
                  <a:lnTo>
                    <a:pt x="463" y="53"/>
                  </a:lnTo>
                  <a:lnTo>
                    <a:pt x="0" y="612"/>
                  </a:lnTo>
                  <a:lnTo>
                    <a:pt x="13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94" name="Freeform 510"/>
            <p:cNvSpPr>
              <a:spLocks/>
            </p:cNvSpPr>
            <p:nvPr/>
          </p:nvSpPr>
          <p:spPr bwMode="auto">
            <a:xfrm>
              <a:off x="3167" y="2499"/>
              <a:ext cx="34" cy="24"/>
            </a:xfrm>
            <a:custGeom>
              <a:avLst/>
              <a:gdLst>
                <a:gd name="T0" fmla="*/ 34 w 472"/>
                <a:gd name="T1" fmla="*/ 0 h 315"/>
                <a:gd name="T2" fmla="*/ 22 w 472"/>
                <a:gd name="T3" fmla="*/ 24 h 315"/>
                <a:gd name="T4" fmla="*/ 0 w 472"/>
                <a:gd name="T5" fmla="*/ 15 h 315"/>
                <a:gd name="T6" fmla="*/ 34 w 472"/>
                <a:gd name="T7" fmla="*/ 0 h 315"/>
                <a:gd name="T8" fmla="*/ 0 60000 65536"/>
                <a:gd name="T9" fmla="*/ 0 60000 65536"/>
                <a:gd name="T10" fmla="*/ 0 60000 65536"/>
                <a:gd name="T11" fmla="*/ 0 60000 65536"/>
                <a:gd name="T12" fmla="*/ 0 w 472"/>
                <a:gd name="T13" fmla="*/ 0 h 315"/>
                <a:gd name="T14" fmla="*/ 472 w 472"/>
                <a:gd name="T15" fmla="*/ 315 h 315"/>
              </a:gdLst>
              <a:ahLst/>
              <a:cxnLst>
                <a:cxn ang="T8">
                  <a:pos x="T0" y="T1"/>
                </a:cxn>
                <a:cxn ang="T9">
                  <a:pos x="T2" y="T3"/>
                </a:cxn>
                <a:cxn ang="T10">
                  <a:pos x="T4" y="T5"/>
                </a:cxn>
                <a:cxn ang="T11">
                  <a:pos x="T6" y="T7"/>
                </a:cxn>
              </a:cxnLst>
              <a:rect l="T12" t="T13" r="T14" b="T15"/>
              <a:pathLst>
                <a:path w="472" h="315">
                  <a:moveTo>
                    <a:pt x="472" y="0"/>
                  </a:moveTo>
                  <a:lnTo>
                    <a:pt x="309" y="315"/>
                  </a:lnTo>
                  <a:lnTo>
                    <a:pt x="0" y="197"/>
                  </a:lnTo>
                  <a:lnTo>
                    <a:pt x="4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95" name="Freeform 511"/>
            <p:cNvSpPr>
              <a:spLocks/>
            </p:cNvSpPr>
            <p:nvPr/>
          </p:nvSpPr>
          <p:spPr bwMode="auto">
            <a:xfrm>
              <a:off x="3167" y="2499"/>
              <a:ext cx="34" cy="24"/>
            </a:xfrm>
            <a:custGeom>
              <a:avLst/>
              <a:gdLst>
                <a:gd name="T0" fmla="*/ 34 w 472"/>
                <a:gd name="T1" fmla="*/ 0 h 315"/>
                <a:gd name="T2" fmla="*/ 22 w 472"/>
                <a:gd name="T3" fmla="*/ 24 h 315"/>
                <a:gd name="T4" fmla="*/ 0 w 472"/>
                <a:gd name="T5" fmla="*/ 15 h 315"/>
                <a:gd name="T6" fmla="*/ 34 w 472"/>
                <a:gd name="T7" fmla="*/ 0 h 315"/>
                <a:gd name="T8" fmla="*/ 0 60000 65536"/>
                <a:gd name="T9" fmla="*/ 0 60000 65536"/>
                <a:gd name="T10" fmla="*/ 0 60000 65536"/>
                <a:gd name="T11" fmla="*/ 0 60000 65536"/>
                <a:gd name="T12" fmla="*/ 0 w 472"/>
                <a:gd name="T13" fmla="*/ 0 h 315"/>
                <a:gd name="T14" fmla="*/ 472 w 472"/>
                <a:gd name="T15" fmla="*/ 315 h 315"/>
              </a:gdLst>
              <a:ahLst/>
              <a:cxnLst>
                <a:cxn ang="T8">
                  <a:pos x="T0" y="T1"/>
                </a:cxn>
                <a:cxn ang="T9">
                  <a:pos x="T2" y="T3"/>
                </a:cxn>
                <a:cxn ang="T10">
                  <a:pos x="T4" y="T5"/>
                </a:cxn>
                <a:cxn ang="T11">
                  <a:pos x="T6" y="T7"/>
                </a:cxn>
              </a:cxnLst>
              <a:rect l="T12" t="T13" r="T14" b="T15"/>
              <a:pathLst>
                <a:path w="472" h="315">
                  <a:moveTo>
                    <a:pt x="472" y="0"/>
                  </a:moveTo>
                  <a:lnTo>
                    <a:pt x="309" y="315"/>
                  </a:lnTo>
                  <a:lnTo>
                    <a:pt x="0" y="197"/>
                  </a:lnTo>
                  <a:lnTo>
                    <a:pt x="47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96" name="Freeform 512"/>
            <p:cNvSpPr>
              <a:spLocks/>
            </p:cNvSpPr>
            <p:nvPr/>
          </p:nvSpPr>
          <p:spPr bwMode="auto">
            <a:xfrm>
              <a:off x="3167" y="2487"/>
              <a:ext cx="34" cy="27"/>
            </a:xfrm>
            <a:custGeom>
              <a:avLst/>
              <a:gdLst>
                <a:gd name="T0" fmla="*/ 13 w 472"/>
                <a:gd name="T1" fmla="*/ 0 h 350"/>
                <a:gd name="T2" fmla="*/ 34 w 472"/>
                <a:gd name="T3" fmla="*/ 12 h 350"/>
                <a:gd name="T4" fmla="*/ 0 w 472"/>
                <a:gd name="T5" fmla="*/ 27 h 350"/>
                <a:gd name="T6" fmla="*/ 13 w 472"/>
                <a:gd name="T7" fmla="*/ 0 h 350"/>
                <a:gd name="T8" fmla="*/ 0 60000 65536"/>
                <a:gd name="T9" fmla="*/ 0 60000 65536"/>
                <a:gd name="T10" fmla="*/ 0 60000 65536"/>
                <a:gd name="T11" fmla="*/ 0 60000 65536"/>
                <a:gd name="T12" fmla="*/ 0 w 472"/>
                <a:gd name="T13" fmla="*/ 0 h 350"/>
                <a:gd name="T14" fmla="*/ 472 w 472"/>
                <a:gd name="T15" fmla="*/ 350 h 350"/>
              </a:gdLst>
              <a:ahLst/>
              <a:cxnLst>
                <a:cxn ang="T8">
                  <a:pos x="T0" y="T1"/>
                </a:cxn>
                <a:cxn ang="T9">
                  <a:pos x="T2" y="T3"/>
                </a:cxn>
                <a:cxn ang="T10">
                  <a:pos x="T4" y="T5"/>
                </a:cxn>
                <a:cxn ang="T11">
                  <a:pos x="T6" y="T7"/>
                </a:cxn>
              </a:cxnLst>
              <a:rect l="T12" t="T13" r="T14" b="T15"/>
              <a:pathLst>
                <a:path w="472" h="350">
                  <a:moveTo>
                    <a:pt x="181" y="0"/>
                  </a:moveTo>
                  <a:lnTo>
                    <a:pt x="472" y="153"/>
                  </a:lnTo>
                  <a:lnTo>
                    <a:pt x="0" y="350"/>
                  </a:lnTo>
                  <a:lnTo>
                    <a:pt x="1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97" name="Freeform 513"/>
            <p:cNvSpPr>
              <a:spLocks/>
            </p:cNvSpPr>
            <p:nvPr/>
          </p:nvSpPr>
          <p:spPr bwMode="auto">
            <a:xfrm>
              <a:off x="3167" y="2487"/>
              <a:ext cx="34" cy="27"/>
            </a:xfrm>
            <a:custGeom>
              <a:avLst/>
              <a:gdLst>
                <a:gd name="T0" fmla="*/ 13 w 472"/>
                <a:gd name="T1" fmla="*/ 0 h 350"/>
                <a:gd name="T2" fmla="*/ 34 w 472"/>
                <a:gd name="T3" fmla="*/ 12 h 350"/>
                <a:gd name="T4" fmla="*/ 0 w 472"/>
                <a:gd name="T5" fmla="*/ 27 h 350"/>
                <a:gd name="T6" fmla="*/ 13 w 472"/>
                <a:gd name="T7" fmla="*/ 0 h 350"/>
                <a:gd name="T8" fmla="*/ 0 60000 65536"/>
                <a:gd name="T9" fmla="*/ 0 60000 65536"/>
                <a:gd name="T10" fmla="*/ 0 60000 65536"/>
                <a:gd name="T11" fmla="*/ 0 60000 65536"/>
                <a:gd name="T12" fmla="*/ 0 w 472"/>
                <a:gd name="T13" fmla="*/ 0 h 350"/>
                <a:gd name="T14" fmla="*/ 472 w 472"/>
                <a:gd name="T15" fmla="*/ 350 h 350"/>
              </a:gdLst>
              <a:ahLst/>
              <a:cxnLst>
                <a:cxn ang="T8">
                  <a:pos x="T0" y="T1"/>
                </a:cxn>
                <a:cxn ang="T9">
                  <a:pos x="T2" y="T3"/>
                </a:cxn>
                <a:cxn ang="T10">
                  <a:pos x="T4" y="T5"/>
                </a:cxn>
                <a:cxn ang="T11">
                  <a:pos x="T6" y="T7"/>
                </a:cxn>
              </a:cxnLst>
              <a:rect l="T12" t="T13" r="T14" b="T15"/>
              <a:pathLst>
                <a:path w="472" h="350">
                  <a:moveTo>
                    <a:pt x="181" y="0"/>
                  </a:moveTo>
                  <a:lnTo>
                    <a:pt x="472" y="153"/>
                  </a:lnTo>
                  <a:lnTo>
                    <a:pt x="0" y="350"/>
                  </a:lnTo>
                  <a:lnTo>
                    <a:pt x="18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098" name="Freeform 514"/>
            <p:cNvSpPr>
              <a:spLocks/>
            </p:cNvSpPr>
            <p:nvPr/>
          </p:nvSpPr>
          <p:spPr bwMode="auto">
            <a:xfrm>
              <a:off x="3963" y="2455"/>
              <a:ext cx="30" cy="51"/>
            </a:xfrm>
            <a:custGeom>
              <a:avLst/>
              <a:gdLst>
                <a:gd name="T0" fmla="*/ 30 w 422"/>
                <a:gd name="T1" fmla="*/ 0 h 666"/>
                <a:gd name="T2" fmla="*/ 23 w 422"/>
                <a:gd name="T3" fmla="*/ 51 h 666"/>
                <a:gd name="T4" fmla="*/ 0 w 422"/>
                <a:gd name="T5" fmla="*/ 47 h 666"/>
                <a:gd name="T6" fmla="*/ 30 w 422"/>
                <a:gd name="T7" fmla="*/ 0 h 666"/>
                <a:gd name="T8" fmla="*/ 0 60000 65536"/>
                <a:gd name="T9" fmla="*/ 0 60000 65536"/>
                <a:gd name="T10" fmla="*/ 0 60000 65536"/>
                <a:gd name="T11" fmla="*/ 0 60000 65536"/>
                <a:gd name="T12" fmla="*/ 0 w 422"/>
                <a:gd name="T13" fmla="*/ 0 h 666"/>
                <a:gd name="T14" fmla="*/ 422 w 422"/>
                <a:gd name="T15" fmla="*/ 666 h 666"/>
              </a:gdLst>
              <a:ahLst/>
              <a:cxnLst>
                <a:cxn ang="T8">
                  <a:pos x="T0" y="T1"/>
                </a:cxn>
                <a:cxn ang="T9">
                  <a:pos x="T2" y="T3"/>
                </a:cxn>
                <a:cxn ang="T10">
                  <a:pos x="T4" y="T5"/>
                </a:cxn>
                <a:cxn ang="T11">
                  <a:pos x="T6" y="T7"/>
                </a:cxn>
              </a:cxnLst>
              <a:rect l="T12" t="T13" r="T14" b="T15"/>
              <a:pathLst>
                <a:path w="422" h="666">
                  <a:moveTo>
                    <a:pt x="422" y="0"/>
                  </a:moveTo>
                  <a:lnTo>
                    <a:pt x="327" y="666"/>
                  </a:lnTo>
                  <a:lnTo>
                    <a:pt x="0" y="613"/>
                  </a:lnTo>
                  <a:lnTo>
                    <a:pt x="4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099" name="Freeform 515"/>
            <p:cNvSpPr>
              <a:spLocks/>
            </p:cNvSpPr>
            <p:nvPr/>
          </p:nvSpPr>
          <p:spPr bwMode="auto">
            <a:xfrm>
              <a:off x="3963" y="2455"/>
              <a:ext cx="30" cy="51"/>
            </a:xfrm>
            <a:custGeom>
              <a:avLst/>
              <a:gdLst>
                <a:gd name="T0" fmla="*/ 30 w 422"/>
                <a:gd name="T1" fmla="*/ 0 h 666"/>
                <a:gd name="T2" fmla="*/ 23 w 422"/>
                <a:gd name="T3" fmla="*/ 51 h 666"/>
                <a:gd name="T4" fmla="*/ 0 w 422"/>
                <a:gd name="T5" fmla="*/ 47 h 666"/>
                <a:gd name="T6" fmla="*/ 30 w 422"/>
                <a:gd name="T7" fmla="*/ 0 h 666"/>
                <a:gd name="T8" fmla="*/ 0 60000 65536"/>
                <a:gd name="T9" fmla="*/ 0 60000 65536"/>
                <a:gd name="T10" fmla="*/ 0 60000 65536"/>
                <a:gd name="T11" fmla="*/ 0 60000 65536"/>
                <a:gd name="T12" fmla="*/ 0 w 422"/>
                <a:gd name="T13" fmla="*/ 0 h 666"/>
                <a:gd name="T14" fmla="*/ 422 w 422"/>
                <a:gd name="T15" fmla="*/ 666 h 666"/>
              </a:gdLst>
              <a:ahLst/>
              <a:cxnLst>
                <a:cxn ang="T8">
                  <a:pos x="T0" y="T1"/>
                </a:cxn>
                <a:cxn ang="T9">
                  <a:pos x="T2" y="T3"/>
                </a:cxn>
                <a:cxn ang="T10">
                  <a:pos x="T4" y="T5"/>
                </a:cxn>
                <a:cxn ang="T11">
                  <a:pos x="T6" y="T7"/>
                </a:cxn>
              </a:cxnLst>
              <a:rect l="T12" t="T13" r="T14" b="T15"/>
              <a:pathLst>
                <a:path w="422" h="666">
                  <a:moveTo>
                    <a:pt x="422" y="0"/>
                  </a:moveTo>
                  <a:lnTo>
                    <a:pt x="327" y="666"/>
                  </a:lnTo>
                  <a:lnTo>
                    <a:pt x="0" y="613"/>
                  </a:lnTo>
                  <a:lnTo>
                    <a:pt x="4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00" name="Freeform 516"/>
            <p:cNvSpPr>
              <a:spLocks/>
            </p:cNvSpPr>
            <p:nvPr/>
          </p:nvSpPr>
          <p:spPr bwMode="auto">
            <a:xfrm>
              <a:off x="3963" y="2453"/>
              <a:ext cx="30" cy="49"/>
            </a:xfrm>
            <a:custGeom>
              <a:avLst/>
              <a:gdLst>
                <a:gd name="T0" fmla="*/ 6 w 422"/>
                <a:gd name="T1" fmla="*/ 0 h 644"/>
                <a:gd name="T2" fmla="*/ 30 w 422"/>
                <a:gd name="T3" fmla="*/ 2 h 644"/>
                <a:gd name="T4" fmla="*/ 0 w 422"/>
                <a:gd name="T5" fmla="*/ 49 h 644"/>
                <a:gd name="T6" fmla="*/ 6 w 422"/>
                <a:gd name="T7" fmla="*/ 0 h 644"/>
                <a:gd name="T8" fmla="*/ 0 60000 65536"/>
                <a:gd name="T9" fmla="*/ 0 60000 65536"/>
                <a:gd name="T10" fmla="*/ 0 60000 65536"/>
                <a:gd name="T11" fmla="*/ 0 60000 65536"/>
                <a:gd name="T12" fmla="*/ 0 w 422"/>
                <a:gd name="T13" fmla="*/ 0 h 644"/>
                <a:gd name="T14" fmla="*/ 422 w 422"/>
                <a:gd name="T15" fmla="*/ 644 h 644"/>
              </a:gdLst>
              <a:ahLst/>
              <a:cxnLst>
                <a:cxn ang="T8">
                  <a:pos x="T0" y="T1"/>
                </a:cxn>
                <a:cxn ang="T9">
                  <a:pos x="T2" y="T3"/>
                </a:cxn>
                <a:cxn ang="T10">
                  <a:pos x="T4" y="T5"/>
                </a:cxn>
                <a:cxn ang="T11">
                  <a:pos x="T6" y="T7"/>
                </a:cxn>
              </a:cxnLst>
              <a:rect l="T12" t="T13" r="T14" b="T15"/>
              <a:pathLst>
                <a:path w="422" h="644">
                  <a:moveTo>
                    <a:pt x="91" y="0"/>
                  </a:moveTo>
                  <a:lnTo>
                    <a:pt x="422" y="31"/>
                  </a:lnTo>
                  <a:lnTo>
                    <a:pt x="0" y="644"/>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01" name="Freeform 517"/>
            <p:cNvSpPr>
              <a:spLocks/>
            </p:cNvSpPr>
            <p:nvPr/>
          </p:nvSpPr>
          <p:spPr bwMode="auto">
            <a:xfrm>
              <a:off x="3963" y="2453"/>
              <a:ext cx="30" cy="49"/>
            </a:xfrm>
            <a:custGeom>
              <a:avLst/>
              <a:gdLst>
                <a:gd name="T0" fmla="*/ 6 w 422"/>
                <a:gd name="T1" fmla="*/ 0 h 644"/>
                <a:gd name="T2" fmla="*/ 30 w 422"/>
                <a:gd name="T3" fmla="*/ 2 h 644"/>
                <a:gd name="T4" fmla="*/ 0 w 422"/>
                <a:gd name="T5" fmla="*/ 49 h 644"/>
                <a:gd name="T6" fmla="*/ 6 w 422"/>
                <a:gd name="T7" fmla="*/ 0 h 644"/>
                <a:gd name="T8" fmla="*/ 0 60000 65536"/>
                <a:gd name="T9" fmla="*/ 0 60000 65536"/>
                <a:gd name="T10" fmla="*/ 0 60000 65536"/>
                <a:gd name="T11" fmla="*/ 0 60000 65536"/>
                <a:gd name="T12" fmla="*/ 0 w 422"/>
                <a:gd name="T13" fmla="*/ 0 h 644"/>
                <a:gd name="T14" fmla="*/ 422 w 422"/>
                <a:gd name="T15" fmla="*/ 644 h 644"/>
              </a:gdLst>
              <a:ahLst/>
              <a:cxnLst>
                <a:cxn ang="T8">
                  <a:pos x="T0" y="T1"/>
                </a:cxn>
                <a:cxn ang="T9">
                  <a:pos x="T2" y="T3"/>
                </a:cxn>
                <a:cxn ang="T10">
                  <a:pos x="T4" y="T5"/>
                </a:cxn>
                <a:cxn ang="T11">
                  <a:pos x="T6" y="T7"/>
                </a:cxn>
              </a:cxnLst>
              <a:rect l="T12" t="T13" r="T14" b="T15"/>
              <a:pathLst>
                <a:path w="422" h="644">
                  <a:moveTo>
                    <a:pt x="91" y="0"/>
                  </a:moveTo>
                  <a:lnTo>
                    <a:pt x="422" y="31"/>
                  </a:lnTo>
                  <a:lnTo>
                    <a:pt x="0" y="644"/>
                  </a:lnTo>
                  <a:lnTo>
                    <a:pt x="9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02" name="Freeform 518"/>
            <p:cNvSpPr>
              <a:spLocks/>
            </p:cNvSpPr>
            <p:nvPr/>
          </p:nvSpPr>
          <p:spPr bwMode="auto">
            <a:xfrm>
              <a:off x="3180" y="2449"/>
              <a:ext cx="55" cy="50"/>
            </a:xfrm>
            <a:custGeom>
              <a:avLst/>
              <a:gdLst>
                <a:gd name="T0" fmla="*/ 55 w 764"/>
                <a:gd name="T1" fmla="*/ 0 h 652"/>
                <a:gd name="T2" fmla="*/ 21 w 764"/>
                <a:gd name="T3" fmla="*/ 50 h 652"/>
                <a:gd name="T4" fmla="*/ 0 w 764"/>
                <a:gd name="T5" fmla="*/ 38 h 652"/>
                <a:gd name="T6" fmla="*/ 55 w 764"/>
                <a:gd name="T7" fmla="*/ 0 h 652"/>
                <a:gd name="T8" fmla="*/ 0 60000 65536"/>
                <a:gd name="T9" fmla="*/ 0 60000 65536"/>
                <a:gd name="T10" fmla="*/ 0 60000 65536"/>
                <a:gd name="T11" fmla="*/ 0 60000 65536"/>
                <a:gd name="T12" fmla="*/ 0 w 764"/>
                <a:gd name="T13" fmla="*/ 0 h 652"/>
                <a:gd name="T14" fmla="*/ 764 w 764"/>
                <a:gd name="T15" fmla="*/ 652 h 652"/>
              </a:gdLst>
              <a:ahLst/>
              <a:cxnLst>
                <a:cxn ang="T8">
                  <a:pos x="T0" y="T1"/>
                </a:cxn>
                <a:cxn ang="T9">
                  <a:pos x="T2" y="T3"/>
                </a:cxn>
                <a:cxn ang="T10">
                  <a:pos x="T4" y="T5"/>
                </a:cxn>
                <a:cxn ang="T11">
                  <a:pos x="T6" y="T7"/>
                </a:cxn>
              </a:cxnLst>
              <a:rect l="T12" t="T13" r="T14" b="T15"/>
              <a:pathLst>
                <a:path w="764" h="652">
                  <a:moveTo>
                    <a:pt x="764" y="0"/>
                  </a:moveTo>
                  <a:lnTo>
                    <a:pt x="291" y="652"/>
                  </a:lnTo>
                  <a:lnTo>
                    <a:pt x="0" y="499"/>
                  </a:lnTo>
                  <a:lnTo>
                    <a:pt x="7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03" name="Freeform 519"/>
            <p:cNvSpPr>
              <a:spLocks/>
            </p:cNvSpPr>
            <p:nvPr/>
          </p:nvSpPr>
          <p:spPr bwMode="auto">
            <a:xfrm>
              <a:off x="3180" y="2449"/>
              <a:ext cx="55" cy="50"/>
            </a:xfrm>
            <a:custGeom>
              <a:avLst/>
              <a:gdLst>
                <a:gd name="T0" fmla="*/ 55 w 764"/>
                <a:gd name="T1" fmla="*/ 0 h 652"/>
                <a:gd name="T2" fmla="*/ 21 w 764"/>
                <a:gd name="T3" fmla="*/ 50 h 652"/>
                <a:gd name="T4" fmla="*/ 0 w 764"/>
                <a:gd name="T5" fmla="*/ 38 h 652"/>
                <a:gd name="T6" fmla="*/ 55 w 764"/>
                <a:gd name="T7" fmla="*/ 0 h 652"/>
                <a:gd name="T8" fmla="*/ 0 60000 65536"/>
                <a:gd name="T9" fmla="*/ 0 60000 65536"/>
                <a:gd name="T10" fmla="*/ 0 60000 65536"/>
                <a:gd name="T11" fmla="*/ 0 60000 65536"/>
                <a:gd name="T12" fmla="*/ 0 w 764"/>
                <a:gd name="T13" fmla="*/ 0 h 652"/>
                <a:gd name="T14" fmla="*/ 764 w 764"/>
                <a:gd name="T15" fmla="*/ 652 h 652"/>
              </a:gdLst>
              <a:ahLst/>
              <a:cxnLst>
                <a:cxn ang="T8">
                  <a:pos x="T0" y="T1"/>
                </a:cxn>
                <a:cxn ang="T9">
                  <a:pos x="T2" y="T3"/>
                </a:cxn>
                <a:cxn ang="T10">
                  <a:pos x="T4" y="T5"/>
                </a:cxn>
                <a:cxn ang="T11">
                  <a:pos x="T6" y="T7"/>
                </a:cxn>
              </a:cxnLst>
              <a:rect l="T12" t="T13" r="T14" b="T15"/>
              <a:pathLst>
                <a:path w="764" h="652">
                  <a:moveTo>
                    <a:pt x="764" y="0"/>
                  </a:moveTo>
                  <a:lnTo>
                    <a:pt x="291" y="652"/>
                  </a:lnTo>
                  <a:lnTo>
                    <a:pt x="0" y="499"/>
                  </a:lnTo>
                  <a:lnTo>
                    <a:pt x="7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04" name="Freeform 520"/>
            <p:cNvSpPr>
              <a:spLocks/>
            </p:cNvSpPr>
            <p:nvPr/>
          </p:nvSpPr>
          <p:spPr bwMode="auto">
            <a:xfrm>
              <a:off x="3180" y="2434"/>
              <a:ext cx="55" cy="53"/>
            </a:xfrm>
            <a:custGeom>
              <a:avLst/>
              <a:gdLst>
                <a:gd name="T0" fmla="*/ 36 w 764"/>
                <a:gd name="T1" fmla="*/ 0 h 693"/>
                <a:gd name="T2" fmla="*/ 55 w 764"/>
                <a:gd name="T3" fmla="*/ 15 h 693"/>
                <a:gd name="T4" fmla="*/ 0 w 764"/>
                <a:gd name="T5" fmla="*/ 53 h 693"/>
                <a:gd name="T6" fmla="*/ 36 w 764"/>
                <a:gd name="T7" fmla="*/ 0 h 693"/>
                <a:gd name="T8" fmla="*/ 0 60000 65536"/>
                <a:gd name="T9" fmla="*/ 0 60000 65536"/>
                <a:gd name="T10" fmla="*/ 0 60000 65536"/>
                <a:gd name="T11" fmla="*/ 0 60000 65536"/>
                <a:gd name="T12" fmla="*/ 0 w 764"/>
                <a:gd name="T13" fmla="*/ 0 h 693"/>
                <a:gd name="T14" fmla="*/ 764 w 764"/>
                <a:gd name="T15" fmla="*/ 693 h 693"/>
              </a:gdLst>
              <a:ahLst/>
              <a:cxnLst>
                <a:cxn ang="T8">
                  <a:pos x="T0" y="T1"/>
                </a:cxn>
                <a:cxn ang="T9">
                  <a:pos x="T2" y="T3"/>
                </a:cxn>
                <a:cxn ang="T10">
                  <a:pos x="T4" y="T5"/>
                </a:cxn>
                <a:cxn ang="T11">
                  <a:pos x="T6" y="T7"/>
                </a:cxn>
              </a:cxnLst>
              <a:rect l="T12" t="T13" r="T14" b="T15"/>
              <a:pathLst>
                <a:path w="764" h="693">
                  <a:moveTo>
                    <a:pt x="503" y="0"/>
                  </a:moveTo>
                  <a:lnTo>
                    <a:pt x="764" y="194"/>
                  </a:lnTo>
                  <a:lnTo>
                    <a:pt x="0" y="693"/>
                  </a:lnTo>
                  <a:lnTo>
                    <a:pt x="5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05" name="Freeform 521"/>
            <p:cNvSpPr>
              <a:spLocks/>
            </p:cNvSpPr>
            <p:nvPr/>
          </p:nvSpPr>
          <p:spPr bwMode="auto">
            <a:xfrm>
              <a:off x="3180" y="2434"/>
              <a:ext cx="55" cy="53"/>
            </a:xfrm>
            <a:custGeom>
              <a:avLst/>
              <a:gdLst>
                <a:gd name="T0" fmla="*/ 36 w 764"/>
                <a:gd name="T1" fmla="*/ 0 h 693"/>
                <a:gd name="T2" fmla="*/ 55 w 764"/>
                <a:gd name="T3" fmla="*/ 15 h 693"/>
                <a:gd name="T4" fmla="*/ 0 w 764"/>
                <a:gd name="T5" fmla="*/ 53 h 693"/>
                <a:gd name="T6" fmla="*/ 36 w 764"/>
                <a:gd name="T7" fmla="*/ 0 h 693"/>
                <a:gd name="T8" fmla="*/ 0 60000 65536"/>
                <a:gd name="T9" fmla="*/ 0 60000 65536"/>
                <a:gd name="T10" fmla="*/ 0 60000 65536"/>
                <a:gd name="T11" fmla="*/ 0 60000 65536"/>
                <a:gd name="T12" fmla="*/ 0 w 764"/>
                <a:gd name="T13" fmla="*/ 0 h 693"/>
                <a:gd name="T14" fmla="*/ 764 w 764"/>
                <a:gd name="T15" fmla="*/ 693 h 693"/>
              </a:gdLst>
              <a:ahLst/>
              <a:cxnLst>
                <a:cxn ang="T8">
                  <a:pos x="T0" y="T1"/>
                </a:cxn>
                <a:cxn ang="T9">
                  <a:pos x="T2" y="T3"/>
                </a:cxn>
                <a:cxn ang="T10">
                  <a:pos x="T4" y="T5"/>
                </a:cxn>
                <a:cxn ang="T11">
                  <a:pos x="T6" y="T7"/>
                </a:cxn>
              </a:cxnLst>
              <a:rect l="T12" t="T13" r="T14" b="T15"/>
              <a:pathLst>
                <a:path w="764" h="693">
                  <a:moveTo>
                    <a:pt x="503" y="0"/>
                  </a:moveTo>
                  <a:lnTo>
                    <a:pt x="764" y="194"/>
                  </a:lnTo>
                  <a:lnTo>
                    <a:pt x="0" y="693"/>
                  </a:lnTo>
                  <a:lnTo>
                    <a:pt x="50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06" name="Freeform 522"/>
            <p:cNvSpPr>
              <a:spLocks/>
            </p:cNvSpPr>
            <p:nvPr/>
          </p:nvSpPr>
          <p:spPr bwMode="auto">
            <a:xfrm>
              <a:off x="3216" y="2351"/>
              <a:ext cx="105" cy="98"/>
            </a:xfrm>
            <a:custGeom>
              <a:avLst/>
              <a:gdLst>
                <a:gd name="T0" fmla="*/ 105 w 1464"/>
                <a:gd name="T1" fmla="*/ 0 h 1270"/>
                <a:gd name="T2" fmla="*/ 19 w 1464"/>
                <a:gd name="T3" fmla="*/ 98 h 1270"/>
                <a:gd name="T4" fmla="*/ 0 w 1464"/>
                <a:gd name="T5" fmla="*/ 83 h 1270"/>
                <a:gd name="T6" fmla="*/ 105 w 1464"/>
                <a:gd name="T7" fmla="*/ 0 h 1270"/>
                <a:gd name="T8" fmla="*/ 0 60000 65536"/>
                <a:gd name="T9" fmla="*/ 0 60000 65536"/>
                <a:gd name="T10" fmla="*/ 0 60000 65536"/>
                <a:gd name="T11" fmla="*/ 0 60000 65536"/>
                <a:gd name="T12" fmla="*/ 0 w 1464"/>
                <a:gd name="T13" fmla="*/ 0 h 1270"/>
                <a:gd name="T14" fmla="*/ 1464 w 1464"/>
                <a:gd name="T15" fmla="*/ 1270 h 1270"/>
              </a:gdLst>
              <a:ahLst/>
              <a:cxnLst>
                <a:cxn ang="T8">
                  <a:pos x="T0" y="T1"/>
                </a:cxn>
                <a:cxn ang="T9">
                  <a:pos x="T2" y="T3"/>
                </a:cxn>
                <a:cxn ang="T10">
                  <a:pos x="T4" y="T5"/>
                </a:cxn>
                <a:cxn ang="T11">
                  <a:pos x="T6" y="T7"/>
                </a:cxn>
              </a:cxnLst>
              <a:rect l="T12" t="T13" r="T14" b="T15"/>
              <a:pathLst>
                <a:path w="1464" h="1270">
                  <a:moveTo>
                    <a:pt x="1464" y="0"/>
                  </a:moveTo>
                  <a:lnTo>
                    <a:pt x="261" y="1270"/>
                  </a:lnTo>
                  <a:lnTo>
                    <a:pt x="0" y="1076"/>
                  </a:lnTo>
                  <a:lnTo>
                    <a:pt x="14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07" name="Freeform 523"/>
            <p:cNvSpPr>
              <a:spLocks/>
            </p:cNvSpPr>
            <p:nvPr/>
          </p:nvSpPr>
          <p:spPr bwMode="auto">
            <a:xfrm>
              <a:off x="3216" y="2351"/>
              <a:ext cx="105" cy="98"/>
            </a:xfrm>
            <a:custGeom>
              <a:avLst/>
              <a:gdLst>
                <a:gd name="T0" fmla="*/ 105 w 1464"/>
                <a:gd name="T1" fmla="*/ 0 h 1270"/>
                <a:gd name="T2" fmla="*/ 19 w 1464"/>
                <a:gd name="T3" fmla="*/ 98 h 1270"/>
                <a:gd name="T4" fmla="*/ 0 w 1464"/>
                <a:gd name="T5" fmla="*/ 83 h 1270"/>
                <a:gd name="T6" fmla="*/ 105 w 1464"/>
                <a:gd name="T7" fmla="*/ 0 h 1270"/>
                <a:gd name="T8" fmla="*/ 0 60000 65536"/>
                <a:gd name="T9" fmla="*/ 0 60000 65536"/>
                <a:gd name="T10" fmla="*/ 0 60000 65536"/>
                <a:gd name="T11" fmla="*/ 0 60000 65536"/>
                <a:gd name="T12" fmla="*/ 0 w 1464"/>
                <a:gd name="T13" fmla="*/ 0 h 1270"/>
                <a:gd name="T14" fmla="*/ 1464 w 1464"/>
                <a:gd name="T15" fmla="*/ 1270 h 1270"/>
              </a:gdLst>
              <a:ahLst/>
              <a:cxnLst>
                <a:cxn ang="T8">
                  <a:pos x="T0" y="T1"/>
                </a:cxn>
                <a:cxn ang="T9">
                  <a:pos x="T2" y="T3"/>
                </a:cxn>
                <a:cxn ang="T10">
                  <a:pos x="T4" y="T5"/>
                </a:cxn>
                <a:cxn ang="T11">
                  <a:pos x="T6" y="T7"/>
                </a:cxn>
              </a:cxnLst>
              <a:rect l="T12" t="T13" r="T14" b="T15"/>
              <a:pathLst>
                <a:path w="1464" h="1270">
                  <a:moveTo>
                    <a:pt x="1464" y="0"/>
                  </a:moveTo>
                  <a:lnTo>
                    <a:pt x="261" y="1270"/>
                  </a:lnTo>
                  <a:lnTo>
                    <a:pt x="0" y="1076"/>
                  </a:lnTo>
                  <a:lnTo>
                    <a:pt x="14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08" name="Freeform 524"/>
            <p:cNvSpPr>
              <a:spLocks/>
            </p:cNvSpPr>
            <p:nvPr/>
          </p:nvSpPr>
          <p:spPr bwMode="auto">
            <a:xfrm>
              <a:off x="3969" y="2348"/>
              <a:ext cx="24" cy="107"/>
            </a:xfrm>
            <a:custGeom>
              <a:avLst/>
              <a:gdLst>
                <a:gd name="T0" fmla="*/ 4 w 331"/>
                <a:gd name="T1" fmla="*/ 0 h 1391"/>
                <a:gd name="T2" fmla="*/ 24 w 331"/>
                <a:gd name="T3" fmla="*/ 107 h 1391"/>
                <a:gd name="T4" fmla="*/ 0 w 331"/>
                <a:gd name="T5" fmla="*/ 105 h 1391"/>
                <a:gd name="T6" fmla="*/ 4 w 331"/>
                <a:gd name="T7" fmla="*/ 0 h 1391"/>
                <a:gd name="T8" fmla="*/ 0 60000 65536"/>
                <a:gd name="T9" fmla="*/ 0 60000 65536"/>
                <a:gd name="T10" fmla="*/ 0 60000 65536"/>
                <a:gd name="T11" fmla="*/ 0 60000 65536"/>
                <a:gd name="T12" fmla="*/ 0 w 331"/>
                <a:gd name="T13" fmla="*/ 0 h 1391"/>
                <a:gd name="T14" fmla="*/ 331 w 331"/>
                <a:gd name="T15" fmla="*/ 1391 h 1391"/>
              </a:gdLst>
              <a:ahLst/>
              <a:cxnLst>
                <a:cxn ang="T8">
                  <a:pos x="T0" y="T1"/>
                </a:cxn>
                <a:cxn ang="T9">
                  <a:pos x="T2" y="T3"/>
                </a:cxn>
                <a:cxn ang="T10">
                  <a:pos x="T4" y="T5"/>
                </a:cxn>
                <a:cxn ang="T11">
                  <a:pos x="T6" y="T7"/>
                </a:cxn>
              </a:cxnLst>
              <a:rect l="T12" t="T13" r="T14" b="T15"/>
              <a:pathLst>
                <a:path w="331" h="1391">
                  <a:moveTo>
                    <a:pt x="53" y="0"/>
                  </a:moveTo>
                  <a:lnTo>
                    <a:pt x="331" y="1391"/>
                  </a:lnTo>
                  <a:lnTo>
                    <a:pt x="0" y="1360"/>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09" name="Freeform 525"/>
            <p:cNvSpPr>
              <a:spLocks/>
            </p:cNvSpPr>
            <p:nvPr/>
          </p:nvSpPr>
          <p:spPr bwMode="auto">
            <a:xfrm>
              <a:off x="3969" y="2348"/>
              <a:ext cx="24" cy="107"/>
            </a:xfrm>
            <a:custGeom>
              <a:avLst/>
              <a:gdLst>
                <a:gd name="T0" fmla="*/ 4 w 331"/>
                <a:gd name="T1" fmla="*/ 0 h 1391"/>
                <a:gd name="T2" fmla="*/ 24 w 331"/>
                <a:gd name="T3" fmla="*/ 107 h 1391"/>
                <a:gd name="T4" fmla="*/ 0 w 331"/>
                <a:gd name="T5" fmla="*/ 105 h 1391"/>
                <a:gd name="T6" fmla="*/ 4 w 331"/>
                <a:gd name="T7" fmla="*/ 0 h 1391"/>
                <a:gd name="T8" fmla="*/ 0 60000 65536"/>
                <a:gd name="T9" fmla="*/ 0 60000 65536"/>
                <a:gd name="T10" fmla="*/ 0 60000 65536"/>
                <a:gd name="T11" fmla="*/ 0 60000 65536"/>
                <a:gd name="T12" fmla="*/ 0 w 331"/>
                <a:gd name="T13" fmla="*/ 0 h 1391"/>
                <a:gd name="T14" fmla="*/ 331 w 331"/>
                <a:gd name="T15" fmla="*/ 1391 h 1391"/>
              </a:gdLst>
              <a:ahLst/>
              <a:cxnLst>
                <a:cxn ang="T8">
                  <a:pos x="T0" y="T1"/>
                </a:cxn>
                <a:cxn ang="T9">
                  <a:pos x="T2" y="T3"/>
                </a:cxn>
                <a:cxn ang="T10">
                  <a:pos x="T4" y="T5"/>
                </a:cxn>
                <a:cxn ang="T11">
                  <a:pos x="T6" y="T7"/>
                </a:cxn>
              </a:cxnLst>
              <a:rect l="T12" t="T13" r="T14" b="T15"/>
              <a:pathLst>
                <a:path w="331" h="1391">
                  <a:moveTo>
                    <a:pt x="53" y="0"/>
                  </a:moveTo>
                  <a:lnTo>
                    <a:pt x="331" y="1391"/>
                  </a:lnTo>
                  <a:lnTo>
                    <a:pt x="0" y="1360"/>
                  </a:lnTo>
                  <a:lnTo>
                    <a:pt x="5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10" name="Freeform 526"/>
            <p:cNvSpPr>
              <a:spLocks/>
            </p:cNvSpPr>
            <p:nvPr/>
          </p:nvSpPr>
          <p:spPr bwMode="auto">
            <a:xfrm>
              <a:off x="3973" y="2348"/>
              <a:ext cx="24" cy="107"/>
            </a:xfrm>
            <a:custGeom>
              <a:avLst/>
              <a:gdLst>
                <a:gd name="T0" fmla="*/ 24 w 333"/>
                <a:gd name="T1" fmla="*/ 0 h 1397"/>
                <a:gd name="T2" fmla="*/ 20 w 333"/>
                <a:gd name="T3" fmla="*/ 107 h 1397"/>
                <a:gd name="T4" fmla="*/ 0 w 333"/>
                <a:gd name="T5" fmla="*/ 0 h 1397"/>
                <a:gd name="T6" fmla="*/ 24 w 333"/>
                <a:gd name="T7" fmla="*/ 0 h 1397"/>
                <a:gd name="T8" fmla="*/ 0 60000 65536"/>
                <a:gd name="T9" fmla="*/ 0 60000 65536"/>
                <a:gd name="T10" fmla="*/ 0 60000 65536"/>
                <a:gd name="T11" fmla="*/ 0 60000 65536"/>
                <a:gd name="T12" fmla="*/ 0 w 333"/>
                <a:gd name="T13" fmla="*/ 0 h 1397"/>
                <a:gd name="T14" fmla="*/ 333 w 333"/>
                <a:gd name="T15" fmla="*/ 1397 h 1397"/>
              </a:gdLst>
              <a:ahLst/>
              <a:cxnLst>
                <a:cxn ang="T8">
                  <a:pos x="T0" y="T1"/>
                </a:cxn>
                <a:cxn ang="T9">
                  <a:pos x="T2" y="T3"/>
                </a:cxn>
                <a:cxn ang="T10">
                  <a:pos x="T4" y="T5"/>
                </a:cxn>
                <a:cxn ang="T11">
                  <a:pos x="T6" y="T7"/>
                </a:cxn>
              </a:cxnLst>
              <a:rect l="T12" t="T13" r="T14" b="T15"/>
              <a:pathLst>
                <a:path w="333" h="1397">
                  <a:moveTo>
                    <a:pt x="333" y="0"/>
                  </a:moveTo>
                  <a:lnTo>
                    <a:pt x="278" y="1397"/>
                  </a:lnTo>
                  <a:lnTo>
                    <a:pt x="0" y="6"/>
                  </a:lnTo>
                  <a:lnTo>
                    <a:pt x="3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11" name="Freeform 527"/>
            <p:cNvSpPr>
              <a:spLocks/>
            </p:cNvSpPr>
            <p:nvPr/>
          </p:nvSpPr>
          <p:spPr bwMode="auto">
            <a:xfrm>
              <a:off x="3973" y="2348"/>
              <a:ext cx="24" cy="107"/>
            </a:xfrm>
            <a:custGeom>
              <a:avLst/>
              <a:gdLst>
                <a:gd name="T0" fmla="*/ 24 w 333"/>
                <a:gd name="T1" fmla="*/ 0 h 1397"/>
                <a:gd name="T2" fmla="*/ 20 w 333"/>
                <a:gd name="T3" fmla="*/ 107 h 1397"/>
                <a:gd name="T4" fmla="*/ 0 w 333"/>
                <a:gd name="T5" fmla="*/ 0 h 1397"/>
                <a:gd name="T6" fmla="*/ 24 w 333"/>
                <a:gd name="T7" fmla="*/ 0 h 1397"/>
                <a:gd name="T8" fmla="*/ 0 60000 65536"/>
                <a:gd name="T9" fmla="*/ 0 60000 65536"/>
                <a:gd name="T10" fmla="*/ 0 60000 65536"/>
                <a:gd name="T11" fmla="*/ 0 60000 65536"/>
                <a:gd name="T12" fmla="*/ 0 w 333"/>
                <a:gd name="T13" fmla="*/ 0 h 1397"/>
                <a:gd name="T14" fmla="*/ 333 w 333"/>
                <a:gd name="T15" fmla="*/ 1397 h 1397"/>
              </a:gdLst>
              <a:ahLst/>
              <a:cxnLst>
                <a:cxn ang="T8">
                  <a:pos x="T0" y="T1"/>
                </a:cxn>
                <a:cxn ang="T9">
                  <a:pos x="T2" y="T3"/>
                </a:cxn>
                <a:cxn ang="T10">
                  <a:pos x="T4" y="T5"/>
                </a:cxn>
                <a:cxn ang="T11">
                  <a:pos x="T6" y="T7"/>
                </a:cxn>
              </a:cxnLst>
              <a:rect l="T12" t="T13" r="T14" b="T15"/>
              <a:pathLst>
                <a:path w="333" h="1397">
                  <a:moveTo>
                    <a:pt x="333" y="0"/>
                  </a:moveTo>
                  <a:lnTo>
                    <a:pt x="278" y="1397"/>
                  </a:lnTo>
                  <a:lnTo>
                    <a:pt x="0" y="6"/>
                  </a:lnTo>
                  <a:lnTo>
                    <a:pt x="33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12" name="Freeform 528"/>
            <p:cNvSpPr>
              <a:spLocks/>
            </p:cNvSpPr>
            <p:nvPr/>
          </p:nvSpPr>
          <p:spPr bwMode="auto">
            <a:xfrm>
              <a:off x="3216" y="2335"/>
              <a:ext cx="105" cy="99"/>
            </a:xfrm>
            <a:custGeom>
              <a:avLst/>
              <a:gdLst>
                <a:gd name="T0" fmla="*/ 88 w 1464"/>
                <a:gd name="T1" fmla="*/ 0 h 1288"/>
                <a:gd name="T2" fmla="*/ 105 w 1464"/>
                <a:gd name="T3" fmla="*/ 16 h 1288"/>
                <a:gd name="T4" fmla="*/ 0 w 1464"/>
                <a:gd name="T5" fmla="*/ 99 h 1288"/>
                <a:gd name="T6" fmla="*/ 88 w 1464"/>
                <a:gd name="T7" fmla="*/ 0 h 1288"/>
                <a:gd name="T8" fmla="*/ 0 60000 65536"/>
                <a:gd name="T9" fmla="*/ 0 60000 65536"/>
                <a:gd name="T10" fmla="*/ 0 60000 65536"/>
                <a:gd name="T11" fmla="*/ 0 60000 65536"/>
                <a:gd name="T12" fmla="*/ 0 w 1464"/>
                <a:gd name="T13" fmla="*/ 0 h 1288"/>
                <a:gd name="T14" fmla="*/ 1464 w 1464"/>
                <a:gd name="T15" fmla="*/ 1288 h 1288"/>
              </a:gdLst>
              <a:ahLst/>
              <a:cxnLst>
                <a:cxn ang="T8">
                  <a:pos x="T0" y="T1"/>
                </a:cxn>
                <a:cxn ang="T9">
                  <a:pos x="T2" y="T3"/>
                </a:cxn>
                <a:cxn ang="T10">
                  <a:pos x="T4" y="T5"/>
                </a:cxn>
                <a:cxn ang="T11">
                  <a:pos x="T6" y="T7"/>
                </a:cxn>
              </a:cxnLst>
              <a:rect l="T12" t="T13" r="T14" b="T15"/>
              <a:pathLst>
                <a:path w="1464" h="1288">
                  <a:moveTo>
                    <a:pt x="1220" y="0"/>
                  </a:moveTo>
                  <a:lnTo>
                    <a:pt x="1464" y="212"/>
                  </a:lnTo>
                  <a:lnTo>
                    <a:pt x="0" y="1288"/>
                  </a:lnTo>
                  <a:lnTo>
                    <a:pt x="1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13" name="Freeform 529"/>
            <p:cNvSpPr>
              <a:spLocks/>
            </p:cNvSpPr>
            <p:nvPr/>
          </p:nvSpPr>
          <p:spPr bwMode="auto">
            <a:xfrm>
              <a:off x="3216" y="2335"/>
              <a:ext cx="105" cy="99"/>
            </a:xfrm>
            <a:custGeom>
              <a:avLst/>
              <a:gdLst>
                <a:gd name="T0" fmla="*/ 88 w 1464"/>
                <a:gd name="T1" fmla="*/ 0 h 1288"/>
                <a:gd name="T2" fmla="*/ 105 w 1464"/>
                <a:gd name="T3" fmla="*/ 16 h 1288"/>
                <a:gd name="T4" fmla="*/ 0 w 1464"/>
                <a:gd name="T5" fmla="*/ 99 h 1288"/>
                <a:gd name="T6" fmla="*/ 88 w 1464"/>
                <a:gd name="T7" fmla="*/ 0 h 1288"/>
                <a:gd name="T8" fmla="*/ 0 60000 65536"/>
                <a:gd name="T9" fmla="*/ 0 60000 65536"/>
                <a:gd name="T10" fmla="*/ 0 60000 65536"/>
                <a:gd name="T11" fmla="*/ 0 60000 65536"/>
                <a:gd name="T12" fmla="*/ 0 w 1464"/>
                <a:gd name="T13" fmla="*/ 0 h 1288"/>
                <a:gd name="T14" fmla="*/ 1464 w 1464"/>
                <a:gd name="T15" fmla="*/ 1288 h 1288"/>
              </a:gdLst>
              <a:ahLst/>
              <a:cxnLst>
                <a:cxn ang="T8">
                  <a:pos x="T0" y="T1"/>
                </a:cxn>
                <a:cxn ang="T9">
                  <a:pos x="T2" y="T3"/>
                </a:cxn>
                <a:cxn ang="T10">
                  <a:pos x="T4" y="T5"/>
                </a:cxn>
                <a:cxn ang="T11">
                  <a:pos x="T6" y="T7"/>
                </a:cxn>
              </a:cxnLst>
              <a:rect l="T12" t="T13" r="T14" b="T15"/>
              <a:pathLst>
                <a:path w="1464" h="1288">
                  <a:moveTo>
                    <a:pt x="1220" y="0"/>
                  </a:moveTo>
                  <a:lnTo>
                    <a:pt x="1464" y="212"/>
                  </a:lnTo>
                  <a:lnTo>
                    <a:pt x="0" y="1288"/>
                  </a:lnTo>
                  <a:lnTo>
                    <a:pt x="12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14" name="Freeform 530"/>
            <p:cNvSpPr>
              <a:spLocks/>
            </p:cNvSpPr>
            <p:nvPr/>
          </p:nvSpPr>
          <p:spPr bwMode="auto">
            <a:xfrm>
              <a:off x="3303" y="2307"/>
              <a:ext cx="56" cy="44"/>
            </a:xfrm>
            <a:custGeom>
              <a:avLst/>
              <a:gdLst>
                <a:gd name="T0" fmla="*/ 56 w 777"/>
                <a:gd name="T1" fmla="*/ 0 h 577"/>
                <a:gd name="T2" fmla="*/ 18 w 777"/>
                <a:gd name="T3" fmla="*/ 44 h 577"/>
                <a:gd name="T4" fmla="*/ 0 w 777"/>
                <a:gd name="T5" fmla="*/ 28 h 577"/>
                <a:gd name="T6" fmla="*/ 56 w 777"/>
                <a:gd name="T7" fmla="*/ 0 h 577"/>
                <a:gd name="T8" fmla="*/ 0 60000 65536"/>
                <a:gd name="T9" fmla="*/ 0 60000 65536"/>
                <a:gd name="T10" fmla="*/ 0 60000 65536"/>
                <a:gd name="T11" fmla="*/ 0 60000 65536"/>
                <a:gd name="T12" fmla="*/ 0 w 777"/>
                <a:gd name="T13" fmla="*/ 0 h 577"/>
                <a:gd name="T14" fmla="*/ 777 w 777"/>
                <a:gd name="T15" fmla="*/ 577 h 577"/>
              </a:gdLst>
              <a:ahLst/>
              <a:cxnLst>
                <a:cxn ang="T8">
                  <a:pos x="T0" y="T1"/>
                </a:cxn>
                <a:cxn ang="T9">
                  <a:pos x="T2" y="T3"/>
                </a:cxn>
                <a:cxn ang="T10">
                  <a:pos x="T4" y="T5"/>
                </a:cxn>
                <a:cxn ang="T11">
                  <a:pos x="T6" y="T7"/>
                </a:cxn>
              </a:cxnLst>
              <a:rect l="T12" t="T13" r="T14" b="T15"/>
              <a:pathLst>
                <a:path w="777" h="577">
                  <a:moveTo>
                    <a:pt x="777" y="0"/>
                  </a:moveTo>
                  <a:lnTo>
                    <a:pt x="244" y="577"/>
                  </a:lnTo>
                  <a:lnTo>
                    <a:pt x="0" y="365"/>
                  </a:lnTo>
                  <a:lnTo>
                    <a:pt x="7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15" name="Freeform 531"/>
            <p:cNvSpPr>
              <a:spLocks/>
            </p:cNvSpPr>
            <p:nvPr/>
          </p:nvSpPr>
          <p:spPr bwMode="auto">
            <a:xfrm>
              <a:off x="3303" y="2307"/>
              <a:ext cx="56" cy="44"/>
            </a:xfrm>
            <a:custGeom>
              <a:avLst/>
              <a:gdLst>
                <a:gd name="T0" fmla="*/ 56 w 777"/>
                <a:gd name="T1" fmla="*/ 0 h 577"/>
                <a:gd name="T2" fmla="*/ 18 w 777"/>
                <a:gd name="T3" fmla="*/ 44 h 577"/>
                <a:gd name="T4" fmla="*/ 0 w 777"/>
                <a:gd name="T5" fmla="*/ 28 h 577"/>
                <a:gd name="T6" fmla="*/ 56 w 777"/>
                <a:gd name="T7" fmla="*/ 0 h 577"/>
                <a:gd name="T8" fmla="*/ 0 60000 65536"/>
                <a:gd name="T9" fmla="*/ 0 60000 65536"/>
                <a:gd name="T10" fmla="*/ 0 60000 65536"/>
                <a:gd name="T11" fmla="*/ 0 60000 65536"/>
                <a:gd name="T12" fmla="*/ 0 w 777"/>
                <a:gd name="T13" fmla="*/ 0 h 577"/>
                <a:gd name="T14" fmla="*/ 777 w 777"/>
                <a:gd name="T15" fmla="*/ 577 h 577"/>
              </a:gdLst>
              <a:ahLst/>
              <a:cxnLst>
                <a:cxn ang="T8">
                  <a:pos x="T0" y="T1"/>
                </a:cxn>
                <a:cxn ang="T9">
                  <a:pos x="T2" y="T3"/>
                </a:cxn>
                <a:cxn ang="T10">
                  <a:pos x="T4" y="T5"/>
                </a:cxn>
                <a:cxn ang="T11">
                  <a:pos x="T6" y="T7"/>
                </a:cxn>
              </a:cxnLst>
              <a:rect l="T12" t="T13" r="T14" b="T15"/>
              <a:pathLst>
                <a:path w="777" h="577">
                  <a:moveTo>
                    <a:pt x="777" y="0"/>
                  </a:moveTo>
                  <a:lnTo>
                    <a:pt x="244" y="577"/>
                  </a:lnTo>
                  <a:lnTo>
                    <a:pt x="0" y="365"/>
                  </a:lnTo>
                  <a:lnTo>
                    <a:pt x="7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16" name="Freeform 532"/>
            <p:cNvSpPr>
              <a:spLocks/>
            </p:cNvSpPr>
            <p:nvPr/>
          </p:nvSpPr>
          <p:spPr bwMode="auto">
            <a:xfrm>
              <a:off x="3303" y="2292"/>
              <a:ext cx="56" cy="43"/>
            </a:xfrm>
            <a:custGeom>
              <a:avLst/>
              <a:gdLst>
                <a:gd name="T0" fmla="*/ 37 w 777"/>
                <a:gd name="T1" fmla="*/ 0 h 559"/>
                <a:gd name="T2" fmla="*/ 56 w 777"/>
                <a:gd name="T3" fmla="*/ 15 h 559"/>
                <a:gd name="T4" fmla="*/ 0 w 777"/>
                <a:gd name="T5" fmla="*/ 43 h 559"/>
                <a:gd name="T6" fmla="*/ 37 w 777"/>
                <a:gd name="T7" fmla="*/ 0 h 559"/>
                <a:gd name="T8" fmla="*/ 0 60000 65536"/>
                <a:gd name="T9" fmla="*/ 0 60000 65536"/>
                <a:gd name="T10" fmla="*/ 0 60000 65536"/>
                <a:gd name="T11" fmla="*/ 0 60000 65536"/>
                <a:gd name="T12" fmla="*/ 0 w 777"/>
                <a:gd name="T13" fmla="*/ 0 h 559"/>
                <a:gd name="T14" fmla="*/ 777 w 777"/>
                <a:gd name="T15" fmla="*/ 559 h 559"/>
              </a:gdLst>
              <a:ahLst/>
              <a:cxnLst>
                <a:cxn ang="T8">
                  <a:pos x="T0" y="T1"/>
                </a:cxn>
                <a:cxn ang="T9">
                  <a:pos x="T2" y="T3"/>
                </a:cxn>
                <a:cxn ang="T10">
                  <a:pos x="T4" y="T5"/>
                </a:cxn>
                <a:cxn ang="T11">
                  <a:pos x="T6" y="T7"/>
                </a:cxn>
              </a:cxnLst>
              <a:rect l="T12" t="T13" r="T14" b="T15"/>
              <a:pathLst>
                <a:path w="777" h="559">
                  <a:moveTo>
                    <a:pt x="515" y="0"/>
                  </a:moveTo>
                  <a:lnTo>
                    <a:pt x="777" y="194"/>
                  </a:lnTo>
                  <a:lnTo>
                    <a:pt x="0" y="559"/>
                  </a:lnTo>
                  <a:lnTo>
                    <a:pt x="5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17" name="Freeform 533"/>
            <p:cNvSpPr>
              <a:spLocks/>
            </p:cNvSpPr>
            <p:nvPr/>
          </p:nvSpPr>
          <p:spPr bwMode="auto">
            <a:xfrm>
              <a:off x="3303" y="2292"/>
              <a:ext cx="56" cy="43"/>
            </a:xfrm>
            <a:custGeom>
              <a:avLst/>
              <a:gdLst>
                <a:gd name="T0" fmla="*/ 37 w 777"/>
                <a:gd name="T1" fmla="*/ 0 h 559"/>
                <a:gd name="T2" fmla="*/ 56 w 777"/>
                <a:gd name="T3" fmla="*/ 15 h 559"/>
                <a:gd name="T4" fmla="*/ 0 w 777"/>
                <a:gd name="T5" fmla="*/ 43 h 559"/>
                <a:gd name="T6" fmla="*/ 37 w 777"/>
                <a:gd name="T7" fmla="*/ 0 h 559"/>
                <a:gd name="T8" fmla="*/ 0 60000 65536"/>
                <a:gd name="T9" fmla="*/ 0 60000 65536"/>
                <a:gd name="T10" fmla="*/ 0 60000 65536"/>
                <a:gd name="T11" fmla="*/ 0 60000 65536"/>
                <a:gd name="T12" fmla="*/ 0 w 777"/>
                <a:gd name="T13" fmla="*/ 0 h 559"/>
                <a:gd name="T14" fmla="*/ 777 w 777"/>
                <a:gd name="T15" fmla="*/ 559 h 559"/>
              </a:gdLst>
              <a:ahLst/>
              <a:cxnLst>
                <a:cxn ang="T8">
                  <a:pos x="T0" y="T1"/>
                </a:cxn>
                <a:cxn ang="T9">
                  <a:pos x="T2" y="T3"/>
                </a:cxn>
                <a:cxn ang="T10">
                  <a:pos x="T4" y="T5"/>
                </a:cxn>
                <a:cxn ang="T11">
                  <a:pos x="T6" y="T7"/>
                </a:cxn>
              </a:cxnLst>
              <a:rect l="T12" t="T13" r="T14" b="T15"/>
              <a:pathLst>
                <a:path w="777" h="559">
                  <a:moveTo>
                    <a:pt x="515" y="0"/>
                  </a:moveTo>
                  <a:lnTo>
                    <a:pt x="777" y="194"/>
                  </a:lnTo>
                  <a:lnTo>
                    <a:pt x="0" y="559"/>
                  </a:lnTo>
                  <a:lnTo>
                    <a:pt x="51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18" name="Freeform 534"/>
            <p:cNvSpPr>
              <a:spLocks/>
            </p:cNvSpPr>
            <p:nvPr/>
          </p:nvSpPr>
          <p:spPr bwMode="auto">
            <a:xfrm>
              <a:off x="3340" y="2286"/>
              <a:ext cx="34" cy="21"/>
            </a:xfrm>
            <a:custGeom>
              <a:avLst/>
              <a:gdLst>
                <a:gd name="T0" fmla="*/ 34 w 470"/>
                <a:gd name="T1" fmla="*/ 0 h 276"/>
                <a:gd name="T2" fmla="*/ 19 w 470"/>
                <a:gd name="T3" fmla="*/ 21 h 276"/>
                <a:gd name="T4" fmla="*/ 0 w 470"/>
                <a:gd name="T5" fmla="*/ 6 h 276"/>
                <a:gd name="T6" fmla="*/ 34 w 470"/>
                <a:gd name="T7" fmla="*/ 0 h 276"/>
                <a:gd name="T8" fmla="*/ 0 60000 65536"/>
                <a:gd name="T9" fmla="*/ 0 60000 65536"/>
                <a:gd name="T10" fmla="*/ 0 60000 65536"/>
                <a:gd name="T11" fmla="*/ 0 60000 65536"/>
                <a:gd name="T12" fmla="*/ 0 w 470"/>
                <a:gd name="T13" fmla="*/ 0 h 276"/>
                <a:gd name="T14" fmla="*/ 470 w 470"/>
                <a:gd name="T15" fmla="*/ 276 h 276"/>
              </a:gdLst>
              <a:ahLst/>
              <a:cxnLst>
                <a:cxn ang="T8">
                  <a:pos x="T0" y="T1"/>
                </a:cxn>
                <a:cxn ang="T9">
                  <a:pos x="T2" y="T3"/>
                </a:cxn>
                <a:cxn ang="T10">
                  <a:pos x="T4" y="T5"/>
                </a:cxn>
                <a:cxn ang="T11">
                  <a:pos x="T6" y="T7"/>
                </a:cxn>
              </a:cxnLst>
              <a:rect l="T12" t="T13" r="T14" b="T15"/>
              <a:pathLst>
                <a:path w="470" h="276">
                  <a:moveTo>
                    <a:pt x="470" y="0"/>
                  </a:moveTo>
                  <a:lnTo>
                    <a:pt x="262" y="276"/>
                  </a:lnTo>
                  <a:lnTo>
                    <a:pt x="0" y="82"/>
                  </a:lnTo>
                  <a:lnTo>
                    <a:pt x="4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19" name="Freeform 535"/>
            <p:cNvSpPr>
              <a:spLocks/>
            </p:cNvSpPr>
            <p:nvPr/>
          </p:nvSpPr>
          <p:spPr bwMode="auto">
            <a:xfrm>
              <a:off x="3340" y="2286"/>
              <a:ext cx="34" cy="21"/>
            </a:xfrm>
            <a:custGeom>
              <a:avLst/>
              <a:gdLst>
                <a:gd name="T0" fmla="*/ 34 w 470"/>
                <a:gd name="T1" fmla="*/ 0 h 276"/>
                <a:gd name="T2" fmla="*/ 19 w 470"/>
                <a:gd name="T3" fmla="*/ 21 h 276"/>
                <a:gd name="T4" fmla="*/ 0 w 470"/>
                <a:gd name="T5" fmla="*/ 6 h 276"/>
                <a:gd name="T6" fmla="*/ 34 w 470"/>
                <a:gd name="T7" fmla="*/ 0 h 276"/>
                <a:gd name="T8" fmla="*/ 0 60000 65536"/>
                <a:gd name="T9" fmla="*/ 0 60000 65536"/>
                <a:gd name="T10" fmla="*/ 0 60000 65536"/>
                <a:gd name="T11" fmla="*/ 0 60000 65536"/>
                <a:gd name="T12" fmla="*/ 0 w 470"/>
                <a:gd name="T13" fmla="*/ 0 h 276"/>
                <a:gd name="T14" fmla="*/ 470 w 470"/>
                <a:gd name="T15" fmla="*/ 276 h 276"/>
              </a:gdLst>
              <a:ahLst/>
              <a:cxnLst>
                <a:cxn ang="T8">
                  <a:pos x="T0" y="T1"/>
                </a:cxn>
                <a:cxn ang="T9">
                  <a:pos x="T2" y="T3"/>
                </a:cxn>
                <a:cxn ang="T10">
                  <a:pos x="T4" y="T5"/>
                </a:cxn>
                <a:cxn ang="T11">
                  <a:pos x="T6" y="T7"/>
                </a:cxn>
              </a:cxnLst>
              <a:rect l="T12" t="T13" r="T14" b="T15"/>
              <a:pathLst>
                <a:path w="470" h="276">
                  <a:moveTo>
                    <a:pt x="470" y="0"/>
                  </a:moveTo>
                  <a:lnTo>
                    <a:pt x="262" y="276"/>
                  </a:lnTo>
                  <a:lnTo>
                    <a:pt x="0" y="82"/>
                  </a:lnTo>
                  <a:lnTo>
                    <a:pt x="47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20" name="Freeform 536"/>
            <p:cNvSpPr>
              <a:spLocks/>
            </p:cNvSpPr>
            <p:nvPr/>
          </p:nvSpPr>
          <p:spPr bwMode="auto">
            <a:xfrm>
              <a:off x="3340" y="2273"/>
              <a:ext cx="34" cy="19"/>
            </a:xfrm>
            <a:custGeom>
              <a:avLst/>
              <a:gdLst>
                <a:gd name="T0" fmla="*/ 14 w 470"/>
                <a:gd name="T1" fmla="*/ 0 h 249"/>
                <a:gd name="T2" fmla="*/ 34 w 470"/>
                <a:gd name="T3" fmla="*/ 13 h 249"/>
                <a:gd name="T4" fmla="*/ 0 w 470"/>
                <a:gd name="T5" fmla="*/ 19 h 249"/>
                <a:gd name="T6" fmla="*/ 14 w 470"/>
                <a:gd name="T7" fmla="*/ 0 h 249"/>
                <a:gd name="T8" fmla="*/ 0 60000 65536"/>
                <a:gd name="T9" fmla="*/ 0 60000 65536"/>
                <a:gd name="T10" fmla="*/ 0 60000 65536"/>
                <a:gd name="T11" fmla="*/ 0 60000 65536"/>
                <a:gd name="T12" fmla="*/ 0 w 470"/>
                <a:gd name="T13" fmla="*/ 0 h 249"/>
                <a:gd name="T14" fmla="*/ 470 w 470"/>
                <a:gd name="T15" fmla="*/ 249 h 249"/>
              </a:gdLst>
              <a:ahLst/>
              <a:cxnLst>
                <a:cxn ang="T8">
                  <a:pos x="T0" y="T1"/>
                </a:cxn>
                <a:cxn ang="T9">
                  <a:pos x="T2" y="T3"/>
                </a:cxn>
                <a:cxn ang="T10">
                  <a:pos x="T4" y="T5"/>
                </a:cxn>
                <a:cxn ang="T11">
                  <a:pos x="T6" y="T7"/>
                </a:cxn>
              </a:cxnLst>
              <a:rect l="T12" t="T13" r="T14" b="T15"/>
              <a:pathLst>
                <a:path w="470" h="249">
                  <a:moveTo>
                    <a:pt x="190" y="0"/>
                  </a:moveTo>
                  <a:lnTo>
                    <a:pt x="470" y="167"/>
                  </a:lnTo>
                  <a:lnTo>
                    <a:pt x="0" y="249"/>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21" name="Freeform 537"/>
            <p:cNvSpPr>
              <a:spLocks/>
            </p:cNvSpPr>
            <p:nvPr/>
          </p:nvSpPr>
          <p:spPr bwMode="auto">
            <a:xfrm>
              <a:off x="3340" y="2273"/>
              <a:ext cx="34" cy="19"/>
            </a:xfrm>
            <a:custGeom>
              <a:avLst/>
              <a:gdLst>
                <a:gd name="T0" fmla="*/ 14 w 470"/>
                <a:gd name="T1" fmla="*/ 0 h 249"/>
                <a:gd name="T2" fmla="*/ 34 w 470"/>
                <a:gd name="T3" fmla="*/ 13 h 249"/>
                <a:gd name="T4" fmla="*/ 0 w 470"/>
                <a:gd name="T5" fmla="*/ 19 h 249"/>
                <a:gd name="T6" fmla="*/ 14 w 470"/>
                <a:gd name="T7" fmla="*/ 0 h 249"/>
                <a:gd name="T8" fmla="*/ 0 60000 65536"/>
                <a:gd name="T9" fmla="*/ 0 60000 65536"/>
                <a:gd name="T10" fmla="*/ 0 60000 65536"/>
                <a:gd name="T11" fmla="*/ 0 60000 65536"/>
                <a:gd name="T12" fmla="*/ 0 w 470"/>
                <a:gd name="T13" fmla="*/ 0 h 249"/>
                <a:gd name="T14" fmla="*/ 470 w 470"/>
                <a:gd name="T15" fmla="*/ 249 h 249"/>
              </a:gdLst>
              <a:ahLst/>
              <a:cxnLst>
                <a:cxn ang="T8">
                  <a:pos x="T0" y="T1"/>
                </a:cxn>
                <a:cxn ang="T9">
                  <a:pos x="T2" y="T3"/>
                </a:cxn>
                <a:cxn ang="T10">
                  <a:pos x="T4" y="T5"/>
                </a:cxn>
                <a:cxn ang="T11">
                  <a:pos x="T6" y="T7"/>
                </a:cxn>
              </a:cxnLst>
              <a:rect l="T12" t="T13" r="T14" b="T15"/>
              <a:pathLst>
                <a:path w="470" h="249">
                  <a:moveTo>
                    <a:pt x="190" y="0"/>
                  </a:moveTo>
                  <a:lnTo>
                    <a:pt x="470" y="167"/>
                  </a:lnTo>
                  <a:lnTo>
                    <a:pt x="0" y="249"/>
                  </a:lnTo>
                  <a:lnTo>
                    <a:pt x="19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22" name="Freeform 538"/>
            <p:cNvSpPr>
              <a:spLocks/>
            </p:cNvSpPr>
            <p:nvPr/>
          </p:nvSpPr>
          <p:spPr bwMode="auto">
            <a:xfrm>
              <a:off x="3354" y="2264"/>
              <a:ext cx="31" cy="22"/>
            </a:xfrm>
            <a:custGeom>
              <a:avLst/>
              <a:gdLst>
                <a:gd name="T0" fmla="*/ 31 w 435"/>
                <a:gd name="T1" fmla="*/ 0 h 277"/>
                <a:gd name="T2" fmla="*/ 20 w 435"/>
                <a:gd name="T3" fmla="*/ 22 h 277"/>
                <a:gd name="T4" fmla="*/ 0 w 435"/>
                <a:gd name="T5" fmla="*/ 9 h 277"/>
                <a:gd name="T6" fmla="*/ 31 w 435"/>
                <a:gd name="T7" fmla="*/ 0 h 277"/>
                <a:gd name="T8" fmla="*/ 0 60000 65536"/>
                <a:gd name="T9" fmla="*/ 0 60000 65536"/>
                <a:gd name="T10" fmla="*/ 0 60000 65536"/>
                <a:gd name="T11" fmla="*/ 0 60000 65536"/>
                <a:gd name="T12" fmla="*/ 0 w 435"/>
                <a:gd name="T13" fmla="*/ 0 h 277"/>
                <a:gd name="T14" fmla="*/ 435 w 435"/>
                <a:gd name="T15" fmla="*/ 277 h 277"/>
              </a:gdLst>
              <a:ahLst/>
              <a:cxnLst>
                <a:cxn ang="T8">
                  <a:pos x="T0" y="T1"/>
                </a:cxn>
                <a:cxn ang="T9">
                  <a:pos x="T2" y="T3"/>
                </a:cxn>
                <a:cxn ang="T10">
                  <a:pos x="T4" y="T5"/>
                </a:cxn>
                <a:cxn ang="T11">
                  <a:pos x="T6" y="T7"/>
                </a:cxn>
              </a:cxnLst>
              <a:rect l="T12" t="T13" r="T14" b="T15"/>
              <a:pathLst>
                <a:path w="435" h="277">
                  <a:moveTo>
                    <a:pt x="435" y="0"/>
                  </a:moveTo>
                  <a:lnTo>
                    <a:pt x="280" y="277"/>
                  </a:lnTo>
                  <a:lnTo>
                    <a:pt x="0" y="110"/>
                  </a:lnTo>
                  <a:lnTo>
                    <a:pt x="4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23" name="Freeform 539"/>
            <p:cNvSpPr>
              <a:spLocks/>
            </p:cNvSpPr>
            <p:nvPr/>
          </p:nvSpPr>
          <p:spPr bwMode="auto">
            <a:xfrm>
              <a:off x="3354" y="2264"/>
              <a:ext cx="31" cy="22"/>
            </a:xfrm>
            <a:custGeom>
              <a:avLst/>
              <a:gdLst>
                <a:gd name="T0" fmla="*/ 31 w 435"/>
                <a:gd name="T1" fmla="*/ 0 h 277"/>
                <a:gd name="T2" fmla="*/ 20 w 435"/>
                <a:gd name="T3" fmla="*/ 22 h 277"/>
                <a:gd name="T4" fmla="*/ 0 w 435"/>
                <a:gd name="T5" fmla="*/ 9 h 277"/>
                <a:gd name="T6" fmla="*/ 31 w 435"/>
                <a:gd name="T7" fmla="*/ 0 h 277"/>
                <a:gd name="T8" fmla="*/ 0 60000 65536"/>
                <a:gd name="T9" fmla="*/ 0 60000 65536"/>
                <a:gd name="T10" fmla="*/ 0 60000 65536"/>
                <a:gd name="T11" fmla="*/ 0 60000 65536"/>
                <a:gd name="T12" fmla="*/ 0 w 435"/>
                <a:gd name="T13" fmla="*/ 0 h 277"/>
                <a:gd name="T14" fmla="*/ 435 w 435"/>
                <a:gd name="T15" fmla="*/ 277 h 277"/>
              </a:gdLst>
              <a:ahLst/>
              <a:cxnLst>
                <a:cxn ang="T8">
                  <a:pos x="T0" y="T1"/>
                </a:cxn>
                <a:cxn ang="T9">
                  <a:pos x="T2" y="T3"/>
                </a:cxn>
                <a:cxn ang="T10">
                  <a:pos x="T4" y="T5"/>
                </a:cxn>
                <a:cxn ang="T11">
                  <a:pos x="T6" y="T7"/>
                </a:cxn>
              </a:cxnLst>
              <a:rect l="T12" t="T13" r="T14" b="T15"/>
              <a:pathLst>
                <a:path w="435" h="277">
                  <a:moveTo>
                    <a:pt x="435" y="0"/>
                  </a:moveTo>
                  <a:lnTo>
                    <a:pt x="280" y="277"/>
                  </a:lnTo>
                  <a:lnTo>
                    <a:pt x="0" y="110"/>
                  </a:lnTo>
                  <a:lnTo>
                    <a:pt x="43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24" name="Freeform 540"/>
            <p:cNvSpPr>
              <a:spLocks/>
            </p:cNvSpPr>
            <p:nvPr/>
          </p:nvSpPr>
          <p:spPr bwMode="auto">
            <a:xfrm>
              <a:off x="3354" y="2255"/>
              <a:ext cx="31" cy="18"/>
            </a:xfrm>
            <a:custGeom>
              <a:avLst/>
              <a:gdLst>
                <a:gd name="T0" fmla="*/ 9 w 435"/>
                <a:gd name="T1" fmla="*/ 0 h 227"/>
                <a:gd name="T2" fmla="*/ 31 w 435"/>
                <a:gd name="T3" fmla="*/ 9 h 227"/>
                <a:gd name="T4" fmla="*/ 0 w 435"/>
                <a:gd name="T5" fmla="*/ 18 h 227"/>
                <a:gd name="T6" fmla="*/ 9 w 435"/>
                <a:gd name="T7" fmla="*/ 0 h 227"/>
                <a:gd name="T8" fmla="*/ 0 60000 65536"/>
                <a:gd name="T9" fmla="*/ 0 60000 65536"/>
                <a:gd name="T10" fmla="*/ 0 60000 65536"/>
                <a:gd name="T11" fmla="*/ 0 60000 65536"/>
                <a:gd name="T12" fmla="*/ 0 w 435"/>
                <a:gd name="T13" fmla="*/ 0 h 227"/>
                <a:gd name="T14" fmla="*/ 435 w 435"/>
                <a:gd name="T15" fmla="*/ 227 h 227"/>
              </a:gdLst>
              <a:ahLst/>
              <a:cxnLst>
                <a:cxn ang="T8">
                  <a:pos x="T0" y="T1"/>
                </a:cxn>
                <a:cxn ang="T9">
                  <a:pos x="T2" y="T3"/>
                </a:cxn>
                <a:cxn ang="T10">
                  <a:pos x="T4" y="T5"/>
                </a:cxn>
                <a:cxn ang="T11">
                  <a:pos x="T6" y="T7"/>
                </a:cxn>
              </a:cxnLst>
              <a:rect l="T12" t="T13" r="T14" b="T15"/>
              <a:pathLst>
                <a:path w="435" h="227">
                  <a:moveTo>
                    <a:pt x="127" y="0"/>
                  </a:moveTo>
                  <a:lnTo>
                    <a:pt x="435" y="117"/>
                  </a:lnTo>
                  <a:lnTo>
                    <a:pt x="0" y="227"/>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25" name="Freeform 541"/>
            <p:cNvSpPr>
              <a:spLocks/>
            </p:cNvSpPr>
            <p:nvPr/>
          </p:nvSpPr>
          <p:spPr bwMode="auto">
            <a:xfrm>
              <a:off x="3354" y="2255"/>
              <a:ext cx="31" cy="18"/>
            </a:xfrm>
            <a:custGeom>
              <a:avLst/>
              <a:gdLst>
                <a:gd name="T0" fmla="*/ 9 w 435"/>
                <a:gd name="T1" fmla="*/ 0 h 227"/>
                <a:gd name="T2" fmla="*/ 31 w 435"/>
                <a:gd name="T3" fmla="*/ 9 h 227"/>
                <a:gd name="T4" fmla="*/ 0 w 435"/>
                <a:gd name="T5" fmla="*/ 18 h 227"/>
                <a:gd name="T6" fmla="*/ 9 w 435"/>
                <a:gd name="T7" fmla="*/ 0 h 227"/>
                <a:gd name="T8" fmla="*/ 0 60000 65536"/>
                <a:gd name="T9" fmla="*/ 0 60000 65536"/>
                <a:gd name="T10" fmla="*/ 0 60000 65536"/>
                <a:gd name="T11" fmla="*/ 0 60000 65536"/>
                <a:gd name="T12" fmla="*/ 0 w 435"/>
                <a:gd name="T13" fmla="*/ 0 h 227"/>
                <a:gd name="T14" fmla="*/ 435 w 435"/>
                <a:gd name="T15" fmla="*/ 227 h 227"/>
              </a:gdLst>
              <a:ahLst/>
              <a:cxnLst>
                <a:cxn ang="T8">
                  <a:pos x="T0" y="T1"/>
                </a:cxn>
                <a:cxn ang="T9">
                  <a:pos x="T2" y="T3"/>
                </a:cxn>
                <a:cxn ang="T10">
                  <a:pos x="T4" y="T5"/>
                </a:cxn>
                <a:cxn ang="T11">
                  <a:pos x="T6" y="T7"/>
                </a:cxn>
              </a:cxnLst>
              <a:rect l="T12" t="T13" r="T14" b="T15"/>
              <a:pathLst>
                <a:path w="435" h="227">
                  <a:moveTo>
                    <a:pt x="127" y="0"/>
                  </a:moveTo>
                  <a:lnTo>
                    <a:pt x="435" y="117"/>
                  </a:lnTo>
                  <a:lnTo>
                    <a:pt x="0" y="227"/>
                  </a:lnTo>
                  <a:lnTo>
                    <a:pt x="1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26" name="Freeform 542"/>
            <p:cNvSpPr>
              <a:spLocks/>
            </p:cNvSpPr>
            <p:nvPr/>
          </p:nvSpPr>
          <p:spPr bwMode="auto">
            <a:xfrm>
              <a:off x="3363" y="2241"/>
              <a:ext cx="27" cy="23"/>
            </a:xfrm>
            <a:custGeom>
              <a:avLst/>
              <a:gdLst>
                <a:gd name="T0" fmla="*/ 27 w 385"/>
                <a:gd name="T1" fmla="*/ 0 h 303"/>
                <a:gd name="T2" fmla="*/ 22 w 385"/>
                <a:gd name="T3" fmla="*/ 23 h 303"/>
                <a:gd name="T4" fmla="*/ 0 w 385"/>
                <a:gd name="T5" fmla="*/ 14 h 303"/>
                <a:gd name="T6" fmla="*/ 27 w 385"/>
                <a:gd name="T7" fmla="*/ 0 h 303"/>
                <a:gd name="T8" fmla="*/ 0 60000 65536"/>
                <a:gd name="T9" fmla="*/ 0 60000 65536"/>
                <a:gd name="T10" fmla="*/ 0 60000 65536"/>
                <a:gd name="T11" fmla="*/ 0 60000 65536"/>
                <a:gd name="T12" fmla="*/ 0 w 385"/>
                <a:gd name="T13" fmla="*/ 0 h 303"/>
                <a:gd name="T14" fmla="*/ 385 w 385"/>
                <a:gd name="T15" fmla="*/ 303 h 303"/>
              </a:gdLst>
              <a:ahLst/>
              <a:cxnLst>
                <a:cxn ang="T8">
                  <a:pos x="T0" y="T1"/>
                </a:cxn>
                <a:cxn ang="T9">
                  <a:pos x="T2" y="T3"/>
                </a:cxn>
                <a:cxn ang="T10">
                  <a:pos x="T4" y="T5"/>
                </a:cxn>
                <a:cxn ang="T11">
                  <a:pos x="T6" y="T7"/>
                </a:cxn>
              </a:cxnLst>
              <a:rect l="T12" t="T13" r="T14" b="T15"/>
              <a:pathLst>
                <a:path w="385" h="303">
                  <a:moveTo>
                    <a:pt x="385" y="0"/>
                  </a:moveTo>
                  <a:lnTo>
                    <a:pt x="308" y="303"/>
                  </a:lnTo>
                  <a:lnTo>
                    <a:pt x="0" y="186"/>
                  </a:lnTo>
                  <a:lnTo>
                    <a:pt x="3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27" name="Freeform 543"/>
            <p:cNvSpPr>
              <a:spLocks/>
            </p:cNvSpPr>
            <p:nvPr/>
          </p:nvSpPr>
          <p:spPr bwMode="auto">
            <a:xfrm>
              <a:off x="3363" y="2241"/>
              <a:ext cx="27" cy="23"/>
            </a:xfrm>
            <a:custGeom>
              <a:avLst/>
              <a:gdLst>
                <a:gd name="T0" fmla="*/ 27 w 385"/>
                <a:gd name="T1" fmla="*/ 0 h 303"/>
                <a:gd name="T2" fmla="*/ 22 w 385"/>
                <a:gd name="T3" fmla="*/ 23 h 303"/>
                <a:gd name="T4" fmla="*/ 0 w 385"/>
                <a:gd name="T5" fmla="*/ 14 h 303"/>
                <a:gd name="T6" fmla="*/ 27 w 385"/>
                <a:gd name="T7" fmla="*/ 0 h 303"/>
                <a:gd name="T8" fmla="*/ 0 60000 65536"/>
                <a:gd name="T9" fmla="*/ 0 60000 65536"/>
                <a:gd name="T10" fmla="*/ 0 60000 65536"/>
                <a:gd name="T11" fmla="*/ 0 60000 65536"/>
                <a:gd name="T12" fmla="*/ 0 w 385"/>
                <a:gd name="T13" fmla="*/ 0 h 303"/>
                <a:gd name="T14" fmla="*/ 385 w 385"/>
                <a:gd name="T15" fmla="*/ 303 h 303"/>
              </a:gdLst>
              <a:ahLst/>
              <a:cxnLst>
                <a:cxn ang="T8">
                  <a:pos x="T0" y="T1"/>
                </a:cxn>
                <a:cxn ang="T9">
                  <a:pos x="T2" y="T3"/>
                </a:cxn>
                <a:cxn ang="T10">
                  <a:pos x="T4" y="T5"/>
                </a:cxn>
                <a:cxn ang="T11">
                  <a:pos x="T6" y="T7"/>
                </a:cxn>
              </a:cxnLst>
              <a:rect l="T12" t="T13" r="T14" b="T15"/>
              <a:pathLst>
                <a:path w="385" h="303">
                  <a:moveTo>
                    <a:pt x="385" y="0"/>
                  </a:moveTo>
                  <a:lnTo>
                    <a:pt x="308" y="303"/>
                  </a:lnTo>
                  <a:lnTo>
                    <a:pt x="0" y="186"/>
                  </a:lnTo>
                  <a:lnTo>
                    <a:pt x="38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28" name="Freeform 544"/>
            <p:cNvSpPr>
              <a:spLocks/>
            </p:cNvSpPr>
            <p:nvPr/>
          </p:nvSpPr>
          <p:spPr bwMode="auto">
            <a:xfrm>
              <a:off x="3363" y="2240"/>
              <a:ext cx="27" cy="15"/>
            </a:xfrm>
            <a:custGeom>
              <a:avLst/>
              <a:gdLst>
                <a:gd name="T0" fmla="*/ 4 w 385"/>
                <a:gd name="T1" fmla="*/ 0 h 203"/>
                <a:gd name="T2" fmla="*/ 27 w 385"/>
                <a:gd name="T3" fmla="*/ 1 h 203"/>
                <a:gd name="T4" fmla="*/ 0 w 385"/>
                <a:gd name="T5" fmla="*/ 15 h 203"/>
                <a:gd name="T6" fmla="*/ 4 w 385"/>
                <a:gd name="T7" fmla="*/ 0 h 203"/>
                <a:gd name="T8" fmla="*/ 0 60000 65536"/>
                <a:gd name="T9" fmla="*/ 0 60000 65536"/>
                <a:gd name="T10" fmla="*/ 0 60000 65536"/>
                <a:gd name="T11" fmla="*/ 0 60000 65536"/>
                <a:gd name="T12" fmla="*/ 0 w 385"/>
                <a:gd name="T13" fmla="*/ 0 h 203"/>
                <a:gd name="T14" fmla="*/ 385 w 385"/>
                <a:gd name="T15" fmla="*/ 203 h 203"/>
              </a:gdLst>
              <a:ahLst/>
              <a:cxnLst>
                <a:cxn ang="T8">
                  <a:pos x="T0" y="T1"/>
                </a:cxn>
                <a:cxn ang="T9">
                  <a:pos x="T2" y="T3"/>
                </a:cxn>
                <a:cxn ang="T10">
                  <a:pos x="T4" y="T5"/>
                </a:cxn>
                <a:cxn ang="T11">
                  <a:pos x="T6" y="T7"/>
                </a:cxn>
              </a:cxnLst>
              <a:rect l="T12" t="T13" r="T14" b="T15"/>
              <a:pathLst>
                <a:path w="385" h="203">
                  <a:moveTo>
                    <a:pt x="54" y="0"/>
                  </a:moveTo>
                  <a:lnTo>
                    <a:pt x="385" y="17"/>
                  </a:lnTo>
                  <a:lnTo>
                    <a:pt x="0" y="203"/>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29" name="Freeform 545"/>
            <p:cNvSpPr>
              <a:spLocks/>
            </p:cNvSpPr>
            <p:nvPr/>
          </p:nvSpPr>
          <p:spPr bwMode="auto">
            <a:xfrm>
              <a:off x="3363" y="2240"/>
              <a:ext cx="27" cy="15"/>
            </a:xfrm>
            <a:custGeom>
              <a:avLst/>
              <a:gdLst>
                <a:gd name="T0" fmla="*/ 4 w 385"/>
                <a:gd name="T1" fmla="*/ 0 h 203"/>
                <a:gd name="T2" fmla="*/ 27 w 385"/>
                <a:gd name="T3" fmla="*/ 1 h 203"/>
                <a:gd name="T4" fmla="*/ 0 w 385"/>
                <a:gd name="T5" fmla="*/ 15 h 203"/>
                <a:gd name="T6" fmla="*/ 4 w 385"/>
                <a:gd name="T7" fmla="*/ 0 h 203"/>
                <a:gd name="T8" fmla="*/ 0 60000 65536"/>
                <a:gd name="T9" fmla="*/ 0 60000 65536"/>
                <a:gd name="T10" fmla="*/ 0 60000 65536"/>
                <a:gd name="T11" fmla="*/ 0 60000 65536"/>
                <a:gd name="T12" fmla="*/ 0 w 385"/>
                <a:gd name="T13" fmla="*/ 0 h 203"/>
                <a:gd name="T14" fmla="*/ 385 w 385"/>
                <a:gd name="T15" fmla="*/ 203 h 203"/>
              </a:gdLst>
              <a:ahLst/>
              <a:cxnLst>
                <a:cxn ang="T8">
                  <a:pos x="T0" y="T1"/>
                </a:cxn>
                <a:cxn ang="T9">
                  <a:pos x="T2" y="T3"/>
                </a:cxn>
                <a:cxn ang="T10">
                  <a:pos x="T4" y="T5"/>
                </a:cxn>
                <a:cxn ang="T11">
                  <a:pos x="T6" y="T7"/>
                </a:cxn>
              </a:cxnLst>
              <a:rect l="T12" t="T13" r="T14" b="T15"/>
              <a:pathLst>
                <a:path w="385" h="203">
                  <a:moveTo>
                    <a:pt x="54" y="0"/>
                  </a:moveTo>
                  <a:lnTo>
                    <a:pt x="385" y="17"/>
                  </a:lnTo>
                  <a:lnTo>
                    <a:pt x="0" y="203"/>
                  </a:lnTo>
                  <a:lnTo>
                    <a:pt x="5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30" name="Freeform 546"/>
            <p:cNvSpPr>
              <a:spLocks/>
            </p:cNvSpPr>
            <p:nvPr/>
          </p:nvSpPr>
          <p:spPr bwMode="auto">
            <a:xfrm>
              <a:off x="3965" y="2239"/>
              <a:ext cx="32" cy="109"/>
            </a:xfrm>
            <a:custGeom>
              <a:avLst/>
              <a:gdLst>
                <a:gd name="T0" fmla="*/ 0 w 443"/>
                <a:gd name="T1" fmla="*/ 0 h 1415"/>
                <a:gd name="T2" fmla="*/ 32 w 443"/>
                <a:gd name="T3" fmla="*/ 109 h 1415"/>
                <a:gd name="T4" fmla="*/ 8 w 443"/>
                <a:gd name="T5" fmla="*/ 109 h 1415"/>
                <a:gd name="T6" fmla="*/ 0 w 443"/>
                <a:gd name="T7" fmla="*/ 0 h 1415"/>
                <a:gd name="T8" fmla="*/ 0 60000 65536"/>
                <a:gd name="T9" fmla="*/ 0 60000 65536"/>
                <a:gd name="T10" fmla="*/ 0 60000 65536"/>
                <a:gd name="T11" fmla="*/ 0 60000 65536"/>
                <a:gd name="T12" fmla="*/ 0 w 443"/>
                <a:gd name="T13" fmla="*/ 0 h 1415"/>
                <a:gd name="T14" fmla="*/ 443 w 443"/>
                <a:gd name="T15" fmla="*/ 1415 h 1415"/>
              </a:gdLst>
              <a:ahLst/>
              <a:cxnLst>
                <a:cxn ang="T8">
                  <a:pos x="T0" y="T1"/>
                </a:cxn>
                <a:cxn ang="T9">
                  <a:pos x="T2" y="T3"/>
                </a:cxn>
                <a:cxn ang="T10">
                  <a:pos x="T4" y="T5"/>
                </a:cxn>
                <a:cxn ang="T11">
                  <a:pos x="T6" y="T7"/>
                </a:cxn>
              </a:cxnLst>
              <a:rect l="T12" t="T13" r="T14" b="T15"/>
              <a:pathLst>
                <a:path w="443" h="1415">
                  <a:moveTo>
                    <a:pt x="0" y="0"/>
                  </a:moveTo>
                  <a:lnTo>
                    <a:pt x="443" y="1409"/>
                  </a:lnTo>
                  <a:lnTo>
                    <a:pt x="110" y="14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31" name="Freeform 547"/>
            <p:cNvSpPr>
              <a:spLocks/>
            </p:cNvSpPr>
            <p:nvPr/>
          </p:nvSpPr>
          <p:spPr bwMode="auto">
            <a:xfrm>
              <a:off x="3965" y="2239"/>
              <a:ext cx="32" cy="109"/>
            </a:xfrm>
            <a:custGeom>
              <a:avLst/>
              <a:gdLst>
                <a:gd name="T0" fmla="*/ 0 w 443"/>
                <a:gd name="T1" fmla="*/ 0 h 1415"/>
                <a:gd name="T2" fmla="*/ 32 w 443"/>
                <a:gd name="T3" fmla="*/ 109 h 1415"/>
                <a:gd name="T4" fmla="*/ 8 w 443"/>
                <a:gd name="T5" fmla="*/ 109 h 1415"/>
                <a:gd name="T6" fmla="*/ 0 w 443"/>
                <a:gd name="T7" fmla="*/ 0 h 1415"/>
                <a:gd name="T8" fmla="*/ 0 60000 65536"/>
                <a:gd name="T9" fmla="*/ 0 60000 65536"/>
                <a:gd name="T10" fmla="*/ 0 60000 65536"/>
                <a:gd name="T11" fmla="*/ 0 60000 65536"/>
                <a:gd name="T12" fmla="*/ 0 w 443"/>
                <a:gd name="T13" fmla="*/ 0 h 1415"/>
                <a:gd name="T14" fmla="*/ 443 w 443"/>
                <a:gd name="T15" fmla="*/ 1415 h 1415"/>
              </a:gdLst>
              <a:ahLst/>
              <a:cxnLst>
                <a:cxn ang="T8">
                  <a:pos x="T0" y="T1"/>
                </a:cxn>
                <a:cxn ang="T9">
                  <a:pos x="T2" y="T3"/>
                </a:cxn>
                <a:cxn ang="T10">
                  <a:pos x="T4" y="T5"/>
                </a:cxn>
                <a:cxn ang="T11">
                  <a:pos x="T6" y="T7"/>
                </a:cxn>
              </a:cxnLst>
              <a:rect l="T12" t="T13" r="T14" b="T15"/>
              <a:pathLst>
                <a:path w="443" h="1415">
                  <a:moveTo>
                    <a:pt x="0" y="0"/>
                  </a:moveTo>
                  <a:lnTo>
                    <a:pt x="443" y="1409"/>
                  </a:lnTo>
                  <a:lnTo>
                    <a:pt x="110" y="141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32" name="Freeform 548"/>
            <p:cNvSpPr>
              <a:spLocks/>
            </p:cNvSpPr>
            <p:nvPr/>
          </p:nvSpPr>
          <p:spPr bwMode="auto">
            <a:xfrm>
              <a:off x="3965" y="2236"/>
              <a:ext cx="32" cy="112"/>
            </a:xfrm>
            <a:custGeom>
              <a:avLst/>
              <a:gdLst>
                <a:gd name="T0" fmla="*/ 24 w 443"/>
                <a:gd name="T1" fmla="*/ 0 h 1447"/>
                <a:gd name="T2" fmla="*/ 32 w 443"/>
                <a:gd name="T3" fmla="*/ 112 h 1447"/>
                <a:gd name="T4" fmla="*/ 0 w 443"/>
                <a:gd name="T5" fmla="*/ 3 h 1447"/>
                <a:gd name="T6" fmla="*/ 24 w 443"/>
                <a:gd name="T7" fmla="*/ 0 h 1447"/>
                <a:gd name="T8" fmla="*/ 0 60000 65536"/>
                <a:gd name="T9" fmla="*/ 0 60000 65536"/>
                <a:gd name="T10" fmla="*/ 0 60000 65536"/>
                <a:gd name="T11" fmla="*/ 0 60000 65536"/>
                <a:gd name="T12" fmla="*/ 0 w 443"/>
                <a:gd name="T13" fmla="*/ 0 h 1447"/>
                <a:gd name="T14" fmla="*/ 443 w 443"/>
                <a:gd name="T15" fmla="*/ 1447 h 1447"/>
              </a:gdLst>
              <a:ahLst/>
              <a:cxnLst>
                <a:cxn ang="T8">
                  <a:pos x="T0" y="T1"/>
                </a:cxn>
                <a:cxn ang="T9">
                  <a:pos x="T2" y="T3"/>
                </a:cxn>
                <a:cxn ang="T10">
                  <a:pos x="T4" y="T5"/>
                </a:cxn>
                <a:cxn ang="T11">
                  <a:pos x="T6" y="T7"/>
                </a:cxn>
              </a:cxnLst>
              <a:rect l="T12" t="T13" r="T14" b="T15"/>
              <a:pathLst>
                <a:path w="443" h="1447">
                  <a:moveTo>
                    <a:pt x="330" y="0"/>
                  </a:moveTo>
                  <a:lnTo>
                    <a:pt x="443" y="1447"/>
                  </a:lnTo>
                  <a:lnTo>
                    <a:pt x="0" y="38"/>
                  </a:lnTo>
                  <a:lnTo>
                    <a:pt x="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33" name="Freeform 549"/>
            <p:cNvSpPr>
              <a:spLocks/>
            </p:cNvSpPr>
            <p:nvPr/>
          </p:nvSpPr>
          <p:spPr bwMode="auto">
            <a:xfrm>
              <a:off x="3965" y="2236"/>
              <a:ext cx="32" cy="112"/>
            </a:xfrm>
            <a:custGeom>
              <a:avLst/>
              <a:gdLst>
                <a:gd name="T0" fmla="*/ 24 w 443"/>
                <a:gd name="T1" fmla="*/ 0 h 1447"/>
                <a:gd name="T2" fmla="*/ 32 w 443"/>
                <a:gd name="T3" fmla="*/ 112 h 1447"/>
                <a:gd name="T4" fmla="*/ 0 w 443"/>
                <a:gd name="T5" fmla="*/ 3 h 1447"/>
                <a:gd name="T6" fmla="*/ 24 w 443"/>
                <a:gd name="T7" fmla="*/ 0 h 1447"/>
                <a:gd name="T8" fmla="*/ 0 60000 65536"/>
                <a:gd name="T9" fmla="*/ 0 60000 65536"/>
                <a:gd name="T10" fmla="*/ 0 60000 65536"/>
                <a:gd name="T11" fmla="*/ 0 60000 65536"/>
                <a:gd name="T12" fmla="*/ 0 w 443"/>
                <a:gd name="T13" fmla="*/ 0 h 1447"/>
                <a:gd name="T14" fmla="*/ 443 w 443"/>
                <a:gd name="T15" fmla="*/ 1447 h 1447"/>
              </a:gdLst>
              <a:ahLst/>
              <a:cxnLst>
                <a:cxn ang="T8">
                  <a:pos x="T0" y="T1"/>
                </a:cxn>
                <a:cxn ang="T9">
                  <a:pos x="T2" y="T3"/>
                </a:cxn>
                <a:cxn ang="T10">
                  <a:pos x="T4" y="T5"/>
                </a:cxn>
                <a:cxn ang="T11">
                  <a:pos x="T6" y="T7"/>
                </a:cxn>
              </a:cxnLst>
              <a:rect l="T12" t="T13" r="T14" b="T15"/>
              <a:pathLst>
                <a:path w="443" h="1447">
                  <a:moveTo>
                    <a:pt x="330" y="0"/>
                  </a:moveTo>
                  <a:lnTo>
                    <a:pt x="443" y="1447"/>
                  </a:lnTo>
                  <a:lnTo>
                    <a:pt x="0" y="38"/>
                  </a:lnTo>
                  <a:lnTo>
                    <a:pt x="3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34" name="Freeform 550"/>
            <p:cNvSpPr>
              <a:spLocks/>
            </p:cNvSpPr>
            <p:nvPr/>
          </p:nvSpPr>
          <p:spPr bwMode="auto">
            <a:xfrm>
              <a:off x="3364" y="2226"/>
              <a:ext cx="26" cy="15"/>
            </a:xfrm>
            <a:custGeom>
              <a:avLst/>
              <a:gdLst>
                <a:gd name="T0" fmla="*/ 0 w 367"/>
                <a:gd name="T1" fmla="*/ 0 h 192"/>
                <a:gd name="T2" fmla="*/ 26 w 367"/>
                <a:gd name="T3" fmla="*/ 15 h 192"/>
                <a:gd name="T4" fmla="*/ 3 w 367"/>
                <a:gd name="T5" fmla="*/ 14 h 192"/>
                <a:gd name="T6" fmla="*/ 0 w 367"/>
                <a:gd name="T7" fmla="*/ 0 h 192"/>
                <a:gd name="T8" fmla="*/ 0 60000 65536"/>
                <a:gd name="T9" fmla="*/ 0 60000 65536"/>
                <a:gd name="T10" fmla="*/ 0 60000 65536"/>
                <a:gd name="T11" fmla="*/ 0 60000 65536"/>
                <a:gd name="T12" fmla="*/ 0 w 367"/>
                <a:gd name="T13" fmla="*/ 0 h 192"/>
                <a:gd name="T14" fmla="*/ 367 w 367"/>
                <a:gd name="T15" fmla="*/ 192 h 192"/>
              </a:gdLst>
              <a:ahLst/>
              <a:cxnLst>
                <a:cxn ang="T8">
                  <a:pos x="T0" y="T1"/>
                </a:cxn>
                <a:cxn ang="T9">
                  <a:pos x="T2" y="T3"/>
                </a:cxn>
                <a:cxn ang="T10">
                  <a:pos x="T4" y="T5"/>
                </a:cxn>
                <a:cxn ang="T11">
                  <a:pos x="T6" y="T7"/>
                </a:cxn>
              </a:cxnLst>
              <a:rect l="T12" t="T13" r="T14" b="T15"/>
              <a:pathLst>
                <a:path w="367" h="192">
                  <a:moveTo>
                    <a:pt x="0" y="0"/>
                  </a:moveTo>
                  <a:lnTo>
                    <a:pt x="367" y="192"/>
                  </a:lnTo>
                  <a:lnTo>
                    <a:pt x="36" y="17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35" name="Freeform 551"/>
            <p:cNvSpPr>
              <a:spLocks/>
            </p:cNvSpPr>
            <p:nvPr/>
          </p:nvSpPr>
          <p:spPr bwMode="auto">
            <a:xfrm>
              <a:off x="3364" y="2226"/>
              <a:ext cx="26" cy="15"/>
            </a:xfrm>
            <a:custGeom>
              <a:avLst/>
              <a:gdLst>
                <a:gd name="T0" fmla="*/ 0 w 367"/>
                <a:gd name="T1" fmla="*/ 0 h 192"/>
                <a:gd name="T2" fmla="*/ 26 w 367"/>
                <a:gd name="T3" fmla="*/ 15 h 192"/>
                <a:gd name="T4" fmla="*/ 3 w 367"/>
                <a:gd name="T5" fmla="*/ 14 h 192"/>
                <a:gd name="T6" fmla="*/ 0 w 367"/>
                <a:gd name="T7" fmla="*/ 0 h 192"/>
                <a:gd name="T8" fmla="*/ 0 60000 65536"/>
                <a:gd name="T9" fmla="*/ 0 60000 65536"/>
                <a:gd name="T10" fmla="*/ 0 60000 65536"/>
                <a:gd name="T11" fmla="*/ 0 60000 65536"/>
                <a:gd name="T12" fmla="*/ 0 w 367"/>
                <a:gd name="T13" fmla="*/ 0 h 192"/>
                <a:gd name="T14" fmla="*/ 367 w 367"/>
                <a:gd name="T15" fmla="*/ 192 h 192"/>
              </a:gdLst>
              <a:ahLst/>
              <a:cxnLst>
                <a:cxn ang="T8">
                  <a:pos x="T0" y="T1"/>
                </a:cxn>
                <a:cxn ang="T9">
                  <a:pos x="T2" y="T3"/>
                </a:cxn>
                <a:cxn ang="T10">
                  <a:pos x="T4" y="T5"/>
                </a:cxn>
                <a:cxn ang="T11">
                  <a:pos x="T6" y="T7"/>
                </a:cxn>
              </a:cxnLst>
              <a:rect l="T12" t="T13" r="T14" b="T15"/>
              <a:pathLst>
                <a:path w="367" h="192">
                  <a:moveTo>
                    <a:pt x="0" y="0"/>
                  </a:moveTo>
                  <a:lnTo>
                    <a:pt x="367" y="192"/>
                  </a:lnTo>
                  <a:lnTo>
                    <a:pt x="36" y="17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36" name="Freeform 552"/>
            <p:cNvSpPr>
              <a:spLocks/>
            </p:cNvSpPr>
            <p:nvPr/>
          </p:nvSpPr>
          <p:spPr bwMode="auto">
            <a:xfrm>
              <a:off x="3364" y="2216"/>
              <a:ext cx="26" cy="25"/>
            </a:xfrm>
            <a:custGeom>
              <a:avLst/>
              <a:gdLst>
                <a:gd name="T0" fmla="*/ 21 w 367"/>
                <a:gd name="T1" fmla="*/ 0 h 328"/>
                <a:gd name="T2" fmla="*/ 26 w 367"/>
                <a:gd name="T3" fmla="*/ 25 h 328"/>
                <a:gd name="T4" fmla="*/ 0 w 367"/>
                <a:gd name="T5" fmla="*/ 10 h 328"/>
                <a:gd name="T6" fmla="*/ 21 w 367"/>
                <a:gd name="T7" fmla="*/ 0 h 328"/>
                <a:gd name="T8" fmla="*/ 0 60000 65536"/>
                <a:gd name="T9" fmla="*/ 0 60000 65536"/>
                <a:gd name="T10" fmla="*/ 0 60000 65536"/>
                <a:gd name="T11" fmla="*/ 0 60000 65536"/>
                <a:gd name="T12" fmla="*/ 0 w 367"/>
                <a:gd name="T13" fmla="*/ 0 h 328"/>
                <a:gd name="T14" fmla="*/ 367 w 367"/>
                <a:gd name="T15" fmla="*/ 328 h 328"/>
              </a:gdLst>
              <a:ahLst/>
              <a:cxnLst>
                <a:cxn ang="T8">
                  <a:pos x="T0" y="T1"/>
                </a:cxn>
                <a:cxn ang="T9">
                  <a:pos x="T2" y="T3"/>
                </a:cxn>
                <a:cxn ang="T10">
                  <a:pos x="T4" y="T5"/>
                </a:cxn>
                <a:cxn ang="T11">
                  <a:pos x="T6" y="T7"/>
                </a:cxn>
              </a:cxnLst>
              <a:rect l="T12" t="T13" r="T14" b="T15"/>
              <a:pathLst>
                <a:path w="367" h="328">
                  <a:moveTo>
                    <a:pt x="301" y="0"/>
                  </a:moveTo>
                  <a:lnTo>
                    <a:pt x="367" y="328"/>
                  </a:lnTo>
                  <a:lnTo>
                    <a:pt x="0" y="136"/>
                  </a:lnTo>
                  <a:lnTo>
                    <a:pt x="3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37" name="Freeform 553"/>
            <p:cNvSpPr>
              <a:spLocks/>
            </p:cNvSpPr>
            <p:nvPr/>
          </p:nvSpPr>
          <p:spPr bwMode="auto">
            <a:xfrm>
              <a:off x="3364" y="2216"/>
              <a:ext cx="26" cy="25"/>
            </a:xfrm>
            <a:custGeom>
              <a:avLst/>
              <a:gdLst>
                <a:gd name="T0" fmla="*/ 21 w 367"/>
                <a:gd name="T1" fmla="*/ 0 h 328"/>
                <a:gd name="T2" fmla="*/ 26 w 367"/>
                <a:gd name="T3" fmla="*/ 25 h 328"/>
                <a:gd name="T4" fmla="*/ 0 w 367"/>
                <a:gd name="T5" fmla="*/ 10 h 328"/>
                <a:gd name="T6" fmla="*/ 21 w 367"/>
                <a:gd name="T7" fmla="*/ 0 h 328"/>
                <a:gd name="T8" fmla="*/ 0 60000 65536"/>
                <a:gd name="T9" fmla="*/ 0 60000 65536"/>
                <a:gd name="T10" fmla="*/ 0 60000 65536"/>
                <a:gd name="T11" fmla="*/ 0 60000 65536"/>
                <a:gd name="T12" fmla="*/ 0 w 367"/>
                <a:gd name="T13" fmla="*/ 0 h 328"/>
                <a:gd name="T14" fmla="*/ 367 w 367"/>
                <a:gd name="T15" fmla="*/ 328 h 328"/>
              </a:gdLst>
              <a:ahLst/>
              <a:cxnLst>
                <a:cxn ang="T8">
                  <a:pos x="T0" y="T1"/>
                </a:cxn>
                <a:cxn ang="T9">
                  <a:pos x="T2" y="T3"/>
                </a:cxn>
                <a:cxn ang="T10">
                  <a:pos x="T4" y="T5"/>
                </a:cxn>
                <a:cxn ang="T11">
                  <a:pos x="T6" y="T7"/>
                </a:cxn>
              </a:cxnLst>
              <a:rect l="T12" t="T13" r="T14" b="T15"/>
              <a:pathLst>
                <a:path w="367" h="328">
                  <a:moveTo>
                    <a:pt x="301" y="0"/>
                  </a:moveTo>
                  <a:lnTo>
                    <a:pt x="367" y="328"/>
                  </a:lnTo>
                  <a:lnTo>
                    <a:pt x="0" y="136"/>
                  </a:lnTo>
                  <a:lnTo>
                    <a:pt x="30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38" name="Freeform 554"/>
            <p:cNvSpPr>
              <a:spLocks/>
            </p:cNvSpPr>
            <p:nvPr/>
          </p:nvSpPr>
          <p:spPr bwMode="auto">
            <a:xfrm>
              <a:off x="3355" y="2215"/>
              <a:ext cx="31" cy="11"/>
            </a:xfrm>
            <a:custGeom>
              <a:avLst/>
              <a:gdLst>
                <a:gd name="T0" fmla="*/ 0 w 434"/>
                <a:gd name="T1" fmla="*/ 0 h 146"/>
                <a:gd name="T2" fmla="*/ 31 w 434"/>
                <a:gd name="T3" fmla="*/ 1 h 146"/>
                <a:gd name="T4" fmla="*/ 10 w 434"/>
                <a:gd name="T5" fmla="*/ 11 h 146"/>
                <a:gd name="T6" fmla="*/ 0 w 434"/>
                <a:gd name="T7" fmla="*/ 0 h 146"/>
                <a:gd name="T8" fmla="*/ 0 60000 65536"/>
                <a:gd name="T9" fmla="*/ 0 60000 65536"/>
                <a:gd name="T10" fmla="*/ 0 60000 65536"/>
                <a:gd name="T11" fmla="*/ 0 60000 65536"/>
                <a:gd name="T12" fmla="*/ 0 w 434"/>
                <a:gd name="T13" fmla="*/ 0 h 146"/>
                <a:gd name="T14" fmla="*/ 434 w 434"/>
                <a:gd name="T15" fmla="*/ 146 h 146"/>
              </a:gdLst>
              <a:ahLst/>
              <a:cxnLst>
                <a:cxn ang="T8">
                  <a:pos x="T0" y="T1"/>
                </a:cxn>
                <a:cxn ang="T9">
                  <a:pos x="T2" y="T3"/>
                </a:cxn>
                <a:cxn ang="T10">
                  <a:pos x="T4" y="T5"/>
                </a:cxn>
                <a:cxn ang="T11">
                  <a:pos x="T6" y="T7"/>
                </a:cxn>
              </a:cxnLst>
              <a:rect l="T12" t="T13" r="T14" b="T15"/>
              <a:pathLst>
                <a:path w="434" h="146">
                  <a:moveTo>
                    <a:pt x="0" y="0"/>
                  </a:moveTo>
                  <a:lnTo>
                    <a:pt x="434" y="10"/>
                  </a:lnTo>
                  <a:lnTo>
                    <a:pt x="133" y="14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39" name="Freeform 555"/>
            <p:cNvSpPr>
              <a:spLocks/>
            </p:cNvSpPr>
            <p:nvPr/>
          </p:nvSpPr>
          <p:spPr bwMode="auto">
            <a:xfrm>
              <a:off x="3355" y="2215"/>
              <a:ext cx="31" cy="11"/>
            </a:xfrm>
            <a:custGeom>
              <a:avLst/>
              <a:gdLst>
                <a:gd name="T0" fmla="*/ 0 w 434"/>
                <a:gd name="T1" fmla="*/ 0 h 146"/>
                <a:gd name="T2" fmla="*/ 31 w 434"/>
                <a:gd name="T3" fmla="*/ 1 h 146"/>
                <a:gd name="T4" fmla="*/ 10 w 434"/>
                <a:gd name="T5" fmla="*/ 11 h 146"/>
                <a:gd name="T6" fmla="*/ 0 w 434"/>
                <a:gd name="T7" fmla="*/ 0 h 146"/>
                <a:gd name="T8" fmla="*/ 0 60000 65536"/>
                <a:gd name="T9" fmla="*/ 0 60000 65536"/>
                <a:gd name="T10" fmla="*/ 0 60000 65536"/>
                <a:gd name="T11" fmla="*/ 0 60000 65536"/>
                <a:gd name="T12" fmla="*/ 0 w 434"/>
                <a:gd name="T13" fmla="*/ 0 h 146"/>
                <a:gd name="T14" fmla="*/ 434 w 434"/>
                <a:gd name="T15" fmla="*/ 146 h 146"/>
              </a:gdLst>
              <a:ahLst/>
              <a:cxnLst>
                <a:cxn ang="T8">
                  <a:pos x="T0" y="T1"/>
                </a:cxn>
                <a:cxn ang="T9">
                  <a:pos x="T2" y="T3"/>
                </a:cxn>
                <a:cxn ang="T10">
                  <a:pos x="T4" y="T5"/>
                </a:cxn>
                <a:cxn ang="T11">
                  <a:pos x="T6" y="T7"/>
                </a:cxn>
              </a:cxnLst>
              <a:rect l="T12" t="T13" r="T14" b="T15"/>
              <a:pathLst>
                <a:path w="434" h="146">
                  <a:moveTo>
                    <a:pt x="0" y="0"/>
                  </a:moveTo>
                  <a:lnTo>
                    <a:pt x="434" y="10"/>
                  </a:lnTo>
                  <a:lnTo>
                    <a:pt x="133" y="146"/>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40" name="Freeform 556"/>
            <p:cNvSpPr>
              <a:spLocks/>
            </p:cNvSpPr>
            <p:nvPr/>
          </p:nvSpPr>
          <p:spPr bwMode="auto">
            <a:xfrm>
              <a:off x="3337" y="2206"/>
              <a:ext cx="49" cy="10"/>
            </a:xfrm>
            <a:custGeom>
              <a:avLst/>
              <a:gdLst>
                <a:gd name="T0" fmla="*/ 0 w 681"/>
                <a:gd name="T1" fmla="*/ 0 h 123"/>
                <a:gd name="T2" fmla="*/ 49 w 681"/>
                <a:gd name="T3" fmla="*/ 10 h 123"/>
                <a:gd name="T4" fmla="*/ 18 w 681"/>
                <a:gd name="T5" fmla="*/ 9 h 123"/>
                <a:gd name="T6" fmla="*/ 0 w 681"/>
                <a:gd name="T7" fmla="*/ 0 h 123"/>
                <a:gd name="T8" fmla="*/ 0 60000 65536"/>
                <a:gd name="T9" fmla="*/ 0 60000 65536"/>
                <a:gd name="T10" fmla="*/ 0 60000 65536"/>
                <a:gd name="T11" fmla="*/ 0 60000 65536"/>
                <a:gd name="T12" fmla="*/ 0 w 681"/>
                <a:gd name="T13" fmla="*/ 0 h 123"/>
                <a:gd name="T14" fmla="*/ 681 w 681"/>
                <a:gd name="T15" fmla="*/ 123 h 123"/>
              </a:gdLst>
              <a:ahLst/>
              <a:cxnLst>
                <a:cxn ang="T8">
                  <a:pos x="T0" y="T1"/>
                </a:cxn>
                <a:cxn ang="T9">
                  <a:pos x="T2" y="T3"/>
                </a:cxn>
                <a:cxn ang="T10">
                  <a:pos x="T4" y="T5"/>
                </a:cxn>
                <a:cxn ang="T11">
                  <a:pos x="T6" y="T7"/>
                </a:cxn>
              </a:cxnLst>
              <a:rect l="T12" t="T13" r="T14" b="T15"/>
              <a:pathLst>
                <a:path w="681" h="123">
                  <a:moveTo>
                    <a:pt x="0" y="0"/>
                  </a:moveTo>
                  <a:lnTo>
                    <a:pt x="681" y="123"/>
                  </a:lnTo>
                  <a:lnTo>
                    <a:pt x="247" y="11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41" name="Freeform 557"/>
            <p:cNvSpPr>
              <a:spLocks/>
            </p:cNvSpPr>
            <p:nvPr/>
          </p:nvSpPr>
          <p:spPr bwMode="auto">
            <a:xfrm>
              <a:off x="3337" y="2206"/>
              <a:ext cx="49" cy="10"/>
            </a:xfrm>
            <a:custGeom>
              <a:avLst/>
              <a:gdLst>
                <a:gd name="T0" fmla="*/ 0 w 681"/>
                <a:gd name="T1" fmla="*/ 0 h 123"/>
                <a:gd name="T2" fmla="*/ 49 w 681"/>
                <a:gd name="T3" fmla="*/ 10 h 123"/>
                <a:gd name="T4" fmla="*/ 18 w 681"/>
                <a:gd name="T5" fmla="*/ 9 h 123"/>
                <a:gd name="T6" fmla="*/ 0 w 681"/>
                <a:gd name="T7" fmla="*/ 0 h 123"/>
                <a:gd name="T8" fmla="*/ 0 60000 65536"/>
                <a:gd name="T9" fmla="*/ 0 60000 65536"/>
                <a:gd name="T10" fmla="*/ 0 60000 65536"/>
                <a:gd name="T11" fmla="*/ 0 60000 65536"/>
                <a:gd name="T12" fmla="*/ 0 w 681"/>
                <a:gd name="T13" fmla="*/ 0 h 123"/>
                <a:gd name="T14" fmla="*/ 681 w 681"/>
                <a:gd name="T15" fmla="*/ 123 h 123"/>
              </a:gdLst>
              <a:ahLst/>
              <a:cxnLst>
                <a:cxn ang="T8">
                  <a:pos x="T0" y="T1"/>
                </a:cxn>
                <a:cxn ang="T9">
                  <a:pos x="T2" y="T3"/>
                </a:cxn>
                <a:cxn ang="T10">
                  <a:pos x="T4" y="T5"/>
                </a:cxn>
                <a:cxn ang="T11">
                  <a:pos x="T6" y="T7"/>
                </a:cxn>
              </a:cxnLst>
              <a:rect l="T12" t="T13" r="T14" b="T15"/>
              <a:pathLst>
                <a:path w="681" h="123">
                  <a:moveTo>
                    <a:pt x="0" y="0"/>
                  </a:moveTo>
                  <a:lnTo>
                    <a:pt x="681" y="123"/>
                  </a:lnTo>
                  <a:lnTo>
                    <a:pt x="247" y="11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42" name="Freeform 558"/>
            <p:cNvSpPr>
              <a:spLocks/>
            </p:cNvSpPr>
            <p:nvPr/>
          </p:nvSpPr>
          <p:spPr bwMode="auto">
            <a:xfrm>
              <a:off x="3317" y="2196"/>
              <a:ext cx="69" cy="20"/>
            </a:xfrm>
            <a:custGeom>
              <a:avLst/>
              <a:gdLst>
                <a:gd name="T0" fmla="*/ 0 w 961"/>
                <a:gd name="T1" fmla="*/ 0 h 258"/>
                <a:gd name="T2" fmla="*/ 69 w 961"/>
                <a:gd name="T3" fmla="*/ 20 h 258"/>
                <a:gd name="T4" fmla="*/ 20 w 961"/>
                <a:gd name="T5" fmla="*/ 10 h 258"/>
                <a:gd name="T6" fmla="*/ 0 w 961"/>
                <a:gd name="T7" fmla="*/ 0 h 258"/>
                <a:gd name="T8" fmla="*/ 0 60000 65536"/>
                <a:gd name="T9" fmla="*/ 0 60000 65536"/>
                <a:gd name="T10" fmla="*/ 0 60000 65536"/>
                <a:gd name="T11" fmla="*/ 0 60000 65536"/>
                <a:gd name="T12" fmla="*/ 0 w 961"/>
                <a:gd name="T13" fmla="*/ 0 h 258"/>
                <a:gd name="T14" fmla="*/ 961 w 961"/>
                <a:gd name="T15" fmla="*/ 258 h 258"/>
              </a:gdLst>
              <a:ahLst/>
              <a:cxnLst>
                <a:cxn ang="T8">
                  <a:pos x="T0" y="T1"/>
                </a:cxn>
                <a:cxn ang="T9">
                  <a:pos x="T2" y="T3"/>
                </a:cxn>
                <a:cxn ang="T10">
                  <a:pos x="T4" y="T5"/>
                </a:cxn>
                <a:cxn ang="T11">
                  <a:pos x="T6" y="T7"/>
                </a:cxn>
              </a:cxnLst>
              <a:rect l="T12" t="T13" r="T14" b="T15"/>
              <a:pathLst>
                <a:path w="961" h="258">
                  <a:moveTo>
                    <a:pt x="0" y="0"/>
                  </a:moveTo>
                  <a:lnTo>
                    <a:pt x="961" y="258"/>
                  </a:lnTo>
                  <a:lnTo>
                    <a:pt x="280" y="1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43" name="Freeform 559"/>
            <p:cNvSpPr>
              <a:spLocks/>
            </p:cNvSpPr>
            <p:nvPr/>
          </p:nvSpPr>
          <p:spPr bwMode="auto">
            <a:xfrm>
              <a:off x="3317" y="2196"/>
              <a:ext cx="69" cy="20"/>
            </a:xfrm>
            <a:custGeom>
              <a:avLst/>
              <a:gdLst>
                <a:gd name="T0" fmla="*/ 0 w 961"/>
                <a:gd name="T1" fmla="*/ 0 h 258"/>
                <a:gd name="T2" fmla="*/ 69 w 961"/>
                <a:gd name="T3" fmla="*/ 20 h 258"/>
                <a:gd name="T4" fmla="*/ 20 w 961"/>
                <a:gd name="T5" fmla="*/ 10 h 258"/>
                <a:gd name="T6" fmla="*/ 0 w 961"/>
                <a:gd name="T7" fmla="*/ 0 h 258"/>
                <a:gd name="T8" fmla="*/ 0 60000 65536"/>
                <a:gd name="T9" fmla="*/ 0 60000 65536"/>
                <a:gd name="T10" fmla="*/ 0 60000 65536"/>
                <a:gd name="T11" fmla="*/ 0 60000 65536"/>
                <a:gd name="T12" fmla="*/ 0 w 961"/>
                <a:gd name="T13" fmla="*/ 0 h 258"/>
                <a:gd name="T14" fmla="*/ 961 w 961"/>
                <a:gd name="T15" fmla="*/ 258 h 258"/>
              </a:gdLst>
              <a:ahLst/>
              <a:cxnLst>
                <a:cxn ang="T8">
                  <a:pos x="T0" y="T1"/>
                </a:cxn>
                <a:cxn ang="T9">
                  <a:pos x="T2" y="T3"/>
                </a:cxn>
                <a:cxn ang="T10">
                  <a:pos x="T4" y="T5"/>
                </a:cxn>
                <a:cxn ang="T11">
                  <a:pos x="T6" y="T7"/>
                </a:cxn>
              </a:cxnLst>
              <a:rect l="T12" t="T13" r="T14" b="T15"/>
              <a:pathLst>
                <a:path w="961" h="258">
                  <a:moveTo>
                    <a:pt x="0" y="0"/>
                  </a:moveTo>
                  <a:lnTo>
                    <a:pt x="961" y="258"/>
                  </a:lnTo>
                  <a:lnTo>
                    <a:pt x="280" y="13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44" name="Freeform 560"/>
            <p:cNvSpPr>
              <a:spLocks/>
            </p:cNvSpPr>
            <p:nvPr/>
          </p:nvSpPr>
          <p:spPr bwMode="auto">
            <a:xfrm>
              <a:off x="3317" y="2196"/>
              <a:ext cx="69" cy="20"/>
            </a:xfrm>
            <a:custGeom>
              <a:avLst/>
              <a:gdLst>
                <a:gd name="T0" fmla="*/ 52 w 961"/>
                <a:gd name="T1" fmla="*/ 0 h 262"/>
                <a:gd name="T2" fmla="*/ 69 w 961"/>
                <a:gd name="T3" fmla="*/ 20 h 262"/>
                <a:gd name="T4" fmla="*/ 0 w 961"/>
                <a:gd name="T5" fmla="*/ 0 h 262"/>
                <a:gd name="T6" fmla="*/ 52 w 961"/>
                <a:gd name="T7" fmla="*/ 0 h 262"/>
                <a:gd name="T8" fmla="*/ 0 60000 65536"/>
                <a:gd name="T9" fmla="*/ 0 60000 65536"/>
                <a:gd name="T10" fmla="*/ 0 60000 65536"/>
                <a:gd name="T11" fmla="*/ 0 60000 65536"/>
                <a:gd name="T12" fmla="*/ 0 w 961"/>
                <a:gd name="T13" fmla="*/ 0 h 262"/>
                <a:gd name="T14" fmla="*/ 961 w 961"/>
                <a:gd name="T15" fmla="*/ 262 h 262"/>
              </a:gdLst>
              <a:ahLst/>
              <a:cxnLst>
                <a:cxn ang="T8">
                  <a:pos x="T0" y="T1"/>
                </a:cxn>
                <a:cxn ang="T9">
                  <a:pos x="T2" y="T3"/>
                </a:cxn>
                <a:cxn ang="T10">
                  <a:pos x="T4" y="T5"/>
                </a:cxn>
                <a:cxn ang="T11">
                  <a:pos x="T6" y="T7"/>
                </a:cxn>
              </a:cxnLst>
              <a:rect l="T12" t="T13" r="T14" b="T15"/>
              <a:pathLst>
                <a:path w="961" h="262">
                  <a:moveTo>
                    <a:pt x="723" y="0"/>
                  </a:moveTo>
                  <a:lnTo>
                    <a:pt x="961" y="262"/>
                  </a:lnTo>
                  <a:lnTo>
                    <a:pt x="0" y="4"/>
                  </a:lnTo>
                  <a:lnTo>
                    <a:pt x="7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45" name="Freeform 561"/>
            <p:cNvSpPr>
              <a:spLocks/>
            </p:cNvSpPr>
            <p:nvPr/>
          </p:nvSpPr>
          <p:spPr bwMode="auto">
            <a:xfrm>
              <a:off x="3317" y="2196"/>
              <a:ext cx="69" cy="20"/>
            </a:xfrm>
            <a:custGeom>
              <a:avLst/>
              <a:gdLst>
                <a:gd name="T0" fmla="*/ 52 w 961"/>
                <a:gd name="T1" fmla="*/ 0 h 262"/>
                <a:gd name="T2" fmla="*/ 69 w 961"/>
                <a:gd name="T3" fmla="*/ 20 h 262"/>
                <a:gd name="T4" fmla="*/ 0 w 961"/>
                <a:gd name="T5" fmla="*/ 0 h 262"/>
                <a:gd name="T6" fmla="*/ 52 w 961"/>
                <a:gd name="T7" fmla="*/ 0 h 262"/>
                <a:gd name="T8" fmla="*/ 0 60000 65536"/>
                <a:gd name="T9" fmla="*/ 0 60000 65536"/>
                <a:gd name="T10" fmla="*/ 0 60000 65536"/>
                <a:gd name="T11" fmla="*/ 0 60000 65536"/>
                <a:gd name="T12" fmla="*/ 0 w 961"/>
                <a:gd name="T13" fmla="*/ 0 h 262"/>
                <a:gd name="T14" fmla="*/ 961 w 961"/>
                <a:gd name="T15" fmla="*/ 262 h 262"/>
              </a:gdLst>
              <a:ahLst/>
              <a:cxnLst>
                <a:cxn ang="T8">
                  <a:pos x="T0" y="T1"/>
                </a:cxn>
                <a:cxn ang="T9">
                  <a:pos x="T2" y="T3"/>
                </a:cxn>
                <a:cxn ang="T10">
                  <a:pos x="T4" y="T5"/>
                </a:cxn>
                <a:cxn ang="T11">
                  <a:pos x="T6" y="T7"/>
                </a:cxn>
              </a:cxnLst>
              <a:rect l="T12" t="T13" r="T14" b="T15"/>
              <a:pathLst>
                <a:path w="961" h="262">
                  <a:moveTo>
                    <a:pt x="723" y="0"/>
                  </a:moveTo>
                  <a:lnTo>
                    <a:pt x="961" y="262"/>
                  </a:lnTo>
                  <a:lnTo>
                    <a:pt x="0" y="4"/>
                  </a:lnTo>
                  <a:lnTo>
                    <a:pt x="7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46" name="Freeform 562"/>
            <p:cNvSpPr>
              <a:spLocks/>
            </p:cNvSpPr>
            <p:nvPr/>
          </p:nvSpPr>
          <p:spPr bwMode="auto">
            <a:xfrm>
              <a:off x="3317" y="2183"/>
              <a:ext cx="52" cy="13"/>
            </a:xfrm>
            <a:custGeom>
              <a:avLst/>
              <a:gdLst>
                <a:gd name="T0" fmla="*/ 28 w 723"/>
                <a:gd name="T1" fmla="*/ 0 h 162"/>
                <a:gd name="T2" fmla="*/ 52 w 723"/>
                <a:gd name="T3" fmla="*/ 13 h 162"/>
                <a:gd name="T4" fmla="*/ 0 w 723"/>
                <a:gd name="T5" fmla="*/ 13 h 162"/>
                <a:gd name="T6" fmla="*/ 28 w 723"/>
                <a:gd name="T7" fmla="*/ 0 h 162"/>
                <a:gd name="T8" fmla="*/ 0 60000 65536"/>
                <a:gd name="T9" fmla="*/ 0 60000 65536"/>
                <a:gd name="T10" fmla="*/ 0 60000 65536"/>
                <a:gd name="T11" fmla="*/ 0 60000 65536"/>
                <a:gd name="T12" fmla="*/ 0 w 723"/>
                <a:gd name="T13" fmla="*/ 0 h 162"/>
                <a:gd name="T14" fmla="*/ 723 w 723"/>
                <a:gd name="T15" fmla="*/ 162 h 162"/>
              </a:gdLst>
              <a:ahLst/>
              <a:cxnLst>
                <a:cxn ang="T8">
                  <a:pos x="T0" y="T1"/>
                </a:cxn>
                <a:cxn ang="T9">
                  <a:pos x="T2" y="T3"/>
                </a:cxn>
                <a:cxn ang="T10">
                  <a:pos x="T4" y="T5"/>
                </a:cxn>
                <a:cxn ang="T11">
                  <a:pos x="T6" y="T7"/>
                </a:cxn>
              </a:cxnLst>
              <a:rect l="T12" t="T13" r="T14" b="T15"/>
              <a:pathLst>
                <a:path w="723" h="162">
                  <a:moveTo>
                    <a:pt x="386" y="0"/>
                  </a:moveTo>
                  <a:lnTo>
                    <a:pt x="723" y="158"/>
                  </a:lnTo>
                  <a:lnTo>
                    <a:pt x="0" y="162"/>
                  </a:lnTo>
                  <a:lnTo>
                    <a:pt x="3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47" name="Freeform 563"/>
            <p:cNvSpPr>
              <a:spLocks/>
            </p:cNvSpPr>
            <p:nvPr/>
          </p:nvSpPr>
          <p:spPr bwMode="auto">
            <a:xfrm>
              <a:off x="3317" y="2183"/>
              <a:ext cx="52" cy="13"/>
            </a:xfrm>
            <a:custGeom>
              <a:avLst/>
              <a:gdLst>
                <a:gd name="T0" fmla="*/ 28 w 723"/>
                <a:gd name="T1" fmla="*/ 0 h 162"/>
                <a:gd name="T2" fmla="*/ 52 w 723"/>
                <a:gd name="T3" fmla="*/ 13 h 162"/>
                <a:gd name="T4" fmla="*/ 0 w 723"/>
                <a:gd name="T5" fmla="*/ 13 h 162"/>
                <a:gd name="T6" fmla="*/ 28 w 723"/>
                <a:gd name="T7" fmla="*/ 0 h 162"/>
                <a:gd name="T8" fmla="*/ 0 60000 65536"/>
                <a:gd name="T9" fmla="*/ 0 60000 65536"/>
                <a:gd name="T10" fmla="*/ 0 60000 65536"/>
                <a:gd name="T11" fmla="*/ 0 60000 65536"/>
                <a:gd name="T12" fmla="*/ 0 w 723"/>
                <a:gd name="T13" fmla="*/ 0 h 162"/>
                <a:gd name="T14" fmla="*/ 723 w 723"/>
                <a:gd name="T15" fmla="*/ 162 h 162"/>
              </a:gdLst>
              <a:ahLst/>
              <a:cxnLst>
                <a:cxn ang="T8">
                  <a:pos x="T0" y="T1"/>
                </a:cxn>
                <a:cxn ang="T9">
                  <a:pos x="T2" y="T3"/>
                </a:cxn>
                <a:cxn ang="T10">
                  <a:pos x="T4" y="T5"/>
                </a:cxn>
                <a:cxn ang="T11">
                  <a:pos x="T6" y="T7"/>
                </a:cxn>
              </a:cxnLst>
              <a:rect l="T12" t="T13" r="T14" b="T15"/>
              <a:pathLst>
                <a:path w="723" h="162">
                  <a:moveTo>
                    <a:pt x="386" y="0"/>
                  </a:moveTo>
                  <a:lnTo>
                    <a:pt x="723" y="158"/>
                  </a:lnTo>
                  <a:lnTo>
                    <a:pt x="0" y="162"/>
                  </a:lnTo>
                  <a:lnTo>
                    <a:pt x="38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48" name="Freeform 564"/>
            <p:cNvSpPr>
              <a:spLocks/>
            </p:cNvSpPr>
            <p:nvPr/>
          </p:nvSpPr>
          <p:spPr bwMode="auto">
            <a:xfrm>
              <a:off x="3301" y="2180"/>
              <a:ext cx="44" cy="16"/>
            </a:xfrm>
            <a:custGeom>
              <a:avLst/>
              <a:gdLst>
                <a:gd name="T0" fmla="*/ 0 w 613"/>
                <a:gd name="T1" fmla="*/ 0 h 203"/>
                <a:gd name="T2" fmla="*/ 44 w 613"/>
                <a:gd name="T3" fmla="*/ 3 h 203"/>
                <a:gd name="T4" fmla="*/ 16 w 613"/>
                <a:gd name="T5" fmla="*/ 16 h 203"/>
                <a:gd name="T6" fmla="*/ 0 w 613"/>
                <a:gd name="T7" fmla="*/ 0 h 203"/>
                <a:gd name="T8" fmla="*/ 0 60000 65536"/>
                <a:gd name="T9" fmla="*/ 0 60000 65536"/>
                <a:gd name="T10" fmla="*/ 0 60000 65536"/>
                <a:gd name="T11" fmla="*/ 0 60000 65536"/>
                <a:gd name="T12" fmla="*/ 0 w 613"/>
                <a:gd name="T13" fmla="*/ 0 h 203"/>
                <a:gd name="T14" fmla="*/ 613 w 613"/>
                <a:gd name="T15" fmla="*/ 203 h 203"/>
              </a:gdLst>
              <a:ahLst/>
              <a:cxnLst>
                <a:cxn ang="T8">
                  <a:pos x="T0" y="T1"/>
                </a:cxn>
                <a:cxn ang="T9">
                  <a:pos x="T2" y="T3"/>
                </a:cxn>
                <a:cxn ang="T10">
                  <a:pos x="T4" y="T5"/>
                </a:cxn>
                <a:cxn ang="T11">
                  <a:pos x="T6" y="T7"/>
                </a:cxn>
              </a:cxnLst>
              <a:rect l="T12" t="T13" r="T14" b="T15"/>
              <a:pathLst>
                <a:path w="613" h="203">
                  <a:moveTo>
                    <a:pt x="0" y="0"/>
                  </a:moveTo>
                  <a:lnTo>
                    <a:pt x="613" y="41"/>
                  </a:lnTo>
                  <a:lnTo>
                    <a:pt x="227" y="20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49" name="Freeform 565"/>
            <p:cNvSpPr>
              <a:spLocks/>
            </p:cNvSpPr>
            <p:nvPr/>
          </p:nvSpPr>
          <p:spPr bwMode="auto">
            <a:xfrm>
              <a:off x="3301" y="2180"/>
              <a:ext cx="44" cy="16"/>
            </a:xfrm>
            <a:custGeom>
              <a:avLst/>
              <a:gdLst>
                <a:gd name="T0" fmla="*/ 0 w 613"/>
                <a:gd name="T1" fmla="*/ 0 h 203"/>
                <a:gd name="T2" fmla="*/ 44 w 613"/>
                <a:gd name="T3" fmla="*/ 3 h 203"/>
                <a:gd name="T4" fmla="*/ 16 w 613"/>
                <a:gd name="T5" fmla="*/ 16 h 203"/>
                <a:gd name="T6" fmla="*/ 0 w 613"/>
                <a:gd name="T7" fmla="*/ 0 h 203"/>
                <a:gd name="T8" fmla="*/ 0 60000 65536"/>
                <a:gd name="T9" fmla="*/ 0 60000 65536"/>
                <a:gd name="T10" fmla="*/ 0 60000 65536"/>
                <a:gd name="T11" fmla="*/ 0 60000 65536"/>
                <a:gd name="T12" fmla="*/ 0 w 613"/>
                <a:gd name="T13" fmla="*/ 0 h 203"/>
                <a:gd name="T14" fmla="*/ 613 w 613"/>
                <a:gd name="T15" fmla="*/ 203 h 203"/>
              </a:gdLst>
              <a:ahLst/>
              <a:cxnLst>
                <a:cxn ang="T8">
                  <a:pos x="T0" y="T1"/>
                </a:cxn>
                <a:cxn ang="T9">
                  <a:pos x="T2" y="T3"/>
                </a:cxn>
                <a:cxn ang="T10">
                  <a:pos x="T4" y="T5"/>
                </a:cxn>
                <a:cxn ang="T11">
                  <a:pos x="T6" y="T7"/>
                </a:cxn>
              </a:cxnLst>
              <a:rect l="T12" t="T13" r="T14" b="T15"/>
              <a:pathLst>
                <a:path w="613" h="203">
                  <a:moveTo>
                    <a:pt x="0" y="0"/>
                  </a:moveTo>
                  <a:lnTo>
                    <a:pt x="613" y="41"/>
                  </a:lnTo>
                  <a:lnTo>
                    <a:pt x="227" y="20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50" name="Freeform 566"/>
            <p:cNvSpPr>
              <a:spLocks/>
            </p:cNvSpPr>
            <p:nvPr/>
          </p:nvSpPr>
          <p:spPr bwMode="auto">
            <a:xfrm>
              <a:off x="3301" y="2176"/>
              <a:ext cx="44" cy="7"/>
            </a:xfrm>
            <a:custGeom>
              <a:avLst/>
              <a:gdLst>
                <a:gd name="T0" fmla="*/ 30 w 613"/>
                <a:gd name="T1" fmla="*/ 0 h 94"/>
                <a:gd name="T2" fmla="*/ 44 w 613"/>
                <a:gd name="T3" fmla="*/ 7 h 94"/>
                <a:gd name="T4" fmla="*/ 0 w 613"/>
                <a:gd name="T5" fmla="*/ 4 h 94"/>
                <a:gd name="T6" fmla="*/ 30 w 613"/>
                <a:gd name="T7" fmla="*/ 0 h 94"/>
                <a:gd name="T8" fmla="*/ 0 60000 65536"/>
                <a:gd name="T9" fmla="*/ 0 60000 65536"/>
                <a:gd name="T10" fmla="*/ 0 60000 65536"/>
                <a:gd name="T11" fmla="*/ 0 60000 65536"/>
                <a:gd name="T12" fmla="*/ 0 w 613"/>
                <a:gd name="T13" fmla="*/ 0 h 94"/>
                <a:gd name="T14" fmla="*/ 613 w 613"/>
                <a:gd name="T15" fmla="*/ 94 h 94"/>
              </a:gdLst>
              <a:ahLst/>
              <a:cxnLst>
                <a:cxn ang="T8">
                  <a:pos x="T0" y="T1"/>
                </a:cxn>
                <a:cxn ang="T9">
                  <a:pos x="T2" y="T3"/>
                </a:cxn>
                <a:cxn ang="T10">
                  <a:pos x="T4" y="T5"/>
                </a:cxn>
                <a:cxn ang="T11">
                  <a:pos x="T6" y="T7"/>
                </a:cxn>
              </a:cxnLst>
              <a:rect l="T12" t="T13" r="T14" b="T15"/>
              <a:pathLst>
                <a:path w="613" h="94">
                  <a:moveTo>
                    <a:pt x="420" y="0"/>
                  </a:moveTo>
                  <a:lnTo>
                    <a:pt x="613" y="94"/>
                  </a:lnTo>
                  <a:lnTo>
                    <a:pt x="0" y="53"/>
                  </a:lnTo>
                  <a:lnTo>
                    <a:pt x="4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51" name="Freeform 567"/>
            <p:cNvSpPr>
              <a:spLocks/>
            </p:cNvSpPr>
            <p:nvPr/>
          </p:nvSpPr>
          <p:spPr bwMode="auto">
            <a:xfrm>
              <a:off x="3301" y="2176"/>
              <a:ext cx="44" cy="7"/>
            </a:xfrm>
            <a:custGeom>
              <a:avLst/>
              <a:gdLst>
                <a:gd name="T0" fmla="*/ 30 w 613"/>
                <a:gd name="T1" fmla="*/ 0 h 94"/>
                <a:gd name="T2" fmla="*/ 44 w 613"/>
                <a:gd name="T3" fmla="*/ 7 h 94"/>
                <a:gd name="T4" fmla="*/ 0 w 613"/>
                <a:gd name="T5" fmla="*/ 4 h 94"/>
                <a:gd name="T6" fmla="*/ 30 w 613"/>
                <a:gd name="T7" fmla="*/ 0 h 94"/>
                <a:gd name="T8" fmla="*/ 0 60000 65536"/>
                <a:gd name="T9" fmla="*/ 0 60000 65536"/>
                <a:gd name="T10" fmla="*/ 0 60000 65536"/>
                <a:gd name="T11" fmla="*/ 0 60000 65536"/>
                <a:gd name="T12" fmla="*/ 0 w 613"/>
                <a:gd name="T13" fmla="*/ 0 h 94"/>
                <a:gd name="T14" fmla="*/ 613 w 613"/>
                <a:gd name="T15" fmla="*/ 94 h 94"/>
              </a:gdLst>
              <a:ahLst/>
              <a:cxnLst>
                <a:cxn ang="T8">
                  <a:pos x="T0" y="T1"/>
                </a:cxn>
                <a:cxn ang="T9">
                  <a:pos x="T2" y="T3"/>
                </a:cxn>
                <a:cxn ang="T10">
                  <a:pos x="T4" y="T5"/>
                </a:cxn>
                <a:cxn ang="T11">
                  <a:pos x="T6" y="T7"/>
                </a:cxn>
              </a:cxnLst>
              <a:rect l="T12" t="T13" r="T14" b="T15"/>
              <a:pathLst>
                <a:path w="613" h="94">
                  <a:moveTo>
                    <a:pt x="420" y="0"/>
                  </a:moveTo>
                  <a:lnTo>
                    <a:pt x="613" y="94"/>
                  </a:lnTo>
                  <a:lnTo>
                    <a:pt x="0" y="53"/>
                  </a:lnTo>
                  <a:lnTo>
                    <a:pt x="4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52" name="Freeform 568"/>
            <p:cNvSpPr>
              <a:spLocks/>
            </p:cNvSpPr>
            <p:nvPr/>
          </p:nvSpPr>
          <p:spPr bwMode="auto">
            <a:xfrm>
              <a:off x="3301" y="2165"/>
              <a:ext cx="30" cy="15"/>
            </a:xfrm>
            <a:custGeom>
              <a:avLst/>
              <a:gdLst>
                <a:gd name="T0" fmla="*/ 18 w 420"/>
                <a:gd name="T1" fmla="*/ 0 h 199"/>
                <a:gd name="T2" fmla="*/ 30 w 420"/>
                <a:gd name="T3" fmla="*/ 11 h 199"/>
                <a:gd name="T4" fmla="*/ 0 w 420"/>
                <a:gd name="T5" fmla="*/ 15 h 199"/>
                <a:gd name="T6" fmla="*/ 18 w 420"/>
                <a:gd name="T7" fmla="*/ 0 h 199"/>
                <a:gd name="T8" fmla="*/ 0 60000 65536"/>
                <a:gd name="T9" fmla="*/ 0 60000 65536"/>
                <a:gd name="T10" fmla="*/ 0 60000 65536"/>
                <a:gd name="T11" fmla="*/ 0 60000 65536"/>
                <a:gd name="T12" fmla="*/ 0 w 420"/>
                <a:gd name="T13" fmla="*/ 0 h 199"/>
                <a:gd name="T14" fmla="*/ 420 w 420"/>
                <a:gd name="T15" fmla="*/ 199 h 199"/>
              </a:gdLst>
              <a:ahLst/>
              <a:cxnLst>
                <a:cxn ang="T8">
                  <a:pos x="T0" y="T1"/>
                </a:cxn>
                <a:cxn ang="T9">
                  <a:pos x="T2" y="T3"/>
                </a:cxn>
                <a:cxn ang="T10">
                  <a:pos x="T4" y="T5"/>
                </a:cxn>
                <a:cxn ang="T11">
                  <a:pos x="T6" y="T7"/>
                </a:cxn>
              </a:cxnLst>
              <a:rect l="T12" t="T13" r="T14" b="T15"/>
              <a:pathLst>
                <a:path w="420" h="199">
                  <a:moveTo>
                    <a:pt x="258" y="0"/>
                  </a:moveTo>
                  <a:lnTo>
                    <a:pt x="420" y="146"/>
                  </a:lnTo>
                  <a:lnTo>
                    <a:pt x="0" y="199"/>
                  </a:lnTo>
                  <a:lnTo>
                    <a:pt x="2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53" name="Freeform 569"/>
            <p:cNvSpPr>
              <a:spLocks/>
            </p:cNvSpPr>
            <p:nvPr/>
          </p:nvSpPr>
          <p:spPr bwMode="auto">
            <a:xfrm>
              <a:off x="3301" y="2165"/>
              <a:ext cx="30" cy="15"/>
            </a:xfrm>
            <a:custGeom>
              <a:avLst/>
              <a:gdLst>
                <a:gd name="T0" fmla="*/ 18 w 420"/>
                <a:gd name="T1" fmla="*/ 0 h 199"/>
                <a:gd name="T2" fmla="*/ 30 w 420"/>
                <a:gd name="T3" fmla="*/ 11 h 199"/>
                <a:gd name="T4" fmla="*/ 0 w 420"/>
                <a:gd name="T5" fmla="*/ 15 h 199"/>
                <a:gd name="T6" fmla="*/ 18 w 420"/>
                <a:gd name="T7" fmla="*/ 0 h 199"/>
                <a:gd name="T8" fmla="*/ 0 60000 65536"/>
                <a:gd name="T9" fmla="*/ 0 60000 65536"/>
                <a:gd name="T10" fmla="*/ 0 60000 65536"/>
                <a:gd name="T11" fmla="*/ 0 60000 65536"/>
                <a:gd name="T12" fmla="*/ 0 w 420"/>
                <a:gd name="T13" fmla="*/ 0 h 199"/>
                <a:gd name="T14" fmla="*/ 420 w 420"/>
                <a:gd name="T15" fmla="*/ 199 h 199"/>
              </a:gdLst>
              <a:ahLst/>
              <a:cxnLst>
                <a:cxn ang="T8">
                  <a:pos x="T0" y="T1"/>
                </a:cxn>
                <a:cxn ang="T9">
                  <a:pos x="T2" y="T3"/>
                </a:cxn>
                <a:cxn ang="T10">
                  <a:pos x="T4" y="T5"/>
                </a:cxn>
                <a:cxn ang="T11">
                  <a:pos x="T6" y="T7"/>
                </a:cxn>
              </a:cxnLst>
              <a:rect l="T12" t="T13" r="T14" b="T15"/>
              <a:pathLst>
                <a:path w="420" h="199">
                  <a:moveTo>
                    <a:pt x="258" y="0"/>
                  </a:moveTo>
                  <a:lnTo>
                    <a:pt x="420" y="146"/>
                  </a:lnTo>
                  <a:lnTo>
                    <a:pt x="0" y="199"/>
                  </a:lnTo>
                  <a:lnTo>
                    <a:pt x="2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54" name="Freeform 570"/>
            <p:cNvSpPr>
              <a:spLocks/>
            </p:cNvSpPr>
            <p:nvPr/>
          </p:nvSpPr>
          <p:spPr bwMode="auto">
            <a:xfrm>
              <a:off x="3288" y="2160"/>
              <a:ext cx="31" cy="20"/>
            </a:xfrm>
            <a:custGeom>
              <a:avLst/>
              <a:gdLst>
                <a:gd name="T0" fmla="*/ 0 w 434"/>
                <a:gd name="T1" fmla="*/ 0 h 259"/>
                <a:gd name="T2" fmla="*/ 31 w 434"/>
                <a:gd name="T3" fmla="*/ 5 h 259"/>
                <a:gd name="T4" fmla="*/ 13 w 434"/>
                <a:gd name="T5" fmla="*/ 20 h 259"/>
                <a:gd name="T6" fmla="*/ 0 w 434"/>
                <a:gd name="T7" fmla="*/ 0 h 259"/>
                <a:gd name="T8" fmla="*/ 0 60000 65536"/>
                <a:gd name="T9" fmla="*/ 0 60000 65536"/>
                <a:gd name="T10" fmla="*/ 0 60000 65536"/>
                <a:gd name="T11" fmla="*/ 0 60000 65536"/>
                <a:gd name="T12" fmla="*/ 0 w 434"/>
                <a:gd name="T13" fmla="*/ 0 h 259"/>
                <a:gd name="T14" fmla="*/ 434 w 434"/>
                <a:gd name="T15" fmla="*/ 259 h 259"/>
              </a:gdLst>
              <a:ahLst/>
              <a:cxnLst>
                <a:cxn ang="T8">
                  <a:pos x="T0" y="T1"/>
                </a:cxn>
                <a:cxn ang="T9">
                  <a:pos x="T2" y="T3"/>
                </a:cxn>
                <a:cxn ang="T10">
                  <a:pos x="T4" y="T5"/>
                </a:cxn>
                <a:cxn ang="T11">
                  <a:pos x="T6" y="T7"/>
                </a:cxn>
              </a:cxnLst>
              <a:rect l="T12" t="T13" r="T14" b="T15"/>
              <a:pathLst>
                <a:path w="434" h="259">
                  <a:moveTo>
                    <a:pt x="0" y="0"/>
                  </a:moveTo>
                  <a:lnTo>
                    <a:pt x="434" y="60"/>
                  </a:lnTo>
                  <a:lnTo>
                    <a:pt x="176" y="2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55" name="Freeform 571"/>
            <p:cNvSpPr>
              <a:spLocks/>
            </p:cNvSpPr>
            <p:nvPr/>
          </p:nvSpPr>
          <p:spPr bwMode="auto">
            <a:xfrm>
              <a:off x="3288" y="2160"/>
              <a:ext cx="31" cy="20"/>
            </a:xfrm>
            <a:custGeom>
              <a:avLst/>
              <a:gdLst>
                <a:gd name="T0" fmla="*/ 0 w 434"/>
                <a:gd name="T1" fmla="*/ 0 h 259"/>
                <a:gd name="T2" fmla="*/ 31 w 434"/>
                <a:gd name="T3" fmla="*/ 5 h 259"/>
                <a:gd name="T4" fmla="*/ 13 w 434"/>
                <a:gd name="T5" fmla="*/ 20 h 259"/>
                <a:gd name="T6" fmla="*/ 0 w 434"/>
                <a:gd name="T7" fmla="*/ 0 h 259"/>
                <a:gd name="T8" fmla="*/ 0 60000 65536"/>
                <a:gd name="T9" fmla="*/ 0 60000 65536"/>
                <a:gd name="T10" fmla="*/ 0 60000 65536"/>
                <a:gd name="T11" fmla="*/ 0 60000 65536"/>
                <a:gd name="T12" fmla="*/ 0 w 434"/>
                <a:gd name="T13" fmla="*/ 0 h 259"/>
                <a:gd name="T14" fmla="*/ 434 w 434"/>
                <a:gd name="T15" fmla="*/ 259 h 259"/>
              </a:gdLst>
              <a:ahLst/>
              <a:cxnLst>
                <a:cxn ang="T8">
                  <a:pos x="T0" y="T1"/>
                </a:cxn>
                <a:cxn ang="T9">
                  <a:pos x="T2" y="T3"/>
                </a:cxn>
                <a:cxn ang="T10">
                  <a:pos x="T4" y="T5"/>
                </a:cxn>
                <a:cxn ang="T11">
                  <a:pos x="T6" y="T7"/>
                </a:cxn>
              </a:cxnLst>
              <a:rect l="T12" t="T13" r="T14" b="T15"/>
              <a:pathLst>
                <a:path w="434" h="259">
                  <a:moveTo>
                    <a:pt x="0" y="0"/>
                  </a:moveTo>
                  <a:lnTo>
                    <a:pt x="434" y="60"/>
                  </a:lnTo>
                  <a:lnTo>
                    <a:pt x="176" y="25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56" name="Freeform 572"/>
            <p:cNvSpPr>
              <a:spLocks/>
            </p:cNvSpPr>
            <p:nvPr/>
          </p:nvSpPr>
          <p:spPr bwMode="auto">
            <a:xfrm>
              <a:off x="3288" y="2149"/>
              <a:ext cx="31" cy="16"/>
            </a:xfrm>
            <a:custGeom>
              <a:avLst/>
              <a:gdLst>
                <a:gd name="T0" fmla="*/ 21 w 434"/>
                <a:gd name="T1" fmla="*/ 0 h 201"/>
                <a:gd name="T2" fmla="*/ 31 w 434"/>
                <a:gd name="T3" fmla="*/ 16 h 201"/>
                <a:gd name="T4" fmla="*/ 0 w 434"/>
                <a:gd name="T5" fmla="*/ 11 h 201"/>
                <a:gd name="T6" fmla="*/ 21 w 434"/>
                <a:gd name="T7" fmla="*/ 0 h 201"/>
                <a:gd name="T8" fmla="*/ 0 60000 65536"/>
                <a:gd name="T9" fmla="*/ 0 60000 65536"/>
                <a:gd name="T10" fmla="*/ 0 60000 65536"/>
                <a:gd name="T11" fmla="*/ 0 60000 65536"/>
                <a:gd name="T12" fmla="*/ 0 w 434"/>
                <a:gd name="T13" fmla="*/ 0 h 201"/>
                <a:gd name="T14" fmla="*/ 434 w 434"/>
                <a:gd name="T15" fmla="*/ 201 h 201"/>
              </a:gdLst>
              <a:ahLst/>
              <a:cxnLst>
                <a:cxn ang="T8">
                  <a:pos x="T0" y="T1"/>
                </a:cxn>
                <a:cxn ang="T9">
                  <a:pos x="T2" y="T3"/>
                </a:cxn>
                <a:cxn ang="T10">
                  <a:pos x="T4" y="T5"/>
                </a:cxn>
                <a:cxn ang="T11">
                  <a:pos x="T6" y="T7"/>
                </a:cxn>
              </a:cxnLst>
              <a:rect l="T12" t="T13" r="T14" b="T15"/>
              <a:pathLst>
                <a:path w="434" h="201">
                  <a:moveTo>
                    <a:pt x="296" y="0"/>
                  </a:moveTo>
                  <a:lnTo>
                    <a:pt x="434" y="201"/>
                  </a:lnTo>
                  <a:lnTo>
                    <a:pt x="0" y="141"/>
                  </a:lnTo>
                  <a:lnTo>
                    <a:pt x="2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57" name="Freeform 573"/>
            <p:cNvSpPr>
              <a:spLocks/>
            </p:cNvSpPr>
            <p:nvPr/>
          </p:nvSpPr>
          <p:spPr bwMode="auto">
            <a:xfrm>
              <a:off x="3288" y="2149"/>
              <a:ext cx="31" cy="16"/>
            </a:xfrm>
            <a:custGeom>
              <a:avLst/>
              <a:gdLst>
                <a:gd name="T0" fmla="*/ 21 w 434"/>
                <a:gd name="T1" fmla="*/ 0 h 201"/>
                <a:gd name="T2" fmla="*/ 31 w 434"/>
                <a:gd name="T3" fmla="*/ 16 h 201"/>
                <a:gd name="T4" fmla="*/ 0 w 434"/>
                <a:gd name="T5" fmla="*/ 11 h 201"/>
                <a:gd name="T6" fmla="*/ 21 w 434"/>
                <a:gd name="T7" fmla="*/ 0 h 201"/>
                <a:gd name="T8" fmla="*/ 0 60000 65536"/>
                <a:gd name="T9" fmla="*/ 0 60000 65536"/>
                <a:gd name="T10" fmla="*/ 0 60000 65536"/>
                <a:gd name="T11" fmla="*/ 0 60000 65536"/>
                <a:gd name="T12" fmla="*/ 0 w 434"/>
                <a:gd name="T13" fmla="*/ 0 h 201"/>
                <a:gd name="T14" fmla="*/ 434 w 434"/>
                <a:gd name="T15" fmla="*/ 201 h 201"/>
              </a:gdLst>
              <a:ahLst/>
              <a:cxnLst>
                <a:cxn ang="T8">
                  <a:pos x="T0" y="T1"/>
                </a:cxn>
                <a:cxn ang="T9">
                  <a:pos x="T2" y="T3"/>
                </a:cxn>
                <a:cxn ang="T10">
                  <a:pos x="T4" y="T5"/>
                </a:cxn>
                <a:cxn ang="T11">
                  <a:pos x="T6" y="T7"/>
                </a:cxn>
              </a:cxnLst>
              <a:rect l="T12" t="T13" r="T14" b="T15"/>
              <a:pathLst>
                <a:path w="434" h="201">
                  <a:moveTo>
                    <a:pt x="296" y="0"/>
                  </a:moveTo>
                  <a:lnTo>
                    <a:pt x="434" y="201"/>
                  </a:lnTo>
                  <a:lnTo>
                    <a:pt x="0" y="141"/>
                  </a:lnTo>
                  <a:lnTo>
                    <a:pt x="29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58" name="Freeform 574"/>
            <p:cNvSpPr>
              <a:spLocks/>
            </p:cNvSpPr>
            <p:nvPr/>
          </p:nvSpPr>
          <p:spPr bwMode="auto">
            <a:xfrm>
              <a:off x="3279" y="2137"/>
              <a:ext cx="30" cy="23"/>
            </a:xfrm>
            <a:custGeom>
              <a:avLst/>
              <a:gdLst>
                <a:gd name="T0" fmla="*/ 0 w 424"/>
                <a:gd name="T1" fmla="*/ 0 h 302"/>
                <a:gd name="T2" fmla="*/ 30 w 424"/>
                <a:gd name="T3" fmla="*/ 12 h 302"/>
                <a:gd name="T4" fmla="*/ 9 w 424"/>
                <a:gd name="T5" fmla="*/ 23 h 302"/>
                <a:gd name="T6" fmla="*/ 0 w 424"/>
                <a:gd name="T7" fmla="*/ 0 h 302"/>
                <a:gd name="T8" fmla="*/ 0 60000 65536"/>
                <a:gd name="T9" fmla="*/ 0 60000 65536"/>
                <a:gd name="T10" fmla="*/ 0 60000 65536"/>
                <a:gd name="T11" fmla="*/ 0 60000 65536"/>
                <a:gd name="T12" fmla="*/ 0 w 424"/>
                <a:gd name="T13" fmla="*/ 0 h 302"/>
                <a:gd name="T14" fmla="*/ 424 w 424"/>
                <a:gd name="T15" fmla="*/ 302 h 302"/>
              </a:gdLst>
              <a:ahLst/>
              <a:cxnLst>
                <a:cxn ang="T8">
                  <a:pos x="T0" y="T1"/>
                </a:cxn>
                <a:cxn ang="T9">
                  <a:pos x="T2" y="T3"/>
                </a:cxn>
                <a:cxn ang="T10">
                  <a:pos x="T4" y="T5"/>
                </a:cxn>
                <a:cxn ang="T11">
                  <a:pos x="T6" y="T7"/>
                </a:cxn>
              </a:cxnLst>
              <a:rect l="T12" t="T13" r="T14" b="T15"/>
              <a:pathLst>
                <a:path w="424" h="302">
                  <a:moveTo>
                    <a:pt x="0" y="0"/>
                  </a:moveTo>
                  <a:lnTo>
                    <a:pt x="424" y="161"/>
                  </a:lnTo>
                  <a:lnTo>
                    <a:pt x="128" y="30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59" name="Freeform 575"/>
            <p:cNvSpPr>
              <a:spLocks/>
            </p:cNvSpPr>
            <p:nvPr/>
          </p:nvSpPr>
          <p:spPr bwMode="auto">
            <a:xfrm>
              <a:off x="3279" y="2137"/>
              <a:ext cx="30" cy="23"/>
            </a:xfrm>
            <a:custGeom>
              <a:avLst/>
              <a:gdLst>
                <a:gd name="T0" fmla="*/ 0 w 424"/>
                <a:gd name="T1" fmla="*/ 0 h 302"/>
                <a:gd name="T2" fmla="*/ 30 w 424"/>
                <a:gd name="T3" fmla="*/ 12 h 302"/>
                <a:gd name="T4" fmla="*/ 9 w 424"/>
                <a:gd name="T5" fmla="*/ 23 h 302"/>
                <a:gd name="T6" fmla="*/ 0 w 424"/>
                <a:gd name="T7" fmla="*/ 0 h 302"/>
                <a:gd name="T8" fmla="*/ 0 60000 65536"/>
                <a:gd name="T9" fmla="*/ 0 60000 65536"/>
                <a:gd name="T10" fmla="*/ 0 60000 65536"/>
                <a:gd name="T11" fmla="*/ 0 60000 65536"/>
                <a:gd name="T12" fmla="*/ 0 w 424"/>
                <a:gd name="T13" fmla="*/ 0 h 302"/>
                <a:gd name="T14" fmla="*/ 424 w 424"/>
                <a:gd name="T15" fmla="*/ 302 h 302"/>
              </a:gdLst>
              <a:ahLst/>
              <a:cxnLst>
                <a:cxn ang="T8">
                  <a:pos x="T0" y="T1"/>
                </a:cxn>
                <a:cxn ang="T9">
                  <a:pos x="T2" y="T3"/>
                </a:cxn>
                <a:cxn ang="T10">
                  <a:pos x="T4" y="T5"/>
                </a:cxn>
                <a:cxn ang="T11">
                  <a:pos x="T6" y="T7"/>
                </a:cxn>
              </a:cxnLst>
              <a:rect l="T12" t="T13" r="T14" b="T15"/>
              <a:pathLst>
                <a:path w="424" h="302">
                  <a:moveTo>
                    <a:pt x="0" y="0"/>
                  </a:moveTo>
                  <a:lnTo>
                    <a:pt x="424" y="161"/>
                  </a:lnTo>
                  <a:lnTo>
                    <a:pt x="128" y="30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60" name="Freeform 576"/>
            <p:cNvSpPr>
              <a:spLocks/>
            </p:cNvSpPr>
            <p:nvPr/>
          </p:nvSpPr>
          <p:spPr bwMode="auto">
            <a:xfrm>
              <a:off x="3946" y="2130"/>
              <a:ext cx="43" cy="109"/>
            </a:xfrm>
            <a:custGeom>
              <a:avLst/>
              <a:gdLst>
                <a:gd name="T0" fmla="*/ 0 w 593"/>
                <a:gd name="T1" fmla="*/ 0 h 1418"/>
                <a:gd name="T2" fmla="*/ 43 w 593"/>
                <a:gd name="T3" fmla="*/ 106 h 1418"/>
                <a:gd name="T4" fmla="*/ 19 w 593"/>
                <a:gd name="T5" fmla="*/ 109 h 1418"/>
                <a:gd name="T6" fmla="*/ 0 w 593"/>
                <a:gd name="T7" fmla="*/ 0 h 1418"/>
                <a:gd name="T8" fmla="*/ 0 60000 65536"/>
                <a:gd name="T9" fmla="*/ 0 60000 65536"/>
                <a:gd name="T10" fmla="*/ 0 60000 65536"/>
                <a:gd name="T11" fmla="*/ 0 60000 65536"/>
                <a:gd name="T12" fmla="*/ 0 w 593"/>
                <a:gd name="T13" fmla="*/ 0 h 1418"/>
                <a:gd name="T14" fmla="*/ 593 w 593"/>
                <a:gd name="T15" fmla="*/ 1418 h 1418"/>
              </a:gdLst>
              <a:ahLst/>
              <a:cxnLst>
                <a:cxn ang="T8">
                  <a:pos x="T0" y="T1"/>
                </a:cxn>
                <a:cxn ang="T9">
                  <a:pos x="T2" y="T3"/>
                </a:cxn>
                <a:cxn ang="T10">
                  <a:pos x="T4" y="T5"/>
                </a:cxn>
                <a:cxn ang="T11">
                  <a:pos x="T6" y="T7"/>
                </a:cxn>
              </a:cxnLst>
              <a:rect l="T12" t="T13" r="T14" b="T15"/>
              <a:pathLst>
                <a:path w="593" h="1418">
                  <a:moveTo>
                    <a:pt x="0" y="0"/>
                  </a:moveTo>
                  <a:lnTo>
                    <a:pt x="593" y="1380"/>
                  </a:lnTo>
                  <a:lnTo>
                    <a:pt x="263" y="14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61" name="Freeform 577"/>
            <p:cNvSpPr>
              <a:spLocks/>
            </p:cNvSpPr>
            <p:nvPr/>
          </p:nvSpPr>
          <p:spPr bwMode="auto">
            <a:xfrm>
              <a:off x="3946" y="2130"/>
              <a:ext cx="43" cy="109"/>
            </a:xfrm>
            <a:custGeom>
              <a:avLst/>
              <a:gdLst>
                <a:gd name="T0" fmla="*/ 0 w 593"/>
                <a:gd name="T1" fmla="*/ 0 h 1418"/>
                <a:gd name="T2" fmla="*/ 43 w 593"/>
                <a:gd name="T3" fmla="*/ 106 h 1418"/>
                <a:gd name="T4" fmla="*/ 19 w 593"/>
                <a:gd name="T5" fmla="*/ 109 h 1418"/>
                <a:gd name="T6" fmla="*/ 0 w 593"/>
                <a:gd name="T7" fmla="*/ 0 h 1418"/>
                <a:gd name="T8" fmla="*/ 0 60000 65536"/>
                <a:gd name="T9" fmla="*/ 0 60000 65536"/>
                <a:gd name="T10" fmla="*/ 0 60000 65536"/>
                <a:gd name="T11" fmla="*/ 0 60000 65536"/>
                <a:gd name="T12" fmla="*/ 0 w 593"/>
                <a:gd name="T13" fmla="*/ 0 h 1418"/>
                <a:gd name="T14" fmla="*/ 593 w 593"/>
                <a:gd name="T15" fmla="*/ 1418 h 1418"/>
              </a:gdLst>
              <a:ahLst/>
              <a:cxnLst>
                <a:cxn ang="T8">
                  <a:pos x="T0" y="T1"/>
                </a:cxn>
                <a:cxn ang="T9">
                  <a:pos x="T2" y="T3"/>
                </a:cxn>
                <a:cxn ang="T10">
                  <a:pos x="T4" y="T5"/>
                </a:cxn>
                <a:cxn ang="T11">
                  <a:pos x="T6" y="T7"/>
                </a:cxn>
              </a:cxnLst>
              <a:rect l="T12" t="T13" r="T14" b="T15"/>
              <a:pathLst>
                <a:path w="593" h="1418">
                  <a:moveTo>
                    <a:pt x="0" y="0"/>
                  </a:moveTo>
                  <a:lnTo>
                    <a:pt x="593" y="1380"/>
                  </a:lnTo>
                  <a:lnTo>
                    <a:pt x="263" y="141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62" name="Freeform 578"/>
            <p:cNvSpPr>
              <a:spLocks/>
            </p:cNvSpPr>
            <p:nvPr/>
          </p:nvSpPr>
          <p:spPr bwMode="auto">
            <a:xfrm>
              <a:off x="3279" y="2130"/>
              <a:ext cx="30" cy="19"/>
            </a:xfrm>
            <a:custGeom>
              <a:avLst/>
              <a:gdLst>
                <a:gd name="T0" fmla="*/ 22 w 424"/>
                <a:gd name="T1" fmla="*/ 0 h 253"/>
                <a:gd name="T2" fmla="*/ 30 w 424"/>
                <a:gd name="T3" fmla="*/ 19 h 253"/>
                <a:gd name="T4" fmla="*/ 0 w 424"/>
                <a:gd name="T5" fmla="*/ 7 h 253"/>
                <a:gd name="T6" fmla="*/ 22 w 424"/>
                <a:gd name="T7" fmla="*/ 0 h 253"/>
                <a:gd name="T8" fmla="*/ 0 60000 65536"/>
                <a:gd name="T9" fmla="*/ 0 60000 65536"/>
                <a:gd name="T10" fmla="*/ 0 60000 65536"/>
                <a:gd name="T11" fmla="*/ 0 60000 65536"/>
                <a:gd name="T12" fmla="*/ 0 w 424"/>
                <a:gd name="T13" fmla="*/ 0 h 253"/>
                <a:gd name="T14" fmla="*/ 424 w 424"/>
                <a:gd name="T15" fmla="*/ 253 h 253"/>
              </a:gdLst>
              <a:ahLst/>
              <a:cxnLst>
                <a:cxn ang="T8">
                  <a:pos x="T0" y="T1"/>
                </a:cxn>
                <a:cxn ang="T9">
                  <a:pos x="T2" y="T3"/>
                </a:cxn>
                <a:cxn ang="T10">
                  <a:pos x="T4" y="T5"/>
                </a:cxn>
                <a:cxn ang="T11">
                  <a:pos x="T6" y="T7"/>
                </a:cxn>
              </a:cxnLst>
              <a:rect l="T12" t="T13" r="T14" b="T15"/>
              <a:pathLst>
                <a:path w="424" h="253">
                  <a:moveTo>
                    <a:pt x="317" y="0"/>
                  </a:moveTo>
                  <a:lnTo>
                    <a:pt x="424" y="253"/>
                  </a:lnTo>
                  <a:lnTo>
                    <a:pt x="0" y="92"/>
                  </a:lnTo>
                  <a:lnTo>
                    <a:pt x="3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63" name="Freeform 579"/>
            <p:cNvSpPr>
              <a:spLocks/>
            </p:cNvSpPr>
            <p:nvPr/>
          </p:nvSpPr>
          <p:spPr bwMode="auto">
            <a:xfrm>
              <a:off x="3279" y="2130"/>
              <a:ext cx="30" cy="19"/>
            </a:xfrm>
            <a:custGeom>
              <a:avLst/>
              <a:gdLst>
                <a:gd name="T0" fmla="*/ 22 w 424"/>
                <a:gd name="T1" fmla="*/ 0 h 253"/>
                <a:gd name="T2" fmla="*/ 30 w 424"/>
                <a:gd name="T3" fmla="*/ 19 h 253"/>
                <a:gd name="T4" fmla="*/ 0 w 424"/>
                <a:gd name="T5" fmla="*/ 7 h 253"/>
                <a:gd name="T6" fmla="*/ 22 w 424"/>
                <a:gd name="T7" fmla="*/ 0 h 253"/>
                <a:gd name="T8" fmla="*/ 0 60000 65536"/>
                <a:gd name="T9" fmla="*/ 0 60000 65536"/>
                <a:gd name="T10" fmla="*/ 0 60000 65536"/>
                <a:gd name="T11" fmla="*/ 0 60000 65536"/>
                <a:gd name="T12" fmla="*/ 0 w 424"/>
                <a:gd name="T13" fmla="*/ 0 h 253"/>
                <a:gd name="T14" fmla="*/ 424 w 424"/>
                <a:gd name="T15" fmla="*/ 253 h 253"/>
              </a:gdLst>
              <a:ahLst/>
              <a:cxnLst>
                <a:cxn ang="T8">
                  <a:pos x="T0" y="T1"/>
                </a:cxn>
                <a:cxn ang="T9">
                  <a:pos x="T2" y="T3"/>
                </a:cxn>
                <a:cxn ang="T10">
                  <a:pos x="T4" y="T5"/>
                </a:cxn>
                <a:cxn ang="T11">
                  <a:pos x="T6" y="T7"/>
                </a:cxn>
              </a:cxnLst>
              <a:rect l="T12" t="T13" r="T14" b="T15"/>
              <a:pathLst>
                <a:path w="424" h="253">
                  <a:moveTo>
                    <a:pt x="317" y="0"/>
                  </a:moveTo>
                  <a:lnTo>
                    <a:pt x="424" y="253"/>
                  </a:lnTo>
                  <a:lnTo>
                    <a:pt x="0" y="92"/>
                  </a:lnTo>
                  <a:lnTo>
                    <a:pt x="31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64" name="Freeform 580"/>
            <p:cNvSpPr>
              <a:spLocks/>
            </p:cNvSpPr>
            <p:nvPr/>
          </p:nvSpPr>
          <p:spPr bwMode="auto">
            <a:xfrm>
              <a:off x="3946" y="2125"/>
              <a:ext cx="43" cy="111"/>
            </a:xfrm>
            <a:custGeom>
              <a:avLst/>
              <a:gdLst>
                <a:gd name="T0" fmla="*/ 23 w 593"/>
                <a:gd name="T1" fmla="*/ 0 h 1450"/>
                <a:gd name="T2" fmla="*/ 43 w 593"/>
                <a:gd name="T3" fmla="*/ 111 h 1450"/>
                <a:gd name="T4" fmla="*/ 0 w 593"/>
                <a:gd name="T5" fmla="*/ 5 h 1450"/>
                <a:gd name="T6" fmla="*/ 23 w 593"/>
                <a:gd name="T7" fmla="*/ 0 h 1450"/>
                <a:gd name="T8" fmla="*/ 0 60000 65536"/>
                <a:gd name="T9" fmla="*/ 0 60000 65536"/>
                <a:gd name="T10" fmla="*/ 0 60000 65536"/>
                <a:gd name="T11" fmla="*/ 0 60000 65536"/>
                <a:gd name="T12" fmla="*/ 0 w 593"/>
                <a:gd name="T13" fmla="*/ 0 h 1450"/>
                <a:gd name="T14" fmla="*/ 593 w 593"/>
                <a:gd name="T15" fmla="*/ 1450 h 1450"/>
              </a:gdLst>
              <a:ahLst/>
              <a:cxnLst>
                <a:cxn ang="T8">
                  <a:pos x="T0" y="T1"/>
                </a:cxn>
                <a:cxn ang="T9">
                  <a:pos x="T2" y="T3"/>
                </a:cxn>
                <a:cxn ang="T10">
                  <a:pos x="T4" y="T5"/>
                </a:cxn>
                <a:cxn ang="T11">
                  <a:pos x="T6" y="T7"/>
                </a:cxn>
              </a:cxnLst>
              <a:rect l="T12" t="T13" r="T14" b="T15"/>
              <a:pathLst>
                <a:path w="593" h="1450">
                  <a:moveTo>
                    <a:pt x="324" y="0"/>
                  </a:moveTo>
                  <a:lnTo>
                    <a:pt x="593" y="1450"/>
                  </a:lnTo>
                  <a:lnTo>
                    <a:pt x="0" y="70"/>
                  </a:lnTo>
                  <a:lnTo>
                    <a:pt x="3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65" name="Freeform 581"/>
            <p:cNvSpPr>
              <a:spLocks/>
            </p:cNvSpPr>
            <p:nvPr/>
          </p:nvSpPr>
          <p:spPr bwMode="auto">
            <a:xfrm>
              <a:off x="3946" y="2125"/>
              <a:ext cx="43" cy="111"/>
            </a:xfrm>
            <a:custGeom>
              <a:avLst/>
              <a:gdLst>
                <a:gd name="T0" fmla="*/ 23 w 593"/>
                <a:gd name="T1" fmla="*/ 0 h 1450"/>
                <a:gd name="T2" fmla="*/ 43 w 593"/>
                <a:gd name="T3" fmla="*/ 111 h 1450"/>
                <a:gd name="T4" fmla="*/ 0 w 593"/>
                <a:gd name="T5" fmla="*/ 5 h 1450"/>
                <a:gd name="T6" fmla="*/ 23 w 593"/>
                <a:gd name="T7" fmla="*/ 0 h 1450"/>
                <a:gd name="T8" fmla="*/ 0 60000 65536"/>
                <a:gd name="T9" fmla="*/ 0 60000 65536"/>
                <a:gd name="T10" fmla="*/ 0 60000 65536"/>
                <a:gd name="T11" fmla="*/ 0 60000 65536"/>
                <a:gd name="T12" fmla="*/ 0 w 593"/>
                <a:gd name="T13" fmla="*/ 0 h 1450"/>
                <a:gd name="T14" fmla="*/ 593 w 593"/>
                <a:gd name="T15" fmla="*/ 1450 h 1450"/>
              </a:gdLst>
              <a:ahLst/>
              <a:cxnLst>
                <a:cxn ang="T8">
                  <a:pos x="T0" y="T1"/>
                </a:cxn>
                <a:cxn ang="T9">
                  <a:pos x="T2" y="T3"/>
                </a:cxn>
                <a:cxn ang="T10">
                  <a:pos x="T4" y="T5"/>
                </a:cxn>
                <a:cxn ang="T11">
                  <a:pos x="T6" y="T7"/>
                </a:cxn>
              </a:cxnLst>
              <a:rect l="T12" t="T13" r="T14" b="T15"/>
              <a:pathLst>
                <a:path w="593" h="1450">
                  <a:moveTo>
                    <a:pt x="324" y="0"/>
                  </a:moveTo>
                  <a:lnTo>
                    <a:pt x="593" y="1450"/>
                  </a:lnTo>
                  <a:lnTo>
                    <a:pt x="0" y="70"/>
                  </a:lnTo>
                  <a:lnTo>
                    <a:pt x="32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66" name="Freeform 582"/>
            <p:cNvSpPr>
              <a:spLocks/>
            </p:cNvSpPr>
            <p:nvPr/>
          </p:nvSpPr>
          <p:spPr bwMode="auto">
            <a:xfrm>
              <a:off x="3273" y="2111"/>
              <a:ext cx="29" cy="26"/>
            </a:xfrm>
            <a:custGeom>
              <a:avLst/>
              <a:gdLst>
                <a:gd name="T0" fmla="*/ 0 w 399"/>
                <a:gd name="T1" fmla="*/ 0 h 335"/>
                <a:gd name="T2" fmla="*/ 29 w 399"/>
                <a:gd name="T3" fmla="*/ 19 h 335"/>
                <a:gd name="T4" fmla="*/ 6 w 399"/>
                <a:gd name="T5" fmla="*/ 26 h 335"/>
                <a:gd name="T6" fmla="*/ 0 w 399"/>
                <a:gd name="T7" fmla="*/ 0 h 335"/>
                <a:gd name="T8" fmla="*/ 0 60000 65536"/>
                <a:gd name="T9" fmla="*/ 0 60000 65536"/>
                <a:gd name="T10" fmla="*/ 0 60000 65536"/>
                <a:gd name="T11" fmla="*/ 0 60000 65536"/>
                <a:gd name="T12" fmla="*/ 0 w 399"/>
                <a:gd name="T13" fmla="*/ 0 h 335"/>
                <a:gd name="T14" fmla="*/ 399 w 399"/>
                <a:gd name="T15" fmla="*/ 335 h 335"/>
              </a:gdLst>
              <a:ahLst/>
              <a:cxnLst>
                <a:cxn ang="T8">
                  <a:pos x="T0" y="T1"/>
                </a:cxn>
                <a:cxn ang="T9">
                  <a:pos x="T2" y="T3"/>
                </a:cxn>
                <a:cxn ang="T10">
                  <a:pos x="T4" y="T5"/>
                </a:cxn>
                <a:cxn ang="T11">
                  <a:pos x="T6" y="T7"/>
                </a:cxn>
              </a:cxnLst>
              <a:rect l="T12" t="T13" r="T14" b="T15"/>
              <a:pathLst>
                <a:path w="399" h="335">
                  <a:moveTo>
                    <a:pt x="0" y="0"/>
                  </a:moveTo>
                  <a:lnTo>
                    <a:pt x="399" y="243"/>
                  </a:lnTo>
                  <a:lnTo>
                    <a:pt x="82" y="33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67" name="Freeform 583"/>
            <p:cNvSpPr>
              <a:spLocks/>
            </p:cNvSpPr>
            <p:nvPr/>
          </p:nvSpPr>
          <p:spPr bwMode="auto">
            <a:xfrm>
              <a:off x="3273" y="2111"/>
              <a:ext cx="29" cy="26"/>
            </a:xfrm>
            <a:custGeom>
              <a:avLst/>
              <a:gdLst>
                <a:gd name="T0" fmla="*/ 0 w 399"/>
                <a:gd name="T1" fmla="*/ 0 h 335"/>
                <a:gd name="T2" fmla="*/ 29 w 399"/>
                <a:gd name="T3" fmla="*/ 19 h 335"/>
                <a:gd name="T4" fmla="*/ 6 w 399"/>
                <a:gd name="T5" fmla="*/ 26 h 335"/>
                <a:gd name="T6" fmla="*/ 0 w 399"/>
                <a:gd name="T7" fmla="*/ 0 h 335"/>
                <a:gd name="T8" fmla="*/ 0 60000 65536"/>
                <a:gd name="T9" fmla="*/ 0 60000 65536"/>
                <a:gd name="T10" fmla="*/ 0 60000 65536"/>
                <a:gd name="T11" fmla="*/ 0 60000 65536"/>
                <a:gd name="T12" fmla="*/ 0 w 399"/>
                <a:gd name="T13" fmla="*/ 0 h 335"/>
                <a:gd name="T14" fmla="*/ 399 w 399"/>
                <a:gd name="T15" fmla="*/ 335 h 335"/>
              </a:gdLst>
              <a:ahLst/>
              <a:cxnLst>
                <a:cxn ang="T8">
                  <a:pos x="T0" y="T1"/>
                </a:cxn>
                <a:cxn ang="T9">
                  <a:pos x="T2" y="T3"/>
                </a:cxn>
                <a:cxn ang="T10">
                  <a:pos x="T4" y="T5"/>
                </a:cxn>
                <a:cxn ang="T11">
                  <a:pos x="T6" y="T7"/>
                </a:cxn>
              </a:cxnLst>
              <a:rect l="T12" t="T13" r="T14" b="T15"/>
              <a:pathLst>
                <a:path w="399" h="335">
                  <a:moveTo>
                    <a:pt x="0" y="0"/>
                  </a:moveTo>
                  <a:lnTo>
                    <a:pt x="399" y="243"/>
                  </a:lnTo>
                  <a:lnTo>
                    <a:pt x="82" y="33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68" name="Freeform 584"/>
            <p:cNvSpPr>
              <a:spLocks/>
            </p:cNvSpPr>
            <p:nvPr/>
          </p:nvSpPr>
          <p:spPr bwMode="auto">
            <a:xfrm>
              <a:off x="3271" y="2084"/>
              <a:ext cx="31" cy="46"/>
            </a:xfrm>
            <a:custGeom>
              <a:avLst/>
              <a:gdLst>
                <a:gd name="T0" fmla="*/ 0 w 436"/>
                <a:gd name="T1" fmla="*/ 0 h 597"/>
                <a:gd name="T2" fmla="*/ 31 w 436"/>
                <a:gd name="T3" fmla="*/ 46 h 597"/>
                <a:gd name="T4" fmla="*/ 3 w 436"/>
                <a:gd name="T5" fmla="*/ 27 h 597"/>
                <a:gd name="T6" fmla="*/ 0 w 436"/>
                <a:gd name="T7" fmla="*/ 0 h 597"/>
                <a:gd name="T8" fmla="*/ 0 60000 65536"/>
                <a:gd name="T9" fmla="*/ 0 60000 65536"/>
                <a:gd name="T10" fmla="*/ 0 60000 65536"/>
                <a:gd name="T11" fmla="*/ 0 60000 65536"/>
                <a:gd name="T12" fmla="*/ 0 w 436"/>
                <a:gd name="T13" fmla="*/ 0 h 597"/>
                <a:gd name="T14" fmla="*/ 436 w 436"/>
                <a:gd name="T15" fmla="*/ 597 h 597"/>
              </a:gdLst>
              <a:ahLst/>
              <a:cxnLst>
                <a:cxn ang="T8">
                  <a:pos x="T0" y="T1"/>
                </a:cxn>
                <a:cxn ang="T9">
                  <a:pos x="T2" y="T3"/>
                </a:cxn>
                <a:cxn ang="T10">
                  <a:pos x="T4" y="T5"/>
                </a:cxn>
                <a:cxn ang="T11">
                  <a:pos x="T6" y="T7"/>
                </a:cxn>
              </a:cxnLst>
              <a:rect l="T12" t="T13" r="T14" b="T15"/>
              <a:pathLst>
                <a:path w="436" h="597">
                  <a:moveTo>
                    <a:pt x="0" y="0"/>
                  </a:moveTo>
                  <a:lnTo>
                    <a:pt x="436" y="597"/>
                  </a:lnTo>
                  <a:lnTo>
                    <a:pt x="37" y="35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69" name="Freeform 585"/>
            <p:cNvSpPr>
              <a:spLocks/>
            </p:cNvSpPr>
            <p:nvPr/>
          </p:nvSpPr>
          <p:spPr bwMode="auto">
            <a:xfrm>
              <a:off x="3271" y="2084"/>
              <a:ext cx="31" cy="46"/>
            </a:xfrm>
            <a:custGeom>
              <a:avLst/>
              <a:gdLst>
                <a:gd name="T0" fmla="*/ 0 w 436"/>
                <a:gd name="T1" fmla="*/ 0 h 597"/>
                <a:gd name="T2" fmla="*/ 31 w 436"/>
                <a:gd name="T3" fmla="*/ 46 h 597"/>
                <a:gd name="T4" fmla="*/ 3 w 436"/>
                <a:gd name="T5" fmla="*/ 27 h 597"/>
                <a:gd name="T6" fmla="*/ 0 w 436"/>
                <a:gd name="T7" fmla="*/ 0 h 597"/>
                <a:gd name="T8" fmla="*/ 0 60000 65536"/>
                <a:gd name="T9" fmla="*/ 0 60000 65536"/>
                <a:gd name="T10" fmla="*/ 0 60000 65536"/>
                <a:gd name="T11" fmla="*/ 0 60000 65536"/>
                <a:gd name="T12" fmla="*/ 0 w 436"/>
                <a:gd name="T13" fmla="*/ 0 h 597"/>
                <a:gd name="T14" fmla="*/ 436 w 436"/>
                <a:gd name="T15" fmla="*/ 597 h 597"/>
              </a:gdLst>
              <a:ahLst/>
              <a:cxnLst>
                <a:cxn ang="T8">
                  <a:pos x="T0" y="T1"/>
                </a:cxn>
                <a:cxn ang="T9">
                  <a:pos x="T2" y="T3"/>
                </a:cxn>
                <a:cxn ang="T10">
                  <a:pos x="T4" y="T5"/>
                </a:cxn>
                <a:cxn ang="T11">
                  <a:pos x="T6" y="T7"/>
                </a:cxn>
              </a:cxnLst>
              <a:rect l="T12" t="T13" r="T14" b="T15"/>
              <a:pathLst>
                <a:path w="436" h="597">
                  <a:moveTo>
                    <a:pt x="0" y="0"/>
                  </a:moveTo>
                  <a:lnTo>
                    <a:pt x="436" y="597"/>
                  </a:lnTo>
                  <a:lnTo>
                    <a:pt x="37" y="35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70" name="Freeform 586"/>
            <p:cNvSpPr>
              <a:spLocks/>
            </p:cNvSpPr>
            <p:nvPr/>
          </p:nvSpPr>
          <p:spPr bwMode="auto">
            <a:xfrm>
              <a:off x="3271" y="2083"/>
              <a:ext cx="31" cy="47"/>
            </a:xfrm>
            <a:custGeom>
              <a:avLst/>
              <a:gdLst>
                <a:gd name="T0" fmla="*/ 24 w 436"/>
                <a:gd name="T1" fmla="*/ 0 h 610"/>
                <a:gd name="T2" fmla="*/ 31 w 436"/>
                <a:gd name="T3" fmla="*/ 47 h 610"/>
                <a:gd name="T4" fmla="*/ 0 w 436"/>
                <a:gd name="T5" fmla="*/ 1 h 610"/>
                <a:gd name="T6" fmla="*/ 24 w 436"/>
                <a:gd name="T7" fmla="*/ 0 h 610"/>
                <a:gd name="T8" fmla="*/ 0 60000 65536"/>
                <a:gd name="T9" fmla="*/ 0 60000 65536"/>
                <a:gd name="T10" fmla="*/ 0 60000 65536"/>
                <a:gd name="T11" fmla="*/ 0 60000 65536"/>
                <a:gd name="T12" fmla="*/ 0 w 436"/>
                <a:gd name="T13" fmla="*/ 0 h 610"/>
                <a:gd name="T14" fmla="*/ 436 w 436"/>
                <a:gd name="T15" fmla="*/ 610 h 610"/>
              </a:gdLst>
              <a:ahLst/>
              <a:cxnLst>
                <a:cxn ang="T8">
                  <a:pos x="T0" y="T1"/>
                </a:cxn>
                <a:cxn ang="T9">
                  <a:pos x="T2" y="T3"/>
                </a:cxn>
                <a:cxn ang="T10">
                  <a:pos x="T4" y="T5"/>
                </a:cxn>
                <a:cxn ang="T11">
                  <a:pos x="T6" y="T7"/>
                </a:cxn>
              </a:cxnLst>
              <a:rect l="T12" t="T13" r="T14" b="T15"/>
              <a:pathLst>
                <a:path w="436" h="610">
                  <a:moveTo>
                    <a:pt x="332" y="0"/>
                  </a:moveTo>
                  <a:lnTo>
                    <a:pt x="436" y="610"/>
                  </a:lnTo>
                  <a:lnTo>
                    <a:pt x="0" y="13"/>
                  </a:lnTo>
                  <a:lnTo>
                    <a:pt x="3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71" name="Freeform 587"/>
            <p:cNvSpPr>
              <a:spLocks/>
            </p:cNvSpPr>
            <p:nvPr/>
          </p:nvSpPr>
          <p:spPr bwMode="auto">
            <a:xfrm>
              <a:off x="3271" y="2083"/>
              <a:ext cx="31" cy="47"/>
            </a:xfrm>
            <a:custGeom>
              <a:avLst/>
              <a:gdLst>
                <a:gd name="T0" fmla="*/ 24 w 436"/>
                <a:gd name="T1" fmla="*/ 0 h 610"/>
                <a:gd name="T2" fmla="*/ 31 w 436"/>
                <a:gd name="T3" fmla="*/ 47 h 610"/>
                <a:gd name="T4" fmla="*/ 0 w 436"/>
                <a:gd name="T5" fmla="*/ 1 h 610"/>
                <a:gd name="T6" fmla="*/ 24 w 436"/>
                <a:gd name="T7" fmla="*/ 0 h 610"/>
                <a:gd name="T8" fmla="*/ 0 60000 65536"/>
                <a:gd name="T9" fmla="*/ 0 60000 65536"/>
                <a:gd name="T10" fmla="*/ 0 60000 65536"/>
                <a:gd name="T11" fmla="*/ 0 60000 65536"/>
                <a:gd name="T12" fmla="*/ 0 w 436"/>
                <a:gd name="T13" fmla="*/ 0 h 610"/>
                <a:gd name="T14" fmla="*/ 436 w 436"/>
                <a:gd name="T15" fmla="*/ 610 h 610"/>
              </a:gdLst>
              <a:ahLst/>
              <a:cxnLst>
                <a:cxn ang="T8">
                  <a:pos x="T0" y="T1"/>
                </a:cxn>
                <a:cxn ang="T9">
                  <a:pos x="T2" y="T3"/>
                </a:cxn>
                <a:cxn ang="T10">
                  <a:pos x="T4" y="T5"/>
                </a:cxn>
                <a:cxn ang="T11">
                  <a:pos x="T6" y="T7"/>
                </a:cxn>
              </a:cxnLst>
              <a:rect l="T12" t="T13" r="T14" b="T15"/>
              <a:pathLst>
                <a:path w="436" h="610">
                  <a:moveTo>
                    <a:pt x="332" y="0"/>
                  </a:moveTo>
                  <a:lnTo>
                    <a:pt x="436" y="610"/>
                  </a:lnTo>
                  <a:lnTo>
                    <a:pt x="0" y="13"/>
                  </a:lnTo>
                  <a:lnTo>
                    <a:pt x="33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72" name="Freeform 588"/>
            <p:cNvSpPr>
              <a:spLocks/>
            </p:cNvSpPr>
            <p:nvPr/>
          </p:nvSpPr>
          <p:spPr bwMode="auto">
            <a:xfrm>
              <a:off x="3271" y="2033"/>
              <a:ext cx="27" cy="51"/>
            </a:xfrm>
            <a:custGeom>
              <a:avLst/>
              <a:gdLst>
                <a:gd name="T0" fmla="*/ 27 w 377"/>
                <a:gd name="T1" fmla="*/ 0 h 669"/>
                <a:gd name="T2" fmla="*/ 24 w 377"/>
                <a:gd name="T3" fmla="*/ 50 h 669"/>
                <a:gd name="T4" fmla="*/ 0 w 377"/>
                <a:gd name="T5" fmla="*/ 51 h 669"/>
                <a:gd name="T6" fmla="*/ 27 w 377"/>
                <a:gd name="T7" fmla="*/ 0 h 669"/>
                <a:gd name="T8" fmla="*/ 0 60000 65536"/>
                <a:gd name="T9" fmla="*/ 0 60000 65536"/>
                <a:gd name="T10" fmla="*/ 0 60000 65536"/>
                <a:gd name="T11" fmla="*/ 0 60000 65536"/>
                <a:gd name="T12" fmla="*/ 0 w 377"/>
                <a:gd name="T13" fmla="*/ 0 h 669"/>
                <a:gd name="T14" fmla="*/ 377 w 377"/>
                <a:gd name="T15" fmla="*/ 669 h 669"/>
              </a:gdLst>
              <a:ahLst/>
              <a:cxnLst>
                <a:cxn ang="T8">
                  <a:pos x="T0" y="T1"/>
                </a:cxn>
                <a:cxn ang="T9">
                  <a:pos x="T2" y="T3"/>
                </a:cxn>
                <a:cxn ang="T10">
                  <a:pos x="T4" y="T5"/>
                </a:cxn>
                <a:cxn ang="T11">
                  <a:pos x="T6" y="T7"/>
                </a:cxn>
              </a:cxnLst>
              <a:rect l="T12" t="T13" r="T14" b="T15"/>
              <a:pathLst>
                <a:path w="377" h="669">
                  <a:moveTo>
                    <a:pt x="377" y="0"/>
                  </a:moveTo>
                  <a:lnTo>
                    <a:pt x="332" y="656"/>
                  </a:lnTo>
                  <a:lnTo>
                    <a:pt x="0" y="669"/>
                  </a:lnTo>
                  <a:lnTo>
                    <a:pt x="3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73" name="Freeform 589"/>
            <p:cNvSpPr>
              <a:spLocks/>
            </p:cNvSpPr>
            <p:nvPr/>
          </p:nvSpPr>
          <p:spPr bwMode="auto">
            <a:xfrm>
              <a:off x="3271" y="2033"/>
              <a:ext cx="27" cy="51"/>
            </a:xfrm>
            <a:custGeom>
              <a:avLst/>
              <a:gdLst>
                <a:gd name="T0" fmla="*/ 27 w 377"/>
                <a:gd name="T1" fmla="*/ 0 h 669"/>
                <a:gd name="T2" fmla="*/ 24 w 377"/>
                <a:gd name="T3" fmla="*/ 50 h 669"/>
                <a:gd name="T4" fmla="*/ 0 w 377"/>
                <a:gd name="T5" fmla="*/ 51 h 669"/>
                <a:gd name="T6" fmla="*/ 27 w 377"/>
                <a:gd name="T7" fmla="*/ 0 h 669"/>
                <a:gd name="T8" fmla="*/ 0 60000 65536"/>
                <a:gd name="T9" fmla="*/ 0 60000 65536"/>
                <a:gd name="T10" fmla="*/ 0 60000 65536"/>
                <a:gd name="T11" fmla="*/ 0 60000 65536"/>
                <a:gd name="T12" fmla="*/ 0 w 377"/>
                <a:gd name="T13" fmla="*/ 0 h 669"/>
                <a:gd name="T14" fmla="*/ 377 w 377"/>
                <a:gd name="T15" fmla="*/ 669 h 669"/>
              </a:gdLst>
              <a:ahLst/>
              <a:cxnLst>
                <a:cxn ang="T8">
                  <a:pos x="T0" y="T1"/>
                </a:cxn>
                <a:cxn ang="T9">
                  <a:pos x="T2" y="T3"/>
                </a:cxn>
                <a:cxn ang="T10">
                  <a:pos x="T4" y="T5"/>
                </a:cxn>
                <a:cxn ang="T11">
                  <a:pos x="T6" y="T7"/>
                </a:cxn>
              </a:cxnLst>
              <a:rect l="T12" t="T13" r="T14" b="T15"/>
              <a:pathLst>
                <a:path w="377" h="669">
                  <a:moveTo>
                    <a:pt x="377" y="0"/>
                  </a:moveTo>
                  <a:lnTo>
                    <a:pt x="332" y="656"/>
                  </a:lnTo>
                  <a:lnTo>
                    <a:pt x="0" y="669"/>
                  </a:lnTo>
                  <a:lnTo>
                    <a:pt x="3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74" name="Freeform 590"/>
            <p:cNvSpPr>
              <a:spLocks/>
            </p:cNvSpPr>
            <p:nvPr/>
          </p:nvSpPr>
          <p:spPr bwMode="auto">
            <a:xfrm>
              <a:off x="3271" y="2029"/>
              <a:ext cx="27" cy="55"/>
            </a:xfrm>
            <a:custGeom>
              <a:avLst/>
              <a:gdLst>
                <a:gd name="T0" fmla="*/ 4 w 377"/>
                <a:gd name="T1" fmla="*/ 0 h 722"/>
                <a:gd name="T2" fmla="*/ 27 w 377"/>
                <a:gd name="T3" fmla="*/ 4 h 722"/>
                <a:gd name="T4" fmla="*/ 0 w 377"/>
                <a:gd name="T5" fmla="*/ 55 h 722"/>
                <a:gd name="T6" fmla="*/ 4 w 377"/>
                <a:gd name="T7" fmla="*/ 0 h 722"/>
                <a:gd name="T8" fmla="*/ 0 60000 65536"/>
                <a:gd name="T9" fmla="*/ 0 60000 65536"/>
                <a:gd name="T10" fmla="*/ 0 60000 65536"/>
                <a:gd name="T11" fmla="*/ 0 60000 65536"/>
                <a:gd name="T12" fmla="*/ 0 w 377"/>
                <a:gd name="T13" fmla="*/ 0 h 722"/>
                <a:gd name="T14" fmla="*/ 377 w 377"/>
                <a:gd name="T15" fmla="*/ 722 h 722"/>
              </a:gdLst>
              <a:ahLst/>
              <a:cxnLst>
                <a:cxn ang="T8">
                  <a:pos x="T0" y="T1"/>
                </a:cxn>
                <a:cxn ang="T9">
                  <a:pos x="T2" y="T3"/>
                </a:cxn>
                <a:cxn ang="T10">
                  <a:pos x="T4" y="T5"/>
                </a:cxn>
                <a:cxn ang="T11">
                  <a:pos x="T6" y="T7"/>
                </a:cxn>
              </a:cxnLst>
              <a:rect l="T12" t="T13" r="T14" b="T15"/>
              <a:pathLst>
                <a:path w="377" h="722">
                  <a:moveTo>
                    <a:pt x="49" y="0"/>
                  </a:moveTo>
                  <a:lnTo>
                    <a:pt x="377" y="53"/>
                  </a:lnTo>
                  <a:lnTo>
                    <a:pt x="0" y="722"/>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75" name="Freeform 591"/>
            <p:cNvSpPr>
              <a:spLocks/>
            </p:cNvSpPr>
            <p:nvPr/>
          </p:nvSpPr>
          <p:spPr bwMode="auto">
            <a:xfrm>
              <a:off x="3271" y="2029"/>
              <a:ext cx="27" cy="55"/>
            </a:xfrm>
            <a:custGeom>
              <a:avLst/>
              <a:gdLst>
                <a:gd name="T0" fmla="*/ 4 w 377"/>
                <a:gd name="T1" fmla="*/ 0 h 722"/>
                <a:gd name="T2" fmla="*/ 27 w 377"/>
                <a:gd name="T3" fmla="*/ 4 h 722"/>
                <a:gd name="T4" fmla="*/ 0 w 377"/>
                <a:gd name="T5" fmla="*/ 55 h 722"/>
                <a:gd name="T6" fmla="*/ 4 w 377"/>
                <a:gd name="T7" fmla="*/ 0 h 722"/>
                <a:gd name="T8" fmla="*/ 0 60000 65536"/>
                <a:gd name="T9" fmla="*/ 0 60000 65536"/>
                <a:gd name="T10" fmla="*/ 0 60000 65536"/>
                <a:gd name="T11" fmla="*/ 0 60000 65536"/>
                <a:gd name="T12" fmla="*/ 0 w 377"/>
                <a:gd name="T13" fmla="*/ 0 h 722"/>
                <a:gd name="T14" fmla="*/ 377 w 377"/>
                <a:gd name="T15" fmla="*/ 722 h 722"/>
              </a:gdLst>
              <a:ahLst/>
              <a:cxnLst>
                <a:cxn ang="T8">
                  <a:pos x="T0" y="T1"/>
                </a:cxn>
                <a:cxn ang="T9">
                  <a:pos x="T2" y="T3"/>
                </a:cxn>
                <a:cxn ang="T10">
                  <a:pos x="T4" y="T5"/>
                </a:cxn>
                <a:cxn ang="T11">
                  <a:pos x="T6" y="T7"/>
                </a:cxn>
              </a:cxnLst>
              <a:rect l="T12" t="T13" r="T14" b="T15"/>
              <a:pathLst>
                <a:path w="377" h="722">
                  <a:moveTo>
                    <a:pt x="49" y="0"/>
                  </a:moveTo>
                  <a:lnTo>
                    <a:pt x="377" y="53"/>
                  </a:lnTo>
                  <a:lnTo>
                    <a:pt x="0" y="722"/>
                  </a:lnTo>
                  <a:lnTo>
                    <a:pt x="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76" name="Freeform 592"/>
            <p:cNvSpPr>
              <a:spLocks/>
            </p:cNvSpPr>
            <p:nvPr/>
          </p:nvSpPr>
          <p:spPr bwMode="auto">
            <a:xfrm>
              <a:off x="3918" y="2025"/>
              <a:ext cx="52" cy="105"/>
            </a:xfrm>
            <a:custGeom>
              <a:avLst/>
              <a:gdLst>
                <a:gd name="T0" fmla="*/ 0 w 729"/>
                <a:gd name="T1" fmla="*/ 0 h 1368"/>
                <a:gd name="T2" fmla="*/ 52 w 729"/>
                <a:gd name="T3" fmla="*/ 100 h 1368"/>
                <a:gd name="T4" fmla="*/ 29 w 729"/>
                <a:gd name="T5" fmla="*/ 105 h 1368"/>
                <a:gd name="T6" fmla="*/ 0 w 729"/>
                <a:gd name="T7" fmla="*/ 0 h 1368"/>
                <a:gd name="T8" fmla="*/ 0 60000 65536"/>
                <a:gd name="T9" fmla="*/ 0 60000 65536"/>
                <a:gd name="T10" fmla="*/ 0 60000 65536"/>
                <a:gd name="T11" fmla="*/ 0 60000 65536"/>
                <a:gd name="T12" fmla="*/ 0 w 729"/>
                <a:gd name="T13" fmla="*/ 0 h 1368"/>
                <a:gd name="T14" fmla="*/ 729 w 729"/>
                <a:gd name="T15" fmla="*/ 1368 h 1368"/>
              </a:gdLst>
              <a:ahLst/>
              <a:cxnLst>
                <a:cxn ang="T8">
                  <a:pos x="T0" y="T1"/>
                </a:cxn>
                <a:cxn ang="T9">
                  <a:pos x="T2" y="T3"/>
                </a:cxn>
                <a:cxn ang="T10">
                  <a:pos x="T4" y="T5"/>
                </a:cxn>
                <a:cxn ang="T11">
                  <a:pos x="T6" y="T7"/>
                </a:cxn>
              </a:cxnLst>
              <a:rect l="T12" t="T13" r="T14" b="T15"/>
              <a:pathLst>
                <a:path w="729" h="1368">
                  <a:moveTo>
                    <a:pt x="0" y="0"/>
                  </a:moveTo>
                  <a:lnTo>
                    <a:pt x="729" y="1298"/>
                  </a:lnTo>
                  <a:lnTo>
                    <a:pt x="405" y="136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77" name="Freeform 593"/>
            <p:cNvSpPr>
              <a:spLocks/>
            </p:cNvSpPr>
            <p:nvPr/>
          </p:nvSpPr>
          <p:spPr bwMode="auto">
            <a:xfrm>
              <a:off x="3918" y="2025"/>
              <a:ext cx="52" cy="105"/>
            </a:xfrm>
            <a:custGeom>
              <a:avLst/>
              <a:gdLst>
                <a:gd name="T0" fmla="*/ 0 w 729"/>
                <a:gd name="T1" fmla="*/ 0 h 1368"/>
                <a:gd name="T2" fmla="*/ 52 w 729"/>
                <a:gd name="T3" fmla="*/ 100 h 1368"/>
                <a:gd name="T4" fmla="*/ 29 w 729"/>
                <a:gd name="T5" fmla="*/ 105 h 1368"/>
                <a:gd name="T6" fmla="*/ 0 w 729"/>
                <a:gd name="T7" fmla="*/ 0 h 1368"/>
                <a:gd name="T8" fmla="*/ 0 60000 65536"/>
                <a:gd name="T9" fmla="*/ 0 60000 65536"/>
                <a:gd name="T10" fmla="*/ 0 60000 65536"/>
                <a:gd name="T11" fmla="*/ 0 60000 65536"/>
                <a:gd name="T12" fmla="*/ 0 w 729"/>
                <a:gd name="T13" fmla="*/ 0 h 1368"/>
                <a:gd name="T14" fmla="*/ 729 w 729"/>
                <a:gd name="T15" fmla="*/ 1368 h 1368"/>
              </a:gdLst>
              <a:ahLst/>
              <a:cxnLst>
                <a:cxn ang="T8">
                  <a:pos x="T0" y="T1"/>
                </a:cxn>
                <a:cxn ang="T9">
                  <a:pos x="T2" y="T3"/>
                </a:cxn>
                <a:cxn ang="T10">
                  <a:pos x="T4" y="T5"/>
                </a:cxn>
                <a:cxn ang="T11">
                  <a:pos x="T6" y="T7"/>
                </a:cxn>
              </a:cxnLst>
              <a:rect l="T12" t="T13" r="T14" b="T15"/>
              <a:pathLst>
                <a:path w="729" h="1368">
                  <a:moveTo>
                    <a:pt x="0" y="0"/>
                  </a:moveTo>
                  <a:lnTo>
                    <a:pt x="729" y="1298"/>
                  </a:lnTo>
                  <a:lnTo>
                    <a:pt x="405" y="136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78" name="Freeform 594"/>
            <p:cNvSpPr>
              <a:spLocks/>
            </p:cNvSpPr>
            <p:nvPr/>
          </p:nvSpPr>
          <p:spPr bwMode="auto">
            <a:xfrm>
              <a:off x="3918" y="2017"/>
              <a:ext cx="52" cy="108"/>
            </a:xfrm>
            <a:custGeom>
              <a:avLst/>
              <a:gdLst>
                <a:gd name="T0" fmla="*/ 22 w 729"/>
                <a:gd name="T1" fmla="*/ 0 h 1399"/>
                <a:gd name="T2" fmla="*/ 52 w 729"/>
                <a:gd name="T3" fmla="*/ 108 h 1399"/>
                <a:gd name="T4" fmla="*/ 0 w 729"/>
                <a:gd name="T5" fmla="*/ 8 h 1399"/>
                <a:gd name="T6" fmla="*/ 22 w 729"/>
                <a:gd name="T7" fmla="*/ 0 h 1399"/>
                <a:gd name="T8" fmla="*/ 0 60000 65536"/>
                <a:gd name="T9" fmla="*/ 0 60000 65536"/>
                <a:gd name="T10" fmla="*/ 0 60000 65536"/>
                <a:gd name="T11" fmla="*/ 0 60000 65536"/>
                <a:gd name="T12" fmla="*/ 0 w 729"/>
                <a:gd name="T13" fmla="*/ 0 h 1399"/>
                <a:gd name="T14" fmla="*/ 729 w 729"/>
                <a:gd name="T15" fmla="*/ 1399 h 1399"/>
              </a:gdLst>
              <a:ahLst/>
              <a:cxnLst>
                <a:cxn ang="T8">
                  <a:pos x="T0" y="T1"/>
                </a:cxn>
                <a:cxn ang="T9">
                  <a:pos x="T2" y="T3"/>
                </a:cxn>
                <a:cxn ang="T10">
                  <a:pos x="T4" y="T5"/>
                </a:cxn>
                <a:cxn ang="T11">
                  <a:pos x="T6" y="T7"/>
                </a:cxn>
              </a:cxnLst>
              <a:rect l="T12" t="T13" r="T14" b="T15"/>
              <a:pathLst>
                <a:path w="729" h="1399">
                  <a:moveTo>
                    <a:pt x="314" y="0"/>
                  </a:moveTo>
                  <a:lnTo>
                    <a:pt x="729" y="1399"/>
                  </a:lnTo>
                  <a:lnTo>
                    <a:pt x="0" y="101"/>
                  </a:lnTo>
                  <a:lnTo>
                    <a:pt x="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79" name="Freeform 595"/>
            <p:cNvSpPr>
              <a:spLocks/>
            </p:cNvSpPr>
            <p:nvPr/>
          </p:nvSpPr>
          <p:spPr bwMode="auto">
            <a:xfrm>
              <a:off x="3918" y="2017"/>
              <a:ext cx="52" cy="108"/>
            </a:xfrm>
            <a:custGeom>
              <a:avLst/>
              <a:gdLst>
                <a:gd name="T0" fmla="*/ 22 w 729"/>
                <a:gd name="T1" fmla="*/ 0 h 1399"/>
                <a:gd name="T2" fmla="*/ 52 w 729"/>
                <a:gd name="T3" fmla="*/ 108 h 1399"/>
                <a:gd name="T4" fmla="*/ 0 w 729"/>
                <a:gd name="T5" fmla="*/ 8 h 1399"/>
                <a:gd name="T6" fmla="*/ 22 w 729"/>
                <a:gd name="T7" fmla="*/ 0 h 1399"/>
                <a:gd name="T8" fmla="*/ 0 60000 65536"/>
                <a:gd name="T9" fmla="*/ 0 60000 65536"/>
                <a:gd name="T10" fmla="*/ 0 60000 65536"/>
                <a:gd name="T11" fmla="*/ 0 60000 65536"/>
                <a:gd name="T12" fmla="*/ 0 w 729"/>
                <a:gd name="T13" fmla="*/ 0 h 1399"/>
                <a:gd name="T14" fmla="*/ 729 w 729"/>
                <a:gd name="T15" fmla="*/ 1399 h 1399"/>
              </a:gdLst>
              <a:ahLst/>
              <a:cxnLst>
                <a:cxn ang="T8">
                  <a:pos x="T0" y="T1"/>
                </a:cxn>
                <a:cxn ang="T9">
                  <a:pos x="T2" y="T3"/>
                </a:cxn>
                <a:cxn ang="T10">
                  <a:pos x="T4" y="T5"/>
                </a:cxn>
                <a:cxn ang="T11">
                  <a:pos x="T6" y="T7"/>
                </a:cxn>
              </a:cxnLst>
              <a:rect l="T12" t="T13" r="T14" b="T15"/>
              <a:pathLst>
                <a:path w="729" h="1399">
                  <a:moveTo>
                    <a:pt x="314" y="0"/>
                  </a:moveTo>
                  <a:lnTo>
                    <a:pt x="729" y="1399"/>
                  </a:lnTo>
                  <a:lnTo>
                    <a:pt x="0" y="101"/>
                  </a:lnTo>
                  <a:lnTo>
                    <a:pt x="3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80" name="Freeform 596"/>
            <p:cNvSpPr>
              <a:spLocks/>
            </p:cNvSpPr>
            <p:nvPr/>
          </p:nvSpPr>
          <p:spPr bwMode="auto">
            <a:xfrm>
              <a:off x="3274" y="1987"/>
              <a:ext cx="36" cy="46"/>
            </a:xfrm>
            <a:custGeom>
              <a:avLst/>
              <a:gdLst>
                <a:gd name="T0" fmla="*/ 36 w 506"/>
                <a:gd name="T1" fmla="*/ 0 h 592"/>
                <a:gd name="T2" fmla="*/ 23 w 506"/>
                <a:gd name="T3" fmla="*/ 46 h 592"/>
                <a:gd name="T4" fmla="*/ 0 w 506"/>
                <a:gd name="T5" fmla="*/ 42 h 592"/>
                <a:gd name="T6" fmla="*/ 36 w 506"/>
                <a:gd name="T7" fmla="*/ 0 h 592"/>
                <a:gd name="T8" fmla="*/ 0 60000 65536"/>
                <a:gd name="T9" fmla="*/ 0 60000 65536"/>
                <a:gd name="T10" fmla="*/ 0 60000 65536"/>
                <a:gd name="T11" fmla="*/ 0 60000 65536"/>
                <a:gd name="T12" fmla="*/ 0 w 506"/>
                <a:gd name="T13" fmla="*/ 0 h 592"/>
                <a:gd name="T14" fmla="*/ 506 w 506"/>
                <a:gd name="T15" fmla="*/ 592 h 592"/>
              </a:gdLst>
              <a:ahLst/>
              <a:cxnLst>
                <a:cxn ang="T8">
                  <a:pos x="T0" y="T1"/>
                </a:cxn>
                <a:cxn ang="T9">
                  <a:pos x="T2" y="T3"/>
                </a:cxn>
                <a:cxn ang="T10">
                  <a:pos x="T4" y="T5"/>
                </a:cxn>
                <a:cxn ang="T11">
                  <a:pos x="T6" y="T7"/>
                </a:cxn>
              </a:cxnLst>
              <a:rect l="T12" t="T13" r="T14" b="T15"/>
              <a:pathLst>
                <a:path w="506" h="592">
                  <a:moveTo>
                    <a:pt x="506" y="0"/>
                  </a:moveTo>
                  <a:lnTo>
                    <a:pt x="328" y="592"/>
                  </a:lnTo>
                  <a:lnTo>
                    <a:pt x="0" y="539"/>
                  </a:lnTo>
                  <a:lnTo>
                    <a:pt x="5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81" name="Freeform 597"/>
            <p:cNvSpPr>
              <a:spLocks/>
            </p:cNvSpPr>
            <p:nvPr/>
          </p:nvSpPr>
          <p:spPr bwMode="auto">
            <a:xfrm>
              <a:off x="3274" y="1987"/>
              <a:ext cx="36" cy="46"/>
            </a:xfrm>
            <a:custGeom>
              <a:avLst/>
              <a:gdLst>
                <a:gd name="T0" fmla="*/ 36 w 506"/>
                <a:gd name="T1" fmla="*/ 0 h 592"/>
                <a:gd name="T2" fmla="*/ 23 w 506"/>
                <a:gd name="T3" fmla="*/ 46 h 592"/>
                <a:gd name="T4" fmla="*/ 0 w 506"/>
                <a:gd name="T5" fmla="*/ 42 h 592"/>
                <a:gd name="T6" fmla="*/ 36 w 506"/>
                <a:gd name="T7" fmla="*/ 0 h 592"/>
                <a:gd name="T8" fmla="*/ 0 60000 65536"/>
                <a:gd name="T9" fmla="*/ 0 60000 65536"/>
                <a:gd name="T10" fmla="*/ 0 60000 65536"/>
                <a:gd name="T11" fmla="*/ 0 60000 65536"/>
                <a:gd name="T12" fmla="*/ 0 w 506"/>
                <a:gd name="T13" fmla="*/ 0 h 592"/>
                <a:gd name="T14" fmla="*/ 506 w 506"/>
                <a:gd name="T15" fmla="*/ 592 h 592"/>
              </a:gdLst>
              <a:ahLst/>
              <a:cxnLst>
                <a:cxn ang="T8">
                  <a:pos x="T0" y="T1"/>
                </a:cxn>
                <a:cxn ang="T9">
                  <a:pos x="T2" y="T3"/>
                </a:cxn>
                <a:cxn ang="T10">
                  <a:pos x="T4" y="T5"/>
                </a:cxn>
                <a:cxn ang="T11">
                  <a:pos x="T6" y="T7"/>
                </a:cxn>
              </a:cxnLst>
              <a:rect l="T12" t="T13" r="T14" b="T15"/>
              <a:pathLst>
                <a:path w="506" h="592">
                  <a:moveTo>
                    <a:pt x="506" y="0"/>
                  </a:moveTo>
                  <a:lnTo>
                    <a:pt x="328" y="592"/>
                  </a:lnTo>
                  <a:lnTo>
                    <a:pt x="0" y="539"/>
                  </a:lnTo>
                  <a:lnTo>
                    <a:pt x="50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82" name="Freeform 598"/>
            <p:cNvSpPr>
              <a:spLocks/>
            </p:cNvSpPr>
            <p:nvPr/>
          </p:nvSpPr>
          <p:spPr bwMode="auto">
            <a:xfrm>
              <a:off x="3274" y="1978"/>
              <a:ext cx="36" cy="51"/>
            </a:xfrm>
            <a:custGeom>
              <a:avLst/>
              <a:gdLst>
                <a:gd name="T0" fmla="*/ 14 w 506"/>
                <a:gd name="T1" fmla="*/ 0 h 660"/>
                <a:gd name="T2" fmla="*/ 36 w 506"/>
                <a:gd name="T3" fmla="*/ 9 h 660"/>
                <a:gd name="T4" fmla="*/ 0 w 506"/>
                <a:gd name="T5" fmla="*/ 51 h 660"/>
                <a:gd name="T6" fmla="*/ 14 w 506"/>
                <a:gd name="T7" fmla="*/ 0 h 660"/>
                <a:gd name="T8" fmla="*/ 0 60000 65536"/>
                <a:gd name="T9" fmla="*/ 0 60000 65536"/>
                <a:gd name="T10" fmla="*/ 0 60000 65536"/>
                <a:gd name="T11" fmla="*/ 0 60000 65536"/>
                <a:gd name="T12" fmla="*/ 0 w 506"/>
                <a:gd name="T13" fmla="*/ 0 h 660"/>
                <a:gd name="T14" fmla="*/ 506 w 506"/>
                <a:gd name="T15" fmla="*/ 660 h 660"/>
              </a:gdLst>
              <a:ahLst/>
              <a:cxnLst>
                <a:cxn ang="T8">
                  <a:pos x="T0" y="T1"/>
                </a:cxn>
                <a:cxn ang="T9">
                  <a:pos x="T2" y="T3"/>
                </a:cxn>
                <a:cxn ang="T10">
                  <a:pos x="T4" y="T5"/>
                </a:cxn>
                <a:cxn ang="T11">
                  <a:pos x="T6" y="T7"/>
                </a:cxn>
              </a:cxnLst>
              <a:rect l="T12" t="T13" r="T14" b="T15"/>
              <a:pathLst>
                <a:path w="506" h="660">
                  <a:moveTo>
                    <a:pt x="200" y="0"/>
                  </a:moveTo>
                  <a:lnTo>
                    <a:pt x="506" y="121"/>
                  </a:lnTo>
                  <a:lnTo>
                    <a:pt x="0" y="660"/>
                  </a:lnTo>
                  <a:lnTo>
                    <a:pt x="2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83" name="Freeform 599"/>
            <p:cNvSpPr>
              <a:spLocks/>
            </p:cNvSpPr>
            <p:nvPr/>
          </p:nvSpPr>
          <p:spPr bwMode="auto">
            <a:xfrm>
              <a:off x="3274" y="1978"/>
              <a:ext cx="36" cy="51"/>
            </a:xfrm>
            <a:custGeom>
              <a:avLst/>
              <a:gdLst>
                <a:gd name="T0" fmla="*/ 14 w 506"/>
                <a:gd name="T1" fmla="*/ 0 h 660"/>
                <a:gd name="T2" fmla="*/ 36 w 506"/>
                <a:gd name="T3" fmla="*/ 9 h 660"/>
                <a:gd name="T4" fmla="*/ 0 w 506"/>
                <a:gd name="T5" fmla="*/ 51 h 660"/>
                <a:gd name="T6" fmla="*/ 14 w 506"/>
                <a:gd name="T7" fmla="*/ 0 h 660"/>
                <a:gd name="T8" fmla="*/ 0 60000 65536"/>
                <a:gd name="T9" fmla="*/ 0 60000 65536"/>
                <a:gd name="T10" fmla="*/ 0 60000 65536"/>
                <a:gd name="T11" fmla="*/ 0 60000 65536"/>
                <a:gd name="T12" fmla="*/ 0 w 506"/>
                <a:gd name="T13" fmla="*/ 0 h 660"/>
                <a:gd name="T14" fmla="*/ 506 w 506"/>
                <a:gd name="T15" fmla="*/ 660 h 660"/>
              </a:gdLst>
              <a:ahLst/>
              <a:cxnLst>
                <a:cxn ang="T8">
                  <a:pos x="T0" y="T1"/>
                </a:cxn>
                <a:cxn ang="T9">
                  <a:pos x="T2" y="T3"/>
                </a:cxn>
                <a:cxn ang="T10">
                  <a:pos x="T4" y="T5"/>
                </a:cxn>
                <a:cxn ang="T11">
                  <a:pos x="T6" y="T7"/>
                </a:cxn>
              </a:cxnLst>
              <a:rect l="T12" t="T13" r="T14" b="T15"/>
              <a:pathLst>
                <a:path w="506" h="660">
                  <a:moveTo>
                    <a:pt x="200" y="0"/>
                  </a:moveTo>
                  <a:lnTo>
                    <a:pt x="506" y="121"/>
                  </a:lnTo>
                  <a:lnTo>
                    <a:pt x="0" y="660"/>
                  </a:lnTo>
                  <a:lnTo>
                    <a:pt x="2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84" name="Freeform 600"/>
            <p:cNvSpPr>
              <a:spLocks/>
            </p:cNvSpPr>
            <p:nvPr/>
          </p:nvSpPr>
          <p:spPr bwMode="auto">
            <a:xfrm>
              <a:off x="3899" y="1977"/>
              <a:ext cx="41" cy="48"/>
            </a:xfrm>
            <a:custGeom>
              <a:avLst/>
              <a:gdLst>
                <a:gd name="T0" fmla="*/ 0 w 570"/>
                <a:gd name="T1" fmla="*/ 0 h 627"/>
                <a:gd name="T2" fmla="*/ 41 w 570"/>
                <a:gd name="T3" fmla="*/ 40 h 627"/>
                <a:gd name="T4" fmla="*/ 18 w 570"/>
                <a:gd name="T5" fmla="*/ 48 h 627"/>
                <a:gd name="T6" fmla="*/ 0 w 570"/>
                <a:gd name="T7" fmla="*/ 0 h 627"/>
                <a:gd name="T8" fmla="*/ 0 60000 65536"/>
                <a:gd name="T9" fmla="*/ 0 60000 65536"/>
                <a:gd name="T10" fmla="*/ 0 60000 65536"/>
                <a:gd name="T11" fmla="*/ 0 60000 65536"/>
                <a:gd name="T12" fmla="*/ 0 w 570"/>
                <a:gd name="T13" fmla="*/ 0 h 627"/>
                <a:gd name="T14" fmla="*/ 570 w 570"/>
                <a:gd name="T15" fmla="*/ 627 h 627"/>
              </a:gdLst>
              <a:ahLst/>
              <a:cxnLst>
                <a:cxn ang="T8">
                  <a:pos x="T0" y="T1"/>
                </a:cxn>
                <a:cxn ang="T9">
                  <a:pos x="T2" y="T3"/>
                </a:cxn>
                <a:cxn ang="T10">
                  <a:pos x="T4" y="T5"/>
                </a:cxn>
                <a:cxn ang="T11">
                  <a:pos x="T6" y="T7"/>
                </a:cxn>
              </a:cxnLst>
              <a:rect l="T12" t="T13" r="T14" b="T15"/>
              <a:pathLst>
                <a:path w="570" h="627">
                  <a:moveTo>
                    <a:pt x="0" y="0"/>
                  </a:moveTo>
                  <a:lnTo>
                    <a:pt x="570" y="526"/>
                  </a:lnTo>
                  <a:lnTo>
                    <a:pt x="256" y="62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85" name="Freeform 601"/>
            <p:cNvSpPr>
              <a:spLocks/>
            </p:cNvSpPr>
            <p:nvPr/>
          </p:nvSpPr>
          <p:spPr bwMode="auto">
            <a:xfrm>
              <a:off x="3899" y="1977"/>
              <a:ext cx="41" cy="48"/>
            </a:xfrm>
            <a:custGeom>
              <a:avLst/>
              <a:gdLst>
                <a:gd name="T0" fmla="*/ 0 w 570"/>
                <a:gd name="T1" fmla="*/ 0 h 627"/>
                <a:gd name="T2" fmla="*/ 41 w 570"/>
                <a:gd name="T3" fmla="*/ 40 h 627"/>
                <a:gd name="T4" fmla="*/ 18 w 570"/>
                <a:gd name="T5" fmla="*/ 48 h 627"/>
                <a:gd name="T6" fmla="*/ 0 w 570"/>
                <a:gd name="T7" fmla="*/ 0 h 627"/>
                <a:gd name="T8" fmla="*/ 0 60000 65536"/>
                <a:gd name="T9" fmla="*/ 0 60000 65536"/>
                <a:gd name="T10" fmla="*/ 0 60000 65536"/>
                <a:gd name="T11" fmla="*/ 0 60000 65536"/>
                <a:gd name="T12" fmla="*/ 0 w 570"/>
                <a:gd name="T13" fmla="*/ 0 h 627"/>
                <a:gd name="T14" fmla="*/ 570 w 570"/>
                <a:gd name="T15" fmla="*/ 627 h 627"/>
              </a:gdLst>
              <a:ahLst/>
              <a:cxnLst>
                <a:cxn ang="T8">
                  <a:pos x="T0" y="T1"/>
                </a:cxn>
                <a:cxn ang="T9">
                  <a:pos x="T2" y="T3"/>
                </a:cxn>
                <a:cxn ang="T10">
                  <a:pos x="T4" y="T5"/>
                </a:cxn>
                <a:cxn ang="T11">
                  <a:pos x="T6" y="T7"/>
                </a:cxn>
              </a:cxnLst>
              <a:rect l="T12" t="T13" r="T14" b="T15"/>
              <a:pathLst>
                <a:path w="570" h="627">
                  <a:moveTo>
                    <a:pt x="0" y="0"/>
                  </a:moveTo>
                  <a:lnTo>
                    <a:pt x="570" y="526"/>
                  </a:lnTo>
                  <a:lnTo>
                    <a:pt x="256" y="62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86" name="Freeform 602"/>
            <p:cNvSpPr>
              <a:spLocks/>
            </p:cNvSpPr>
            <p:nvPr/>
          </p:nvSpPr>
          <p:spPr bwMode="auto">
            <a:xfrm>
              <a:off x="3899" y="1967"/>
              <a:ext cx="41" cy="50"/>
            </a:xfrm>
            <a:custGeom>
              <a:avLst/>
              <a:gdLst>
                <a:gd name="T0" fmla="*/ 22 w 570"/>
                <a:gd name="T1" fmla="*/ 0 h 650"/>
                <a:gd name="T2" fmla="*/ 41 w 570"/>
                <a:gd name="T3" fmla="*/ 50 h 650"/>
                <a:gd name="T4" fmla="*/ 0 w 570"/>
                <a:gd name="T5" fmla="*/ 10 h 650"/>
                <a:gd name="T6" fmla="*/ 22 w 570"/>
                <a:gd name="T7" fmla="*/ 0 h 650"/>
                <a:gd name="T8" fmla="*/ 0 60000 65536"/>
                <a:gd name="T9" fmla="*/ 0 60000 65536"/>
                <a:gd name="T10" fmla="*/ 0 60000 65536"/>
                <a:gd name="T11" fmla="*/ 0 60000 65536"/>
                <a:gd name="T12" fmla="*/ 0 w 570"/>
                <a:gd name="T13" fmla="*/ 0 h 650"/>
                <a:gd name="T14" fmla="*/ 570 w 570"/>
                <a:gd name="T15" fmla="*/ 650 h 650"/>
              </a:gdLst>
              <a:ahLst/>
              <a:cxnLst>
                <a:cxn ang="T8">
                  <a:pos x="T0" y="T1"/>
                </a:cxn>
                <a:cxn ang="T9">
                  <a:pos x="T2" y="T3"/>
                </a:cxn>
                <a:cxn ang="T10">
                  <a:pos x="T4" y="T5"/>
                </a:cxn>
                <a:cxn ang="T11">
                  <a:pos x="T6" y="T7"/>
                </a:cxn>
              </a:cxnLst>
              <a:rect l="T12" t="T13" r="T14" b="T15"/>
              <a:pathLst>
                <a:path w="570" h="650">
                  <a:moveTo>
                    <a:pt x="304" y="0"/>
                  </a:moveTo>
                  <a:lnTo>
                    <a:pt x="570" y="650"/>
                  </a:lnTo>
                  <a:lnTo>
                    <a:pt x="0" y="124"/>
                  </a:lnTo>
                  <a:lnTo>
                    <a:pt x="3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87" name="Freeform 603"/>
            <p:cNvSpPr>
              <a:spLocks/>
            </p:cNvSpPr>
            <p:nvPr/>
          </p:nvSpPr>
          <p:spPr bwMode="auto">
            <a:xfrm>
              <a:off x="3899" y="1967"/>
              <a:ext cx="41" cy="50"/>
            </a:xfrm>
            <a:custGeom>
              <a:avLst/>
              <a:gdLst>
                <a:gd name="T0" fmla="*/ 22 w 570"/>
                <a:gd name="T1" fmla="*/ 0 h 650"/>
                <a:gd name="T2" fmla="*/ 41 w 570"/>
                <a:gd name="T3" fmla="*/ 50 h 650"/>
                <a:gd name="T4" fmla="*/ 0 w 570"/>
                <a:gd name="T5" fmla="*/ 10 h 650"/>
                <a:gd name="T6" fmla="*/ 22 w 570"/>
                <a:gd name="T7" fmla="*/ 0 h 650"/>
                <a:gd name="T8" fmla="*/ 0 60000 65536"/>
                <a:gd name="T9" fmla="*/ 0 60000 65536"/>
                <a:gd name="T10" fmla="*/ 0 60000 65536"/>
                <a:gd name="T11" fmla="*/ 0 60000 65536"/>
                <a:gd name="T12" fmla="*/ 0 w 570"/>
                <a:gd name="T13" fmla="*/ 0 h 650"/>
                <a:gd name="T14" fmla="*/ 570 w 570"/>
                <a:gd name="T15" fmla="*/ 650 h 650"/>
              </a:gdLst>
              <a:ahLst/>
              <a:cxnLst>
                <a:cxn ang="T8">
                  <a:pos x="T0" y="T1"/>
                </a:cxn>
                <a:cxn ang="T9">
                  <a:pos x="T2" y="T3"/>
                </a:cxn>
                <a:cxn ang="T10">
                  <a:pos x="T4" y="T5"/>
                </a:cxn>
                <a:cxn ang="T11">
                  <a:pos x="T6" y="T7"/>
                </a:cxn>
              </a:cxnLst>
              <a:rect l="T12" t="T13" r="T14" b="T15"/>
              <a:pathLst>
                <a:path w="570" h="650">
                  <a:moveTo>
                    <a:pt x="304" y="0"/>
                  </a:moveTo>
                  <a:lnTo>
                    <a:pt x="570" y="650"/>
                  </a:lnTo>
                  <a:lnTo>
                    <a:pt x="0" y="124"/>
                  </a:lnTo>
                  <a:lnTo>
                    <a:pt x="30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88" name="Freeform 604"/>
            <p:cNvSpPr>
              <a:spLocks/>
            </p:cNvSpPr>
            <p:nvPr/>
          </p:nvSpPr>
          <p:spPr bwMode="auto">
            <a:xfrm>
              <a:off x="3288" y="1951"/>
              <a:ext cx="43" cy="36"/>
            </a:xfrm>
            <a:custGeom>
              <a:avLst/>
              <a:gdLst>
                <a:gd name="T0" fmla="*/ 43 w 594"/>
                <a:gd name="T1" fmla="*/ 0 h 471"/>
                <a:gd name="T2" fmla="*/ 22 w 594"/>
                <a:gd name="T3" fmla="*/ 36 h 471"/>
                <a:gd name="T4" fmla="*/ 0 w 594"/>
                <a:gd name="T5" fmla="*/ 27 h 471"/>
                <a:gd name="T6" fmla="*/ 43 w 594"/>
                <a:gd name="T7" fmla="*/ 0 h 471"/>
                <a:gd name="T8" fmla="*/ 0 60000 65536"/>
                <a:gd name="T9" fmla="*/ 0 60000 65536"/>
                <a:gd name="T10" fmla="*/ 0 60000 65536"/>
                <a:gd name="T11" fmla="*/ 0 60000 65536"/>
                <a:gd name="T12" fmla="*/ 0 w 594"/>
                <a:gd name="T13" fmla="*/ 0 h 471"/>
                <a:gd name="T14" fmla="*/ 594 w 594"/>
                <a:gd name="T15" fmla="*/ 471 h 471"/>
              </a:gdLst>
              <a:ahLst/>
              <a:cxnLst>
                <a:cxn ang="T8">
                  <a:pos x="T0" y="T1"/>
                </a:cxn>
                <a:cxn ang="T9">
                  <a:pos x="T2" y="T3"/>
                </a:cxn>
                <a:cxn ang="T10">
                  <a:pos x="T4" y="T5"/>
                </a:cxn>
                <a:cxn ang="T11">
                  <a:pos x="T6" y="T7"/>
                </a:cxn>
              </a:cxnLst>
              <a:rect l="T12" t="T13" r="T14" b="T15"/>
              <a:pathLst>
                <a:path w="594" h="471">
                  <a:moveTo>
                    <a:pt x="594" y="0"/>
                  </a:moveTo>
                  <a:lnTo>
                    <a:pt x="306" y="471"/>
                  </a:lnTo>
                  <a:lnTo>
                    <a:pt x="0" y="350"/>
                  </a:lnTo>
                  <a:lnTo>
                    <a:pt x="5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89" name="Freeform 605"/>
            <p:cNvSpPr>
              <a:spLocks/>
            </p:cNvSpPr>
            <p:nvPr/>
          </p:nvSpPr>
          <p:spPr bwMode="auto">
            <a:xfrm>
              <a:off x="3288" y="1951"/>
              <a:ext cx="43" cy="36"/>
            </a:xfrm>
            <a:custGeom>
              <a:avLst/>
              <a:gdLst>
                <a:gd name="T0" fmla="*/ 43 w 594"/>
                <a:gd name="T1" fmla="*/ 0 h 471"/>
                <a:gd name="T2" fmla="*/ 22 w 594"/>
                <a:gd name="T3" fmla="*/ 36 h 471"/>
                <a:gd name="T4" fmla="*/ 0 w 594"/>
                <a:gd name="T5" fmla="*/ 27 h 471"/>
                <a:gd name="T6" fmla="*/ 43 w 594"/>
                <a:gd name="T7" fmla="*/ 0 h 471"/>
                <a:gd name="T8" fmla="*/ 0 60000 65536"/>
                <a:gd name="T9" fmla="*/ 0 60000 65536"/>
                <a:gd name="T10" fmla="*/ 0 60000 65536"/>
                <a:gd name="T11" fmla="*/ 0 60000 65536"/>
                <a:gd name="T12" fmla="*/ 0 w 594"/>
                <a:gd name="T13" fmla="*/ 0 h 471"/>
                <a:gd name="T14" fmla="*/ 594 w 594"/>
                <a:gd name="T15" fmla="*/ 471 h 471"/>
              </a:gdLst>
              <a:ahLst/>
              <a:cxnLst>
                <a:cxn ang="T8">
                  <a:pos x="T0" y="T1"/>
                </a:cxn>
                <a:cxn ang="T9">
                  <a:pos x="T2" y="T3"/>
                </a:cxn>
                <a:cxn ang="T10">
                  <a:pos x="T4" y="T5"/>
                </a:cxn>
                <a:cxn ang="T11">
                  <a:pos x="T6" y="T7"/>
                </a:cxn>
              </a:cxnLst>
              <a:rect l="T12" t="T13" r="T14" b="T15"/>
              <a:pathLst>
                <a:path w="594" h="471">
                  <a:moveTo>
                    <a:pt x="594" y="0"/>
                  </a:moveTo>
                  <a:lnTo>
                    <a:pt x="306" y="471"/>
                  </a:lnTo>
                  <a:lnTo>
                    <a:pt x="0" y="350"/>
                  </a:lnTo>
                  <a:lnTo>
                    <a:pt x="5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90" name="Freeform 606"/>
            <p:cNvSpPr>
              <a:spLocks/>
            </p:cNvSpPr>
            <p:nvPr/>
          </p:nvSpPr>
          <p:spPr bwMode="auto">
            <a:xfrm>
              <a:off x="3288" y="1936"/>
              <a:ext cx="43" cy="42"/>
            </a:xfrm>
            <a:custGeom>
              <a:avLst/>
              <a:gdLst>
                <a:gd name="T0" fmla="*/ 24 w 594"/>
                <a:gd name="T1" fmla="*/ 0 h 540"/>
                <a:gd name="T2" fmla="*/ 43 w 594"/>
                <a:gd name="T3" fmla="*/ 15 h 540"/>
                <a:gd name="T4" fmla="*/ 0 w 594"/>
                <a:gd name="T5" fmla="*/ 42 h 540"/>
                <a:gd name="T6" fmla="*/ 24 w 594"/>
                <a:gd name="T7" fmla="*/ 0 h 540"/>
                <a:gd name="T8" fmla="*/ 0 60000 65536"/>
                <a:gd name="T9" fmla="*/ 0 60000 65536"/>
                <a:gd name="T10" fmla="*/ 0 60000 65536"/>
                <a:gd name="T11" fmla="*/ 0 60000 65536"/>
                <a:gd name="T12" fmla="*/ 0 w 594"/>
                <a:gd name="T13" fmla="*/ 0 h 540"/>
                <a:gd name="T14" fmla="*/ 594 w 594"/>
                <a:gd name="T15" fmla="*/ 540 h 540"/>
              </a:gdLst>
              <a:ahLst/>
              <a:cxnLst>
                <a:cxn ang="T8">
                  <a:pos x="T0" y="T1"/>
                </a:cxn>
                <a:cxn ang="T9">
                  <a:pos x="T2" y="T3"/>
                </a:cxn>
                <a:cxn ang="T10">
                  <a:pos x="T4" y="T5"/>
                </a:cxn>
                <a:cxn ang="T11">
                  <a:pos x="T6" y="T7"/>
                </a:cxn>
              </a:cxnLst>
              <a:rect l="T12" t="T13" r="T14" b="T15"/>
              <a:pathLst>
                <a:path w="594" h="540">
                  <a:moveTo>
                    <a:pt x="330" y="0"/>
                  </a:moveTo>
                  <a:lnTo>
                    <a:pt x="594" y="190"/>
                  </a:lnTo>
                  <a:lnTo>
                    <a:pt x="0" y="540"/>
                  </a:lnTo>
                  <a:lnTo>
                    <a:pt x="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91" name="Freeform 607"/>
            <p:cNvSpPr>
              <a:spLocks/>
            </p:cNvSpPr>
            <p:nvPr/>
          </p:nvSpPr>
          <p:spPr bwMode="auto">
            <a:xfrm>
              <a:off x="3288" y="1936"/>
              <a:ext cx="43" cy="42"/>
            </a:xfrm>
            <a:custGeom>
              <a:avLst/>
              <a:gdLst>
                <a:gd name="T0" fmla="*/ 24 w 594"/>
                <a:gd name="T1" fmla="*/ 0 h 540"/>
                <a:gd name="T2" fmla="*/ 43 w 594"/>
                <a:gd name="T3" fmla="*/ 15 h 540"/>
                <a:gd name="T4" fmla="*/ 0 w 594"/>
                <a:gd name="T5" fmla="*/ 42 h 540"/>
                <a:gd name="T6" fmla="*/ 24 w 594"/>
                <a:gd name="T7" fmla="*/ 0 h 540"/>
                <a:gd name="T8" fmla="*/ 0 60000 65536"/>
                <a:gd name="T9" fmla="*/ 0 60000 65536"/>
                <a:gd name="T10" fmla="*/ 0 60000 65536"/>
                <a:gd name="T11" fmla="*/ 0 60000 65536"/>
                <a:gd name="T12" fmla="*/ 0 w 594"/>
                <a:gd name="T13" fmla="*/ 0 h 540"/>
                <a:gd name="T14" fmla="*/ 594 w 594"/>
                <a:gd name="T15" fmla="*/ 540 h 540"/>
              </a:gdLst>
              <a:ahLst/>
              <a:cxnLst>
                <a:cxn ang="T8">
                  <a:pos x="T0" y="T1"/>
                </a:cxn>
                <a:cxn ang="T9">
                  <a:pos x="T2" y="T3"/>
                </a:cxn>
                <a:cxn ang="T10">
                  <a:pos x="T4" y="T5"/>
                </a:cxn>
                <a:cxn ang="T11">
                  <a:pos x="T6" y="T7"/>
                </a:cxn>
              </a:cxnLst>
              <a:rect l="T12" t="T13" r="T14" b="T15"/>
              <a:pathLst>
                <a:path w="594" h="540">
                  <a:moveTo>
                    <a:pt x="330" y="0"/>
                  </a:moveTo>
                  <a:lnTo>
                    <a:pt x="594" y="190"/>
                  </a:lnTo>
                  <a:lnTo>
                    <a:pt x="0" y="540"/>
                  </a:lnTo>
                  <a:lnTo>
                    <a:pt x="3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92" name="Freeform 608"/>
            <p:cNvSpPr>
              <a:spLocks/>
            </p:cNvSpPr>
            <p:nvPr/>
          </p:nvSpPr>
          <p:spPr bwMode="auto">
            <a:xfrm>
              <a:off x="3878" y="1934"/>
              <a:ext cx="43" cy="43"/>
            </a:xfrm>
            <a:custGeom>
              <a:avLst/>
              <a:gdLst>
                <a:gd name="T0" fmla="*/ 0 w 601"/>
                <a:gd name="T1" fmla="*/ 0 h 561"/>
                <a:gd name="T2" fmla="*/ 43 w 601"/>
                <a:gd name="T3" fmla="*/ 33 h 561"/>
                <a:gd name="T4" fmla="*/ 21 w 601"/>
                <a:gd name="T5" fmla="*/ 43 h 561"/>
                <a:gd name="T6" fmla="*/ 0 w 601"/>
                <a:gd name="T7" fmla="*/ 0 h 561"/>
                <a:gd name="T8" fmla="*/ 0 60000 65536"/>
                <a:gd name="T9" fmla="*/ 0 60000 65536"/>
                <a:gd name="T10" fmla="*/ 0 60000 65536"/>
                <a:gd name="T11" fmla="*/ 0 60000 65536"/>
                <a:gd name="T12" fmla="*/ 0 w 601"/>
                <a:gd name="T13" fmla="*/ 0 h 561"/>
                <a:gd name="T14" fmla="*/ 601 w 601"/>
                <a:gd name="T15" fmla="*/ 561 h 561"/>
              </a:gdLst>
              <a:ahLst/>
              <a:cxnLst>
                <a:cxn ang="T8">
                  <a:pos x="T0" y="T1"/>
                </a:cxn>
                <a:cxn ang="T9">
                  <a:pos x="T2" y="T3"/>
                </a:cxn>
                <a:cxn ang="T10">
                  <a:pos x="T4" y="T5"/>
                </a:cxn>
                <a:cxn ang="T11">
                  <a:pos x="T6" y="T7"/>
                </a:cxn>
              </a:cxnLst>
              <a:rect l="T12" t="T13" r="T14" b="T15"/>
              <a:pathLst>
                <a:path w="601" h="561">
                  <a:moveTo>
                    <a:pt x="0" y="0"/>
                  </a:moveTo>
                  <a:lnTo>
                    <a:pt x="601" y="437"/>
                  </a:lnTo>
                  <a:lnTo>
                    <a:pt x="297" y="56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93" name="Freeform 609"/>
            <p:cNvSpPr>
              <a:spLocks/>
            </p:cNvSpPr>
            <p:nvPr/>
          </p:nvSpPr>
          <p:spPr bwMode="auto">
            <a:xfrm>
              <a:off x="3878" y="1934"/>
              <a:ext cx="43" cy="43"/>
            </a:xfrm>
            <a:custGeom>
              <a:avLst/>
              <a:gdLst>
                <a:gd name="T0" fmla="*/ 0 w 601"/>
                <a:gd name="T1" fmla="*/ 0 h 561"/>
                <a:gd name="T2" fmla="*/ 43 w 601"/>
                <a:gd name="T3" fmla="*/ 33 h 561"/>
                <a:gd name="T4" fmla="*/ 21 w 601"/>
                <a:gd name="T5" fmla="*/ 43 h 561"/>
                <a:gd name="T6" fmla="*/ 0 w 601"/>
                <a:gd name="T7" fmla="*/ 0 h 561"/>
                <a:gd name="T8" fmla="*/ 0 60000 65536"/>
                <a:gd name="T9" fmla="*/ 0 60000 65536"/>
                <a:gd name="T10" fmla="*/ 0 60000 65536"/>
                <a:gd name="T11" fmla="*/ 0 60000 65536"/>
                <a:gd name="T12" fmla="*/ 0 w 601"/>
                <a:gd name="T13" fmla="*/ 0 h 561"/>
                <a:gd name="T14" fmla="*/ 601 w 601"/>
                <a:gd name="T15" fmla="*/ 561 h 561"/>
              </a:gdLst>
              <a:ahLst/>
              <a:cxnLst>
                <a:cxn ang="T8">
                  <a:pos x="T0" y="T1"/>
                </a:cxn>
                <a:cxn ang="T9">
                  <a:pos x="T2" y="T3"/>
                </a:cxn>
                <a:cxn ang="T10">
                  <a:pos x="T4" y="T5"/>
                </a:cxn>
                <a:cxn ang="T11">
                  <a:pos x="T6" y="T7"/>
                </a:cxn>
              </a:cxnLst>
              <a:rect l="T12" t="T13" r="T14" b="T15"/>
              <a:pathLst>
                <a:path w="601" h="561">
                  <a:moveTo>
                    <a:pt x="0" y="0"/>
                  </a:moveTo>
                  <a:lnTo>
                    <a:pt x="601" y="437"/>
                  </a:lnTo>
                  <a:lnTo>
                    <a:pt x="297" y="56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94" name="Freeform 610"/>
            <p:cNvSpPr>
              <a:spLocks/>
            </p:cNvSpPr>
            <p:nvPr/>
          </p:nvSpPr>
          <p:spPr bwMode="auto">
            <a:xfrm>
              <a:off x="3312" y="1922"/>
              <a:ext cx="47" cy="29"/>
            </a:xfrm>
            <a:custGeom>
              <a:avLst/>
              <a:gdLst>
                <a:gd name="T0" fmla="*/ 47 w 653"/>
                <a:gd name="T1" fmla="*/ 0 h 374"/>
                <a:gd name="T2" fmla="*/ 19 w 653"/>
                <a:gd name="T3" fmla="*/ 29 h 374"/>
                <a:gd name="T4" fmla="*/ 0 w 653"/>
                <a:gd name="T5" fmla="*/ 14 h 374"/>
                <a:gd name="T6" fmla="*/ 47 w 653"/>
                <a:gd name="T7" fmla="*/ 0 h 374"/>
                <a:gd name="T8" fmla="*/ 0 60000 65536"/>
                <a:gd name="T9" fmla="*/ 0 60000 65536"/>
                <a:gd name="T10" fmla="*/ 0 60000 65536"/>
                <a:gd name="T11" fmla="*/ 0 60000 65536"/>
                <a:gd name="T12" fmla="*/ 0 w 653"/>
                <a:gd name="T13" fmla="*/ 0 h 374"/>
                <a:gd name="T14" fmla="*/ 653 w 653"/>
                <a:gd name="T15" fmla="*/ 374 h 374"/>
              </a:gdLst>
              <a:ahLst/>
              <a:cxnLst>
                <a:cxn ang="T8">
                  <a:pos x="T0" y="T1"/>
                </a:cxn>
                <a:cxn ang="T9">
                  <a:pos x="T2" y="T3"/>
                </a:cxn>
                <a:cxn ang="T10">
                  <a:pos x="T4" y="T5"/>
                </a:cxn>
                <a:cxn ang="T11">
                  <a:pos x="T6" y="T7"/>
                </a:cxn>
              </a:cxnLst>
              <a:rect l="T12" t="T13" r="T14" b="T15"/>
              <a:pathLst>
                <a:path w="653" h="374">
                  <a:moveTo>
                    <a:pt x="653" y="0"/>
                  </a:moveTo>
                  <a:lnTo>
                    <a:pt x="264" y="374"/>
                  </a:lnTo>
                  <a:lnTo>
                    <a:pt x="0" y="184"/>
                  </a:lnTo>
                  <a:lnTo>
                    <a:pt x="6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95" name="Freeform 611"/>
            <p:cNvSpPr>
              <a:spLocks/>
            </p:cNvSpPr>
            <p:nvPr/>
          </p:nvSpPr>
          <p:spPr bwMode="auto">
            <a:xfrm>
              <a:off x="3312" y="1922"/>
              <a:ext cx="47" cy="29"/>
            </a:xfrm>
            <a:custGeom>
              <a:avLst/>
              <a:gdLst>
                <a:gd name="T0" fmla="*/ 47 w 653"/>
                <a:gd name="T1" fmla="*/ 0 h 374"/>
                <a:gd name="T2" fmla="*/ 19 w 653"/>
                <a:gd name="T3" fmla="*/ 29 h 374"/>
                <a:gd name="T4" fmla="*/ 0 w 653"/>
                <a:gd name="T5" fmla="*/ 14 h 374"/>
                <a:gd name="T6" fmla="*/ 47 w 653"/>
                <a:gd name="T7" fmla="*/ 0 h 374"/>
                <a:gd name="T8" fmla="*/ 0 60000 65536"/>
                <a:gd name="T9" fmla="*/ 0 60000 65536"/>
                <a:gd name="T10" fmla="*/ 0 60000 65536"/>
                <a:gd name="T11" fmla="*/ 0 60000 65536"/>
                <a:gd name="T12" fmla="*/ 0 w 653"/>
                <a:gd name="T13" fmla="*/ 0 h 374"/>
                <a:gd name="T14" fmla="*/ 653 w 653"/>
                <a:gd name="T15" fmla="*/ 374 h 374"/>
              </a:gdLst>
              <a:ahLst/>
              <a:cxnLst>
                <a:cxn ang="T8">
                  <a:pos x="T0" y="T1"/>
                </a:cxn>
                <a:cxn ang="T9">
                  <a:pos x="T2" y="T3"/>
                </a:cxn>
                <a:cxn ang="T10">
                  <a:pos x="T4" y="T5"/>
                </a:cxn>
                <a:cxn ang="T11">
                  <a:pos x="T6" y="T7"/>
                </a:cxn>
              </a:cxnLst>
              <a:rect l="T12" t="T13" r="T14" b="T15"/>
              <a:pathLst>
                <a:path w="653" h="374">
                  <a:moveTo>
                    <a:pt x="653" y="0"/>
                  </a:moveTo>
                  <a:lnTo>
                    <a:pt x="264" y="374"/>
                  </a:lnTo>
                  <a:lnTo>
                    <a:pt x="0" y="184"/>
                  </a:lnTo>
                  <a:lnTo>
                    <a:pt x="65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96" name="Freeform 612"/>
            <p:cNvSpPr>
              <a:spLocks/>
            </p:cNvSpPr>
            <p:nvPr/>
          </p:nvSpPr>
          <p:spPr bwMode="auto">
            <a:xfrm>
              <a:off x="3878" y="1922"/>
              <a:ext cx="43" cy="45"/>
            </a:xfrm>
            <a:custGeom>
              <a:avLst/>
              <a:gdLst>
                <a:gd name="T0" fmla="*/ 21 w 601"/>
                <a:gd name="T1" fmla="*/ 0 h 593"/>
                <a:gd name="T2" fmla="*/ 43 w 601"/>
                <a:gd name="T3" fmla="*/ 45 h 593"/>
                <a:gd name="T4" fmla="*/ 0 w 601"/>
                <a:gd name="T5" fmla="*/ 12 h 593"/>
                <a:gd name="T6" fmla="*/ 21 w 601"/>
                <a:gd name="T7" fmla="*/ 0 h 593"/>
                <a:gd name="T8" fmla="*/ 0 60000 65536"/>
                <a:gd name="T9" fmla="*/ 0 60000 65536"/>
                <a:gd name="T10" fmla="*/ 0 60000 65536"/>
                <a:gd name="T11" fmla="*/ 0 60000 65536"/>
                <a:gd name="T12" fmla="*/ 0 w 601"/>
                <a:gd name="T13" fmla="*/ 0 h 593"/>
                <a:gd name="T14" fmla="*/ 601 w 601"/>
                <a:gd name="T15" fmla="*/ 593 h 593"/>
              </a:gdLst>
              <a:ahLst/>
              <a:cxnLst>
                <a:cxn ang="T8">
                  <a:pos x="T0" y="T1"/>
                </a:cxn>
                <a:cxn ang="T9">
                  <a:pos x="T2" y="T3"/>
                </a:cxn>
                <a:cxn ang="T10">
                  <a:pos x="T4" y="T5"/>
                </a:cxn>
                <a:cxn ang="T11">
                  <a:pos x="T6" y="T7"/>
                </a:cxn>
              </a:cxnLst>
              <a:rect l="T12" t="T13" r="T14" b="T15"/>
              <a:pathLst>
                <a:path w="601" h="593">
                  <a:moveTo>
                    <a:pt x="288" y="0"/>
                  </a:moveTo>
                  <a:lnTo>
                    <a:pt x="601" y="593"/>
                  </a:lnTo>
                  <a:lnTo>
                    <a:pt x="0" y="156"/>
                  </a:lnTo>
                  <a:lnTo>
                    <a:pt x="2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97" name="Freeform 613"/>
            <p:cNvSpPr>
              <a:spLocks/>
            </p:cNvSpPr>
            <p:nvPr/>
          </p:nvSpPr>
          <p:spPr bwMode="auto">
            <a:xfrm>
              <a:off x="3878" y="1922"/>
              <a:ext cx="43" cy="45"/>
            </a:xfrm>
            <a:custGeom>
              <a:avLst/>
              <a:gdLst>
                <a:gd name="T0" fmla="*/ 21 w 601"/>
                <a:gd name="T1" fmla="*/ 0 h 593"/>
                <a:gd name="T2" fmla="*/ 43 w 601"/>
                <a:gd name="T3" fmla="*/ 45 h 593"/>
                <a:gd name="T4" fmla="*/ 0 w 601"/>
                <a:gd name="T5" fmla="*/ 12 h 593"/>
                <a:gd name="T6" fmla="*/ 21 w 601"/>
                <a:gd name="T7" fmla="*/ 0 h 593"/>
                <a:gd name="T8" fmla="*/ 0 60000 65536"/>
                <a:gd name="T9" fmla="*/ 0 60000 65536"/>
                <a:gd name="T10" fmla="*/ 0 60000 65536"/>
                <a:gd name="T11" fmla="*/ 0 60000 65536"/>
                <a:gd name="T12" fmla="*/ 0 w 601"/>
                <a:gd name="T13" fmla="*/ 0 h 593"/>
                <a:gd name="T14" fmla="*/ 601 w 601"/>
                <a:gd name="T15" fmla="*/ 593 h 593"/>
              </a:gdLst>
              <a:ahLst/>
              <a:cxnLst>
                <a:cxn ang="T8">
                  <a:pos x="T0" y="T1"/>
                </a:cxn>
                <a:cxn ang="T9">
                  <a:pos x="T2" y="T3"/>
                </a:cxn>
                <a:cxn ang="T10">
                  <a:pos x="T4" y="T5"/>
                </a:cxn>
                <a:cxn ang="T11">
                  <a:pos x="T6" y="T7"/>
                </a:cxn>
              </a:cxnLst>
              <a:rect l="T12" t="T13" r="T14" b="T15"/>
              <a:pathLst>
                <a:path w="601" h="593">
                  <a:moveTo>
                    <a:pt x="288" y="0"/>
                  </a:moveTo>
                  <a:lnTo>
                    <a:pt x="601" y="593"/>
                  </a:lnTo>
                  <a:lnTo>
                    <a:pt x="0" y="156"/>
                  </a:lnTo>
                  <a:lnTo>
                    <a:pt x="28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198" name="Freeform 614"/>
            <p:cNvSpPr>
              <a:spLocks/>
            </p:cNvSpPr>
            <p:nvPr/>
          </p:nvSpPr>
          <p:spPr bwMode="auto">
            <a:xfrm>
              <a:off x="3312" y="1903"/>
              <a:ext cx="47" cy="33"/>
            </a:xfrm>
            <a:custGeom>
              <a:avLst/>
              <a:gdLst>
                <a:gd name="T0" fmla="*/ 32 w 653"/>
                <a:gd name="T1" fmla="*/ 0 h 427"/>
                <a:gd name="T2" fmla="*/ 47 w 653"/>
                <a:gd name="T3" fmla="*/ 19 h 427"/>
                <a:gd name="T4" fmla="*/ 0 w 653"/>
                <a:gd name="T5" fmla="*/ 33 h 427"/>
                <a:gd name="T6" fmla="*/ 32 w 653"/>
                <a:gd name="T7" fmla="*/ 0 h 427"/>
                <a:gd name="T8" fmla="*/ 0 60000 65536"/>
                <a:gd name="T9" fmla="*/ 0 60000 65536"/>
                <a:gd name="T10" fmla="*/ 0 60000 65536"/>
                <a:gd name="T11" fmla="*/ 0 60000 65536"/>
                <a:gd name="T12" fmla="*/ 0 w 653"/>
                <a:gd name="T13" fmla="*/ 0 h 427"/>
                <a:gd name="T14" fmla="*/ 653 w 653"/>
                <a:gd name="T15" fmla="*/ 427 h 427"/>
              </a:gdLst>
              <a:ahLst/>
              <a:cxnLst>
                <a:cxn ang="T8">
                  <a:pos x="T0" y="T1"/>
                </a:cxn>
                <a:cxn ang="T9">
                  <a:pos x="T2" y="T3"/>
                </a:cxn>
                <a:cxn ang="T10">
                  <a:pos x="T4" y="T5"/>
                </a:cxn>
                <a:cxn ang="T11">
                  <a:pos x="T6" y="T7"/>
                </a:cxn>
              </a:cxnLst>
              <a:rect l="T12" t="T13" r="T14" b="T15"/>
              <a:pathLst>
                <a:path w="653" h="427">
                  <a:moveTo>
                    <a:pt x="445" y="0"/>
                  </a:moveTo>
                  <a:lnTo>
                    <a:pt x="653" y="243"/>
                  </a:lnTo>
                  <a:lnTo>
                    <a:pt x="0" y="427"/>
                  </a:lnTo>
                  <a:lnTo>
                    <a:pt x="4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199" name="Freeform 615"/>
            <p:cNvSpPr>
              <a:spLocks/>
            </p:cNvSpPr>
            <p:nvPr/>
          </p:nvSpPr>
          <p:spPr bwMode="auto">
            <a:xfrm>
              <a:off x="3312" y="1903"/>
              <a:ext cx="47" cy="33"/>
            </a:xfrm>
            <a:custGeom>
              <a:avLst/>
              <a:gdLst>
                <a:gd name="T0" fmla="*/ 32 w 653"/>
                <a:gd name="T1" fmla="*/ 0 h 427"/>
                <a:gd name="T2" fmla="*/ 47 w 653"/>
                <a:gd name="T3" fmla="*/ 19 h 427"/>
                <a:gd name="T4" fmla="*/ 0 w 653"/>
                <a:gd name="T5" fmla="*/ 33 h 427"/>
                <a:gd name="T6" fmla="*/ 32 w 653"/>
                <a:gd name="T7" fmla="*/ 0 h 427"/>
                <a:gd name="T8" fmla="*/ 0 60000 65536"/>
                <a:gd name="T9" fmla="*/ 0 60000 65536"/>
                <a:gd name="T10" fmla="*/ 0 60000 65536"/>
                <a:gd name="T11" fmla="*/ 0 60000 65536"/>
                <a:gd name="T12" fmla="*/ 0 w 653"/>
                <a:gd name="T13" fmla="*/ 0 h 427"/>
                <a:gd name="T14" fmla="*/ 653 w 653"/>
                <a:gd name="T15" fmla="*/ 427 h 427"/>
              </a:gdLst>
              <a:ahLst/>
              <a:cxnLst>
                <a:cxn ang="T8">
                  <a:pos x="T0" y="T1"/>
                </a:cxn>
                <a:cxn ang="T9">
                  <a:pos x="T2" y="T3"/>
                </a:cxn>
                <a:cxn ang="T10">
                  <a:pos x="T4" y="T5"/>
                </a:cxn>
                <a:cxn ang="T11">
                  <a:pos x="T6" y="T7"/>
                </a:cxn>
              </a:cxnLst>
              <a:rect l="T12" t="T13" r="T14" b="T15"/>
              <a:pathLst>
                <a:path w="653" h="427">
                  <a:moveTo>
                    <a:pt x="445" y="0"/>
                  </a:moveTo>
                  <a:lnTo>
                    <a:pt x="653" y="243"/>
                  </a:lnTo>
                  <a:lnTo>
                    <a:pt x="0" y="427"/>
                  </a:lnTo>
                  <a:lnTo>
                    <a:pt x="44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00" name="Freeform 616"/>
            <p:cNvSpPr>
              <a:spLocks/>
            </p:cNvSpPr>
            <p:nvPr/>
          </p:nvSpPr>
          <p:spPr bwMode="auto">
            <a:xfrm>
              <a:off x="3344" y="1899"/>
              <a:ext cx="49" cy="23"/>
            </a:xfrm>
            <a:custGeom>
              <a:avLst/>
              <a:gdLst>
                <a:gd name="T0" fmla="*/ 49 w 693"/>
                <a:gd name="T1" fmla="*/ 0 h 298"/>
                <a:gd name="T2" fmla="*/ 15 w 693"/>
                <a:gd name="T3" fmla="*/ 23 h 298"/>
                <a:gd name="T4" fmla="*/ 0 w 693"/>
                <a:gd name="T5" fmla="*/ 4 h 298"/>
                <a:gd name="T6" fmla="*/ 49 w 693"/>
                <a:gd name="T7" fmla="*/ 0 h 298"/>
                <a:gd name="T8" fmla="*/ 0 60000 65536"/>
                <a:gd name="T9" fmla="*/ 0 60000 65536"/>
                <a:gd name="T10" fmla="*/ 0 60000 65536"/>
                <a:gd name="T11" fmla="*/ 0 60000 65536"/>
                <a:gd name="T12" fmla="*/ 0 w 693"/>
                <a:gd name="T13" fmla="*/ 0 h 298"/>
                <a:gd name="T14" fmla="*/ 693 w 693"/>
                <a:gd name="T15" fmla="*/ 298 h 298"/>
              </a:gdLst>
              <a:ahLst/>
              <a:cxnLst>
                <a:cxn ang="T8">
                  <a:pos x="T0" y="T1"/>
                </a:cxn>
                <a:cxn ang="T9">
                  <a:pos x="T2" y="T3"/>
                </a:cxn>
                <a:cxn ang="T10">
                  <a:pos x="T4" y="T5"/>
                </a:cxn>
                <a:cxn ang="T11">
                  <a:pos x="T6" y="T7"/>
                </a:cxn>
              </a:cxnLst>
              <a:rect l="T12" t="T13" r="T14" b="T15"/>
              <a:pathLst>
                <a:path w="693" h="298">
                  <a:moveTo>
                    <a:pt x="693" y="0"/>
                  </a:moveTo>
                  <a:lnTo>
                    <a:pt x="208" y="298"/>
                  </a:lnTo>
                  <a:lnTo>
                    <a:pt x="0" y="55"/>
                  </a:lnTo>
                  <a:lnTo>
                    <a:pt x="6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01" name="Freeform 617"/>
            <p:cNvSpPr>
              <a:spLocks/>
            </p:cNvSpPr>
            <p:nvPr/>
          </p:nvSpPr>
          <p:spPr bwMode="auto">
            <a:xfrm>
              <a:off x="3344" y="1899"/>
              <a:ext cx="49" cy="23"/>
            </a:xfrm>
            <a:custGeom>
              <a:avLst/>
              <a:gdLst>
                <a:gd name="T0" fmla="*/ 49 w 693"/>
                <a:gd name="T1" fmla="*/ 0 h 298"/>
                <a:gd name="T2" fmla="*/ 15 w 693"/>
                <a:gd name="T3" fmla="*/ 23 h 298"/>
                <a:gd name="T4" fmla="*/ 0 w 693"/>
                <a:gd name="T5" fmla="*/ 4 h 298"/>
                <a:gd name="T6" fmla="*/ 49 w 693"/>
                <a:gd name="T7" fmla="*/ 0 h 298"/>
                <a:gd name="T8" fmla="*/ 0 60000 65536"/>
                <a:gd name="T9" fmla="*/ 0 60000 65536"/>
                <a:gd name="T10" fmla="*/ 0 60000 65536"/>
                <a:gd name="T11" fmla="*/ 0 60000 65536"/>
                <a:gd name="T12" fmla="*/ 0 w 693"/>
                <a:gd name="T13" fmla="*/ 0 h 298"/>
                <a:gd name="T14" fmla="*/ 693 w 693"/>
                <a:gd name="T15" fmla="*/ 298 h 298"/>
              </a:gdLst>
              <a:ahLst/>
              <a:cxnLst>
                <a:cxn ang="T8">
                  <a:pos x="T0" y="T1"/>
                </a:cxn>
                <a:cxn ang="T9">
                  <a:pos x="T2" y="T3"/>
                </a:cxn>
                <a:cxn ang="T10">
                  <a:pos x="T4" y="T5"/>
                </a:cxn>
                <a:cxn ang="T11">
                  <a:pos x="T6" y="T7"/>
                </a:cxn>
              </a:cxnLst>
              <a:rect l="T12" t="T13" r="T14" b="T15"/>
              <a:pathLst>
                <a:path w="693" h="298">
                  <a:moveTo>
                    <a:pt x="693" y="0"/>
                  </a:moveTo>
                  <a:lnTo>
                    <a:pt x="208" y="298"/>
                  </a:lnTo>
                  <a:lnTo>
                    <a:pt x="0" y="55"/>
                  </a:lnTo>
                  <a:lnTo>
                    <a:pt x="69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02" name="Freeform 618"/>
            <p:cNvSpPr>
              <a:spLocks/>
            </p:cNvSpPr>
            <p:nvPr/>
          </p:nvSpPr>
          <p:spPr bwMode="auto">
            <a:xfrm>
              <a:off x="3854" y="1897"/>
              <a:ext cx="45" cy="37"/>
            </a:xfrm>
            <a:custGeom>
              <a:avLst/>
              <a:gdLst>
                <a:gd name="T0" fmla="*/ 0 w 626"/>
                <a:gd name="T1" fmla="*/ 0 h 477"/>
                <a:gd name="T2" fmla="*/ 45 w 626"/>
                <a:gd name="T3" fmla="*/ 25 h 477"/>
                <a:gd name="T4" fmla="*/ 24 w 626"/>
                <a:gd name="T5" fmla="*/ 37 h 477"/>
                <a:gd name="T6" fmla="*/ 0 w 626"/>
                <a:gd name="T7" fmla="*/ 0 h 477"/>
                <a:gd name="T8" fmla="*/ 0 60000 65536"/>
                <a:gd name="T9" fmla="*/ 0 60000 65536"/>
                <a:gd name="T10" fmla="*/ 0 60000 65536"/>
                <a:gd name="T11" fmla="*/ 0 60000 65536"/>
                <a:gd name="T12" fmla="*/ 0 w 626"/>
                <a:gd name="T13" fmla="*/ 0 h 477"/>
                <a:gd name="T14" fmla="*/ 626 w 626"/>
                <a:gd name="T15" fmla="*/ 477 h 477"/>
              </a:gdLst>
              <a:ahLst/>
              <a:cxnLst>
                <a:cxn ang="T8">
                  <a:pos x="T0" y="T1"/>
                </a:cxn>
                <a:cxn ang="T9">
                  <a:pos x="T2" y="T3"/>
                </a:cxn>
                <a:cxn ang="T10">
                  <a:pos x="T4" y="T5"/>
                </a:cxn>
                <a:cxn ang="T11">
                  <a:pos x="T6" y="T7"/>
                </a:cxn>
              </a:cxnLst>
              <a:rect l="T12" t="T13" r="T14" b="T15"/>
              <a:pathLst>
                <a:path w="626" h="477">
                  <a:moveTo>
                    <a:pt x="0" y="0"/>
                  </a:moveTo>
                  <a:lnTo>
                    <a:pt x="626" y="321"/>
                  </a:lnTo>
                  <a:lnTo>
                    <a:pt x="338" y="47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03" name="Freeform 619"/>
            <p:cNvSpPr>
              <a:spLocks/>
            </p:cNvSpPr>
            <p:nvPr/>
          </p:nvSpPr>
          <p:spPr bwMode="auto">
            <a:xfrm>
              <a:off x="3854" y="1897"/>
              <a:ext cx="45" cy="37"/>
            </a:xfrm>
            <a:custGeom>
              <a:avLst/>
              <a:gdLst>
                <a:gd name="T0" fmla="*/ 0 w 626"/>
                <a:gd name="T1" fmla="*/ 0 h 477"/>
                <a:gd name="T2" fmla="*/ 45 w 626"/>
                <a:gd name="T3" fmla="*/ 25 h 477"/>
                <a:gd name="T4" fmla="*/ 24 w 626"/>
                <a:gd name="T5" fmla="*/ 37 h 477"/>
                <a:gd name="T6" fmla="*/ 0 w 626"/>
                <a:gd name="T7" fmla="*/ 0 h 477"/>
                <a:gd name="T8" fmla="*/ 0 60000 65536"/>
                <a:gd name="T9" fmla="*/ 0 60000 65536"/>
                <a:gd name="T10" fmla="*/ 0 60000 65536"/>
                <a:gd name="T11" fmla="*/ 0 60000 65536"/>
                <a:gd name="T12" fmla="*/ 0 w 626"/>
                <a:gd name="T13" fmla="*/ 0 h 477"/>
                <a:gd name="T14" fmla="*/ 626 w 626"/>
                <a:gd name="T15" fmla="*/ 477 h 477"/>
              </a:gdLst>
              <a:ahLst/>
              <a:cxnLst>
                <a:cxn ang="T8">
                  <a:pos x="T0" y="T1"/>
                </a:cxn>
                <a:cxn ang="T9">
                  <a:pos x="T2" y="T3"/>
                </a:cxn>
                <a:cxn ang="T10">
                  <a:pos x="T4" y="T5"/>
                </a:cxn>
                <a:cxn ang="T11">
                  <a:pos x="T6" y="T7"/>
                </a:cxn>
              </a:cxnLst>
              <a:rect l="T12" t="T13" r="T14" b="T15"/>
              <a:pathLst>
                <a:path w="626" h="477">
                  <a:moveTo>
                    <a:pt x="0" y="0"/>
                  </a:moveTo>
                  <a:lnTo>
                    <a:pt x="626" y="321"/>
                  </a:lnTo>
                  <a:lnTo>
                    <a:pt x="338" y="47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04" name="Freeform 620"/>
            <p:cNvSpPr>
              <a:spLocks/>
            </p:cNvSpPr>
            <p:nvPr/>
          </p:nvSpPr>
          <p:spPr bwMode="auto">
            <a:xfrm>
              <a:off x="3854" y="1882"/>
              <a:ext cx="45" cy="40"/>
            </a:xfrm>
            <a:custGeom>
              <a:avLst/>
              <a:gdLst>
                <a:gd name="T0" fmla="*/ 19 w 626"/>
                <a:gd name="T1" fmla="*/ 0 h 515"/>
                <a:gd name="T2" fmla="*/ 45 w 626"/>
                <a:gd name="T3" fmla="*/ 40 h 515"/>
                <a:gd name="T4" fmla="*/ 0 w 626"/>
                <a:gd name="T5" fmla="*/ 15 h 515"/>
                <a:gd name="T6" fmla="*/ 19 w 626"/>
                <a:gd name="T7" fmla="*/ 0 h 515"/>
                <a:gd name="T8" fmla="*/ 0 60000 65536"/>
                <a:gd name="T9" fmla="*/ 0 60000 65536"/>
                <a:gd name="T10" fmla="*/ 0 60000 65536"/>
                <a:gd name="T11" fmla="*/ 0 60000 65536"/>
                <a:gd name="T12" fmla="*/ 0 w 626"/>
                <a:gd name="T13" fmla="*/ 0 h 515"/>
                <a:gd name="T14" fmla="*/ 626 w 626"/>
                <a:gd name="T15" fmla="*/ 515 h 515"/>
              </a:gdLst>
              <a:ahLst/>
              <a:cxnLst>
                <a:cxn ang="T8">
                  <a:pos x="T0" y="T1"/>
                </a:cxn>
                <a:cxn ang="T9">
                  <a:pos x="T2" y="T3"/>
                </a:cxn>
                <a:cxn ang="T10">
                  <a:pos x="T4" y="T5"/>
                </a:cxn>
                <a:cxn ang="T11">
                  <a:pos x="T6" y="T7"/>
                </a:cxn>
              </a:cxnLst>
              <a:rect l="T12" t="T13" r="T14" b="T15"/>
              <a:pathLst>
                <a:path w="626" h="515">
                  <a:moveTo>
                    <a:pt x="261" y="0"/>
                  </a:moveTo>
                  <a:lnTo>
                    <a:pt x="626" y="515"/>
                  </a:lnTo>
                  <a:lnTo>
                    <a:pt x="0" y="194"/>
                  </a:lnTo>
                  <a:lnTo>
                    <a:pt x="2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05" name="Freeform 621"/>
            <p:cNvSpPr>
              <a:spLocks/>
            </p:cNvSpPr>
            <p:nvPr/>
          </p:nvSpPr>
          <p:spPr bwMode="auto">
            <a:xfrm>
              <a:off x="3854" y="1882"/>
              <a:ext cx="45" cy="40"/>
            </a:xfrm>
            <a:custGeom>
              <a:avLst/>
              <a:gdLst>
                <a:gd name="T0" fmla="*/ 19 w 626"/>
                <a:gd name="T1" fmla="*/ 0 h 515"/>
                <a:gd name="T2" fmla="*/ 45 w 626"/>
                <a:gd name="T3" fmla="*/ 40 h 515"/>
                <a:gd name="T4" fmla="*/ 0 w 626"/>
                <a:gd name="T5" fmla="*/ 15 h 515"/>
                <a:gd name="T6" fmla="*/ 19 w 626"/>
                <a:gd name="T7" fmla="*/ 0 h 515"/>
                <a:gd name="T8" fmla="*/ 0 60000 65536"/>
                <a:gd name="T9" fmla="*/ 0 60000 65536"/>
                <a:gd name="T10" fmla="*/ 0 60000 65536"/>
                <a:gd name="T11" fmla="*/ 0 60000 65536"/>
                <a:gd name="T12" fmla="*/ 0 w 626"/>
                <a:gd name="T13" fmla="*/ 0 h 515"/>
                <a:gd name="T14" fmla="*/ 626 w 626"/>
                <a:gd name="T15" fmla="*/ 515 h 515"/>
              </a:gdLst>
              <a:ahLst/>
              <a:cxnLst>
                <a:cxn ang="T8">
                  <a:pos x="T0" y="T1"/>
                </a:cxn>
                <a:cxn ang="T9">
                  <a:pos x="T2" y="T3"/>
                </a:cxn>
                <a:cxn ang="T10">
                  <a:pos x="T4" y="T5"/>
                </a:cxn>
                <a:cxn ang="T11">
                  <a:pos x="T6" y="T7"/>
                </a:cxn>
              </a:cxnLst>
              <a:rect l="T12" t="T13" r="T14" b="T15"/>
              <a:pathLst>
                <a:path w="626" h="515">
                  <a:moveTo>
                    <a:pt x="261" y="0"/>
                  </a:moveTo>
                  <a:lnTo>
                    <a:pt x="626" y="515"/>
                  </a:lnTo>
                  <a:lnTo>
                    <a:pt x="0" y="194"/>
                  </a:lnTo>
                  <a:lnTo>
                    <a:pt x="2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06" name="Freeform 622"/>
            <p:cNvSpPr>
              <a:spLocks/>
            </p:cNvSpPr>
            <p:nvPr/>
          </p:nvSpPr>
          <p:spPr bwMode="auto">
            <a:xfrm>
              <a:off x="3344" y="1881"/>
              <a:ext cx="90" cy="22"/>
            </a:xfrm>
            <a:custGeom>
              <a:avLst/>
              <a:gdLst>
                <a:gd name="T0" fmla="*/ 90 w 1262"/>
                <a:gd name="T1" fmla="*/ 0 h 287"/>
                <a:gd name="T2" fmla="*/ 49 w 1262"/>
                <a:gd name="T3" fmla="*/ 18 h 287"/>
                <a:gd name="T4" fmla="*/ 0 w 1262"/>
                <a:gd name="T5" fmla="*/ 22 h 287"/>
                <a:gd name="T6" fmla="*/ 90 w 1262"/>
                <a:gd name="T7" fmla="*/ 0 h 287"/>
                <a:gd name="T8" fmla="*/ 0 60000 65536"/>
                <a:gd name="T9" fmla="*/ 0 60000 65536"/>
                <a:gd name="T10" fmla="*/ 0 60000 65536"/>
                <a:gd name="T11" fmla="*/ 0 60000 65536"/>
                <a:gd name="T12" fmla="*/ 0 w 1262"/>
                <a:gd name="T13" fmla="*/ 0 h 287"/>
                <a:gd name="T14" fmla="*/ 1262 w 1262"/>
                <a:gd name="T15" fmla="*/ 287 h 287"/>
              </a:gdLst>
              <a:ahLst/>
              <a:cxnLst>
                <a:cxn ang="T8">
                  <a:pos x="T0" y="T1"/>
                </a:cxn>
                <a:cxn ang="T9">
                  <a:pos x="T2" y="T3"/>
                </a:cxn>
                <a:cxn ang="T10">
                  <a:pos x="T4" y="T5"/>
                </a:cxn>
                <a:cxn ang="T11">
                  <a:pos x="T6" y="T7"/>
                </a:cxn>
              </a:cxnLst>
              <a:rect l="T12" t="T13" r="T14" b="T15"/>
              <a:pathLst>
                <a:path w="1262" h="287">
                  <a:moveTo>
                    <a:pt x="1262" y="0"/>
                  </a:moveTo>
                  <a:lnTo>
                    <a:pt x="693" y="232"/>
                  </a:lnTo>
                  <a:lnTo>
                    <a:pt x="0" y="287"/>
                  </a:lnTo>
                  <a:lnTo>
                    <a:pt x="12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07" name="Freeform 623"/>
            <p:cNvSpPr>
              <a:spLocks/>
            </p:cNvSpPr>
            <p:nvPr/>
          </p:nvSpPr>
          <p:spPr bwMode="auto">
            <a:xfrm>
              <a:off x="3344" y="1881"/>
              <a:ext cx="90" cy="22"/>
            </a:xfrm>
            <a:custGeom>
              <a:avLst/>
              <a:gdLst>
                <a:gd name="T0" fmla="*/ 90 w 1262"/>
                <a:gd name="T1" fmla="*/ 0 h 287"/>
                <a:gd name="T2" fmla="*/ 49 w 1262"/>
                <a:gd name="T3" fmla="*/ 18 h 287"/>
                <a:gd name="T4" fmla="*/ 0 w 1262"/>
                <a:gd name="T5" fmla="*/ 22 h 287"/>
                <a:gd name="T6" fmla="*/ 90 w 1262"/>
                <a:gd name="T7" fmla="*/ 0 h 287"/>
                <a:gd name="T8" fmla="*/ 0 60000 65536"/>
                <a:gd name="T9" fmla="*/ 0 60000 65536"/>
                <a:gd name="T10" fmla="*/ 0 60000 65536"/>
                <a:gd name="T11" fmla="*/ 0 60000 65536"/>
                <a:gd name="T12" fmla="*/ 0 w 1262"/>
                <a:gd name="T13" fmla="*/ 0 h 287"/>
                <a:gd name="T14" fmla="*/ 1262 w 1262"/>
                <a:gd name="T15" fmla="*/ 287 h 287"/>
              </a:gdLst>
              <a:ahLst/>
              <a:cxnLst>
                <a:cxn ang="T8">
                  <a:pos x="T0" y="T1"/>
                </a:cxn>
                <a:cxn ang="T9">
                  <a:pos x="T2" y="T3"/>
                </a:cxn>
                <a:cxn ang="T10">
                  <a:pos x="T4" y="T5"/>
                </a:cxn>
                <a:cxn ang="T11">
                  <a:pos x="T6" y="T7"/>
                </a:cxn>
              </a:cxnLst>
              <a:rect l="T12" t="T13" r="T14" b="T15"/>
              <a:pathLst>
                <a:path w="1262" h="287">
                  <a:moveTo>
                    <a:pt x="1262" y="0"/>
                  </a:moveTo>
                  <a:lnTo>
                    <a:pt x="693" y="232"/>
                  </a:lnTo>
                  <a:lnTo>
                    <a:pt x="0" y="287"/>
                  </a:lnTo>
                  <a:lnTo>
                    <a:pt x="126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08" name="Freeform 624"/>
            <p:cNvSpPr>
              <a:spLocks/>
            </p:cNvSpPr>
            <p:nvPr/>
          </p:nvSpPr>
          <p:spPr bwMode="auto">
            <a:xfrm>
              <a:off x="3344" y="1878"/>
              <a:ext cx="90" cy="25"/>
            </a:xfrm>
            <a:custGeom>
              <a:avLst/>
              <a:gdLst>
                <a:gd name="T0" fmla="*/ 38 w 1262"/>
                <a:gd name="T1" fmla="*/ 0 h 331"/>
                <a:gd name="T2" fmla="*/ 90 w 1262"/>
                <a:gd name="T3" fmla="*/ 3 h 331"/>
                <a:gd name="T4" fmla="*/ 0 w 1262"/>
                <a:gd name="T5" fmla="*/ 25 h 331"/>
                <a:gd name="T6" fmla="*/ 38 w 1262"/>
                <a:gd name="T7" fmla="*/ 0 h 331"/>
                <a:gd name="T8" fmla="*/ 0 60000 65536"/>
                <a:gd name="T9" fmla="*/ 0 60000 65536"/>
                <a:gd name="T10" fmla="*/ 0 60000 65536"/>
                <a:gd name="T11" fmla="*/ 0 60000 65536"/>
                <a:gd name="T12" fmla="*/ 0 w 1262"/>
                <a:gd name="T13" fmla="*/ 0 h 331"/>
                <a:gd name="T14" fmla="*/ 1262 w 1262"/>
                <a:gd name="T15" fmla="*/ 331 h 331"/>
              </a:gdLst>
              <a:ahLst/>
              <a:cxnLst>
                <a:cxn ang="T8">
                  <a:pos x="T0" y="T1"/>
                </a:cxn>
                <a:cxn ang="T9">
                  <a:pos x="T2" y="T3"/>
                </a:cxn>
                <a:cxn ang="T10">
                  <a:pos x="T4" y="T5"/>
                </a:cxn>
                <a:cxn ang="T11">
                  <a:pos x="T6" y="T7"/>
                </a:cxn>
              </a:cxnLst>
              <a:rect l="T12" t="T13" r="T14" b="T15"/>
              <a:pathLst>
                <a:path w="1262" h="331">
                  <a:moveTo>
                    <a:pt x="537" y="0"/>
                  </a:moveTo>
                  <a:lnTo>
                    <a:pt x="1262" y="44"/>
                  </a:lnTo>
                  <a:lnTo>
                    <a:pt x="0" y="331"/>
                  </a:lnTo>
                  <a:lnTo>
                    <a:pt x="5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09" name="Freeform 625"/>
            <p:cNvSpPr>
              <a:spLocks/>
            </p:cNvSpPr>
            <p:nvPr/>
          </p:nvSpPr>
          <p:spPr bwMode="auto">
            <a:xfrm>
              <a:off x="3344" y="1878"/>
              <a:ext cx="90" cy="25"/>
            </a:xfrm>
            <a:custGeom>
              <a:avLst/>
              <a:gdLst>
                <a:gd name="T0" fmla="*/ 38 w 1262"/>
                <a:gd name="T1" fmla="*/ 0 h 331"/>
                <a:gd name="T2" fmla="*/ 90 w 1262"/>
                <a:gd name="T3" fmla="*/ 3 h 331"/>
                <a:gd name="T4" fmla="*/ 0 w 1262"/>
                <a:gd name="T5" fmla="*/ 25 h 331"/>
                <a:gd name="T6" fmla="*/ 38 w 1262"/>
                <a:gd name="T7" fmla="*/ 0 h 331"/>
                <a:gd name="T8" fmla="*/ 0 60000 65536"/>
                <a:gd name="T9" fmla="*/ 0 60000 65536"/>
                <a:gd name="T10" fmla="*/ 0 60000 65536"/>
                <a:gd name="T11" fmla="*/ 0 60000 65536"/>
                <a:gd name="T12" fmla="*/ 0 w 1262"/>
                <a:gd name="T13" fmla="*/ 0 h 331"/>
                <a:gd name="T14" fmla="*/ 1262 w 1262"/>
                <a:gd name="T15" fmla="*/ 331 h 331"/>
              </a:gdLst>
              <a:ahLst/>
              <a:cxnLst>
                <a:cxn ang="T8">
                  <a:pos x="T0" y="T1"/>
                </a:cxn>
                <a:cxn ang="T9">
                  <a:pos x="T2" y="T3"/>
                </a:cxn>
                <a:cxn ang="T10">
                  <a:pos x="T4" y="T5"/>
                </a:cxn>
                <a:cxn ang="T11">
                  <a:pos x="T6" y="T7"/>
                </a:cxn>
              </a:cxnLst>
              <a:rect l="T12" t="T13" r="T14" b="T15"/>
              <a:pathLst>
                <a:path w="1262" h="331">
                  <a:moveTo>
                    <a:pt x="537" y="0"/>
                  </a:moveTo>
                  <a:lnTo>
                    <a:pt x="1262" y="44"/>
                  </a:lnTo>
                  <a:lnTo>
                    <a:pt x="0" y="331"/>
                  </a:lnTo>
                  <a:lnTo>
                    <a:pt x="5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10" name="Freeform 626"/>
            <p:cNvSpPr>
              <a:spLocks/>
            </p:cNvSpPr>
            <p:nvPr/>
          </p:nvSpPr>
          <p:spPr bwMode="auto">
            <a:xfrm>
              <a:off x="3827" y="1868"/>
              <a:ext cx="45" cy="29"/>
            </a:xfrm>
            <a:custGeom>
              <a:avLst/>
              <a:gdLst>
                <a:gd name="T0" fmla="*/ 0 w 638"/>
                <a:gd name="T1" fmla="*/ 0 h 374"/>
                <a:gd name="T2" fmla="*/ 45 w 638"/>
                <a:gd name="T3" fmla="*/ 14 h 374"/>
                <a:gd name="T4" fmla="*/ 27 w 638"/>
                <a:gd name="T5" fmla="*/ 29 h 374"/>
                <a:gd name="T6" fmla="*/ 0 w 638"/>
                <a:gd name="T7" fmla="*/ 0 h 374"/>
                <a:gd name="T8" fmla="*/ 0 60000 65536"/>
                <a:gd name="T9" fmla="*/ 0 60000 65536"/>
                <a:gd name="T10" fmla="*/ 0 60000 65536"/>
                <a:gd name="T11" fmla="*/ 0 60000 65536"/>
                <a:gd name="T12" fmla="*/ 0 w 638"/>
                <a:gd name="T13" fmla="*/ 0 h 374"/>
                <a:gd name="T14" fmla="*/ 638 w 638"/>
                <a:gd name="T15" fmla="*/ 374 h 374"/>
              </a:gdLst>
              <a:ahLst/>
              <a:cxnLst>
                <a:cxn ang="T8">
                  <a:pos x="T0" y="T1"/>
                </a:cxn>
                <a:cxn ang="T9">
                  <a:pos x="T2" y="T3"/>
                </a:cxn>
                <a:cxn ang="T10">
                  <a:pos x="T4" y="T5"/>
                </a:cxn>
                <a:cxn ang="T11">
                  <a:pos x="T6" y="T7"/>
                </a:cxn>
              </a:cxnLst>
              <a:rect l="T12" t="T13" r="T14" b="T15"/>
              <a:pathLst>
                <a:path w="638" h="374">
                  <a:moveTo>
                    <a:pt x="0" y="0"/>
                  </a:moveTo>
                  <a:lnTo>
                    <a:pt x="638" y="180"/>
                  </a:lnTo>
                  <a:lnTo>
                    <a:pt x="377" y="37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11" name="Freeform 627"/>
            <p:cNvSpPr>
              <a:spLocks/>
            </p:cNvSpPr>
            <p:nvPr/>
          </p:nvSpPr>
          <p:spPr bwMode="auto">
            <a:xfrm>
              <a:off x="3827" y="1868"/>
              <a:ext cx="45" cy="29"/>
            </a:xfrm>
            <a:custGeom>
              <a:avLst/>
              <a:gdLst>
                <a:gd name="T0" fmla="*/ 0 w 638"/>
                <a:gd name="T1" fmla="*/ 0 h 374"/>
                <a:gd name="T2" fmla="*/ 45 w 638"/>
                <a:gd name="T3" fmla="*/ 14 h 374"/>
                <a:gd name="T4" fmla="*/ 27 w 638"/>
                <a:gd name="T5" fmla="*/ 29 h 374"/>
                <a:gd name="T6" fmla="*/ 0 w 638"/>
                <a:gd name="T7" fmla="*/ 0 h 374"/>
                <a:gd name="T8" fmla="*/ 0 60000 65536"/>
                <a:gd name="T9" fmla="*/ 0 60000 65536"/>
                <a:gd name="T10" fmla="*/ 0 60000 65536"/>
                <a:gd name="T11" fmla="*/ 0 60000 65536"/>
                <a:gd name="T12" fmla="*/ 0 w 638"/>
                <a:gd name="T13" fmla="*/ 0 h 374"/>
                <a:gd name="T14" fmla="*/ 638 w 638"/>
                <a:gd name="T15" fmla="*/ 374 h 374"/>
              </a:gdLst>
              <a:ahLst/>
              <a:cxnLst>
                <a:cxn ang="T8">
                  <a:pos x="T0" y="T1"/>
                </a:cxn>
                <a:cxn ang="T9">
                  <a:pos x="T2" y="T3"/>
                </a:cxn>
                <a:cxn ang="T10">
                  <a:pos x="T4" y="T5"/>
                </a:cxn>
                <a:cxn ang="T11">
                  <a:pos x="T6" y="T7"/>
                </a:cxn>
              </a:cxnLst>
              <a:rect l="T12" t="T13" r="T14" b="T15"/>
              <a:pathLst>
                <a:path w="638" h="374">
                  <a:moveTo>
                    <a:pt x="0" y="0"/>
                  </a:moveTo>
                  <a:lnTo>
                    <a:pt x="638" y="180"/>
                  </a:lnTo>
                  <a:lnTo>
                    <a:pt x="377" y="37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12" name="Freeform 628"/>
            <p:cNvSpPr>
              <a:spLocks/>
            </p:cNvSpPr>
            <p:nvPr/>
          </p:nvSpPr>
          <p:spPr bwMode="auto">
            <a:xfrm>
              <a:off x="3382" y="1868"/>
              <a:ext cx="97" cy="13"/>
            </a:xfrm>
            <a:custGeom>
              <a:avLst/>
              <a:gdLst>
                <a:gd name="T0" fmla="*/ 97 w 1361"/>
                <a:gd name="T1" fmla="*/ 0 h 178"/>
                <a:gd name="T2" fmla="*/ 52 w 1361"/>
                <a:gd name="T3" fmla="*/ 13 h 178"/>
                <a:gd name="T4" fmla="*/ 0 w 1361"/>
                <a:gd name="T5" fmla="*/ 10 h 178"/>
                <a:gd name="T6" fmla="*/ 97 w 1361"/>
                <a:gd name="T7" fmla="*/ 0 h 178"/>
                <a:gd name="T8" fmla="*/ 0 60000 65536"/>
                <a:gd name="T9" fmla="*/ 0 60000 65536"/>
                <a:gd name="T10" fmla="*/ 0 60000 65536"/>
                <a:gd name="T11" fmla="*/ 0 60000 65536"/>
                <a:gd name="T12" fmla="*/ 0 w 1361"/>
                <a:gd name="T13" fmla="*/ 0 h 178"/>
                <a:gd name="T14" fmla="*/ 1361 w 1361"/>
                <a:gd name="T15" fmla="*/ 178 h 178"/>
              </a:gdLst>
              <a:ahLst/>
              <a:cxnLst>
                <a:cxn ang="T8">
                  <a:pos x="T0" y="T1"/>
                </a:cxn>
                <a:cxn ang="T9">
                  <a:pos x="T2" y="T3"/>
                </a:cxn>
                <a:cxn ang="T10">
                  <a:pos x="T4" y="T5"/>
                </a:cxn>
                <a:cxn ang="T11">
                  <a:pos x="T6" y="T7"/>
                </a:cxn>
              </a:cxnLst>
              <a:rect l="T12" t="T13" r="T14" b="T15"/>
              <a:pathLst>
                <a:path w="1361" h="178">
                  <a:moveTo>
                    <a:pt x="1361" y="0"/>
                  </a:moveTo>
                  <a:lnTo>
                    <a:pt x="725" y="178"/>
                  </a:lnTo>
                  <a:lnTo>
                    <a:pt x="0" y="134"/>
                  </a:lnTo>
                  <a:lnTo>
                    <a:pt x="13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13" name="Freeform 629"/>
            <p:cNvSpPr>
              <a:spLocks/>
            </p:cNvSpPr>
            <p:nvPr/>
          </p:nvSpPr>
          <p:spPr bwMode="auto">
            <a:xfrm>
              <a:off x="3382" y="1868"/>
              <a:ext cx="97" cy="13"/>
            </a:xfrm>
            <a:custGeom>
              <a:avLst/>
              <a:gdLst>
                <a:gd name="T0" fmla="*/ 97 w 1361"/>
                <a:gd name="T1" fmla="*/ 0 h 178"/>
                <a:gd name="T2" fmla="*/ 52 w 1361"/>
                <a:gd name="T3" fmla="*/ 13 h 178"/>
                <a:gd name="T4" fmla="*/ 0 w 1361"/>
                <a:gd name="T5" fmla="*/ 10 h 178"/>
                <a:gd name="T6" fmla="*/ 97 w 1361"/>
                <a:gd name="T7" fmla="*/ 0 h 178"/>
                <a:gd name="T8" fmla="*/ 0 60000 65536"/>
                <a:gd name="T9" fmla="*/ 0 60000 65536"/>
                <a:gd name="T10" fmla="*/ 0 60000 65536"/>
                <a:gd name="T11" fmla="*/ 0 60000 65536"/>
                <a:gd name="T12" fmla="*/ 0 w 1361"/>
                <a:gd name="T13" fmla="*/ 0 h 178"/>
                <a:gd name="T14" fmla="*/ 1361 w 1361"/>
                <a:gd name="T15" fmla="*/ 178 h 178"/>
              </a:gdLst>
              <a:ahLst/>
              <a:cxnLst>
                <a:cxn ang="T8">
                  <a:pos x="T0" y="T1"/>
                </a:cxn>
                <a:cxn ang="T9">
                  <a:pos x="T2" y="T3"/>
                </a:cxn>
                <a:cxn ang="T10">
                  <a:pos x="T4" y="T5"/>
                </a:cxn>
                <a:cxn ang="T11">
                  <a:pos x="T6" y="T7"/>
                </a:cxn>
              </a:cxnLst>
              <a:rect l="T12" t="T13" r="T14" b="T15"/>
              <a:pathLst>
                <a:path w="1361" h="178">
                  <a:moveTo>
                    <a:pt x="1361" y="0"/>
                  </a:moveTo>
                  <a:lnTo>
                    <a:pt x="725" y="178"/>
                  </a:lnTo>
                  <a:lnTo>
                    <a:pt x="0" y="134"/>
                  </a:lnTo>
                  <a:lnTo>
                    <a:pt x="13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14" name="Freeform 630"/>
            <p:cNvSpPr>
              <a:spLocks/>
            </p:cNvSpPr>
            <p:nvPr/>
          </p:nvSpPr>
          <p:spPr bwMode="auto">
            <a:xfrm>
              <a:off x="3382" y="1859"/>
              <a:ext cx="97" cy="19"/>
            </a:xfrm>
            <a:custGeom>
              <a:avLst/>
              <a:gdLst>
                <a:gd name="T0" fmla="*/ 44 w 1361"/>
                <a:gd name="T1" fmla="*/ 0 h 251"/>
                <a:gd name="T2" fmla="*/ 97 w 1361"/>
                <a:gd name="T3" fmla="*/ 9 h 251"/>
                <a:gd name="T4" fmla="*/ 0 w 1361"/>
                <a:gd name="T5" fmla="*/ 19 h 251"/>
                <a:gd name="T6" fmla="*/ 44 w 1361"/>
                <a:gd name="T7" fmla="*/ 0 h 251"/>
                <a:gd name="T8" fmla="*/ 0 60000 65536"/>
                <a:gd name="T9" fmla="*/ 0 60000 65536"/>
                <a:gd name="T10" fmla="*/ 0 60000 65536"/>
                <a:gd name="T11" fmla="*/ 0 60000 65536"/>
                <a:gd name="T12" fmla="*/ 0 w 1361"/>
                <a:gd name="T13" fmla="*/ 0 h 251"/>
                <a:gd name="T14" fmla="*/ 1361 w 1361"/>
                <a:gd name="T15" fmla="*/ 251 h 251"/>
              </a:gdLst>
              <a:ahLst/>
              <a:cxnLst>
                <a:cxn ang="T8">
                  <a:pos x="T0" y="T1"/>
                </a:cxn>
                <a:cxn ang="T9">
                  <a:pos x="T2" y="T3"/>
                </a:cxn>
                <a:cxn ang="T10">
                  <a:pos x="T4" y="T5"/>
                </a:cxn>
                <a:cxn ang="T11">
                  <a:pos x="T6" y="T7"/>
                </a:cxn>
              </a:cxnLst>
              <a:rect l="T12" t="T13" r="T14" b="T15"/>
              <a:pathLst>
                <a:path w="1361" h="251">
                  <a:moveTo>
                    <a:pt x="613" y="0"/>
                  </a:moveTo>
                  <a:lnTo>
                    <a:pt x="1361" y="117"/>
                  </a:lnTo>
                  <a:lnTo>
                    <a:pt x="0" y="251"/>
                  </a:lnTo>
                  <a:lnTo>
                    <a:pt x="6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15" name="Freeform 631"/>
            <p:cNvSpPr>
              <a:spLocks/>
            </p:cNvSpPr>
            <p:nvPr/>
          </p:nvSpPr>
          <p:spPr bwMode="auto">
            <a:xfrm>
              <a:off x="3382" y="1859"/>
              <a:ext cx="97" cy="19"/>
            </a:xfrm>
            <a:custGeom>
              <a:avLst/>
              <a:gdLst>
                <a:gd name="T0" fmla="*/ 44 w 1361"/>
                <a:gd name="T1" fmla="*/ 0 h 251"/>
                <a:gd name="T2" fmla="*/ 97 w 1361"/>
                <a:gd name="T3" fmla="*/ 9 h 251"/>
                <a:gd name="T4" fmla="*/ 0 w 1361"/>
                <a:gd name="T5" fmla="*/ 19 h 251"/>
                <a:gd name="T6" fmla="*/ 44 w 1361"/>
                <a:gd name="T7" fmla="*/ 0 h 251"/>
                <a:gd name="T8" fmla="*/ 0 60000 65536"/>
                <a:gd name="T9" fmla="*/ 0 60000 65536"/>
                <a:gd name="T10" fmla="*/ 0 60000 65536"/>
                <a:gd name="T11" fmla="*/ 0 60000 65536"/>
                <a:gd name="T12" fmla="*/ 0 w 1361"/>
                <a:gd name="T13" fmla="*/ 0 h 251"/>
                <a:gd name="T14" fmla="*/ 1361 w 1361"/>
                <a:gd name="T15" fmla="*/ 251 h 251"/>
              </a:gdLst>
              <a:ahLst/>
              <a:cxnLst>
                <a:cxn ang="T8">
                  <a:pos x="T0" y="T1"/>
                </a:cxn>
                <a:cxn ang="T9">
                  <a:pos x="T2" y="T3"/>
                </a:cxn>
                <a:cxn ang="T10">
                  <a:pos x="T4" y="T5"/>
                </a:cxn>
                <a:cxn ang="T11">
                  <a:pos x="T6" y="T7"/>
                </a:cxn>
              </a:cxnLst>
              <a:rect l="T12" t="T13" r="T14" b="T15"/>
              <a:pathLst>
                <a:path w="1361" h="251">
                  <a:moveTo>
                    <a:pt x="613" y="0"/>
                  </a:moveTo>
                  <a:lnTo>
                    <a:pt x="1361" y="117"/>
                  </a:lnTo>
                  <a:lnTo>
                    <a:pt x="0" y="251"/>
                  </a:lnTo>
                  <a:lnTo>
                    <a:pt x="6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16" name="Freeform 632"/>
            <p:cNvSpPr>
              <a:spLocks/>
            </p:cNvSpPr>
            <p:nvPr/>
          </p:nvSpPr>
          <p:spPr bwMode="auto">
            <a:xfrm>
              <a:off x="3827" y="1850"/>
              <a:ext cx="45" cy="32"/>
            </a:xfrm>
            <a:custGeom>
              <a:avLst/>
              <a:gdLst>
                <a:gd name="T0" fmla="*/ 15 w 638"/>
                <a:gd name="T1" fmla="*/ 0 h 419"/>
                <a:gd name="T2" fmla="*/ 45 w 638"/>
                <a:gd name="T3" fmla="*/ 32 h 419"/>
                <a:gd name="T4" fmla="*/ 0 w 638"/>
                <a:gd name="T5" fmla="*/ 18 h 419"/>
                <a:gd name="T6" fmla="*/ 15 w 638"/>
                <a:gd name="T7" fmla="*/ 0 h 419"/>
                <a:gd name="T8" fmla="*/ 0 60000 65536"/>
                <a:gd name="T9" fmla="*/ 0 60000 65536"/>
                <a:gd name="T10" fmla="*/ 0 60000 65536"/>
                <a:gd name="T11" fmla="*/ 0 60000 65536"/>
                <a:gd name="T12" fmla="*/ 0 w 638"/>
                <a:gd name="T13" fmla="*/ 0 h 419"/>
                <a:gd name="T14" fmla="*/ 638 w 638"/>
                <a:gd name="T15" fmla="*/ 419 h 419"/>
              </a:gdLst>
              <a:ahLst/>
              <a:cxnLst>
                <a:cxn ang="T8">
                  <a:pos x="T0" y="T1"/>
                </a:cxn>
                <a:cxn ang="T9">
                  <a:pos x="T2" y="T3"/>
                </a:cxn>
                <a:cxn ang="T10">
                  <a:pos x="T4" y="T5"/>
                </a:cxn>
                <a:cxn ang="T11">
                  <a:pos x="T6" y="T7"/>
                </a:cxn>
              </a:cxnLst>
              <a:rect l="T12" t="T13" r="T14" b="T15"/>
              <a:pathLst>
                <a:path w="638" h="419">
                  <a:moveTo>
                    <a:pt x="216" y="0"/>
                  </a:moveTo>
                  <a:lnTo>
                    <a:pt x="638" y="419"/>
                  </a:lnTo>
                  <a:lnTo>
                    <a:pt x="0" y="239"/>
                  </a:lnTo>
                  <a:lnTo>
                    <a:pt x="2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17" name="Freeform 633"/>
            <p:cNvSpPr>
              <a:spLocks/>
            </p:cNvSpPr>
            <p:nvPr/>
          </p:nvSpPr>
          <p:spPr bwMode="auto">
            <a:xfrm>
              <a:off x="3827" y="1850"/>
              <a:ext cx="45" cy="32"/>
            </a:xfrm>
            <a:custGeom>
              <a:avLst/>
              <a:gdLst>
                <a:gd name="T0" fmla="*/ 15 w 638"/>
                <a:gd name="T1" fmla="*/ 0 h 419"/>
                <a:gd name="T2" fmla="*/ 45 w 638"/>
                <a:gd name="T3" fmla="*/ 32 h 419"/>
                <a:gd name="T4" fmla="*/ 0 w 638"/>
                <a:gd name="T5" fmla="*/ 18 h 419"/>
                <a:gd name="T6" fmla="*/ 15 w 638"/>
                <a:gd name="T7" fmla="*/ 0 h 419"/>
                <a:gd name="T8" fmla="*/ 0 60000 65536"/>
                <a:gd name="T9" fmla="*/ 0 60000 65536"/>
                <a:gd name="T10" fmla="*/ 0 60000 65536"/>
                <a:gd name="T11" fmla="*/ 0 60000 65536"/>
                <a:gd name="T12" fmla="*/ 0 w 638"/>
                <a:gd name="T13" fmla="*/ 0 h 419"/>
                <a:gd name="T14" fmla="*/ 638 w 638"/>
                <a:gd name="T15" fmla="*/ 419 h 419"/>
              </a:gdLst>
              <a:ahLst/>
              <a:cxnLst>
                <a:cxn ang="T8">
                  <a:pos x="T0" y="T1"/>
                </a:cxn>
                <a:cxn ang="T9">
                  <a:pos x="T2" y="T3"/>
                </a:cxn>
                <a:cxn ang="T10">
                  <a:pos x="T4" y="T5"/>
                </a:cxn>
                <a:cxn ang="T11">
                  <a:pos x="T6" y="T7"/>
                </a:cxn>
              </a:cxnLst>
              <a:rect l="T12" t="T13" r="T14" b="T15"/>
              <a:pathLst>
                <a:path w="638" h="419">
                  <a:moveTo>
                    <a:pt x="216" y="0"/>
                  </a:moveTo>
                  <a:lnTo>
                    <a:pt x="638" y="419"/>
                  </a:lnTo>
                  <a:lnTo>
                    <a:pt x="0" y="239"/>
                  </a:lnTo>
                  <a:lnTo>
                    <a:pt x="2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18" name="Freeform 634"/>
            <p:cNvSpPr>
              <a:spLocks/>
            </p:cNvSpPr>
            <p:nvPr/>
          </p:nvSpPr>
          <p:spPr bwMode="auto">
            <a:xfrm>
              <a:off x="3426" y="1849"/>
              <a:ext cx="153" cy="19"/>
            </a:xfrm>
            <a:custGeom>
              <a:avLst/>
              <a:gdLst>
                <a:gd name="T0" fmla="*/ 153 w 2140"/>
                <a:gd name="T1" fmla="*/ 0 h 241"/>
                <a:gd name="T2" fmla="*/ 53 w 2140"/>
                <a:gd name="T3" fmla="*/ 19 h 241"/>
                <a:gd name="T4" fmla="*/ 0 w 2140"/>
                <a:gd name="T5" fmla="*/ 10 h 241"/>
                <a:gd name="T6" fmla="*/ 153 w 2140"/>
                <a:gd name="T7" fmla="*/ 0 h 241"/>
                <a:gd name="T8" fmla="*/ 0 60000 65536"/>
                <a:gd name="T9" fmla="*/ 0 60000 65536"/>
                <a:gd name="T10" fmla="*/ 0 60000 65536"/>
                <a:gd name="T11" fmla="*/ 0 60000 65536"/>
                <a:gd name="T12" fmla="*/ 0 w 2140"/>
                <a:gd name="T13" fmla="*/ 0 h 241"/>
                <a:gd name="T14" fmla="*/ 2140 w 2140"/>
                <a:gd name="T15" fmla="*/ 241 h 241"/>
              </a:gdLst>
              <a:ahLst/>
              <a:cxnLst>
                <a:cxn ang="T8">
                  <a:pos x="T0" y="T1"/>
                </a:cxn>
                <a:cxn ang="T9">
                  <a:pos x="T2" y="T3"/>
                </a:cxn>
                <a:cxn ang="T10">
                  <a:pos x="T4" y="T5"/>
                </a:cxn>
                <a:cxn ang="T11">
                  <a:pos x="T6" y="T7"/>
                </a:cxn>
              </a:cxnLst>
              <a:rect l="T12" t="T13" r="T14" b="T15"/>
              <a:pathLst>
                <a:path w="2140" h="241">
                  <a:moveTo>
                    <a:pt x="2140" y="0"/>
                  </a:moveTo>
                  <a:lnTo>
                    <a:pt x="748" y="241"/>
                  </a:lnTo>
                  <a:lnTo>
                    <a:pt x="0" y="124"/>
                  </a:lnTo>
                  <a:lnTo>
                    <a:pt x="2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19" name="Freeform 635"/>
            <p:cNvSpPr>
              <a:spLocks/>
            </p:cNvSpPr>
            <p:nvPr/>
          </p:nvSpPr>
          <p:spPr bwMode="auto">
            <a:xfrm>
              <a:off x="3426" y="1849"/>
              <a:ext cx="153" cy="19"/>
            </a:xfrm>
            <a:custGeom>
              <a:avLst/>
              <a:gdLst>
                <a:gd name="T0" fmla="*/ 153 w 2140"/>
                <a:gd name="T1" fmla="*/ 0 h 241"/>
                <a:gd name="T2" fmla="*/ 53 w 2140"/>
                <a:gd name="T3" fmla="*/ 19 h 241"/>
                <a:gd name="T4" fmla="*/ 0 w 2140"/>
                <a:gd name="T5" fmla="*/ 10 h 241"/>
                <a:gd name="T6" fmla="*/ 153 w 2140"/>
                <a:gd name="T7" fmla="*/ 0 h 241"/>
                <a:gd name="T8" fmla="*/ 0 60000 65536"/>
                <a:gd name="T9" fmla="*/ 0 60000 65536"/>
                <a:gd name="T10" fmla="*/ 0 60000 65536"/>
                <a:gd name="T11" fmla="*/ 0 60000 65536"/>
                <a:gd name="T12" fmla="*/ 0 w 2140"/>
                <a:gd name="T13" fmla="*/ 0 h 241"/>
                <a:gd name="T14" fmla="*/ 2140 w 2140"/>
                <a:gd name="T15" fmla="*/ 241 h 241"/>
              </a:gdLst>
              <a:ahLst/>
              <a:cxnLst>
                <a:cxn ang="T8">
                  <a:pos x="T0" y="T1"/>
                </a:cxn>
                <a:cxn ang="T9">
                  <a:pos x="T2" y="T3"/>
                </a:cxn>
                <a:cxn ang="T10">
                  <a:pos x="T4" y="T5"/>
                </a:cxn>
                <a:cxn ang="T11">
                  <a:pos x="T6" y="T7"/>
                </a:cxn>
              </a:cxnLst>
              <a:rect l="T12" t="T13" r="T14" b="T15"/>
              <a:pathLst>
                <a:path w="2140" h="241">
                  <a:moveTo>
                    <a:pt x="2140" y="0"/>
                  </a:moveTo>
                  <a:lnTo>
                    <a:pt x="748" y="241"/>
                  </a:lnTo>
                  <a:lnTo>
                    <a:pt x="0" y="124"/>
                  </a:lnTo>
                  <a:lnTo>
                    <a:pt x="2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20" name="Freeform 636"/>
            <p:cNvSpPr>
              <a:spLocks/>
            </p:cNvSpPr>
            <p:nvPr/>
          </p:nvSpPr>
          <p:spPr bwMode="auto">
            <a:xfrm>
              <a:off x="3797" y="1848"/>
              <a:ext cx="45" cy="20"/>
            </a:xfrm>
            <a:custGeom>
              <a:avLst/>
              <a:gdLst>
                <a:gd name="T0" fmla="*/ 0 w 632"/>
                <a:gd name="T1" fmla="*/ 0 h 261"/>
                <a:gd name="T2" fmla="*/ 45 w 632"/>
                <a:gd name="T3" fmla="*/ 2 h 261"/>
                <a:gd name="T4" fmla="*/ 30 w 632"/>
                <a:gd name="T5" fmla="*/ 20 h 261"/>
                <a:gd name="T6" fmla="*/ 0 w 632"/>
                <a:gd name="T7" fmla="*/ 0 h 261"/>
                <a:gd name="T8" fmla="*/ 0 60000 65536"/>
                <a:gd name="T9" fmla="*/ 0 60000 65536"/>
                <a:gd name="T10" fmla="*/ 0 60000 65536"/>
                <a:gd name="T11" fmla="*/ 0 60000 65536"/>
                <a:gd name="T12" fmla="*/ 0 w 632"/>
                <a:gd name="T13" fmla="*/ 0 h 261"/>
                <a:gd name="T14" fmla="*/ 632 w 632"/>
                <a:gd name="T15" fmla="*/ 261 h 261"/>
              </a:gdLst>
              <a:ahLst/>
              <a:cxnLst>
                <a:cxn ang="T8">
                  <a:pos x="T0" y="T1"/>
                </a:cxn>
                <a:cxn ang="T9">
                  <a:pos x="T2" y="T3"/>
                </a:cxn>
                <a:cxn ang="T10">
                  <a:pos x="T4" y="T5"/>
                </a:cxn>
                <a:cxn ang="T11">
                  <a:pos x="T6" y="T7"/>
                </a:cxn>
              </a:cxnLst>
              <a:rect l="T12" t="T13" r="T14" b="T15"/>
              <a:pathLst>
                <a:path w="632" h="261">
                  <a:moveTo>
                    <a:pt x="0" y="0"/>
                  </a:moveTo>
                  <a:lnTo>
                    <a:pt x="632" y="22"/>
                  </a:lnTo>
                  <a:lnTo>
                    <a:pt x="416" y="26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21" name="Freeform 637"/>
            <p:cNvSpPr>
              <a:spLocks/>
            </p:cNvSpPr>
            <p:nvPr/>
          </p:nvSpPr>
          <p:spPr bwMode="auto">
            <a:xfrm>
              <a:off x="3797" y="1848"/>
              <a:ext cx="45" cy="20"/>
            </a:xfrm>
            <a:custGeom>
              <a:avLst/>
              <a:gdLst>
                <a:gd name="T0" fmla="*/ 0 w 632"/>
                <a:gd name="T1" fmla="*/ 0 h 261"/>
                <a:gd name="T2" fmla="*/ 45 w 632"/>
                <a:gd name="T3" fmla="*/ 2 h 261"/>
                <a:gd name="T4" fmla="*/ 30 w 632"/>
                <a:gd name="T5" fmla="*/ 20 h 261"/>
                <a:gd name="T6" fmla="*/ 0 w 632"/>
                <a:gd name="T7" fmla="*/ 0 h 261"/>
                <a:gd name="T8" fmla="*/ 0 60000 65536"/>
                <a:gd name="T9" fmla="*/ 0 60000 65536"/>
                <a:gd name="T10" fmla="*/ 0 60000 65536"/>
                <a:gd name="T11" fmla="*/ 0 60000 65536"/>
                <a:gd name="T12" fmla="*/ 0 w 632"/>
                <a:gd name="T13" fmla="*/ 0 h 261"/>
                <a:gd name="T14" fmla="*/ 632 w 632"/>
                <a:gd name="T15" fmla="*/ 261 h 261"/>
              </a:gdLst>
              <a:ahLst/>
              <a:cxnLst>
                <a:cxn ang="T8">
                  <a:pos x="T0" y="T1"/>
                </a:cxn>
                <a:cxn ang="T9">
                  <a:pos x="T2" y="T3"/>
                </a:cxn>
                <a:cxn ang="T10">
                  <a:pos x="T4" y="T5"/>
                </a:cxn>
                <a:cxn ang="T11">
                  <a:pos x="T6" y="T7"/>
                </a:cxn>
              </a:cxnLst>
              <a:rect l="T12" t="T13" r="T14" b="T15"/>
              <a:pathLst>
                <a:path w="632" h="261">
                  <a:moveTo>
                    <a:pt x="0" y="0"/>
                  </a:moveTo>
                  <a:lnTo>
                    <a:pt x="632" y="22"/>
                  </a:lnTo>
                  <a:lnTo>
                    <a:pt x="416" y="261"/>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22" name="Freeform 638"/>
            <p:cNvSpPr>
              <a:spLocks/>
            </p:cNvSpPr>
            <p:nvPr/>
          </p:nvSpPr>
          <p:spPr bwMode="auto">
            <a:xfrm>
              <a:off x="3426" y="1844"/>
              <a:ext cx="153" cy="15"/>
            </a:xfrm>
            <a:custGeom>
              <a:avLst/>
              <a:gdLst>
                <a:gd name="T0" fmla="*/ 48 w 2140"/>
                <a:gd name="T1" fmla="*/ 0 h 187"/>
                <a:gd name="T2" fmla="*/ 153 w 2140"/>
                <a:gd name="T3" fmla="*/ 5 h 187"/>
                <a:gd name="T4" fmla="*/ 0 w 2140"/>
                <a:gd name="T5" fmla="*/ 15 h 187"/>
                <a:gd name="T6" fmla="*/ 48 w 2140"/>
                <a:gd name="T7" fmla="*/ 0 h 187"/>
                <a:gd name="T8" fmla="*/ 0 60000 65536"/>
                <a:gd name="T9" fmla="*/ 0 60000 65536"/>
                <a:gd name="T10" fmla="*/ 0 60000 65536"/>
                <a:gd name="T11" fmla="*/ 0 60000 65536"/>
                <a:gd name="T12" fmla="*/ 0 w 2140"/>
                <a:gd name="T13" fmla="*/ 0 h 187"/>
                <a:gd name="T14" fmla="*/ 2140 w 2140"/>
                <a:gd name="T15" fmla="*/ 187 h 187"/>
              </a:gdLst>
              <a:ahLst/>
              <a:cxnLst>
                <a:cxn ang="T8">
                  <a:pos x="T0" y="T1"/>
                </a:cxn>
                <a:cxn ang="T9">
                  <a:pos x="T2" y="T3"/>
                </a:cxn>
                <a:cxn ang="T10">
                  <a:pos x="T4" y="T5"/>
                </a:cxn>
                <a:cxn ang="T11">
                  <a:pos x="T6" y="T7"/>
                </a:cxn>
              </a:cxnLst>
              <a:rect l="T12" t="T13" r="T14" b="T15"/>
              <a:pathLst>
                <a:path w="2140" h="187">
                  <a:moveTo>
                    <a:pt x="668" y="0"/>
                  </a:moveTo>
                  <a:lnTo>
                    <a:pt x="2140" y="63"/>
                  </a:lnTo>
                  <a:lnTo>
                    <a:pt x="0" y="187"/>
                  </a:lnTo>
                  <a:lnTo>
                    <a:pt x="6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23" name="Freeform 639"/>
            <p:cNvSpPr>
              <a:spLocks/>
            </p:cNvSpPr>
            <p:nvPr/>
          </p:nvSpPr>
          <p:spPr bwMode="auto">
            <a:xfrm>
              <a:off x="3426" y="1844"/>
              <a:ext cx="153" cy="15"/>
            </a:xfrm>
            <a:custGeom>
              <a:avLst/>
              <a:gdLst>
                <a:gd name="T0" fmla="*/ 48 w 2140"/>
                <a:gd name="T1" fmla="*/ 0 h 187"/>
                <a:gd name="T2" fmla="*/ 153 w 2140"/>
                <a:gd name="T3" fmla="*/ 5 h 187"/>
                <a:gd name="T4" fmla="*/ 0 w 2140"/>
                <a:gd name="T5" fmla="*/ 15 h 187"/>
                <a:gd name="T6" fmla="*/ 48 w 2140"/>
                <a:gd name="T7" fmla="*/ 0 h 187"/>
                <a:gd name="T8" fmla="*/ 0 60000 65536"/>
                <a:gd name="T9" fmla="*/ 0 60000 65536"/>
                <a:gd name="T10" fmla="*/ 0 60000 65536"/>
                <a:gd name="T11" fmla="*/ 0 60000 65536"/>
                <a:gd name="T12" fmla="*/ 0 w 2140"/>
                <a:gd name="T13" fmla="*/ 0 h 187"/>
                <a:gd name="T14" fmla="*/ 2140 w 2140"/>
                <a:gd name="T15" fmla="*/ 187 h 187"/>
              </a:gdLst>
              <a:ahLst/>
              <a:cxnLst>
                <a:cxn ang="T8">
                  <a:pos x="T0" y="T1"/>
                </a:cxn>
                <a:cxn ang="T9">
                  <a:pos x="T2" y="T3"/>
                </a:cxn>
                <a:cxn ang="T10">
                  <a:pos x="T4" y="T5"/>
                </a:cxn>
                <a:cxn ang="T11">
                  <a:pos x="T6" y="T7"/>
                </a:cxn>
              </a:cxnLst>
              <a:rect l="T12" t="T13" r="T14" b="T15"/>
              <a:pathLst>
                <a:path w="2140" h="187">
                  <a:moveTo>
                    <a:pt x="668" y="0"/>
                  </a:moveTo>
                  <a:lnTo>
                    <a:pt x="2140" y="63"/>
                  </a:lnTo>
                  <a:lnTo>
                    <a:pt x="0" y="187"/>
                  </a:lnTo>
                  <a:lnTo>
                    <a:pt x="66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24" name="Freeform 640"/>
            <p:cNvSpPr>
              <a:spLocks/>
            </p:cNvSpPr>
            <p:nvPr/>
          </p:nvSpPr>
          <p:spPr bwMode="auto">
            <a:xfrm>
              <a:off x="3764" y="1837"/>
              <a:ext cx="78" cy="13"/>
            </a:xfrm>
            <a:custGeom>
              <a:avLst/>
              <a:gdLst>
                <a:gd name="T0" fmla="*/ 0 w 1100"/>
                <a:gd name="T1" fmla="*/ 0 h 166"/>
                <a:gd name="T2" fmla="*/ 78 w 1100"/>
                <a:gd name="T3" fmla="*/ 13 h 166"/>
                <a:gd name="T4" fmla="*/ 33 w 1100"/>
                <a:gd name="T5" fmla="*/ 11 h 166"/>
                <a:gd name="T6" fmla="*/ 0 w 1100"/>
                <a:gd name="T7" fmla="*/ 0 h 166"/>
                <a:gd name="T8" fmla="*/ 0 60000 65536"/>
                <a:gd name="T9" fmla="*/ 0 60000 65536"/>
                <a:gd name="T10" fmla="*/ 0 60000 65536"/>
                <a:gd name="T11" fmla="*/ 0 60000 65536"/>
                <a:gd name="T12" fmla="*/ 0 w 1100"/>
                <a:gd name="T13" fmla="*/ 0 h 166"/>
                <a:gd name="T14" fmla="*/ 1100 w 1100"/>
                <a:gd name="T15" fmla="*/ 166 h 166"/>
              </a:gdLst>
              <a:ahLst/>
              <a:cxnLst>
                <a:cxn ang="T8">
                  <a:pos x="T0" y="T1"/>
                </a:cxn>
                <a:cxn ang="T9">
                  <a:pos x="T2" y="T3"/>
                </a:cxn>
                <a:cxn ang="T10">
                  <a:pos x="T4" y="T5"/>
                </a:cxn>
                <a:cxn ang="T11">
                  <a:pos x="T6" y="T7"/>
                </a:cxn>
              </a:cxnLst>
              <a:rect l="T12" t="T13" r="T14" b="T15"/>
              <a:pathLst>
                <a:path w="1100" h="166">
                  <a:moveTo>
                    <a:pt x="0" y="0"/>
                  </a:moveTo>
                  <a:lnTo>
                    <a:pt x="1100" y="166"/>
                  </a:lnTo>
                  <a:lnTo>
                    <a:pt x="468" y="1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25" name="Freeform 641"/>
            <p:cNvSpPr>
              <a:spLocks/>
            </p:cNvSpPr>
            <p:nvPr/>
          </p:nvSpPr>
          <p:spPr bwMode="auto">
            <a:xfrm>
              <a:off x="3764" y="1837"/>
              <a:ext cx="78" cy="13"/>
            </a:xfrm>
            <a:custGeom>
              <a:avLst/>
              <a:gdLst>
                <a:gd name="T0" fmla="*/ 0 w 1100"/>
                <a:gd name="T1" fmla="*/ 0 h 166"/>
                <a:gd name="T2" fmla="*/ 78 w 1100"/>
                <a:gd name="T3" fmla="*/ 13 h 166"/>
                <a:gd name="T4" fmla="*/ 33 w 1100"/>
                <a:gd name="T5" fmla="*/ 11 h 166"/>
                <a:gd name="T6" fmla="*/ 0 w 1100"/>
                <a:gd name="T7" fmla="*/ 0 h 166"/>
                <a:gd name="T8" fmla="*/ 0 60000 65536"/>
                <a:gd name="T9" fmla="*/ 0 60000 65536"/>
                <a:gd name="T10" fmla="*/ 0 60000 65536"/>
                <a:gd name="T11" fmla="*/ 0 60000 65536"/>
                <a:gd name="T12" fmla="*/ 0 w 1100"/>
                <a:gd name="T13" fmla="*/ 0 h 166"/>
                <a:gd name="T14" fmla="*/ 1100 w 1100"/>
                <a:gd name="T15" fmla="*/ 166 h 166"/>
              </a:gdLst>
              <a:ahLst/>
              <a:cxnLst>
                <a:cxn ang="T8">
                  <a:pos x="T0" y="T1"/>
                </a:cxn>
                <a:cxn ang="T9">
                  <a:pos x="T2" y="T3"/>
                </a:cxn>
                <a:cxn ang="T10">
                  <a:pos x="T4" y="T5"/>
                </a:cxn>
                <a:cxn ang="T11">
                  <a:pos x="T6" y="T7"/>
                </a:cxn>
              </a:cxnLst>
              <a:rect l="T12" t="T13" r="T14" b="T15"/>
              <a:pathLst>
                <a:path w="1100" h="166">
                  <a:moveTo>
                    <a:pt x="0" y="0"/>
                  </a:moveTo>
                  <a:lnTo>
                    <a:pt x="1100" y="166"/>
                  </a:lnTo>
                  <a:lnTo>
                    <a:pt x="468" y="14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26" name="Freeform 642"/>
            <p:cNvSpPr>
              <a:spLocks/>
            </p:cNvSpPr>
            <p:nvPr/>
          </p:nvSpPr>
          <p:spPr bwMode="auto">
            <a:xfrm>
              <a:off x="3474" y="1836"/>
              <a:ext cx="205" cy="13"/>
            </a:xfrm>
            <a:custGeom>
              <a:avLst/>
              <a:gdLst>
                <a:gd name="T0" fmla="*/ 205 w 2877"/>
                <a:gd name="T1" fmla="*/ 0 h 169"/>
                <a:gd name="T2" fmla="*/ 105 w 2877"/>
                <a:gd name="T3" fmla="*/ 13 h 169"/>
                <a:gd name="T4" fmla="*/ 0 w 2877"/>
                <a:gd name="T5" fmla="*/ 8 h 169"/>
                <a:gd name="T6" fmla="*/ 205 w 2877"/>
                <a:gd name="T7" fmla="*/ 0 h 169"/>
                <a:gd name="T8" fmla="*/ 0 60000 65536"/>
                <a:gd name="T9" fmla="*/ 0 60000 65536"/>
                <a:gd name="T10" fmla="*/ 0 60000 65536"/>
                <a:gd name="T11" fmla="*/ 0 60000 65536"/>
                <a:gd name="T12" fmla="*/ 0 w 2877"/>
                <a:gd name="T13" fmla="*/ 0 h 169"/>
                <a:gd name="T14" fmla="*/ 2877 w 2877"/>
                <a:gd name="T15" fmla="*/ 169 h 169"/>
              </a:gdLst>
              <a:ahLst/>
              <a:cxnLst>
                <a:cxn ang="T8">
                  <a:pos x="T0" y="T1"/>
                </a:cxn>
                <a:cxn ang="T9">
                  <a:pos x="T2" y="T3"/>
                </a:cxn>
                <a:cxn ang="T10">
                  <a:pos x="T4" y="T5"/>
                </a:cxn>
                <a:cxn ang="T11">
                  <a:pos x="T6" y="T7"/>
                </a:cxn>
              </a:cxnLst>
              <a:rect l="T12" t="T13" r="T14" b="T15"/>
              <a:pathLst>
                <a:path w="2877" h="169">
                  <a:moveTo>
                    <a:pt x="2877" y="0"/>
                  </a:moveTo>
                  <a:lnTo>
                    <a:pt x="1472" y="169"/>
                  </a:lnTo>
                  <a:lnTo>
                    <a:pt x="0" y="106"/>
                  </a:lnTo>
                  <a:lnTo>
                    <a:pt x="28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27" name="Freeform 643"/>
            <p:cNvSpPr>
              <a:spLocks/>
            </p:cNvSpPr>
            <p:nvPr/>
          </p:nvSpPr>
          <p:spPr bwMode="auto">
            <a:xfrm>
              <a:off x="3474" y="1836"/>
              <a:ext cx="205" cy="13"/>
            </a:xfrm>
            <a:custGeom>
              <a:avLst/>
              <a:gdLst>
                <a:gd name="T0" fmla="*/ 205 w 2877"/>
                <a:gd name="T1" fmla="*/ 0 h 169"/>
                <a:gd name="T2" fmla="*/ 105 w 2877"/>
                <a:gd name="T3" fmla="*/ 13 h 169"/>
                <a:gd name="T4" fmla="*/ 0 w 2877"/>
                <a:gd name="T5" fmla="*/ 8 h 169"/>
                <a:gd name="T6" fmla="*/ 205 w 2877"/>
                <a:gd name="T7" fmla="*/ 0 h 169"/>
                <a:gd name="T8" fmla="*/ 0 60000 65536"/>
                <a:gd name="T9" fmla="*/ 0 60000 65536"/>
                <a:gd name="T10" fmla="*/ 0 60000 65536"/>
                <a:gd name="T11" fmla="*/ 0 60000 65536"/>
                <a:gd name="T12" fmla="*/ 0 w 2877"/>
                <a:gd name="T13" fmla="*/ 0 h 169"/>
                <a:gd name="T14" fmla="*/ 2877 w 2877"/>
                <a:gd name="T15" fmla="*/ 169 h 169"/>
              </a:gdLst>
              <a:ahLst/>
              <a:cxnLst>
                <a:cxn ang="T8">
                  <a:pos x="T0" y="T1"/>
                </a:cxn>
                <a:cxn ang="T9">
                  <a:pos x="T2" y="T3"/>
                </a:cxn>
                <a:cxn ang="T10">
                  <a:pos x="T4" y="T5"/>
                </a:cxn>
                <a:cxn ang="T11">
                  <a:pos x="T6" y="T7"/>
                </a:cxn>
              </a:cxnLst>
              <a:rect l="T12" t="T13" r="T14" b="T15"/>
              <a:pathLst>
                <a:path w="2877" h="169">
                  <a:moveTo>
                    <a:pt x="2877" y="0"/>
                  </a:moveTo>
                  <a:lnTo>
                    <a:pt x="1472" y="169"/>
                  </a:lnTo>
                  <a:lnTo>
                    <a:pt x="0" y="106"/>
                  </a:lnTo>
                  <a:lnTo>
                    <a:pt x="287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28" name="Freeform 644"/>
            <p:cNvSpPr>
              <a:spLocks/>
            </p:cNvSpPr>
            <p:nvPr/>
          </p:nvSpPr>
          <p:spPr bwMode="auto">
            <a:xfrm>
              <a:off x="3474" y="1834"/>
              <a:ext cx="250" cy="10"/>
            </a:xfrm>
            <a:custGeom>
              <a:avLst/>
              <a:gdLst>
                <a:gd name="T0" fmla="*/ 250 w 3508"/>
                <a:gd name="T1" fmla="*/ 0 h 139"/>
                <a:gd name="T2" fmla="*/ 205 w 3508"/>
                <a:gd name="T3" fmla="*/ 2 h 139"/>
                <a:gd name="T4" fmla="*/ 0 w 3508"/>
                <a:gd name="T5" fmla="*/ 10 h 139"/>
                <a:gd name="T6" fmla="*/ 250 w 3508"/>
                <a:gd name="T7" fmla="*/ 0 h 139"/>
                <a:gd name="T8" fmla="*/ 0 60000 65536"/>
                <a:gd name="T9" fmla="*/ 0 60000 65536"/>
                <a:gd name="T10" fmla="*/ 0 60000 65536"/>
                <a:gd name="T11" fmla="*/ 0 60000 65536"/>
                <a:gd name="T12" fmla="*/ 0 w 3508"/>
                <a:gd name="T13" fmla="*/ 0 h 139"/>
                <a:gd name="T14" fmla="*/ 3508 w 3508"/>
                <a:gd name="T15" fmla="*/ 139 h 139"/>
              </a:gdLst>
              <a:ahLst/>
              <a:cxnLst>
                <a:cxn ang="T8">
                  <a:pos x="T0" y="T1"/>
                </a:cxn>
                <a:cxn ang="T9">
                  <a:pos x="T2" y="T3"/>
                </a:cxn>
                <a:cxn ang="T10">
                  <a:pos x="T4" y="T5"/>
                </a:cxn>
                <a:cxn ang="T11">
                  <a:pos x="T6" y="T7"/>
                </a:cxn>
              </a:cxnLst>
              <a:rect l="T12" t="T13" r="T14" b="T15"/>
              <a:pathLst>
                <a:path w="3508" h="139">
                  <a:moveTo>
                    <a:pt x="3508" y="0"/>
                  </a:moveTo>
                  <a:lnTo>
                    <a:pt x="2877" y="33"/>
                  </a:lnTo>
                  <a:lnTo>
                    <a:pt x="0" y="139"/>
                  </a:lnTo>
                  <a:lnTo>
                    <a:pt x="35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29" name="Freeform 645"/>
            <p:cNvSpPr>
              <a:spLocks/>
            </p:cNvSpPr>
            <p:nvPr/>
          </p:nvSpPr>
          <p:spPr bwMode="auto">
            <a:xfrm>
              <a:off x="3474" y="1834"/>
              <a:ext cx="250" cy="10"/>
            </a:xfrm>
            <a:custGeom>
              <a:avLst/>
              <a:gdLst>
                <a:gd name="T0" fmla="*/ 250 w 3508"/>
                <a:gd name="T1" fmla="*/ 0 h 139"/>
                <a:gd name="T2" fmla="*/ 205 w 3508"/>
                <a:gd name="T3" fmla="*/ 2 h 139"/>
                <a:gd name="T4" fmla="*/ 0 w 3508"/>
                <a:gd name="T5" fmla="*/ 10 h 139"/>
                <a:gd name="T6" fmla="*/ 250 w 3508"/>
                <a:gd name="T7" fmla="*/ 0 h 139"/>
                <a:gd name="T8" fmla="*/ 0 60000 65536"/>
                <a:gd name="T9" fmla="*/ 0 60000 65536"/>
                <a:gd name="T10" fmla="*/ 0 60000 65536"/>
                <a:gd name="T11" fmla="*/ 0 60000 65536"/>
                <a:gd name="T12" fmla="*/ 0 w 3508"/>
                <a:gd name="T13" fmla="*/ 0 h 139"/>
                <a:gd name="T14" fmla="*/ 3508 w 3508"/>
                <a:gd name="T15" fmla="*/ 139 h 139"/>
              </a:gdLst>
              <a:ahLst/>
              <a:cxnLst>
                <a:cxn ang="T8">
                  <a:pos x="T0" y="T1"/>
                </a:cxn>
                <a:cxn ang="T9">
                  <a:pos x="T2" y="T3"/>
                </a:cxn>
                <a:cxn ang="T10">
                  <a:pos x="T4" y="T5"/>
                </a:cxn>
                <a:cxn ang="T11">
                  <a:pos x="T6" y="T7"/>
                </a:cxn>
              </a:cxnLst>
              <a:rect l="T12" t="T13" r="T14" b="T15"/>
              <a:pathLst>
                <a:path w="3508" h="139">
                  <a:moveTo>
                    <a:pt x="3508" y="0"/>
                  </a:moveTo>
                  <a:lnTo>
                    <a:pt x="2877" y="33"/>
                  </a:lnTo>
                  <a:lnTo>
                    <a:pt x="0" y="139"/>
                  </a:lnTo>
                  <a:lnTo>
                    <a:pt x="350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30" name="Freeform 646"/>
            <p:cNvSpPr>
              <a:spLocks/>
            </p:cNvSpPr>
            <p:nvPr/>
          </p:nvSpPr>
          <p:spPr bwMode="auto">
            <a:xfrm>
              <a:off x="3724" y="1826"/>
              <a:ext cx="84" cy="11"/>
            </a:xfrm>
            <a:custGeom>
              <a:avLst/>
              <a:gdLst>
                <a:gd name="T0" fmla="*/ 84 w 1169"/>
                <a:gd name="T1" fmla="*/ 0 h 137"/>
                <a:gd name="T2" fmla="*/ 40 w 1169"/>
                <a:gd name="T3" fmla="*/ 11 h 137"/>
                <a:gd name="T4" fmla="*/ 0 w 1169"/>
                <a:gd name="T5" fmla="*/ 7 h 137"/>
                <a:gd name="T6" fmla="*/ 84 w 1169"/>
                <a:gd name="T7" fmla="*/ 0 h 137"/>
                <a:gd name="T8" fmla="*/ 0 60000 65536"/>
                <a:gd name="T9" fmla="*/ 0 60000 65536"/>
                <a:gd name="T10" fmla="*/ 0 60000 65536"/>
                <a:gd name="T11" fmla="*/ 0 60000 65536"/>
                <a:gd name="T12" fmla="*/ 0 w 1169"/>
                <a:gd name="T13" fmla="*/ 0 h 137"/>
                <a:gd name="T14" fmla="*/ 1169 w 1169"/>
                <a:gd name="T15" fmla="*/ 137 h 137"/>
              </a:gdLst>
              <a:ahLst/>
              <a:cxnLst>
                <a:cxn ang="T8">
                  <a:pos x="T0" y="T1"/>
                </a:cxn>
                <a:cxn ang="T9">
                  <a:pos x="T2" y="T3"/>
                </a:cxn>
                <a:cxn ang="T10">
                  <a:pos x="T4" y="T5"/>
                </a:cxn>
                <a:cxn ang="T11">
                  <a:pos x="T6" y="T7"/>
                </a:cxn>
              </a:cxnLst>
              <a:rect l="T12" t="T13" r="T14" b="T15"/>
              <a:pathLst>
                <a:path w="1169" h="137">
                  <a:moveTo>
                    <a:pt x="1169" y="0"/>
                  </a:moveTo>
                  <a:lnTo>
                    <a:pt x="555" y="137"/>
                  </a:lnTo>
                  <a:lnTo>
                    <a:pt x="0" y="93"/>
                  </a:lnTo>
                  <a:lnTo>
                    <a:pt x="11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31" name="Freeform 647"/>
            <p:cNvSpPr>
              <a:spLocks/>
            </p:cNvSpPr>
            <p:nvPr/>
          </p:nvSpPr>
          <p:spPr bwMode="auto">
            <a:xfrm>
              <a:off x="3724" y="1826"/>
              <a:ext cx="84" cy="11"/>
            </a:xfrm>
            <a:custGeom>
              <a:avLst/>
              <a:gdLst>
                <a:gd name="T0" fmla="*/ 84 w 1169"/>
                <a:gd name="T1" fmla="*/ 0 h 137"/>
                <a:gd name="T2" fmla="*/ 40 w 1169"/>
                <a:gd name="T3" fmla="*/ 11 h 137"/>
                <a:gd name="T4" fmla="*/ 0 w 1169"/>
                <a:gd name="T5" fmla="*/ 7 h 137"/>
                <a:gd name="T6" fmla="*/ 84 w 1169"/>
                <a:gd name="T7" fmla="*/ 0 h 137"/>
                <a:gd name="T8" fmla="*/ 0 60000 65536"/>
                <a:gd name="T9" fmla="*/ 0 60000 65536"/>
                <a:gd name="T10" fmla="*/ 0 60000 65536"/>
                <a:gd name="T11" fmla="*/ 0 60000 65536"/>
                <a:gd name="T12" fmla="*/ 0 w 1169"/>
                <a:gd name="T13" fmla="*/ 0 h 137"/>
                <a:gd name="T14" fmla="*/ 1169 w 1169"/>
                <a:gd name="T15" fmla="*/ 137 h 137"/>
              </a:gdLst>
              <a:ahLst/>
              <a:cxnLst>
                <a:cxn ang="T8">
                  <a:pos x="T0" y="T1"/>
                </a:cxn>
                <a:cxn ang="T9">
                  <a:pos x="T2" y="T3"/>
                </a:cxn>
                <a:cxn ang="T10">
                  <a:pos x="T4" y="T5"/>
                </a:cxn>
                <a:cxn ang="T11">
                  <a:pos x="T6" y="T7"/>
                </a:cxn>
              </a:cxnLst>
              <a:rect l="T12" t="T13" r="T14" b="T15"/>
              <a:pathLst>
                <a:path w="1169" h="137">
                  <a:moveTo>
                    <a:pt x="1169" y="0"/>
                  </a:moveTo>
                  <a:lnTo>
                    <a:pt x="555" y="137"/>
                  </a:lnTo>
                  <a:lnTo>
                    <a:pt x="0" y="93"/>
                  </a:lnTo>
                  <a:lnTo>
                    <a:pt x="116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32" name="Freeform 648"/>
            <p:cNvSpPr>
              <a:spLocks/>
            </p:cNvSpPr>
            <p:nvPr/>
          </p:nvSpPr>
          <p:spPr bwMode="auto">
            <a:xfrm>
              <a:off x="3764" y="1826"/>
              <a:ext cx="78" cy="24"/>
            </a:xfrm>
            <a:custGeom>
              <a:avLst/>
              <a:gdLst>
                <a:gd name="T0" fmla="*/ 44 w 1100"/>
                <a:gd name="T1" fmla="*/ 0 h 303"/>
                <a:gd name="T2" fmla="*/ 78 w 1100"/>
                <a:gd name="T3" fmla="*/ 24 h 303"/>
                <a:gd name="T4" fmla="*/ 0 w 1100"/>
                <a:gd name="T5" fmla="*/ 11 h 303"/>
                <a:gd name="T6" fmla="*/ 44 w 1100"/>
                <a:gd name="T7" fmla="*/ 0 h 303"/>
                <a:gd name="T8" fmla="*/ 0 60000 65536"/>
                <a:gd name="T9" fmla="*/ 0 60000 65536"/>
                <a:gd name="T10" fmla="*/ 0 60000 65536"/>
                <a:gd name="T11" fmla="*/ 0 60000 65536"/>
                <a:gd name="T12" fmla="*/ 0 w 1100"/>
                <a:gd name="T13" fmla="*/ 0 h 303"/>
                <a:gd name="T14" fmla="*/ 1100 w 1100"/>
                <a:gd name="T15" fmla="*/ 303 h 303"/>
              </a:gdLst>
              <a:ahLst/>
              <a:cxnLst>
                <a:cxn ang="T8">
                  <a:pos x="T0" y="T1"/>
                </a:cxn>
                <a:cxn ang="T9">
                  <a:pos x="T2" y="T3"/>
                </a:cxn>
                <a:cxn ang="T10">
                  <a:pos x="T4" y="T5"/>
                </a:cxn>
                <a:cxn ang="T11">
                  <a:pos x="T6" y="T7"/>
                </a:cxn>
              </a:cxnLst>
              <a:rect l="T12" t="T13" r="T14" b="T15"/>
              <a:pathLst>
                <a:path w="1100" h="303">
                  <a:moveTo>
                    <a:pt x="614" y="0"/>
                  </a:moveTo>
                  <a:lnTo>
                    <a:pt x="1100" y="303"/>
                  </a:lnTo>
                  <a:lnTo>
                    <a:pt x="0" y="137"/>
                  </a:lnTo>
                  <a:lnTo>
                    <a:pt x="6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33" name="Freeform 649"/>
            <p:cNvSpPr>
              <a:spLocks/>
            </p:cNvSpPr>
            <p:nvPr/>
          </p:nvSpPr>
          <p:spPr bwMode="auto">
            <a:xfrm>
              <a:off x="3764" y="1826"/>
              <a:ext cx="78" cy="24"/>
            </a:xfrm>
            <a:custGeom>
              <a:avLst/>
              <a:gdLst>
                <a:gd name="T0" fmla="*/ 44 w 1100"/>
                <a:gd name="T1" fmla="*/ 0 h 303"/>
                <a:gd name="T2" fmla="*/ 78 w 1100"/>
                <a:gd name="T3" fmla="*/ 24 h 303"/>
                <a:gd name="T4" fmla="*/ 0 w 1100"/>
                <a:gd name="T5" fmla="*/ 11 h 303"/>
                <a:gd name="T6" fmla="*/ 44 w 1100"/>
                <a:gd name="T7" fmla="*/ 0 h 303"/>
                <a:gd name="T8" fmla="*/ 0 60000 65536"/>
                <a:gd name="T9" fmla="*/ 0 60000 65536"/>
                <a:gd name="T10" fmla="*/ 0 60000 65536"/>
                <a:gd name="T11" fmla="*/ 0 60000 65536"/>
                <a:gd name="T12" fmla="*/ 0 w 1100"/>
                <a:gd name="T13" fmla="*/ 0 h 303"/>
                <a:gd name="T14" fmla="*/ 1100 w 1100"/>
                <a:gd name="T15" fmla="*/ 303 h 303"/>
              </a:gdLst>
              <a:ahLst/>
              <a:cxnLst>
                <a:cxn ang="T8">
                  <a:pos x="T0" y="T1"/>
                </a:cxn>
                <a:cxn ang="T9">
                  <a:pos x="T2" y="T3"/>
                </a:cxn>
                <a:cxn ang="T10">
                  <a:pos x="T4" y="T5"/>
                </a:cxn>
                <a:cxn ang="T11">
                  <a:pos x="T6" y="T7"/>
                </a:cxn>
              </a:cxnLst>
              <a:rect l="T12" t="T13" r="T14" b="T15"/>
              <a:pathLst>
                <a:path w="1100" h="303">
                  <a:moveTo>
                    <a:pt x="614" y="0"/>
                  </a:moveTo>
                  <a:lnTo>
                    <a:pt x="1100" y="303"/>
                  </a:lnTo>
                  <a:lnTo>
                    <a:pt x="0" y="137"/>
                  </a:lnTo>
                  <a:lnTo>
                    <a:pt x="6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34" name="Freeform 650"/>
            <p:cNvSpPr>
              <a:spLocks/>
            </p:cNvSpPr>
            <p:nvPr/>
          </p:nvSpPr>
          <p:spPr bwMode="auto">
            <a:xfrm>
              <a:off x="3575" y="1825"/>
              <a:ext cx="233" cy="9"/>
            </a:xfrm>
            <a:custGeom>
              <a:avLst/>
              <a:gdLst>
                <a:gd name="T0" fmla="*/ 0 w 3252"/>
                <a:gd name="T1" fmla="*/ 0 h 108"/>
                <a:gd name="T2" fmla="*/ 233 w 3252"/>
                <a:gd name="T3" fmla="*/ 1 h 108"/>
                <a:gd name="T4" fmla="*/ 149 w 3252"/>
                <a:gd name="T5" fmla="*/ 9 h 108"/>
                <a:gd name="T6" fmla="*/ 0 w 3252"/>
                <a:gd name="T7" fmla="*/ 0 h 108"/>
                <a:gd name="T8" fmla="*/ 0 60000 65536"/>
                <a:gd name="T9" fmla="*/ 0 60000 65536"/>
                <a:gd name="T10" fmla="*/ 0 60000 65536"/>
                <a:gd name="T11" fmla="*/ 0 60000 65536"/>
                <a:gd name="T12" fmla="*/ 0 w 3252"/>
                <a:gd name="T13" fmla="*/ 0 h 108"/>
                <a:gd name="T14" fmla="*/ 3252 w 3252"/>
                <a:gd name="T15" fmla="*/ 108 h 108"/>
              </a:gdLst>
              <a:ahLst/>
              <a:cxnLst>
                <a:cxn ang="T8">
                  <a:pos x="T0" y="T1"/>
                </a:cxn>
                <a:cxn ang="T9">
                  <a:pos x="T2" y="T3"/>
                </a:cxn>
                <a:cxn ang="T10">
                  <a:pos x="T4" y="T5"/>
                </a:cxn>
                <a:cxn ang="T11">
                  <a:pos x="T6" y="T7"/>
                </a:cxn>
              </a:cxnLst>
              <a:rect l="T12" t="T13" r="T14" b="T15"/>
              <a:pathLst>
                <a:path w="3252" h="108">
                  <a:moveTo>
                    <a:pt x="0" y="0"/>
                  </a:moveTo>
                  <a:lnTo>
                    <a:pt x="3252" y="15"/>
                  </a:lnTo>
                  <a:lnTo>
                    <a:pt x="2083" y="10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35" name="Freeform 651"/>
            <p:cNvSpPr>
              <a:spLocks/>
            </p:cNvSpPr>
            <p:nvPr/>
          </p:nvSpPr>
          <p:spPr bwMode="auto">
            <a:xfrm>
              <a:off x="3575" y="1825"/>
              <a:ext cx="233" cy="9"/>
            </a:xfrm>
            <a:custGeom>
              <a:avLst/>
              <a:gdLst>
                <a:gd name="T0" fmla="*/ 0 w 3252"/>
                <a:gd name="T1" fmla="*/ 0 h 108"/>
                <a:gd name="T2" fmla="*/ 233 w 3252"/>
                <a:gd name="T3" fmla="*/ 1 h 108"/>
                <a:gd name="T4" fmla="*/ 149 w 3252"/>
                <a:gd name="T5" fmla="*/ 9 h 108"/>
                <a:gd name="T6" fmla="*/ 0 w 3252"/>
                <a:gd name="T7" fmla="*/ 0 h 108"/>
                <a:gd name="T8" fmla="*/ 0 60000 65536"/>
                <a:gd name="T9" fmla="*/ 0 60000 65536"/>
                <a:gd name="T10" fmla="*/ 0 60000 65536"/>
                <a:gd name="T11" fmla="*/ 0 60000 65536"/>
                <a:gd name="T12" fmla="*/ 0 w 3252"/>
                <a:gd name="T13" fmla="*/ 0 h 108"/>
                <a:gd name="T14" fmla="*/ 3252 w 3252"/>
                <a:gd name="T15" fmla="*/ 108 h 108"/>
              </a:gdLst>
              <a:ahLst/>
              <a:cxnLst>
                <a:cxn ang="T8">
                  <a:pos x="T0" y="T1"/>
                </a:cxn>
                <a:cxn ang="T9">
                  <a:pos x="T2" y="T3"/>
                </a:cxn>
                <a:cxn ang="T10">
                  <a:pos x="T4" y="T5"/>
                </a:cxn>
                <a:cxn ang="T11">
                  <a:pos x="T6" y="T7"/>
                </a:cxn>
              </a:cxnLst>
              <a:rect l="T12" t="T13" r="T14" b="T15"/>
              <a:pathLst>
                <a:path w="3252" h="108">
                  <a:moveTo>
                    <a:pt x="0" y="0"/>
                  </a:moveTo>
                  <a:lnTo>
                    <a:pt x="3252" y="15"/>
                  </a:lnTo>
                  <a:lnTo>
                    <a:pt x="2083" y="108"/>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36" name="Freeform 652"/>
            <p:cNvSpPr>
              <a:spLocks/>
            </p:cNvSpPr>
            <p:nvPr/>
          </p:nvSpPr>
          <p:spPr bwMode="auto">
            <a:xfrm>
              <a:off x="3474" y="1825"/>
              <a:ext cx="250" cy="19"/>
            </a:xfrm>
            <a:custGeom>
              <a:avLst/>
              <a:gdLst>
                <a:gd name="T0" fmla="*/ 102 w 3508"/>
                <a:gd name="T1" fmla="*/ 0 h 247"/>
                <a:gd name="T2" fmla="*/ 250 w 3508"/>
                <a:gd name="T3" fmla="*/ 8 h 247"/>
                <a:gd name="T4" fmla="*/ 0 w 3508"/>
                <a:gd name="T5" fmla="*/ 19 h 247"/>
                <a:gd name="T6" fmla="*/ 102 w 3508"/>
                <a:gd name="T7" fmla="*/ 0 h 247"/>
                <a:gd name="T8" fmla="*/ 0 60000 65536"/>
                <a:gd name="T9" fmla="*/ 0 60000 65536"/>
                <a:gd name="T10" fmla="*/ 0 60000 65536"/>
                <a:gd name="T11" fmla="*/ 0 60000 65536"/>
                <a:gd name="T12" fmla="*/ 0 w 3508"/>
                <a:gd name="T13" fmla="*/ 0 h 247"/>
                <a:gd name="T14" fmla="*/ 3508 w 3508"/>
                <a:gd name="T15" fmla="*/ 247 h 247"/>
              </a:gdLst>
              <a:ahLst/>
              <a:cxnLst>
                <a:cxn ang="T8">
                  <a:pos x="T0" y="T1"/>
                </a:cxn>
                <a:cxn ang="T9">
                  <a:pos x="T2" y="T3"/>
                </a:cxn>
                <a:cxn ang="T10">
                  <a:pos x="T4" y="T5"/>
                </a:cxn>
                <a:cxn ang="T11">
                  <a:pos x="T6" y="T7"/>
                </a:cxn>
              </a:cxnLst>
              <a:rect l="T12" t="T13" r="T14" b="T15"/>
              <a:pathLst>
                <a:path w="3508" h="247">
                  <a:moveTo>
                    <a:pt x="1425" y="0"/>
                  </a:moveTo>
                  <a:lnTo>
                    <a:pt x="3508" y="108"/>
                  </a:lnTo>
                  <a:lnTo>
                    <a:pt x="0" y="247"/>
                  </a:lnTo>
                  <a:lnTo>
                    <a:pt x="1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37" name="Freeform 653"/>
            <p:cNvSpPr>
              <a:spLocks/>
            </p:cNvSpPr>
            <p:nvPr/>
          </p:nvSpPr>
          <p:spPr bwMode="auto">
            <a:xfrm>
              <a:off x="3474" y="1825"/>
              <a:ext cx="250" cy="19"/>
            </a:xfrm>
            <a:custGeom>
              <a:avLst/>
              <a:gdLst>
                <a:gd name="T0" fmla="*/ 102 w 3508"/>
                <a:gd name="T1" fmla="*/ 0 h 247"/>
                <a:gd name="T2" fmla="*/ 250 w 3508"/>
                <a:gd name="T3" fmla="*/ 8 h 247"/>
                <a:gd name="T4" fmla="*/ 0 w 3508"/>
                <a:gd name="T5" fmla="*/ 19 h 247"/>
                <a:gd name="T6" fmla="*/ 102 w 3508"/>
                <a:gd name="T7" fmla="*/ 0 h 247"/>
                <a:gd name="T8" fmla="*/ 0 60000 65536"/>
                <a:gd name="T9" fmla="*/ 0 60000 65536"/>
                <a:gd name="T10" fmla="*/ 0 60000 65536"/>
                <a:gd name="T11" fmla="*/ 0 60000 65536"/>
                <a:gd name="T12" fmla="*/ 0 w 3508"/>
                <a:gd name="T13" fmla="*/ 0 h 247"/>
                <a:gd name="T14" fmla="*/ 3508 w 3508"/>
                <a:gd name="T15" fmla="*/ 247 h 247"/>
              </a:gdLst>
              <a:ahLst/>
              <a:cxnLst>
                <a:cxn ang="T8">
                  <a:pos x="T0" y="T1"/>
                </a:cxn>
                <a:cxn ang="T9">
                  <a:pos x="T2" y="T3"/>
                </a:cxn>
                <a:cxn ang="T10">
                  <a:pos x="T4" y="T5"/>
                </a:cxn>
                <a:cxn ang="T11">
                  <a:pos x="T6" y="T7"/>
                </a:cxn>
              </a:cxnLst>
              <a:rect l="T12" t="T13" r="T14" b="T15"/>
              <a:pathLst>
                <a:path w="3508" h="247">
                  <a:moveTo>
                    <a:pt x="1425" y="0"/>
                  </a:moveTo>
                  <a:lnTo>
                    <a:pt x="3508" y="108"/>
                  </a:lnTo>
                  <a:lnTo>
                    <a:pt x="0" y="247"/>
                  </a:lnTo>
                  <a:lnTo>
                    <a:pt x="142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38" name="Freeform 654"/>
            <p:cNvSpPr>
              <a:spLocks/>
            </p:cNvSpPr>
            <p:nvPr/>
          </p:nvSpPr>
          <p:spPr bwMode="auto">
            <a:xfrm>
              <a:off x="3575" y="1813"/>
              <a:ext cx="233" cy="13"/>
            </a:xfrm>
            <a:custGeom>
              <a:avLst/>
              <a:gdLst>
                <a:gd name="T0" fmla="*/ 193 w 3252"/>
                <a:gd name="T1" fmla="*/ 0 h 170"/>
                <a:gd name="T2" fmla="*/ 233 w 3252"/>
                <a:gd name="T3" fmla="*/ 13 h 170"/>
                <a:gd name="T4" fmla="*/ 0 w 3252"/>
                <a:gd name="T5" fmla="*/ 12 h 170"/>
                <a:gd name="T6" fmla="*/ 193 w 3252"/>
                <a:gd name="T7" fmla="*/ 0 h 170"/>
                <a:gd name="T8" fmla="*/ 0 60000 65536"/>
                <a:gd name="T9" fmla="*/ 0 60000 65536"/>
                <a:gd name="T10" fmla="*/ 0 60000 65536"/>
                <a:gd name="T11" fmla="*/ 0 60000 65536"/>
                <a:gd name="T12" fmla="*/ 0 w 3252"/>
                <a:gd name="T13" fmla="*/ 0 h 170"/>
                <a:gd name="T14" fmla="*/ 3252 w 3252"/>
                <a:gd name="T15" fmla="*/ 170 h 170"/>
              </a:gdLst>
              <a:ahLst/>
              <a:cxnLst>
                <a:cxn ang="T8">
                  <a:pos x="T0" y="T1"/>
                </a:cxn>
                <a:cxn ang="T9">
                  <a:pos x="T2" y="T3"/>
                </a:cxn>
                <a:cxn ang="T10">
                  <a:pos x="T4" y="T5"/>
                </a:cxn>
                <a:cxn ang="T11">
                  <a:pos x="T6" y="T7"/>
                </a:cxn>
              </a:cxnLst>
              <a:rect l="T12" t="T13" r="T14" b="T15"/>
              <a:pathLst>
                <a:path w="3252" h="170">
                  <a:moveTo>
                    <a:pt x="2699" y="0"/>
                  </a:moveTo>
                  <a:lnTo>
                    <a:pt x="3252" y="170"/>
                  </a:lnTo>
                  <a:lnTo>
                    <a:pt x="0" y="155"/>
                  </a:lnTo>
                  <a:lnTo>
                    <a:pt x="269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39" name="Freeform 655"/>
            <p:cNvSpPr>
              <a:spLocks/>
            </p:cNvSpPr>
            <p:nvPr/>
          </p:nvSpPr>
          <p:spPr bwMode="auto">
            <a:xfrm>
              <a:off x="3575" y="1813"/>
              <a:ext cx="233" cy="13"/>
            </a:xfrm>
            <a:custGeom>
              <a:avLst/>
              <a:gdLst>
                <a:gd name="T0" fmla="*/ 193 w 3252"/>
                <a:gd name="T1" fmla="*/ 0 h 170"/>
                <a:gd name="T2" fmla="*/ 233 w 3252"/>
                <a:gd name="T3" fmla="*/ 13 h 170"/>
                <a:gd name="T4" fmla="*/ 0 w 3252"/>
                <a:gd name="T5" fmla="*/ 12 h 170"/>
                <a:gd name="T6" fmla="*/ 193 w 3252"/>
                <a:gd name="T7" fmla="*/ 0 h 170"/>
                <a:gd name="T8" fmla="*/ 0 60000 65536"/>
                <a:gd name="T9" fmla="*/ 0 60000 65536"/>
                <a:gd name="T10" fmla="*/ 0 60000 65536"/>
                <a:gd name="T11" fmla="*/ 0 60000 65536"/>
                <a:gd name="T12" fmla="*/ 0 w 3252"/>
                <a:gd name="T13" fmla="*/ 0 h 170"/>
                <a:gd name="T14" fmla="*/ 3252 w 3252"/>
                <a:gd name="T15" fmla="*/ 170 h 170"/>
              </a:gdLst>
              <a:ahLst/>
              <a:cxnLst>
                <a:cxn ang="T8">
                  <a:pos x="T0" y="T1"/>
                </a:cxn>
                <a:cxn ang="T9">
                  <a:pos x="T2" y="T3"/>
                </a:cxn>
                <a:cxn ang="T10">
                  <a:pos x="T4" y="T5"/>
                </a:cxn>
                <a:cxn ang="T11">
                  <a:pos x="T6" y="T7"/>
                </a:cxn>
              </a:cxnLst>
              <a:rect l="T12" t="T13" r="T14" b="T15"/>
              <a:pathLst>
                <a:path w="3252" h="170">
                  <a:moveTo>
                    <a:pt x="2699" y="0"/>
                  </a:moveTo>
                  <a:lnTo>
                    <a:pt x="3252" y="170"/>
                  </a:lnTo>
                  <a:lnTo>
                    <a:pt x="0" y="155"/>
                  </a:lnTo>
                  <a:lnTo>
                    <a:pt x="269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40" name="Freeform 656"/>
            <p:cNvSpPr>
              <a:spLocks/>
            </p:cNvSpPr>
            <p:nvPr/>
          </p:nvSpPr>
          <p:spPr bwMode="auto">
            <a:xfrm>
              <a:off x="3575" y="1812"/>
              <a:ext cx="193" cy="13"/>
            </a:xfrm>
            <a:custGeom>
              <a:avLst/>
              <a:gdLst>
                <a:gd name="T0" fmla="*/ 101 w 2699"/>
                <a:gd name="T1" fmla="*/ 0 h 171"/>
                <a:gd name="T2" fmla="*/ 193 w 2699"/>
                <a:gd name="T3" fmla="*/ 1 h 171"/>
                <a:gd name="T4" fmla="*/ 0 w 2699"/>
                <a:gd name="T5" fmla="*/ 13 h 171"/>
                <a:gd name="T6" fmla="*/ 101 w 2699"/>
                <a:gd name="T7" fmla="*/ 0 h 171"/>
                <a:gd name="T8" fmla="*/ 0 60000 65536"/>
                <a:gd name="T9" fmla="*/ 0 60000 65536"/>
                <a:gd name="T10" fmla="*/ 0 60000 65536"/>
                <a:gd name="T11" fmla="*/ 0 60000 65536"/>
                <a:gd name="T12" fmla="*/ 0 w 2699"/>
                <a:gd name="T13" fmla="*/ 0 h 171"/>
                <a:gd name="T14" fmla="*/ 2699 w 2699"/>
                <a:gd name="T15" fmla="*/ 171 h 171"/>
              </a:gdLst>
              <a:ahLst/>
              <a:cxnLst>
                <a:cxn ang="T8">
                  <a:pos x="T0" y="T1"/>
                </a:cxn>
                <a:cxn ang="T9">
                  <a:pos x="T2" y="T3"/>
                </a:cxn>
                <a:cxn ang="T10">
                  <a:pos x="T4" y="T5"/>
                </a:cxn>
                <a:cxn ang="T11">
                  <a:pos x="T6" y="T7"/>
                </a:cxn>
              </a:cxnLst>
              <a:rect l="T12" t="T13" r="T14" b="T15"/>
              <a:pathLst>
                <a:path w="2699" h="171">
                  <a:moveTo>
                    <a:pt x="1419" y="0"/>
                  </a:moveTo>
                  <a:lnTo>
                    <a:pt x="2699" y="16"/>
                  </a:lnTo>
                  <a:lnTo>
                    <a:pt x="0" y="171"/>
                  </a:lnTo>
                  <a:lnTo>
                    <a:pt x="14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41" name="Freeform 657"/>
            <p:cNvSpPr>
              <a:spLocks/>
            </p:cNvSpPr>
            <p:nvPr/>
          </p:nvSpPr>
          <p:spPr bwMode="auto">
            <a:xfrm>
              <a:off x="3575" y="1812"/>
              <a:ext cx="193" cy="13"/>
            </a:xfrm>
            <a:custGeom>
              <a:avLst/>
              <a:gdLst>
                <a:gd name="T0" fmla="*/ 101 w 2699"/>
                <a:gd name="T1" fmla="*/ 0 h 171"/>
                <a:gd name="T2" fmla="*/ 193 w 2699"/>
                <a:gd name="T3" fmla="*/ 1 h 171"/>
                <a:gd name="T4" fmla="*/ 0 w 2699"/>
                <a:gd name="T5" fmla="*/ 13 h 171"/>
                <a:gd name="T6" fmla="*/ 101 w 2699"/>
                <a:gd name="T7" fmla="*/ 0 h 171"/>
                <a:gd name="T8" fmla="*/ 0 60000 65536"/>
                <a:gd name="T9" fmla="*/ 0 60000 65536"/>
                <a:gd name="T10" fmla="*/ 0 60000 65536"/>
                <a:gd name="T11" fmla="*/ 0 60000 65536"/>
                <a:gd name="T12" fmla="*/ 0 w 2699"/>
                <a:gd name="T13" fmla="*/ 0 h 171"/>
                <a:gd name="T14" fmla="*/ 2699 w 2699"/>
                <a:gd name="T15" fmla="*/ 171 h 171"/>
              </a:gdLst>
              <a:ahLst/>
              <a:cxnLst>
                <a:cxn ang="T8">
                  <a:pos x="T0" y="T1"/>
                </a:cxn>
                <a:cxn ang="T9">
                  <a:pos x="T2" y="T3"/>
                </a:cxn>
                <a:cxn ang="T10">
                  <a:pos x="T4" y="T5"/>
                </a:cxn>
                <a:cxn ang="T11">
                  <a:pos x="T6" y="T7"/>
                </a:cxn>
              </a:cxnLst>
              <a:rect l="T12" t="T13" r="T14" b="T15"/>
              <a:pathLst>
                <a:path w="2699" h="171">
                  <a:moveTo>
                    <a:pt x="1419" y="0"/>
                  </a:moveTo>
                  <a:lnTo>
                    <a:pt x="2699" y="16"/>
                  </a:lnTo>
                  <a:lnTo>
                    <a:pt x="0" y="171"/>
                  </a:lnTo>
                  <a:lnTo>
                    <a:pt x="14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836242" name="Freeform 658"/>
            <p:cNvSpPr>
              <a:spLocks/>
            </p:cNvSpPr>
            <p:nvPr/>
          </p:nvSpPr>
          <p:spPr bwMode="auto">
            <a:xfrm>
              <a:off x="3677" y="1809"/>
              <a:ext cx="91" cy="4"/>
            </a:xfrm>
            <a:custGeom>
              <a:avLst/>
              <a:gdLst>
                <a:gd name="T0" fmla="*/ 47 w 1280"/>
                <a:gd name="T1" fmla="*/ 0 h 50"/>
                <a:gd name="T2" fmla="*/ 91 w 1280"/>
                <a:gd name="T3" fmla="*/ 4 h 50"/>
                <a:gd name="T4" fmla="*/ 0 w 1280"/>
                <a:gd name="T5" fmla="*/ 3 h 50"/>
                <a:gd name="T6" fmla="*/ 47 w 1280"/>
                <a:gd name="T7" fmla="*/ 0 h 50"/>
                <a:gd name="T8" fmla="*/ 0 60000 65536"/>
                <a:gd name="T9" fmla="*/ 0 60000 65536"/>
                <a:gd name="T10" fmla="*/ 0 60000 65536"/>
                <a:gd name="T11" fmla="*/ 0 60000 65536"/>
                <a:gd name="T12" fmla="*/ 0 w 1280"/>
                <a:gd name="T13" fmla="*/ 0 h 50"/>
                <a:gd name="T14" fmla="*/ 1280 w 1280"/>
                <a:gd name="T15" fmla="*/ 50 h 50"/>
              </a:gdLst>
              <a:ahLst/>
              <a:cxnLst>
                <a:cxn ang="T8">
                  <a:pos x="T0" y="T1"/>
                </a:cxn>
                <a:cxn ang="T9">
                  <a:pos x="T2" y="T3"/>
                </a:cxn>
                <a:cxn ang="T10">
                  <a:pos x="T4" y="T5"/>
                </a:cxn>
                <a:cxn ang="T11">
                  <a:pos x="T6" y="T7"/>
                </a:cxn>
              </a:cxnLst>
              <a:rect l="T12" t="T13" r="T14" b="T15"/>
              <a:pathLst>
                <a:path w="1280" h="50">
                  <a:moveTo>
                    <a:pt x="664" y="0"/>
                  </a:moveTo>
                  <a:lnTo>
                    <a:pt x="1280" y="50"/>
                  </a:lnTo>
                  <a:lnTo>
                    <a:pt x="0" y="34"/>
                  </a:lnTo>
                  <a:lnTo>
                    <a:pt x="6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36243" name="Freeform 659"/>
            <p:cNvSpPr>
              <a:spLocks/>
            </p:cNvSpPr>
            <p:nvPr/>
          </p:nvSpPr>
          <p:spPr bwMode="auto">
            <a:xfrm>
              <a:off x="3677" y="1809"/>
              <a:ext cx="91" cy="4"/>
            </a:xfrm>
            <a:custGeom>
              <a:avLst/>
              <a:gdLst>
                <a:gd name="T0" fmla="*/ 47 w 1280"/>
                <a:gd name="T1" fmla="*/ 0 h 50"/>
                <a:gd name="T2" fmla="*/ 91 w 1280"/>
                <a:gd name="T3" fmla="*/ 4 h 50"/>
                <a:gd name="T4" fmla="*/ 0 w 1280"/>
                <a:gd name="T5" fmla="*/ 3 h 50"/>
                <a:gd name="T6" fmla="*/ 47 w 1280"/>
                <a:gd name="T7" fmla="*/ 0 h 50"/>
                <a:gd name="T8" fmla="*/ 0 60000 65536"/>
                <a:gd name="T9" fmla="*/ 0 60000 65536"/>
                <a:gd name="T10" fmla="*/ 0 60000 65536"/>
                <a:gd name="T11" fmla="*/ 0 60000 65536"/>
                <a:gd name="T12" fmla="*/ 0 w 1280"/>
                <a:gd name="T13" fmla="*/ 0 h 50"/>
                <a:gd name="T14" fmla="*/ 1280 w 1280"/>
                <a:gd name="T15" fmla="*/ 50 h 50"/>
              </a:gdLst>
              <a:ahLst/>
              <a:cxnLst>
                <a:cxn ang="T8">
                  <a:pos x="T0" y="T1"/>
                </a:cxn>
                <a:cxn ang="T9">
                  <a:pos x="T2" y="T3"/>
                </a:cxn>
                <a:cxn ang="T10">
                  <a:pos x="T4" y="T5"/>
                </a:cxn>
                <a:cxn ang="T11">
                  <a:pos x="T6" y="T7"/>
                </a:cxn>
              </a:cxnLst>
              <a:rect l="T12" t="T13" r="T14" b="T15"/>
              <a:pathLst>
                <a:path w="1280" h="50">
                  <a:moveTo>
                    <a:pt x="664" y="0"/>
                  </a:moveTo>
                  <a:lnTo>
                    <a:pt x="1280" y="50"/>
                  </a:lnTo>
                  <a:lnTo>
                    <a:pt x="0" y="34"/>
                  </a:lnTo>
                  <a:lnTo>
                    <a:pt x="66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sp>
        <p:nvSpPr>
          <p:cNvPr id="284308" name="Rectangle 660"/>
          <p:cNvSpPr>
            <a:spLocks noChangeArrowheads="1"/>
          </p:cNvSpPr>
          <p:nvPr/>
        </p:nvSpPr>
        <p:spPr bwMode="auto">
          <a:xfrm>
            <a:off x="8739188" y="2667001"/>
            <a:ext cx="1700212" cy="1863725"/>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zh-TW" sz="1800">
              <a:latin typeface="Tahoma" pitchFamily="34" charset="0"/>
            </a:endParaRPr>
          </a:p>
        </p:txBody>
      </p:sp>
      <p:sp>
        <p:nvSpPr>
          <p:cNvPr id="836245" name="AutoShape 661"/>
          <p:cNvSpPr>
            <a:spLocks noChangeAspect="1" noChangeArrowheads="1" noTextEdit="1"/>
          </p:cNvSpPr>
          <p:nvPr/>
        </p:nvSpPr>
        <p:spPr bwMode="auto">
          <a:xfrm>
            <a:off x="1765301" y="889001"/>
            <a:ext cx="8393113"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836246" name="Line 662"/>
          <p:cNvSpPr>
            <a:spLocks noChangeShapeType="1"/>
          </p:cNvSpPr>
          <p:nvPr/>
        </p:nvSpPr>
        <p:spPr bwMode="auto">
          <a:xfrm>
            <a:off x="5962650" y="1263651"/>
            <a:ext cx="1588"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47" name="Line 663"/>
          <p:cNvSpPr>
            <a:spLocks noChangeShapeType="1"/>
          </p:cNvSpPr>
          <p:nvPr/>
        </p:nvSpPr>
        <p:spPr bwMode="auto">
          <a:xfrm>
            <a:off x="4914900" y="1406526"/>
            <a:ext cx="1588"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48" name="Line 664"/>
          <p:cNvSpPr>
            <a:spLocks noChangeShapeType="1"/>
          </p:cNvSpPr>
          <p:nvPr/>
        </p:nvSpPr>
        <p:spPr bwMode="auto">
          <a:xfrm>
            <a:off x="9297989" y="1406526"/>
            <a:ext cx="1587"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49" name="Line 665"/>
          <p:cNvSpPr>
            <a:spLocks noChangeShapeType="1"/>
          </p:cNvSpPr>
          <p:nvPr/>
        </p:nvSpPr>
        <p:spPr bwMode="auto">
          <a:xfrm>
            <a:off x="4914900" y="1406525"/>
            <a:ext cx="104775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50" name="Line 666"/>
          <p:cNvSpPr>
            <a:spLocks noChangeShapeType="1"/>
          </p:cNvSpPr>
          <p:nvPr/>
        </p:nvSpPr>
        <p:spPr bwMode="auto">
          <a:xfrm>
            <a:off x="5962650" y="1406525"/>
            <a:ext cx="106045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51" name="Line 667"/>
          <p:cNvSpPr>
            <a:spLocks noChangeShapeType="1"/>
          </p:cNvSpPr>
          <p:nvPr/>
        </p:nvSpPr>
        <p:spPr bwMode="auto">
          <a:xfrm>
            <a:off x="7023100" y="1406525"/>
            <a:ext cx="227330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52" name="Line 668"/>
          <p:cNvSpPr>
            <a:spLocks noChangeShapeType="1"/>
          </p:cNvSpPr>
          <p:nvPr/>
        </p:nvSpPr>
        <p:spPr bwMode="auto">
          <a:xfrm>
            <a:off x="4914900" y="1895476"/>
            <a:ext cx="1588"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53" name="Line 669"/>
          <p:cNvSpPr>
            <a:spLocks noChangeShapeType="1"/>
          </p:cNvSpPr>
          <p:nvPr/>
        </p:nvSpPr>
        <p:spPr bwMode="auto">
          <a:xfrm>
            <a:off x="2786064" y="2038351"/>
            <a:ext cx="1587"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54" name="Line 670"/>
          <p:cNvSpPr>
            <a:spLocks noChangeShapeType="1"/>
          </p:cNvSpPr>
          <p:nvPr/>
        </p:nvSpPr>
        <p:spPr bwMode="auto">
          <a:xfrm>
            <a:off x="4914900" y="2038351"/>
            <a:ext cx="1588"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55" name="Line 671"/>
          <p:cNvSpPr>
            <a:spLocks noChangeShapeType="1"/>
          </p:cNvSpPr>
          <p:nvPr/>
        </p:nvSpPr>
        <p:spPr bwMode="auto">
          <a:xfrm>
            <a:off x="7043739" y="2038351"/>
            <a:ext cx="1587"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56" name="Line 672"/>
          <p:cNvSpPr>
            <a:spLocks noChangeShapeType="1"/>
          </p:cNvSpPr>
          <p:nvPr/>
        </p:nvSpPr>
        <p:spPr bwMode="auto">
          <a:xfrm>
            <a:off x="2786064" y="2038350"/>
            <a:ext cx="2128837"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57" name="Line 673"/>
          <p:cNvSpPr>
            <a:spLocks noChangeShapeType="1"/>
          </p:cNvSpPr>
          <p:nvPr/>
        </p:nvSpPr>
        <p:spPr bwMode="auto">
          <a:xfrm>
            <a:off x="4914900" y="2038350"/>
            <a:ext cx="2128838"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36258" name="Rectangle 674"/>
          <p:cNvSpPr>
            <a:spLocks noChangeArrowheads="1"/>
          </p:cNvSpPr>
          <p:nvPr/>
        </p:nvSpPr>
        <p:spPr bwMode="auto">
          <a:xfrm>
            <a:off x="1725613" y="2239963"/>
            <a:ext cx="19299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solidFill>
                  <a:srgbClr val="0000FF"/>
                </a:solidFill>
              </a:rPr>
              <a:t>Finite Difference Method</a:t>
            </a:r>
          </a:p>
        </p:txBody>
      </p:sp>
      <p:sp>
        <p:nvSpPr>
          <p:cNvPr id="836259" name="Rectangle 675"/>
          <p:cNvSpPr>
            <a:spLocks noChangeArrowheads="1"/>
          </p:cNvSpPr>
          <p:nvPr/>
        </p:nvSpPr>
        <p:spPr bwMode="auto">
          <a:xfrm>
            <a:off x="1689100" y="2181225"/>
            <a:ext cx="1995488" cy="344488"/>
          </a:xfrm>
          <a:prstGeom prst="rect">
            <a:avLst/>
          </a:prstGeom>
          <a:noFill/>
          <a:ln w="20638">
            <a:solidFill>
              <a:srgbClr val="1C1C1C"/>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zh-TW" sz="1800">
              <a:latin typeface="Tahoma" pitchFamily="34" charset="0"/>
            </a:endParaRPr>
          </a:p>
        </p:txBody>
      </p:sp>
      <p:sp>
        <p:nvSpPr>
          <p:cNvPr id="836260" name="Rectangle 676"/>
          <p:cNvSpPr>
            <a:spLocks noChangeArrowheads="1"/>
          </p:cNvSpPr>
          <p:nvPr/>
        </p:nvSpPr>
        <p:spPr bwMode="auto">
          <a:xfrm>
            <a:off x="3925889" y="2239963"/>
            <a:ext cx="17729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solidFill>
                  <a:srgbClr val="0000FF"/>
                </a:solidFill>
              </a:rPr>
              <a:t>Finite Element Method</a:t>
            </a:r>
          </a:p>
        </p:txBody>
      </p:sp>
      <p:sp>
        <p:nvSpPr>
          <p:cNvPr id="836261" name="Rectangle 677"/>
          <p:cNvSpPr>
            <a:spLocks noChangeArrowheads="1"/>
          </p:cNvSpPr>
          <p:nvPr/>
        </p:nvSpPr>
        <p:spPr bwMode="auto">
          <a:xfrm>
            <a:off x="3805239" y="2181225"/>
            <a:ext cx="1995487" cy="344488"/>
          </a:xfrm>
          <a:prstGeom prst="rect">
            <a:avLst/>
          </a:prstGeom>
          <a:noFill/>
          <a:ln w="20638">
            <a:solidFill>
              <a:srgbClr val="1C1C1C"/>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zh-TW" sz="1800">
              <a:latin typeface="Tahoma" pitchFamily="34" charset="0"/>
            </a:endParaRPr>
          </a:p>
        </p:txBody>
      </p:sp>
      <p:sp>
        <p:nvSpPr>
          <p:cNvPr id="836262" name="Rectangle 678"/>
          <p:cNvSpPr>
            <a:spLocks noChangeArrowheads="1"/>
          </p:cNvSpPr>
          <p:nvPr/>
        </p:nvSpPr>
        <p:spPr bwMode="auto">
          <a:xfrm>
            <a:off x="5999163" y="2239963"/>
            <a:ext cx="20935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400" b="1">
                <a:solidFill>
                  <a:srgbClr val="0000FF"/>
                </a:solidFill>
              </a:rPr>
              <a:t>Boundary Element Method</a:t>
            </a:r>
          </a:p>
        </p:txBody>
      </p:sp>
      <p:sp>
        <p:nvSpPr>
          <p:cNvPr id="836263" name="Rectangle 679"/>
          <p:cNvSpPr>
            <a:spLocks noChangeArrowheads="1"/>
          </p:cNvSpPr>
          <p:nvPr/>
        </p:nvSpPr>
        <p:spPr bwMode="auto">
          <a:xfrm>
            <a:off x="5930900" y="2181225"/>
            <a:ext cx="2222500" cy="344488"/>
          </a:xfrm>
          <a:prstGeom prst="rect">
            <a:avLst/>
          </a:prstGeom>
          <a:noFill/>
          <a:ln w="20638">
            <a:solidFill>
              <a:srgbClr val="1C1C1C"/>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zh-TW" sz="1800">
              <a:latin typeface="Tahoma" pitchFamily="34" charset="0"/>
            </a:endParaRPr>
          </a:p>
        </p:txBody>
      </p:sp>
      <p:sp>
        <p:nvSpPr>
          <p:cNvPr id="836264" name="Rectangle 680"/>
          <p:cNvSpPr>
            <a:spLocks noChangeArrowheads="1"/>
          </p:cNvSpPr>
          <p:nvPr/>
        </p:nvSpPr>
        <p:spPr bwMode="auto">
          <a:xfrm>
            <a:off x="4270375" y="1597026"/>
            <a:ext cx="1282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600" b="1">
                <a:solidFill>
                  <a:srgbClr val="0000FF"/>
                </a:solidFill>
              </a:rPr>
              <a:t>Mesh Methods</a:t>
            </a:r>
          </a:p>
        </p:txBody>
      </p:sp>
      <p:sp>
        <p:nvSpPr>
          <p:cNvPr id="836265" name="Rectangle 681"/>
          <p:cNvSpPr>
            <a:spLocks noChangeArrowheads="1"/>
          </p:cNvSpPr>
          <p:nvPr/>
        </p:nvSpPr>
        <p:spPr bwMode="auto">
          <a:xfrm>
            <a:off x="3919539" y="1549401"/>
            <a:ext cx="1995487" cy="346075"/>
          </a:xfrm>
          <a:prstGeom prst="rect">
            <a:avLst/>
          </a:prstGeom>
          <a:noFill/>
          <a:ln w="20638">
            <a:solidFill>
              <a:srgbClr val="1C1C1C"/>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zh-TW" sz="1800">
              <a:latin typeface="Tahoma" pitchFamily="34" charset="0"/>
            </a:endParaRPr>
          </a:p>
        </p:txBody>
      </p:sp>
      <p:sp>
        <p:nvSpPr>
          <p:cNvPr id="836266" name="Rectangle 682"/>
          <p:cNvSpPr>
            <a:spLocks noChangeArrowheads="1"/>
          </p:cNvSpPr>
          <p:nvPr/>
        </p:nvSpPr>
        <p:spPr bwMode="auto">
          <a:xfrm>
            <a:off x="8497888" y="1584326"/>
            <a:ext cx="16046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600" b="1">
                <a:solidFill>
                  <a:srgbClr val="0000FF"/>
                </a:solidFill>
              </a:rPr>
              <a:t>Meshless Methods</a:t>
            </a:r>
          </a:p>
        </p:txBody>
      </p:sp>
      <p:sp>
        <p:nvSpPr>
          <p:cNvPr id="836267" name="Rectangle 683"/>
          <p:cNvSpPr>
            <a:spLocks noChangeArrowheads="1"/>
          </p:cNvSpPr>
          <p:nvPr/>
        </p:nvSpPr>
        <p:spPr bwMode="auto">
          <a:xfrm>
            <a:off x="8302625" y="1549401"/>
            <a:ext cx="1995488" cy="346075"/>
          </a:xfrm>
          <a:prstGeom prst="rect">
            <a:avLst/>
          </a:prstGeom>
          <a:noFill/>
          <a:ln w="20638">
            <a:solidFill>
              <a:srgbClr val="1C1C1C"/>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zh-TW" sz="1800">
              <a:latin typeface="Tahoma" pitchFamily="34" charset="0"/>
            </a:endParaRPr>
          </a:p>
        </p:txBody>
      </p:sp>
      <p:sp>
        <p:nvSpPr>
          <p:cNvPr id="836268" name="Rectangle 684"/>
          <p:cNvSpPr>
            <a:spLocks noChangeArrowheads="1"/>
          </p:cNvSpPr>
          <p:nvPr/>
        </p:nvSpPr>
        <p:spPr bwMode="auto">
          <a:xfrm>
            <a:off x="5070476" y="977901"/>
            <a:ext cx="1724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600" b="1">
                <a:solidFill>
                  <a:srgbClr val="0000FF"/>
                </a:solidFill>
              </a:rPr>
              <a:t>Numerical Methods</a:t>
            </a:r>
          </a:p>
        </p:txBody>
      </p:sp>
      <p:sp>
        <p:nvSpPr>
          <p:cNvPr id="836269" name="Rectangle 685"/>
          <p:cNvSpPr>
            <a:spLocks noChangeArrowheads="1"/>
          </p:cNvSpPr>
          <p:nvPr/>
        </p:nvSpPr>
        <p:spPr bwMode="auto">
          <a:xfrm>
            <a:off x="4967289" y="919164"/>
            <a:ext cx="1995487" cy="344487"/>
          </a:xfrm>
          <a:prstGeom prst="rect">
            <a:avLst/>
          </a:prstGeom>
          <a:noFill/>
          <a:ln w="20638">
            <a:solidFill>
              <a:srgbClr val="1C1C1C"/>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zh-TW" sz="1800">
              <a:latin typeface="Tahoma" pitchFamily="34" charset="0"/>
            </a:endParaRPr>
          </a:p>
        </p:txBody>
      </p:sp>
      <p:pic>
        <p:nvPicPr>
          <p:cNvPr id="836270" name="Picture 686" descr="DSC00850 - 複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800601"/>
            <a:ext cx="1957388" cy="1401763"/>
          </a:xfrm>
          <a:prstGeom prst="rect">
            <a:avLst/>
          </a:prstGeom>
          <a:noFill/>
          <a:extLst>
            <a:ext uri="{909E8E84-426E-40DD-AFC4-6F175D3DCCD1}">
              <a14:hiddenFill xmlns:a14="http://schemas.microsoft.com/office/drawing/2010/main">
                <a:solidFill>
                  <a:srgbClr val="FFFFFF"/>
                </a:solidFill>
              </a14:hiddenFill>
            </a:ext>
          </a:extLst>
        </p:spPr>
      </p:pic>
      <p:pic>
        <p:nvPicPr>
          <p:cNvPr id="836271" name="Picture 687" descr="DSC008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7863" y="4648200"/>
            <a:ext cx="2360612" cy="1771650"/>
          </a:xfrm>
          <a:prstGeom prst="rect">
            <a:avLst/>
          </a:prstGeom>
          <a:noFill/>
          <a:extLst>
            <a:ext uri="{909E8E84-426E-40DD-AFC4-6F175D3DCCD1}">
              <a14:hiddenFill xmlns:a14="http://schemas.microsoft.com/office/drawing/2010/main">
                <a:solidFill>
                  <a:srgbClr val="FFFFFF"/>
                </a:solidFill>
              </a14:hiddenFill>
            </a:ext>
          </a:extLst>
        </p:spPr>
      </p:pic>
      <p:sp>
        <p:nvSpPr>
          <p:cNvPr id="836272" name="Oval 688"/>
          <p:cNvSpPr>
            <a:spLocks noChangeArrowheads="1"/>
          </p:cNvSpPr>
          <p:nvPr/>
        </p:nvSpPr>
        <p:spPr bwMode="auto">
          <a:xfrm>
            <a:off x="8839200" y="5715000"/>
            <a:ext cx="381000" cy="381000"/>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36273" name="Oval 689"/>
          <p:cNvSpPr>
            <a:spLocks noChangeArrowheads="1"/>
          </p:cNvSpPr>
          <p:nvPr/>
        </p:nvSpPr>
        <p:spPr bwMode="auto">
          <a:xfrm>
            <a:off x="9296400" y="5410200"/>
            <a:ext cx="381000" cy="381000"/>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836274" name="Group 690"/>
          <p:cNvGrpSpPr>
            <a:grpSpLocks/>
          </p:cNvGrpSpPr>
          <p:nvPr/>
        </p:nvGrpSpPr>
        <p:grpSpPr bwMode="auto">
          <a:xfrm>
            <a:off x="8372476" y="1965327"/>
            <a:ext cx="2371725" cy="598488"/>
            <a:chOff x="4194" y="1152"/>
            <a:chExt cx="1494" cy="377"/>
          </a:xfrm>
        </p:grpSpPr>
        <p:sp>
          <p:nvSpPr>
            <p:cNvPr id="836275" name="Text Box 691"/>
            <p:cNvSpPr txBox="1">
              <a:spLocks noChangeArrowheads="1"/>
            </p:cNvSpPr>
            <p:nvPr/>
          </p:nvSpPr>
          <p:spPr bwMode="auto">
            <a:xfrm>
              <a:off x="4272" y="1152"/>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b="1">
                  <a:solidFill>
                    <a:srgbClr val="FF0000"/>
                  </a:solidFill>
                  <a:ea typeface="新細明體" pitchFamily="18" charset="-120"/>
                </a:rPr>
                <a:t>Null-field BIEM</a:t>
              </a:r>
            </a:p>
          </p:txBody>
        </p:sp>
        <p:sp>
          <p:nvSpPr>
            <p:cNvPr id="836276" name="Text Box 692"/>
            <p:cNvSpPr txBox="1">
              <a:spLocks noChangeArrowheads="1"/>
            </p:cNvSpPr>
            <p:nvPr/>
          </p:nvSpPr>
          <p:spPr bwMode="auto">
            <a:xfrm>
              <a:off x="4194" y="1296"/>
              <a:ext cx="149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b="1">
                  <a:solidFill>
                    <a:srgbClr val="FF0000"/>
                  </a:solidFill>
                  <a:ea typeface="新細明體" pitchFamily="18" charset="-120"/>
                </a:rPr>
                <a:t>Degenerate kernels</a:t>
              </a:r>
            </a:p>
          </p:txBody>
        </p:sp>
      </p:grpSp>
    </p:spTree>
    <p:extLst>
      <p:ext uri="{BB962C8B-B14F-4D97-AF65-F5344CB8AC3E}">
        <p14:creationId xmlns:p14="http://schemas.microsoft.com/office/powerpoint/2010/main" val="94585386"/>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4308"/>
                                        </p:tgtEl>
                                        <p:attrNameLst>
                                          <p:attrName>style.visibility</p:attrName>
                                        </p:attrNameLst>
                                      </p:cBhvr>
                                      <p:to>
                                        <p:strVal val="visible"/>
                                      </p:to>
                                    </p:set>
                                    <p:animEffect transition="in" filter="blinds(horizontal)">
                                      <p:cBhvr>
                                        <p:cTn id="7" dur="500"/>
                                        <p:tgtEl>
                                          <p:spTgt spid="284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836274"/>
                                        </p:tgtEl>
                                        <p:attrNameLst>
                                          <p:attrName>style.visibility</p:attrName>
                                        </p:attrNameLst>
                                      </p:cBhvr>
                                      <p:to>
                                        <p:strVal val="visible"/>
                                      </p:to>
                                    </p:set>
                                    <p:animEffect transition="in" filter="slide(fromBottom)">
                                      <p:cBhvr>
                                        <p:cTn id="12" dur="500"/>
                                        <p:tgtEl>
                                          <p:spTgt spid="836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30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9833" y="1524001"/>
            <a:ext cx="1983581" cy="122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1561" y="4346973"/>
            <a:ext cx="191809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5226" y="4457701"/>
            <a:ext cx="1825229" cy="121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圖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8867" y="3096816"/>
            <a:ext cx="1503759" cy="112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圖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70573" y="2006204"/>
            <a:ext cx="1738313" cy="12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152650" y="719138"/>
            <a:ext cx="7886700" cy="994172"/>
          </a:xfrm>
        </p:spPr>
        <p:txBody>
          <a:bodyPr>
            <a:normAutofit fontScale="90000"/>
          </a:bodyPr>
          <a:lstStyle/>
          <a:p>
            <a:pPr lvl="0">
              <a:defRPr/>
            </a:pPr>
            <a:r>
              <a:rPr lang="en-US" altLang="zh-TW" dirty="0" smtClean="0">
                <a:latin typeface="Times New Roman" panose="02020603050405020304" pitchFamily="18" charset="0"/>
                <a:ea typeface="標楷體" panose="03000509000000000000" pitchFamily="65" charset="-120"/>
              </a:rPr>
              <a:t>BEM/BIEM</a:t>
            </a:r>
            <a:r>
              <a:rPr lang="zh-TW" altLang="en-US" dirty="0" smtClean="0">
                <a:latin typeface="Times New Roman" panose="02020603050405020304" pitchFamily="18" charset="0"/>
                <a:ea typeface="標楷體" panose="03000509000000000000" pitchFamily="65" charset="-120"/>
              </a:rPr>
              <a:t>與</a:t>
            </a:r>
            <a:r>
              <a:rPr lang="en-US" altLang="zh-TW" dirty="0" smtClean="0">
                <a:latin typeface="Times New Roman" panose="02020603050405020304" pitchFamily="18" charset="0"/>
                <a:ea typeface="標楷體" panose="03000509000000000000" pitchFamily="65" charset="-120"/>
              </a:rPr>
              <a:t>``</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辟</a:t>
            </a:r>
            <a: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(B)``</a:t>
            </a: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法</a:t>
            </a:r>
            <a: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altLang="zh-TW"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邊界元素法 境界要素法</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endParaRPr lang="zh-TW" altLang="en-US" dirty="0">
              <a:latin typeface="Times New Roman" panose="02020603050405020304" pitchFamily="18" charset="0"/>
              <a:ea typeface="標楷體" panose="03000509000000000000" pitchFamily="65" charset="-120"/>
            </a:endParaRPr>
          </a:p>
        </p:txBody>
      </p:sp>
      <p:graphicFrame>
        <p:nvGraphicFramePr>
          <p:cNvPr id="4" name="資料庫圖表 3"/>
          <p:cNvGraphicFramePr/>
          <p:nvPr>
            <p:extLst>
              <p:ext uri="{D42A27DB-BD31-4B8C-83A1-F6EECF244321}">
                <p14:modId xmlns:p14="http://schemas.microsoft.com/office/powerpoint/2010/main" val="1393868587"/>
              </p:ext>
            </p:extLst>
          </p:nvPr>
        </p:nvGraphicFramePr>
        <p:xfrm>
          <a:off x="3097875" y="1721195"/>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80808081"/>
      </p:ext>
    </p:extLst>
  </p:cSld>
  <p:clrMapOvr>
    <a:masterClrMapping/>
  </p:clrMapOvr>
  <p:transition>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a:extLst>
              <a:ext uri="{FF2B5EF4-FFF2-40B4-BE49-F238E27FC236}">
                <a16:creationId xmlns:a16="http://schemas.microsoft.com/office/drawing/2014/main" id="{CBEC9E04-92BA-FA44-8467-501E57EAC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187938" cy="1199288"/>
          </a:xfrm>
          <a:prstGeom prst="rect">
            <a:avLst/>
          </a:prstGeom>
        </p:spPr>
      </p:pic>
      <p:pic>
        <p:nvPicPr>
          <p:cNvPr id="30" name="圖片 29">
            <a:extLst>
              <a:ext uri="{FF2B5EF4-FFF2-40B4-BE49-F238E27FC236}">
                <a16:creationId xmlns:a16="http://schemas.microsoft.com/office/drawing/2014/main" id="{3D45EE35-A8F3-6143-9576-D588CD311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3968" y="38358"/>
            <a:ext cx="1438031" cy="1321268"/>
          </a:xfrm>
          <a:prstGeom prst="rect">
            <a:avLst/>
          </a:prstGeom>
        </p:spPr>
      </p:pic>
      <p:pic>
        <p:nvPicPr>
          <p:cNvPr id="31" name="圖片 30">
            <a:extLst>
              <a:ext uri="{FF2B5EF4-FFF2-40B4-BE49-F238E27FC236}">
                <a16:creationId xmlns:a16="http://schemas.microsoft.com/office/drawing/2014/main" id="{766977D8-E4BC-2944-BF39-6578C5C2A0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83" y="5937893"/>
            <a:ext cx="910363" cy="819327"/>
          </a:xfrm>
          <a:prstGeom prst="rect">
            <a:avLst/>
          </a:prstGeom>
        </p:spPr>
      </p:pic>
      <p:sp>
        <p:nvSpPr>
          <p:cNvPr id="32" name="文字方塊 31"/>
          <p:cNvSpPr txBox="1"/>
          <p:nvPr/>
        </p:nvSpPr>
        <p:spPr>
          <a:xfrm>
            <a:off x="8951309" y="6550223"/>
            <a:ext cx="4126524" cy="307777"/>
          </a:xfrm>
          <a:prstGeom prst="rect">
            <a:avLst/>
          </a:prstGeom>
          <a:noFill/>
        </p:spPr>
        <p:txBody>
          <a:bodyPr wrap="square" rtlCol="0">
            <a:spAutoFit/>
          </a:bodyPr>
          <a:lstStyle/>
          <a:p>
            <a:r>
              <a:rPr lang="en-US" altLang="zh-TW" sz="1400" dirty="0" smtClean="0">
                <a:latin typeface="Times New Roman" panose="02020603050405020304" pitchFamily="18" charset="0"/>
                <a:cs typeface="Times New Roman" panose="02020603050405020304" pitchFamily="18" charset="0"/>
              </a:rPr>
              <a:t>Filename: </a:t>
            </a: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邊界元素法精神</a:t>
            </a:r>
            <a:r>
              <a:rPr lang="en-US" altLang="zh-TW" sz="1400" dirty="0" smtClean="0">
                <a:latin typeface="Times New Roman" panose="02020603050405020304" pitchFamily="18" charset="0"/>
                <a:cs typeface="Times New Roman" panose="02020603050405020304" pitchFamily="18" charset="0"/>
              </a:rPr>
              <a:t>.</a:t>
            </a:r>
            <a:r>
              <a:rPr lang="en-US" altLang="zh-TW" sz="1400" dirty="0" err="1" smtClean="0">
                <a:latin typeface="Times New Roman" panose="02020603050405020304" pitchFamily="18" charset="0"/>
                <a:cs typeface="Times New Roman" panose="02020603050405020304" pitchFamily="18" charset="0"/>
              </a:rPr>
              <a:t>ppt</a:t>
            </a:r>
            <a:r>
              <a:rPr lang="en-US" altLang="zh-TW" sz="1400" dirty="0" smtClean="0">
                <a:latin typeface="Times New Roman" panose="02020603050405020304" pitchFamily="18" charset="0"/>
                <a:cs typeface="Times New Roman" panose="02020603050405020304" pitchFamily="18" charset="0"/>
              </a:rPr>
              <a:t> </a:t>
            </a: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浩真製表</a:t>
            </a:r>
            <a:endParaRPr lang="zh-TW" altLang="en-US" sz="14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3" name="文字方塊 32"/>
          <p:cNvSpPr txBox="1"/>
          <p:nvPr/>
        </p:nvSpPr>
        <p:spPr>
          <a:xfrm>
            <a:off x="4561957" y="776267"/>
            <a:ext cx="3514767" cy="646331"/>
          </a:xfrm>
          <a:prstGeom prst="rect">
            <a:avLst/>
          </a:prstGeom>
          <a:noFill/>
        </p:spPr>
        <p:txBody>
          <a:bodyPr wrap="square" rtlCol="0">
            <a:spAutoFit/>
          </a:bodyPr>
          <a:lstStyle/>
          <a:p>
            <a:r>
              <a:rPr lang="zh-TW" altLang="en-US" sz="3600" dirty="0">
                <a:latin typeface="標楷體" panose="03000509000000000000" pitchFamily="65" charset="-120"/>
                <a:ea typeface="標楷體" panose="03000509000000000000" pitchFamily="65" charset="-120"/>
                <a:cs typeface="Times New Roman" panose="02020603050405020304" pitchFamily="18" charset="0"/>
              </a:rPr>
              <a:t>邊界元素法精神</a:t>
            </a:r>
            <a:endParaRPr lang="zh-TW" altLang="en-US" sz="3600" dirty="0"/>
          </a:p>
        </p:txBody>
      </p:sp>
      <p:grpSp>
        <p:nvGrpSpPr>
          <p:cNvPr id="35" name="群組 34"/>
          <p:cNvGrpSpPr/>
          <p:nvPr/>
        </p:nvGrpSpPr>
        <p:grpSpPr>
          <a:xfrm>
            <a:off x="2075477" y="1371272"/>
            <a:ext cx="8961119" cy="4922616"/>
            <a:chOff x="2075477" y="1371272"/>
            <a:chExt cx="8961119" cy="4922616"/>
          </a:xfrm>
        </p:grpSpPr>
        <p:sp>
          <p:nvSpPr>
            <p:cNvPr id="6" name="手繪多邊形 5"/>
            <p:cNvSpPr/>
            <p:nvPr/>
          </p:nvSpPr>
          <p:spPr>
            <a:xfrm>
              <a:off x="2075477" y="1743740"/>
              <a:ext cx="7842574" cy="4083776"/>
            </a:xfrm>
            <a:custGeom>
              <a:avLst/>
              <a:gdLst>
                <a:gd name="connsiteX0" fmla="*/ 2349348 w 9701891"/>
                <a:gd name="connsiteY0" fmla="*/ 264313 h 5513417"/>
                <a:gd name="connsiteX1" fmla="*/ 741705 w 9701891"/>
                <a:gd name="connsiteY1" fmla="*/ 1216990 h 5513417"/>
                <a:gd name="connsiteX2" fmla="*/ 282379 w 9701891"/>
                <a:gd name="connsiteY2" fmla="*/ 3075561 h 5513417"/>
                <a:gd name="connsiteX3" fmla="*/ 146282 w 9701891"/>
                <a:gd name="connsiteY3" fmla="*/ 4887349 h 5513417"/>
                <a:gd name="connsiteX4" fmla="*/ 2417396 w 9701891"/>
                <a:gd name="connsiteY4" fmla="*/ 5270121 h 5513417"/>
                <a:gd name="connsiteX5" fmla="*/ 4935186 w 9701891"/>
                <a:gd name="connsiteY5" fmla="*/ 4985169 h 5513417"/>
                <a:gd name="connsiteX6" fmla="*/ 7691145 w 9701891"/>
                <a:gd name="connsiteY6" fmla="*/ 5512544 h 5513417"/>
                <a:gd name="connsiteX7" fmla="*/ 9639030 w 9701891"/>
                <a:gd name="connsiteY7" fmla="*/ 4836313 h 5513417"/>
                <a:gd name="connsiteX8" fmla="*/ 9230739 w 9701891"/>
                <a:gd name="connsiteY8" fmla="*/ 3011766 h 5513417"/>
                <a:gd name="connsiteX9" fmla="*/ 9298788 w 9701891"/>
                <a:gd name="connsiteY9" fmla="*/ 842724 h 5513417"/>
                <a:gd name="connsiteX10" fmla="*/ 6542829 w 9701891"/>
                <a:gd name="connsiteY10" fmla="*/ 413169 h 5513417"/>
                <a:gd name="connsiteX11" fmla="*/ 4271714 w 9701891"/>
                <a:gd name="connsiteY11" fmla="*/ 4878 h 5513417"/>
                <a:gd name="connsiteX12" fmla="*/ 2349348 w 9701891"/>
                <a:gd name="connsiteY12" fmla="*/ 264313 h 55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01891" h="5513417">
                  <a:moveTo>
                    <a:pt x="2349348" y="264313"/>
                  </a:moveTo>
                  <a:cubicBezTo>
                    <a:pt x="1761013" y="466332"/>
                    <a:pt x="1086200" y="748449"/>
                    <a:pt x="741705" y="1216990"/>
                  </a:cubicBezTo>
                  <a:cubicBezTo>
                    <a:pt x="397210" y="1685531"/>
                    <a:pt x="381616" y="2463835"/>
                    <a:pt x="282379" y="3075561"/>
                  </a:cubicBezTo>
                  <a:cubicBezTo>
                    <a:pt x="183142" y="3687287"/>
                    <a:pt x="-209554" y="4521589"/>
                    <a:pt x="146282" y="4887349"/>
                  </a:cubicBezTo>
                  <a:cubicBezTo>
                    <a:pt x="502118" y="5253109"/>
                    <a:pt x="1619245" y="5253818"/>
                    <a:pt x="2417396" y="5270121"/>
                  </a:cubicBezTo>
                  <a:cubicBezTo>
                    <a:pt x="3215547" y="5286424"/>
                    <a:pt x="4056228" y="4944765"/>
                    <a:pt x="4935186" y="4985169"/>
                  </a:cubicBezTo>
                  <a:cubicBezTo>
                    <a:pt x="5814144" y="5025573"/>
                    <a:pt x="6907171" y="5537353"/>
                    <a:pt x="7691145" y="5512544"/>
                  </a:cubicBezTo>
                  <a:cubicBezTo>
                    <a:pt x="8475119" y="5487735"/>
                    <a:pt x="9382431" y="5253109"/>
                    <a:pt x="9639030" y="4836313"/>
                  </a:cubicBezTo>
                  <a:cubicBezTo>
                    <a:pt x="9895629" y="4419517"/>
                    <a:pt x="9287446" y="3677364"/>
                    <a:pt x="9230739" y="3011766"/>
                  </a:cubicBezTo>
                  <a:cubicBezTo>
                    <a:pt x="9174032" y="2346168"/>
                    <a:pt x="9746773" y="1275824"/>
                    <a:pt x="9298788" y="842724"/>
                  </a:cubicBezTo>
                  <a:cubicBezTo>
                    <a:pt x="8850803" y="409625"/>
                    <a:pt x="7380675" y="552810"/>
                    <a:pt x="6542829" y="413169"/>
                  </a:cubicBezTo>
                  <a:cubicBezTo>
                    <a:pt x="5704983" y="273528"/>
                    <a:pt x="4973463" y="31814"/>
                    <a:pt x="4271714" y="4878"/>
                  </a:cubicBezTo>
                  <a:cubicBezTo>
                    <a:pt x="3569965" y="-22058"/>
                    <a:pt x="2937683" y="62294"/>
                    <a:pt x="2349348" y="264313"/>
                  </a:cubicBezTo>
                  <a:close/>
                </a:path>
              </a:pathLst>
            </a:custGeom>
            <a:solidFill>
              <a:schemeClr val="bg1">
                <a:lumMod val="7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4920748" y="3600962"/>
              <a:ext cx="2003174" cy="369332"/>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當局者迷</a:t>
              </a:r>
              <a:r>
                <a:rPr lang="en-US" altLang="zh-TW" dirty="0" smtClean="0">
                  <a:latin typeface="標楷體" panose="03000509000000000000" pitchFamily="65" charset="-120"/>
                  <a:ea typeface="標楷體" panose="03000509000000000000" pitchFamily="65" charset="-120"/>
                </a:rPr>
                <a: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Domain</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8" name="文字方塊 7"/>
            <p:cNvSpPr txBox="1"/>
            <p:nvPr/>
          </p:nvSpPr>
          <p:spPr>
            <a:xfrm>
              <a:off x="3559780" y="2015933"/>
              <a:ext cx="2173295" cy="369332"/>
            </a:xfrm>
            <a:prstGeom prst="rect">
              <a:avLst/>
            </a:prstGeom>
            <a:noFill/>
          </p:spPr>
          <p:txBody>
            <a:bodyPr wrap="square" rtlCol="0">
              <a:spAutoFit/>
            </a:bodyPr>
            <a:lstStyle/>
            <a:p>
              <a:r>
                <a:rPr lang="zh-TW" altLang="en-US" dirty="0" smtClean="0">
                  <a:solidFill>
                    <a:srgbClr val="FF0000"/>
                  </a:solidFill>
                  <a:latin typeface="標楷體" panose="03000509000000000000" pitchFamily="65" charset="-120"/>
                  <a:ea typeface="標楷體" panose="03000509000000000000" pitchFamily="65" charset="-120"/>
                </a:rPr>
                <a:t>旁觀者清</a:t>
              </a:r>
              <a:r>
                <a:rPr lang="en-US" altLang="zh-TW" dirty="0" smtClean="0">
                  <a:solidFill>
                    <a:srgbClr val="FF0000"/>
                  </a:solidFill>
                  <a:latin typeface="標楷體" panose="03000509000000000000" pitchFamily="65" charset="-120"/>
                  <a:ea typeface="標楷體" panose="03000509000000000000" pitchFamily="65" charset="-120"/>
                </a:rPr>
                <a:t>(</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Boundary</a:t>
              </a:r>
              <a:r>
                <a:rPr lang="en-US" altLang="zh-TW" dirty="0" smtClean="0">
                  <a:solidFill>
                    <a:srgbClr val="FF0000"/>
                  </a:solidFill>
                  <a:latin typeface="標楷體" panose="03000509000000000000" pitchFamily="65" charset="-120"/>
                  <a:ea typeface="標楷體" panose="03000509000000000000" pitchFamily="65" charset="-120"/>
                </a:rPr>
                <a:t>)</a:t>
              </a:r>
              <a:endParaRPr lang="zh-TW" altLang="en-US" dirty="0">
                <a:solidFill>
                  <a:srgbClr val="FF0000"/>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3806456" y="4529470"/>
              <a:ext cx="476340" cy="1446550"/>
            </a:xfrm>
            <a:prstGeom prst="rect">
              <a:avLst/>
            </a:prstGeom>
            <a:noFill/>
          </p:spPr>
          <p:txBody>
            <a:bodyPr wrap="square" rtlCol="0">
              <a:spAutoFit/>
            </a:bodyPr>
            <a:lstStyle/>
            <a:p>
              <a:r>
                <a:rPr lang="en-US" altLang="zh-TW" sz="8800" dirty="0" smtClean="0">
                  <a:latin typeface="標楷體" panose="03000509000000000000" pitchFamily="65" charset="-120"/>
                  <a:ea typeface="標楷體" panose="03000509000000000000" pitchFamily="65" charset="-120"/>
                </a:rPr>
                <a:t>.</a:t>
              </a:r>
              <a:endParaRPr lang="zh-TW" altLang="en-US" sz="8800" dirty="0">
                <a:latin typeface="標楷體" panose="03000509000000000000" pitchFamily="65" charset="-120"/>
                <a:ea typeface="標楷體" panose="03000509000000000000" pitchFamily="65" charset="-120"/>
              </a:endParaRPr>
            </a:p>
          </p:txBody>
        </p:sp>
        <p:cxnSp>
          <p:nvCxnSpPr>
            <p:cNvPr id="11" name="直線單箭頭接點 10"/>
            <p:cNvCxnSpPr/>
            <p:nvPr/>
          </p:nvCxnSpPr>
          <p:spPr>
            <a:xfrm flipV="1">
              <a:off x="4057385" y="5248753"/>
              <a:ext cx="80807" cy="3426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4044626" y="5623825"/>
              <a:ext cx="2879296" cy="670063"/>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鞭</a:t>
              </a:r>
              <a:r>
                <a:rPr lang="zh-TW" altLang="en-US" dirty="0">
                  <a:latin typeface="標楷體" panose="03000509000000000000" pitchFamily="65" charset="-120"/>
                  <a:ea typeface="標楷體" panose="03000509000000000000" pitchFamily="65" charset="-120"/>
                </a:rPr>
                <a:t>辟</a:t>
              </a:r>
              <a:r>
                <a:rPr lang="zh-TW" altLang="en-US" dirty="0" smtClean="0">
                  <a:latin typeface="標楷體" panose="03000509000000000000" pitchFamily="65" charset="-120"/>
                  <a:ea typeface="標楷體" panose="03000509000000000000" pitchFamily="65" charset="-120"/>
                </a:rPr>
                <a:t>入裡</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(Boundary to domain)</a:t>
              </a:r>
              <a:endParaRPr lang="zh-TW" altLang="en-US" dirty="0">
                <a:latin typeface="標楷體" panose="03000509000000000000" pitchFamily="65" charset="-120"/>
                <a:ea typeface="標楷體" panose="03000509000000000000" pitchFamily="65" charset="-120"/>
              </a:endParaRPr>
            </a:p>
          </p:txBody>
        </p:sp>
        <p:cxnSp>
          <p:nvCxnSpPr>
            <p:cNvPr id="16" name="直線單箭頭接點 15"/>
            <p:cNvCxnSpPr/>
            <p:nvPr/>
          </p:nvCxnSpPr>
          <p:spPr>
            <a:xfrm>
              <a:off x="9326880" y="4780398"/>
              <a:ext cx="476339" cy="110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flipH="1" flipV="1">
              <a:off x="9931394" y="4934197"/>
              <a:ext cx="500440" cy="1098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9871267" y="5028366"/>
              <a:ext cx="1165329" cy="646331"/>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旁敲側擊</a:t>
              </a:r>
              <a:r>
                <a:rPr lang="en-US" altLang="zh-TW" dirty="0" smtClean="0">
                  <a:latin typeface="標楷體" panose="03000509000000000000" pitchFamily="65" charset="-120"/>
                  <a:ea typeface="標楷體" panose="03000509000000000000" pitchFamily="65" charset="-120"/>
                </a:rPr>
                <a:t>(Trace)</a:t>
              </a:r>
              <a:endParaRPr lang="zh-TW" altLang="en-US" dirty="0">
                <a:latin typeface="標楷體" panose="03000509000000000000" pitchFamily="65" charset="-120"/>
                <a:ea typeface="標楷體" panose="03000509000000000000" pitchFamily="65" charset="-120"/>
              </a:endParaRPr>
            </a:p>
          </p:txBody>
        </p:sp>
        <p:sp>
          <p:nvSpPr>
            <p:cNvPr id="26" name="手繪多邊形 25"/>
            <p:cNvSpPr/>
            <p:nvPr/>
          </p:nvSpPr>
          <p:spPr>
            <a:xfrm>
              <a:off x="7344263" y="2060249"/>
              <a:ext cx="732461" cy="62533"/>
            </a:xfrm>
            <a:custGeom>
              <a:avLst/>
              <a:gdLst>
                <a:gd name="connsiteX0" fmla="*/ 732461 w 732461"/>
                <a:gd name="connsiteY0" fmla="*/ 62533 h 62533"/>
                <a:gd name="connsiteX1" fmla="*/ 115773 w 732461"/>
                <a:gd name="connsiteY1" fmla="*/ 15749 h 62533"/>
                <a:gd name="connsiteX2" fmla="*/ 17953 w 732461"/>
                <a:gd name="connsiteY2" fmla="*/ 2990 h 62533"/>
              </a:gdLst>
              <a:ahLst/>
              <a:cxnLst>
                <a:cxn ang="0">
                  <a:pos x="connsiteX0" y="connsiteY0"/>
                </a:cxn>
                <a:cxn ang="0">
                  <a:pos x="connsiteX1" y="connsiteY1"/>
                </a:cxn>
                <a:cxn ang="0">
                  <a:pos x="connsiteX2" y="connsiteY2"/>
                </a:cxn>
              </a:cxnLst>
              <a:rect l="l" t="t" r="r" b="b"/>
              <a:pathLst>
                <a:path w="732461" h="62533">
                  <a:moveTo>
                    <a:pt x="732461" y="62533"/>
                  </a:moveTo>
                  <a:lnTo>
                    <a:pt x="115773" y="15749"/>
                  </a:lnTo>
                  <a:cubicBezTo>
                    <a:pt x="-3312" y="5825"/>
                    <a:pt x="-19615" y="-5516"/>
                    <a:pt x="17953" y="2990"/>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手繪多邊形 26"/>
            <p:cNvSpPr/>
            <p:nvPr/>
          </p:nvSpPr>
          <p:spPr>
            <a:xfrm rot="20856969">
              <a:off x="8137630" y="2028729"/>
              <a:ext cx="623188" cy="188105"/>
            </a:xfrm>
            <a:custGeom>
              <a:avLst/>
              <a:gdLst>
                <a:gd name="connsiteX0" fmla="*/ 732461 w 732461"/>
                <a:gd name="connsiteY0" fmla="*/ 62533 h 62533"/>
                <a:gd name="connsiteX1" fmla="*/ 115773 w 732461"/>
                <a:gd name="connsiteY1" fmla="*/ 15749 h 62533"/>
                <a:gd name="connsiteX2" fmla="*/ 17953 w 732461"/>
                <a:gd name="connsiteY2" fmla="*/ 2990 h 62533"/>
              </a:gdLst>
              <a:ahLst/>
              <a:cxnLst>
                <a:cxn ang="0">
                  <a:pos x="connsiteX0" y="connsiteY0"/>
                </a:cxn>
                <a:cxn ang="0">
                  <a:pos x="connsiteX1" y="connsiteY1"/>
                </a:cxn>
                <a:cxn ang="0">
                  <a:pos x="connsiteX2" y="connsiteY2"/>
                </a:cxn>
              </a:cxnLst>
              <a:rect l="l" t="t" r="r" b="b"/>
              <a:pathLst>
                <a:path w="732461" h="62533">
                  <a:moveTo>
                    <a:pt x="732461" y="62533"/>
                  </a:moveTo>
                  <a:lnTo>
                    <a:pt x="115773" y="15749"/>
                  </a:lnTo>
                  <a:cubicBezTo>
                    <a:pt x="-3312" y="5825"/>
                    <a:pt x="-19615" y="-5516"/>
                    <a:pt x="17953" y="2990"/>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7532104" y="1371272"/>
              <a:ext cx="3092353" cy="646331"/>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觸類旁通</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(boundary to boundary)</a:t>
              </a:r>
              <a:endParaRPr lang="zh-TW" altLang="en-US" dirty="0">
                <a:latin typeface="標楷體" panose="03000509000000000000" pitchFamily="65" charset="-120"/>
                <a:ea typeface="標楷體" panose="03000509000000000000" pitchFamily="65" charset="-120"/>
              </a:endParaRPr>
            </a:p>
          </p:txBody>
        </p:sp>
        <p:sp>
          <p:nvSpPr>
            <p:cNvPr id="21" name="文字方塊 20"/>
            <p:cNvSpPr txBox="1"/>
            <p:nvPr/>
          </p:nvSpPr>
          <p:spPr>
            <a:xfrm>
              <a:off x="9633097" y="3802203"/>
              <a:ext cx="476340" cy="1446550"/>
            </a:xfrm>
            <a:prstGeom prst="rect">
              <a:avLst/>
            </a:prstGeom>
            <a:noFill/>
          </p:spPr>
          <p:txBody>
            <a:bodyPr wrap="square" rtlCol="0">
              <a:spAutoFit/>
            </a:bodyPr>
            <a:lstStyle/>
            <a:p>
              <a:r>
                <a:rPr lang="en-US" altLang="zh-TW" sz="8800" dirty="0" smtClean="0">
                  <a:latin typeface="標楷體" panose="03000509000000000000" pitchFamily="65" charset="-120"/>
                  <a:ea typeface="標楷體" panose="03000509000000000000" pitchFamily="65" charset="-120"/>
                </a:rPr>
                <a:t>.</a:t>
              </a:r>
              <a:endParaRPr lang="zh-TW" altLang="en-US" sz="8800" dirty="0">
                <a:latin typeface="標楷體" panose="03000509000000000000" pitchFamily="65" charset="-120"/>
                <a:ea typeface="標楷體" panose="03000509000000000000" pitchFamily="65" charset="-120"/>
              </a:endParaRPr>
            </a:p>
          </p:txBody>
        </p:sp>
      </p:grpSp>
      <p:sp>
        <p:nvSpPr>
          <p:cNvPr id="23" name="文字方塊 22"/>
          <p:cNvSpPr txBox="1"/>
          <p:nvPr/>
        </p:nvSpPr>
        <p:spPr>
          <a:xfrm>
            <a:off x="7106093" y="938715"/>
            <a:ext cx="476340" cy="1446550"/>
          </a:xfrm>
          <a:prstGeom prst="rect">
            <a:avLst/>
          </a:prstGeom>
          <a:noFill/>
        </p:spPr>
        <p:txBody>
          <a:bodyPr wrap="square" rtlCol="0">
            <a:spAutoFit/>
          </a:bodyPr>
          <a:lstStyle/>
          <a:p>
            <a:r>
              <a:rPr lang="en-US" altLang="zh-TW" sz="8800" dirty="0" smtClean="0">
                <a:latin typeface="標楷體" panose="03000509000000000000" pitchFamily="65" charset="-120"/>
                <a:ea typeface="標楷體" panose="03000509000000000000" pitchFamily="65" charset="-120"/>
              </a:rPr>
              <a:t>.</a:t>
            </a:r>
            <a:endParaRPr lang="zh-TW" altLang="en-US" sz="8800" dirty="0">
              <a:latin typeface="標楷體" panose="03000509000000000000" pitchFamily="65" charset="-120"/>
              <a:ea typeface="標楷體" panose="03000509000000000000" pitchFamily="65" charset="-120"/>
            </a:endParaRPr>
          </a:p>
        </p:txBody>
      </p:sp>
      <p:sp>
        <p:nvSpPr>
          <p:cNvPr id="22" name="文字方塊 21"/>
          <p:cNvSpPr txBox="1"/>
          <p:nvPr/>
        </p:nvSpPr>
        <p:spPr>
          <a:xfrm>
            <a:off x="7874241" y="999200"/>
            <a:ext cx="476340" cy="1446550"/>
          </a:xfrm>
          <a:prstGeom prst="rect">
            <a:avLst/>
          </a:prstGeom>
          <a:noFill/>
        </p:spPr>
        <p:txBody>
          <a:bodyPr wrap="square" rtlCol="0">
            <a:spAutoFit/>
          </a:bodyPr>
          <a:lstStyle/>
          <a:p>
            <a:r>
              <a:rPr lang="en-US" altLang="zh-TW" sz="8800" dirty="0" smtClean="0">
                <a:latin typeface="標楷體" panose="03000509000000000000" pitchFamily="65" charset="-120"/>
                <a:ea typeface="標楷體" panose="03000509000000000000" pitchFamily="65" charset="-120"/>
              </a:rPr>
              <a:t>.</a:t>
            </a:r>
            <a:endParaRPr lang="zh-TW" altLang="en-US" sz="8800" dirty="0">
              <a:latin typeface="標楷體" panose="03000509000000000000" pitchFamily="65" charset="-120"/>
              <a:ea typeface="標楷體" panose="03000509000000000000" pitchFamily="65" charset="-120"/>
            </a:endParaRPr>
          </a:p>
        </p:txBody>
      </p:sp>
      <p:sp>
        <p:nvSpPr>
          <p:cNvPr id="14" name="文字方塊 13"/>
          <p:cNvSpPr txBox="1"/>
          <p:nvPr/>
        </p:nvSpPr>
        <p:spPr>
          <a:xfrm>
            <a:off x="8547868" y="1020465"/>
            <a:ext cx="476340" cy="1446550"/>
          </a:xfrm>
          <a:prstGeom prst="rect">
            <a:avLst/>
          </a:prstGeom>
          <a:noFill/>
        </p:spPr>
        <p:txBody>
          <a:bodyPr wrap="square" rtlCol="0">
            <a:spAutoFit/>
          </a:bodyPr>
          <a:lstStyle/>
          <a:p>
            <a:r>
              <a:rPr lang="en-US" altLang="zh-TW" sz="8800" dirty="0" smtClean="0">
                <a:latin typeface="標楷體" panose="03000509000000000000" pitchFamily="65" charset="-120"/>
                <a:ea typeface="標楷體" panose="03000509000000000000" pitchFamily="65" charset="-120"/>
              </a:rPr>
              <a:t>.</a:t>
            </a:r>
            <a:endParaRPr lang="zh-TW" altLang="en-US" sz="8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90215774"/>
      </p:ext>
    </p:extLst>
  </p:cSld>
  <p:clrMapOvr>
    <a:masterClrMapping/>
  </p:clrMapOvr>
  <p:transition>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5804853" y="1826354"/>
          <a:ext cx="4732000" cy="3456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群組 14"/>
          <p:cNvGrpSpPr/>
          <p:nvPr/>
        </p:nvGrpSpPr>
        <p:grpSpPr>
          <a:xfrm>
            <a:off x="7094308" y="1591216"/>
            <a:ext cx="1471341" cy="864754"/>
            <a:chOff x="7112085" y="657036"/>
            <a:chExt cx="1961787" cy="1153005"/>
          </a:xfrm>
        </p:grpSpPr>
        <p:sp>
          <p:nvSpPr>
            <p:cNvPr id="6" name="文字方塊 5"/>
            <p:cNvSpPr txBox="1"/>
            <p:nvPr/>
          </p:nvSpPr>
          <p:spPr>
            <a:xfrm>
              <a:off x="8150115" y="657036"/>
              <a:ext cx="923757" cy="400109"/>
            </a:xfrm>
            <a:prstGeom prst="rect">
              <a:avLst/>
            </a:prstGeom>
            <a:noFill/>
          </p:spPr>
          <p:txBody>
            <a:bodyPr wrap="none" rtlCol="0">
              <a:spAutoFit/>
            </a:bodyPr>
            <a:lstStyle/>
            <a:p>
              <a:r>
                <a:rPr lang="en-US" altLang="zh-TW" sz="1350" dirty="0"/>
                <a:t>V-band</a:t>
              </a:r>
              <a:endParaRPr lang="zh-TW" altLang="en-US" sz="1350" dirty="0"/>
            </a:p>
          </p:txBody>
        </p:sp>
        <p:pic>
          <p:nvPicPr>
            <p:cNvPr id="7" name="圖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2085" y="732520"/>
              <a:ext cx="1038031" cy="1077521"/>
            </a:xfrm>
            <a:prstGeom prst="rect">
              <a:avLst/>
            </a:prstGeom>
          </p:spPr>
        </p:pic>
      </p:grpSp>
      <p:grpSp>
        <p:nvGrpSpPr>
          <p:cNvPr id="16" name="群組 15"/>
          <p:cNvGrpSpPr/>
          <p:nvPr/>
        </p:nvGrpSpPr>
        <p:grpSpPr>
          <a:xfrm>
            <a:off x="9185295" y="1885095"/>
            <a:ext cx="1243304" cy="945681"/>
            <a:chOff x="10384971" y="1183679"/>
            <a:chExt cx="1657739" cy="1260908"/>
          </a:xfrm>
        </p:grpSpPr>
        <p:pic>
          <p:nvPicPr>
            <p:cNvPr id="8"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84971" y="1553011"/>
              <a:ext cx="1657739" cy="891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字方塊 8"/>
            <p:cNvSpPr txBox="1"/>
            <p:nvPr/>
          </p:nvSpPr>
          <p:spPr>
            <a:xfrm>
              <a:off x="10511303" y="1183679"/>
              <a:ext cx="1319594" cy="400109"/>
            </a:xfrm>
            <a:prstGeom prst="rect">
              <a:avLst/>
            </a:prstGeom>
            <a:noFill/>
          </p:spPr>
          <p:txBody>
            <a:bodyPr wrap="none" rtlCol="0">
              <a:spAutoFit/>
            </a:bodyPr>
            <a:lstStyle/>
            <a:p>
              <a:r>
                <a:rPr lang="en-US" altLang="zh-TW" sz="1350" dirty="0">
                  <a:solidFill>
                    <a:srgbClr val="002060"/>
                  </a:solidFill>
                </a:rPr>
                <a:t>breakwater</a:t>
              </a:r>
            </a:p>
          </p:txBody>
        </p:sp>
      </p:grpSp>
      <p:grpSp>
        <p:nvGrpSpPr>
          <p:cNvPr id="14" name="群組 13"/>
          <p:cNvGrpSpPr/>
          <p:nvPr/>
        </p:nvGrpSpPr>
        <p:grpSpPr>
          <a:xfrm>
            <a:off x="5490450" y="2566239"/>
            <a:ext cx="1121486" cy="802283"/>
            <a:chOff x="5112377" y="1833204"/>
            <a:chExt cx="1495314" cy="1069711"/>
          </a:xfrm>
        </p:grpSpPr>
        <p:grpSp>
          <p:nvGrpSpPr>
            <p:cNvPr id="12" name="群組 11"/>
            <p:cNvGrpSpPr/>
            <p:nvPr/>
          </p:nvGrpSpPr>
          <p:grpSpPr>
            <a:xfrm>
              <a:off x="5112377" y="1833204"/>
              <a:ext cx="1495314" cy="712366"/>
              <a:chOff x="5197689" y="1331393"/>
              <a:chExt cx="1960508" cy="933984"/>
            </a:xfrm>
          </p:grpSpPr>
          <p:pic>
            <p:nvPicPr>
              <p:cNvPr id="10" name="圖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1298" y="1331393"/>
                <a:ext cx="1270615" cy="824126"/>
              </a:xfrm>
              <a:prstGeom prst="rect">
                <a:avLst/>
              </a:prstGeom>
            </p:spPr>
          </p:pic>
          <p:pic>
            <p:nvPicPr>
              <p:cNvPr id="11" name="圖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97689" y="1676234"/>
                <a:ext cx="1960508" cy="589143"/>
              </a:xfrm>
              <a:prstGeom prst="rect">
                <a:avLst/>
              </a:prstGeom>
            </p:spPr>
          </p:pic>
        </p:grpSp>
        <p:sp>
          <p:nvSpPr>
            <p:cNvPr id="13" name="文字方塊 12"/>
            <p:cNvSpPr txBox="1"/>
            <p:nvPr/>
          </p:nvSpPr>
          <p:spPr>
            <a:xfrm>
              <a:off x="5324394" y="2502806"/>
              <a:ext cx="1039429" cy="400109"/>
            </a:xfrm>
            <a:prstGeom prst="rect">
              <a:avLst/>
            </a:prstGeom>
            <a:noFill/>
          </p:spPr>
          <p:txBody>
            <a:bodyPr wrap="none" rtlCol="0">
              <a:spAutoFit/>
            </a:bodyPr>
            <a:lstStyle/>
            <a:p>
              <a:r>
                <a:rPr lang="en-US" altLang="zh-TW" sz="1350" dirty="0">
                  <a:solidFill>
                    <a:srgbClr val="FF9933"/>
                  </a:solidFill>
                </a:rPr>
                <a:t>Seepage</a:t>
              </a:r>
            </a:p>
          </p:txBody>
        </p:sp>
      </p:grpSp>
      <p:grpSp>
        <p:nvGrpSpPr>
          <p:cNvPr id="20" name="群組 19"/>
          <p:cNvGrpSpPr/>
          <p:nvPr/>
        </p:nvGrpSpPr>
        <p:grpSpPr>
          <a:xfrm>
            <a:off x="6236721" y="4986758"/>
            <a:ext cx="1080220" cy="728270"/>
            <a:chOff x="5464346" y="4906372"/>
            <a:chExt cx="1440293" cy="971026"/>
          </a:xfrm>
        </p:grpSpPr>
        <p:pic>
          <p:nvPicPr>
            <p:cNvPr id="17" name="Picture 4" descr="b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64346" y="4942833"/>
              <a:ext cx="1440293" cy="93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5686657" y="4906372"/>
              <a:ext cx="876137" cy="400109"/>
            </a:xfrm>
            <a:prstGeom prst="rect">
              <a:avLst/>
            </a:prstGeom>
            <a:noFill/>
          </p:spPr>
          <p:txBody>
            <a:bodyPr wrap="none" rtlCol="0">
              <a:spAutoFit/>
            </a:bodyPr>
            <a:lstStyle/>
            <a:p>
              <a:r>
                <a:rPr lang="en-US" altLang="zh-TW" sz="1350" dirty="0">
                  <a:solidFill>
                    <a:srgbClr val="FF0000"/>
                  </a:solidFill>
                </a:rPr>
                <a:t>Rocket</a:t>
              </a:r>
            </a:p>
          </p:txBody>
        </p:sp>
      </p:grpSp>
      <p:graphicFrame>
        <p:nvGraphicFramePr>
          <p:cNvPr id="21" name="資料庫圖表 20"/>
          <p:cNvGraphicFramePr/>
          <p:nvPr/>
        </p:nvGraphicFramePr>
        <p:xfrm>
          <a:off x="1382441" y="2112629"/>
          <a:ext cx="4799822" cy="33161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22" name="Picture 2" descr="C:\Users\0605CKI\Desktop\G_Product_63560909763704371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12115" y="2443637"/>
            <a:ext cx="1270849" cy="9078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0605CKI\Desktop\imag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43702" y="4804581"/>
            <a:ext cx="1878856" cy="8737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0605CKI\Desktop\DC498772AAD29EA27237011E78EF0AF1.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901218" y="4983244"/>
            <a:ext cx="1538042" cy="1038045"/>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2145968" y="260649"/>
            <a:ext cx="5534208" cy="830997"/>
          </a:xfrm>
          <a:prstGeom prst="rect">
            <a:avLst/>
          </a:prstGeom>
          <a:noFill/>
        </p:spPr>
        <p:txBody>
          <a:bodyPr wrap="none" lIns="68580" tIns="34290" rIns="68580" bIns="34290">
            <a:spAutoFit/>
          </a:bodyPr>
          <a:lstStyle/>
          <a:p>
            <a:pPr algn="ctr"/>
            <a:r>
              <a:rPr lang="en-US" altLang="zh-TW"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標楷體" panose="03000509000000000000" pitchFamily="65" charset="-120"/>
                <a:ea typeface="標楷體" panose="03000509000000000000" pitchFamily="65" charset="-120"/>
              </a:rPr>
              <a:t>Paradise </a:t>
            </a:r>
            <a:r>
              <a:rPr lang="zh-TW" alt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標楷體" panose="03000509000000000000" pitchFamily="65" charset="-120"/>
                <a:ea typeface="標楷體" panose="03000509000000000000" pitchFamily="65" charset="-120"/>
              </a:rPr>
              <a:t>三軍五行</a:t>
            </a:r>
            <a:endParaRPr lang="zh-TW" altLang="en-US" dirty="0"/>
          </a:p>
        </p:txBody>
      </p:sp>
      <p:grpSp>
        <p:nvGrpSpPr>
          <p:cNvPr id="28" name="群組 27"/>
          <p:cNvGrpSpPr/>
          <p:nvPr/>
        </p:nvGrpSpPr>
        <p:grpSpPr>
          <a:xfrm>
            <a:off x="8690405" y="4903322"/>
            <a:ext cx="1823771" cy="639730"/>
            <a:chOff x="9571099" y="5350668"/>
            <a:chExt cx="2431694" cy="852973"/>
          </a:xfrm>
        </p:grpSpPr>
        <p:pic>
          <p:nvPicPr>
            <p:cNvPr id="26" name="圖片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716605" y="5350668"/>
              <a:ext cx="1286188" cy="765777"/>
            </a:xfrm>
            <a:prstGeom prst="rect">
              <a:avLst/>
            </a:prstGeom>
          </p:spPr>
        </p:pic>
        <p:sp>
          <p:nvSpPr>
            <p:cNvPr id="27" name="文字方塊 26"/>
            <p:cNvSpPr txBox="1"/>
            <p:nvPr/>
          </p:nvSpPr>
          <p:spPr>
            <a:xfrm>
              <a:off x="9571099" y="5803532"/>
              <a:ext cx="1207596" cy="400109"/>
            </a:xfrm>
            <a:prstGeom prst="rect">
              <a:avLst/>
            </a:prstGeom>
            <a:noFill/>
          </p:spPr>
          <p:txBody>
            <a:bodyPr wrap="none" rtlCol="0">
              <a:spAutoFit/>
            </a:bodyPr>
            <a:lstStyle/>
            <a:p>
              <a:r>
                <a:rPr lang="en-US" altLang="zh-TW" sz="1350" dirty="0">
                  <a:solidFill>
                    <a:srgbClr val="006600"/>
                  </a:solidFill>
                </a:rPr>
                <a:t>Noise wall</a:t>
              </a:r>
            </a:p>
          </p:txBody>
        </p:sp>
      </p:grpSp>
    </p:spTree>
    <p:extLst>
      <p:ext uri="{BB962C8B-B14F-4D97-AF65-F5344CB8AC3E}">
        <p14:creationId xmlns:p14="http://schemas.microsoft.com/office/powerpoint/2010/main" val="1993659073"/>
      </p:ext>
    </p:extLst>
  </p:cSld>
  <p:clrMapOvr>
    <a:masterClrMapping/>
  </p:clrMapOvr>
  <p:transition>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277441" y="451264"/>
            <a:ext cx="7197725" cy="647700"/>
          </a:xfrm>
        </p:spPr>
        <p:txBody>
          <a:bodyPr/>
          <a:lstStyle/>
          <a:p>
            <a:pPr algn="ctr"/>
            <a:r>
              <a:rPr lang="zh-TW" altLang="en-US" sz="4000" dirty="0"/>
              <a:t>裂縫成長 </a:t>
            </a:r>
            <a:r>
              <a:rPr lang="en-US" altLang="zh-TW" sz="4000" dirty="0"/>
              <a:t>Crack growth</a:t>
            </a:r>
            <a:endParaRPr lang="zh-TW" altLang="en-US" sz="4000" dirty="0"/>
          </a:p>
        </p:txBody>
      </p:sp>
      <p:pic>
        <p:nvPicPr>
          <p:cNvPr id="2051" name="Picture 3" descr="d2"/>
          <p:cNvPicPr>
            <a:picLocks noChangeAspect="1" noChangeArrowheads="1"/>
          </p:cNvPicPr>
          <p:nvPr/>
        </p:nvPicPr>
        <p:blipFill>
          <a:blip r:embed="rId2">
            <a:extLst>
              <a:ext uri="{28A0092B-C50C-407E-A947-70E740481C1C}">
                <a14:useLocalDpi xmlns:a14="http://schemas.microsoft.com/office/drawing/2010/main" val="0"/>
              </a:ext>
            </a:extLst>
          </a:blip>
          <a:srcRect l="1604" t="45969" r="50342" b="32089"/>
          <a:stretch>
            <a:fillRect/>
          </a:stretch>
        </p:blipFill>
        <p:spPr bwMode="auto">
          <a:xfrm>
            <a:off x="1158639" y="1167147"/>
            <a:ext cx="5189537"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d2"/>
          <p:cNvPicPr>
            <a:picLocks noChangeAspect="1" noChangeArrowheads="1"/>
          </p:cNvPicPr>
          <p:nvPr/>
        </p:nvPicPr>
        <p:blipFill>
          <a:blip r:embed="rId2">
            <a:extLst>
              <a:ext uri="{28A0092B-C50C-407E-A947-70E740481C1C}">
                <a14:useLocalDpi xmlns:a14="http://schemas.microsoft.com/office/drawing/2010/main" val="0"/>
              </a:ext>
            </a:extLst>
          </a:blip>
          <a:srcRect l="1202" t="75865" r="51544" b="4279"/>
          <a:stretch>
            <a:fillRect/>
          </a:stretch>
        </p:blipFill>
        <p:spPr bwMode="auto">
          <a:xfrm>
            <a:off x="1145163" y="3037534"/>
            <a:ext cx="50958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3" descr="d2"/>
          <p:cNvPicPr>
            <a:picLocks noChangeAspect="1" noChangeArrowheads="1"/>
          </p:cNvPicPr>
          <p:nvPr/>
        </p:nvPicPr>
        <p:blipFill>
          <a:blip r:embed="rId2">
            <a:extLst>
              <a:ext uri="{28A0092B-C50C-407E-A947-70E740481C1C}">
                <a14:useLocalDpi xmlns:a14="http://schemas.microsoft.com/office/drawing/2010/main" val="0"/>
              </a:ext>
            </a:extLst>
          </a:blip>
          <a:srcRect l="1202" t="75865" r="51544" b="4279"/>
          <a:stretch>
            <a:fillRect/>
          </a:stretch>
        </p:blipFill>
        <p:spPr bwMode="auto">
          <a:xfrm>
            <a:off x="1181710" y="4874170"/>
            <a:ext cx="50958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487" name="Text Box 7"/>
          <p:cNvSpPr txBox="1">
            <a:spLocks noChangeArrowheads="1"/>
          </p:cNvSpPr>
          <p:nvPr/>
        </p:nvSpPr>
        <p:spPr bwMode="auto">
          <a:xfrm>
            <a:off x="6378284" y="1307562"/>
            <a:ext cx="3167063" cy="13239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altLang="zh-TW" sz="3200" dirty="0" smtClean="0">
                <a:ea typeface="新細明體" pitchFamily="18" charset="-120"/>
              </a:rPr>
              <a:t>FEM</a:t>
            </a:r>
            <a:r>
              <a:rPr lang="zh-TW" altLang="en-US" sz="3200" dirty="0" smtClean="0">
                <a:ea typeface="新細明體" pitchFamily="18" charset="-120"/>
              </a:rPr>
              <a:t> </a:t>
            </a:r>
            <a:r>
              <a:rPr lang="en-US" altLang="zh-TW" sz="3200" dirty="0" smtClean="0">
                <a:ea typeface="新細明體" pitchFamily="18" charset="-120"/>
              </a:rPr>
              <a:t>since 1963</a:t>
            </a:r>
            <a:endParaRPr lang="en-US" altLang="zh-TW" sz="3200" dirty="0">
              <a:ea typeface="新細明體" pitchFamily="18" charset="-120"/>
            </a:endParaRPr>
          </a:p>
          <a:p>
            <a:pPr algn="ctr">
              <a:spcBef>
                <a:spcPct val="50000"/>
              </a:spcBef>
              <a:defRPr/>
            </a:pPr>
            <a:r>
              <a:rPr lang="en-US" altLang="zh-TW" sz="3200" dirty="0" err="1">
                <a:solidFill>
                  <a:srgbClr val="FF0000"/>
                </a:solidFill>
                <a:ea typeface="新細明體" pitchFamily="18" charset="-120"/>
              </a:rPr>
              <a:t>Remesh</a:t>
            </a:r>
            <a:r>
              <a:rPr lang="en-US" altLang="zh-TW" sz="3200" dirty="0">
                <a:solidFill>
                  <a:srgbClr val="FF0000"/>
                </a:solidFill>
                <a:ea typeface="新細明體" pitchFamily="18" charset="-120"/>
              </a:rPr>
              <a:t> near tip</a:t>
            </a:r>
            <a:endParaRPr lang="zh-TW" altLang="en-US" sz="3200" dirty="0">
              <a:solidFill>
                <a:srgbClr val="FF0000"/>
              </a:solidFill>
              <a:ea typeface="新細明體" pitchFamily="18" charset="-120"/>
            </a:endParaRPr>
          </a:p>
        </p:txBody>
      </p:sp>
      <p:sp>
        <p:nvSpPr>
          <p:cNvPr id="1044488" name="Text Box 8"/>
          <p:cNvSpPr txBox="1">
            <a:spLocks noChangeArrowheads="1"/>
          </p:cNvSpPr>
          <p:nvPr/>
        </p:nvSpPr>
        <p:spPr bwMode="auto">
          <a:xfrm>
            <a:off x="-1682889" y="3230705"/>
            <a:ext cx="19338586" cy="132343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en-US" altLang="zh-TW" sz="3200" dirty="0" smtClean="0">
                <a:solidFill>
                  <a:schemeClr val="folHlink"/>
                </a:solidFill>
                <a:ea typeface="新細明體" pitchFamily="18" charset="-120"/>
              </a:rPr>
              <a:t>BEM since 1969</a:t>
            </a:r>
          </a:p>
          <a:p>
            <a:pPr algn="ctr">
              <a:spcBef>
                <a:spcPct val="50000"/>
              </a:spcBef>
              <a:defRPr/>
            </a:pPr>
            <a:r>
              <a:rPr lang="en-US" altLang="zh-TW" sz="3200" dirty="0" smtClean="0">
                <a:solidFill>
                  <a:schemeClr val="folHlink"/>
                </a:solidFill>
                <a:ea typeface="新細明體" pitchFamily="18" charset="-120"/>
              </a:rPr>
              <a:t>                                Subdomain BEM, 1981, </a:t>
            </a:r>
            <a:r>
              <a:rPr lang="en-US" altLang="zh-TW" sz="3200" dirty="0" err="1" smtClean="0">
                <a:solidFill>
                  <a:schemeClr val="folHlink"/>
                </a:solidFill>
                <a:ea typeface="新細明體" pitchFamily="18" charset="-120"/>
              </a:rPr>
              <a:t>Ingraffea</a:t>
            </a:r>
            <a:endParaRPr lang="zh-TW" altLang="en-US" sz="3200" dirty="0">
              <a:solidFill>
                <a:schemeClr val="folHlink"/>
              </a:solidFill>
              <a:ea typeface="新細明體" pitchFamily="18" charset="-120"/>
            </a:endParaRPr>
          </a:p>
        </p:txBody>
      </p:sp>
      <p:sp>
        <p:nvSpPr>
          <p:cNvPr id="1044489" name="Text Box 9"/>
          <p:cNvSpPr txBox="1">
            <a:spLocks noChangeArrowheads="1"/>
          </p:cNvSpPr>
          <p:nvPr/>
        </p:nvSpPr>
        <p:spPr bwMode="auto">
          <a:xfrm>
            <a:off x="6358070" y="4909515"/>
            <a:ext cx="5249523" cy="5847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en-US" altLang="zh-TW" sz="3200" dirty="0">
                <a:ea typeface="新細明體" pitchFamily="18" charset="-120"/>
              </a:rPr>
              <a:t>Dual BEM (MIT</a:t>
            </a:r>
            <a:r>
              <a:rPr lang="en-US" altLang="zh-TW" sz="3200" dirty="0" smtClean="0">
                <a:ea typeface="新細明體" pitchFamily="18" charset="-120"/>
              </a:rPr>
              <a:t>) since 1986</a:t>
            </a:r>
            <a:endParaRPr lang="zh-TW" altLang="en-US" sz="3200" dirty="0">
              <a:solidFill>
                <a:schemeClr val="folHlink"/>
              </a:solidFill>
              <a:ea typeface="新細明體" pitchFamily="18" charset="-120"/>
            </a:endParaRPr>
          </a:p>
        </p:txBody>
      </p:sp>
      <p:sp>
        <p:nvSpPr>
          <p:cNvPr id="1044490" name="Rectangle 10"/>
          <p:cNvSpPr>
            <a:spLocks noChangeArrowheads="1"/>
          </p:cNvSpPr>
          <p:nvPr/>
        </p:nvSpPr>
        <p:spPr bwMode="auto">
          <a:xfrm>
            <a:off x="6694888" y="5473135"/>
            <a:ext cx="3808671" cy="107721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altLang="zh-TW" sz="3200" b="1" dirty="0">
                <a:ea typeface="新細明體" pitchFamily="18" charset="-120"/>
              </a:rPr>
              <a:t>Hong and Chen, 1988</a:t>
            </a:r>
          </a:p>
          <a:p>
            <a:pPr>
              <a:defRPr/>
            </a:pPr>
            <a:r>
              <a:rPr lang="en-US" altLang="zh-TW" sz="3200" b="1" dirty="0">
                <a:ea typeface="新細明體" pitchFamily="18" charset="-120"/>
              </a:rPr>
              <a:t>Chen and Hong, 1999</a:t>
            </a:r>
            <a:endParaRPr lang="zh-TW" altLang="en-US" sz="3200" b="1" dirty="0">
              <a:ea typeface="新細明體" pitchFamily="18" charset="-120"/>
            </a:endParaRPr>
          </a:p>
        </p:txBody>
      </p:sp>
      <p:sp>
        <p:nvSpPr>
          <p:cNvPr id="2058" name="Freeform 11"/>
          <p:cNvSpPr>
            <a:spLocks/>
          </p:cNvSpPr>
          <p:nvPr/>
        </p:nvSpPr>
        <p:spPr bwMode="auto">
          <a:xfrm>
            <a:off x="5049955" y="3787513"/>
            <a:ext cx="998537" cy="217488"/>
          </a:xfrm>
          <a:custGeom>
            <a:avLst/>
            <a:gdLst>
              <a:gd name="T0" fmla="*/ 0 w 590"/>
              <a:gd name="T1" fmla="*/ 0 h 137"/>
              <a:gd name="T2" fmla="*/ 1689959560 w 590"/>
              <a:gd name="T3" fmla="*/ 345262994 h 137"/>
              <a:gd name="T4" fmla="*/ 0 60000 65536"/>
              <a:gd name="T5" fmla="*/ 0 60000 65536"/>
            </a:gdLst>
            <a:ahLst/>
            <a:cxnLst>
              <a:cxn ang="T4">
                <a:pos x="T0" y="T1"/>
              </a:cxn>
              <a:cxn ang="T5">
                <a:pos x="T2" y="T3"/>
              </a:cxn>
            </a:cxnLst>
            <a:rect l="0" t="0" r="r" b="b"/>
            <a:pathLst>
              <a:path w="590" h="137">
                <a:moveTo>
                  <a:pt x="0" y="0"/>
                </a:moveTo>
                <a:cubicBezTo>
                  <a:pt x="249" y="53"/>
                  <a:pt x="499" y="107"/>
                  <a:pt x="590" y="137"/>
                </a:cubicBezTo>
              </a:path>
            </a:pathLst>
          </a:custGeom>
          <a:noFill/>
          <a:ln w="9525" cap="flat">
            <a:solidFill>
              <a:srgbClr val="000000"/>
            </a:solidFill>
            <a:prstDash val="dash"/>
            <a:round/>
            <a:headEnd/>
            <a:tailEnd/>
          </a:ln>
          <a:effectLst>
            <a:prstShdw prst="shdw17" dist="17961" dir="2700000">
              <a:srgbClr val="000000"/>
            </a:prstShdw>
          </a:effectLst>
          <a:extLst>
            <a:ext uri="{909E8E84-426E-40DD-AFC4-6F175D3DCCD1}">
              <a14:hiddenFill xmlns:a14="http://schemas.microsoft.com/office/drawing/2010/main">
                <a:solidFill>
                  <a:schemeClr val="accent1"/>
                </a:solidFill>
              </a14:hiddenFill>
            </a:ext>
          </a:extLst>
        </p:spPr>
        <p:txBody>
          <a:bodyPr/>
          <a:lstStyle/>
          <a:p>
            <a:endParaRPr lang="zh-TW" altLang="en-US"/>
          </a:p>
        </p:txBody>
      </p:sp>
      <p:sp>
        <p:nvSpPr>
          <p:cNvPr id="2059" name="Freeform 12"/>
          <p:cNvSpPr>
            <a:spLocks/>
          </p:cNvSpPr>
          <p:nvPr/>
        </p:nvSpPr>
        <p:spPr bwMode="auto">
          <a:xfrm rot="-1009189">
            <a:off x="4036259" y="3444913"/>
            <a:ext cx="360363" cy="217487"/>
          </a:xfrm>
          <a:custGeom>
            <a:avLst/>
            <a:gdLst>
              <a:gd name="T0" fmla="*/ 0 w 590"/>
              <a:gd name="T1" fmla="*/ 0 h 137"/>
              <a:gd name="T2" fmla="*/ 220104223 w 590"/>
              <a:gd name="T3" fmla="*/ 345259819 h 137"/>
              <a:gd name="T4" fmla="*/ 0 60000 65536"/>
              <a:gd name="T5" fmla="*/ 0 60000 65536"/>
            </a:gdLst>
            <a:ahLst/>
            <a:cxnLst>
              <a:cxn ang="T4">
                <a:pos x="T0" y="T1"/>
              </a:cxn>
              <a:cxn ang="T5">
                <a:pos x="T2" y="T3"/>
              </a:cxn>
            </a:cxnLst>
            <a:rect l="0" t="0" r="r" b="b"/>
            <a:pathLst>
              <a:path w="590" h="137">
                <a:moveTo>
                  <a:pt x="0" y="0"/>
                </a:moveTo>
                <a:cubicBezTo>
                  <a:pt x="249" y="53"/>
                  <a:pt x="499" y="107"/>
                  <a:pt x="590" y="137"/>
                </a:cubicBezTo>
              </a:path>
            </a:pathLst>
          </a:custGeom>
          <a:noFill/>
          <a:ln w="9525" cap="flat">
            <a:solidFill>
              <a:srgbClr val="000000"/>
            </a:solidFill>
            <a:prstDash val="dash"/>
            <a:round/>
            <a:headEnd/>
            <a:tailEnd/>
          </a:ln>
          <a:effectLst>
            <a:prstShdw prst="shdw17" dist="17961" dir="2700000">
              <a:srgbClr val="000000"/>
            </a:prstShdw>
          </a:effectLst>
          <a:extLst>
            <a:ext uri="{909E8E84-426E-40DD-AFC4-6F175D3DCCD1}">
              <a14:hiddenFill xmlns:a14="http://schemas.microsoft.com/office/drawing/2010/main">
                <a:solidFill>
                  <a:schemeClr val="accent1"/>
                </a:solidFill>
              </a14:hiddenFill>
            </a:ext>
          </a:extLst>
        </p:spPr>
        <p:txBody>
          <a:bodyPr/>
          <a:lstStyle/>
          <a:p>
            <a:endParaRPr lang="zh-TW" altLang="en-US"/>
          </a:p>
        </p:txBody>
      </p:sp>
      <p:sp>
        <p:nvSpPr>
          <p:cNvPr id="2060" name="Freeform 13"/>
          <p:cNvSpPr>
            <a:spLocks/>
          </p:cNvSpPr>
          <p:nvPr/>
        </p:nvSpPr>
        <p:spPr bwMode="auto">
          <a:xfrm rot="-1009189">
            <a:off x="1490828" y="3425310"/>
            <a:ext cx="360363" cy="217487"/>
          </a:xfrm>
          <a:custGeom>
            <a:avLst/>
            <a:gdLst>
              <a:gd name="T0" fmla="*/ 0 w 590"/>
              <a:gd name="T1" fmla="*/ 0 h 137"/>
              <a:gd name="T2" fmla="*/ 220104223 w 590"/>
              <a:gd name="T3" fmla="*/ 345259819 h 137"/>
              <a:gd name="T4" fmla="*/ 0 60000 65536"/>
              <a:gd name="T5" fmla="*/ 0 60000 65536"/>
            </a:gdLst>
            <a:ahLst/>
            <a:cxnLst>
              <a:cxn ang="T4">
                <a:pos x="T0" y="T1"/>
              </a:cxn>
              <a:cxn ang="T5">
                <a:pos x="T2" y="T3"/>
              </a:cxn>
            </a:cxnLst>
            <a:rect l="0" t="0" r="r" b="b"/>
            <a:pathLst>
              <a:path w="590" h="137">
                <a:moveTo>
                  <a:pt x="0" y="0"/>
                </a:moveTo>
                <a:cubicBezTo>
                  <a:pt x="249" y="53"/>
                  <a:pt x="499" y="107"/>
                  <a:pt x="590" y="137"/>
                </a:cubicBezTo>
              </a:path>
            </a:pathLst>
          </a:custGeom>
          <a:noFill/>
          <a:ln w="9525" cap="flat">
            <a:solidFill>
              <a:srgbClr val="000000"/>
            </a:solidFill>
            <a:prstDash val="dash"/>
            <a:round/>
            <a:headEnd/>
            <a:tailEnd/>
          </a:ln>
          <a:effectLst>
            <a:prstShdw prst="shdw17" dist="17961" dir="2700000">
              <a:srgbClr val="000000"/>
            </a:prstShdw>
          </a:effectLst>
          <a:extLst>
            <a:ext uri="{909E8E84-426E-40DD-AFC4-6F175D3DCCD1}">
              <a14:hiddenFill xmlns:a14="http://schemas.microsoft.com/office/drawing/2010/main">
                <a:solidFill>
                  <a:schemeClr val="accent1"/>
                </a:solidFill>
              </a14:hiddenFill>
            </a:ext>
          </a:extLst>
        </p:spPr>
        <p:txBody>
          <a:bodyPr/>
          <a:lstStyle/>
          <a:p>
            <a:endParaRPr lang="zh-TW" altLang="en-US"/>
          </a:p>
        </p:txBody>
      </p:sp>
      <p:sp>
        <p:nvSpPr>
          <p:cNvPr id="2061" name="Freeform 14"/>
          <p:cNvSpPr>
            <a:spLocks/>
          </p:cNvSpPr>
          <p:nvPr/>
        </p:nvSpPr>
        <p:spPr bwMode="auto">
          <a:xfrm>
            <a:off x="2266630" y="3636935"/>
            <a:ext cx="1204913" cy="217487"/>
          </a:xfrm>
          <a:custGeom>
            <a:avLst/>
            <a:gdLst>
              <a:gd name="T0" fmla="*/ 0 w 590"/>
              <a:gd name="T1" fmla="*/ 0 h 137"/>
              <a:gd name="T2" fmla="*/ 2147483647 w 590"/>
              <a:gd name="T3" fmla="*/ 345259819 h 137"/>
              <a:gd name="T4" fmla="*/ 0 60000 65536"/>
              <a:gd name="T5" fmla="*/ 0 60000 65536"/>
            </a:gdLst>
            <a:ahLst/>
            <a:cxnLst>
              <a:cxn ang="T4">
                <a:pos x="T0" y="T1"/>
              </a:cxn>
              <a:cxn ang="T5">
                <a:pos x="T2" y="T3"/>
              </a:cxn>
            </a:cxnLst>
            <a:rect l="0" t="0" r="r" b="b"/>
            <a:pathLst>
              <a:path w="590" h="137">
                <a:moveTo>
                  <a:pt x="0" y="0"/>
                </a:moveTo>
                <a:cubicBezTo>
                  <a:pt x="249" y="53"/>
                  <a:pt x="499" y="107"/>
                  <a:pt x="590" y="137"/>
                </a:cubicBezTo>
              </a:path>
            </a:pathLst>
          </a:custGeom>
          <a:noFill/>
          <a:ln w="9525" cap="flat">
            <a:solidFill>
              <a:srgbClr val="000000"/>
            </a:solidFill>
            <a:prstDash val="dash"/>
            <a:round/>
            <a:headEnd/>
            <a:tailEnd/>
          </a:ln>
          <a:effectLst>
            <a:prstShdw prst="shdw17" dist="17961" dir="2700000">
              <a:srgbClr val="000000"/>
            </a:prstShdw>
          </a:effectLst>
          <a:extLst>
            <a:ext uri="{909E8E84-426E-40DD-AFC4-6F175D3DCCD1}">
              <a14:hiddenFill xmlns:a14="http://schemas.microsoft.com/office/drawing/2010/main">
                <a:solidFill>
                  <a:schemeClr val="accent1"/>
                </a:solidFill>
              </a14:hiddenFill>
            </a:ext>
          </a:extLst>
        </p:spPr>
        <p:txBody>
          <a:bodyPr/>
          <a:lstStyle/>
          <a:p>
            <a:endParaRPr lang="zh-TW" altLang="en-US"/>
          </a:p>
        </p:txBody>
      </p:sp>
    </p:spTree>
    <p:extLst>
      <p:ext uri="{BB962C8B-B14F-4D97-AF65-F5344CB8AC3E}">
        <p14:creationId xmlns:p14="http://schemas.microsoft.com/office/powerpoint/2010/main" val="3397721229"/>
      </p:ext>
    </p:extLst>
  </p:cSld>
  <p:clrMapOvr>
    <a:masterClrMapping/>
  </p:clrMapOvr>
  <p:transition>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2827AC9A-16AE-053F-465D-211BD4C74181}"/>
              </a:ext>
            </a:extLst>
          </p:cNvPr>
          <p:cNvPicPr>
            <a:picLocks noChangeAspect="1"/>
          </p:cNvPicPr>
          <p:nvPr/>
        </p:nvPicPr>
        <p:blipFill>
          <a:blip r:embed="rId2"/>
          <a:stretch>
            <a:fillRect/>
          </a:stretch>
        </p:blipFill>
        <p:spPr>
          <a:xfrm>
            <a:off x="10723944" y="446589"/>
            <a:ext cx="987708" cy="978063"/>
          </a:xfrm>
          <a:prstGeom prst="rect">
            <a:avLst/>
          </a:prstGeom>
        </p:spPr>
      </p:pic>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06" y="446589"/>
            <a:ext cx="4076521" cy="5889812"/>
          </a:xfrm>
          <a:prstGeom prst="rect">
            <a:avLst/>
          </a:prstGeom>
        </p:spPr>
      </p:pic>
      <p:pic>
        <p:nvPicPr>
          <p:cNvPr id="19" name="圖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6767" y="2511769"/>
            <a:ext cx="5291972" cy="3527981"/>
          </a:xfrm>
          <a:prstGeom prst="rect">
            <a:avLst/>
          </a:prstGeom>
        </p:spPr>
      </p:pic>
      <p:sp>
        <p:nvSpPr>
          <p:cNvPr id="20" name="標題 1"/>
          <p:cNvSpPr txBox="1">
            <a:spLocks/>
          </p:cNvSpPr>
          <p:nvPr/>
        </p:nvSpPr>
        <p:spPr>
          <a:xfrm>
            <a:off x="5610873" y="1431948"/>
            <a:ext cx="11241741" cy="2403009"/>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4800" b="1" kern="120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r>
              <a:rPr lang="en-US" altLang="zh-TW" dirty="0" smtClean="0">
                <a:solidFill>
                  <a:srgbClr val="FF0000"/>
                </a:solidFill>
              </a:rPr>
              <a:t>(2017)</a:t>
            </a:r>
            <a:r>
              <a:rPr lang="zh-TW" altLang="zh-TW" dirty="0" smtClean="0">
                <a:solidFill>
                  <a:srgbClr val="FF0000"/>
                </a:solidFill>
              </a:rPr>
              <a:t/>
            </a:r>
            <a:br>
              <a:rPr lang="zh-TW" altLang="zh-TW" dirty="0" smtClean="0">
                <a:solidFill>
                  <a:srgbClr val="FF0000"/>
                </a:solidFill>
              </a:rPr>
            </a:br>
            <a:endParaRPr lang="zh-TW" altLang="en-US" dirty="0">
              <a:solidFill>
                <a:srgbClr val="FF0000"/>
              </a:solidFill>
              <a:latin typeface="+mj-ea"/>
            </a:endParaRPr>
          </a:p>
        </p:txBody>
      </p:sp>
      <p:sp>
        <p:nvSpPr>
          <p:cNvPr id="6" name="標題 1"/>
          <p:cNvSpPr>
            <a:spLocks noGrp="1"/>
          </p:cNvSpPr>
          <p:nvPr>
            <p:ph type="ctrTitle"/>
          </p:nvPr>
        </p:nvSpPr>
        <p:spPr>
          <a:xfrm>
            <a:off x="1745898" y="1249613"/>
            <a:ext cx="11516396" cy="1368674"/>
          </a:xfrm>
        </p:spPr>
        <p:txBody>
          <a:bodyPr>
            <a:normAutofit fontScale="90000"/>
          </a:bodyPr>
          <a:lstStyle/>
          <a:p>
            <a:r>
              <a:rPr lang="zh-TW" altLang="en-US" sz="4000" dirty="0">
                <a:latin typeface="Times New Roman" panose="02020603050405020304" pitchFamily="18" charset="0"/>
                <a:ea typeface="標楷體" panose="03000509000000000000" pitchFamily="65" charset="-120"/>
                <a:cs typeface="Calibri Light"/>
              </a:rPr>
              <a:t>數學貴人</a:t>
            </a:r>
            <a:r>
              <a:rPr lang="en-US" altLang="zh-TW" sz="4000" dirty="0" smtClean="0">
                <a:latin typeface="Times New Roman" panose="02020603050405020304" pitchFamily="18" charset="0"/>
                <a:ea typeface="標楷體" panose="03000509000000000000" pitchFamily="65" charset="-120"/>
                <a:cs typeface="Calibri Light"/>
              </a:rPr>
              <a:t>:</a:t>
            </a:r>
            <a:br>
              <a:rPr lang="en-US" altLang="zh-TW" sz="4000" dirty="0" smtClean="0">
                <a:latin typeface="Times New Roman" panose="02020603050405020304" pitchFamily="18" charset="0"/>
                <a:ea typeface="標楷體" panose="03000509000000000000" pitchFamily="65" charset="-120"/>
                <a:cs typeface="Calibri Light"/>
              </a:rPr>
            </a:br>
            <a:r>
              <a:rPr lang="zh-TW" altLang="en-US" sz="4000" dirty="0" smtClean="0">
                <a:latin typeface="Times New Roman" panose="02020603050405020304" pitchFamily="18" charset="0"/>
                <a:ea typeface="標楷體" panose="03000509000000000000" pitchFamily="65" charset="-120"/>
                <a:cs typeface="Calibri Light"/>
              </a:rPr>
              <a:t>張國男 李志豪 陳鞏</a:t>
            </a:r>
            <a:r>
              <a:rPr lang="en-US" altLang="zh-TW" sz="4000" dirty="0" smtClean="0">
                <a:latin typeface="Times New Roman" panose="02020603050405020304" pitchFamily="18" charset="0"/>
                <a:ea typeface="標楷體" panose="03000509000000000000" pitchFamily="65" charset="-120"/>
                <a:cs typeface="Calibri Light"/>
              </a:rPr>
              <a:t/>
            </a:r>
            <a:br>
              <a:rPr lang="en-US" altLang="zh-TW" sz="4000" dirty="0" smtClean="0">
                <a:latin typeface="Times New Roman" panose="02020603050405020304" pitchFamily="18" charset="0"/>
                <a:ea typeface="標楷體" panose="03000509000000000000" pitchFamily="65" charset="-120"/>
                <a:cs typeface="Calibri Light"/>
              </a:rPr>
            </a:br>
            <a:r>
              <a:rPr lang="zh-TW" altLang="en-US" sz="4000" dirty="0" smtClean="0">
                <a:latin typeface="Times New Roman" panose="02020603050405020304" pitchFamily="18" charset="0"/>
                <a:ea typeface="標楷體" panose="03000509000000000000" pitchFamily="65" charset="-120"/>
                <a:cs typeface="Calibri Light"/>
              </a:rPr>
              <a:t>陳宜良 李子才 </a:t>
            </a:r>
            <a:r>
              <a:rPr lang="en-US" altLang="zh-TW" sz="4000" dirty="0" smtClean="0">
                <a:latin typeface="Times New Roman" panose="02020603050405020304" pitchFamily="18" charset="0"/>
                <a:ea typeface="標楷體" panose="03000509000000000000" pitchFamily="65" charset="-120"/>
                <a:cs typeface="Calibri Light"/>
              </a:rPr>
              <a:t/>
            </a:r>
            <a:br>
              <a:rPr lang="en-US" altLang="zh-TW" sz="4000" dirty="0" smtClean="0">
                <a:latin typeface="Times New Roman" panose="02020603050405020304" pitchFamily="18" charset="0"/>
                <a:ea typeface="標楷體" panose="03000509000000000000" pitchFamily="65" charset="-120"/>
                <a:cs typeface="Calibri Light"/>
              </a:rPr>
            </a:br>
            <a:r>
              <a:rPr lang="zh-TW" altLang="en-US" sz="4000" dirty="0" smtClean="0">
                <a:latin typeface="Times New Roman" panose="02020603050405020304" pitchFamily="18" charset="0"/>
                <a:ea typeface="標楷體" panose="03000509000000000000" pitchFamily="65" charset="-120"/>
                <a:cs typeface="Calibri Light"/>
              </a:rPr>
              <a:t>林文偉 劉晉良 李明恭 </a:t>
            </a:r>
            <a:r>
              <a:rPr lang="en-US" altLang="zh-TW" sz="4000" dirty="0" smtClean="0">
                <a:latin typeface="Times New Roman" panose="02020603050405020304" pitchFamily="18" charset="0"/>
                <a:ea typeface="標楷體" panose="03000509000000000000" pitchFamily="65" charset="-120"/>
                <a:cs typeface="Calibri Light"/>
              </a:rPr>
              <a:t>…</a:t>
            </a:r>
            <a:endParaRPr lang="zh-TW" altLang="en-US" sz="4000" dirty="0">
              <a:solidFill>
                <a:srgbClr val="FF0000"/>
              </a:solidFill>
              <a:latin typeface="Times New Roman" panose="02020603050405020304" pitchFamily="18" charset="0"/>
              <a:ea typeface="標楷體" panose="03000509000000000000" pitchFamily="65" charset="-120"/>
              <a:cs typeface="Calibri Light"/>
            </a:endParaRPr>
          </a:p>
        </p:txBody>
      </p:sp>
    </p:spTree>
    <p:extLst>
      <p:ext uri="{BB962C8B-B14F-4D97-AF65-F5344CB8AC3E}">
        <p14:creationId xmlns:p14="http://schemas.microsoft.com/office/powerpoint/2010/main" val="743863439"/>
      </p:ext>
    </p:extLst>
  </p:cSld>
  <p:clrMapOvr>
    <a:masterClrMapping/>
  </p:clrMapOvr>
  <p:transition>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0" y="1231900"/>
            <a:ext cx="5715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Line 4"/>
          <p:cNvSpPr>
            <a:spLocks noChangeShapeType="1"/>
          </p:cNvSpPr>
          <p:nvPr/>
        </p:nvSpPr>
        <p:spPr bwMode="auto">
          <a:xfrm flipV="1">
            <a:off x="5868988" y="1125539"/>
            <a:ext cx="0" cy="503237"/>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TW" altLang="en-US"/>
          </a:p>
        </p:txBody>
      </p:sp>
      <p:sp>
        <p:nvSpPr>
          <p:cNvPr id="72708" name="Line 5"/>
          <p:cNvSpPr>
            <a:spLocks noChangeShapeType="1"/>
          </p:cNvSpPr>
          <p:nvPr/>
        </p:nvSpPr>
        <p:spPr bwMode="auto">
          <a:xfrm>
            <a:off x="5868989" y="1125538"/>
            <a:ext cx="288925"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TW" altLang="en-US"/>
          </a:p>
        </p:txBody>
      </p:sp>
      <p:sp>
        <p:nvSpPr>
          <p:cNvPr id="72709" name="Line 6"/>
          <p:cNvSpPr>
            <a:spLocks noChangeShapeType="1"/>
          </p:cNvSpPr>
          <p:nvPr/>
        </p:nvSpPr>
        <p:spPr bwMode="auto">
          <a:xfrm>
            <a:off x="6157913" y="1125539"/>
            <a:ext cx="215900" cy="503237"/>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TW" altLang="en-US"/>
          </a:p>
        </p:txBody>
      </p:sp>
      <p:sp>
        <p:nvSpPr>
          <p:cNvPr id="72710" name="Line 7"/>
          <p:cNvSpPr>
            <a:spLocks noChangeShapeType="1"/>
          </p:cNvSpPr>
          <p:nvPr/>
        </p:nvSpPr>
        <p:spPr bwMode="auto">
          <a:xfrm flipH="1">
            <a:off x="4213226" y="1196975"/>
            <a:ext cx="1655763"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TW" altLang="en-US"/>
          </a:p>
        </p:txBody>
      </p:sp>
      <p:sp>
        <p:nvSpPr>
          <p:cNvPr id="72711" name="Line 8"/>
          <p:cNvSpPr>
            <a:spLocks noChangeShapeType="1"/>
          </p:cNvSpPr>
          <p:nvPr/>
        </p:nvSpPr>
        <p:spPr bwMode="auto">
          <a:xfrm>
            <a:off x="6300788" y="1484313"/>
            <a:ext cx="360362"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TW" altLang="en-US"/>
          </a:p>
        </p:txBody>
      </p:sp>
      <p:sp>
        <p:nvSpPr>
          <p:cNvPr id="72712" name="Rectangle 9"/>
          <p:cNvSpPr>
            <a:spLocks noGrp="1" noChangeArrowheads="1"/>
          </p:cNvSpPr>
          <p:nvPr>
            <p:ph type="title"/>
          </p:nvPr>
        </p:nvSpPr>
        <p:spPr>
          <a:xfrm>
            <a:off x="1631505" y="333375"/>
            <a:ext cx="7197725" cy="647700"/>
          </a:xfrm>
        </p:spPr>
        <p:txBody>
          <a:bodyPr/>
          <a:lstStyle/>
          <a:p>
            <a:pPr eaLnBrk="1" hangingPunct="1"/>
            <a:r>
              <a:rPr lang="en-US" altLang="zh-TW" dirty="0">
                <a:solidFill>
                  <a:srgbClr val="333399"/>
                </a:solidFill>
              </a:rPr>
              <a:t>Seepage (sheet pile) </a:t>
            </a:r>
            <a:endParaRPr lang="zh-TW" altLang="en-US" dirty="0">
              <a:solidFill>
                <a:srgbClr val="333399"/>
              </a:solidFill>
            </a:endParaRPr>
          </a:p>
        </p:txBody>
      </p:sp>
      <p:sp>
        <p:nvSpPr>
          <p:cNvPr id="9" name="Rectangle 317"/>
          <p:cNvSpPr txBox="1">
            <a:spLocks noChangeArrowheads="1"/>
          </p:cNvSpPr>
          <p:nvPr/>
        </p:nvSpPr>
        <p:spPr>
          <a:xfrm>
            <a:off x="1775520" y="5949281"/>
            <a:ext cx="8534400" cy="727075"/>
          </a:xfrm>
          <a:prstGeom prst="rect">
            <a:avLst/>
          </a:prstGeom>
        </p:spPr>
        <p:txBody>
          <a:bodyPr vert="horz" lIns="91440" tIns="45720" rIns="91440" bIns="45720" rtlCol="0" anchor="b">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solidFill>
                  <a:srgbClr val="0000FF"/>
                </a:solidFill>
              </a:rPr>
              <a:t>A K </a:t>
            </a:r>
            <a:r>
              <a:rPr lang="en-US" altLang="zh-TW" dirty="0" err="1">
                <a:solidFill>
                  <a:srgbClr val="0000FF"/>
                </a:solidFill>
              </a:rPr>
              <a:t>Chugh</a:t>
            </a:r>
            <a:r>
              <a:rPr lang="en-US" altLang="zh-TW" dirty="0">
                <a:solidFill>
                  <a:srgbClr val="0000FF"/>
                </a:solidFill>
              </a:rPr>
              <a:t>, US Bureau of Reclamation (USBR),  USA</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4342" y="4869160"/>
            <a:ext cx="1909986" cy="1273324"/>
          </a:xfrm>
          <a:prstGeom prst="rect">
            <a:avLst/>
          </a:prstGeom>
        </p:spPr>
      </p:pic>
    </p:spTree>
    <p:extLst>
      <p:ext uri="{BB962C8B-B14F-4D97-AF65-F5344CB8AC3E}">
        <p14:creationId xmlns:p14="http://schemas.microsoft.com/office/powerpoint/2010/main" val="4228870120"/>
      </p:ext>
    </p:extLst>
  </p:cSld>
  <p:clrMapOvr>
    <a:masterClrMapping/>
  </p:clrMapOvr>
  <p:transition>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日期版面配置區 3"/>
          <p:cNvSpPr>
            <a:spLocks noGrp="1"/>
          </p:cNvSpPr>
          <p:nvPr>
            <p:ph type="dt" sz="half" idx="10"/>
          </p:nvPr>
        </p:nvSpPr>
        <p:spPr/>
        <p:txBody>
          <a:bodyPr/>
          <a:lstStyle/>
          <a:p>
            <a:fld id="{17D6576B-39E6-46FE-8090-584453793BA8}" type="datetime10">
              <a:rPr lang="zh-TW" altLang="en-US"/>
              <a:pPr/>
              <a:t>15:49</a:t>
            </a:fld>
            <a:r>
              <a:rPr lang="en-US" altLang="zh-TW"/>
              <a:t>March 20, 2013</a:t>
            </a:r>
          </a:p>
        </p:txBody>
      </p:sp>
      <p:sp>
        <p:nvSpPr>
          <p:cNvPr id="79" name="頁尾版面配置區 4"/>
          <p:cNvSpPr>
            <a:spLocks noGrp="1"/>
          </p:cNvSpPr>
          <p:nvPr>
            <p:ph type="ftr" sz="quarter" idx="11"/>
          </p:nvPr>
        </p:nvSpPr>
        <p:spPr/>
        <p:txBody>
          <a:bodyPr/>
          <a:lstStyle/>
          <a:p>
            <a:r>
              <a:rPr lang="en-US" altLang="zh-TW"/>
              <a:t>BEM 4-Taiwan, 2013</a:t>
            </a:r>
          </a:p>
          <a:p>
            <a:endParaRPr lang="en-US" altLang="zh-TW"/>
          </a:p>
        </p:txBody>
      </p:sp>
      <p:sp>
        <p:nvSpPr>
          <p:cNvPr id="80" name="投影片編號版面配置區 5"/>
          <p:cNvSpPr>
            <a:spLocks noGrp="1"/>
          </p:cNvSpPr>
          <p:nvPr>
            <p:ph type="sldNum" sz="quarter" idx="12"/>
          </p:nvPr>
        </p:nvSpPr>
        <p:spPr/>
        <p:txBody>
          <a:bodyPr/>
          <a:lstStyle/>
          <a:p>
            <a:r>
              <a:rPr lang="en-US" altLang="zh-TW"/>
              <a:t>P.</a:t>
            </a:r>
            <a:fld id="{ACB5DCA0-3286-42E7-A81C-EF4E27F8BB59}" type="slidenum">
              <a:rPr lang="en-US" altLang="zh-TW"/>
              <a:pPr/>
              <a:t>41</a:t>
            </a:fld>
            <a:endParaRPr lang="en-US" altLang="zh-TW"/>
          </a:p>
        </p:txBody>
      </p:sp>
      <p:sp>
        <p:nvSpPr>
          <p:cNvPr id="503810" name="Rectangle 2"/>
          <p:cNvSpPr>
            <a:spLocks noGrp="1" noChangeArrowheads="1"/>
          </p:cNvSpPr>
          <p:nvPr>
            <p:ph type="title"/>
          </p:nvPr>
        </p:nvSpPr>
        <p:spPr>
          <a:xfrm>
            <a:off x="1828800" y="304800"/>
            <a:ext cx="8534400" cy="762000"/>
          </a:xfrm>
        </p:spPr>
        <p:txBody>
          <a:bodyPr/>
          <a:lstStyle/>
          <a:p>
            <a:pPr algn="ctr"/>
            <a:r>
              <a:rPr lang="en-US" altLang="zh-TW" sz="2900" dirty="0">
                <a:solidFill>
                  <a:srgbClr val="333399"/>
                </a:solidFill>
                <a:latin typeface="Times New Roman" panose="02020603050405020304" pitchFamily="18" charset="0"/>
              </a:rPr>
              <a:t>Degenerate boundary</a:t>
            </a:r>
          </a:p>
        </p:txBody>
      </p:sp>
      <p:sp>
        <p:nvSpPr>
          <p:cNvPr id="503811" name="Rectangle 3"/>
          <p:cNvSpPr>
            <a:spLocks noChangeArrowheads="1"/>
          </p:cNvSpPr>
          <p:nvPr/>
        </p:nvSpPr>
        <p:spPr bwMode="auto">
          <a:xfrm>
            <a:off x="4346575" y="1968500"/>
            <a:ext cx="1397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12" name="Oval 4"/>
          <p:cNvSpPr>
            <a:spLocks noChangeArrowheads="1"/>
          </p:cNvSpPr>
          <p:nvPr/>
        </p:nvSpPr>
        <p:spPr bwMode="auto">
          <a:xfrm>
            <a:off x="6804025" y="1301750"/>
            <a:ext cx="139700" cy="1397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13" name="Rectangle 5"/>
          <p:cNvSpPr>
            <a:spLocks noChangeArrowheads="1"/>
          </p:cNvSpPr>
          <p:nvPr/>
        </p:nvSpPr>
        <p:spPr bwMode="auto">
          <a:xfrm>
            <a:off x="7088188" y="1216026"/>
            <a:ext cx="1837042" cy="3667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zh-TW" b="1">
                <a:latin typeface="Arial" panose="020B0604020202020204" pitchFamily="34" charset="0"/>
              </a:rPr>
              <a:t>geometry node</a:t>
            </a:r>
          </a:p>
        </p:txBody>
      </p:sp>
      <p:sp>
        <p:nvSpPr>
          <p:cNvPr id="503814" name="Rectangle 6"/>
          <p:cNvSpPr>
            <a:spLocks noChangeArrowheads="1"/>
          </p:cNvSpPr>
          <p:nvPr/>
        </p:nvSpPr>
        <p:spPr bwMode="auto">
          <a:xfrm>
            <a:off x="7088189" y="1663700"/>
            <a:ext cx="2029403" cy="6437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zh-TW" b="1">
                <a:latin typeface="Arial" panose="020B0604020202020204" pitchFamily="34" charset="0"/>
              </a:rPr>
              <a:t>the Nth constant</a:t>
            </a:r>
          </a:p>
          <a:p>
            <a:pPr eaLnBrk="0" hangingPunct="0"/>
            <a:r>
              <a:rPr lang="en-US" altLang="zh-TW" b="1">
                <a:latin typeface="Arial" panose="020B0604020202020204" pitchFamily="34" charset="0"/>
              </a:rPr>
              <a:t>or linear element</a:t>
            </a:r>
          </a:p>
        </p:txBody>
      </p:sp>
      <p:sp>
        <p:nvSpPr>
          <p:cNvPr id="503815" name="Rectangle 7"/>
          <p:cNvSpPr>
            <a:spLocks noChangeArrowheads="1"/>
          </p:cNvSpPr>
          <p:nvPr/>
        </p:nvSpPr>
        <p:spPr bwMode="auto">
          <a:xfrm>
            <a:off x="6804025" y="1758950"/>
            <a:ext cx="1397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16" name="Line 8"/>
          <p:cNvSpPr>
            <a:spLocks noChangeShapeType="1"/>
          </p:cNvSpPr>
          <p:nvPr/>
        </p:nvSpPr>
        <p:spPr bwMode="auto">
          <a:xfrm>
            <a:off x="2949575" y="1676400"/>
            <a:ext cx="0" cy="1371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3817" name="Line 9"/>
          <p:cNvSpPr>
            <a:spLocks noChangeShapeType="1"/>
          </p:cNvSpPr>
          <p:nvPr/>
        </p:nvSpPr>
        <p:spPr bwMode="auto">
          <a:xfrm>
            <a:off x="5597525" y="1676400"/>
            <a:ext cx="0" cy="1371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3818" name="Line 10"/>
          <p:cNvSpPr>
            <a:spLocks noChangeShapeType="1"/>
          </p:cNvSpPr>
          <p:nvPr/>
        </p:nvSpPr>
        <p:spPr bwMode="auto">
          <a:xfrm>
            <a:off x="2952750" y="1676400"/>
            <a:ext cx="26479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3819" name="Line 11"/>
          <p:cNvSpPr>
            <a:spLocks noChangeShapeType="1"/>
          </p:cNvSpPr>
          <p:nvPr/>
        </p:nvSpPr>
        <p:spPr bwMode="auto">
          <a:xfrm>
            <a:off x="2952750" y="3067050"/>
            <a:ext cx="26479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3820" name="Line 12"/>
          <p:cNvSpPr>
            <a:spLocks noChangeShapeType="1"/>
          </p:cNvSpPr>
          <p:nvPr/>
        </p:nvSpPr>
        <p:spPr bwMode="auto">
          <a:xfrm>
            <a:off x="4302125" y="1685925"/>
            <a:ext cx="0" cy="685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503821" name="Object 13">
            <a:hlinkClick r:id="" action="ppaction://ole?verb=0"/>
          </p:cNvPr>
          <p:cNvGraphicFramePr>
            <a:graphicFrameLocks/>
          </p:cNvGraphicFramePr>
          <p:nvPr/>
        </p:nvGraphicFramePr>
        <p:xfrm>
          <a:off x="4065589" y="3105150"/>
          <a:ext cx="568325" cy="388938"/>
        </p:xfrm>
        <a:graphic>
          <a:graphicData uri="http://schemas.openxmlformats.org/presentationml/2006/ole">
            <mc:AlternateContent xmlns:mc="http://schemas.openxmlformats.org/markup-compatibility/2006">
              <mc:Choice xmlns:v="urn:schemas-microsoft-com:vml" Requires="v">
                <p:oleObj spid="_x0000_s101388" name="Equation" r:id="rId3" imgW="887400" imgH="582480" progId="Equation">
                  <p:embed/>
                </p:oleObj>
              </mc:Choice>
              <mc:Fallback>
                <p:oleObj name="Equation" r:id="rId3" imgW="887400" imgH="582480" progId="Equation">
                  <p:embed/>
                  <p:pic>
                    <p:nvPicPr>
                      <p:cNvPr id="503821" name="Object 13">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89" y="3105150"/>
                        <a:ext cx="568325" cy="388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3822" name="Object 14">
            <a:hlinkClick r:id="" action="ppaction://ole?verb=0"/>
          </p:cNvPr>
          <p:cNvGraphicFramePr>
            <a:graphicFrameLocks/>
          </p:cNvGraphicFramePr>
          <p:nvPr/>
        </p:nvGraphicFramePr>
        <p:xfrm>
          <a:off x="4594226" y="1881189"/>
          <a:ext cx="568325" cy="388937"/>
        </p:xfrm>
        <a:graphic>
          <a:graphicData uri="http://schemas.openxmlformats.org/presentationml/2006/ole">
            <mc:AlternateContent xmlns:mc="http://schemas.openxmlformats.org/markup-compatibility/2006">
              <mc:Choice xmlns:v="urn:schemas-microsoft-com:vml" Requires="v">
                <p:oleObj spid="_x0000_s101389" name="Equation" r:id="rId5" imgW="887400" imgH="582480" progId="Equation">
                  <p:embed/>
                </p:oleObj>
              </mc:Choice>
              <mc:Fallback>
                <p:oleObj name="Equation" r:id="rId5" imgW="887400" imgH="582480" progId="Equation">
                  <p:embed/>
                  <p:pic>
                    <p:nvPicPr>
                      <p:cNvPr id="503822" name="Object 14">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6" y="1881189"/>
                        <a:ext cx="568325" cy="3889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3823" name="Object 15">
            <a:hlinkClick r:id="" action="ppaction://ole?verb=0"/>
          </p:cNvPr>
          <p:cNvGraphicFramePr>
            <a:graphicFrameLocks/>
          </p:cNvGraphicFramePr>
          <p:nvPr/>
        </p:nvGraphicFramePr>
        <p:xfrm>
          <a:off x="3460751" y="1885950"/>
          <a:ext cx="568325" cy="388938"/>
        </p:xfrm>
        <a:graphic>
          <a:graphicData uri="http://schemas.openxmlformats.org/presentationml/2006/ole">
            <mc:AlternateContent xmlns:mc="http://schemas.openxmlformats.org/markup-compatibility/2006">
              <mc:Choice xmlns:v="urn:schemas-microsoft-com:vml" Requires="v">
                <p:oleObj spid="_x0000_s101390" name="Equation" r:id="rId6" imgW="887400" imgH="582480" progId="Equation">
                  <p:embed/>
                </p:oleObj>
              </mc:Choice>
              <mc:Fallback>
                <p:oleObj name="Equation" r:id="rId6" imgW="887400" imgH="582480" progId="Equation">
                  <p:embed/>
                  <p:pic>
                    <p:nvPicPr>
                      <p:cNvPr id="503823" name="Object 1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1" y="1885950"/>
                        <a:ext cx="568325" cy="388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3824" name="Object 16">
            <a:hlinkClick r:id="" action="ppaction://ole?verb=0"/>
          </p:cNvPr>
          <p:cNvGraphicFramePr>
            <a:graphicFrameLocks/>
          </p:cNvGraphicFramePr>
          <p:nvPr/>
        </p:nvGraphicFramePr>
        <p:xfrm>
          <a:off x="2139951" y="2308226"/>
          <a:ext cx="658813" cy="157163"/>
        </p:xfrm>
        <a:graphic>
          <a:graphicData uri="http://schemas.openxmlformats.org/presentationml/2006/ole">
            <mc:AlternateContent xmlns:mc="http://schemas.openxmlformats.org/markup-compatibility/2006">
              <mc:Choice xmlns:v="urn:schemas-microsoft-com:vml" Requires="v">
                <p:oleObj spid="_x0000_s101391" name="Equation" r:id="rId7" imgW="823680" imgH="201600" progId="Equation">
                  <p:embed/>
                </p:oleObj>
              </mc:Choice>
              <mc:Fallback>
                <p:oleObj name="Equation" r:id="rId7" imgW="823680" imgH="201600" progId="Equation">
                  <p:embed/>
                  <p:pic>
                    <p:nvPicPr>
                      <p:cNvPr id="503824" name="Object 16">
                        <a:hlinkClick r:id="" action="ppaction://ole?verb=0"/>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9951" y="2308226"/>
                        <a:ext cx="658813" cy="157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3825" name="Object 17">
            <a:hlinkClick r:id="" action="ppaction://ole?verb=0"/>
          </p:cNvPr>
          <p:cNvGraphicFramePr>
            <a:graphicFrameLocks/>
          </p:cNvGraphicFramePr>
          <p:nvPr/>
        </p:nvGraphicFramePr>
        <p:xfrm>
          <a:off x="5749926" y="2306638"/>
          <a:ext cx="525463" cy="158750"/>
        </p:xfrm>
        <a:graphic>
          <a:graphicData uri="http://schemas.openxmlformats.org/presentationml/2006/ole">
            <mc:AlternateContent xmlns:mc="http://schemas.openxmlformats.org/markup-compatibility/2006">
              <mc:Choice xmlns:v="urn:schemas-microsoft-com:vml" Requires="v">
                <p:oleObj spid="_x0000_s101392" name="Equation" r:id="rId9" imgW="658800" imgH="201600" progId="Equation">
                  <p:embed/>
                </p:oleObj>
              </mc:Choice>
              <mc:Fallback>
                <p:oleObj name="Equation" r:id="rId9" imgW="658800" imgH="201600" progId="Equation">
                  <p:embed/>
                  <p:pic>
                    <p:nvPicPr>
                      <p:cNvPr id="503825" name="Object 17">
                        <a:hlinkClick r:id="" action="ppaction://ole?verb=0"/>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9926" y="2306638"/>
                        <a:ext cx="525463" cy="158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3826" name="Rectangle 18"/>
          <p:cNvSpPr>
            <a:spLocks noChangeArrowheads="1"/>
          </p:cNvSpPr>
          <p:nvPr/>
        </p:nvSpPr>
        <p:spPr bwMode="auto">
          <a:xfrm>
            <a:off x="4084638" y="2497139"/>
            <a:ext cx="514564" cy="289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400" b="1"/>
              <a:t>(0,0)</a:t>
            </a:r>
          </a:p>
        </p:txBody>
      </p:sp>
      <p:sp>
        <p:nvSpPr>
          <p:cNvPr id="503827" name="Rectangle 19"/>
          <p:cNvSpPr>
            <a:spLocks noChangeArrowheads="1"/>
          </p:cNvSpPr>
          <p:nvPr/>
        </p:nvSpPr>
        <p:spPr bwMode="auto">
          <a:xfrm>
            <a:off x="2635250" y="1384301"/>
            <a:ext cx="671660" cy="264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639763">
              <a:defRPr kumimoji="1">
                <a:solidFill>
                  <a:schemeClr val="tx1"/>
                </a:solidFill>
                <a:latin typeface="Arial" panose="020B0604020202020204" pitchFamily="34" charset="0"/>
                <a:ea typeface="新細明體" panose="02020500000000000000" pitchFamily="18" charset="-120"/>
              </a:defRPr>
            </a:lvl1pPr>
            <a:lvl2pPr marL="320675" defTabSz="639763">
              <a:defRPr kumimoji="1">
                <a:solidFill>
                  <a:schemeClr val="tx1"/>
                </a:solidFill>
                <a:latin typeface="Arial" panose="020B0604020202020204" pitchFamily="34" charset="0"/>
                <a:ea typeface="新細明體" panose="02020500000000000000" pitchFamily="18" charset="-120"/>
              </a:defRPr>
            </a:lvl2pPr>
            <a:lvl3pPr marL="639763" defTabSz="639763">
              <a:defRPr kumimoji="1">
                <a:solidFill>
                  <a:schemeClr val="tx1"/>
                </a:solidFill>
                <a:latin typeface="Arial" panose="020B0604020202020204" pitchFamily="34" charset="0"/>
                <a:ea typeface="新細明體" panose="02020500000000000000" pitchFamily="18" charset="-120"/>
              </a:defRPr>
            </a:lvl3pPr>
            <a:lvl4pPr marL="960438" defTabSz="639763">
              <a:defRPr kumimoji="1">
                <a:solidFill>
                  <a:schemeClr val="tx1"/>
                </a:solidFill>
                <a:latin typeface="Arial" panose="020B0604020202020204" pitchFamily="34" charset="0"/>
                <a:ea typeface="新細明體" panose="02020500000000000000" pitchFamily="18" charset="-120"/>
              </a:defRPr>
            </a:lvl4pPr>
            <a:lvl5pPr marL="1279525" defTabSz="639763">
              <a:defRPr kumimoji="1">
                <a:solidFill>
                  <a:schemeClr val="tx1"/>
                </a:solidFill>
                <a:latin typeface="Arial" panose="020B0604020202020204" pitchFamily="34" charset="0"/>
                <a:ea typeface="新細明體" panose="02020500000000000000" pitchFamily="18" charset="-120"/>
              </a:defRPr>
            </a:lvl5pPr>
            <a:lvl6pPr marL="17367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1939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6511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1083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300" b="1"/>
              <a:t>(-1,0.5)</a:t>
            </a:r>
          </a:p>
        </p:txBody>
      </p:sp>
      <p:sp>
        <p:nvSpPr>
          <p:cNvPr id="503828" name="Rectangle 20"/>
          <p:cNvSpPr>
            <a:spLocks noChangeArrowheads="1"/>
          </p:cNvSpPr>
          <p:nvPr/>
        </p:nvSpPr>
        <p:spPr bwMode="auto">
          <a:xfrm>
            <a:off x="2628900" y="3184526"/>
            <a:ext cx="727764" cy="264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639763">
              <a:defRPr kumimoji="1">
                <a:solidFill>
                  <a:schemeClr val="tx1"/>
                </a:solidFill>
                <a:latin typeface="Arial" panose="020B0604020202020204" pitchFamily="34" charset="0"/>
                <a:ea typeface="新細明體" panose="02020500000000000000" pitchFamily="18" charset="-120"/>
              </a:defRPr>
            </a:lvl1pPr>
            <a:lvl2pPr marL="320675" defTabSz="639763">
              <a:defRPr kumimoji="1">
                <a:solidFill>
                  <a:schemeClr val="tx1"/>
                </a:solidFill>
                <a:latin typeface="Arial" panose="020B0604020202020204" pitchFamily="34" charset="0"/>
                <a:ea typeface="新細明體" panose="02020500000000000000" pitchFamily="18" charset="-120"/>
              </a:defRPr>
            </a:lvl2pPr>
            <a:lvl3pPr marL="639763" defTabSz="639763">
              <a:defRPr kumimoji="1">
                <a:solidFill>
                  <a:schemeClr val="tx1"/>
                </a:solidFill>
                <a:latin typeface="Arial" panose="020B0604020202020204" pitchFamily="34" charset="0"/>
                <a:ea typeface="新細明體" panose="02020500000000000000" pitchFamily="18" charset="-120"/>
              </a:defRPr>
            </a:lvl3pPr>
            <a:lvl4pPr marL="960438" defTabSz="639763">
              <a:defRPr kumimoji="1">
                <a:solidFill>
                  <a:schemeClr val="tx1"/>
                </a:solidFill>
                <a:latin typeface="Arial" panose="020B0604020202020204" pitchFamily="34" charset="0"/>
                <a:ea typeface="新細明體" panose="02020500000000000000" pitchFamily="18" charset="-120"/>
              </a:defRPr>
            </a:lvl4pPr>
            <a:lvl5pPr marL="1279525" defTabSz="639763">
              <a:defRPr kumimoji="1">
                <a:solidFill>
                  <a:schemeClr val="tx1"/>
                </a:solidFill>
                <a:latin typeface="Arial" panose="020B0604020202020204" pitchFamily="34" charset="0"/>
                <a:ea typeface="新細明體" panose="02020500000000000000" pitchFamily="18" charset="-120"/>
              </a:defRPr>
            </a:lvl5pPr>
            <a:lvl6pPr marL="17367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1939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6511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1083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300" b="1"/>
              <a:t>(-1,-0.5)</a:t>
            </a:r>
          </a:p>
        </p:txBody>
      </p:sp>
      <p:sp>
        <p:nvSpPr>
          <p:cNvPr id="503829" name="Rectangle 21"/>
          <p:cNvSpPr>
            <a:spLocks noChangeArrowheads="1"/>
          </p:cNvSpPr>
          <p:nvPr/>
        </p:nvSpPr>
        <p:spPr bwMode="auto">
          <a:xfrm>
            <a:off x="5443538" y="1365251"/>
            <a:ext cx="615554" cy="264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639763">
              <a:defRPr kumimoji="1">
                <a:solidFill>
                  <a:schemeClr val="tx1"/>
                </a:solidFill>
                <a:latin typeface="Arial" panose="020B0604020202020204" pitchFamily="34" charset="0"/>
                <a:ea typeface="新細明體" panose="02020500000000000000" pitchFamily="18" charset="-120"/>
              </a:defRPr>
            </a:lvl1pPr>
            <a:lvl2pPr marL="320675" defTabSz="639763">
              <a:defRPr kumimoji="1">
                <a:solidFill>
                  <a:schemeClr val="tx1"/>
                </a:solidFill>
                <a:latin typeface="Arial" panose="020B0604020202020204" pitchFamily="34" charset="0"/>
                <a:ea typeface="新細明體" panose="02020500000000000000" pitchFamily="18" charset="-120"/>
              </a:defRPr>
            </a:lvl2pPr>
            <a:lvl3pPr marL="639763" defTabSz="639763">
              <a:defRPr kumimoji="1">
                <a:solidFill>
                  <a:schemeClr val="tx1"/>
                </a:solidFill>
                <a:latin typeface="Arial" panose="020B0604020202020204" pitchFamily="34" charset="0"/>
                <a:ea typeface="新細明體" panose="02020500000000000000" pitchFamily="18" charset="-120"/>
              </a:defRPr>
            </a:lvl3pPr>
            <a:lvl4pPr marL="960438" defTabSz="639763">
              <a:defRPr kumimoji="1">
                <a:solidFill>
                  <a:schemeClr val="tx1"/>
                </a:solidFill>
                <a:latin typeface="Arial" panose="020B0604020202020204" pitchFamily="34" charset="0"/>
                <a:ea typeface="新細明體" panose="02020500000000000000" pitchFamily="18" charset="-120"/>
              </a:defRPr>
            </a:lvl4pPr>
            <a:lvl5pPr marL="1279525" defTabSz="639763">
              <a:defRPr kumimoji="1">
                <a:solidFill>
                  <a:schemeClr val="tx1"/>
                </a:solidFill>
                <a:latin typeface="Arial" panose="020B0604020202020204" pitchFamily="34" charset="0"/>
                <a:ea typeface="新細明體" panose="02020500000000000000" pitchFamily="18" charset="-120"/>
              </a:defRPr>
            </a:lvl5pPr>
            <a:lvl6pPr marL="17367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1939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6511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1083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300" b="1"/>
              <a:t>(1,0.5)</a:t>
            </a:r>
          </a:p>
        </p:txBody>
      </p:sp>
      <p:sp>
        <p:nvSpPr>
          <p:cNvPr id="503830" name="Rectangle 22"/>
          <p:cNvSpPr>
            <a:spLocks noChangeArrowheads="1"/>
          </p:cNvSpPr>
          <p:nvPr/>
        </p:nvSpPr>
        <p:spPr bwMode="auto">
          <a:xfrm>
            <a:off x="5368925" y="3194051"/>
            <a:ext cx="671660" cy="264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639763">
              <a:defRPr kumimoji="1">
                <a:solidFill>
                  <a:schemeClr val="tx1"/>
                </a:solidFill>
                <a:latin typeface="Arial" panose="020B0604020202020204" pitchFamily="34" charset="0"/>
                <a:ea typeface="新細明體" panose="02020500000000000000" pitchFamily="18" charset="-120"/>
              </a:defRPr>
            </a:lvl1pPr>
            <a:lvl2pPr marL="320675" defTabSz="639763">
              <a:defRPr kumimoji="1">
                <a:solidFill>
                  <a:schemeClr val="tx1"/>
                </a:solidFill>
                <a:latin typeface="Arial" panose="020B0604020202020204" pitchFamily="34" charset="0"/>
                <a:ea typeface="新細明體" panose="02020500000000000000" pitchFamily="18" charset="-120"/>
              </a:defRPr>
            </a:lvl2pPr>
            <a:lvl3pPr marL="639763" defTabSz="639763">
              <a:defRPr kumimoji="1">
                <a:solidFill>
                  <a:schemeClr val="tx1"/>
                </a:solidFill>
                <a:latin typeface="Arial" panose="020B0604020202020204" pitchFamily="34" charset="0"/>
                <a:ea typeface="新細明體" panose="02020500000000000000" pitchFamily="18" charset="-120"/>
              </a:defRPr>
            </a:lvl3pPr>
            <a:lvl4pPr marL="960438" defTabSz="639763">
              <a:defRPr kumimoji="1">
                <a:solidFill>
                  <a:schemeClr val="tx1"/>
                </a:solidFill>
                <a:latin typeface="Arial" panose="020B0604020202020204" pitchFamily="34" charset="0"/>
                <a:ea typeface="新細明體" panose="02020500000000000000" pitchFamily="18" charset="-120"/>
              </a:defRPr>
            </a:lvl4pPr>
            <a:lvl5pPr marL="1279525" defTabSz="639763">
              <a:defRPr kumimoji="1">
                <a:solidFill>
                  <a:schemeClr val="tx1"/>
                </a:solidFill>
                <a:latin typeface="Arial" panose="020B0604020202020204" pitchFamily="34" charset="0"/>
                <a:ea typeface="新細明體" panose="02020500000000000000" pitchFamily="18" charset="-120"/>
              </a:defRPr>
            </a:lvl5pPr>
            <a:lvl6pPr marL="17367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1939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6511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108325" defTabSz="639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300" b="1"/>
              <a:t>(1,-0.5)</a:t>
            </a:r>
          </a:p>
        </p:txBody>
      </p:sp>
      <p:sp>
        <p:nvSpPr>
          <p:cNvPr id="503831" name="Oval 23"/>
          <p:cNvSpPr>
            <a:spLocks noChangeArrowheads="1"/>
          </p:cNvSpPr>
          <p:nvPr/>
        </p:nvSpPr>
        <p:spPr bwMode="auto">
          <a:xfrm>
            <a:off x="2921000" y="1644650"/>
            <a:ext cx="101600" cy="1016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32" name="Oval 24"/>
          <p:cNvSpPr>
            <a:spLocks noChangeArrowheads="1"/>
          </p:cNvSpPr>
          <p:nvPr/>
        </p:nvSpPr>
        <p:spPr bwMode="auto">
          <a:xfrm>
            <a:off x="4254500" y="1625600"/>
            <a:ext cx="101600" cy="1016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33" name="Oval 25"/>
          <p:cNvSpPr>
            <a:spLocks noChangeArrowheads="1"/>
          </p:cNvSpPr>
          <p:nvPr/>
        </p:nvSpPr>
        <p:spPr bwMode="auto">
          <a:xfrm>
            <a:off x="2901950" y="3016250"/>
            <a:ext cx="101600" cy="1016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34" name="Oval 26"/>
          <p:cNvSpPr>
            <a:spLocks noChangeArrowheads="1"/>
          </p:cNvSpPr>
          <p:nvPr/>
        </p:nvSpPr>
        <p:spPr bwMode="auto">
          <a:xfrm>
            <a:off x="4273550" y="3016250"/>
            <a:ext cx="101600" cy="1016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35" name="Oval 27"/>
          <p:cNvSpPr>
            <a:spLocks noChangeArrowheads="1"/>
          </p:cNvSpPr>
          <p:nvPr/>
        </p:nvSpPr>
        <p:spPr bwMode="auto">
          <a:xfrm>
            <a:off x="5549900" y="2997200"/>
            <a:ext cx="101600" cy="1016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36" name="Oval 28"/>
          <p:cNvSpPr>
            <a:spLocks noChangeArrowheads="1"/>
          </p:cNvSpPr>
          <p:nvPr/>
        </p:nvSpPr>
        <p:spPr bwMode="auto">
          <a:xfrm>
            <a:off x="5549900" y="1644650"/>
            <a:ext cx="101600" cy="1016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37" name="Oval 29"/>
          <p:cNvSpPr>
            <a:spLocks noChangeArrowheads="1"/>
          </p:cNvSpPr>
          <p:nvPr/>
        </p:nvSpPr>
        <p:spPr bwMode="auto">
          <a:xfrm>
            <a:off x="4254500" y="2311400"/>
            <a:ext cx="101600" cy="1016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38" name="Rectangle 30"/>
          <p:cNvSpPr>
            <a:spLocks noChangeArrowheads="1"/>
          </p:cNvSpPr>
          <p:nvPr/>
        </p:nvSpPr>
        <p:spPr bwMode="auto">
          <a:xfrm>
            <a:off x="3565525" y="2997200"/>
            <a:ext cx="1397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39" name="Rectangle 31"/>
          <p:cNvSpPr>
            <a:spLocks noChangeArrowheads="1"/>
          </p:cNvSpPr>
          <p:nvPr/>
        </p:nvSpPr>
        <p:spPr bwMode="auto">
          <a:xfrm>
            <a:off x="3622675" y="1606550"/>
            <a:ext cx="1397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40" name="Rectangle 32"/>
          <p:cNvSpPr>
            <a:spLocks noChangeArrowheads="1"/>
          </p:cNvSpPr>
          <p:nvPr/>
        </p:nvSpPr>
        <p:spPr bwMode="auto">
          <a:xfrm>
            <a:off x="4860925" y="1606550"/>
            <a:ext cx="1397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41" name="Rectangle 33"/>
          <p:cNvSpPr>
            <a:spLocks noChangeArrowheads="1"/>
          </p:cNvSpPr>
          <p:nvPr/>
        </p:nvSpPr>
        <p:spPr bwMode="auto">
          <a:xfrm>
            <a:off x="5527675" y="2311400"/>
            <a:ext cx="1397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42" name="Rectangle 34"/>
          <p:cNvSpPr>
            <a:spLocks noChangeArrowheads="1"/>
          </p:cNvSpPr>
          <p:nvPr/>
        </p:nvSpPr>
        <p:spPr bwMode="auto">
          <a:xfrm>
            <a:off x="4879975" y="2997200"/>
            <a:ext cx="1397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43" name="Rectangle 35"/>
          <p:cNvSpPr>
            <a:spLocks noChangeArrowheads="1"/>
          </p:cNvSpPr>
          <p:nvPr/>
        </p:nvSpPr>
        <p:spPr bwMode="auto">
          <a:xfrm>
            <a:off x="2879725" y="2311400"/>
            <a:ext cx="1397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44" name="Rectangle 36"/>
          <p:cNvSpPr>
            <a:spLocks noChangeArrowheads="1"/>
          </p:cNvSpPr>
          <p:nvPr/>
        </p:nvSpPr>
        <p:spPr bwMode="auto">
          <a:xfrm>
            <a:off x="3521075" y="2935289"/>
            <a:ext cx="246862" cy="289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400" b="1"/>
              <a:t>1</a:t>
            </a:r>
          </a:p>
        </p:txBody>
      </p:sp>
      <p:sp>
        <p:nvSpPr>
          <p:cNvPr id="503845" name="Rectangle 37"/>
          <p:cNvSpPr>
            <a:spLocks noChangeArrowheads="1"/>
          </p:cNvSpPr>
          <p:nvPr/>
        </p:nvSpPr>
        <p:spPr bwMode="auto">
          <a:xfrm>
            <a:off x="4826000" y="2935289"/>
            <a:ext cx="246862" cy="289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400" b="1"/>
              <a:t>2</a:t>
            </a:r>
          </a:p>
        </p:txBody>
      </p:sp>
      <p:sp>
        <p:nvSpPr>
          <p:cNvPr id="503846" name="Rectangle 38"/>
          <p:cNvSpPr>
            <a:spLocks noChangeArrowheads="1"/>
          </p:cNvSpPr>
          <p:nvPr/>
        </p:nvSpPr>
        <p:spPr bwMode="auto">
          <a:xfrm>
            <a:off x="5483225" y="2249489"/>
            <a:ext cx="246862" cy="289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400" b="1"/>
              <a:t>3</a:t>
            </a:r>
          </a:p>
        </p:txBody>
      </p:sp>
      <p:sp>
        <p:nvSpPr>
          <p:cNvPr id="503847" name="Rectangle 39"/>
          <p:cNvSpPr>
            <a:spLocks noChangeArrowheads="1"/>
          </p:cNvSpPr>
          <p:nvPr/>
        </p:nvSpPr>
        <p:spPr bwMode="auto">
          <a:xfrm>
            <a:off x="4816475" y="1544639"/>
            <a:ext cx="246862" cy="289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400" b="1"/>
              <a:t>4</a:t>
            </a:r>
          </a:p>
        </p:txBody>
      </p:sp>
      <p:sp>
        <p:nvSpPr>
          <p:cNvPr id="503848" name="Rectangle 40"/>
          <p:cNvSpPr>
            <a:spLocks noChangeArrowheads="1"/>
          </p:cNvSpPr>
          <p:nvPr/>
        </p:nvSpPr>
        <p:spPr bwMode="auto">
          <a:xfrm>
            <a:off x="4302125" y="1906589"/>
            <a:ext cx="246862" cy="289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400" b="1"/>
              <a:t>5</a:t>
            </a:r>
          </a:p>
        </p:txBody>
      </p:sp>
      <p:sp>
        <p:nvSpPr>
          <p:cNvPr id="503849" name="Rectangle 41"/>
          <p:cNvSpPr>
            <a:spLocks noChangeArrowheads="1"/>
          </p:cNvSpPr>
          <p:nvPr/>
        </p:nvSpPr>
        <p:spPr bwMode="auto">
          <a:xfrm>
            <a:off x="4117975" y="1968500"/>
            <a:ext cx="139700" cy="1397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50" name="Rectangle 42"/>
          <p:cNvSpPr>
            <a:spLocks noChangeArrowheads="1"/>
          </p:cNvSpPr>
          <p:nvPr/>
        </p:nvSpPr>
        <p:spPr bwMode="auto">
          <a:xfrm>
            <a:off x="4073525" y="1906589"/>
            <a:ext cx="246862" cy="289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400" b="1"/>
              <a:t>6</a:t>
            </a:r>
          </a:p>
        </p:txBody>
      </p:sp>
      <p:sp>
        <p:nvSpPr>
          <p:cNvPr id="503851" name="Rectangle 43"/>
          <p:cNvSpPr>
            <a:spLocks noChangeArrowheads="1"/>
          </p:cNvSpPr>
          <p:nvPr/>
        </p:nvSpPr>
        <p:spPr bwMode="auto">
          <a:xfrm>
            <a:off x="3578225" y="1554164"/>
            <a:ext cx="246862" cy="289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400" b="1"/>
              <a:t>7</a:t>
            </a:r>
          </a:p>
        </p:txBody>
      </p:sp>
      <p:sp>
        <p:nvSpPr>
          <p:cNvPr id="503852" name="Rectangle 44"/>
          <p:cNvSpPr>
            <a:spLocks noChangeArrowheads="1"/>
          </p:cNvSpPr>
          <p:nvPr/>
        </p:nvSpPr>
        <p:spPr bwMode="auto">
          <a:xfrm>
            <a:off x="2835275" y="2249489"/>
            <a:ext cx="246862" cy="2891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400" b="1"/>
              <a:t>8</a:t>
            </a:r>
          </a:p>
        </p:txBody>
      </p:sp>
      <p:graphicFrame>
        <p:nvGraphicFramePr>
          <p:cNvPr id="503853" name="Object 45">
            <a:hlinkClick r:id="" action="ppaction://ole?verb=0"/>
          </p:cNvPr>
          <p:cNvGraphicFramePr>
            <a:graphicFrameLocks/>
          </p:cNvGraphicFramePr>
          <p:nvPr/>
        </p:nvGraphicFramePr>
        <p:xfrm>
          <a:off x="7056439" y="2446339"/>
          <a:ext cx="1881187" cy="242887"/>
        </p:xfrm>
        <a:graphic>
          <a:graphicData uri="http://schemas.openxmlformats.org/presentationml/2006/ole">
            <mc:AlternateContent xmlns:mc="http://schemas.openxmlformats.org/markup-compatibility/2006">
              <mc:Choice xmlns:v="urn:schemas-microsoft-com:vml" Requires="v">
                <p:oleObj spid="_x0000_s101393" name="Equation" r:id="rId11" imgW="1890360" imgH="252360" progId="Equation">
                  <p:embed/>
                </p:oleObj>
              </mc:Choice>
              <mc:Fallback>
                <p:oleObj name="Equation" r:id="rId11" imgW="1890360" imgH="252360" progId="Equation">
                  <p:embed/>
                  <p:pic>
                    <p:nvPicPr>
                      <p:cNvPr id="503853" name="Object 45">
                        <a:hlinkClick r:id="" action="ppaction://ole?verb=0"/>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6439" y="2446339"/>
                        <a:ext cx="1881187" cy="2428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3854" name="Object 46">
            <a:hlinkClick r:id="" action="ppaction://ole?verb=0"/>
          </p:cNvPr>
          <p:cNvGraphicFramePr>
            <a:graphicFrameLocks/>
          </p:cNvGraphicFramePr>
          <p:nvPr/>
        </p:nvGraphicFramePr>
        <p:xfrm>
          <a:off x="7050089" y="3094039"/>
          <a:ext cx="1970087" cy="242887"/>
        </p:xfrm>
        <a:graphic>
          <a:graphicData uri="http://schemas.openxmlformats.org/presentationml/2006/ole">
            <mc:AlternateContent xmlns:mc="http://schemas.openxmlformats.org/markup-compatibility/2006">
              <mc:Choice xmlns:v="urn:schemas-microsoft-com:vml" Requires="v">
                <p:oleObj spid="_x0000_s101394" name="Equation" r:id="rId13" imgW="1979280" imgH="252360" progId="Equation">
                  <p:embed/>
                </p:oleObj>
              </mc:Choice>
              <mc:Fallback>
                <p:oleObj name="Equation" r:id="rId13" imgW="1979280" imgH="252360" progId="Equation">
                  <p:embed/>
                  <p:pic>
                    <p:nvPicPr>
                      <p:cNvPr id="503854" name="Object 46">
                        <a:hlinkClick r:id="" action="ppaction://ole?verb=0"/>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50089" y="3094039"/>
                        <a:ext cx="1970087" cy="2428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3855" name="Rectangle 47"/>
          <p:cNvSpPr>
            <a:spLocks noChangeArrowheads="1"/>
          </p:cNvSpPr>
          <p:nvPr/>
        </p:nvSpPr>
        <p:spPr bwMode="auto">
          <a:xfrm>
            <a:off x="6783388" y="1749425"/>
            <a:ext cx="254000" cy="20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2388" tIns="25400" rIns="52388" bIns="25400">
            <a:spAutoFit/>
          </a:bodyPr>
          <a:lstStyle>
            <a:lvl1pPr defTabSz="511175">
              <a:defRPr kumimoji="1">
                <a:solidFill>
                  <a:schemeClr val="tx1"/>
                </a:solidFill>
                <a:latin typeface="Arial" panose="020B0604020202020204" pitchFamily="34" charset="0"/>
                <a:ea typeface="新細明體" panose="02020500000000000000" pitchFamily="18" charset="-120"/>
              </a:defRPr>
            </a:lvl1pPr>
            <a:lvl2pPr marL="257175" defTabSz="511175">
              <a:defRPr kumimoji="1">
                <a:solidFill>
                  <a:schemeClr val="tx1"/>
                </a:solidFill>
                <a:latin typeface="Arial" panose="020B0604020202020204" pitchFamily="34" charset="0"/>
                <a:ea typeface="新細明體" panose="02020500000000000000" pitchFamily="18" charset="-120"/>
              </a:defRPr>
            </a:lvl2pPr>
            <a:lvl3pPr marL="511175" defTabSz="511175">
              <a:defRPr kumimoji="1">
                <a:solidFill>
                  <a:schemeClr val="tx1"/>
                </a:solidFill>
                <a:latin typeface="Arial" panose="020B0604020202020204" pitchFamily="34" charset="0"/>
                <a:ea typeface="新細明體" panose="02020500000000000000" pitchFamily="18" charset="-120"/>
              </a:defRPr>
            </a:lvl3pPr>
            <a:lvl4pPr marL="768350" defTabSz="511175">
              <a:defRPr kumimoji="1">
                <a:solidFill>
                  <a:schemeClr val="tx1"/>
                </a:solidFill>
                <a:latin typeface="Arial" panose="020B0604020202020204" pitchFamily="34" charset="0"/>
                <a:ea typeface="新細明體" panose="02020500000000000000" pitchFamily="18" charset="-120"/>
              </a:defRPr>
            </a:lvl4pPr>
            <a:lvl5pPr marL="1023938" defTabSz="511175">
              <a:defRPr kumimoji="1">
                <a:solidFill>
                  <a:schemeClr val="tx1"/>
                </a:solidFill>
                <a:latin typeface="Arial" panose="020B0604020202020204" pitchFamily="34" charset="0"/>
                <a:ea typeface="新細明體" panose="02020500000000000000" pitchFamily="18" charset="-120"/>
              </a:defRPr>
            </a:lvl5pPr>
            <a:lvl6pPr marL="1481138" defTabSz="5111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938338" defTabSz="5111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395538" defTabSz="5111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852738" defTabSz="5111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000" b="1"/>
              <a:t>N</a:t>
            </a:r>
          </a:p>
        </p:txBody>
      </p:sp>
      <p:sp>
        <p:nvSpPr>
          <p:cNvPr id="503856" name="Rectangle 48"/>
          <p:cNvSpPr>
            <a:spLocks noChangeArrowheads="1"/>
          </p:cNvSpPr>
          <p:nvPr/>
        </p:nvSpPr>
        <p:spPr bwMode="auto">
          <a:xfrm>
            <a:off x="7793039" y="4286251"/>
            <a:ext cx="587375" cy="22066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57" name="Rectangle 49"/>
          <p:cNvSpPr>
            <a:spLocks noChangeArrowheads="1"/>
          </p:cNvSpPr>
          <p:nvPr/>
        </p:nvSpPr>
        <p:spPr bwMode="auto">
          <a:xfrm>
            <a:off x="4002088" y="4248150"/>
            <a:ext cx="614362" cy="2413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503858" name="Object 50">
            <a:hlinkClick r:id="" action="ppaction://ole?verb=0"/>
          </p:cNvPr>
          <p:cNvGraphicFramePr>
            <a:graphicFrameLocks/>
          </p:cNvGraphicFramePr>
          <p:nvPr/>
        </p:nvGraphicFramePr>
        <p:xfrm>
          <a:off x="2667000" y="3733800"/>
          <a:ext cx="2514600" cy="1066800"/>
        </p:xfrm>
        <a:graphic>
          <a:graphicData uri="http://schemas.openxmlformats.org/presentationml/2006/ole">
            <mc:AlternateContent xmlns:mc="http://schemas.openxmlformats.org/markup-compatibility/2006">
              <mc:Choice xmlns:v="urn:schemas-microsoft-com:vml" Requires="v">
                <p:oleObj spid="_x0000_s101395" name="Equation" r:id="rId15" imgW="5079960" imgH="1828800" progId="Equation.DSMT4">
                  <p:embed/>
                </p:oleObj>
              </mc:Choice>
              <mc:Fallback>
                <p:oleObj name="Equation" r:id="rId15" imgW="5079960" imgH="1828800" progId="Equation.DSMT4">
                  <p:embed/>
                  <p:pic>
                    <p:nvPicPr>
                      <p:cNvPr id="503858" name="Object 50">
                        <a:hlinkClick r:id="" action="ppaction://ole?verb=0"/>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7000" y="3733800"/>
                        <a:ext cx="2514600" cy="1066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3859" name="Object 51">
            <a:hlinkClick r:id="" action="ppaction://ole?verb=0"/>
          </p:cNvPr>
          <p:cNvGraphicFramePr>
            <a:graphicFrameLocks/>
          </p:cNvGraphicFramePr>
          <p:nvPr/>
        </p:nvGraphicFramePr>
        <p:xfrm>
          <a:off x="6816725" y="3716338"/>
          <a:ext cx="2057400" cy="1066800"/>
        </p:xfrm>
        <a:graphic>
          <a:graphicData uri="http://schemas.openxmlformats.org/presentationml/2006/ole">
            <mc:AlternateContent xmlns:mc="http://schemas.openxmlformats.org/markup-compatibility/2006">
              <mc:Choice xmlns:v="urn:schemas-microsoft-com:vml" Requires="v">
                <p:oleObj spid="_x0000_s101396" name="方程式" r:id="rId17" imgW="4584600" imgH="1828800" progId="Equation.3">
                  <p:embed/>
                </p:oleObj>
              </mc:Choice>
              <mc:Fallback>
                <p:oleObj name="方程式" r:id="rId17" imgW="4584600" imgH="1828800" progId="Equation.3">
                  <p:embed/>
                  <p:pic>
                    <p:nvPicPr>
                      <p:cNvPr id="503859" name="Object 51">
                        <a:hlinkClick r:id="" action="ppaction://ole?verb=0"/>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16725" y="3716338"/>
                        <a:ext cx="2057400" cy="1066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3860" name="Rectangle 52"/>
          <p:cNvSpPr>
            <a:spLocks noChangeArrowheads="1"/>
          </p:cNvSpPr>
          <p:nvPr/>
        </p:nvSpPr>
        <p:spPr bwMode="auto">
          <a:xfrm>
            <a:off x="4035425" y="3513138"/>
            <a:ext cx="605936" cy="183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447675">
              <a:defRPr kumimoji="1">
                <a:solidFill>
                  <a:schemeClr val="tx1"/>
                </a:solidFill>
                <a:latin typeface="Arial" panose="020B0604020202020204" pitchFamily="34" charset="0"/>
                <a:ea typeface="新細明體" panose="02020500000000000000" pitchFamily="18" charset="-120"/>
              </a:defRPr>
            </a:lvl1pPr>
            <a:lvl2pPr marL="223838" defTabSz="447675">
              <a:defRPr kumimoji="1">
                <a:solidFill>
                  <a:schemeClr val="tx1"/>
                </a:solidFill>
                <a:latin typeface="Arial" panose="020B0604020202020204" pitchFamily="34" charset="0"/>
                <a:ea typeface="新細明體" panose="02020500000000000000" pitchFamily="18" charset="-120"/>
              </a:defRPr>
            </a:lvl2pPr>
            <a:lvl3pPr marL="447675" defTabSz="447675">
              <a:defRPr kumimoji="1">
                <a:solidFill>
                  <a:schemeClr val="tx1"/>
                </a:solidFill>
                <a:latin typeface="Arial" panose="020B0604020202020204" pitchFamily="34" charset="0"/>
                <a:ea typeface="新細明體" panose="02020500000000000000" pitchFamily="18" charset="-120"/>
              </a:defRPr>
            </a:lvl3pPr>
            <a:lvl4pPr marL="673100" defTabSz="447675">
              <a:defRPr kumimoji="1">
                <a:solidFill>
                  <a:schemeClr val="tx1"/>
                </a:solidFill>
                <a:latin typeface="Arial" panose="020B0604020202020204" pitchFamily="34" charset="0"/>
                <a:ea typeface="新細明體" panose="02020500000000000000" pitchFamily="18" charset="-120"/>
              </a:defRPr>
            </a:lvl4pPr>
            <a:lvl5pPr marL="895350" defTabSz="447675">
              <a:defRPr kumimoji="1">
                <a:solidFill>
                  <a:schemeClr val="tx1"/>
                </a:solidFill>
                <a:latin typeface="Arial" panose="020B0604020202020204" pitchFamily="34" charset="0"/>
                <a:ea typeface="新細明體" panose="02020500000000000000" pitchFamily="18" charset="-120"/>
              </a:defRPr>
            </a:lvl5pPr>
            <a:lvl6pPr marL="13525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8097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2669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7241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900" b="1"/>
              <a:t>5(+)   6(+)</a:t>
            </a:r>
          </a:p>
        </p:txBody>
      </p:sp>
      <p:sp>
        <p:nvSpPr>
          <p:cNvPr id="503861" name="Rectangle 53"/>
          <p:cNvSpPr>
            <a:spLocks noChangeArrowheads="1"/>
          </p:cNvSpPr>
          <p:nvPr/>
        </p:nvSpPr>
        <p:spPr bwMode="auto">
          <a:xfrm>
            <a:off x="7805738" y="3556000"/>
            <a:ext cx="577082" cy="183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447675">
              <a:defRPr kumimoji="1">
                <a:solidFill>
                  <a:schemeClr val="tx1"/>
                </a:solidFill>
                <a:latin typeface="Arial" panose="020B0604020202020204" pitchFamily="34" charset="0"/>
                <a:ea typeface="新細明體" panose="02020500000000000000" pitchFamily="18" charset="-120"/>
              </a:defRPr>
            </a:lvl1pPr>
            <a:lvl2pPr marL="223838" defTabSz="447675">
              <a:defRPr kumimoji="1">
                <a:solidFill>
                  <a:schemeClr val="tx1"/>
                </a:solidFill>
                <a:latin typeface="Arial" panose="020B0604020202020204" pitchFamily="34" charset="0"/>
                <a:ea typeface="新細明體" panose="02020500000000000000" pitchFamily="18" charset="-120"/>
              </a:defRPr>
            </a:lvl2pPr>
            <a:lvl3pPr marL="447675" defTabSz="447675">
              <a:defRPr kumimoji="1">
                <a:solidFill>
                  <a:schemeClr val="tx1"/>
                </a:solidFill>
                <a:latin typeface="Arial" panose="020B0604020202020204" pitchFamily="34" charset="0"/>
                <a:ea typeface="新細明體" panose="02020500000000000000" pitchFamily="18" charset="-120"/>
              </a:defRPr>
            </a:lvl3pPr>
            <a:lvl4pPr marL="673100" defTabSz="447675">
              <a:defRPr kumimoji="1">
                <a:solidFill>
                  <a:schemeClr val="tx1"/>
                </a:solidFill>
                <a:latin typeface="Arial" panose="020B0604020202020204" pitchFamily="34" charset="0"/>
                <a:ea typeface="新細明體" panose="02020500000000000000" pitchFamily="18" charset="-120"/>
              </a:defRPr>
            </a:lvl4pPr>
            <a:lvl5pPr marL="895350" defTabSz="447675">
              <a:defRPr kumimoji="1">
                <a:solidFill>
                  <a:schemeClr val="tx1"/>
                </a:solidFill>
                <a:latin typeface="Arial" panose="020B0604020202020204" pitchFamily="34" charset="0"/>
                <a:ea typeface="新細明體" panose="02020500000000000000" pitchFamily="18" charset="-120"/>
              </a:defRPr>
            </a:lvl5pPr>
            <a:lvl6pPr marL="13525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8097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2669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7241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900" b="1"/>
              <a:t>5(+)   6(-)</a:t>
            </a:r>
          </a:p>
        </p:txBody>
      </p:sp>
      <p:sp>
        <p:nvSpPr>
          <p:cNvPr id="503862" name="Rectangle 54"/>
          <p:cNvSpPr>
            <a:spLocks noChangeArrowheads="1"/>
          </p:cNvSpPr>
          <p:nvPr/>
        </p:nvSpPr>
        <p:spPr bwMode="auto">
          <a:xfrm>
            <a:off x="5272088" y="4217989"/>
            <a:ext cx="335028" cy="3590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0800" tIns="25400" rIns="50800" bIns="25400">
            <a:spAutoFit/>
          </a:bodyPr>
          <a:lstStyle>
            <a:lvl1pPr defTabSz="512763">
              <a:defRPr kumimoji="1">
                <a:solidFill>
                  <a:schemeClr val="tx1"/>
                </a:solidFill>
                <a:latin typeface="Arial" panose="020B0604020202020204" pitchFamily="34" charset="0"/>
                <a:ea typeface="新細明體" panose="02020500000000000000" pitchFamily="18" charset="-120"/>
              </a:defRPr>
            </a:lvl1pPr>
            <a:lvl2pPr marL="255588" defTabSz="512763">
              <a:defRPr kumimoji="1">
                <a:solidFill>
                  <a:schemeClr val="tx1"/>
                </a:solidFill>
                <a:latin typeface="Arial" panose="020B0604020202020204" pitchFamily="34" charset="0"/>
                <a:ea typeface="新細明體" panose="02020500000000000000" pitchFamily="18" charset="-120"/>
              </a:defRPr>
            </a:lvl2pPr>
            <a:lvl3pPr marL="512763" defTabSz="512763">
              <a:defRPr kumimoji="1">
                <a:solidFill>
                  <a:schemeClr val="tx1"/>
                </a:solidFill>
                <a:latin typeface="Arial" panose="020B0604020202020204" pitchFamily="34" charset="0"/>
                <a:ea typeface="新細明體" panose="02020500000000000000" pitchFamily="18" charset="-120"/>
              </a:defRPr>
            </a:lvl3pPr>
            <a:lvl4pPr marL="768350" defTabSz="512763">
              <a:defRPr kumimoji="1">
                <a:solidFill>
                  <a:schemeClr val="tx1"/>
                </a:solidFill>
                <a:latin typeface="Arial" panose="020B0604020202020204" pitchFamily="34" charset="0"/>
                <a:ea typeface="新細明體" panose="02020500000000000000" pitchFamily="18" charset="-120"/>
              </a:defRPr>
            </a:lvl4pPr>
            <a:lvl5pPr marL="1023938" defTabSz="512763">
              <a:defRPr kumimoji="1">
                <a:solidFill>
                  <a:schemeClr val="tx1"/>
                </a:solidFill>
                <a:latin typeface="Arial" panose="020B0604020202020204" pitchFamily="34" charset="0"/>
                <a:ea typeface="新細明體" panose="02020500000000000000" pitchFamily="18" charset="-120"/>
              </a:defRPr>
            </a:lvl5pPr>
            <a:lvl6pPr marL="14811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9383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3955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8527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000" b="1"/>
              <a:t>5(+)</a:t>
            </a:r>
          </a:p>
          <a:p>
            <a:pPr eaLnBrk="0" hangingPunct="0"/>
            <a:r>
              <a:rPr lang="en-US" altLang="zh-TW" sz="1000" b="1"/>
              <a:t>6(+)</a:t>
            </a:r>
          </a:p>
        </p:txBody>
      </p:sp>
      <p:sp>
        <p:nvSpPr>
          <p:cNvPr id="503863" name="Rectangle 55"/>
          <p:cNvSpPr>
            <a:spLocks noChangeArrowheads="1"/>
          </p:cNvSpPr>
          <p:nvPr/>
        </p:nvSpPr>
        <p:spPr bwMode="auto">
          <a:xfrm>
            <a:off x="9015413" y="4241801"/>
            <a:ext cx="335028" cy="3590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0800" tIns="25400" rIns="50800" bIns="25400">
            <a:spAutoFit/>
          </a:bodyPr>
          <a:lstStyle>
            <a:lvl1pPr defTabSz="512763">
              <a:defRPr kumimoji="1">
                <a:solidFill>
                  <a:schemeClr val="tx1"/>
                </a:solidFill>
                <a:latin typeface="Arial" panose="020B0604020202020204" pitchFamily="34" charset="0"/>
                <a:ea typeface="新細明體" panose="02020500000000000000" pitchFamily="18" charset="-120"/>
              </a:defRPr>
            </a:lvl1pPr>
            <a:lvl2pPr marL="255588" defTabSz="512763">
              <a:defRPr kumimoji="1">
                <a:solidFill>
                  <a:schemeClr val="tx1"/>
                </a:solidFill>
                <a:latin typeface="Arial" panose="020B0604020202020204" pitchFamily="34" charset="0"/>
                <a:ea typeface="新細明體" panose="02020500000000000000" pitchFamily="18" charset="-120"/>
              </a:defRPr>
            </a:lvl2pPr>
            <a:lvl3pPr marL="512763" defTabSz="512763">
              <a:defRPr kumimoji="1">
                <a:solidFill>
                  <a:schemeClr val="tx1"/>
                </a:solidFill>
                <a:latin typeface="Arial" panose="020B0604020202020204" pitchFamily="34" charset="0"/>
                <a:ea typeface="新細明體" panose="02020500000000000000" pitchFamily="18" charset="-120"/>
              </a:defRPr>
            </a:lvl3pPr>
            <a:lvl4pPr marL="768350" defTabSz="512763">
              <a:defRPr kumimoji="1">
                <a:solidFill>
                  <a:schemeClr val="tx1"/>
                </a:solidFill>
                <a:latin typeface="Arial" panose="020B0604020202020204" pitchFamily="34" charset="0"/>
                <a:ea typeface="新細明體" panose="02020500000000000000" pitchFamily="18" charset="-120"/>
              </a:defRPr>
            </a:lvl4pPr>
            <a:lvl5pPr marL="1023938" defTabSz="512763">
              <a:defRPr kumimoji="1">
                <a:solidFill>
                  <a:schemeClr val="tx1"/>
                </a:solidFill>
                <a:latin typeface="Arial" panose="020B0604020202020204" pitchFamily="34" charset="0"/>
                <a:ea typeface="新細明體" panose="02020500000000000000" pitchFamily="18" charset="-120"/>
              </a:defRPr>
            </a:lvl5pPr>
            <a:lvl6pPr marL="14811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9383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3955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8527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000" b="1"/>
              <a:t>5(+)</a:t>
            </a:r>
          </a:p>
          <a:p>
            <a:pPr eaLnBrk="0" hangingPunct="0"/>
            <a:r>
              <a:rPr lang="en-US" altLang="zh-TW" sz="1000" b="1"/>
              <a:t>6(+)</a:t>
            </a:r>
          </a:p>
        </p:txBody>
      </p:sp>
      <p:sp>
        <p:nvSpPr>
          <p:cNvPr id="503864" name="Line 56"/>
          <p:cNvSpPr>
            <a:spLocks noChangeShapeType="1"/>
          </p:cNvSpPr>
          <p:nvPr/>
        </p:nvSpPr>
        <p:spPr bwMode="auto">
          <a:xfrm>
            <a:off x="2557463" y="3621089"/>
            <a:ext cx="0" cy="2936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3865" name="Line 57"/>
          <p:cNvSpPr>
            <a:spLocks noChangeShapeType="1"/>
          </p:cNvSpPr>
          <p:nvPr/>
        </p:nvSpPr>
        <p:spPr bwMode="auto">
          <a:xfrm>
            <a:off x="2549525" y="3621088"/>
            <a:ext cx="3238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3866" name="Line 58"/>
          <p:cNvSpPr>
            <a:spLocks noChangeShapeType="1"/>
          </p:cNvSpPr>
          <p:nvPr/>
        </p:nvSpPr>
        <p:spPr bwMode="auto">
          <a:xfrm>
            <a:off x="6486525" y="3673475"/>
            <a:ext cx="0" cy="2936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3867" name="Line 59"/>
          <p:cNvSpPr>
            <a:spLocks noChangeShapeType="1"/>
          </p:cNvSpPr>
          <p:nvPr/>
        </p:nvSpPr>
        <p:spPr bwMode="auto">
          <a:xfrm>
            <a:off x="6488113" y="3663950"/>
            <a:ext cx="3238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503868" name="Object 60">
            <a:hlinkClick r:id="" action="ppaction://ole?verb=0"/>
          </p:cNvPr>
          <p:cNvGraphicFramePr>
            <a:graphicFrameLocks/>
          </p:cNvGraphicFramePr>
          <p:nvPr/>
        </p:nvGraphicFramePr>
        <p:xfrm>
          <a:off x="6881813" y="3589339"/>
          <a:ext cx="266700" cy="123825"/>
        </p:xfrm>
        <a:graphic>
          <a:graphicData uri="http://schemas.openxmlformats.org/presentationml/2006/ole">
            <mc:AlternateContent xmlns:mc="http://schemas.openxmlformats.org/markup-compatibility/2006">
              <mc:Choice xmlns:v="urn:schemas-microsoft-com:vml" Requires="v">
                <p:oleObj spid="_x0000_s101397" name="Equation" r:id="rId19" imgW="544320" imgH="252360" progId="Equation">
                  <p:embed/>
                </p:oleObj>
              </mc:Choice>
              <mc:Fallback>
                <p:oleObj name="Equation" r:id="rId19" imgW="544320" imgH="252360" progId="Equation">
                  <p:embed/>
                  <p:pic>
                    <p:nvPicPr>
                      <p:cNvPr id="503868" name="Object 60">
                        <a:hlinkClick r:id="" action="ppaction://ole?verb=0"/>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81813" y="3589339"/>
                        <a:ext cx="266700" cy="123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3869" name="Rectangle 61"/>
          <p:cNvSpPr>
            <a:spLocks noChangeArrowheads="1"/>
          </p:cNvSpPr>
          <p:nvPr/>
        </p:nvSpPr>
        <p:spPr bwMode="auto">
          <a:xfrm>
            <a:off x="7991476" y="5630863"/>
            <a:ext cx="627063" cy="22701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3870" name="Rectangle 62"/>
          <p:cNvSpPr>
            <a:spLocks noChangeArrowheads="1"/>
          </p:cNvSpPr>
          <p:nvPr/>
        </p:nvSpPr>
        <p:spPr bwMode="auto">
          <a:xfrm>
            <a:off x="4022726" y="5581651"/>
            <a:ext cx="487363" cy="22066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503871" name="Object 63">
            <a:hlinkClick r:id="" action="ppaction://ole?verb=0"/>
          </p:cNvPr>
          <p:cNvGraphicFramePr>
            <a:graphicFrameLocks/>
          </p:cNvGraphicFramePr>
          <p:nvPr/>
        </p:nvGraphicFramePr>
        <p:xfrm>
          <a:off x="2743200" y="5029200"/>
          <a:ext cx="2362200" cy="1066800"/>
        </p:xfrm>
        <a:graphic>
          <a:graphicData uri="http://schemas.openxmlformats.org/presentationml/2006/ole">
            <mc:AlternateContent xmlns:mc="http://schemas.openxmlformats.org/markup-compatibility/2006">
              <mc:Choice xmlns:v="urn:schemas-microsoft-com:vml" Requires="v">
                <p:oleObj spid="_x0000_s101398" name="Equation" r:id="rId21" imgW="4813200" imgH="1828800" progId="Equation.3">
                  <p:embed/>
                </p:oleObj>
              </mc:Choice>
              <mc:Fallback>
                <p:oleObj name="Equation" r:id="rId21" imgW="4813200" imgH="1828800" progId="Equation.3">
                  <p:embed/>
                  <p:pic>
                    <p:nvPicPr>
                      <p:cNvPr id="503871" name="Object 63">
                        <a:hlinkClick r:id="" action="ppaction://ole?verb=0"/>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43200" y="5029200"/>
                        <a:ext cx="2362200" cy="1066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3872" name="Object 64">
            <a:hlinkClick r:id="" action="ppaction://ole?verb=0"/>
          </p:cNvPr>
          <p:cNvGraphicFramePr>
            <a:graphicFrameLocks/>
          </p:cNvGraphicFramePr>
          <p:nvPr/>
        </p:nvGraphicFramePr>
        <p:xfrm>
          <a:off x="6629400" y="5181600"/>
          <a:ext cx="2514600" cy="914400"/>
        </p:xfrm>
        <a:graphic>
          <a:graphicData uri="http://schemas.openxmlformats.org/presentationml/2006/ole">
            <mc:AlternateContent xmlns:mc="http://schemas.openxmlformats.org/markup-compatibility/2006">
              <mc:Choice xmlns:v="urn:schemas-microsoft-com:vml" Requires="v">
                <p:oleObj spid="_x0000_s101399" name="Equation" r:id="rId23" imgW="5130720" imgH="1828800" progId="Equation.3">
                  <p:embed/>
                </p:oleObj>
              </mc:Choice>
              <mc:Fallback>
                <p:oleObj name="Equation" r:id="rId23" imgW="5130720" imgH="1828800" progId="Equation.3">
                  <p:embed/>
                  <p:pic>
                    <p:nvPicPr>
                      <p:cNvPr id="503872" name="Object 64">
                        <a:hlinkClick r:id="" action="ppaction://ole?verb=0"/>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29400" y="5181600"/>
                        <a:ext cx="25146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3873" name="Rectangle 65"/>
          <p:cNvSpPr>
            <a:spLocks noChangeArrowheads="1"/>
          </p:cNvSpPr>
          <p:nvPr/>
        </p:nvSpPr>
        <p:spPr bwMode="auto">
          <a:xfrm>
            <a:off x="3997325" y="4846638"/>
            <a:ext cx="605936" cy="183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447675">
              <a:defRPr kumimoji="1">
                <a:solidFill>
                  <a:schemeClr val="tx1"/>
                </a:solidFill>
                <a:latin typeface="Arial" panose="020B0604020202020204" pitchFamily="34" charset="0"/>
                <a:ea typeface="新細明體" panose="02020500000000000000" pitchFamily="18" charset="-120"/>
              </a:defRPr>
            </a:lvl1pPr>
            <a:lvl2pPr marL="223838" defTabSz="447675">
              <a:defRPr kumimoji="1">
                <a:solidFill>
                  <a:schemeClr val="tx1"/>
                </a:solidFill>
                <a:latin typeface="Arial" panose="020B0604020202020204" pitchFamily="34" charset="0"/>
                <a:ea typeface="新細明體" panose="02020500000000000000" pitchFamily="18" charset="-120"/>
              </a:defRPr>
            </a:lvl2pPr>
            <a:lvl3pPr marL="447675" defTabSz="447675">
              <a:defRPr kumimoji="1">
                <a:solidFill>
                  <a:schemeClr val="tx1"/>
                </a:solidFill>
                <a:latin typeface="Arial" panose="020B0604020202020204" pitchFamily="34" charset="0"/>
                <a:ea typeface="新細明體" panose="02020500000000000000" pitchFamily="18" charset="-120"/>
              </a:defRPr>
            </a:lvl3pPr>
            <a:lvl4pPr marL="673100" defTabSz="447675">
              <a:defRPr kumimoji="1">
                <a:solidFill>
                  <a:schemeClr val="tx1"/>
                </a:solidFill>
                <a:latin typeface="Arial" panose="020B0604020202020204" pitchFamily="34" charset="0"/>
                <a:ea typeface="新細明體" panose="02020500000000000000" pitchFamily="18" charset="-120"/>
              </a:defRPr>
            </a:lvl4pPr>
            <a:lvl5pPr marL="895350" defTabSz="447675">
              <a:defRPr kumimoji="1">
                <a:solidFill>
                  <a:schemeClr val="tx1"/>
                </a:solidFill>
                <a:latin typeface="Arial" panose="020B0604020202020204" pitchFamily="34" charset="0"/>
                <a:ea typeface="新細明體" panose="02020500000000000000" pitchFamily="18" charset="-120"/>
              </a:defRPr>
            </a:lvl5pPr>
            <a:lvl6pPr marL="13525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8097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2669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7241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900" b="1"/>
              <a:t>5(+)   6(+)</a:t>
            </a:r>
          </a:p>
        </p:txBody>
      </p:sp>
      <p:sp>
        <p:nvSpPr>
          <p:cNvPr id="503874" name="Rectangle 66"/>
          <p:cNvSpPr>
            <a:spLocks noChangeArrowheads="1"/>
          </p:cNvSpPr>
          <p:nvPr/>
        </p:nvSpPr>
        <p:spPr bwMode="auto">
          <a:xfrm>
            <a:off x="8048625" y="4941888"/>
            <a:ext cx="577082" cy="1833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447675">
              <a:defRPr kumimoji="1">
                <a:solidFill>
                  <a:schemeClr val="tx1"/>
                </a:solidFill>
                <a:latin typeface="Arial" panose="020B0604020202020204" pitchFamily="34" charset="0"/>
                <a:ea typeface="新細明體" panose="02020500000000000000" pitchFamily="18" charset="-120"/>
              </a:defRPr>
            </a:lvl1pPr>
            <a:lvl2pPr marL="223838" defTabSz="447675">
              <a:defRPr kumimoji="1">
                <a:solidFill>
                  <a:schemeClr val="tx1"/>
                </a:solidFill>
                <a:latin typeface="Arial" panose="020B0604020202020204" pitchFamily="34" charset="0"/>
                <a:ea typeface="新細明體" panose="02020500000000000000" pitchFamily="18" charset="-120"/>
              </a:defRPr>
            </a:lvl2pPr>
            <a:lvl3pPr marL="447675" defTabSz="447675">
              <a:defRPr kumimoji="1">
                <a:solidFill>
                  <a:schemeClr val="tx1"/>
                </a:solidFill>
                <a:latin typeface="Arial" panose="020B0604020202020204" pitchFamily="34" charset="0"/>
                <a:ea typeface="新細明體" panose="02020500000000000000" pitchFamily="18" charset="-120"/>
              </a:defRPr>
            </a:lvl3pPr>
            <a:lvl4pPr marL="673100" defTabSz="447675">
              <a:defRPr kumimoji="1">
                <a:solidFill>
                  <a:schemeClr val="tx1"/>
                </a:solidFill>
                <a:latin typeface="Arial" panose="020B0604020202020204" pitchFamily="34" charset="0"/>
                <a:ea typeface="新細明體" panose="02020500000000000000" pitchFamily="18" charset="-120"/>
              </a:defRPr>
            </a:lvl4pPr>
            <a:lvl5pPr marL="895350" defTabSz="447675">
              <a:defRPr kumimoji="1">
                <a:solidFill>
                  <a:schemeClr val="tx1"/>
                </a:solidFill>
                <a:latin typeface="Arial" panose="020B0604020202020204" pitchFamily="34" charset="0"/>
                <a:ea typeface="新細明體" panose="02020500000000000000" pitchFamily="18" charset="-120"/>
              </a:defRPr>
            </a:lvl5pPr>
            <a:lvl6pPr marL="13525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8097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2669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724150" defTabSz="447675"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900" b="1"/>
              <a:t>5(+)   6(-)</a:t>
            </a:r>
          </a:p>
        </p:txBody>
      </p:sp>
      <p:sp>
        <p:nvSpPr>
          <p:cNvPr id="503875" name="Rectangle 67"/>
          <p:cNvSpPr>
            <a:spLocks noChangeArrowheads="1"/>
          </p:cNvSpPr>
          <p:nvPr/>
        </p:nvSpPr>
        <p:spPr bwMode="auto">
          <a:xfrm>
            <a:off x="5181600" y="5551488"/>
            <a:ext cx="331788" cy="355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0800" tIns="25400" rIns="50800" bIns="25400">
            <a:spAutoFit/>
          </a:bodyPr>
          <a:lstStyle>
            <a:lvl1pPr defTabSz="512763">
              <a:defRPr kumimoji="1">
                <a:solidFill>
                  <a:schemeClr val="tx1"/>
                </a:solidFill>
                <a:latin typeface="Arial" panose="020B0604020202020204" pitchFamily="34" charset="0"/>
                <a:ea typeface="新細明體" panose="02020500000000000000" pitchFamily="18" charset="-120"/>
              </a:defRPr>
            </a:lvl1pPr>
            <a:lvl2pPr marL="255588" defTabSz="512763">
              <a:defRPr kumimoji="1">
                <a:solidFill>
                  <a:schemeClr val="tx1"/>
                </a:solidFill>
                <a:latin typeface="Arial" panose="020B0604020202020204" pitchFamily="34" charset="0"/>
                <a:ea typeface="新細明體" panose="02020500000000000000" pitchFamily="18" charset="-120"/>
              </a:defRPr>
            </a:lvl2pPr>
            <a:lvl3pPr marL="512763" defTabSz="512763">
              <a:defRPr kumimoji="1">
                <a:solidFill>
                  <a:schemeClr val="tx1"/>
                </a:solidFill>
                <a:latin typeface="Arial" panose="020B0604020202020204" pitchFamily="34" charset="0"/>
                <a:ea typeface="新細明體" panose="02020500000000000000" pitchFamily="18" charset="-120"/>
              </a:defRPr>
            </a:lvl3pPr>
            <a:lvl4pPr marL="768350" defTabSz="512763">
              <a:defRPr kumimoji="1">
                <a:solidFill>
                  <a:schemeClr val="tx1"/>
                </a:solidFill>
                <a:latin typeface="Arial" panose="020B0604020202020204" pitchFamily="34" charset="0"/>
                <a:ea typeface="新細明體" panose="02020500000000000000" pitchFamily="18" charset="-120"/>
              </a:defRPr>
            </a:lvl4pPr>
            <a:lvl5pPr marL="1023938" defTabSz="512763">
              <a:defRPr kumimoji="1">
                <a:solidFill>
                  <a:schemeClr val="tx1"/>
                </a:solidFill>
                <a:latin typeface="Arial" panose="020B0604020202020204" pitchFamily="34" charset="0"/>
                <a:ea typeface="新細明體" panose="02020500000000000000" pitchFamily="18" charset="-120"/>
              </a:defRPr>
            </a:lvl5pPr>
            <a:lvl6pPr marL="14811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9383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3955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8527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000" b="1"/>
              <a:t>5(+)</a:t>
            </a:r>
          </a:p>
          <a:p>
            <a:pPr eaLnBrk="0" hangingPunct="0"/>
            <a:r>
              <a:rPr lang="en-US" altLang="zh-TW" sz="1000" b="1"/>
              <a:t>6(-)</a:t>
            </a:r>
          </a:p>
        </p:txBody>
      </p:sp>
      <p:sp>
        <p:nvSpPr>
          <p:cNvPr id="503876" name="Rectangle 68"/>
          <p:cNvSpPr>
            <a:spLocks noChangeArrowheads="1"/>
          </p:cNvSpPr>
          <p:nvPr/>
        </p:nvSpPr>
        <p:spPr bwMode="auto">
          <a:xfrm>
            <a:off x="9199563" y="5603876"/>
            <a:ext cx="370294" cy="3590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0800" tIns="25400" rIns="50800" bIns="25400">
            <a:spAutoFit/>
          </a:bodyPr>
          <a:lstStyle>
            <a:lvl1pPr defTabSz="512763">
              <a:defRPr kumimoji="1">
                <a:solidFill>
                  <a:schemeClr val="tx1"/>
                </a:solidFill>
                <a:latin typeface="Arial" panose="020B0604020202020204" pitchFamily="34" charset="0"/>
                <a:ea typeface="新細明體" panose="02020500000000000000" pitchFamily="18" charset="-120"/>
              </a:defRPr>
            </a:lvl1pPr>
            <a:lvl2pPr marL="255588" defTabSz="512763">
              <a:defRPr kumimoji="1">
                <a:solidFill>
                  <a:schemeClr val="tx1"/>
                </a:solidFill>
                <a:latin typeface="Arial" panose="020B0604020202020204" pitchFamily="34" charset="0"/>
                <a:ea typeface="新細明體" panose="02020500000000000000" pitchFamily="18" charset="-120"/>
              </a:defRPr>
            </a:lvl2pPr>
            <a:lvl3pPr marL="512763" defTabSz="512763">
              <a:defRPr kumimoji="1">
                <a:solidFill>
                  <a:schemeClr val="tx1"/>
                </a:solidFill>
                <a:latin typeface="Arial" panose="020B0604020202020204" pitchFamily="34" charset="0"/>
                <a:ea typeface="新細明體" panose="02020500000000000000" pitchFamily="18" charset="-120"/>
              </a:defRPr>
            </a:lvl3pPr>
            <a:lvl4pPr marL="768350" defTabSz="512763">
              <a:defRPr kumimoji="1">
                <a:solidFill>
                  <a:schemeClr val="tx1"/>
                </a:solidFill>
                <a:latin typeface="Arial" panose="020B0604020202020204" pitchFamily="34" charset="0"/>
                <a:ea typeface="新細明體" panose="02020500000000000000" pitchFamily="18" charset="-120"/>
              </a:defRPr>
            </a:lvl4pPr>
            <a:lvl5pPr marL="1023938" defTabSz="512763">
              <a:defRPr kumimoji="1">
                <a:solidFill>
                  <a:schemeClr val="tx1"/>
                </a:solidFill>
                <a:latin typeface="Arial" panose="020B0604020202020204" pitchFamily="34" charset="0"/>
                <a:ea typeface="新細明體" panose="02020500000000000000" pitchFamily="18" charset="-120"/>
              </a:defRPr>
            </a:lvl5pPr>
            <a:lvl6pPr marL="14811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9383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3955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852738" defTabSz="51276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000" b="1"/>
              <a:t> 5(+)</a:t>
            </a:r>
          </a:p>
          <a:p>
            <a:pPr eaLnBrk="0" hangingPunct="0"/>
            <a:r>
              <a:rPr lang="en-US" altLang="zh-TW" sz="1000" b="1"/>
              <a:t> 6(-)</a:t>
            </a:r>
          </a:p>
        </p:txBody>
      </p:sp>
      <p:sp>
        <p:nvSpPr>
          <p:cNvPr id="503877" name="Line 69"/>
          <p:cNvSpPr>
            <a:spLocks noChangeShapeType="1"/>
          </p:cNvSpPr>
          <p:nvPr/>
        </p:nvSpPr>
        <p:spPr bwMode="auto">
          <a:xfrm>
            <a:off x="2549525" y="4916488"/>
            <a:ext cx="3238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503878" name="Object 70">
            <a:hlinkClick r:id="" action="ppaction://ole?verb=0"/>
          </p:cNvPr>
          <p:cNvGraphicFramePr>
            <a:graphicFrameLocks/>
          </p:cNvGraphicFramePr>
          <p:nvPr/>
        </p:nvGraphicFramePr>
        <p:xfrm>
          <a:off x="2405063" y="5232401"/>
          <a:ext cx="285750" cy="123825"/>
        </p:xfrm>
        <a:graphic>
          <a:graphicData uri="http://schemas.openxmlformats.org/presentationml/2006/ole">
            <mc:AlternateContent xmlns:mc="http://schemas.openxmlformats.org/markup-compatibility/2006">
              <mc:Choice xmlns:v="urn:schemas-microsoft-com:vml" Requires="v">
                <p:oleObj spid="_x0000_s101400" name="Equation" r:id="rId25" imgW="582480" imgH="252360" progId="Equation">
                  <p:embed/>
                </p:oleObj>
              </mc:Choice>
              <mc:Fallback>
                <p:oleObj name="Equation" r:id="rId25" imgW="582480" imgH="252360" progId="Equation">
                  <p:embed/>
                  <p:pic>
                    <p:nvPicPr>
                      <p:cNvPr id="503878" name="Object 70">
                        <a:hlinkClick r:id="" action="ppaction://ole?verb=0"/>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05063" y="5232401"/>
                        <a:ext cx="285750" cy="123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3879" name="Line 71"/>
          <p:cNvSpPr>
            <a:spLocks noChangeShapeType="1"/>
          </p:cNvSpPr>
          <p:nvPr/>
        </p:nvSpPr>
        <p:spPr bwMode="auto">
          <a:xfrm>
            <a:off x="6467475" y="5011739"/>
            <a:ext cx="0" cy="2936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3880" name="Line 72"/>
          <p:cNvSpPr>
            <a:spLocks noChangeShapeType="1"/>
          </p:cNvSpPr>
          <p:nvPr/>
        </p:nvSpPr>
        <p:spPr bwMode="auto">
          <a:xfrm>
            <a:off x="6478588" y="5016500"/>
            <a:ext cx="3238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503881" name="Object 73">
            <a:hlinkClick r:id="" action="ppaction://ole?verb=0"/>
          </p:cNvPr>
          <p:cNvGraphicFramePr>
            <a:graphicFrameLocks/>
          </p:cNvGraphicFramePr>
          <p:nvPr/>
        </p:nvGraphicFramePr>
        <p:xfrm>
          <a:off x="6300788" y="5294314"/>
          <a:ext cx="285750" cy="123825"/>
        </p:xfrm>
        <a:graphic>
          <a:graphicData uri="http://schemas.openxmlformats.org/presentationml/2006/ole">
            <mc:AlternateContent xmlns:mc="http://schemas.openxmlformats.org/markup-compatibility/2006">
              <mc:Choice xmlns:v="urn:schemas-microsoft-com:vml" Requires="v">
                <p:oleObj spid="_x0000_s101401" name="Equation" r:id="rId27" imgW="582480" imgH="252360" progId="Equation">
                  <p:embed/>
                </p:oleObj>
              </mc:Choice>
              <mc:Fallback>
                <p:oleObj name="Equation" r:id="rId27" imgW="582480" imgH="252360" progId="Equation">
                  <p:embed/>
                  <p:pic>
                    <p:nvPicPr>
                      <p:cNvPr id="503881" name="Object 73">
                        <a:hlinkClick r:id="" action="ppaction://ole?verb=0"/>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00788" y="5294314"/>
                        <a:ext cx="285750" cy="123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3882" name="Object 74">
            <a:hlinkClick r:id="" action="ppaction://ole?verb=0"/>
          </p:cNvPr>
          <p:cNvGraphicFramePr>
            <a:graphicFrameLocks/>
          </p:cNvGraphicFramePr>
          <p:nvPr/>
        </p:nvGraphicFramePr>
        <p:xfrm>
          <a:off x="6834188" y="4951414"/>
          <a:ext cx="266700" cy="123825"/>
        </p:xfrm>
        <a:graphic>
          <a:graphicData uri="http://schemas.openxmlformats.org/presentationml/2006/ole">
            <mc:AlternateContent xmlns:mc="http://schemas.openxmlformats.org/markup-compatibility/2006">
              <mc:Choice xmlns:v="urn:schemas-microsoft-com:vml" Requires="v">
                <p:oleObj spid="_x0000_s101402" name="Equation" r:id="rId28" imgW="544320" imgH="252360" progId="Equation">
                  <p:embed/>
                </p:oleObj>
              </mc:Choice>
              <mc:Fallback>
                <p:oleObj name="Equation" r:id="rId28" imgW="544320" imgH="252360" progId="Equation">
                  <p:embed/>
                  <p:pic>
                    <p:nvPicPr>
                      <p:cNvPr id="503882" name="Object 74">
                        <a:hlinkClick r:id="" action="ppaction://ole?verb=0"/>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34188" y="4951414"/>
                        <a:ext cx="266700" cy="123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3883" name="Line 75"/>
          <p:cNvSpPr>
            <a:spLocks noChangeShapeType="1"/>
          </p:cNvSpPr>
          <p:nvPr/>
        </p:nvSpPr>
        <p:spPr bwMode="auto">
          <a:xfrm>
            <a:off x="2543175" y="4926014"/>
            <a:ext cx="0" cy="2936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3884" name="Text Box 76"/>
          <p:cNvSpPr txBox="1">
            <a:spLocks noChangeArrowheads="1"/>
          </p:cNvSpPr>
          <p:nvPr/>
        </p:nvSpPr>
        <p:spPr bwMode="auto">
          <a:xfrm>
            <a:off x="5530608" y="4149726"/>
            <a:ext cx="1464160" cy="402291"/>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altLang="zh-TW" sz="2000">
                <a:solidFill>
                  <a:srgbClr val="FF0000"/>
                </a:solidFill>
              </a:rPr>
              <a:t>dependency</a:t>
            </a:r>
          </a:p>
        </p:txBody>
      </p:sp>
      <p:sp>
        <p:nvSpPr>
          <p:cNvPr id="503885" name="Text Box 77"/>
          <p:cNvSpPr txBox="1">
            <a:spLocks noChangeArrowheads="1"/>
          </p:cNvSpPr>
          <p:nvPr/>
        </p:nvSpPr>
        <p:spPr bwMode="auto">
          <a:xfrm>
            <a:off x="4799535" y="6021389"/>
            <a:ext cx="2783432" cy="586957"/>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altLang="zh-TW" sz="3200">
                <a:solidFill>
                  <a:srgbClr val="FF0000"/>
                </a:solidFill>
              </a:rPr>
              <a:t>Nonuniqueness</a:t>
            </a:r>
          </a:p>
        </p:txBody>
      </p:sp>
    </p:spTree>
    <p:extLst>
      <p:ext uri="{BB962C8B-B14F-4D97-AF65-F5344CB8AC3E}">
        <p14:creationId xmlns:p14="http://schemas.microsoft.com/office/powerpoint/2010/main" val="3498822765"/>
      </p:ext>
    </p:extLst>
  </p:cSld>
  <p:clrMapOvr>
    <a:masterClrMapping/>
  </p:clrMapOvr>
  <p:transition>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版面配置區 1"/>
          <p:cNvSpPr>
            <a:spLocks noGrp="1"/>
          </p:cNvSpPr>
          <p:nvPr>
            <p:ph type="dt" sz="half" idx="10"/>
          </p:nvPr>
        </p:nvSpPr>
        <p:spPr/>
        <p:txBody>
          <a:bodyPr/>
          <a:lstStyle/>
          <a:p>
            <a:fld id="{D5674656-B645-41A7-BA03-AAA5429E14BC}" type="datetime10">
              <a:rPr lang="zh-TW" altLang="en-US"/>
              <a:pPr/>
              <a:t>15:49</a:t>
            </a:fld>
            <a:r>
              <a:rPr lang="en-US" altLang="zh-TW"/>
              <a:t>March 20, 2013</a:t>
            </a:r>
          </a:p>
        </p:txBody>
      </p:sp>
      <p:sp>
        <p:nvSpPr>
          <p:cNvPr id="8" name="頁尾版面配置區 2"/>
          <p:cNvSpPr>
            <a:spLocks noGrp="1"/>
          </p:cNvSpPr>
          <p:nvPr>
            <p:ph type="ftr" sz="quarter" idx="11"/>
          </p:nvPr>
        </p:nvSpPr>
        <p:spPr/>
        <p:txBody>
          <a:bodyPr/>
          <a:lstStyle/>
          <a:p>
            <a:r>
              <a:rPr lang="en-US" altLang="zh-TW"/>
              <a:t>BEM 4-Taiwan, 2013</a:t>
            </a:r>
          </a:p>
          <a:p>
            <a:endParaRPr lang="en-US" altLang="zh-TW"/>
          </a:p>
        </p:txBody>
      </p:sp>
      <p:sp>
        <p:nvSpPr>
          <p:cNvPr id="9" name="投影片編號版面配置區 3"/>
          <p:cNvSpPr>
            <a:spLocks noGrp="1"/>
          </p:cNvSpPr>
          <p:nvPr>
            <p:ph type="sldNum" sz="quarter" idx="12"/>
          </p:nvPr>
        </p:nvSpPr>
        <p:spPr/>
        <p:txBody>
          <a:bodyPr/>
          <a:lstStyle/>
          <a:p>
            <a:r>
              <a:rPr lang="en-US" altLang="zh-TW"/>
              <a:t>P.</a:t>
            </a:r>
            <a:fld id="{47EAF713-B65A-4147-943B-5519C1E5B51B}" type="slidenum">
              <a:rPr lang="en-US" altLang="zh-TW"/>
              <a:pPr/>
              <a:t>42</a:t>
            </a:fld>
            <a:endParaRPr lang="en-US" altLang="zh-TW"/>
          </a:p>
        </p:txBody>
      </p:sp>
      <p:sp>
        <p:nvSpPr>
          <p:cNvPr id="6" name="投影片編號版面配置區 3"/>
          <p:cNvSpPr txBox="1">
            <a:spLocks noGrp="1"/>
          </p:cNvSpPr>
          <p:nvPr/>
        </p:nvSpPr>
        <p:spPr bwMode="auto">
          <a:xfrm>
            <a:off x="8534400" y="6248400"/>
            <a:ext cx="1905000" cy="457200"/>
          </a:xfrm>
          <a:prstGeom prst="rect">
            <a:avLst/>
          </a:prstGeom>
          <a:noFill/>
          <a:ln>
            <a:miter lim="800000"/>
            <a:headEnd/>
            <a:tailEnd/>
          </a:ln>
        </p:spPr>
        <p:txBody>
          <a:bodyPr wrap="none" lIns="92075" tIns="46038" rIns="92075" bIns="46038"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C3FA3B88-0023-4AE6-9850-053AEF8F9B6C}" type="slidenum">
              <a:rPr lang="en-US" altLang="zh-TW" sz="1400"/>
              <a:pPr algn="r"/>
              <a:t>42</a:t>
            </a:fld>
            <a:endParaRPr lang="en-US" altLang="zh-TW" sz="1400"/>
          </a:p>
        </p:txBody>
      </p:sp>
      <p:sp>
        <p:nvSpPr>
          <p:cNvPr id="495619" name="Text Box 3"/>
          <p:cNvSpPr txBox="1">
            <a:spLocks noChangeArrowheads="1"/>
          </p:cNvSpPr>
          <p:nvPr/>
        </p:nvSpPr>
        <p:spPr bwMode="auto">
          <a:xfrm>
            <a:off x="1631950" y="2743200"/>
            <a:ext cx="93424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pPr>
            <a:r>
              <a:rPr lang="en-US" altLang="zh-TW" sz="2400" b="1">
                <a:latin typeface="Times New Roman" panose="02020603050405020304" pitchFamily="18" charset="0"/>
                <a:ea typeface="標楷體" panose="03000509000000000000" pitchFamily="65" charset="-120"/>
              </a:rPr>
              <a:t>The number of constraint equation is not enough to </a:t>
            </a:r>
          </a:p>
          <a:p>
            <a:pPr>
              <a:spcBef>
                <a:spcPct val="50000"/>
              </a:spcBef>
            </a:pPr>
            <a:r>
              <a:rPr lang="en-US" altLang="zh-TW" sz="2400" b="1">
                <a:latin typeface="Times New Roman" panose="02020603050405020304" pitchFamily="18" charset="0"/>
                <a:ea typeface="標楷體" panose="03000509000000000000" pitchFamily="65" charset="-120"/>
              </a:rPr>
              <a:t>determine coefficients of  </a:t>
            </a:r>
            <a:r>
              <a:rPr lang="en-US" altLang="zh-TW" sz="2400" i="1">
                <a:latin typeface="Times New Roman" panose="02020603050405020304" pitchFamily="18" charset="0"/>
                <a:ea typeface="標楷體" panose="03000509000000000000" pitchFamily="65" charset="-120"/>
              </a:rPr>
              <a:t>p</a:t>
            </a:r>
            <a:r>
              <a:rPr lang="en-US" altLang="zh-TW" sz="2400" b="1">
                <a:latin typeface="Times New Roman" panose="02020603050405020304" pitchFamily="18" charset="0"/>
                <a:ea typeface="標楷體" panose="03000509000000000000" pitchFamily="65" charset="-120"/>
              </a:rPr>
              <a:t> and  </a:t>
            </a:r>
            <a:r>
              <a:rPr lang="en-US" altLang="zh-TW" sz="2400" i="1">
                <a:latin typeface="Times New Roman" panose="02020603050405020304" pitchFamily="18" charset="0"/>
                <a:ea typeface="標楷體" panose="03000509000000000000" pitchFamily="65" charset="-120"/>
              </a:rPr>
              <a:t>q</a:t>
            </a:r>
            <a:r>
              <a:rPr lang="en-US" altLang="zh-TW" sz="2400" b="1">
                <a:latin typeface="Times New Roman" panose="02020603050405020304" pitchFamily="18" charset="0"/>
                <a:ea typeface="標楷體" panose="03000509000000000000" pitchFamily="65" charset="-120"/>
              </a:rPr>
              <a:t>.</a:t>
            </a:r>
          </a:p>
          <a:p>
            <a:pPr>
              <a:spcBef>
                <a:spcPct val="50000"/>
              </a:spcBef>
            </a:pPr>
            <a:r>
              <a:rPr lang="en-US" altLang="zh-TW" sz="2400" b="1">
                <a:latin typeface="Times New Roman" panose="02020603050405020304" pitchFamily="18" charset="0"/>
                <a:ea typeface="標楷體" panose="03000509000000000000" pitchFamily="65" charset="-120"/>
              </a:rPr>
              <a:t>Another constraint equation is obtained by differential operator</a:t>
            </a:r>
          </a:p>
        </p:txBody>
      </p:sp>
      <p:graphicFrame>
        <p:nvGraphicFramePr>
          <p:cNvPr id="495620" name="Object 4"/>
          <p:cNvGraphicFramePr>
            <a:graphicFrameLocks noChangeAspect="1"/>
          </p:cNvGraphicFramePr>
          <p:nvPr/>
        </p:nvGraphicFramePr>
        <p:xfrm>
          <a:off x="4038600" y="1371601"/>
          <a:ext cx="4038600" cy="1039813"/>
        </p:xfrm>
        <a:graphic>
          <a:graphicData uri="http://schemas.openxmlformats.org/presentationml/2006/ole">
            <mc:AlternateContent xmlns:mc="http://schemas.openxmlformats.org/markup-compatibility/2006">
              <mc:Choice xmlns:v="urn:schemas-microsoft-com:vml" Requires="v">
                <p:oleObj spid="_x0000_s32430" name="Equation" r:id="rId3" imgW="1777680" imgH="457200" progId="Equation.3">
                  <p:embed/>
                </p:oleObj>
              </mc:Choice>
              <mc:Fallback>
                <p:oleObj name="Equation" r:id="rId3" imgW="1777680" imgH="457200" progId="Equation.3">
                  <p:embed/>
                  <p:pic>
                    <p:nvPicPr>
                      <p:cNvPr id="49562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371601"/>
                        <a:ext cx="4038600"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5621" name="Object 5"/>
          <p:cNvGraphicFramePr>
            <a:graphicFrameLocks noChangeAspect="1"/>
          </p:cNvGraphicFramePr>
          <p:nvPr/>
        </p:nvGraphicFramePr>
        <p:xfrm>
          <a:off x="3886201" y="4797426"/>
          <a:ext cx="4830763" cy="1065213"/>
        </p:xfrm>
        <a:graphic>
          <a:graphicData uri="http://schemas.openxmlformats.org/presentationml/2006/ole">
            <mc:AlternateContent xmlns:mc="http://schemas.openxmlformats.org/markup-compatibility/2006">
              <mc:Choice xmlns:v="urn:schemas-microsoft-com:vml" Requires="v">
                <p:oleObj spid="_x0000_s32431" name="Equation" r:id="rId5" imgW="2082600" imgH="393480" progId="Equation.3">
                  <p:embed/>
                </p:oleObj>
              </mc:Choice>
              <mc:Fallback>
                <p:oleObj name="Equation" r:id="rId5" imgW="2082600" imgH="393480" progId="Equation.3">
                  <p:embed/>
                  <p:pic>
                    <p:nvPicPr>
                      <p:cNvPr id="49562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1" y="4797426"/>
                        <a:ext cx="4830763" cy="1065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5622" name="Rectangle 7"/>
          <p:cNvSpPr>
            <a:spLocks noGrp="1" noChangeArrowheads="1"/>
          </p:cNvSpPr>
          <p:nvPr>
            <p:ph type="title" idx="4294967295"/>
          </p:nvPr>
        </p:nvSpPr>
        <p:spPr>
          <a:xfrm>
            <a:off x="1905000" y="304800"/>
            <a:ext cx="8534400" cy="914400"/>
          </a:xfrm>
        </p:spPr>
        <p:txBody>
          <a:bodyPr vert="horz" lIns="92075" tIns="46038" rIns="92075" bIns="46038" rtlCol="0" anchor="ctr">
            <a:normAutofit/>
          </a:bodyPr>
          <a:lstStyle/>
          <a:p>
            <a:pPr algn="ctr"/>
            <a:r>
              <a:rPr lang="en-US" altLang="zh-TW" sz="3400" dirty="0">
                <a:solidFill>
                  <a:srgbClr val="333399"/>
                </a:solidFill>
                <a:latin typeface="Times New Roman" panose="02020603050405020304" pitchFamily="18" charset="0"/>
              </a:rPr>
              <a:t>How to get an additional constraint</a:t>
            </a:r>
          </a:p>
        </p:txBody>
      </p:sp>
    </p:spTree>
    <p:extLst>
      <p:ext uri="{BB962C8B-B14F-4D97-AF65-F5344CB8AC3E}">
        <p14:creationId xmlns:p14="http://schemas.microsoft.com/office/powerpoint/2010/main" val="1710643952"/>
      </p:ext>
    </p:extLst>
  </p:cSld>
  <p:clrMapOvr>
    <a:masterClrMapping/>
  </p:clrMapOvr>
  <p:transition>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279577" y="-99392"/>
            <a:ext cx="8503225" cy="553998"/>
          </a:xfrm>
          <a:prstGeom prst="rect">
            <a:avLst/>
          </a:prstGeom>
        </p:spPr>
        <p:txBody>
          <a:bodyPr wrap="none">
            <a:spAutoFit/>
          </a:bodyPr>
          <a:lstStyle/>
          <a:p>
            <a:pPr marL="82296"/>
            <a:r>
              <a:rPr lang="en-US" altLang="zh-TW" sz="3000" b="1"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Dual BEM results and experiment data by NTOU </a:t>
            </a:r>
            <a:endParaRPr lang="en-US" altLang="zh-TW" sz="3000" b="1" baseline="-25000"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615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2512" y="476672"/>
            <a:ext cx="6789993" cy="365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8328248" y="4356024"/>
            <a:ext cx="1582484" cy="369332"/>
          </a:xfrm>
          <a:prstGeom prst="rect">
            <a:avLst/>
          </a:prstGeom>
        </p:spPr>
        <p:txBody>
          <a:bodyPr wrap="none">
            <a:spAutoFit/>
          </a:bodyPr>
          <a:lstStyle/>
          <a:p>
            <a:r>
              <a:rPr lang="en-US" altLang="zh-TW" dirty="0"/>
              <a:t>(1.7-mm thick)</a:t>
            </a:r>
            <a:endParaRPr lang="zh-TW" altLang="en-US" dirty="0"/>
          </a:p>
        </p:txBody>
      </p:sp>
      <p:sp>
        <p:nvSpPr>
          <p:cNvPr id="2" name="投影片編號版面配置區 1"/>
          <p:cNvSpPr>
            <a:spLocks noGrp="1"/>
          </p:cNvSpPr>
          <p:nvPr>
            <p:ph type="sldNum" sz="quarter" idx="12"/>
          </p:nvPr>
        </p:nvSpPr>
        <p:spPr/>
        <p:txBody>
          <a:bodyPr/>
          <a:lstStyle/>
          <a:p>
            <a:pPr>
              <a:defRPr/>
            </a:pPr>
            <a:endParaRPr lang="en-US" altLang="zh-TW" smtClean="0"/>
          </a:p>
          <a:p>
            <a:pPr>
              <a:defRPr/>
            </a:pPr>
            <a:fld id="{6BEB60D2-9FF5-4F80-8A0A-20868552C444}" type="slidenum">
              <a:rPr lang="zh-TW" altLang="en-US" smtClean="0"/>
              <a:pPr>
                <a:defRPr/>
              </a:pPr>
              <a:t>43</a:t>
            </a:fld>
            <a:r>
              <a:rPr lang="en-US" altLang="zh-TW" smtClean="0"/>
              <a:t>/ 97</a:t>
            </a:r>
            <a:endParaRPr lang="zh-TW" altLang="en-US" dirty="0"/>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376" y="4797153"/>
            <a:ext cx="3240000" cy="2124617"/>
          </a:xfrm>
          <a:prstGeom prst="rect">
            <a:avLst/>
          </a:prstGeom>
          <a:noFill/>
          <a:ln>
            <a:noFill/>
          </a:ln>
        </p:spPr>
      </p:pic>
      <p:sp>
        <p:nvSpPr>
          <p:cNvPr id="10" name="Rectangle 3"/>
          <p:cNvSpPr txBox="1">
            <a:spLocks noChangeArrowheads="1"/>
          </p:cNvSpPr>
          <p:nvPr/>
        </p:nvSpPr>
        <p:spPr bwMode="auto">
          <a:xfrm>
            <a:off x="6456040" y="4032300"/>
            <a:ext cx="4608512" cy="404813"/>
          </a:xfrm>
          <a:prstGeom prst="rect">
            <a:avLst/>
          </a:prstGeom>
          <a:noFill/>
          <a:ln w="9525">
            <a:noFill/>
            <a:miter lim="800000"/>
            <a:headEnd/>
            <a:tailEnd/>
          </a:ln>
        </p:spPr>
        <p:txBody>
          <a:bodyPr/>
          <a:lstStyle/>
          <a:p>
            <a:pPr marL="342900" indent="-342900" algn="ctr">
              <a:spcBef>
                <a:spcPct val="20000"/>
              </a:spcBef>
              <a:defRPr/>
            </a:pPr>
            <a:r>
              <a:rPr lang="en-US" altLang="zh-TW" dirty="0">
                <a:latin typeface="Times New Roman" panose="02020603050405020304" pitchFamily="18" charset="0"/>
                <a:cs typeface="Times New Roman" panose="02020603050405020304" pitchFamily="18" charset="0"/>
              </a:rPr>
              <a:t>W K </a:t>
            </a:r>
            <a:r>
              <a:rPr lang="en-US" altLang="zh-TW" dirty="0" err="1">
                <a:latin typeface="Times New Roman" panose="02020603050405020304" pitchFamily="18" charset="0"/>
                <a:cs typeface="Times New Roman" panose="02020603050405020304" pitchFamily="18" charset="0"/>
              </a:rPr>
              <a:t>Weng</a:t>
            </a:r>
            <a:r>
              <a:rPr lang="en-US" altLang="zh-TW" dirty="0">
                <a:latin typeface="Times New Roman" panose="02020603050405020304" pitchFamily="18" charset="0"/>
                <a:cs typeface="Times New Roman" panose="02020603050405020304" pitchFamily="18" charset="0"/>
              </a:rPr>
              <a:t>  and C Y </a:t>
            </a:r>
            <a:r>
              <a:rPr lang="en-US" altLang="zh-TW" dirty="0" err="1">
                <a:latin typeface="Times New Roman" panose="02020603050405020304" pitchFamily="18" charset="0"/>
                <a:cs typeface="Times New Roman" panose="02020603050405020304" pitchFamily="18" charset="0"/>
              </a:rPr>
              <a:t>Yueh</a:t>
            </a:r>
            <a:r>
              <a:rPr lang="en-US" altLang="zh-TW" sz="2000" dirty="0">
                <a:solidFill>
                  <a:srgbClr val="FF0000"/>
                </a:solidFill>
                <a:latin typeface="Times New Roman" panose="02020603050405020304" pitchFamily="18" charset="0"/>
                <a:cs typeface="Times New Roman" panose="02020603050405020304" pitchFamily="18" charset="0"/>
              </a:rPr>
              <a:t>  </a:t>
            </a:r>
          </a:p>
          <a:p>
            <a:pPr marL="342900" indent="-342900" algn="ctr">
              <a:spcBef>
                <a:spcPct val="20000"/>
              </a:spcBef>
              <a:defRPr/>
            </a:pPr>
            <a:endParaRPr lang="zh-TW" altLang="en-US" sz="2200" kern="0" dirty="0">
              <a:solidFill>
                <a:srgbClr val="FFFF00"/>
              </a:solidFill>
              <a:latin typeface="Times New Roman" pitchFamily="18" charset="0"/>
              <a:ea typeface="標楷體" pitchFamily="65" charset="-120"/>
            </a:endParaRPr>
          </a:p>
        </p:txBody>
      </p:sp>
      <p:pic>
        <p:nvPicPr>
          <p:cNvPr id="11" name="Picture 8" descr="海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376" y="5783444"/>
            <a:ext cx="1152128" cy="110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txBox="1">
            <a:spLocks noChangeArrowheads="1"/>
          </p:cNvSpPr>
          <p:nvPr/>
        </p:nvSpPr>
        <p:spPr>
          <a:xfrm>
            <a:off x="-1608856" y="1658888"/>
            <a:ext cx="8534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dirty="0">
                <a:solidFill>
                  <a:srgbClr val="333399"/>
                </a:solidFill>
                <a:latin typeface="Times New Roman" pitchFamily="18" charset="0"/>
              </a:rPr>
              <a:t>Thin breakwater</a:t>
            </a:r>
          </a:p>
          <a:p>
            <a:r>
              <a:rPr lang="en-US" altLang="zh-TW" sz="2800" dirty="0">
                <a:solidFill>
                  <a:srgbClr val="333399"/>
                </a:solidFill>
                <a:latin typeface="Times New Roman" pitchFamily="18" charset="0"/>
              </a:rPr>
              <a:t>(degenerate </a:t>
            </a:r>
          </a:p>
          <a:p>
            <a:r>
              <a:rPr lang="en-US" altLang="zh-TW" sz="2800" dirty="0">
                <a:solidFill>
                  <a:srgbClr val="333399"/>
                </a:solidFill>
                <a:latin typeface="Times New Roman" pitchFamily="18" charset="0"/>
              </a:rPr>
              <a:t>boundary)</a:t>
            </a:r>
          </a:p>
        </p:txBody>
      </p:sp>
      <p:pic>
        <p:nvPicPr>
          <p:cNvPr id="18" name="圖片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7608" y="4509121"/>
            <a:ext cx="3092334" cy="2022959"/>
          </a:xfrm>
          <a:prstGeom prst="rect">
            <a:avLst/>
          </a:prstGeom>
          <a:solidFill>
            <a:schemeClr val="bg1"/>
          </a:solidFill>
        </p:spPr>
      </p:pic>
      <p:sp>
        <p:nvSpPr>
          <p:cNvPr id="19" name="矩形 18"/>
          <p:cNvSpPr/>
          <p:nvPr/>
        </p:nvSpPr>
        <p:spPr>
          <a:xfrm>
            <a:off x="4847197" y="4585367"/>
            <a:ext cx="737702" cy="276999"/>
          </a:xfrm>
          <a:prstGeom prst="rect">
            <a:avLst/>
          </a:prstGeom>
          <a:ln>
            <a:solidFill>
              <a:srgbClr val="323643"/>
            </a:solidFill>
          </a:ln>
        </p:spPr>
        <p:txBody>
          <a:bodyPr wrap="none">
            <a:spAutoFit/>
          </a:bodyPr>
          <a:lstStyle/>
          <a:p>
            <a:r>
              <a:rPr lang="en-US" altLang="zh-TW" sz="1200" i="1" dirty="0">
                <a:latin typeface="Times New Roman" panose="02020603050405020304" pitchFamily="18" charset="0"/>
                <a:cs typeface="Times New Roman" panose="02020603050405020304" pitchFamily="18" charset="0"/>
              </a:rPr>
              <a:t>d/h</a:t>
            </a:r>
            <a:r>
              <a:rPr lang="en-US" altLang="zh-TW" sz="1200" dirty="0">
                <a:latin typeface="Times New Roman" panose="02020603050405020304" pitchFamily="18" charset="0"/>
                <a:cs typeface="Times New Roman" panose="02020603050405020304" pitchFamily="18" charset="0"/>
              </a:rPr>
              <a:t> = 0.2</a:t>
            </a:r>
            <a:endParaRPr lang="zh-TW" altLang="zh-TW" sz="1200" dirty="0">
              <a:latin typeface="Times New Roman" panose="02020603050405020304" pitchFamily="18" charset="0"/>
              <a:cs typeface="Times New Roman" panose="02020603050405020304" pitchFamily="18" charset="0"/>
            </a:endParaRPr>
          </a:p>
        </p:txBody>
      </p:sp>
      <p:sp>
        <p:nvSpPr>
          <p:cNvPr id="20" name="文字方塊 99"/>
          <p:cNvSpPr txBox="1"/>
          <p:nvPr/>
        </p:nvSpPr>
        <p:spPr>
          <a:xfrm>
            <a:off x="4752392" y="6019637"/>
            <a:ext cx="632460" cy="3378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800" kern="100">
                <a:latin typeface="Times New Roman"/>
                <a:ea typeface="新細明體"/>
                <a:cs typeface="Times New Roman"/>
              </a:rPr>
              <a:t>Dual BEM</a:t>
            </a:r>
            <a:endParaRPr lang="zh-TW" altLang="en-US" sz="1200" kern="100">
              <a:ea typeface="新細明體"/>
              <a:cs typeface="Times New Roman"/>
            </a:endParaRPr>
          </a:p>
        </p:txBody>
      </p:sp>
      <p:sp>
        <p:nvSpPr>
          <p:cNvPr id="21" name="文字方塊 100"/>
          <p:cNvSpPr txBox="1"/>
          <p:nvPr/>
        </p:nvSpPr>
        <p:spPr>
          <a:xfrm>
            <a:off x="4015390" y="6040109"/>
            <a:ext cx="409575" cy="3378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r>
              <a:rPr lang="en-US" sz="800" kern="100">
                <a:latin typeface="Times New Roman"/>
                <a:ea typeface="新細明體"/>
                <a:cs typeface="Times New Roman"/>
              </a:rPr>
              <a:t>BEM</a:t>
            </a:r>
            <a:endParaRPr lang="zh-TW" altLang="en-US" sz="1200" kern="100">
              <a:ea typeface="新細明體"/>
              <a:cs typeface="Times New Roman"/>
            </a:endParaRPr>
          </a:p>
        </p:txBody>
      </p:sp>
      <p:pic>
        <p:nvPicPr>
          <p:cNvPr id="22" name="圖片 2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7434" y="5648797"/>
            <a:ext cx="763270" cy="449580"/>
          </a:xfrm>
          <a:prstGeom prst="rect">
            <a:avLst/>
          </a:prstGeom>
          <a:noFill/>
          <a:ln>
            <a:noFill/>
          </a:ln>
        </p:spPr>
      </p:pic>
      <p:pic>
        <p:nvPicPr>
          <p:cNvPr id="23" name="圖片 2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4923" y="5630865"/>
            <a:ext cx="766445" cy="449580"/>
          </a:xfrm>
          <a:prstGeom prst="rect">
            <a:avLst/>
          </a:prstGeom>
          <a:noFill/>
          <a:ln>
            <a:noFill/>
          </a:ln>
        </p:spPr>
      </p:pic>
      <p:sp>
        <p:nvSpPr>
          <p:cNvPr id="24" name="矩形 23"/>
          <p:cNvSpPr/>
          <p:nvPr/>
        </p:nvSpPr>
        <p:spPr>
          <a:xfrm>
            <a:off x="4436412" y="5096194"/>
            <a:ext cx="194293" cy="191067"/>
          </a:xfrm>
          <a:prstGeom prst="rect">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52635215"/>
      </p:ext>
    </p:extLst>
  </p:cSld>
  <p:clrMapOvr>
    <a:masterClrMapping/>
  </p:clrMapOvr>
  <p:transition>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715805" y="244557"/>
            <a:ext cx="7309693" cy="553998"/>
          </a:xfrm>
          <a:prstGeom prst="rect">
            <a:avLst/>
          </a:prstGeom>
        </p:spPr>
        <p:txBody>
          <a:bodyPr wrap="none">
            <a:spAutoFit/>
          </a:bodyPr>
          <a:lstStyle/>
          <a:p>
            <a:pPr marL="82296"/>
            <a:r>
              <a:rPr lang="en-US" altLang="zh-TW" sz="3000" b="1" dirty="0" smtClean="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OCEAN Lab at HRE, NTOU (</a:t>
            </a:r>
            <a:r>
              <a:rPr lang="en-US" altLang="zh-TW" sz="3000" b="1" dirty="0" err="1" smtClean="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Weng</a:t>
            </a:r>
            <a:r>
              <a:rPr lang="en-US" altLang="zh-TW" sz="3000" b="1" dirty="0" smtClean="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 K) </a:t>
            </a:r>
            <a:endParaRPr lang="en-US" altLang="zh-TW" sz="3000" b="1" baseline="-25000"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366" y="798555"/>
            <a:ext cx="8458812" cy="5628955"/>
          </a:xfrm>
          <a:prstGeom prst="rect">
            <a:avLst/>
          </a:prstGeom>
        </p:spPr>
      </p:pic>
    </p:spTree>
    <p:extLst>
      <p:ext uri="{BB962C8B-B14F-4D97-AF65-F5344CB8AC3E}">
        <p14:creationId xmlns:p14="http://schemas.microsoft.com/office/powerpoint/2010/main" val="18771415"/>
      </p:ext>
    </p:extLst>
  </p:cSld>
  <p:clrMapOvr>
    <a:masterClrMapping/>
  </p:clrMapOvr>
  <p:transition>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0620" y="-23891"/>
            <a:ext cx="12174038" cy="553998"/>
          </a:xfrm>
          <a:prstGeom prst="rect">
            <a:avLst/>
          </a:prstGeom>
        </p:spPr>
        <p:txBody>
          <a:bodyPr wrap="none">
            <a:spAutoFit/>
          </a:bodyPr>
          <a:lstStyle/>
          <a:p>
            <a:pPr marL="82296"/>
            <a:r>
              <a:rPr lang="en-US" altLang="zh-TW" sz="3000" b="1" dirty="0" smtClean="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Taiwan-India joint work on breakwater using the dual BEM (2022-2023)</a:t>
            </a:r>
            <a:endParaRPr lang="en-US" altLang="zh-TW" sz="3000" b="1" baseline="-25000"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矩形 2"/>
          <p:cNvSpPr/>
          <p:nvPr/>
        </p:nvSpPr>
        <p:spPr>
          <a:xfrm>
            <a:off x="615190" y="2363327"/>
            <a:ext cx="6096000" cy="923330"/>
          </a:xfrm>
          <a:prstGeom prst="rect">
            <a:avLst/>
          </a:prstGeom>
        </p:spPr>
        <p:txBody>
          <a:bodyPr>
            <a:spAutoFit/>
          </a:bodyPr>
          <a:lstStyle/>
          <a:p>
            <a:pPr lvl="0" algn="just">
              <a:spcAft>
                <a:spcPts val="0"/>
              </a:spcAft>
              <a:tabLst>
                <a:tab pos="737870" algn="l"/>
              </a:tabLst>
            </a:pP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C.S. </a:t>
            </a:r>
            <a:r>
              <a:rPr lang="en-US" altLang="zh-TW" kern="0" dirty="0" err="1">
                <a:latin typeface="Times New Roman" panose="02020603050405020304" pitchFamily="18" charset="0"/>
                <a:ea typeface="標楷體" panose="03000509000000000000" pitchFamily="65" charset="-120"/>
                <a:cs typeface="Times New Roman" panose="02020603050405020304" pitchFamily="18" charset="0"/>
              </a:rPr>
              <a:t>Nishad</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 S. </a:t>
            </a:r>
            <a:r>
              <a:rPr lang="en-US" altLang="zh-TW" kern="0" dirty="0" err="1">
                <a:latin typeface="Times New Roman" panose="02020603050405020304" pitchFamily="18" charset="0"/>
                <a:ea typeface="標楷體" panose="03000509000000000000" pitchFamily="65" charset="-120"/>
                <a:cs typeface="Times New Roman" panose="02020603050405020304" pitchFamily="18" charset="0"/>
              </a:rPr>
              <a:t>Neelamani</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 J.T. Chen, and K.G. Vijay, 2023, Gravity Wave Interaction with Cage Enveloped Breakwaters using DBEM, Z </a:t>
            </a:r>
            <a:r>
              <a:rPr lang="en-US" altLang="zh-TW" kern="0" dirty="0" err="1">
                <a:latin typeface="Times New Roman" panose="02020603050405020304" pitchFamily="18" charset="0"/>
                <a:ea typeface="標楷體" panose="03000509000000000000" pitchFamily="65" charset="-120"/>
                <a:cs typeface="Times New Roman" panose="02020603050405020304" pitchFamily="18" charset="0"/>
              </a:rPr>
              <a:t>Angew</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 Math </a:t>
            </a:r>
            <a:r>
              <a:rPr lang="en-US" altLang="zh-TW" kern="0" dirty="0" err="1">
                <a:latin typeface="Times New Roman" panose="02020603050405020304" pitchFamily="18" charset="0"/>
                <a:ea typeface="標楷體" panose="03000509000000000000" pitchFamily="65" charset="-120"/>
                <a:cs typeface="Times New Roman" panose="02020603050405020304" pitchFamily="18" charset="0"/>
              </a:rPr>
              <a:t>Mech</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 (ZAMM), Revised.</a:t>
            </a:r>
            <a:endParaRPr lang="zh-TW" altLang="zh-TW" sz="2000" kern="100" dirty="0">
              <a:effectLst/>
              <a:latin typeface="細明體" panose="02020509000000000000" pitchFamily="49" charset="-120"/>
              <a:ea typeface="細明體" panose="02020509000000000000" pitchFamily="49" charset="-120"/>
              <a:cs typeface="Times New Roman" panose="02020603050405020304" pitchFamily="18" charset="0"/>
            </a:endParaRPr>
          </a:p>
        </p:txBody>
      </p:sp>
      <p:sp>
        <p:nvSpPr>
          <p:cNvPr id="4" name="矩形 3"/>
          <p:cNvSpPr/>
          <p:nvPr/>
        </p:nvSpPr>
        <p:spPr>
          <a:xfrm>
            <a:off x="5698924" y="5261646"/>
            <a:ext cx="6096000" cy="1200329"/>
          </a:xfrm>
          <a:prstGeom prst="rect">
            <a:avLst/>
          </a:prstGeom>
        </p:spPr>
        <p:txBody>
          <a:bodyPr>
            <a:spAutoFit/>
          </a:bodyPr>
          <a:lstStyle/>
          <a:p>
            <a:pPr lvl="0" algn="just">
              <a:spcAft>
                <a:spcPts val="0"/>
              </a:spcAft>
              <a:tabLst>
                <a:tab pos="737870" algn="l"/>
              </a:tabLst>
            </a:pPr>
            <a:r>
              <a:rPr lang="en-US" altLang="zh-TW" kern="100" dirty="0" smtClean="0">
                <a:latin typeface="Times New Roman" panose="02020603050405020304" pitchFamily="18" charset="0"/>
                <a:ea typeface="標楷體" panose="03000509000000000000" pitchFamily="65" charset="-120"/>
                <a:cs typeface="Times New Roman" panose="02020603050405020304" pitchFamily="18" charset="0"/>
              </a:rPr>
              <a:t>K.G</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Vijay, C. S.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Nishad</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S.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Neelamani</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and J.T. Chen, 2021, </a:t>
            </a:r>
            <a:r>
              <a:rPr lang="en-US" altLang="zh-TW" kern="100" dirty="0" smtClean="0">
                <a:latin typeface="Times New Roman" panose="02020603050405020304" pitchFamily="18" charset="0"/>
                <a:ea typeface="標楷體" panose="03000509000000000000" pitchFamily="65" charset="-120"/>
                <a:cs typeface="Times New Roman" panose="02020603050405020304" pitchFamily="18" charset="0"/>
              </a:rPr>
              <a:t>    Dual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BEM for Wave Scattering by a H-Type Porous Barrier with Nonlinear Pressure Drop, Engineering Analysis with Boundary Elements, Vol.131, pp.280-294.</a:t>
            </a:r>
            <a:r>
              <a:rPr lang="en-US" altLang="zh-TW" kern="0"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2000" kern="100" dirty="0">
              <a:effectLst/>
              <a:latin typeface="細明體" panose="02020509000000000000" pitchFamily="49" charset="-120"/>
              <a:ea typeface="細明體" panose="02020509000000000000" pitchFamily="49" charset="-120"/>
              <a:cs typeface="Times New Roman" panose="02020603050405020304" pitchFamily="18" charset="0"/>
            </a:endParaRPr>
          </a:p>
        </p:txBody>
      </p:sp>
      <p:pic>
        <p:nvPicPr>
          <p:cNvPr id="5" name="圖片 4"/>
          <p:cNvPicPr>
            <a:picLocks noChangeAspect="1"/>
          </p:cNvPicPr>
          <p:nvPr/>
        </p:nvPicPr>
        <p:blipFill>
          <a:blip r:embed="rId2"/>
          <a:stretch>
            <a:fillRect/>
          </a:stretch>
        </p:blipFill>
        <p:spPr>
          <a:xfrm>
            <a:off x="5623421" y="3774827"/>
            <a:ext cx="1219558" cy="1352936"/>
          </a:xfrm>
          <a:prstGeom prst="rect">
            <a:avLst/>
          </a:prstGeom>
        </p:spPr>
      </p:pic>
      <p:pic>
        <p:nvPicPr>
          <p:cNvPr id="25" name="Picture 7"/>
          <p:cNvPicPr/>
          <p:nvPr/>
        </p:nvPicPr>
        <p:blipFill rotWithShape="1">
          <a:blip r:embed="rId3"/>
          <a:srcRect r="3312"/>
          <a:stretch/>
        </p:blipFill>
        <p:spPr bwMode="auto">
          <a:xfrm>
            <a:off x="6565608" y="710694"/>
            <a:ext cx="5254304" cy="2497268"/>
          </a:xfrm>
          <a:prstGeom prst="rect">
            <a:avLst/>
          </a:prstGeom>
          <a:ln>
            <a:noFill/>
          </a:ln>
          <a:extLst>
            <a:ext uri="{53640926-AAD7-44D8-BBD7-CCE9431645EC}">
              <a14:shadowObscured xmlns:a14="http://schemas.microsoft.com/office/drawing/2010/main"/>
            </a:ext>
          </a:extLst>
        </p:spPr>
      </p:pic>
      <p:pic>
        <p:nvPicPr>
          <p:cNvPr id="32" name="Picture 1"/>
          <p:cNvPicPr/>
          <p:nvPr/>
        </p:nvPicPr>
        <p:blipFill>
          <a:blip r:embed="rId4">
            <a:extLst>
              <a:ext uri="{28A0092B-C50C-407E-A947-70E740481C1C}">
                <a14:useLocalDpi xmlns:a14="http://schemas.microsoft.com/office/drawing/2010/main" val="0"/>
              </a:ext>
            </a:extLst>
          </a:blip>
          <a:srcRect/>
          <a:stretch>
            <a:fillRect/>
          </a:stretch>
        </p:blipFill>
        <p:spPr bwMode="auto">
          <a:xfrm>
            <a:off x="3217608" y="4913235"/>
            <a:ext cx="2243625" cy="1865070"/>
          </a:xfrm>
          <a:prstGeom prst="rect">
            <a:avLst/>
          </a:prstGeom>
          <a:noFill/>
          <a:ln>
            <a:noFill/>
          </a:ln>
        </p:spPr>
      </p:pic>
      <p:pic>
        <p:nvPicPr>
          <p:cNvPr id="33" name="Picture 2"/>
          <p:cNvPicPr/>
          <p:nvPr/>
        </p:nvPicPr>
        <p:blipFill>
          <a:blip r:embed="rId5">
            <a:extLst>
              <a:ext uri="{28A0092B-C50C-407E-A947-70E740481C1C}">
                <a14:useLocalDpi xmlns:a14="http://schemas.microsoft.com/office/drawing/2010/main" val="0"/>
              </a:ext>
            </a:extLst>
          </a:blip>
          <a:srcRect/>
          <a:stretch>
            <a:fillRect/>
          </a:stretch>
        </p:blipFill>
        <p:spPr bwMode="auto">
          <a:xfrm>
            <a:off x="1347101" y="4913235"/>
            <a:ext cx="1983329" cy="1898625"/>
          </a:xfrm>
          <a:prstGeom prst="rect">
            <a:avLst/>
          </a:prstGeom>
          <a:noFill/>
          <a:ln>
            <a:noFill/>
          </a:ln>
        </p:spPr>
      </p:pic>
      <p:pic>
        <p:nvPicPr>
          <p:cNvPr id="12" name="圖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40" y="710694"/>
            <a:ext cx="1359308" cy="1512969"/>
          </a:xfrm>
          <a:prstGeom prst="rect">
            <a:avLst/>
          </a:prstGeom>
        </p:spPr>
      </p:pic>
    </p:spTree>
    <p:extLst>
      <p:ext uri="{BB962C8B-B14F-4D97-AF65-F5344CB8AC3E}">
        <p14:creationId xmlns:p14="http://schemas.microsoft.com/office/powerpoint/2010/main" val="2144600885"/>
      </p:ext>
    </p:extLst>
  </p:cSld>
  <p:clrMapOvr>
    <a:masterClrMapping/>
  </p:clrMapOvr>
  <p:transition>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日期版面配置區 3"/>
          <p:cNvSpPr>
            <a:spLocks noGrp="1"/>
          </p:cNvSpPr>
          <p:nvPr>
            <p:ph type="dt" sz="half" idx="10"/>
          </p:nvPr>
        </p:nvSpPr>
        <p:spPr/>
        <p:txBody>
          <a:bodyPr/>
          <a:lstStyle/>
          <a:p>
            <a:fld id="{EE04EE63-1D25-4F5F-98A6-31AC3B3D123B}" type="datetime10">
              <a:rPr lang="zh-TW" altLang="en-US"/>
              <a:pPr/>
              <a:t>15:49</a:t>
            </a:fld>
            <a:r>
              <a:rPr lang="en-US" altLang="zh-TW"/>
              <a:t>March 20, 2013</a:t>
            </a:r>
          </a:p>
        </p:txBody>
      </p:sp>
      <p:sp>
        <p:nvSpPr>
          <p:cNvPr id="75" name="頁尾版面配置區 4"/>
          <p:cNvSpPr>
            <a:spLocks noGrp="1"/>
          </p:cNvSpPr>
          <p:nvPr>
            <p:ph type="ftr" sz="quarter" idx="11"/>
          </p:nvPr>
        </p:nvSpPr>
        <p:spPr/>
        <p:txBody>
          <a:bodyPr/>
          <a:lstStyle/>
          <a:p>
            <a:r>
              <a:rPr lang="en-US" altLang="zh-TW"/>
              <a:t>BEM 4-Taiwan, 2013</a:t>
            </a:r>
          </a:p>
          <a:p>
            <a:endParaRPr lang="en-US" altLang="zh-TW"/>
          </a:p>
        </p:txBody>
      </p:sp>
      <p:sp>
        <p:nvSpPr>
          <p:cNvPr id="76" name="投影片編號版面配置區 5"/>
          <p:cNvSpPr>
            <a:spLocks noGrp="1"/>
          </p:cNvSpPr>
          <p:nvPr>
            <p:ph type="sldNum" sz="quarter" idx="12"/>
          </p:nvPr>
        </p:nvSpPr>
        <p:spPr/>
        <p:txBody>
          <a:bodyPr/>
          <a:lstStyle/>
          <a:p>
            <a:r>
              <a:rPr lang="en-US" altLang="zh-TW"/>
              <a:t>P.</a:t>
            </a:r>
            <a:fld id="{2BF0F3EB-AAF7-4EF2-AF11-BC335F89B4B7}" type="slidenum">
              <a:rPr lang="en-US" altLang="zh-TW"/>
              <a:pPr/>
              <a:t>46</a:t>
            </a:fld>
            <a:endParaRPr lang="en-US" altLang="zh-TW"/>
          </a:p>
        </p:txBody>
      </p:sp>
      <p:sp>
        <p:nvSpPr>
          <p:cNvPr id="502786" name="AutoShape 2"/>
          <p:cNvSpPr>
            <a:spLocks noChangeArrowheads="1"/>
          </p:cNvSpPr>
          <p:nvPr/>
        </p:nvSpPr>
        <p:spPr bwMode="auto">
          <a:xfrm>
            <a:off x="1739900" y="749300"/>
            <a:ext cx="8686800" cy="5695950"/>
          </a:xfrm>
          <a:prstGeom prst="roundRect">
            <a:avLst>
              <a:gd name="adj" fmla="val 12495"/>
            </a:avLst>
          </a:prstGeom>
          <a:solidFill>
            <a:schemeClr val="bg1"/>
          </a:solid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kumimoji="1">
                <a:solidFill>
                  <a:schemeClr val="tx1"/>
                </a:solidFill>
                <a:latin typeface="Arial" panose="020B0604020202020204" pitchFamily="34" charset="0"/>
                <a:ea typeface="新細明體" panose="02020500000000000000" pitchFamily="18" charset="-120"/>
              </a:defRPr>
            </a:lvl1pPr>
            <a:lvl2pPr marL="171450">
              <a:defRPr kumimoji="1">
                <a:solidFill>
                  <a:schemeClr val="tx1"/>
                </a:solidFill>
                <a:latin typeface="Arial" panose="020B0604020202020204" pitchFamily="34" charset="0"/>
                <a:ea typeface="新細明體" panose="02020500000000000000" pitchFamily="18" charset="-120"/>
              </a:defRPr>
            </a:lvl2pPr>
            <a:lvl3pPr indent="-342900">
              <a:defRPr kumimoji="1">
                <a:solidFill>
                  <a:schemeClr val="tx1"/>
                </a:solidFill>
                <a:latin typeface="Arial" panose="020B0604020202020204" pitchFamily="34" charset="0"/>
                <a:ea typeface="新細明體" panose="02020500000000000000" pitchFamily="18" charset="-120"/>
              </a:defRPr>
            </a:lvl3pPr>
            <a:lvl4pPr>
              <a:defRPr kumimoji="1">
                <a:solidFill>
                  <a:schemeClr val="tx1"/>
                </a:solidFill>
                <a:latin typeface="Arial" panose="020B0604020202020204" pitchFamily="34" charset="0"/>
                <a:ea typeface="新細明體" panose="02020500000000000000" pitchFamily="18" charset="-120"/>
              </a:defRPr>
            </a:lvl4pPr>
            <a:lvl5pPr>
              <a:defRPr kumimoji="1">
                <a:solidFill>
                  <a:schemeClr val="tx1"/>
                </a:solidFill>
                <a:latin typeface="Arial" panose="020B0604020202020204" pitchFamily="34" charset="0"/>
                <a:ea typeface="新細明體" panose="02020500000000000000" pitchFamily="18" charset="-120"/>
              </a:defRPr>
            </a:lvl5pPr>
            <a:lvl6pPr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0" hangingPunct="0"/>
            <a:endParaRPr lang="en-US" altLang="zh-TW" b="1">
              <a:solidFill>
                <a:srgbClr val="FF0000"/>
              </a:solidFill>
            </a:endParaRPr>
          </a:p>
          <a:p>
            <a:pPr lvl="1" eaLnBrk="0" hangingPunct="0"/>
            <a:r>
              <a:rPr lang="en-US" altLang="zh-TW" b="1">
                <a:solidFill>
                  <a:srgbClr val="FF0000"/>
                </a:solidFill>
              </a:rPr>
              <a:t> </a:t>
            </a:r>
          </a:p>
          <a:p>
            <a:pPr lvl="1" eaLnBrk="0" hangingPunct="0"/>
            <a:r>
              <a:rPr lang="en-US" altLang="zh-TW" b="1">
                <a:solidFill>
                  <a:srgbClr val="FF0000"/>
                </a:solidFill>
              </a:rPr>
              <a:t>   </a:t>
            </a: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endParaRPr lang="en-US" altLang="zh-TW" b="1">
              <a:solidFill>
                <a:srgbClr val="FF0000"/>
              </a:solidFill>
            </a:endParaRPr>
          </a:p>
          <a:p>
            <a:pPr lvl="1" eaLnBrk="0" hangingPunct="0"/>
            <a:r>
              <a:rPr lang="en-US" altLang="zh-TW" b="1">
                <a:solidFill>
                  <a:srgbClr val="FF0000"/>
                </a:solidFill>
              </a:rPr>
              <a:t>                                 </a:t>
            </a:r>
          </a:p>
        </p:txBody>
      </p:sp>
      <p:sp>
        <p:nvSpPr>
          <p:cNvPr id="502787" name="Rectangle 3"/>
          <p:cNvSpPr>
            <a:spLocks noChangeArrowheads="1"/>
          </p:cNvSpPr>
          <p:nvPr/>
        </p:nvSpPr>
        <p:spPr bwMode="auto">
          <a:xfrm>
            <a:off x="2366963" y="946150"/>
            <a:ext cx="7531100" cy="977900"/>
          </a:xfrm>
          <a:prstGeom prst="rect">
            <a:avLst/>
          </a:prstGeom>
          <a:solidFill>
            <a:schemeClr val="bg1"/>
          </a:solidFill>
          <a:ln w="12700">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zh-TW" altLang="en-US"/>
          </a:p>
        </p:txBody>
      </p:sp>
      <p:sp>
        <p:nvSpPr>
          <p:cNvPr id="502788" name="Rectangle 4"/>
          <p:cNvSpPr>
            <a:spLocks noChangeArrowheads="1"/>
          </p:cNvSpPr>
          <p:nvPr/>
        </p:nvSpPr>
        <p:spPr bwMode="auto">
          <a:xfrm>
            <a:off x="2265363" y="514350"/>
            <a:ext cx="71628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02789" name="Rectangle 5"/>
          <p:cNvSpPr>
            <a:spLocks noChangeArrowheads="1"/>
          </p:cNvSpPr>
          <p:nvPr/>
        </p:nvSpPr>
        <p:spPr bwMode="auto">
          <a:xfrm>
            <a:off x="2074863" y="762000"/>
            <a:ext cx="8115300" cy="175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lnSpc>
                <a:spcPct val="90000"/>
              </a:lnSpc>
            </a:pPr>
            <a:r>
              <a:rPr lang="en-US" altLang="zh-TW" sz="2400" i="1">
                <a:solidFill>
                  <a:schemeClr val="tx2"/>
                </a:solidFill>
                <a:latin typeface="Arial" panose="020B0604020202020204" pitchFamily="34" charset="0"/>
              </a:rPr>
              <a:t>Dual Integral Equations by Hong and Chen(1984-1986)</a:t>
            </a:r>
            <a:br>
              <a:rPr lang="en-US" altLang="zh-TW" sz="2400" i="1">
                <a:solidFill>
                  <a:schemeClr val="tx2"/>
                </a:solidFill>
                <a:latin typeface="Arial" panose="020B0604020202020204" pitchFamily="34" charset="0"/>
              </a:rPr>
            </a:br>
            <a:endParaRPr lang="en-US" altLang="zh-TW" sz="2400" i="1">
              <a:solidFill>
                <a:schemeClr val="tx2"/>
              </a:solidFill>
              <a:latin typeface="Arial" panose="020B0604020202020204" pitchFamily="34" charset="0"/>
            </a:endParaRPr>
          </a:p>
        </p:txBody>
      </p:sp>
      <p:grpSp>
        <p:nvGrpSpPr>
          <p:cNvPr id="502790" name="Group 6"/>
          <p:cNvGrpSpPr>
            <a:grpSpLocks/>
          </p:cNvGrpSpPr>
          <p:nvPr/>
        </p:nvGrpSpPr>
        <p:grpSpPr bwMode="auto">
          <a:xfrm>
            <a:off x="9028113" y="5962651"/>
            <a:ext cx="906462" cy="733425"/>
            <a:chOff x="4727" y="3756"/>
            <a:chExt cx="571" cy="462"/>
          </a:xfrm>
        </p:grpSpPr>
        <p:graphicFrame>
          <p:nvGraphicFramePr>
            <p:cNvPr id="502791" name="Object 7"/>
            <p:cNvGraphicFramePr>
              <a:graphicFrameLocks/>
            </p:cNvGraphicFramePr>
            <p:nvPr/>
          </p:nvGraphicFramePr>
          <p:xfrm>
            <a:off x="4727" y="3756"/>
            <a:ext cx="571" cy="462"/>
          </p:xfrm>
          <a:graphic>
            <a:graphicData uri="http://schemas.openxmlformats.org/presentationml/2006/ole">
              <mc:AlternateContent xmlns:mc="http://schemas.openxmlformats.org/markup-compatibility/2006">
                <mc:Choice xmlns:v="urn:schemas-microsoft-com:vml" Requires="v">
                  <p:oleObj spid="_x0000_s33112" name="MS WordArt" r:id="rId3" imgW="4573440" imgH="3052440" progId="WordArt">
                    <p:embed/>
                  </p:oleObj>
                </mc:Choice>
                <mc:Fallback>
                  <p:oleObj name="MS WordArt" r:id="rId3" imgW="4573440" imgH="3052440" progId="WordArt">
                    <p:embed/>
                    <p:pic>
                      <p:nvPicPr>
                        <p:cNvPr id="502791" name="Object 7"/>
                        <p:cNvPicPr>
                          <a:picLocks noChangeArrowheads="1"/>
                        </p:cNvPicPr>
                        <p:nvPr/>
                      </p:nvPicPr>
                      <p:blipFill>
                        <a:blip r:embed="rId4">
                          <a:extLst>
                            <a:ext uri="{28A0092B-C50C-407E-A947-70E740481C1C}">
                              <a14:useLocalDpi xmlns:a14="http://schemas.microsoft.com/office/drawing/2010/main" val="0"/>
                            </a:ext>
                          </a:extLst>
                        </a:blip>
                        <a:srcRect l="8682" r="8684"/>
                        <a:stretch>
                          <a:fillRect/>
                        </a:stretch>
                      </p:blipFill>
                      <p:spPr bwMode="auto">
                        <a:xfrm>
                          <a:off x="4727" y="3756"/>
                          <a:ext cx="571" cy="46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2792" name="Rectangle 8"/>
            <p:cNvSpPr>
              <a:spLocks noChangeArrowheads="1"/>
            </p:cNvSpPr>
            <p:nvPr/>
          </p:nvSpPr>
          <p:spPr bwMode="auto">
            <a:xfrm>
              <a:off x="4930" y="4013"/>
              <a:ext cx="162" cy="1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1100" b="1"/>
                <a:t>Ó</a:t>
              </a:r>
              <a:endParaRPr lang="en-US" altLang="zh-TW" sz="1100" b="1">
                <a:latin typeface="Symbol" panose="05050102010706020507" pitchFamily="18" charset="2"/>
              </a:endParaRPr>
            </a:p>
          </p:txBody>
        </p:sp>
        <p:sp>
          <p:nvSpPr>
            <p:cNvPr id="502793" name="Rectangle 9"/>
            <p:cNvSpPr>
              <a:spLocks noChangeArrowheads="1"/>
            </p:cNvSpPr>
            <p:nvPr/>
          </p:nvSpPr>
          <p:spPr bwMode="auto">
            <a:xfrm>
              <a:off x="4887" y="3857"/>
              <a:ext cx="264" cy="1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3" rIns="73025" bIns="36513">
              <a:spAutoFit/>
            </a:bodyPr>
            <a:lstStyle>
              <a:lvl1pPr defTabSz="731838">
                <a:defRPr kumimoji="1">
                  <a:solidFill>
                    <a:schemeClr val="tx1"/>
                  </a:solidFill>
                  <a:latin typeface="Arial" panose="020B0604020202020204" pitchFamily="34" charset="0"/>
                  <a:ea typeface="新細明體" panose="02020500000000000000" pitchFamily="18" charset="-120"/>
                </a:defRPr>
              </a:lvl1pPr>
              <a:lvl2pPr marL="365125" defTabSz="731838">
                <a:defRPr kumimoji="1">
                  <a:solidFill>
                    <a:schemeClr val="tx1"/>
                  </a:solidFill>
                  <a:latin typeface="Arial" panose="020B0604020202020204" pitchFamily="34" charset="0"/>
                  <a:ea typeface="新細明體" panose="02020500000000000000" pitchFamily="18" charset="-120"/>
                </a:defRPr>
              </a:lvl2pPr>
              <a:lvl3pPr marL="731838" defTabSz="731838">
                <a:defRPr kumimoji="1">
                  <a:solidFill>
                    <a:schemeClr val="tx1"/>
                  </a:solidFill>
                  <a:latin typeface="Arial" panose="020B0604020202020204" pitchFamily="34" charset="0"/>
                  <a:ea typeface="新細明體" panose="02020500000000000000" pitchFamily="18" charset="-120"/>
                </a:defRPr>
              </a:lvl3pPr>
              <a:lvl4pPr marL="1096963" defTabSz="731838">
                <a:defRPr kumimoji="1">
                  <a:solidFill>
                    <a:schemeClr val="tx1"/>
                  </a:solidFill>
                  <a:latin typeface="Arial" panose="020B0604020202020204" pitchFamily="34" charset="0"/>
                  <a:ea typeface="新細明體" panose="02020500000000000000" pitchFamily="18" charset="-120"/>
                </a:defRPr>
              </a:lvl4pPr>
              <a:lvl5pPr marL="1463675" defTabSz="731838">
                <a:defRPr kumimoji="1">
                  <a:solidFill>
                    <a:schemeClr val="tx1"/>
                  </a:solidFill>
                  <a:latin typeface="Arial" panose="020B0604020202020204" pitchFamily="34" charset="0"/>
                  <a:ea typeface="新細明體" panose="02020500000000000000" pitchFamily="18" charset="-120"/>
                </a:defRPr>
              </a:lvl5pPr>
              <a:lvl6pPr marL="19208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3780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28352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292475" defTabSz="731838"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0" hangingPunct="0"/>
              <a:r>
                <a:rPr lang="en-US" altLang="zh-TW" sz="600" b="1">
                  <a:latin typeface="Times New Roman" panose="02020603050405020304" pitchFamily="18" charset="0"/>
                </a:rPr>
                <a:t>NTUCE</a:t>
              </a:r>
            </a:p>
          </p:txBody>
        </p:sp>
      </p:grpSp>
      <p:sp>
        <p:nvSpPr>
          <p:cNvPr id="502794" name="Line 10"/>
          <p:cNvSpPr>
            <a:spLocks noChangeShapeType="1"/>
          </p:cNvSpPr>
          <p:nvPr/>
        </p:nvSpPr>
        <p:spPr bwMode="auto">
          <a:xfrm>
            <a:off x="5372100" y="2438400"/>
            <a:ext cx="104775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795" name="Line 11"/>
          <p:cNvSpPr>
            <a:spLocks noChangeShapeType="1"/>
          </p:cNvSpPr>
          <p:nvPr/>
        </p:nvSpPr>
        <p:spPr bwMode="auto">
          <a:xfrm>
            <a:off x="5410200" y="2971800"/>
            <a:ext cx="104775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796" name="Line 12"/>
          <p:cNvSpPr>
            <a:spLocks noChangeShapeType="1"/>
          </p:cNvSpPr>
          <p:nvPr/>
        </p:nvSpPr>
        <p:spPr bwMode="auto">
          <a:xfrm>
            <a:off x="5391150" y="3467100"/>
            <a:ext cx="104775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797" name="Rectangle 13"/>
          <p:cNvSpPr>
            <a:spLocks noGrp="1" noChangeArrowheads="1"/>
          </p:cNvSpPr>
          <p:nvPr>
            <p:ph type="body" idx="1"/>
          </p:nvPr>
        </p:nvSpPr>
        <p:spPr>
          <a:xfrm>
            <a:off x="1600200" y="2201864"/>
            <a:ext cx="4171950" cy="388937"/>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pPr algn="ctr">
              <a:buFont typeface="Wingdings" panose="05000000000000000000" pitchFamily="2" charset="2"/>
              <a:buNone/>
            </a:pPr>
            <a:r>
              <a:rPr lang="en-US" altLang="zh-TW" sz="2100" b="1"/>
              <a:t>Singular integral equation</a:t>
            </a:r>
          </a:p>
        </p:txBody>
      </p:sp>
      <p:sp>
        <p:nvSpPr>
          <p:cNvPr id="502798" name="Rectangle 14"/>
          <p:cNvSpPr>
            <a:spLocks noChangeArrowheads="1"/>
          </p:cNvSpPr>
          <p:nvPr/>
        </p:nvSpPr>
        <p:spPr bwMode="auto">
          <a:xfrm>
            <a:off x="6400800" y="2259013"/>
            <a:ext cx="4006850" cy="381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685800" indent="-22860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543050" indent="-171450">
              <a:defRPr kumimoji="1">
                <a:solidFill>
                  <a:schemeClr val="tx1"/>
                </a:solidFill>
                <a:latin typeface="Arial" panose="020B0604020202020204" pitchFamily="34" charset="0"/>
                <a:ea typeface="新細明體" panose="02020500000000000000" pitchFamily="18" charset="-120"/>
              </a:defRPr>
            </a:lvl4pPr>
            <a:lvl5pPr marL="2000250" indent="-171450">
              <a:defRPr kumimoji="1">
                <a:solidFill>
                  <a:schemeClr val="tx1"/>
                </a:solidFill>
                <a:latin typeface="Arial" panose="020B0604020202020204" pitchFamily="34" charset="0"/>
                <a:ea typeface="新細明體" panose="02020500000000000000" pitchFamily="18" charset="-120"/>
              </a:defRPr>
            </a:lvl5pPr>
            <a:lvl6pPr marL="24574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146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3718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290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lnSpc>
                <a:spcPct val="90000"/>
              </a:lnSpc>
              <a:spcBef>
                <a:spcPct val="30000"/>
              </a:spcBef>
            </a:pPr>
            <a:r>
              <a:rPr lang="en-US" altLang="zh-TW" b="1"/>
              <a:t>Hypersingular integral equation</a:t>
            </a:r>
          </a:p>
        </p:txBody>
      </p:sp>
      <p:sp>
        <p:nvSpPr>
          <p:cNvPr id="502799" name="Rectangle 15"/>
          <p:cNvSpPr>
            <a:spLocks noChangeArrowheads="1"/>
          </p:cNvSpPr>
          <p:nvPr/>
        </p:nvSpPr>
        <p:spPr bwMode="auto">
          <a:xfrm>
            <a:off x="2000250" y="2754313"/>
            <a:ext cx="31242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685800" indent="-22860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543050" indent="-171450">
              <a:defRPr kumimoji="1">
                <a:solidFill>
                  <a:schemeClr val="tx1"/>
                </a:solidFill>
                <a:latin typeface="Arial" panose="020B0604020202020204" pitchFamily="34" charset="0"/>
                <a:ea typeface="新細明體" panose="02020500000000000000" pitchFamily="18" charset="-120"/>
              </a:defRPr>
            </a:lvl4pPr>
            <a:lvl5pPr marL="2000250" indent="-171450">
              <a:defRPr kumimoji="1">
                <a:solidFill>
                  <a:schemeClr val="tx1"/>
                </a:solidFill>
                <a:latin typeface="Arial" panose="020B0604020202020204" pitchFamily="34" charset="0"/>
                <a:ea typeface="新細明體" panose="02020500000000000000" pitchFamily="18" charset="-120"/>
              </a:defRPr>
            </a:lvl5pPr>
            <a:lvl6pPr marL="24574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146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3718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290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lnSpc>
                <a:spcPct val="90000"/>
              </a:lnSpc>
              <a:spcBef>
                <a:spcPct val="30000"/>
              </a:spcBef>
            </a:pPr>
            <a:r>
              <a:rPr lang="en-US" altLang="zh-TW" b="1"/>
              <a:t>Cauchy principal value</a:t>
            </a:r>
          </a:p>
        </p:txBody>
      </p:sp>
      <p:sp>
        <p:nvSpPr>
          <p:cNvPr id="502800" name="Rectangle 16"/>
          <p:cNvSpPr>
            <a:spLocks noChangeArrowheads="1"/>
          </p:cNvSpPr>
          <p:nvPr/>
        </p:nvSpPr>
        <p:spPr bwMode="auto">
          <a:xfrm>
            <a:off x="6496050" y="2754313"/>
            <a:ext cx="31242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685800" indent="-22860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543050" indent="-171450">
              <a:defRPr kumimoji="1">
                <a:solidFill>
                  <a:schemeClr val="tx1"/>
                </a:solidFill>
                <a:latin typeface="Arial" panose="020B0604020202020204" pitchFamily="34" charset="0"/>
                <a:ea typeface="新細明體" panose="02020500000000000000" pitchFamily="18" charset="-120"/>
              </a:defRPr>
            </a:lvl4pPr>
            <a:lvl5pPr marL="2000250" indent="-171450">
              <a:defRPr kumimoji="1">
                <a:solidFill>
                  <a:schemeClr val="tx1"/>
                </a:solidFill>
                <a:latin typeface="Arial" panose="020B0604020202020204" pitchFamily="34" charset="0"/>
                <a:ea typeface="新細明體" panose="02020500000000000000" pitchFamily="18" charset="-120"/>
              </a:defRPr>
            </a:lvl5pPr>
            <a:lvl6pPr marL="24574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146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3718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290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lnSpc>
                <a:spcPct val="90000"/>
              </a:lnSpc>
              <a:spcBef>
                <a:spcPct val="30000"/>
              </a:spcBef>
            </a:pPr>
            <a:r>
              <a:rPr lang="en-US" altLang="zh-TW" b="1"/>
              <a:t>Hadamard principal value</a:t>
            </a:r>
          </a:p>
          <a:p>
            <a:pPr algn="ctr" eaLnBrk="0" hangingPunct="0">
              <a:lnSpc>
                <a:spcPct val="90000"/>
              </a:lnSpc>
              <a:spcBef>
                <a:spcPct val="30000"/>
              </a:spcBef>
            </a:pPr>
            <a:r>
              <a:rPr lang="en-US" altLang="zh-TW" b="1">
                <a:solidFill>
                  <a:srgbClr val="FF0000"/>
                </a:solidFill>
              </a:rPr>
              <a:t>(Mangler principal value)</a:t>
            </a:r>
          </a:p>
        </p:txBody>
      </p:sp>
      <p:sp>
        <p:nvSpPr>
          <p:cNvPr id="502801" name="Rectangle 17"/>
          <p:cNvSpPr>
            <a:spLocks noChangeArrowheads="1"/>
          </p:cNvSpPr>
          <p:nvPr/>
        </p:nvSpPr>
        <p:spPr bwMode="auto">
          <a:xfrm>
            <a:off x="1943100" y="3306763"/>
            <a:ext cx="31242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685800" indent="-22860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543050" indent="-171450">
              <a:defRPr kumimoji="1">
                <a:solidFill>
                  <a:schemeClr val="tx1"/>
                </a:solidFill>
                <a:latin typeface="Arial" panose="020B0604020202020204" pitchFamily="34" charset="0"/>
                <a:ea typeface="新細明體" panose="02020500000000000000" pitchFamily="18" charset="-120"/>
              </a:defRPr>
            </a:lvl4pPr>
            <a:lvl5pPr marL="2000250" indent="-171450">
              <a:defRPr kumimoji="1">
                <a:solidFill>
                  <a:schemeClr val="tx1"/>
                </a:solidFill>
                <a:latin typeface="Arial" panose="020B0604020202020204" pitchFamily="34" charset="0"/>
                <a:ea typeface="新細明體" panose="02020500000000000000" pitchFamily="18" charset="-120"/>
              </a:defRPr>
            </a:lvl5pPr>
            <a:lvl6pPr marL="24574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146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3718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290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lnSpc>
                <a:spcPct val="90000"/>
              </a:lnSpc>
              <a:spcBef>
                <a:spcPct val="30000"/>
              </a:spcBef>
            </a:pPr>
            <a:r>
              <a:rPr lang="en-US" altLang="zh-TW" b="1"/>
              <a:t>Boundary element method</a:t>
            </a:r>
          </a:p>
        </p:txBody>
      </p:sp>
      <p:sp>
        <p:nvSpPr>
          <p:cNvPr id="502802" name="Rectangle 18"/>
          <p:cNvSpPr>
            <a:spLocks noChangeArrowheads="1"/>
          </p:cNvSpPr>
          <p:nvPr/>
        </p:nvSpPr>
        <p:spPr bwMode="auto">
          <a:xfrm>
            <a:off x="6286500" y="3306763"/>
            <a:ext cx="3924300" cy="342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685800" indent="-22860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543050" indent="-171450">
              <a:defRPr kumimoji="1">
                <a:solidFill>
                  <a:schemeClr val="tx1"/>
                </a:solidFill>
                <a:latin typeface="Arial" panose="020B0604020202020204" pitchFamily="34" charset="0"/>
                <a:ea typeface="新細明體" panose="02020500000000000000" pitchFamily="18" charset="-120"/>
              </a:defRPr>
            </a:lvl4pPr>
            <a:lvl5pPr marL="2000250" indent="-171450">
              <a:defRPr kumimoji="1">
                <a:solidFill>
                  <a:schemeClr val="tx1"/>
                </a:solidFill>
                <a:latin typeface="Arial" panose="020B0604020202020204" pitchFamily="34" charset="0"/>
                <a:ea typeface="新細明體" panose="02020500000000000000" pitchFamily="18" charset="-120"/>
              </a:defRPr>
            </a:lvl5pPr>
            <a:lvl6pPr marL="24574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146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3718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290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lnSpc>
                <a:spcPct val="90000"/>
              </a:lnSpc>
              <a:spcBef>
                <a:spcPct val="30000"/>
              </a:spcBef>
            </a:pPr>
            <a:r>
              <a:rPr lang="en-US" altLang="zh-TW" b="1"/>
              <a:t>Dual boundary element method</a:t>
            </a:r>
          </a:p>
        </p:txBody>
      </p:sp>
      <p:sp>
        <p:nvSpPr>
          <p:cNvPr id="502803" name="Rectangle 19"/>
          <p:cNvSpPr>
            <a:spLocks noChangeArrowheads="1"/>
          </p:cNvSpPr>
          <p:nvPr/>
        </p:nvSpPr>
        <p:spPr bwMode="auto">
          <a:xfrm>
            <a:off x="1619250" y="4811713"/>
            <a:ext cx="1962150"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685800" indent="-22860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543050" indent="-171450">
              <a:defRPr kumimoji="1">
                <a:solidFill>
                  <a:schemeClr val="tx1"/>
                </a:solidFill>
                <a:latin typeface="Arial" panose="020B0604020202020204" pitchFamily="34" charset="0"/>
                <a:ea typeface="新細明體" panose="02020500000000000000" pitchFamily="18" charset="-120"/>
              </a:defRPr>
            </a:lvl4pPr>
            <a:lvl5pPr marL="2000250" indent="-171450">
              <a:defRPr kumimoji="1">
                <a:solidFill>
                  <a:schemeClr val="tx1"/>
                </a:solidFill>
                <a:latin typeface="Arial" panose="020B0604020202020204" pitchFamily="34" charset="0"/>
                <a:ea typeface="新細明體" panose="02020500000000000000" pitchFamily="18" charset="-120"/>
              </a:defRPr>
            </a:lvl5pPr>
            <a:lvl6pPr marL="24574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146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3718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290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lnSpc>
                <a:spcPct val="90000"/>
              </a:lnSpc>
              <a:spcBef>
                <a:spcPct val="30000"/>
              </a:spcBef>
            </a:pPr>
            <a:r>
              <a:rPr lang="en-US" altLang="zh-TW" b="1"/>
              <a:t>normal</a:t>
            </a:r>
          </a:p>
          <a:p>
            <a:pPr algn="ctr" eaLnBrk="0" hangingPunct="0">
              <a:lnSpc>
                <a:spcPct val="90000"/>
              </a:lnSpc>
              <a:spcBef>
                <a:spcPct val="30000"/>
              </a:spcBef>
            </a:pPr>
            <a:r>
              <a:rPr lang="en-US" altLang="zh-TW" b="1"/>
              <a:t>boundary</a:t>
            </a:r>
          </a:p>
        </p:txBody>
      </p:sp>
      <p:sp>
        <p:nvSpPr>
          <p:cNvPr id="502804" name="Line 20"/>
          <p:cNvSpPr>
            <a:spLocks noChangeShapeType="1"/>
          </p:cNvSpPr>
          <p:nvPr/>
        </p:nvSpPr>
        <p:spPr bwMode="auto">
          <a:xfrm>
            <a:off x="7231063" y="4362450"/>
            <a:ext cx="1479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05" name="Line 21"/>
          <p:cNvSpPr>
            <a:spLocks noChangeShapeType="1"/>
          </p:cNvSpPr>
          <p:nvPr/>
        </p:nvSpPr>
        <p:spPr bwMode="auto">
          <a:xfrm>
            <a:off x="8705850" y="4362450"/>
            <a:ext cx="0" cy="7953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06" name="Line 22"/>
          <p:cNvSpPr>
            <a:spLocks noChangeShapeType="1"/>
          </p:cNvSpPr>
          <p:nvPr/>
        </p:nvSpPr>
        <p:spPr bwMode="auto">
          <a:xfrm>
            <a:off x="7219950" y="4362450"/>
            <a:ext cx="0" cy="782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07" name="Line 23"/>
          <p:cNvSpPr>
            <a:spLocks noChangeShapeType="1"/>
          </p:cNvSpPr>
          <p:nvPr/>
        </p:nvSpPr>
        <p:spPr bwMode="auto">
          <a:xfrm>
            <a:off x="7218364" y="5143500"/>
            <a:ext cx="3825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08" name="Line 24"/>
          <p:cNvSpPr>
            <a:spLocks noChangeShapeType="1"/>
          </p:cNvSpPr>
          <p:nvPr/>
        </p:nvSpPr>
        <p:spPr bwMode="auto">
          <a:xfrm>
            <a:off x="7215188" y="5200650"/>
            <a:ext cx="385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09" name="Line 25"/>
          <p:cNvSpPr>
            <a:spLocks noChangeShapeType="1"/>
          </p:cNvSpPr>
          <p:nvPr/>
        </p:nvSpPr>
        <p:spPr bwMode="auto">
          <a:xfrm>
            <a:off x="8343900" y="5153025"/>
            <a:ext cx="3635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0" name="Line 26"/>
          <p:cNvSpPr>
            <a:spLocks noChangeShapeType="1"/>
          </p:cNvSpPr>
          <p:nvPr/>
        </p:nvSpPr>
        <p:spPr bwMode="auto">
          <a:xfrm>
            <a:off x="8342313" y="5210175"/>
            <a:ext cx="3683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1" name="Line 27"/>
          <p:cNvSpPr>
            <a:spLocks noChangeShapeType="1"/>
          </p:cNvSpPr>
          <p:nvPr/>
        </p:nvSpPr>
        <p:spPr bwMode="auto">
          <a:xfrm>
            <a:off x="7605713" y="5138739"/>
            <a:ext cx="0" cy="666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2" name="Line 28"/>
          <p:cNvSpPr>
            <a:spLocks noChangeShapeType="1"/>
          </p:cNvSpPr>
          <p:nvPr/>
        </p:nvSpPr>
        <p:spPr bwMode="auto">
          <a:xfrm>
            <a:off x="8343900" y="5148263"/>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3" name="Line 29"/>
          <p:cNvSpPr>
            <a:spLocks noChangeShapeType="1"/>
          </p:cNvSpPr>
          <p:nvPr/>
        </p:nvSpPr>
        <p:spPr bwMode="auto">
          <a:xfrm>
            <a:off x="8705850" y="5207000"/>
            <a:ext cx="0"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4" name="Line 30"/>
          <p:cNvSpPr>
            <a:spLocks noChangeShapeType="1"/>
          </p:cNvSpPr>
          <p:nvPr/>
        </p:nvSpPr>
        <p:spPr bwMode="auto">
          <a:xfrm>
            <a:off x="7219950" y="5197475"/>
            <a:ext cx="0" cy="7889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5" name="Line 31"/>
          <p:cNvSpPr>
            <a:spLocks noChangeShapeType="1"/>
          </p:cNvSpPr>
          <p:nvPr/>
        </p:nvSpPr>
        <p:spPr bwMode="auto">
          <a:xfrm>
            <a:off x="7215189" y="5991225"/>
            <a:ext cx="14827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6" name="Line 32"/>
          <p:cNvSpPr>
            <a:spLocks noChangeShapeType="1"/>
          </p:cNvSpPr>
          <p:nvPr/>
        </p:nvSpPr>
        <p:spPr bwMode="auto">
          <a:xfrm flipV="1">
            <a:off x="7224713" y="3952875"/>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7" name="Line 33"/>
          <p:cNvSpPr>
            <a:spLocks noChangeShapeType="1"/>
          </p:cNvSpPr>
          <p:nvPr/>
        </p:nvSpPr>
        <p:spPr bwMode="auto">
          <a:xfrm flipV="1">
            <a:off x="7459663" y="3962400"/>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8" name="Line 34"/>
          <p:cNvSpPr>
            <a:spLocks noChangeShapeType="1"/>
          </p:cNvSpPr>
          <p:nvPr/>
        </p:nvSpPr>
        <p:spPr bwMode="auto">
          <a:xfrm flipV="1">
            <a:off x="7688263" y="3957638"/>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19" name="Line 35"/>
          <p:cNvSpPr>
            <a:spLocks noChangeShapeType="1"/>
          </p:cNvSpPr>
          <p:nvPr/>
        </p:nvSpPr>
        <p:spPr bwMode="auto">
          <a:xfrm flipV="1">
            <a:off x="7891463" y="3962400"/>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0" name="Line 36"/>
          <p:cNvSpPr>
            <a:spLocks noChangeShapeType="1"/>
          </p:cNvSpPr>
          <p:nvPr/>
        </p:nvSpPr>
        <p:spPr bwMode="auto">
          <a:xfrm flipV="1">
            <a:off x="8297863" y="3952875"/>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1" name="Line 37"/>
          <p:cNvSpPr>
            <a:spLocks noChangeShapeType="1"/>
          </p:cNvSpPr>
          <p:nvPr/>
        </p:nvSpPr>
        <p:spPr bwMode="auto">
          <a:xfrm flipV="1">
            <a:off x="8705850" y="3962400"/>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2" name="Line 38"/>
          <p:cNvSpPr>
            <a:spLocks noChangeShapeType="1"/>
          </p:cNvSpPr>
          <p:nvPr/>
        </p:nvSpPr>
        <p:spPr bwMode="auto">
          <a:xfrm flipV="1">
            <a:off x="8488363" y="3967163"/>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3" name="Line 39"/>
          <p:cNvSpPr>
            <a:spLocks noChangeShapeType="1"/>
          </p:cNvSpPr>
          <p:nvPr/>
        </p:nvSpPr>
        <p:spPr bwMode="auto">
          <a:xfrm flipV="1">
            <a:off x="8101013" y="3962400"/>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4" name="Line 40"/>
          <p:cNvSpPr>
            <a:spLocks noChangeShapeType="1"/>
          </p:cNvSpPr>
          <p:nvPr/>
        </p:nvSpPr>
        <p:spPr bwMode="auto">
          <a:xfrm flipV="1">
            <a:off x="7224713" y="5976938"/>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5" name="Line 41"/>
          <p:cNvSpPr>
            <a:spLocks noChangeShapeType="1"/>
          </p:cNvSpPr>
          <p:nvPr/>
        </p:nvSpPr>
        <p:spPr bwMode="auto">
          <a:xfrm flipV="1">
            <a:off x="7453313" y="598646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6" name="Line 42"/>
          <p:cNvSpPr>
            <a:spLocks noChangeShapeType="1"/>
          </p:cNvSpPr>
          <p:nvPr/>
        </p:nvSpPr>
        <p:spPr bwMode="auto">
          <a:xfrm flipV="1">
            <a:off x="7677150" y="598646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7" name="Line 43"/>
          <p:cNvSpPr>
            <a:spLocks noChangeShapeType="1"/>
          </p:cNvSpPr>
          <p:nvPr/>
        </p:nvSpPr>
        <p:spPr bwMode="auto">
          <a:xfrm flipV="1">
            <a:off x="7891463" y="598646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8" name="Line 44"/>
          <p:cNvSpPr>
            <a:spLocks noChangeShapeType="1"/>
          </p:cNvSpPr>
          <p:nvPr/>
        </p:nvSpPr>
        <p:spPr bwMode="auto">
          <a:xfrm flipV="1">
            <a:off x="8291513" y="598646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29" name="Line 45"/>
          <p:cNvSpPr>
            <a:spLocks noChangeShapeType="1"/>
          </p:cNvSpPr>
          <p:nvPr/>
        </p:nvSpPr>
        <p:spPr bwMode="auto">
          <a:xfrm flipV="1">
            <a:off x="8701088" y="598646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0" name="Line 46"/>
          <p:cNvSpPr>
            <a:spLocks noChangeShapeType="1"/>
          </p:cNvSpPr>
          <p:nvPr/>
        </p:nvSpPr>
        <p:spPr bwMode="auto">
          <a:xfrm flipV="1">
            <a:off x="8482013" y="5991225"/>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1" name="Line 47"/>
          <p:cNvSpPr>
            <a:spLocks noChangeShapeType="1"/>
          </p:cNvSpPr>
          <p:nvPr/>
        </p:nvSpPr>
        <p:spPr bwMode="auto">
          <a:xfrm flipV="1">
            <a:off x="8096250" y="598646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2" name="Line 48"/>
          <p:cNvSpPr>
            <a:spLocks noChangeShapeType="1"/>
          </p:cNvSpPr>
          <p:nvPr/>
        </p:nvSpPr>
        <p:spPr bwMode="auto">
          <a:xfrm>
            <a:off x="3268663" y="4343400"/>
            <a:ext cx="1479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3" name="Line 49"/>
          <p:cNvSpPr>
            <a:spLocks noChangeShapeType="1"/>
          </p:cNvSpPr>
          <p:nvPr/>
        </p:nvSpPr>
        <p:spPr bwMode="auto">
          <a:xfrm>
            <a:off x="4743450" y="4343400"/>
            <a:ext cx="0" cy="7953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4" name="Line 50"/>
          <p:cNvSpPr>
            <a:spLocks noChangeShapeType="1"/>
          </p:cNvSpPr>
          <p:nvPr/>
        </p:nvSpPr>
        <p:spPr bwMode="auto">
          <a:xfrm>
            <a:off x="3257550" y="4343400"/>
            <a:ext cx="0" cy="7826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5" name="Line 51"/>
          <p:cNvSpPr>
            <a:spLocks noChangeShapeType="1"/>
          </p:cNvSpPr>
          <p:nvPr/>
        </p:nvSpPr>
        <p:spPr bwMode="auto">
          <a:xfrm>
            <a:off x="4743450" y="4826000"/>
            <a:ext cx="0" cy="1143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6" name="Line 52"/>
          <p:cNvSpPr>
            <a:spLocks noChangeShapeType="1"/>
          </p:cNvSpPr>
          <p:nvPr/>
        </p:nvSpPr>
        <p:spPr bwMode="auto">
          <a:xfrm>
            <a:off x="3257550" y="4721225"/>
            <a:ext cx="0" cy="12461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7" name="Line 53"/>
          <p:cNvSpPr>
            <a:spLocks noChangeShapeType="1"/>
          </p:cNvSpPr>
          <p:nvPr/>
        </p:nvSpPr>
        <p:spPr bwMode="auto">
          <a:xfrm>
            <a:off x="3252789" y="5972175"/>
            <a:ext cx="14827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8" name="Line 54"/>
          <p:cNvSpPr>
            <a:spLocks noChangeShapeType="1"/>
          </p:cNvSpPr>
          <p:nvPr/>
        </p:nvSpPr>
        <p:spPr bwMode="auto">
          <a:xfrm flipV="1">
            <a:off x="3262313" y="3933825"/>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39" name="Line 55"/>
          <p:cNvSpPr>
            <a:spLocks noChangeShapeType="1"/>
          </p:cNvSpPr>
          <p:nvPr/>
        </p:nvSpPr>
        <p:spPr bwMode="auto">
          <a:xfrm flipV="1">
            <a:off x="3497263" y="3943350"/>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0" name="Line 56"/>
          <p:cNvSpPr>
            <a:spLocks noChangeShapeType="1"/>
          </p:cNvSpPr>
          <p:nvPr/>
        </p:nvSpPr>
        <p:spPr bwMode="auto">
          <a:xfrm flipV="1">
            <a:off x="3725863" y="3938588"/>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1" name="Line 57"/>
          <p:cNvSpPr>
            <a:spLocks noChangeShapeType="1"/>
          </p:cNvSpPr>
          <p:nvPr/>
        </p:nvSpPr>
        <p:spPr bwMode="auto">
          <a:xfrm flipV="1">
            <a:off x="3929063" y="3943350"/>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2" name="Line 58"/>
          <p:cNvSpPr>
            <a:spLocks noChangeShapeType="1"/>
          </p:cNvSpPr>
          <p:nvPr/>
        </p:nvSpPr>
        <p:spPr bwMode="auto">
          <a:xfrm flipV="1">
            <a:off x="4335463" y="3933825"/>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3" name="Line 59"/>
          <p:cNvSpPr>
            <a:spLocks noChangeShapeType="1"/>
          </p:cNvSpPr>
          <p:nvPr/>
        </p:nvSpPr>
        <p:spPr bwMode="auto">
          <a:xfrm flipV="1">
            <a:off x="4743450" y="3943350"/>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4" name="Line 60"/>
          <p:cNvSpPr>
            <a:spLocks noChangeShapeType="1"/>
          </p:cNvSpPr>
          <p:nvPr/>
        </p:nvSpPr>
        <p:spPr bwMode="auto">
          <a:xfrm flipV="1">
            <a:off x="4525963" y="3948113"/>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5" name="Line 61"/>
          <p:cNvSpPr>
            <a:spLocks noChangeShapeType="1"/>
          </p:cNvSpPr>
          <p:nvPr/>
        </p:nvSpPr>
        <p:spPr bwMode="auto">
          <a:xfrm flipV="1">
            <a:off x="4138613" y="3943350"/>
            <a:ext cx="0"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6" name="Line 62"/>
          <p:cNvSpPr>
            <a:spLocks noChangeShapeType="1"/>
          </p:cNvSpPr>
          <p:nvPr/>
        </p:nvSpPr>
        <p:spPr bwMode="auto">
          <a:xfrm flipV="1">
            <a:off x="3262313" y="5957888"/>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7" name="Line 63"/>
          <p:cNvSpPr>
            <a:spLocks noChangeShapeType="1"/>
          </p:cNvSpPr>
          <p:nvPr/>
        </p:nvSpPr>
        <p:spPr bwMode="auto">
          <a:xfrm flipV="1">
            <a:off x="3490913" y="596741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8" name="Line 64"/>
          <p:cNvSpPr>
            <a:spLocks noChangeShapeType="1"/>
          </p:cNvSpPr>
          <p:nvPr/>
        </p:nvSpPr>
        <p:spPr bwMode="auto">
          <a:xfrm flipV="1">
            <a:off x="3714750" y="596741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49" name="Line 65"/>
          <p:cNvSpPr>
            <a:spLocks noChangeShapeType="1"/>
          </p:cNvSpPr>
          <p:nvPr/>
        </p:nvSpPr>
        <p:spPr bwMode="auto">
          <a:xfrm flipV="1">
            <a:off x="3929063" y="596741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50" name="Line 66"/>
          <p:cNvSpPr>
            <a:spLocks noChangeShapeType="1"/>
          </p:cNvSpPr>
          <p:nvPr/>
        </p:nvSpPr>
        <p:spPr bwMode="auto">
          <a:xfrm flipV="1">
            <a:off x="4329113" y="596741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51" name="Line 67"/>
          <p:cNvSpPr>
            <a:spLocks noChangeShapeType="1"/>
          </p:cNvSpPr>
          <p:nvPr/>
        </p:nvSpPr>
        <p:spPr bwMode="auto">
          <a:xfrm flipV="1">
            <a:off x="4738688" y="596741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52" name="Line 68"/>
          <p:cNvSpPr>
            <a:spLocks noChangeShapeType="1"/>
          </p:cNvSpPr>
          <p:nvPr/>
        </p:nvSpPr>
        <p:spPr bwMode="auto">
          <a:xfrm flipV="1">
            <a:off x="4519613" y="5972175"/>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53" name="Line 69"/>
          <p:cNvSpPr>
            <a:spLocks noChangeShapeType="1"/>
          </p:cNvSpPr>
          <p:nvPr/>
        </p:nvSpPr>
        <p:spPr bwMode="auto">
          <a:xfrm flipV="1">
            <a:off x="4133850" y="5967413"/>
            <a:ext cx="0" cy="400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54" name="Line 70"/>
          <p:cNvSpPr>
            <a:spLocks noChangeShapeType="1"/>
          </p:cNvSpPr>
          <p:nvPr/>
        </p:nvSpPr>
        <p:spPr bwMode="auto">
          <a:xfrm>
            <a:off x="5429250" y="5105400"/>
            <a:ext cx="104775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02855" name="Rectangle 71"/>
          <p:cNvSpPr>
            <a:spLocks noChangeArrowheads="1"/>
          </p:cNvSpPr>
          <p:nvPr/>
        </p:nvSpPr>
        <p:spPr bwMode="auto">
          <a:xfrm>
            <a:off x="8464550" y="4830763"/>
            <a:ext cx="1962150"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685800" indent="-22860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543050" indent="-171450">
              <a:defRPr kumimoji="1">
                <a:solidFill>
                  <a:schemeClr val="tx1"/>
                </a:solidFill>
                <a:latin typeface="Arial" panose="020B0604020202020204" pitchFamily="34" charset="0"/>
                <a:ea typeface="新細明體" panose="02020500000000000000" pitchFamily="18" charset="-120"/>
              </a:defRPr>
            </a:lvl4pPr>
            <a:lvl5pPr marL="2000250" indent="-171450">
              <a:defRPr kumimoji="1">
                <a:solidFill>
                  <a:schemeClr val="tx1"/>
                </a:solidFill>
                <a:latin typeface="Arial" panose="020B0604020202020204" pitchFamily="34" charset="0"/>
                <a:ea typeface="新細明體" panose="02020500000000000000" pitchFamily="18" charset="-120"/>
              </a:defRPr>
            </a:lvl5pPr>
            <a:lvl6pPr marL="24574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146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3718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29050" indent="-1714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0" hangingPunct="0">
              <a:lnSpc>
                <a:spcPct val="90000"/>
              </a:lnSpc>
              <a:spcBef>
                <a:spcPct val="30000"/>
              </a:spcBef>
            </a:pPr>
            <a:r>
              <a:rPr lang="en-US" altLang="zh-TW" b="1"/>
              <a:t>degenerate</a:t>
            </a:r>
          </a:p>
          <a:p>
            <a:pPr algn="ctr" eaLnBrk="0" hangingPunct="0">
              <a:lnSpc>
                <a:spcPct val="90000"/>
              </a:lnSpc>
              <a:spcBef>
                <a:spcPct val="30000"/>
              </a:spcBef>
            </a:pPr>
            <a:r>
              <a:rPr lang="en-US" altLang="zh-TW" b="1"/>
              <a:t>boundary</a:t>
            </a:r>
          </a:p>
        </p:txBody>
      </p:sp>
      <p:sp>
        <p:nvSpPr>
          <p:cNvPr id="502856" name="Text Box 72"/>
          <p:cNvSpPr txBox="1">
            <a:spLocks noChangeArrowheads="1"/>
          </p:cNvSpPr>
          <p:nvPr/>
        </p:nvSpPr>
        <p:spPr bwMode="auto">
          <a:xfrm>
            <a:off x="1581041" y="3783014"/>
            <a:ext cx="1108295" cy="586957"/>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altLang="zh-TW" sz="3200"/>
              <a:t> 1969</a:t>
            </a:r>
          </a:p>
        </p:txBody>
      </p:sp>
      <p:sp>
        <p:nvSpPr>
          <p:cNvPr id="502857" name="Text Box 73"/>
          <p:cNvSpPr txBox="1">
            <a:spLocks noChangeArrowheads="1"/>
          </p:cNvSpPr>
          <p:nvPr/>
        </p:nvSpPr>
        <p:spPr bwMode="auto">
          <a:xfrm>
            <a:off x="5875679" y="3927476"/>
            <a:ext cx="1015319" cy="586957"/>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altLang="zh-TW" sz="3200"/>
              <a:t>1986</a:t>
            </a:r>
          </a:p>
        </p:txBody>
      </p:sp>
    </p:spTree>
    <p:extLst>
      <p:ext uri="{BB962C8B-B14F-4D97-AF65-F5344CB8AC3E}">
        <p14:creationId xmlns:p14="http://schemas.microsoft.com/office/powerpoint/2010/main" val="351522503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日期版面配置區 5"/>
          <p:cNvSpPr>
            <a:spLocks noGrp="1"/>
          </p:cNvSpPr>
          <p:nvPr>
            <p:ph type="dt" sz="half" idx="10"/>
          </p:nvPr>
        </p:nvSpPr>
        <p:spPr/>
        <p:txBody>
          <a:bodyPr/>
          <a:lstStyle/>
          <a:p>
            <a:fld id="{C584CFC9-C1D9-4A76-A7FA-2AF4B2F489D1}" type="datetime10">
              <a:rPr lang="zh-TW" altLang="en-US"/>
              <a:pPr/>
              <a:t>15:49</a:t>
            </a:fld>
            <a:r>
              <a:rPr lang="en-US" altLang="zh-TW"/>
              <a:t>March 20, 2013</a:t>
            </a:r>
          </a:p>
        </p:txBody>
      </p:sp>
      <p:sp>
        <p:nvSpPr>
          <p:cNvPr id="12" name="頁尾版面配置區 6"/>
          <p:cNvSpPr>
            <a:spLocks noGrp="1"/>
          </p:cNvSpPr>
          <p:nvPr>
            <p:ph type="ftr" sz="quarter" idx="11"/>
          </p:nvPr>
        </p:nvSpPr>
        <p:spPr/>
        <p:txBody>
          <a:bodyPr/>
          <a:lstStyle/>
          <a:p>
            <a:r>
              <a:rPr lang="en-US" altLang="zh-TW"/>
              <a:t>BEM 4-Taiwan, 2013</a:t>
            </a:r>
          </a:p>
          <a:p>
            <a:endParaRPr lang="en-US" altLang="zh-TW"/>
          </a:p>
        </p:txBody>
      </p:sp>
      <p:sp>
        <p:nvSpPr>
          <p:cNvPr id="13" name="投影片編號版面配置區 7"/>
          <p:cNvSpPr>
            <a:spLocks noGrp="1"/>
          </p:cNvSpPr>
          <p:nvPr>
            <p:ph type="sldNum" sz="quarter" idx="12"/>
          </p:nvPr>
        </p:nvSpPr>
        <p:spPr/>
        <p:txBody>
          <a:bodyPr/>
          <a:lstStyle/>
          <a:p>
            <a:r>
              <a:rPr lang="en-US" altLang="zh-TW"/>
              <a:t>P.</a:t>
            </a:r>
            <a:fld id="{F3993D4A-5001-4135-A685-48846A8C1661}" type="slidenum">
              <a:rPr lang="en-US" altLang="zh-TW"/>
              <a:pPr/>
              <a:t>47</a:t>
            </a:fld>
            <a:endParaRPr lang="en-US" altLang="zh-TW"/>
          </a:p>
        </p:txBody>
      </p:sp>
      <p:sp>
        <p:nvSpPr>
          <p:cNvPr id="585730" name="Rectangle 2"/>
          <p:cNvSpPr>
            <a:spLocks noGrp="1" noChangeArrowheads="1"/>
          </p:cNvSpPr>
          <p:nvPr>
            <p:ph type="title"/>
          </p:nvPr>
        </p:nvSpPr>
        <p:spPr>
          <a:xfrm>
            <a:off x="623392" y="-243408"/>
            <a:ext cx="8229600" cy="1139825"/>
          </a:xfrm>
        </p:spPr>
        <p:txBody>
          <a:bodyPr/>
          <a:lstStyle/>
          <a:p>
            <a:r>
              <a:rPr lang="en-US" altLang="zh-TW" dirty="0"/>
              <a:t>Liggett </a:t>
            </a:r>
            <a:r>
              <a:rPr lang="en-US" altLang="zh-TW" dirty="0" smtClean="0"/>
              <a:t>and Liu (</a:t>
            </a:r>
            <a:r>
              <a:rPr lang="en-US" altLang="zh-TW" dirty="0"/>
              <a:t>1983) </a:t>
            </a:r>
          </a:p>
        </p:txBody>
      </p:sp>
      <p:sp>
        <p:nvSpPr>
          <p:cNvPr id="585731" name="Rectangle 3"/>
          <p:cNvSpPr>
            <a:spLocks noGrp="1" noChangeArrowheads="1"/>
          </p:cNvSpPr>
          <p:nvPr>
            <p:ph type="body" sz="half" idx="1"/>
          </p:nvPr>
        </p:nvSpPr>
        <p:spPr>
          <a:xfrm>
            <a:off x="1981200" y="990601"/>
            <a:ext cx="4038600" cy="4530725"/>
          </a:xfrm>
        </p:spPr>
        <p:txBody>
          <a:bodyPr/>
          <a:lstStyle/>
          <a:p>
            <a:r>
              <a:rPr lang="en-US" altLang="zh-TW" sz="2600" dirty="0">
                <a:solidFill>
                  <a:srgbClr val="FF0000"/>
                </a:solidFill>
              </a:rPr>
              <a:t>The singularities that occur when the base point and field point coincide are not </a:t>
            </a:r>
            <a:r>
              <a:rPr lang="en-US" altLang="zh-TW" sz="2600" dirty="0" err="1">
                <a:solidFill>
                  <a:srgbClr val="FF0000"/>
                </a:solidFill>
              </a:rPr>
              <a:t>integrable</a:t>
            </a:r>
            <a:r>
              <a:rPr lang="en-US" altLang="zh-TW" sz="2600" dirty="0">
                <a:solidFill>
                  <a:srgbClr val="FF0000"/>
                </a:solidFill>
              </a:rPr>
              <a:t> ??? </a:t>
            </a:r>
          </a:p>
          <a:p>
            <a:endParaRPr lang="en-US" altLang="zh-TW" sz="2600" dirty="0">
              <a:solidFill>
                <a:srgbClr val="FF0000"/>
              </a:solidFill>
            </a:endParaRPr>
          </a:p>
        </p:txBody>
      </p:sp>
      <p:graphicFrame>
        <p:nvGraphicFramePr>
          <p:cNvPr id="585735" name="Object 7"/>
          <p:cNvGraphicFramePr>
            <a:graphicFrameLocks noGrp="1" noChangeAspect="1"/>
          </p:cNvGraphicFramePr>
          <p:nvPr>
            <p:ph sz="quarter" idx="2"/>
          </p:nvPr>
        </p:nvGraphicFramePr>
        <p:xfrm>
          <a:off x="3856038" y="3048000"/>
          <a:ext cx="2239962" cy="3200400"/>
        </p:xfrm>
        <a:graphic>
          <a:graphicData uri="http://schemas.openxmlformats.org/presentationml/2006/ole">
            <mc:AlternateContent xmlns:mc="http://schemas.openxmlformats.org/markup-compatibility/2006">
              <mc:Choice xmlns:v="urn:schemas-microsoft-com:vml" Requires="v">
                <p:oleObj spid="_x0000_s34478" name="Acrobat Document" r:id="rId3" imgW="4171925" imgH="5962426" progId="AcroExch.Document.7">
                  <p:embed/>
                </p:oleObj>
              </mc:Choice>
              <mc:Fallback>
                <p:oleObj name="Acrobat Document" r:id="rId3" imgW="4171925" imgH="5962426" progId="AcroExch.Document.7">
                  <p:embed/>
                  <p:pic>
                    <p:nvPicPr>
                      <p:cNvPr id="58573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8" y="3048000"/>
                        <a:ext cx="223996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5737" name="Object 9"/>
          <p:cNvGraphicFramePr>
            <a:graphicFrameLocks noGrp="1" noChangeAspect="1"/>
          </p:cNvGraphicFramePr>
          <p:nvPr>
            <p:ph sz="quarter" idx="3"/>
          </p:nvPr>
        </p:nvGraphicFramePr>
        <p:xfrm>
          <a:off x="6172200" y="609600"/>
          <a:ext cx="3925888" cy="5791200"/>
        </p:xfrm>
        <a:graphic>
          <a:graphicData uri="http://schemas.openxmlformats.org/presentationml/2006/ole">
            <mc:AlternateContent xmlns:mc="http://schemas.openxmlformats.org/markup-compatibility/2006">
              <mc:Choice xmlns:v="urn:schemas-microsoft-com:vml" Requires="v">
                <p:oleObj spid="_x0000_s34479" name="Acrobat Document" r:id="rId5" imgW="4009903" imgH="5914823" progId="AcroExch.Document.7">
                  <p:embed/>
                </p:oleObj>
              </mc:Choice>
              <mc:Fallback>
                <p:oleObj name="Acrobat Document" r:id="rId5" imgW="4009903" imgH="5914823" progId="AcroExch.Document.7">
                  <p:embed/>
                  <p:pic>
                    <p:nvPicPr>
                      <p:cNvPr id="585737"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609600"/>
                        <a:ext cx="3925888"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5739" name="Rectangle 11"/>
          <p:cNvSpPr>
            <a:spLocks noChangeArrowheads="1"/>
          </p:cNvSpPr>
          <p:nvPr/>
        </p:nvSpPr>
        <p:spPr bwMode="auto">
          <a:xfrm>
            <a:off x="6076951" y="4724400"/>
            <a:ext cx="347434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dirty="0">
                <a:solidFill>
                  <a:schemeClr val="tx2"/>
                </a:solidFill>
              </a:rPr>
              <a:t>Multi-domain BEM, </a:t>
            </a:r>
            <a:r>
              <a:rPr lang="en-US" altLang="zh-TW" dirty="0" err="1">
                <a:solidFill>
                  <a:schemeClr val="tx2"/>
                </a:solidFill>
              </a:rPr>
              <a:t>Ingraffea</a:t>
            </a:r>
            <a:r>
              <a:rPr lang="en-US" altLang="zh-TW" dirty="0">
                <a:solidFill>
                  <a:schemeClr val="tx2"/>
                </a:solidFill>
              </a:rPr>
              <a:t> 1981 </a:t>
            </a:r>
          </a:p>
          <a:p>
            <a:r>
              <a:rPr lang="en-US" altLang="zh-TW" dirty="0">
                <a:solidFill>
                  <a:schemeClr val="tx2"/>
                </a:solidFill>
              </a:rPr>
              <a:t>(before 1983)</a:t>
            </a:r>
          </a:p>
          <a:p>
            <a:r>
              <a:rPr lang="en-US" altLang="zh-TW" dirty="0">
                <a:solidFill>
                  <a:schemeClr val="tx2"/>
                </a:solidFill>
              </a:rPr>
              <a:t>J</a:t>
            </a:r>
            <a:r>
              <a:rPr lang="zh-TW" altLang="en-US" dirty="0">
                <a:solidFill>
                  <a:schemeClr val="tx2"/>
                </a:solidFill>
              </a:rPr>
              <a:t> </a:t>
            </a:r>
            <a:r>
              <a:rPr lang="en-US" altLang="zh-TW" dirty="0">
                <a:solidFill>
                  <a:schemeClr val="tx2"/>
                </a:solidFill>
              </a:rPr>
              <a:t>C</a:t>
            </a:r>
            <a:r>
              <a:rPr lang="zh-TW" altLang="en-US" dirty="0">
                <a:solidFill>
                  <a:schemeClr val="tx2"/>
                </a:solidFill>
              </a:rPr>
              <a:t> </a:t>
            </a:r>
            <a:r>
              <a:rPr lang="en-US" altLang="zh-TW" dirty="0" err="1">
                <a:solidFill>
                  <a:schemeClr val="tx2"/>
                </a:solidFill>
              </a:rPr>
              <a:t>Nedelec</a:t>
            </a:r>
            <a:r>
              <a:rPr lang="en-US" altLang="zh-TW" dirty="0">
                <a:solidFill>
                  <a:schemeClr val="tx2"/>
                </a:solidFill>
              </a:rPr>
              <a:t> 1982</a:t>
            </a:r>
          </a:p>
        </p:txBody>
      </p:sp>
      <p:pic>
        <p:nvPicPr>
          <p:cNvPr id="585740" name="Picture 12" descr="JAL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1295400"/>
            <a:ext cx="1550988"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85741" name="Picture 13" descr="Crouch-book-fa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1100" y="32004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85742" name="Text Box 14"/>
          <p:cNvSpPr txBox="1">
            <a:spLocks noChangeArrowheads="1"/>
          </p:cNvSpPr>
          <p:nvPr/>
        </p:nvSpPr>
        <p:spPr bwMode="auto">
          <a:xfrm>
            <a:off x="1524000" y="5873750"/>
            <a:ext cx="24082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3200" dirty="0">
                <a:solidFill>
                  <a:srgbClr val="FF3300"/>
                </a:solidFill>
              </a:rPr>
              <a:t>Google citing</a:t>
            </a:r>
          </a:p>
          <a:p>
            <a:r>
              <a:rPr lang="en-US" altLang="zh-TW" sz="3200" dirty="0">
                <a:solidFill>
                  <a:srgbClr val="FF3300"/>
                </a:solidFill>
              </a:rPr>
              <a:t>1728</a:t>
            </a:r>
          </a:p>
        </p:txBody>
      </p:sp>
      <p:sp>
        <p:nvSpPr>
          <p:cNvPr id="585743" name="Text Box 15"/>
          <p:cNvSpPr txBox="1">
            <a:spLocks noChangeArrowheads="1"/>
          </p:cNvSpPr>
          <p:nvPr/>
        </p:nvSpPr>
        <p:spPr bwMode="auto">
          <a:xfrm>
            <a:off x="4221164" y="5867400"/>
            <a:ext cx="24082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3200" dirty="0">
                <a:solidFill>
                  <a:srgbClr val="FF3300"/>
                </a:solidFill>
              </a:rPr>
              <a:t>Google citing</a:t>
            </a:r>
          </a:p>
          <a:p>
            <a:r>
              <a:rPr lang="en-US" altLang="zh-TW" sz="3200" dirty="0">
                <a:solidFill>
                  <a:srgbClr val="FF3300"/>
                </a:solidFill>
              </a:rPr>
              <a:t>574</a:t>
            </a:r>
          </a:p>
        </p:txBody>
      </p:sp>
    </p:spTree>
    <p:extLst>
      <p:ext uri="{BB962C8B-B14F-4D97-AF65-F5344CB8AC3E}">
        <p14:creationId xmlns:p14="http://schemas.microsoft.com/office/powerpoint/2010/main" val="7888122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286164" y="1160184"/>
          <a:ext cx="10087400" cy="5281017"/>
        </p:xfrm>
        <a:graphic>
          <a:graphicData uri="http://schemas.openxmlformats.org/drawingml/2006/table">
            <a:tbl>
              <a:tblPr firstRow="1" bandRow="1">
                <a:tableStyleId>{9D7B26C5-4107-4FEC-AEDC-1716B250A1EF}</a:tableStyleId>
              </a:tblPr>
              <a:tblGrid>
                <a:gridCol w="2271683">
                  <a:extLst>
                    <a:ext uri="{9D8B030D-6E8A-4147-A177-3AD203B41FA5}">
                      <a16:colId xmlns:a16="http://schemas.microsoft.com/office/drawing/2014/main" val="3762878917"/>
                    </a:ext>
                  </a:extLst>
                </a:gridCol>
                <a:gridCol w="2352502">
                  <a:extLst>
                    <a:ext uri="{9D8B030D-6E8A-4147-A177-3AD203B41FA5}">
                      <a16:colId xmlns:a16="http://schemas.microsoft.com/office/drawing/2014/main" val="100241114"/>
                    </a:ext>
                  </a:extLst>
                </a:gridCol>
                <a:gridCol w="2510444">
                  <a:extLst>
                    <a:ext uri="{9D8B030D-6E8A-4147-A177-3AD203B41FA5}">
                      <a16:colId xmlns:a16="http://schemas.microsoft.com/office/drawing/2014/main" val="1528059013"/>
                    </a:ext>
                  </a:extLst>
                </a:gridCol>
                <a:gridCol w="2952771">
                  <a:extLst>
                    <a:ext uri="{9D8B030D-6E8A-4147-A177-3AD203B41FA5}">
                      <a16:colId xmlns:a16="http://schemas.microsoft.com/office/drawing/2014/main" val="4286442857"/>
                    </a:ext>
                  </a:extLst>
                </a:gridCol>
              </a:tblGrid>
              <a:tr h="327322">
                <a:tc>
                  <a:txBody>
                    <a:bodyPr/>
                    <a:lstStyle/>
                    <a:p>
                      <a:pPr algn="ctr"/>
                      <a:r>
                        <a:rPr lang="en-US" altLang="zh-TW" sz="1400" dirty="0" smtClean="0"/>
                        <a:t>Degenerate</a:t>
                      </a:r>
                      <a:r>
                        <a:rPr lang="en-US" altLang="zh-TW" sz="1400" baseline="0" dirty="0" smtClean="0"/>
                        <a:t> </a:t>
                      </a:r>
                      <a:r>
                        <a:rPr lang="en-US" altLang="zh-TW" sz="1400" dirty="0" smtClean="0"/>
                        <a:t>eigenvalue</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dirty="0" smtClean="0"/>
                        <a:t>Degenerate scale</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dirty="0" smtClean="0"/>
                        <a:t>Degenerate boundary</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400" dirty="0" smtClean="0"/>
                        <a:t>Degenerate kernel</a:t>
                      </a:r>
                      <a:endParaRPr lang="zh-TW" altLang="en-US"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307775"/>
                  </a:ext>
                </a:extLst>
              </a:tr>
              <a:tr h="2570144">
                <a:tc rowSpan="2">
                  <a:txBody>
                    <a:bodyPr/>
                    <a:lstStyle/>
                    <a:p>
                      <a:endParaRPr lang="zh-TW" alt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rowSpan="2">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rowSpan="2">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zh-TW"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7392890"/>
                  </a:ext>
                </a:extLst>
              </a:tr>
              <a:tr h="2383551">
                <a:tc vMerge="1">
                  <a:txBody>
                    <a:bodyPr/>
                    <a:lstStyle/>
                    <a:p>
                      <a:endParaRPr lang="zh-TW" altLang="en-US" dirty="0"/>
                    </a:p>
                  </a:txBody>
                  <a:tcPr/>
                </a:tc>
                <a:tc vMerge="1">
                  <a:txBody>
                    <a:bodyPr/>
                    <a:lstStyle/>
                    <a:p>
                      <a:endParaRPr lang="zh-TW" altLang="en-US" dirty="0"/>
                    </a:p>
                  </a:txBody>
                  <a:tcPr/>
                </a:tc>
                <a:tc vMerge="1">
                  <a:txBody>
                    <a:bodyPr/>
                    <a:lstStyle/>
                    <a:p>
                      <a:endParaRPr lang="zh-TW" altLang="en-US" dirty="0"/>
                    </a:p>
                  </a:txBody>
                  <a:tcPr/>
                </a:tc>
                <a:tc>
                  <a:txBody>
                    <a:bodyPr/>
                    <a:lstStyle/>
                    <a:p>
                      <a:endParaRPr lang="zh-TW"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85814213"/>
                  </a:ext>
                </a:extLst>
              </a:tr>
            </a:tbl>
          </a:graphicData>
        </a:graphic>
      </p:graphicFrame>
      <p:sp>
        <p:nvSpPr>
          <p:cNvPr id="5" name="文字方塊 4"/>
          <p:cNvSpPr txBox="1"/>
          <p:nvPr/>
        </p:nvSpPr>
        <p:spPr>
          <a:xfrm>
            <a:off x="4204335" y="434340"/>
            <a:ext cx="378333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TW" dirty="0" smtClean="0">
                <a:latin typeface="標楷體" panose="03000509000000000000" pitchFamily="65" charset="-120"/>
                <a:ea typeface="標楷體" panose="03000509000000000000" pitchFamily="65" charset="-120"/>
              </a:rPr>
              <a:t>Degenerate Terminology </a:t>
            </a:r>
            <a:r>
              <a:rPr lang="zh-TW" altLang="en-US" dirty="0" smtClean="0">
                <a:latin typeface="標楷體" panose="03000509000000000000" pitchFamily="65" charset="-120"/>
                <a:ea typeface="標楷體" panose="03000509000000000000" pitchFamily="65" charset="-120"/>
              </a:rPr>
              <a:t>退化</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4" name="橢圓 13"/>
          <p:cNvSpPr/>
          <p:nvPr/>
        </p:nvSpPr>
        <p:spPr>
          <a:xfrm>
            <a:off x="4099757" y="4445091"/>
            <a:ext cx="900000" cy="900000"/>
          </a:xfrm>
          <a:prstGeom prst="ellipse">
            <a:avLst/>
          </a:prstGeom>
          <a:ln w="28575">
            <a:solidFill>
              <a:schemeClr val="tx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sp>
        <p:nvSpPr>
          <p:cNvPr id="15" name="橢圓 14"/>
          <p:cNvSpPr/>
          <p:nvPr/>
        </p:nvSpPr>
        <p:spPr>
          <a:xfrm>
            <a:off x="4369757" y="3374202"/>
            <a:ext cx="360000" cy="360000"/>
          </a:xfrm>
          <a:prstGeom prst="ellipse">
            <a:avLst/>
          </a:prstGeom>
          <a:ln w="28575">
            <a:solidFill>
              <a:schemeClr val="tx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grpSp>
        <p:nvGrpSpPr>
          <p:cNvPr id="36" name="群組 35"/>
          <p:cNvGrpSpPr/>
          <p:nvPr/>
        </p:nvGrpSpPr>
        <p:grpSpPr>
          <a:xfrm>
            <a:off x="4405757" y="2176633"/>
            <a:ext cx="288000" cy="288000"/>
            <a:chOff x="4432280" y="2483656"/>
            <a:chExt cx="288000" cy="288000"/>
          </a:xfrm>
        </p:grpSpPr>
        <p:sp>
          <p:nvSpPr>
            <p:cNvPr id="13" name="橢圓 12"/>
            <p:cNvSpPr/>
            <p:nvPr/>
          </p:nvSpPr>
          <p:spPr>
            <a:xfrm>
              <a:off x="4432280" y="2483656"/>
              <a:ext cx="288000" cy="288000"/>
            </a:xfrm>
            <a:prstGeom prst="ellipse">
              <a:avLst/>
            </a:prstGeom>
            <a:ln w="28575">
              <a:solidFill>
                <a:schemeClr val="tx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cxnSp>
          <p:nvCxnSpPr>
            <p:cNvPr id="25" name="直線單箭頭接點 24"/>
            <p:cNvCxnSpPr>
              <a:endCxn id="13" idx="6"/>
            </p:cNvCxnSpPr>
            <p:nvPr/>
          </p:nvCxnSpPr>
          <p:spPr>
            <a:xfrm>
              <a:off x="4581525" y="2627656"/>
              <a:ext cx="138755" cy="0"/>
            </a:xfrm>
            <a:prstGeom prst="straightConnector1">
              <a:avLst/>
            </a:prstGeom>
            <a:ln w="28575">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文字方塊 26"/>
          <p:cNvSpPr txBox="1"/>
          <p:nvPr/>
        </p:nvSpPr>
        <p:spPr>
          <a:xfrm>
            <a:off x="5023186" y="4710425"/>
            <a:ext cx="733800" cy="369332"/>
          </a:xfrm>
          <a:prstGeom prst="rect">
            <a:avLst/>
          </a:prstGeom>
          <a:noFill/>
        </p:spPr>
        <p:txBody>
          <a:bodyPr wrap="square" rtlCol="0">
            <a:spAutoFit/>
          </a:bodyPr>
          <a:lstStyle/>
          <a:p>
            <a:r>
              <a:rPr lang="en-US" altLang="zh-TW" dirty="0" smtClean="0"/>
              <a:t>a&gt;1</a:t>
            </a:r>
            <a:endParaRPr lang="zh-TW" altLang="en-US" dirty="0"/>
          </a:p>
        </p:txBody>
      </p:sp>
      <p:sp>
        <p:nvSpPr>
          <p:cNvPr id="28" name="文字方塊 27"/>
          <p:cNvSpPr txBox="1"/>
          <p:nvPr/>
        </p:nvSpPr>
        <p:spPr>
          <a:xfrm>
            <a:off x="5023186" y="3369536"/>
            <a:ext cx="733800" cy="369332"/>
          </a:xfrm>
          <a:prstGeom prst="rect">
            <a:avLst/>
          </a:prstGeom>
          <a:noFill/>
        </p:spPr>
        <p:txBody>
          <a:bodyPr wrap="square" rtlCol="0">
            <a:spAutoFit/>
          </a:bodyPr>
          <a:lstStyle/>
          <a:p>
            <a:r>
              <a:rPr lang="en-US" altLang="zh-TW" dirty="0" smtClean="0"/>
              <a:t>a=1</a:t>
            </a:r>
            <a:endParaRPr lang="zh-TW" altLang="en-US" dirty="0"/>
          </a:p>
        </p:txBody>
      </p:sp>
      <p:sp>
        <p:nvSpPr>
          <p:cNvPr id="29" name="文字方塊 28"/>
          <p:cNvSpPr txBox="1"/>
          <p:nvPr/>
        </p:nvSpPr>
        <p:spPr>
          <a:xfrm>
            <a:off x="5023186" y="2144491"/>
            <a:ext cx="733800" cy="369332"/>
          </a:xfrm>
          <a:prstGeom prst="rect">
            <a:avLst/>
          </a:prstGeom>
          <a:noFill/>
        </p:spPr>
        <p:txBody>
          <a:bodyPr wrap="square" rtlCol="0">
            <a:spAutoFit/>
          </a:bodyPr>
          <a:lstStyle/>
          <a:p>
            <a:r>
              <a:rPr lang="en-US" altLang="zh-TW" dirty="0"/>
              <a:t>a</a:t>
            </a:r>
            <a:r>
              <a:rPr lang="en-US" altLang="zh-TW" dirty="0" smtClean="0"/>
              <a:t>&lt;1</a:t>
            </a:r>
            <a:endParaRPr lang="zh-TW" altLang="en-US" dirty="0"/>
          </a:p>
        </p:txBody>
      </p:sp>
      <p:grpSp>
        <p:nvGrpSpPr>
          <p:cNvPr id="57" name="群組 56"/>
          <p:cNvGrpSpPr/>
          <p:nvPr/>
        </p:nvGrpSpPr>
        <p:grpSpPr>
          <a:xfrm>
            <a:off x="6502983" y="2302884"/>
            <a:ext cx="1314495" cy="976115"/>
            <a:chOff x="6502983" y="2398134"/>
            <a:chExt cx="1314495" cy="976115"/>
          </a:xfrm>
        </p:grpSpPr>
        <p:sp>
          <p:nvSpPr>
            <p:cNvPr id="18" name="手繪多邊形 17"/>
            <p:cNvSpPr/>
            <p:nvPr/>
          </p:nvSpPr>
          <p:spPr>
            <a:xfrm>
              <a:off x="6502983" y="2398134"/>
              <a:ext cx="1314495" cy="976115"/>
            </a:xfrm>
            <a:custGeom>
              <a:avLst/>
              <a:gdLst>
                <a:gd name="connsiteX0" fmla="*/ 126578 w 1039086"/>
                <a:gd name="connsiteY0" fmla="*/ 69880 h 1011300"/>
                <a:gd name="connsiteX1" fmla="*/ 69428 w 1039086"/>
                <a:gd name="connsiteY1" fmla="*/ 1007140 h 1011300"/>
                <a:gd name="connsiteX2" fmla="*/ 1029548 w 1039086"/>
                <a:gd name="connsiteY2" fmla="*/ 401350 h 1011300"/>
                <a:gd name="connsiteX3" fmla="*/ 538058 w 1039086"/>
                <a:gd name="connsiteY3" fmla="*/ 104170 h 1011300"/>
                <a:gd name="connsiteX4" fmla="*/ 126578 w 1039086"/>
                <a:gd name="connsiteY4" fmla="*/ 69880 h 1011300"/>
                <a:gd name="connsiteX0" fmla="*/ 393556 w 1306064"/>
                <a:gd name="connsiteY0" fmla="*/ 30077 h 967576"/>
                <a:gd name="connsiteX1" fmla="*/ 491 w 1306064"/>
                <a:gd name="connsiteY1" fmla="*/ 429492 h 967576"/>
                <a:gd name="connsiteX2" fmla="*/ 336406 w 1306064"/>
                <a:gd name="connsiteY2" fmla="*/ 967337 h 967576"/>
                <a:gd name="connsiteX3" fmla="*/ 1296526 w 1306064"/>
                <a:gd name="connsiteY3" fmla="*/ 361547 h 967576"/>
                <a:gd name="connsiteX4" fmla="*/ 805036 w 1306064"/>
                <a:gd name="connsiteY4" fmla="*/ 64367 h 967576"/>
                <a:gd name="connsiteX5" fmla="*/ 393556 w 1306064"/>
                <a:gd name="connsiteY5" fmla="*/ 30077 h 967576"/>
                <a:gd name="connsiteX0" fmla="*/ 393506 w 1314495"/>
                <a:gd name="connsiteY0" fmla="*/ 30077 h 991047"/>
                <a:gd name="connsiteX1" fmla="*/ 441 w 1314495"/>
                <a:gd name="connsiteY1" fmla="*/ 429492 h 991047"/>
                <a:gd name="connsiteX2" fmla="*/ 336356 w 1314495"/>
                <a:gd name="connsiteY2" fmla="*/ 967337 h 991047"/>
                <a:gd name="connsiteX3" fmla="*/ 1197416 w 1314495"/>
                <a:gd name="connsiteY3" fmla="*/ 842242 h 991047"/>
                <a:gd name="connsiteX4" fmla="*/ 1296476 w 1314495"/>
                <a:gd name="connsiteY4" fmla="*/ 361547 h 991047"/>
                <a:gd name="connsiteX5" fmla="*/ 804986 w 1314495"/>
                <a:gd name="connsiteY5" fmla="*/ 64367 h 991047"/>
                <a:gd name="connsiteX6" fmla="*/ 393506 w 1314495"/>
                <a:gd name="connsiteY6" fmla="*/ 30077 h 991047"/>
                <a:gd name="connsiteX0" fmla="*/ 393506 w 1314495"/>
                <a:gd name="connsiteY0" fmla="*/ 47139 h 1008109"/>
                <a:gd name="connsiteX1" fmla="*/ 441 w 1314495"/>
                <a:gd name="connsiteY1" fmla="*/ 446554 h 1008109"/>
                <a:gd name="connsiteX2" fmla="*/ 336356 w 1314495"/>
                <a:gd name="connsiteY2" fmla="*/ 984399 h 1008109"/>
                <a:gd name="connsiteX3" fmla="*/ 1197416 w 1314495"/>
                <a:gd name="connsiteY3" fmla="*/ 859304 h 1008109"/>
                <a:gd name="connsiteX4" fmla="*/ 1296476 w 1314495"/>
                <a:gd name="connsiteY4" fmla="*/ 378609 h 1008109"/>
                <a:gd name="connsiteX5" fmla="*/ 1062161 w 1314495"/>
                <a:gd name="connsiteY5" fmla="*/ 43329 h 1008109"/>
                <a:gd name="connsiteX6" fmla="*/ 393506 w 1314495"/>
                <a:gd name="connsiteY6" fmla="*/ 47139 h 1008109"/>
                <a:gd name="connsiteX0" fmla="*/ 310956 w 1314495"/>
                <a:gd name="connsiteY0" fmla="*/ 132180 h 972500"/>
                <a:gd name="connsiteX1" fmla="*/ 441 w 1314495"/>
                <a:gd name="connsiteY1" fmla="*/ 410945 h 972500"/>
                <a:gd name="connsiteX2" fmla="*/ 336356 w 1314495"/>
                <a:gd name="connsiteY2" fmla="*/ 948790 h 972500"/>
                <a:gd name="connsiteX3" fmla="*/ 1197416 w 1314495"/>
                <a:gd name="connsiteY3" fmla="*/ 823695 h 972500"/>
                <a:gd name="connsiteX4" fmla="*/ 1296476 w 1314495"/>
                <a:gd name="connsiteY4" fmla="*/ 343000 h 972500"/>
                <a:gd name="connsiteX5" fmla="*/ 1062161 w 1314495"/>
                <a:gd name="connsiteY5" fmla="*/ 7720 h 972500"/>
                <a:gd name="connsiteX6" fmla="*/ 310956 w 1314495"/>
                <a:gd name="connsiteY6" fmla="*/ 132180 h 972500"/>
                <a:gd name="connsiteX0" fmla="*/ 310956 w 1314495"/>
                <a:gd name="connsiteY0" fmla="*/ 135452 h 975772"/>
                <a:gd name="connsiteX1" fmla="*/ 441 w 1314495"/>
                <a:gd name="connsiteY1" fmla="*/ 414217 h 975772"/>
                <a:gd name="connsiteX2" fmla="*/ 336356 w 1314495"/>
                <a:gd name="connsiteY2" fmla="*/ 952062 h 975772"/>
                <a:gd name="connsiteX3" fmla="*/ 1197416 w 1314495"/>
                <a:gd name="connsiteY3" fmla="*/ 826967 h 975772"/>
                <a:gd name="connsiteX4" fmla="*/ 1296476 w 1314495"/>
                <a:gd name="connsiteY4" fmla="*/ 346272 h 975772"/>
                <a:gd name="connsiteX5" fmla="*/ 1062161 w 1314495"/>
                <a:gd name="connsiteY5" fmla="*/ 10992 h 975772"/>
                <a:gd name="connsiteX6" fmla="*/ 310956 w 1314495"/>
                <a:gd name="connsiteY6" fmla="*/ 135452 h 975772"/>
                <a:gd name="connsiteX0" fmla="*/ 310956 w 1314495"/>
                <a:gd name="connsiteY0" fmla="*/ 133217 h 973537"/>
                <a:gd name="connsiteX1" fmla="*/ 441 w 1314495"/>
                <a:gd name="connsiteY1" fmla="*/ 411982 h 973537"/>
                <a:gd name="connsiteX2" fmla="*/ 336356 w 1314495"/>
                <a:gd name="connsiteY2" fmla="*/ 949827 h 973537"/>
                <a:gd name="connsiteX3" fmla="*/ 1197416 w 1314495"/>
                <a:gd name="connsiteY3" fmla="*/ 824732 h 973537"/>
                <a:gd name="connsiteX4" fmla="*/ 1296476 w 1314495"/>
                <a:gd name="connsiteY4" fmla="*/ 344037 h 973537"/>
                <a:gd name="connsiteX5" fmla="*/ 1062161 w 1314495"/>
                <a:gd name="connsiteY5" fmla="*/ 8757 h 973537"/>
                <a:gd name="connsiteX6" fmla="*/ 310956 w 1314495"/>
                <a:gd name="connsiteY6" fmla="*/ 133217 h 973537"/>
                <a:gd name="connsiteX0" fmla="*/ 310956 w 1314495"/>
                <a:gd name="connsiteY0" fmla="*/ 135795 h 976115"/>
                <a:gd name="connsiteX1" fmla="*/ 441 w 1314495"/>
                <a:gd name="connsiteY1" fmla="*/ 414560 h 976115"/>
                <a:gd name="connsiteX2" fmla="*/ 336356 w 1314495"/>
                <a:gd name="connsiteY2" fmla="*/ 952405 h 976115"/>
                <a:gd name="connsiteX3" fmla="*/ 1197416 w 1314495"/>
                <a:gd name="connsiteY3" fmla="*/ 827310 h 976115"/>
                <a:gd name="connsiteX4" fmla="*/ 1296476 w 1314495"/>
                <a:gd name="connsiteY4" fmla="*/ 346615 h 976115"/>
                <a:gd name="connsiteX5" fmla="*/ 1062161 w 1314495"/>
                <a:gd name="connsiteY5" fmla="*/ 11335 h 976115"/>
                <a:gd name="connsiteX6" fmla="*/ 310956 w 1314495"/>
                <a:gd name="connsiteY6" fmla="*/ 135795 h 97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95" h="976115">
                  <a:moveTo>
                    <a:pt x="310956" y="135795"/>
                  </a:moveTo>
                  <a:cubicBezTo>
                    <a:pt x="245128" y="247449"/>
                    <a:pt x="9966" y="258350"/>
                    <a:pt x="441" y="414560"/>
                  </a:cubicBezTo>
                  <a:cubicBezTo>
                    <a:pt x="-9084" y="570770"/>
                    <a:pt x="136860" y="883613"/>
                    <a:pt x="336356" y="952405"/>
                  </a:cubicBezTo>
                  <a:cubicBezTo>
                    <a:pt x="535852" y="1021197"/>
                    <a:pt x="1037396" y="928275"/>
                    <a:pt x="1197416" y="827310"/>
                  </a:cubicBezTo>
                  <a:cubicBezTo>
                    <a:pt x="1357436" y="726345"/>
                    <a:pt x="1312139" y="451919"/>
                    <a:pt x="1296476" y="346615"/>
                  </a:cubicBezTo>
                  <a:cubicBezTo>
                    <a:pt x="1280813" y="241311"/>
                    <a:pt x="1226414" y="46472"/>
                    <a:pt x="1062161" y="11335"/>
                  </a:cubicBezTo>
                  <a:cubicBezTo>
                    <a:pt x="897908" y="-23802"/>
                    <a:pt x="376784" y="24141"/>
                    <a:pt x="310956" y="135795"/>
                  </a:cubicBezTo>
                  <a:close/>
                </a:path>
              </a:pathLst>
            </a:custGeom>
            <a:solidFill>
              <a:srgbClr val="FFFFFF">
                <a:alpha val="38039"/>
              </a:srgb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useBgFill="1">
          <p:nvSpPr>
            <p:cNvPr id="19" name="橢圓 18"/>
            <p:cNvSpPr/>
            <p:nvPr/>
          </p:nvSpPr>
          <p:spPr>
            <a:xfrm>
              <a:off x="6851284" y="2694049"/>
              <a:ext cx="676275" cy="341851"/>
            </a:xfrm>
            <a:prstGeom prst="ellipse">
              <a:avLst/>
            </a:prstGeom>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2" name="文字方塊 31"/>
                <p:cNvSpPr txBox="1"/>
                <p:nvPr/>
              </p:nvSpPr>
              <p:spPr>
                <a:xfrm>
                  <a:off x="6727818" y="2436426"/>
                  <a:ext cx="108966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l-GR" altLang="zh-TW" sz="12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TW" sz="1200" i="1">
                                <a:latin typeface="Cambria Math" panose="02040503050406030204" pitchFamily="18" charset="0"/>
                                <a:ea typeface="Cambria Math" panose="02040503050406030204" pitchFamily="18" charset="0"/>
                                <a:cs typeface="Times New Roman" panose="02020603050405020304" pitchFamily="18" charset="0"/>
                              </a:rPr>
                              <m:t>Γ</m:t>
                            </m:r>
                            <m:r>
                              <m:rPr>
                                <m:nor/>
                              </m:rPr>
                              <a:rPr lang="zh-TW" altLang="en-US" sz="1200" dirty="0"/>
                              <m:t> </m:t>
                            </m:r>
                          </m:e>
                          <m:sup>
                            <m:r>
                              <a:rPr lang="en-US" altLang="zh-TW" sz="1200" i="1">
                                <a:latin typeface="Cambria Math" panose="02040503050406030204" pitchFamily="18" charset="0"/>
                                <a:ea typeface="Cambria Math" panose="02040503050406030204" pitchFamily="18" charset="0"/>
                                <a:cs typeface="Times New Roman" panose="02020603050405020304" pitchFamily="18" charset="0"/>
                              </a:rPr>
                              <m:t>−</m:t>
                            </m:r>
                          </m:sup>
                        </m:sSup>
                      </m:oMath>
                    </m:oMathPara>
                  </a14:m>
                  <a:endParaRPr lang="zh-TW" altLang="en-US" sz="1200"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6727818" y="2436426"/>
                  <a:ext cx="1089660" cy="276999"/>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6727818" y="3009799"/>
                  <a:ext cx="108966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l-GR" altLang="zh-TW" sz="12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TW" sz="1200" i="1">
                                <a:latin typeface="Cambria Math" panose="02040503050406030204" pitchFamily="18" charset="0"/>
                                <a:ea typeface="Cambria Math" panose="02040503050406030204" pitchFamily="18" charset="0"/>
                                <a:cs typeface="Times New Roman" panose="02020603050405020304" pitchFamily="18" charset="0"/>
                              </a:rPr>
                              <m:t>Γ</m:t>
                            </m:r>
                            <m:r>
                              <m:rPr>
                                <m:nor/>
                              </m:rPr>
                              <a:rPr lang="zh-TW" altLang="en-US" sz="1200" dirty="0"/>
                              <m:t> </m:t>
                            </m:r>
                          </m:e>
                          <m:sup>
                            <m:r>
                              <a:rPr lang="en-US" altLang="zh-TW" sz="1200" i="1">
                                <a:latin typeface="Cambria Math" panose="02040503050406030204" pitchFamily="18" charset="0"/>
                                <a:ea typeface="Cambria Math" panose="02040503050406030204" pitchFamily="18" charset="0"/>
                                <a:cs typeface="Times New Roman" panose="02020603050405020304" pitchFamily="18" charset="0"/>
                              </a:rPr>
                              <m:t>+</m:t>
                            </m:r>
                          </m:sup>
                        </m:sSup>
                      </m:oMath>
                    </m:oMathPara>
                  </a14:m>
                  <a:endParaRPr lang="zh-TW" altLang="en-US" sz="1200"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6727818" y="3009799"/>
                  <a:ext cx="1089660" cy="276999"/>
                </a:xfrm>
                <a:prstGeom prst="rect">
                  <a:avLst/>
                </a:prstGeom>
                <a:blipFill>
                  <a:blip r:embed="rId3"/>
                  <a:stretch>
                    <a:fillRect/>
                  </a:stretch>
                </a:blipFill>
              </p:spPr>
              <p:txBody>
                <a:bodyPr/>
                <a:lstStyle/>
                <a:p>
                  <a:r>
                    <a:rPr lang="zh-TW" altLang="en-US">
                      <a:noFill/>
                    </a:rPr>
                    <a:t> </a:t>
                  </a:r>
                </a:p>
              </p:txBody>
            </p:sp>
          </mc:Fallback>
        </mc:AlternateContent>
      </p:grpSp>
      <p:grpSp>
        <p:nvGrpSpPr>
          <p:cNvPr id="9" name="群組 8"/>
          <p:cNvGrpSpPr/>
          <p:nvPr/>
        </p:nvGrpSpPr>
        <p:grpSpPr>
          <a:xfrm>
            <a:off x="1713734" y="1797430"/>
            <a:ext cx="1224000" cy="1223010"/>
            <a:chOff x="1543050" y="2308860"/>
            <a:chExt cx="1224000" cy="1223010"/>
          </a:xfrm>
        </p:grpSpPr>
        <p:sp>
          <p:nvSpPr>
            <p:cNvPr id="6" name="矩形 5"/>
            <p:cNvSpPr/>
            <p:nvPr/>
          </p:nvSpPr>
          <p:spPr>
            <a:xfrm>
              <a:off x="1543050" y="2308860"/>
              <a:ext cx="1224000" cy="1223010"/>
            </a:xfrm>
            <a:prstGeom prst="rect">
              <a:avLst/>
            </a:prstGeom>
            <a:ln w="38100">
              <a:solidFill>
                <a:schemeClr val="tx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cxnSp>
          <p:nvCxnSpPr>
            <p:cNvPr id="8" name="直線接點 7"/>
            <p:cNvCxnSpPr>
              <a:stCxn id="6" idx="0"/>
            </p:cNvCxnSpPr>
            <p:nvPr/>
          </p:nvCxnSpPr>
          <p:spPr>
            <a:xfrm>
              <a:off x="2155050" y="2308860"/>
              <a:ext cx="0" cy="1223010"/>
            </a:xfrm>
            <a:prstGeom prst="line">
              <a:avLst/>
            </a:prstGeom>
            <a:ln w="38100">
              <a:solidFill>
                <a:schemeClr val="tx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 name="群組 9"/>
          <p:cNvGrpSpPr/>
          <p:nvPr/>
        </p:nvGrpSpPr>
        <p:grpSpPr>
          <a:xfrm rot="16200000">
            <a:off x="1713734" y="3520051"/>
            <a:ext cx="1224000" cy="1223010"/>
            <a:chOff x="1543050" y="2308860"/>
            <a:chExt cx="1224000" cy="1223010"/>
          </a:xfrm>
        </p:grpSpPr>
        <p:sp>
          <p:nvSpPr>
            <p:cNvPr id="11" name="矩形 10"/>
            <p:cNvSpPr/>
            <p:nvPr/>
          </p:nvSpPr>
          <p:spPr>
            <a:xfrm>
              <a:off x="1543050" y="2308860"/>
              <a:ext cx="1224000" cy="1223010"/>
            </a:xfrm>
            <a:prstGeom prst="rect">
              <a:avLst/>
            </a:prstGeom>
            <a:ln w="38100">
              <a:solidFill>
                <a:schemeClr val="tx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cxnSp>
          <p:nvCxnSpPr>
            <p:cNvPr id="12" name="直線接點 11"/>
            <p:cNvCxnSpPr>
              <a:stCxn id="11" idx="0"/>
            </p:cNvCxnSpPr>
            <p:nvPr/>
          </p:nvCxnSpPr>
          <p:spPr>
            <a:xfrm>
              <a:off x="2155050" y="2308860"/>
              <a:ext cx="0" cy="1223010"/>
            </a:xfrm>
            <a:prstGeom prst="line">
              <a:avLst/>
            </a:prstGeom>
            <a:ln w="38100">
              <a:solidFill>
                <a:schemeClr val="tx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9" name="文字方塊 38"/>
          <p:cNvSpPr txBox="1"/>
          <p:nvPr/>
        </p:nvSpPr>
        <p:spPr>
          <a:xfrm>
            <a:off x="1361456" y="5345091"/>
            <a:ext cx="1928553" cy="861774"/>
          </a:xfrm>
          <a:prstGeom prst="rect">
            <a:avLst/>
          </a:prstGeom>
          <a:noFill/>
        </p:spPr>
        <p:txBody>
          <a:bodyPr wrap="square" rtlCol="0">
            <a:spAutoFit/>
          </a:bodyPr>
          <a:lstStyle/>
          <a:p>
            <a:r>
              <a:rPr lang="en-US" altLang="zh-TW" sz="1600" dirty="0" smtClean="0"/>
              <a:t>(2.1) (1.2) modes eigenvalues </a:t>
            </a:r>
            <a:r>
              <a:rPr lang="zh-TW" altLang="en-US" sz="1600" dirty="0" smtClean="0"/>
              <a:t>相同</a:t>
            </a:r>
            <a:endParaRPr lang="en-US" altLang="zh-TW" sz="1600" dirty="0" smtClean="0"/>
          </a:p>
          <a:p>
            <a:r>
              <a:rPr lang="en-US" altLang="zh-TW" sz="1600" dirty="0" err="1" smtClean="0"/>
              <a:t>eigen</a:t>
            </a:r>
            <a:r>
              <a:rPr lang="en-US" altLang="zh-TW" sz="1600" dirty="0" smtClean="0"/>
              <a:t> mode </a:t>
            </a:r>
            <a:r>
              <a:rPr lang="zh-TW" altLang="en-US" sz="1600" dirty="0" smtClean="0"/>
              <a:t>不</a:t>
            </a:r>
            <a:r>
              <a:rPr lang="zh-TW" altLang="en-US" dirty="0" smtClean="0"/>
              <a:t>同</a:t>
            </a:r>
            <a:endParaRPr lang="zh-TW" altLang="en-US" dirty="0"/>
          </a:p>
        </p:txBody>
      </p:sp>
      <p:pic>
        <p:nvPicPr>
          <p:cNvPr id="40" name="圖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1805" y="1656406"/>
            <a:ext cx="1472953" cy="1472953"/>
          </a:xfrm>
          <a:prstGeom prst="rect">
            <a:avLst/>
          </a:prstGeom>
        </p:spPr>
      </p:pic>
      <mc:AlternateContent xmlns:mc="http://schemas.openxmlformats.org/markup-compatibility/2006" xmlns:a14="http://schemas.microsoft.com/office/drawing/2010/main">
        <mc:Choice Requires="a14">
          <p:sp>
            <p:nvSpPr>
              <p:cNvPr id="44" name="文字方塊 43"/>
              <p:cNvSpPr txBox="1"/>
              <p:nvPr/>
            </p:nvSpPr>
            <p:spPr>
              <a:xfrm>
                <a:off x="8414666" y="3326417"/>
                <a:ext cx="3187230" cy="7101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𝑈</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e>
                      </m:d>
                      <m:r>
                        <a:rPr lang="en-US" altLang="zh-TW" b="0" i="1" smtClean="0">
                          <a:latin typeface="Cambria Math" panose="02040503050406030204" pitchFamily="18" charset="0"/>
                        </a:rPr>
                        <m:t>=</m:t>
                      </m:r>
                      <m:d>
                        <m:dPr>
                          <m:begChr m:val="{"/>
                          <m:endChr m:val=""/>
                          <m:ctrlPr>
                            <a:rPr lang="en-US" altLang="zh-TW" b="0" i="1" smtClean="0">
                              <a:latin typeface="Cambria Math" panose="02040503050406030204" pitchFamily="18" charset="0"/>
                            </a:rPr>
                          </m:ctrlPr>
                        </m:dPr>
                        <m:e>
                          <m:eqArr>
                            <m:eqArrPr>
                              <m:ctrlPr>
                                <a:rPr lang="en-US" altLang="zh-TW" b="0" i="1" smtClean="0">
                                  <a:latin typeface="Cambria Math" panose="02040503050406030204" pitchFamily="18" charset="0"/>
                                </a:rPr>
                              </m:ctrlPr>
                            </m:eqArrPr>
                            <m:e>
                              <m:r>
                                <a:rPr lang="en-US" altLang="zh-TW" b="0" i="1" smtClean="0">
                                  <a:latin typeface="Cambria Math" panose="02040503050406030204" pitchFamily="18" charset="0"/>
                                </a:rPr>
                                <m:t>𝑃</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rPr>
                                <m:t>𝑄</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𝑠</m:t>
                                  </m:r>
                                </m:e>
                              </m:d>
                              <m:r>
                                <a:rPr lang="en-US" altLang="zh-TW" b="0" i="1" smtClean="0">
                                  <a:latin typeface="Cambria Math" panose="02040503050406030204" pitchFamily="18" charset="0"/>
                                </a:rPr>
                                <m:t>, </m:t>
                              </m:r>
                              <m:d>
                                <m:dPr>
                                  <m:begChr m:val="|"/>
                                  <m:endChr m:val="|"/>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rPr>
                                <m:t>&gt;</m:t>
                              </m:r>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𝑠</m:t>
                                  </m:r>
                                </m:e>
                              </m:d>
                            </m:e>
                            <m:e>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𝑠</m:t>
                                  </m:r>
                                </m:e>
                              </m:d>
                              <m:r>
                                <a:rPr lang="en-US" altLang="zh-TW" i="1">
                                  <a:latin typeface="Cambria Math" panose="02040503050406030204" pitchFamily="18" charset="0"/>
                                </a:rPr>
                                <m:t>𝑄</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𝑥</m:t>
                                  </m:r>
                                </m:e>
                              </m:d>
                              <m:r>
                                <a:rPr lang="en-US" altLang="zh-TW" i="1">
                                  <a:latin typeface="Cambria Math" panose="02040503050406030204" pitchFamily="18" charset="0"/>
                                </a:rPr>
                                <m:t>, </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&lt;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𝑠</m:t>
                                  </m:r>
                                </m:e>
                              </m:d>
                            </m:e>
                          </m:eqArr>
                        </m:e>
                      </m:d>
                    </m:oMath>
                  </m:oMathPara>
                </a14:m>
                <a:endParaRPr lang="zh-TW" altLang="en-US" dirty="0"/>
              </a:p>
            </p:txBody>
          </p:sp>
        </mc:Choice>
        <mc:Fallback xmlns="">
          <p:sp>
            <p:nvSpPr>
              <p:cNvPr id="44" name="文字方塊 43"/>
              <p:cNvSpPr txBox="1">
                <a:spLocks noRot="1" noChangeAspect="1" noMove="1" noResize="1" noEditPoints="1" noAdjustHandles="1" noChangeArrowheads="1" noChangeShapeType="1" noTextEdit="1"/>
              </p:cNvSpPr>
              <p:nvPr/>
            </p:nvSpPr>
            <p:spPr>
              <a:xfrm>
                <a:off x="8414666" y="3326417"/>
                <a:ext cx="3187230" cy="710194"/>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p:cNvSpPr txBox="1"/>
              <p:nvPr/>
            </p:nvSpPr>
            <p:spPr>
              <a:xfrm>
                <a:off x="8608045" y="4579716"/>
                <a:ext cx="2800473" cy="13840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600" i="1" smtClean="0">
                              <a:solidFill>
                                <a:schemeClr val="tx1"/>
                              </a:solidFill>
                              <a:latin typeface="Cambria Math" panose="02040503050406030204" pitchFamily="18" charset="0"/>
                            </a:rPr>
                          </m:ctrlPr>
                        </m:naryPr>
                        <m:sub/>
                        <m:sup/>
                        <m:e>
                          <m:r>
                            <a:rPr lang="en-US" altLang="zh-TW" sz="1600" i="1">
                              <a:solidFill>
                                <a:schemeClr val="tx1"/>
                              </a:solidFill>
                              <a:latin typeface="Cambria Math" panose="02040503050406030204" pitchFamily="18" charset="0"/>
                            </a:rPr>
                            <m:t>𝑈</m:t>
                          </m:r>
                          <m:d>
                            <m:dPr>
                              <m:ctrlPr>
                                <a:rPr lang="en-US" altLang="zh-TW" sz="1600" i="1">
                                  <a:solidFill>
                                    <a:schemeClr val="tx1"/>
                                  </a:solidFill>
                                  <a:latin typeface="Cambria Math" panose="02040503050406030204" pitchFamily="18" charset="0"/>
                                </a:rPr>
                              </m:ctrlPr>
                            </m:dPr>
                            <m:e>
                              <m:r>
                                <a:rPr lang="en-US" altLang="zh-TW" sz="1600" i="1">
                                  <a:solidFill>
                                    <a:schemeClr val="tx1"/>
                                  </a:solidFill>
                                  <a:latin typeface="Cambria Math" panose="02040503050406030204" pitchFamily="18" charset="0"/>
                                </a:rPr>
                                <m:t>𝑥</m:t>
                              </m:r>
                              <m:r>
                                <a:rPr lang="en-US" altLang="zh-TW" sz="1600" i="1">
                                  <a:solidFill>
                                    <a:schemeClr val="tx1"/>
                                  </a:solidFill>
                                  <a:latin typeface="Cambria Math" panose="02040503050406030204" pitchFamily="18" charset="0"/>
                                </a:rPr>
                                <m:t>,</m:t>
                              </m:r>
                              <m:r>
                                <a:rPr lang="en-US" altLang="zh-TW" sz="1600" b="0" i="1" smtClean="0">
                                  <a:solidFill>
                                    <a:schemeClr val="tx1"/>
                                  </a:solidFill>
                                  <a:latin typeface="Cambria Math" panose="02040503050406030204" pitchFamily="18" charset="0"/>
                                </a:rPr>
                                <m:t>𝑠</m:t>
                              </m:r>
                            </m:e>
                          </m:d>
                        </m:e>
                      </m:nary>
                      <m:r>
                        <a:rPr lang="en-US" altLang="zh-TW" sz="1600" b="0" i="1" smtClean="0">
                          <a:solidFill>
                            <a:schemeClr val="tx1"/>
                          </a:solidFill>
                          <a:latin typeface="Cambria Math" panose="02040503050406030204" pitchFamily="18" charset="0"/>
                        </a:rPr>
                        <m:t>𝑑𝑏</m:t>
                      </m:r>
                      <m:r>
                        <a:rPr lang="en-US" altLang="zh-TW" sz="1600" b="0" i="1" smtClean="0">
                          <a:solidFill>
                            <a:schemeClr val="tx1"/>
                          </a:solidFill>
                          <a:latin typeface="Cambria Math" panose="02040503050406030204" pitchFamily="18" charset="0"/>
                        </a:rPr>
                        <m:t>(</m:t>
                      </m:r>
                      <m:r>
                        <a:rPr lang="en-US" altLang="zh-TW" sz="1600" b="0" i="1" smtClean="0">
                          <a:solidFill>
                            <a:schemeClr val="tx1"/>
                          </a:solidFill>
                          <a:latin typeface="Cambria Math" panose="02040503050406030204" pitchFamily="18" charset="0"/>
                        </a:rPr>
                        <m:t>𝑥</m:t>
                      </m:r>
                      <m:r>
                        <a:rPr lang="en-US" altLang="zh-TW" sz="1600" b="0" i="1" smtClean="0">
                          <a:solidFill>
                            <a:schemeClr val="tx1"/>
                          </a:solidFill>
                          <a:latin typeface="Cambria Math" panose="02040503050406030204" pitchFamily="18" charset="0"/>
                        </a:rPr>
                        <m:t>)</m:t>
                      </m:r>
                      <m:r>
                        <a:rPr lang="en-US" altLang="zh-TW" sz="1600" i="1">
                          <a:solidFill>
                            <a:schemeClr val="tx1"/>
                          </a:solidFill>
                          <a:latin typeface="Cambria Math" panose="02040503050406030204" pitchFamily="18" charset="0"/>
                        </a:rPr>
                        <m:t>𝑑</m:t>
                      </m:r>
                      <m:r>
                        <a:rPr lang="en-US" altLang="zh-TW" sz="1600" b="0" i="1" smtClean="0">
                          <a:solidFill>
                            <a:schemeClr val="tx1"/>
                          </a:solidFill>
                          <a:latin typeface="Cambria Math" panose="02040503050406030204" pitchFamily="18" charset="0"/>
                        </a:rPr>
                        <m:t>𝑏</m:t>
                      </m:r>
                      <m:d>
                        <m:dPr>
                          <m:ctrlPr>
                            <a:rPr lang="en-US" altLang="zh-TW" sz="1600" i="1">
                              <a:solidFill>
                                <a:schemeClr val="tx1"/>
                              </a:solidFill>
                              <a:latin typeface="Cambria Math" panose="02040503050406030204" pitchFamily="18" charset="0"/>
                            </a:rPr>
                          </m:ctrlPr>
                        </m:dPr>
                        <m:e>
                          <m:r>
                            <a:rPr lang="en-US" altLang="zh-TW" sz="1600" b="0" i="1" smtClean="0">
                              <a:solidFill>
                                <a:schemeClr val="tx1"/>
                              </a:solidFill>
                              <a:latin typeface="Cambria Math" panose="02040503050406030204" pitchFamily="18" charset="0"/>
                            </a:rPr>
                            <m:t>𝑠</m:t>
                          </m:r>
                        </m:e>
                      </m:d>
                      <m:r>
                        <a:rPr lang="en-US" altLang="zh-TW" sz="1600" b="0" i="0" smtClean="0">
                          <a:solidFill>
                            <a:schemeClr val="tx1"/>
                          </a:solidFill>
                          <a:latin typeface="Cambria Math" panose="02040503050406030204" pitchFamily="18" charset="0"/>
                        </a:rPr>
                        <m:t>=</m:t>
                      </m:r>
                      <m:nary>
                        <m:naryPr>
                          <m:limLoc m:val="undOvr"/>
                          <m:subHide m:val="on"/>
                          <m:supHide m:val="on"/>
                          <m:ctrlPr>
                            <a:rPr lang="en-US" altLang="zh-TW" sz="1600" b="0" i="1" smtClean="0">
                              <a:solidFill>
                                <a:schemeClr val="tx1"/>
                              </a:solidFill>
                              <a:latin typeface="Cambria Math" panose="02040503050406030204" pitchFamily="18" charset="0"/>
                            </a:rPr>
                          </m:ctrlPr>
                        </m:naryPr>
                        <m:sub/>
                        <m:sup/>
                        <m:e>
                          <m:r>
                            <a:rPr lang="en-US" altLang="zh-TW" sz="1600" b="0" i="1" smtClean="0">
                              <a:solidFill>
                                <a:schemeClr val="tx1"/>
                              </a:solidFill>
                              <a:latin typeface="Cambria Math" panose="02040503050406030204" pitchFamily="18" charset="0"/>
                            </a:rPr>
                            <m:t>𝑃</m:t>
                          </m:r>
                          <m:d>
                            <m:dPr>
                              <m:ctrlPr>
                                <a:rPr lang="en-US" altLang="zh-TW" sz="1600" b="0" i="1" smtClean="0">
                                  <a:solidFill>
                                    <a:schemeClr val="tx1"/>
                                  </a:solidFill>
                                  <a:latin typeface="Cambria Math" panose="02040503050406030204" pitchFamily="18" charset="0"/>
                                </a:rPr>
                              </m:ctrlPr>
                            </m:dPr>
                            <m:e>
                              <m:r>
                                <a:rPr lang="en-US" altLang="zh-TW" sz="1600" b="0" i="1" smtClean="0">
                                  <a:solidFill>
                                    <a:schemeClr val="tx1"/>
                                  </a:solidFill>
                                  <a:latin typeface="Cambria Math" panose="02040503050406030204" pitchFamily="18" charset="0"/>
                                </a:rPr>
                                <m:t>𝑥</m:t>
                              </m:r>
                            </m:e>
                          </m:d>
                        </m:e>
                      </m:nary>
                      <m:r>
                        <a:rPr lang="en-US" altLang="zh-TW" sz="1600" b="0" i="1" smtClean="0">
                          <a:solidFill>
                            <a:schemeClr val="tx1"/>
                          </a:solidFill>
                          <a:latin typeface="Cambria Math" panose="02040503050406030204" pitchFamily="18" charset="0"/>
                        </a:rPr>
                        <m:t>𝑑𝑏</m:t>
                      </m:r>
                      <m:r>
                        <a:rPr lang="en-US" altLang="zh-TW" sz="1600" b="0" i="1" smtClean="0">
                          <a:solidFill>
                            <a:schemeClr val="tx1"/>
                          </a:solidFill>
                          <a:latin typeface="Cambria Math" panose="02040503050406030204" pitchFamily="18" charset="0"/>
                        </a:rPr>
                        <m:t>(</m:t>
                      </m:r>
                      <m:r>
                        <a:rPr lang="en-US" altLang="zh-TW" sz="1600" b="0" i="1" smtClean="0">
                          <a:solidFill>
                            <a:schemeClr val="tx1"/>
                          </a:solidFill>
                          <a:latin typeface="Cambria Math" panose="02040503050406030204" pitchFamily="18" charset="0"/>
                        </a:rPr>
                        <m:t>𝑥</m:t>
                      </m:r>
                      <m:r>
                        <a:rPr lang="en-US" altLang="zh-TW" sz="1600" b="0" i="1" smtClean="0">
                          <a:solidFill>
                            <a:schemeClr val="tx1"/>
                          </a:solidFill>
                          <a:latin typeface="Cambria Math" panose="02040503050406030204" pitchFamily="18" charset="0"/>
                        </a:rPr>
                        <m:t>)</m:t>
                      </m:r>
                      <m:nary>
                        <m:naryPr>
                          <m:limLoc m:val="undOvr"/>
                          <m:subHide m:val="on"/>
                          <m:supHide m:val="on"/>
                          <m:ctrlPr>
                            <a:rPr lang="en-US" altLang="zh-TW" sz="1600" b="0" i="1" smtClean="0">
                              <a:solidFill>
                                <a:schemeClr val="tx1"/>
                              </a:solidFill>
                              <a:latin typeface="Cambria Math" panose="02040503050406030204" pitchFamily="18" charset="0"/>
                            </a:rPr>
                          </m:ctrlPr>
                        </m:naryPr>
                        <m:sub/>
                        <m:sup/>
                        <m:e>
                          <m:r>
                            <a:rPr lang="en-US" altLang="zh-TW" sz="1600" b="0" i="1" smtClean="0">
                              <a:solidFill>
                                <a:schemeClr val="tx1"/>
                              </a:solidFill>
                              <a:latin typeface="Cambria Math" panose="02040503050406030204" pitchFamily="18" charset="0"/>
                            </a:rPr>
                            <m:t>𝑄</m:t>
                          </m:r>
                          <m:d>
                            <m:dPr>
                              <m:ctrlPr>
                                <a:rPr lang="en-US" altLang="zh-TW" sz="1600" b="0" i="1" smtClean="0">
                                  <a:solidFill>
                                    <a:schemeClr val="tx1"/>
                                  </a:solidFill>
                                  <a:latin typeface="Cambria Math" panose="02040503050406030204" pitchFamily="18" charset="0"/>
                                </a:rPr>
                              </m:ctrlPr>
                            </m:dPr>
                            <m:e>
                              <m:r>
                                <a:rPr lang="en-US" altLang="zh-TW" sz="1600" b="0" i="1" smtClean="0">
                                  <a:solidFill>
                                    <a:schemeClr val="tx1"/>
                                  </a:solidFill>
                                  <a:latin typeface="Cambria Math" panose="02040503050406030204" pitchFamily="18" charset="0"/>
                                </a:rPr>
                                <m:t>𝑠</m:t>
                              </m:r>
                            </m:e>
                          </m:d>
                        </m:e>
                      </m:nary>
                      <m:r>
                        <a:rPr lang="en-US" altLang="zh-TW" sz="1600" b="0" i="1" smtClean="0">
                          <a:solidFill>
                            <a:schemeClr val="tx1"/>
                          </a:solidFill>
                          <a:latin typeface="Cambria Math" panose="02040503050406030204" pitchFamily="18" charset="0"/>
                        </a:rPr>
                        <m:t>𝑑𝑏</m:t>
                      </m:r>
                      <m:r>
                        <a:rPr lang="en-US" altLang="zh-TW" sz="1600" b="0" i="1" smtClean="0">
                          <a:solidFill>
                            <a:schemeClr val="tx1"/>
                          </a:solidFill>
                          <a:latin typeface="Cambria Math" panose="02040503050406030204" pitchFamily="18" charset="0"/>
                        </a:rPr>
                        <m:t>(</m:t>
                      </m:r>
                      <m:r>
                        <a:rPr lang="en-US" altLang="zh-TW" sz="1600" b="0" i="1" smtClean="0">
                          <a:solidFill>
                            <a:schemeClr val="tx1"/>
                          </a:solidFill>
                          <a:latin typeface="Cambria Math" panose="02040503050406030204" pitchFamily="18" charset="0"/>
                        </a:rPr>
                        <m:t>𝑠</m:t>
                      </m:r>
                      <m:r>
                        <a:rPr lang="en-US" altLang="zh-TW" sz="1600" b="0" i="1" smtClean="0">
                          <a:solidFill>
                            <a:schemeClr val="tx1"/>
                          </a:solidFill>
                          <a:latin typeface="Cambria Math" panose="02040503050406030204" pitchFamily="18" charset="0"/>
                        </a:rPr>
                        <m:t>)</m:t>
                      </m:r>
                    </m:oMath>
                  </m:oMathPara>
                </a14:m>
                <a:endParaRPr lang="zh-TW" altLang="en-US" sz="1600" dirty="0">
                  <a:solidFill>
                    <a:schemeClr val="tx1"/>
                  </a:solidFill>
                </a:endParaRPr>
              </a:p>
            </p:txBody>
          </p:sp>
        </mc:Choice>
        <mc:Fallback xmlns="">
          <p:sp>
            <p:nvSpPr>
              <p:cNvPr id="45" name="文字方塊 44"/>
              <p:cNvSpPr txBox="1">
                <a:spLocks noRot="1" noChangeAspect="1" noMove="1" noResize="1" noEditPoints="1" noAdjustHandles="1" noChangeArrowheads="1" noChangeShapeType="1" noTextEdit="1"/>
              </p:cNvSpPr>
              <p:nvPr/>
            </p:nvSpPr>
            <p:spPr>
              <a:xfrm>
                <a:off x="8608045" y="4579716"/>
                <a:ext cx="2800473" cy="1384097"/>
              </a:xfrm>
              <a:prstGeom prst="rect">
                <a:avLst/>
              </a:prstGeom>
              <a:blipFill>
                <a:blip r:embed="rId6"/>
                <a:stretch>
                  <a:fillRect/>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文字方塊 33"/>
              <p:cNvSpPr txBox="1"/>
              <p:nvPr/>
            </p:nvSpPr>
            <p:spPr>
              <a:xfrm>
                <a:off x="6761156" y="4315160"/>
                <a:ext cx="108966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l-GR" altLang="zh-TW" sz="12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TW" sz="1200" i="1">
                              <a:latin typeface="Cambria Math" panose="02040503050406030204" pitchFamily="18" charset="0"/>
                              <a:ea typeface="Cambria Math" panose="02040503050406030204" pitchFamily="18" charset="0"/>
                              <a:cs typeface="Times New Roman" panose="02020603050405020304" pitchFamily="18" charset="0"/>
                            </a:rPr>
                            <m:t>Γ</m:t>
                          </m:r>
                          <m:r>
                            <m:rPr>
                              <m:nor/>
                            </m:rPr>
                            <a:rPr lang="zh-TW" altLang="en-US" sz="1200" dirty="0"/>
                            <m:t> </m:t>
                          </m:r>
                        </m:e>
                        <m:sup>
                          <m:r>
                            <a:rPr lang="en-US" altLang="zh-TW" sz="1200" i="1">
                              <a:latin typeface="Cambria Math" panose="02040503050406030204" pitchFamily="18" charset="0"/>
                              <a:ea typeface="Cambria Math" panose="02040503050406030204" pitchFamily="18" charset="0"/>
                              <a:cs typeface="Times New Roman" panose="02020603050405020304" pitchFamily="18" charset="0"/>
                            </a:rPr>
                            <m:t>+</m:t>
                          </m:r>
                        </m:sup>
                      </m:sSup>
                    </m:oMath>
                  </m:oMathPara>
                </a14:m>
                <a:endParaRPr lang="zh-TW" altLang="en-US" sz="1200" dirty="0"/>
              </a:p>
            </p:txBody>
          </p:sp>
        </mc:Choice>
        <mc:Fallback xmlns="">
          <p:sp>
            <p:nvSpPr>
              <p:cNvPr id="34" name="文字方塊 33"/>
              <p:cNvSpPr txBox="1">
                <a:spLocks noRot="1" noChangeAspect="1" noMove="1" noResize="1" noEditPoints="1" noAdjustHandles="1" noChangeArrowheads="1" noChangeShapeType="1" noTextEdit="1"/>
              </p:cNvSpPr>
              <p:nvPr/>
            </p:nvSpPr>
            <p:spPr>
              <a:xfrm>
                <a:off x="6761156" y="4315160"/>
                <a:ext cx="1089660" cy="276999"/>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5" name="文字方塊 34"/>
              <p:cNvSpPr txBox="1"/>
              <p:nvPr/>
            </p:nvSpPr>
            <p:spPr>
              <a:xfrm>
                <a:off x="6761156" y="4852517"/>
                <a:ext cx="1089660"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l-GR" altLang="zh-TW" sz="1200" i="1" smtClean="0">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altLang="zh-TW" sz="1200" i="1">
                              <a:latin typeface="Cambria Math" panose="02040503050406030204" pitchFamily="18" charset="0"/>
                              <a:ea typeface="Cambria Math" panose="02040503050406030204" pitchFamily="18" charset="0"/>
                              <a:cs typeface="Times New Roman" panose="02020603050405020304" pitchFamily="18" charset="0"/>
                            </a:rPr>
                            <m:t>Γ</m:t>
                          </m:r>
                          <m:r>
                            <m:rPr>
                              <m:nor/>
                            </m:rPr>
                            <a:rPr lang="zh-TW" altLang="en-US" sz="1200" dirty="0"/>
                            <m:t> </m:t>
                          </m:r>
                        </m:e>
                        <m:sup>
                          <m:r>
                            <a:rPr lang="en-US" altLang="zh-TW" sz="1200" i="1">
                              <a:latin typeface="Cambria Math" panose="02040503050406030204" pitchFamily="18" charset="0"/>
                              <a:ea typeface="Cambria Math" panose="02040503050406030204" pitchFamily="18" charset="0"/>
                              <a:cs typeface="Times New Roman" panose="02020603050405020304" pitchFamily="18" charset="0"/>
                            </a:rPr>
                            <m:t>−</m:t>
                          </m:r>
                        </m:sup>
                      </m:sSup>
                    </m:oMath>
                  </m:oMathPara>
                </a14:m>
                <a:endParaRPr lang="zh-TW" altLang="en-US" sz="1200"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6761156" y="4852517"/>
                <a:ext cx="1089660" cy="276999"/>
              </a:xfrm>
              <a:prstGeom prst="rect">
                <a:avLst/>
              </a:prstGeom>
              <a:blipFill>
                <a:blip r:embed="rId8"/>
                <a:stretch>
                  <a:fillRect/>
                </a:stretch>
              </a:blipFill>
            </p:spPr>
            <p:txBody>
              <a:bodyPr/>
              <a:lstStyle/>
              <a:p>
                <a:r>
                  <a:rPr lang="zh-TW" altLang="en-US">
                    <a:noFill/>
                  </a:rPr>
                  <a:t> </a:t>
                </a:r>
              </a:p>
            </p:txBody>
          </p:sp>
        </mc:Fallback>
      </mc:AlternateContent>
      <p:sp>
        <p:nvSpPr>
          <p:cNvPr id="52" name="手繪多邊形 51"/>
          <p:cNvSpPr/>
          <p:nvPr/>
        </p:nvSpPr>
        <p:spPr>
          <a:xfrm>
            <a:off x="6536321" y="4255498"/>
            <a:ext cx="1314495" cy="976115"/>
          </a:xfrm>
          <a:custGeom>
            <a:avLst/>
            <a:gdLst>
              <a:gd name="connsiteX0" fmla="*/ 126578 w 1039086"/>
              <a:gd name="connsiteY0" fmla="*/ 69880 h 1011300"/>
              <a:gd name="connsiteX1" fmla="*/ 69428 w 1039086"/>
              <a:gd name="connsiteY1" fmla="*/ 1007140 h 1011300"/>
              <a:gd name="connsiteX2" fmla="*/ 1029548 w 1039086"/>
              <a:gd name="connsiteY2" fmla="*/ 401350 h 1011300"/>
              <a:gd name="connsiteX3" fmla="*/ 538058 w 1039086"/>
              <a:gd name="connsiteY3" fmla="*/ 104170 h 1011300"/>
              <a:gd name="connsiteX4" fmla="*/ 126578 w 1039086"/>
              <a:gd name="connsiteY4" fmla="*/ 69880 h 1011300"/>
              <a:gd name="connsiteX0" fmla="*/ 393556 w 1306064"/>
              <a:gd name="connsiteY0" fmla="*/ 30077 h 967576"/>
              <a:gd name="connsiteX1" fmla="*/ 491 w 1306064"/>
              <a:gd name="connsiteY1" fmla="*/ 429492 h 967576"/>
              <a:gd name="connsiteX2" fmla="*/ 336406 w 1306064"/>
              <a:gd name="connsiteY2" fmla="*/ 967337 h 967576"/>
              <a:gd name="connsiteX3" fmla="*/ 1296526 w 1306064"/>
              <a:gd name="connsiteY3" fmla="*/ 361547 h 967576"/>
              <a:gd name="connsiteX4" fmla="*/ 805036 w 1306064"/>
              <a:gd name="connsiteY4" fmla="*/ 64367 h 967576"/>
              <a:gd name="connsiteX5" fmla="*/ 393556 w 1306064"/>
              <a:gd name="connsiteY5" fmla="*/ 30077 h 967576"/>
              <a:gd name="connsiteX0" fmla="*/ 393506 w 1314495"/>
              <a:gd name="connsiteY0" fmla="*/ 30077 h 991047"/>
              <a:gd name="connsiteX1" fmla="*/ 441 w 1314495"/>
              <a:gd name="connsiteY1" fmla="*/ 429492 h 991047"/>
              <a:gd name="connsiteX2" fmla="*/ 336356 w 1314495"/>
              <a:gd name="connsiteY2" fmla="*/ 967337 h 991047"/>
              <a:gd name="connsiteX3" fmla="*/ 1197416 w 1314495"/>
              <a:gd name="connsiteY3" fmla="*/ 842242 h 991047"/>
              <a:gd name="connsiteX4" fmla="*/ 1296476 w 1314495"/>
              <a:gd name="connsiteY4" fmla="*/ 361547 h 991047"/>
              <a:gd name="connsiteX5" fmla="*/ 804986 w 1314495"/>
              <a:gd name="connsiteY5" fmla="*/ 64367 h 991047"/>
              <a:gd name="connsiteX6" fmla="*/ 393506 w 1314495"/>
              <a:gd name="connsiteY6" fmla="*/ 30077 h 991047"/>
              <a:gd name="connsiteX0" fmla="*/ 393506 w 1314495"/>
              <a:gd name="connsiteY0" fmla="*/ 47139 h 1008109"/>
              <a:gd name="connsiteX1" fmla="*/ 441 w 1314495"/>
              <a:gd name="connsiteY1" fmla="*/ 446554 h 1008109"/>
              <a:gd name="connsiteX2" fmla="*/ 336356 w 1314495"/>
              <a:gd name="connsiteY2" fmla="*/ 984399 h 1008109"/>
              <a:gd name="connsiteX3" fmla="*/ 1197416 w 1314495"/>
              <a:gd name="connsiteY3" fmla="*/ 859304 h 1008109"/>
              <a:gd name="connsiteX4" fmla="*/ 1296476 w 1314495"/>
              <a:gd name="connsiteY4" fmla="*/ 378609 h 1008109"/>
              <a:gd name="connsiteX5" fmla="*/ 1062161 w 1314495"/>
              <a:gd name="connsiteY5" fmla="*/ 43329 h 1008109"/>
              <a:gd name="connsiteX6" fmla="*/ 393506 w 1314495"/>
              <a:gd name="connsiteY6" fmla="*/ 47139 h 1008109"/>
              <a:gd name="connsiteX0" fmla="*/ 310956 w 1314495"/>
              <a:gd name="connsiteY0" fmla="*/ 132180 h 972500"/>
              <a:gd name="connsiteX1" fmla="*/ 441 w 1314495"/>
              <a:gd name="connsiteY1" fmla="*/ 410945 h 972500"/>
              <a:gd name="connsiteX2" fmla="*/ 336356 w 1314495"/>
              <a:gd name="connsiteY2" fmla="*/ 948790 h 972500"/>
              <a:gd name="connsiteX3" fmla="*/ 1197416 w 1314495"/>
              <a:gd name="connsiteY3" fmla="*/ 823695 h 972500"/>
              <a:gd name="connsiteX4" fmla="*/ 1296476 w 1314495"/>
              <a:gd name="connsiteY4" fmla="*/ 343000 h 972500"/>
              <a:gd name="connsiteX5" fmla="*/ 1062161 w 1314495"/>
              <a:gd name="connsiteY5" fmla="*/ 7720 h 972500"/>
              <a:gd name="connsiteX6" fmla="*/ 310956 w 1314495"/>
              <a:gd name="connsiteY6" fmla="*/ 132180 h 972500"/>
              <a:gd name="connsiteX0" fmla="*/ 310956 w 1314495"/>
              <a:gd name="connsiteY0" fmla="*/ 135452 h 975772"/>
              <a:gd name="connsiteX1" fmla="*/ 441 w 1314495"/>
              <a:gd name="connsiteY1" fmla="*/ 414217 h 975772"/>
              <a:gd name="connsiteX2" fmla="*/ 336356 w 1314495"/>
              <a:gd name="connsiteY2" fmla="*/ 952062 h 975772"/>
              <a:gd name="connsiteX3" fmla="*/ 1197416 w 1314495"/>
              <a:gd name="connsiteY3" fmla="*/ 826967 h 975772"/>
              <a:gd name="connsiteX4" fmla="*/ 1296476 w 1314495"/>
              <a:gd name="connsiteY4" fmla="*/ 346272 h 975772"/>
              <a:gd name="connsiteX5" fmla="*/ 1062161 w 1314495"/>
              <a:gd name="connsiteY5" fmla="*/ 10992 h 975772"/>
              <a:gd name="connsiteX6" fmla="*/ 310956 w 1314495"/>
              <a:gd name="connsiteY6" fmla="*/ 135452 h 975772"/>
              <a:gd name="connsiteX0" fmla="*/ 310956 w 1314495"/>
              <a:gd name="connsiteY0" fmla="*/ 133217 h 973537"/>
              <a:gd name="connsiteX1" fmla="*/ 441 w 1314495"/>
              <a:gd name="connsiteY1" fmla="*/ 411982 h 973537"/>
              <a:gd name="connsiteX2" fmla="*/ 336356 w 1314495"/>
              <a:gd name="connsiteY2" fmla="*/ 949827 h 973537"/>
              <a:gd name="connsiteX3" fmla="*/ 1197416 w 1314495"/>
              <a:gd name="connsiteY3" fmla="*/ 824732 h 973537"/>
              <a:gd name="connsiteX4" fmla="*/ 1296476 w 1314495"/>
              <a:gd name="connsiteY4" fmla="*/ 344037 h 973537"/>
              <a:gd name="connsiteX5" fmla="*/ 1062161 w 1314495"/>
              <a:gd name="connsiteY5" fmla="*/ 8757 h 973537"/>
              <a:gd name="connsiteX6" fmla="*/ 310956 w 1314495"/>
              <a:gd name="connsiteY6" fmla="*/ 133217 h 973537"/>
              <a:gd name="connsiteX0" fmla="*/ 310956 w 1314495"/>
              <a:gd name="connsiteY0" fmla="*/ 135795 h 976115"/>
              <a:gd name="connsiteX1" fmla="*/ 441 w 1314495"/>
              <a:gd name="connsiteY1" fmla="*/ 414560 h 976115"/>
              <a:gd name="connsiteX2" fmla="*/ 336356 w 1314495"/>
              <a:gd name="connsiteY2" fmla="*/ 952405 h 976115"/>
              <a:gd name="connsiteX3" fmla="*/ 1197416 w 1314495"/>
              <a:gd name="connsiteY3" fmla="*/ 827310 h 976115"/>
              <a:gd name="connsiteX4" fmla="*/ 1296476 w 1314495"/>
              <a:gd name="connsiteY4" fmla="*/ 346615 h 976115"/>
              <a:gd name="connsiteX5" fmla="*/ 1062161 w 1314495"/>
              <a:gd name="connsiteY5" fmla="*/ 11335 h 976115"/>
              <a:gd name="connsiteX6" fmla="*/ 310956 w 1314495"/>
              <a:gd name="connsiteY6" fmla="*/ 135795 h 97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95" h="976115">
                <a:moveTo>
                  <a:pt x="310956" y="135795"/>
                </a:moveTo>
                <a:cubicBezTo>
                  <a:pt x="245128" y="247449"/>
                  <a:pt x="9966" y="258350"/>
                  <a:pt x="441" y="414560"/>
                </a:cubicBezTo>
                <a:cubicBezTo>
                  <a:pt x="-9084" y="570770"/>
                  <a:pt x="136860" y="883613"/>
                  <a:pt x="336356" y="952405"/>
                </a:cubicBezTo>
                <a:cubicBezTo>
                  <a:pt x="535852" y="1021197"/>
                  <a:pt x="1037396" y="928275"/>
                  <a:pt x="1197416" y="827310"/>
                </a:cubicBezTo>
                <a:cubicBezTo>
                  <a:pt x="1357436" y="726345"/>
                  <a:pt x="1312139" y="451919"/>
                  <a:pt x="1296476" y="346615"/>
                </a:cubicBezTo>
                <a:cubicBezTo>
                  <a:pt x="1280813" y="241311"/>
                  <a:pt x="1226414" y="46472"/>
                  <a:pt x="1062161" y="11335"/>
                </a:cubicBezTo>
                <a:cubicBezTo>
                  <a:pt x="897908" y="-23802"/>
                  <a:pt x="376784" y="24141"/>
                  <a:pt x="310956" y="135795"/>
                </a:cubicBezTo>
                <a:close/>
              </a:path>
            </a:pathLst>
          </a:custGeom>
          <a:solidFill>
            <a:srgbClr val="FFFFFF">
              <a:alpha val="38039"/>
            </a:srgb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useBgFill="1">
        <p:nvSpPr>
          <p:cNvPr id="53" name="橢圓 52"/>
          <p:cNvSpPr/>
          <p:nvPr/>
        </p:nvSpPr>
        <p:spPr>
          <a:xfrm>
            <a:off x="6851284" y="4719602"/>
            <a:ext cx="676275" cy="64393"/>
          </a:xfrm>
          <a:prstGeom prst="ellipse">
            <a:avLst/>
          </a:prstGeom>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頁尾版面配置區 57"/>
          <p:cNvSpPr>
            <a:spLocks noGrp="1"/>
          </p:cNvSpPr>
          <p:nvPr>
            <p:ph type="ftr" sz="quarter" idx="11"/>
          </p:nvPr>
        </p:nvSpPr>
        <p:spPr>
          <a:xfrm>
            <a:off x="5390086" y="6515968"/>
            <a:ext cx="6672865" cy="365125"/>
          </a:xfrm>
        </p:spPr>
        <p:txBody>
          <a:bodyPr/>
          <a:lstStyle/>
          <a:p>
            <a:pPr algn="r"/>
            <a:r>
              <a:rPr lang="en-US" dirty="0" smtClean="0"/>
              <a:t>File name:</a:t>
            </a:r>
            <a:r>
              <a:rPr lang="zh-TW" altLang="en-US" dirty="0" smtClean="0"/>
              <a:t> </a:t>
            </a:r>
            <a:r>
              <a:rPr lang="en-US" altLang="zh-TW" dirty="0" smtClean="0"/>
              <a:t>Degenerate </a:t>
            </a:r>
            <a:r>
              <a:rPr lang="en-US" altLang="zh-TW" dirty="0"/>
              <a:t>Terminology </a:t>
            </a:r>
            <a:r>
              <a:rPr lang="zh-TW" altLang="en-US" smtClean="0"/>
              <a:t>退化</a:t>
            </a:r>
            <a:r>
              <a:rPr lang="en-US" altLang="zh-TW" smtClean="0"/>
              <a:t>.</a:t>
            </a:r>
            <a:r>
              <a:rPr lang="en-US" dirty="0" err="1" smtClean="0"/>
              <a:t>ppt</a:t>
            </a:r>
            <a:r>
              <a:rPr lang="en-US" dirty="0" smtClean="0"/>
              <a:t>     Made by J.Y.</a:t>
            </a:r>
            <a:endParaRPr lang="en-US" dirty="0"/>
          </a:p>
        </p:txBody>
      </p:sp>
    </p:spTree>
    <p:extLst>
      <p:ext uri="{BB962C8B-B14F-4D97-AF65-F5344CB8AC3E}">
        <p14:creationId xmlns:p14="http://schemas.microsoft.com/office/powerpoint/2010/main" val="1301327274"/>
      </p:ext>
    </p:extLst>
  </p:cSld>
  <p:clrMapOvr>
    <a:masterClrMapping/>
  </p:clrMapOvr>
  <p:transition>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8077200" y="6356351"/>
            <a:ext cx="2133600" cy="365125"/>
          </a:xfrm>
          <a:prstGeom prst="rect">
            <a:avLst/>
          </a:prstGeom>
        </p:spPr>
        <p:txBody>
          <a:bodyPr/>
          <a:lstStyle/>
          <a:p>
            <a:pPr>
              <a:defRPr/>
            </a:pPr>
            <a:fld id="{57A56E85-A174-4BDC-B12A-2516B0FC0660}" type="slidenum">
              <a:rPr lang="en-US" altLang="zh-TW"/>
              <a:pPr>
                <a:defRPr/>
              </a:pPr>
              <a:t>49</a:t>
            </a:fld>
            <a:endParaRPr lang="en-US" altLang="zh-TW"/>
          </a:p>
        </p:txBody>
      </p:sp>
      <p:pic>
        <p:nvPicPr>
          <p:cNvPr id="39939" name="Picture 1028" descr="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712" y="2652464"/>
            <a:ext cx="8305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1029"/>
          <p:cNvSpPr>
            <a:spLocks noGrp="1" noChangeArrowheads="1"/>
          </p:cNvSpPr>
          <p:nvPr>
            <p:ph type="title"/>
          </p:nvPr>
        </p:nvSpPr>
        <p:spPr>
          <a:xfrm>
            <a:off x="731044" y="188641"/>
            <a:ext cx="7669213" cy="676275"/>
          </a:xfrm>
        </p:spPr>
        <p:txBody>
          <a:bodyPr>
            <a:normAutofit fontScale="90000"/>
          </a:bodyPr>
          <a:lstStyle/>
          <a:p>
            <a:pPr algn="ctr" eaLnBrk="1" hangingPunct="1"/>
            <a:r>
              <a:rPr lang="en-US" altLang="zh-TW" dirty="0">
                <a:solidFill>
                  <a:srgbClr val="333399"/>
                </a:solidFill>
                <a:latin typeface="Times New Roman" pitchFamily="18" charset="0"/>
              </a:rPr>
              <a:t>Solid rocket motor </a:t>
            </a:r>
            <a:br>
              <a:rPr lang="en-US" altLang="zh-TW" dirty="0">
                <a:solidFill>
                  <a:srgbClr val="333399"/>
                </a:solidFill>
                <a:latin typeface="Times New Roman" pitchFamily="18" charset="0"/>
              </a:rPr>
            </a:br>
            <a:r>
              <a:rPr lang="en-US" altLang="zh-TW" dirty="0">
                <a:solidFill>
                  <a:srgbClr val="333399"/>
                </a:solidFill>
                <a:latin typeface="Times New Roman" pitchFamily="18" charset="0"/>
              </a:rPr>
              <a:t>(Army</a:t>
            </a:r>
            <a:r>
              <a:rPr lang="zh-TW" altLang="en-US" dirty="0">
                <a:solidFill>
                  <a:srgbClr val="333399"/>
                </a:solidFill>
                <a:latin typeface="Times New Roman" pitchFamily="18" charset="0"/>
              </a:rPr>
              <a:t>工蜂火箭</a:t>
            </a:r>
            <a:r>
              <a:rPr lang="en-US" altLang="zh-TW" dirty="0">
                <a:solidFill>
                  <a:srgbClr val="333399"/>
                </a:solidFill>
                <a:latin typeface="Times New Roman" pitchFamily="18" charset="0"/>
              </a:rPr>
              <a:t>)</a:t>
            </a:r>
          </a:p>
        </p:txBody>
      </p:sp>
      <p:pic>
        <p:nvPicPr>
          <p:cNvPr id="151554" name="Picture 2" descr="C:\Users\0605CKI\Desktop\G_Product_635609097637043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0096" y="44624"/>
            <a:ext cx="3729589" cy="2664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5760" y="1100566"/>
            <a:ext cx="3096344" cy="23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949599"/>
      </p:ext>
    </p:extLst>
  </p:cSld>
  <p:clrMapOvr>
    <a:masterClrMapping/>
  </p:clrMapOvr>
  <p:transition>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38150" y="242810"/>
            <a:ext cx="11516396" cy="1368674"/>
          </a:xfrm>
        </p:spPr>
        <p:txBody>
          <a:bodyPr>
            <a:normAutofit/>
          </a:bodyPr>
          <a:lstStyle/>
          <a:p>
            <a:r>
              <a:rPr lang="zh-TW" altLang="en-US" dirty="0" smtClean="0">
                <a:latin typeface="Times New Roman" panose="02020603050405020304" pitchFamily="18" charset="0"/>
                <a:ea typeface="標楷體" panose="03000509000000000000" pitchFamily="65" charset="-120"/>
                <a:cs typeface="Calibri Light"/>
              </a:rPr>
              <a:t>與林文偉老師結緣</a:t>
            </a:r>
            <a:endParaRPr lang="zh-TW" altLang="en-US" dirty="0">
              <a:latin typeface="Times New Roman" panose="02020603050405020304" pitchFamily="18" charset="0"/>
              <a:ea typeface="標楷體" panose="03000509000000000000" pitchFamily="65" charset="-120"/>
              <a:cs typeface="Calibri Light"/>
            </a:endParaRPr>
          </a:p>
        </p:txBody>
      </p:sp>
      <p:pic>
        <p:nvPicPr>
          <p:cNvPr id="5" name="圖片 5">
            <a:extLst>
              <a:ext uri="{FF2B5EF4-FFF2-40B4-BE49-F238E27FC236}">
                <a16:creationId xmlns:a16="http://schemas.microsoft.com/office/drawing/2014/main" id="{2827AC9A-16AE-053F-465D-211BD4C74181}"/>
              </a:ext>
            </a:extLst>
          </p:cNvPr>
          <p:cNvPicPr>
            <a:picLocks noChangeAspect="1"/>
          </p:cNvPicPr>
          <p:nvPr/>
        </p:nvPicPr>
        <p:blipFill>
          <a:blip r:embed="rId2"/>
          <a:stretch>
            <a:fillRect/>
          </a:stretch>
        </p:blipFill>
        <p:spPr>
          <a:xfrm>
            <a:off x="10723944" y="446589"/>
            <a:ext cx="987708" cy="978063"/>
          </a:xfrm>
          <a:prstGeom prst="rect">
            <a:avLst/>
          </a:prstGeom>
        </p:spPr>
      </p:pic>
      <p:sp>
        <p:nvSpPr>
          <p:cNvPr id="13" name="文字方塊 12">
            <a:extLst>
              <a:ext uri="{FF2B5EF4-FFF2-40B4-BE49-F238E27FC236}">
                <a16:creationId xmlns:a16="http://schemas.microsoft.com/office/drawing/2014/main" id="{F935374C-6F90-4681-AFB5-77A056006B52}"/>
              </a:ext>
            </a:extLst>
          </p:cNvPr>
          <p:cNvSpPr txBox="1"/>
          <p:nvPr/>
        </p:nvSpPr>
        <p:spPr>
          <a:xfrm>
            <a:off x="5868672" y="6554054"/>
            <a:ext cx="7513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latin typeface="Times New Roman" panose="02020603050405020304" pitchFamily="18" charset="0"/>
                <a:ea typeface="標楷體" panose="03000509000000000000" pitchFamily="65" charset="-120"/>
                <a:cs typeface="Calibri"/>
              </a:rPr>
              <a:t>File name:</a:t>
            </a:r>
            <a:r>
              <a:rPr lang="zh-TW" sz="1200" dirty="0">
                <a:latin typeface="Times New Roman" panose="02020603050405020304" pitchFamily="18" charset="0"/>
                <a:ea typeface="標楷體" panose="03000509000000000000" pitchFamily="65" charset="-120"/>
                <a:cs typeface="Calibri"/>
              </a:rPr>
              <a:t>一人當選</a:t>
            </a:r>
            <a:r>
              <a:rPr lang="zh-TW" altLang="en-US" sz="1200" dirty="0">
                <a:latin typeface="Times New Roman" panose="02020603050405020304" pitchFamily="18" charset="0"/>
                <a:ea typeface="標楷體" panose="03000509000000000000" pitchFamily="65" charset="-120"/>
                <a:cs typeface="Calibri"/>
              </a:rPr>
              <a:t>三人</a:t>
            </a:r>
            <a:r>
              <a:rPr lang="zh-TW" sz="1200" dirty="0">
                <a:latin typeface="Times New Roman" panose="02020603050405020304" pitchFamily="18" charset="0"/>
                <a:ea typeface="標楷體" panose="03000509000000000000" pitchFamily="65" charset="-120"/>
                <a:cs typeface="Calibri"/>
              </a:rPr>
              <a:t>服務 (2022)</a:t>
            </a:r>
            <a:r>
              <a:rPr lang="zh-TW" altLang="en-US" sz="1200" dirty="0">
                <a:latin typeface="Times New Roman" panose="02020603050405020304" pitchFamily="18" charset="0"/>
                <a:ea typeface="標楷體" panose="03000509000000000000" pitchFamily="65" charset="-120"/>
                <a:cs typeface="Calibri"/>
              </a:rPr>
              <a:t>   M</a:t>
            </a:r>
            <a:r>
              <a:rPr lang="en-US" altLang="zh-TW" sz="1200" dirty="0" err="1">
                <a:latin typeface="Times New Roman" panose="02020603050405020304" pitchFamily="18" charset="0"/>
                <a:ea typeface="標楷體" panose="03000509000000000000" pitchFamily="65" charset="-120"/>
                <a:cs typeface="Calibri"/>
              </a:rPr>
              <a:t>ade</a:t>
            </a:r>
            <a:r>
              <a:rPr lang="en-US" altLang="zh-TW" sz="1200" dirty="0">
                <a:latin typeface="Times New Roman" panose="02020603050405020304" pitchFamily="18" charset="0"/>
                <a:ea typeface="標楷體" panose="03000509000000000000" pitchFamily="65" charset="-120"/>
                <a:cs typeface="Calibri"/>
              </a:rPr>
              <a:t> </a:t>
            </a:r>
            <a:r>
              <a:rPr lang="en-US" altLang="zh-TW" sz="1200" dirty="0" err="1">
                <a:latin typeface="Times New Roman" panose="02020603050405020304" pitchFamily="18" charset="0"/>
                <a:ea typeface="標楷體" panose="03000509000000000000" pitchFamily="65" charset="-120"/>
                <a:cs typeface="Calibri"/>
              </a:rPr>
              <a:t>by:劉冠辰</a:t>
            </a:r>
            <a:r>
              <a:rPr lang="en-US" altLang="zh-TW" sz="1200" dirty="0">
                <a:latin typeface="Times New Roman" panose="02020603050405020304" pitchFamily="18" charset="0"/>
                <a:ea typeface="標楷體" panose="03000509000000000000" pitchFamily="65" charset="-120"/>
                <a:cs typeface="Calibri"/>
              </a:rPr>
              <a:t>     Date:111/10/31</a:t>
            </a:r>
            <a:endParaRPr lang="zh-TW" altLang="en-US" sz="1400" dirty="0">
              <a:latin typeface="Times New Roman" panose="02020603050405020304" pitchFamily="18" charset="0"/>
              <a:ea typeface="標楷體" panose="03000509000000000000" pitchFamily="65" charset="-120"/>
              <a:cs typeface="Calibri" panose="020F0502020204030204"/>
            </a:endParaRPr>
          </a:p>
        </p:txBody>
      </p:sp>
      <p:pic>
        <p:nvPicPr>
          <p:cNvPr id="1026" name="Picture 2" descr="NTOU-海洋大學力學聲響振動實驗室">
            <a:extLst>
              <a:ext uri="{FF2B5EF4-FFF2-40B4-BE49-F238E27FC236}">
                <a16:creationId xmlns:a16="http://schemas.microsoft.com/office/drawing/2014/main" id="{50E58D89-6E6A-4DA8-9356-C6431F7B4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1" y="5754893"/>
            <a:ext cx="1095518" cy="1043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TOU-海洋大學力學聲響振動實驗室">
            <a:extLst>
              <a:ext uri="{FF2B5EF4-FFF2-40B4-BE49-F238E27FC236}">
                <a16:creationId xmlns:a16="http://schemas.microsoft.com/office/drawing/2014/main" id="{3D1394AD-C06E-46C6-9FB1-4737E5318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177" y="5702499"/>
            <a:ext cx="1095518" cy="1095518"/>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6534" y="1698386"/>
            <a:ext cx="2563754" cy="3625438"/>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855" y="1747115"/>
            <a:ext cx="2575420" cy="3641934"/>
          </a:xfrm>
          <a:prstGeom prst="rect">
            <a:avLst/>
          </a:prstGeom>
        </p:spPr>
      </p:pic>
      <p:pic>
        <p:nvPicPr>
          <p:cNvPr id="9" name="圖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3632" y="3093747"/>
            <a:ext cx="2103540" cy="1577655"/>
          </a:xfrm>
          <a:prstGeom prst="rect">
            <a:avLst/>
          </a:prstGeom>
        </p:spPr>
      </p:pic>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2034" y="3669720"/>
            <a:ext cx="2187922" cy="1455962"/>
          </a:xfrm>
          <a:prstGeom prst="rect">
            <a:avLst/>
          </a:prstGeom>
        </p:spPr>
      </p:pic>
      <p:sp>
        <p:nvSpPr>
          <p:cNvPr id="14" name="標題 1"/>
          <p:cNvSpPr txBox="1">
            <a:spLocks/>
          </p:cNvSpPr>
          <p:nvPr/>
        </p:nvSpPr>
        <p:spPr>
          <a:xfrm>
            <a:off x="-4089065" y="50070"/>
            <a:ext cx="11241741" cy="2403009"/>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4800" b="1" kern="120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r>
              <a:rPr lang="en-US" altLang="zh-TW" dirty="0" smtClean="0">
                <a:solidFill>
                  <a:srgbClr val="FF0000"/>
                </a:solidFill>
              </a:rPr>
              <a:t>(2003)</a:t>
            </a:r>
            <a:r>
              <a:rPr lang="zh-TW" altLang="zh-TW" dirty="0" smtClean="0">
                <a:solidFill>
                  <a:srgbClr val="FF0000"/>
                </a:solidFill>
              </a:rPr>
              <a:t/>
            </a:r>
            <a:br>
              <a:rPr lang="zh-TW" altLang="zh-TW" dirty="0" smtClean="0">
                <a:solidFill>
                  <a:srgbClr val="FF0000"/>
                </a:solidFill>
              </a:rPr>
            </a:br>
            <a:endParaRPr lang="zh-TW" altLang="en-US" dirty="0">
              <a:solidFill>
                <a:srgbClr val="FF0000"/>
              </a:solidFill>
              <a:latin typeface="+mj-ea"/>
            </a:endParaRPr>
          </a:p>
        </p:txBody>
      </p:sp>
      <p:sp>
        <p:nvSpPr>
          <p:cNvPr id="15" name="標題 1"/>
          <p:cNvSpPr txBox="1">
            <a:spLocks/>
          </p:cNvSpPr>
          <p:nvPr/>
        </p:nvSpPr>
        <p:spPr>
          <a:xfrm>
            <a:off x="1751077" y="4254357"/>
            <a:ext cx="11241741" cy="2403009"/>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4800" b="1" kern="120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r>
              <a:rPr lang="en-US" altLang="zh-TW" dirty="0" smtClean="0">
                <a:solidFill>
                  <a:srgbClr val="FF0000"/>
                </a:solidFill>
              </a:rPr>
              <a:t>(2003)</a:t>
            </a:r>
            <a:r>
              <a:rPr lang="zh-TW" altLang="zh-TW" dirty="0" smtClean="0">
                <a:solidFill>
                  <a:srgbClr val="FF0000"/>
                </a:solidFill>
              </a:rPr>
              <a:t/>
            </a:r>
            <a:br>
              <a:rPr lang="zh-TW" altLang="zh-TW" dirty="0" smtClean="0">
                <a:solidFill>
                  <a:srgbClr val="FF0000"/>
                </a:solidFill>
              </a:rPr>
            </a:br>
            <a:endParaRPr lang="zh-TW" altLang="en-US" dirty="0">
              <a:solidFill>
                <a:srgbClr val="FF0000"/>
              </a:solidFill>
              <a:latin typeface="+mj-ea"/>
            </a:endParaRPr>
          </a:p>
        </p:txBody>
      </p:sp>
      <p:sp>
        <p:nvSpPr>
          <p:cNvPr id="16" name="標題 1"/>
          <p:cNvSpPr txBox="1">
            <a:spLocks/>
          </p:cNvSpPr>
          <p:nvPr/>
        </p:nvSpPr>
        <p:spPr>
          <a:xfrm>
            <a:off x="5601628" y="3669720"/>
            <a:ext cx="11241741" cy="2403009"/>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4800" b="1" kern="120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r>
              <a:rPr lang="en-US" altLang="zh-TW" dirty="0" smtClean="0">
                <a:solidFill>
                  <a:srgbClr val="FF0000"/>
                </a:solidFill>
              </a:rPr>
              <a:t>(1985)</a:t>
            </a:r>
            <a:r>
              <a:rPr lang="zh-TW" altLang="zh-TW" dirty="0" smtClean="0">
                <a:solidFill>
                  <a:srgbClr val="FF0000"/>
                </a:solidFill>
              </a:rPr>
              <a:t/>
            </a:r>
            <a:br>
              <a:rPr lang="zh-TW" altLang="zh-TW" dirty="0" smtClean="0">
                <a:solidFill>
                  <a:srgbClr val="FF0000"/>
                </a:solidFill>
              </a:rPr>
            </a:br>
            <a:endParaRPr lang="zh-TW" altLang="en-US" dirty="0">
              <a:solidFill>
                <a:srgbClr val="FF0000"/>
              </a:solidFill>
              <a:latin typeface="+mj-ea"/>
            </a:endParaRPr>
          </a:p>
        </p:txBody>
      </p:sp>
      <p:pic>
        <p:nvPicPr>
          <p:cNvPr id="4" name="圖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2643" y="2250184"/>
            <a:ext cx="935736" cy="1219200"/>
          </a:xfrm>
          <a:prstGeom prst="rect">
            <a:avLst/>
          </a:prstGeom>
        </p:spPr>
      </p:pic>
      <p:pic>
        <p:nvPicPr>
          <p:cNvPr id="7" name="圖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9141" y="2225630"/>
            <a:ext cx="1264871" cy="1296493"/>
          </a:xfrm>
          <a:prstGeom prst="rect">
            <a:avLst/>
          </a:prstGeom>
        </p:spPr>
      </p:pic>
    </p:spTree>
    <p:extLst>
      <p:ext uri="{BB962C8B-B14F-4D97-AF65-F5344CB8AC3E}">
        <p14:creationId xmlns:p14="http://schemas.microsoft.com/office/powerpoint/2010/main" val="218707443"/>
      </p:ext>
    </p:extLst>
  </p:cSld>
  <p:clrMapOvr>
    <a:masterClrMapping/>
  </p:clrMapOvr>
  <p:transition>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8077200" y="6356351"/>
            <a:ext cx="2133600" cy="365125"/>
          </a:xfrm>
          <a:prstGeom prst="rect">
            <a:avLst/>
          </a:prstGeom>
        </p:spPr>
        <p:txBody>
          <a:bodyPr/>
          <a:lstStyle/>
          <a:p>
            <a:pPr>
              <a:defRPr/>
            </a:pPr>
            <a:fld id="{875C42F2-00C5-43D8-A310-3F53FA36C41F}" type="slidenum">
              <a:rPr lang="en-US" altLang="zh-TW"/>
              <a:pPr>
                <a:defRPr/>
              </a:pPr>
              <a:t>50</a:t>
            </a:fld>
            <a:endParaRPr lang="en-US" altLang="zh-TW"/>
          </a:p>
        </p:txBody>
      </p:sp>
      <p:sp>
        <p:nvSpPr>
          <p:cNvPr id="45059" name="Rectangle 2"/>
          <p:cNvSpPr>
            <a:spLocks noGrp="1" noChangeArrowheads="1"/>
          </p:cNvSpPr>
          <p:nvPr>
            <p:ph type="title"/>
          </p:nvPr>
        </p:nvSpPr>
        <p:spPr>
          <a:xfrm>
            <a:off x="1828800" y="44624"/>
            <a:ext cx="8534400" cy="762000"/>
          </a:xfrm>
        </p:spPr>
        <p:txBody>
          <a:bodyPr/>
          <a:lstStyle/>
          <a:p>
            <a:pPr algn="ctr" eaLnBrk="1" hangingPunct="1"/>
            <a:r>
              <a:rPr lang="en-US" altLang="zh-TW" dirty="0" err="1">
                <a:solidFill>
                  <a:srgbClr val="333399"/>
                </a:solidFill>
                <a:latin typeface="Times New Roman" pitchFamily="18" charset="0"/>
              </a:rPr>
              <a:t>Shong-Fon</a:t>
            </a:r>
            <a:r>
              <a:rPr lang="en-US" altLang="zh-TW" dirty="0">
                <a:solidFill>
                  <a:srgbClr val="333399"/>
                </a:solidFill>
                <a:latin typeface="Times New Roman" pitchFamily="18" charset="0"/>
              </a:rPr>
              <a:t> II missile (Navy)</a:t>
            </a:r>
          </a:p>
        </p:txBody>
      </p:sp>
      <p:pic>
        <p:nvPicPr>
          <p:cNvPr id="45060" name="Picture 4" descr="b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9696" y="2138760"/>
            <a:ext cx="73152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8" name="Picture 2" descr="C:\Users\0605CKI\Desktop\雄三誤射-2-201607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1196752"/>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4943872" y="5115272"/>
            <a:ext cx="8534400" cy="7620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600" dirty="0">
                <a:solidFill>
                  <a:srgbClr val="333399"/>
                </a:solidFill>
                <a:latin typeface="Times New Roman" pitchFamily="18" charset="0"/>
              </a:rPr>
              <a:t>Thin airfoil</a:t>
            </a:r>
          </a:p>
          <a:p>
            <a:r>
              <a:rPr lang="en-US" altLang="zh-TW" sz="3600" dirty="0">
                <a:solidFill>
                  <a:srgbClr val="333399"/>
                </a:solidFill>
                <a:latin typeface="Times New Roman" pitchFamily="18" charset="0"/>
              </a:rPr>
              <a:t>(degenerate boundary)</a:t>
            </a:r>
          </a:p>
        </p:txBody>
      </p:sp>
      <p:pic>
        <p:nvPicPr>
          <p:cNvPr id="152578" name="Picture 2" descr="C:\Users\0605CKI\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780" y="1340769"/>
            <a:ext cx="3133725"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786112"/>
      </p:ext>
    </p:extLst>
  </p:cSld>
  <p:clrMapOvr>
    <a:masterClrMapping/>
  </p:clrMapOvr>
  <p:transition>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8077200" y="6356351"/>
            <a:ext cx="2133600" cy="365125"/>
          </a:xfrm>
          <a:prstGeom prst="rect">
            <a:avLst/>
          </a:prstGeom>
        </p:spPr>
        <p:txBody>
          <a:bodyPr/>
          <a:lstStyle/>
          <a:p>
            <a:pPr>
              <a:defRPr/>
            </a:pPr>
            <a:fld id="{4D6C628F-F7DE-499F-AA49-E932BCA87C84}" type="slidenum">
              <a:rPr lang="en-US" altLang="zh-TW"/>
              <a:pPr>
                <a:defRPr/>
              </a:pPr>
              <a:t>51</a:t>
            </a:fld>
            <a:endParaRPr lang="en-US" altLang="zh-TW"/>
          </a:p>
        </p:txBody>
      </p:sp>
      <p:sp>
        <p:nvSpPr>
          <p:cNvPr id="46083" name="Rectangle 2"/>
          <p:cNvSpPr>
            <a:spLocks noGrp="1" noChangeArrowheads="1"/>
          </p:cNvSpPr>
          <p:nvPr>
            <p:ph type="title"/>
          </p:nvPr>
        </p:nvSpPr>
        <p:spPr>
          <a:xfrm>
            <a:off x="4295328" y="-99392"/>
            <a:ext cx="6553200" cy="762000"/>
          </a:xfrm>
        </p:spPr>
        <p:txBody>
          <a:bodyPr/>
          <a:lstStyle/>
          <a:p>
            <a:pPr algn="ctr" eaLnBrk="1" hangingPunct="1"/>
            <a:r>
              <a:rPr lang="en-US" altLang="zh-TW" dirty="0">
                <a:solidFill>
                  <a:srgbClr val="333399"/>
                </a:solidFill>
                <a:latin typeface="Times New Roman" pitchFamily="18" charset="0"/>
              </a:rPr>
              <a:t>IDF (Air Force)</a:t>
            </a:r>
          </a:p>
        </p:txBody>
      </p:sp>
      <p:pic>
        <p:nvPicPr>
          <p:cNvPr id="46084" name="Picture 4" descr="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808" y="692696"/>
            <a:ext cx="6858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4943872" y="2811016"/>
            <a:ext cx="8534400" cy="7620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600" dirty="0">
                <a:solidFill>
                  <a:srgbClr val="333399"/>
                </a:solidFill>
                <a:latin typeface="Times New Roman" pitchFamily="18" charset="0"/>
              </a:rPr>
              <a:t>Thin airfoil</a:t>
            </a:r>
          </a:p>
          <a:p>
            <a:r>
              <a:rPr lang="en-US" altLang="zh-TW" sz="3600" dirty="0">
                <a:solidFill>
                  <a:srgbClr val="333399"/>
                </a:solidFill>
                <a:latin typeface="Times New Roman" pitchFamily="18" charset="0"/>
              </a:rPr>
              <a:t>(degenerate boundary)</a:t>
            </a:r>
          </a:p>
        </p:txBody>
      </p:sp>
      <p:pic>
        <p:nvPicPr>
          <p:cNvPr id="150530" name="Picture 2" descr="C:\Users\0605CKI\Desktop\DC498772AAD29EA27237011E78EF0A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304" y="24334"/>
            <a:ext cx="3657600" cy="24685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488" y="3293336"/>
            <a:ext cx="4307632" cy="279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395992"/>
      </p:ext>
    </p:extLst>
  </p:cSld>
  <p:clrMapOvr>
    <a:masterClrMapping/>
  </p:clrMapOvr>
  <p:transition>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a:spLocks noGrp="1"/>
          </p:cNvSpPr>
          <p:nvPr>
            <p:ph type="sldNum" sz="quarter" idx="4294967295"/>
          </p:nvPr>
        </p:nvSpPr>
        <p:spPr>
          <a:xfrm>
            <a:off x="8077200" y="6356351"/>
            <a:ext cx="2133600" cy="365125"/>
          </a:xfrm>
          <a:prstGeom prst="rect">
            <a:avLst/>
          </a:prstGeom>
        </p:spPr>
        <p:txBody>
          <a:bodyPr/>
          <a:lstStyle/>
          <a:p>
            <a:pPr>
              <a:defRPr/>
            </a:pPr>
            <a:fld id="{B36886F3-180E-47BC-B627-2E0FD5F2689F}" type="slidenum">
              <a:rPr lang="en-US" altLang="zh-TW"/>
              <a:pPr>
                <a:defRPr/>
              </a:pPr>
              <a:t>52</a:t>
            </a:fld>
            <a:endParaRPr lang="en-US" altLang="zh-TW"/>
          </a:p>
        </p:txBody>
      </p:sp>
      <p:sp>
        <p:nvSpPr>
          <p:cNvPr id="48131" name="Rectangle 2"/>
          <p:cNvSpPr>
            <a:spLocks noGrp="1" noChangeArrowheads="1"/>
          </p:cNvSpPr>
          <p:nvPr>
            <p:ph type="title"/>
          </p:nvPr>
        </p:nvSpPr>
        <p:spPr>
          <a:xfrm>
            <a:off x="827112" y="-171400"/>
            <a:ext cx="8077200" cy="914400"/>
          </a:xfrm>
        </p:spPr>
        <p:txBody>
          <a:bodyPr/>
          <a:lstStyle/>
          <a:p>
            <a:pPr algn="ctr" eaLnBrk="1" hangingPunct="1"/>
            <a:r>
              <a:rPr lang="en-US" altLang="zh-TW" dirty="0">
                <a:solidFill>
                  <a:srgbClr val="333399"/>
                </a:solidFill>
                <a:latin typeface="Times New Roman" pitchFamily="18" charset="0"/>
              </a:rPr>
              <a:t>V-band structure (Tien-Gen missile)</a:t>
            </a:r>
          </a:p>
        </p:txBody>
      </p:sp>
      <p:pic>
        <p:nvPicPr>
          <p:cNvPr id="48132" name="Picture 4" desc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2224608"/>
            <a:ext cx="716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6" name="Picture 2" descr="C:\Users\0605CKI\Desktop\DC498772AAD29EA27237011E78EF0A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0096" y="528390"/>
            <a:ext cx="3657600" cy="2468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6240" y="3068960"/>
            <a:ext cx="2369840" cy="144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f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816" y="660548"/>
            <a:ext cx="2336304" cy="176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063700"/>
      </p:ext>
    </p:extLst>
  </p:cSld>
  <p:clrMapOvr>
    <a:masterClrMapping/>
  </p:clrMapOvr>
  <p:transition>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2074863" y="-152400"/>
            <a:ext cx="8115300" cy="175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l" eaLnBrk="0" hangingPunct="0">
              <a:spcBef>
                <a:spcPct val="20000"/>
              </a:spcBef>
              <a:buClr>
                <a:schemeClr val="hlink"/>
              </a:buClr>
              <a:buSzPct val="60000"/>
              <a:buFont typeface="Wingdings" pitchFamily="2" charset="2"/>
              <a:buChar char="n"/>
              <a:defRPr kumimoji="1" sz="28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65000"/>
              <a:buFont typeface="Wingdings" pitchFamily="2" charset="2"/>
              <a:buChar char="u"/>
              <a:defRPr kumimoji="1" sz="2600">
                <a:solidFill>
                  <a:schemeClr val="tx1"/>
                </a:solidFill>
                <a:latin typeface="Arial" pitchFamily="34" charset="0"/>
                <a:ea typeface="新細明體" pitchFamily="18" charset="-120"/>
              </a:defRPr>
            </a:lvl2pPr>
            <a:lvl3pPr marL="1143000" indent="-228600" algn="l" eaLnBrk="0" hangingPunct="0">
              <a:spcBef>
                <a:spcPct val="20000"/>
              </a:spcBef>
              <a:buClr>
                <a:schemeClr val="hlink"/>
              </a:buClr>
              <a:buSzPct val="65000"/>
              <a:buFont typeface="Wingdings" pitchFamily="2" charset="2"/>
              <a:buChar char="«"/>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tx2"/>
              </a:buClr>
              <a:buSzPct val="100000"/>
              <a:buChar char="•"/>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hlink"/>
              </a:buClr>
              <a:buSzPct val="100000"/>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9pPr>
          </a:lstStyle>
          <a:p>
            <a:pPr algn="ctr">
              <a:lnSpc>
                <a:spcPct val="90000"/>
              </a:lnSpc>
              <a:spcBef>
                <a:spcPct val="0"/>
              </a:spcBef>
              <a:buClrTx/>
              <a:buSzTx/>
              <a:buFontTx/>
              <a:buNone/>
            </a:pPr>
            <a:r>
              <a:rPr lang="en-US" altLang="zh-TW" sz="3200" i="1" dirty="0">
                <a:solidFill>
                  <a:schemeClr val="tx2"/>
                </a:solidFill>
              </a:rPr>
              <a:t>Citing records</a:t>
            </a:r>
            <a:r>
              <a:rPr lang="zh-TW" altLang="en-US" sz="3200" i="1" dirty="0">
                <a:solidFill>
                  <a:schemeClr val="tx2"/>
                </a:solidFill>
              </a:rPr>
              <a:t> </a:t>
            </a:r>
            <a:r>
              <a:rPr lang="en-US" altLang="zh-TW" sz="3200" i="1" dirty="0">
                <a:solidFill>
                  <a:schemeClr val="tx2"/>
                </a:solidFill>
              </a:rPr>
              <a:t>of dual BEM</a:t>
            </a:r>
          </a:p>
          <a:p>
            <a:pPr algn="ctr">
              <a:lnSpc>
                <a:spcPct val="90000"/>
              </a:lnSpc>
              <a:spcBef>
                <a:spcPct val="0"/>
              </a:spcBef>
              <a:buClrTx/>
              <a:buSzTx/>
              <a:buFontTx/>
              <a:buNone/>
            </a:pPr>
            <a:r>
              <a:rPr lang="en-US" altLang="zh-TW" sz="3200" i="1" dirty="0">
                <a:solidFill>
                  <a:schemeClr val="tx2"/>
                </a:solidFill>
              </a:rPr>
              <a:t> (</a:t>
            </a:r>
            <a:r>
              <a:rPr lang="en-US" altLang="zh-TW" sz="3200" i="1">
                <a:solidFill>
                  <a:schemeClr val="tx2"/>
                </a:solidFill>
              </a:rPr>
              <a:t>updated </a:t>
            </a:r>
            <a:r>
              <a:rPr lang="en-US" altLang="zh-TW" sz="3200" i="1" smtClean="0">
                <a:solidFill>
                  <a:schemeClr val="tx2"/>
                </a:solidFill>
              </a:rPr>
              <a:t>Sep. </a:t>
            </a:r>
            <a:r>
              <a:rPr lang="en-US" altLang="zh-TW" sz="3200" i="1" dirty="0" smtClean="0">
                <a:solidFill>
                  <a:schemeClr val="tx2"/>
                </a:solidFill>
              </a:rPr>
              <a:t>09, 2023)</a:t>
            </a:r>
            <a:r>
              <a:rPr lang="en-US" altLang="zh-TW" sz="2400" i="1" dirty="0">
                <a:solidFill>
                  <a:schemeClr val="tx2"/>
                </a:solidFill>
              </a:rPr>
              <a:t/>
            </a:r>
            <a:br>
              <a:rPr lang="en-US" altLang="zh-TW" sz="2400" i="1" dirty="0">
                <a:solidFill>
                  <a:schemeClr val="tx2"/>
                </a:solidFill>
              </a:rPr>
            </a:br>
            <a:endParaRPr lang="en-US" altLang="zh-TW" sz="2400" i="1" dirty="0">
              <a:solidFill>
                <a:schemeClr val="tx2"/>
              </a:solidFill>
            </a:endParaRPr>
          </a:p>
        </p:txBody>
      </p:sp>
      <p:pic>
        <p:nvPicPr>
          <p:cNvPr id="3078" name="Picture 4" descr="ASCE - Journal of Engineering Mechanics"/>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768" y="2060848"/>
            <a:ext cx="2351112" cy="33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5" descr="AMREAD_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121" y="1844825"/>
            <a:ext cx="2908827" cy="36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 Box 10"/>
          <p:cNvSpPr txBox="1">
            <a:spLocks noChangeArrowheads="1"/>
          </p:cNvSpPr>
          <p:nvPr/>
        </p:nvSpPr>
        <p:spPr bwMode="auto">
          <a:xfrm>
            <a:off x="2207568" y="1124744"/>
            <a:ext cx="33035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chemeClr val="hlink"/>
              </a:buClr>
              <a:buSzPct val="60000"/>
              <a:buFont typeface="Wingdings" pitchFamily="2" charset="2"/>
              <a:buChar char="n"/>
              <a:defRPr kumimoji="1" sz="28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65000"/>
              <a:buFont typeface="Wingdings" pitchFamily="2" charset="2"/>
              <a:buChar char="u"/>
              <a:defRPr kumimoji="1" sz="2600">
                <a:solidFill>
                  <a:schemeClr val="tx1"/>
                </a:solidFill>
                <a:latin typeface="Arial" pitchFamily="34" charset="0"/>
                <a:ea typeface="新細明體" pitchFamily="18" charset="-120"/>
              </a:defRPr>
            </a:lvl2pPr>
            <a:lvl3pPr marL="1143000" indent="-228600" algn="l" eaLnBrk="0" hangingPunct="0">
              <a:spcBef>
                <a:spcPct val="20000"/>
              </a:spcBef>
              <a:buClr>
                <a:schemeClr val="hlink"/>
              </a:buClr>
              <a:buSzPct val="65000"/>
              <a:buFont typeface="Wingdings" pitchFamily="2" charset="2"/>
              <a:buChar char="«"/>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tx2"/>
              </a:buClr>
              <a:buSzPct val="100000"/>
              <a:buChar char="•"/>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hlink"/>
              </a:buClr>
              <a:buSzPct val="100000"/>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9pPr>
          </a:lstStyle>
          <a:p>
            <a:pPr algn="ctr" eaLnBrk="1" hangingPunct="1">
              <a:spcBef>
                <a:spcPct val="0"/>
              </a:spcBef>
              <a:buClrTx/>
              <a:buSzTx/>
              <a:buFontTx/>
              <a:buNone/>
            </a:pPr>
            <a:r>
              <a:rPr lang="en-US" altLang="zh-TW" dirty="0">
                <a:solidFill>
                  <a:srgbClr val="FF3300"/>
                </a:solidFill>
                <a:latin typeface="Times New Roman" pitchFamily="18" charset="0"/>
              </a:rPr>
              <a:t>Hong and Chen, 1988</a:t>
            </a:r>
          </a:p>
          <a:p>
            <a:pPr algn="ctr" eaLnBrk="1" hangingPunct="1">
              <a:spcBef>
                <a:spcPct val="0"/>
              </a:spcBef>
              <a:buClrTx/>
              <a:buSzTx/>
              <a:buFontTx/>
              <a:buNone/>
            </a:pPr>
            <a:r>
              <a:rPr lang="en-US" altLang="zh-TW" dirty="0">
                <a:solidFill>
                  <a:srgbClr val="FF3300"/>
                </a:solidFill>
                <a:latin typeface="Times New Roman" pitchFamily="18" charset="0"/>
              </a:rPr>
              <a:t>ASCE-EM</a:t>
            </a:r>
          </a:p>
        </p:txBody>
      </p:sp>
      <p:sp>
        <p:nvSpPr>
          <p:cNvPr id="3088" name="Text Box 14"/>
          <p:cNvSpPr txBox="1">
            <a:spLocks noChangeArrowheads="1"/>
          </p:cNvSpPr>
          <p:nvPr/>
        </p:nvSpPr>
        <p:spPr bwMode="auto">
          <a:xfrm>
            <a:off x="2386089" y="5313403"/>
            <a:ext cx="273504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chemeClr val="hlink"/>
              </a:buClr>
              <a:buSzPct val="60000"/>
              <a:buFont typeface="Wingdings" pitchFamily="2" charset="2"/>
              <a:buChar char="n"/>
              <a:defRPr kumimoji="1" sz="28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65000"/>
              <a:buFont typeface="Wingdings" pitchFamily="2" charset="2"/>
              <a:buChar char="u"/>
              <a:defRPr kumimoji="1" sz="2600">
                <a:solidFill>
                  <a:schemeClr val="tx1"/>
                </a:solidFill>
                <a:latin typeface="Arial" pitchFamily="34" charset="0"/>
                <a:ea typeface="新細明體" pitchFamily="18" charset="-120"/>
              </a:defRPr>
            </a:lvl2pPr>
            <a:lvl3pPr marL="1143000" indent="-228600" algn="l" eaLnBrk="0" hangingPunct="0">
              <a:spcBef>
                <a:spcPct val="20000"/>
              </a:spcBef>
              <a:buClr>
                <a:schemeClr val="hlink"/>
              </a:buClr>
              <a:buSzPct val="65000"/>
              <a:buFont typeface="Wingdings" pitchFamily="2" charset="2"/>
              <a:buChar char="«"/>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tx2"/>
              </a:buClr>
              <a:buSzPct val="100000"/>
              <a:buChar char="•"/>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hlink"/>
              </a:buClr>
              <a:buSzPct val="100000"/>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9pPr>
          </a:lstStyle>
          <a:p>
            <a:pPr algn="ctr" eaLnBrk="1" hangingPunct="1">
              <a:spcBef>
                <a:spcPct val="0"/>
              </a:spcBef>
              <a:buClrTx/>
              <a:buSzTx/>
              <a:buFontTx/>
              <a:buNone/>
            </a:pPr>
            <a:endParaRPr lang="en-US" altLang="zh-TW" sz="4000" dirty="0">
              <a:latin typeface="Times New Roman" pitchFamily="18" charset="0"/>
            </a:endParaRPr>
          </a:p>
          <a:p>
            <a:pPr algn="ctr" eaLnBrk="1" hangingPunct="1">
              <a:spcBef>
                <a:spcPct val="0"/>
              </a:spcBef>
              <a:buClrTx/>
              <a:buSzTx/>
              <a:buFontTx/>
              <a:buNone/>
            </a:pPr>
            <a:r>
              <a:rPr lang="en-US" altLang="zh-TW" sz="4000" dirty="0">
                <a:latin typeface="Times New Roman" pitchFamily="18" charset="0"/>
              </a:rPr>
              <a:t>Google: </a:t>
            </a:r>
            <a:r>
              <a:rPr lang="en-US" altLang="zh-TW" sz="4000" dirty="0" smtClean="0">
                <a:latin typeface="Times New Roman" pitchFamily="18" charset="0"/>
              </a:rPr>
              <a:t>423</a:t>
            </a:r>
            <a:endParaRPr lang="en-US" altLang="zh-TW" sz="4000" dirty="0">
              <a:latin typeface="Times New Roman" pitchFamily="18" charset="0"/>
            </a:endParaRPr>
          </a:p>
        </p:txBody>
      </p:sp>
      <p:sp>
        <p:nvSpPr>
          <p:cNvPr id="3089" name="Text Box 15"/>
          <p:cNvSpPr txBox="1">
            <a:spLocks noChangeArrowheads="1"/>
          </p:cNvSpPr>
          <p:nvPr/>
        </p:nvSpPr>
        <p:spPr bwMode="auto">
          <a:xfrm>
            <a:off x="6845610" y="5373217"/>
            <a:ext cx="273504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chemeClr val="hlink"/>
              </a:buClr>
              <a:buSzPct val="60000"/>
              <a:buFont typeface="Wingdings" pitchFamily="2" charset="2"/>
              <a:buChar char="n"/>
              <a:defRPr kumimoji="1" sz="28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65000"/>
              <a:buFont typeface="Wingdings" pitchFamily="2" charset="2"/>
              <a:buChar char="u"/>
              <a:defRPr kumimoji="1" sz="2600">
                <a:solidFill>
                  <a:schemeClr val="tx1"/>
                </a:solidFill>
                <a:latin typeface="Arial" pitchFamily="34" charset="0"/>
                <a:ea typeface="新細明體" pitchFamily="18" charset="-120"/>
              </a:defRPr>
            </a:lvl2pPr>
            <a:lvl3pPr marL="1143000" indent="-228600" algn="l" eaLnBrk="0" hangingPunct="0">
              <a:spcBef>
                <a:spcPct val="20000"/>
              </a:spcBef>
              <a:buClr>
                <a:schemeClr val="hlink"/>
              </a:buClr>
              <a:buSzPct val="65000"/>
              <a:buFont typeface="Wingdings" pitchFamily="2" charset="2"/>
              <a:buChar char="«"/>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tx2"/>
              </a:buClr>
              <a:buSzPct val="100000"/>
              <a:buChar char="•"/>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hlink"/>
              </a:buClr>
              <a:buSzPct val="100000"/>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9pPr>
          </a:lstStyle>
          <a:p>
            <a:pPr algn="ctr" eaLnBrk="1" hangingPunct="1">
              <a:spcBef>
                <a:spcPct val="0"/>
              </a:spcBef>
              <a:buClrTx/>
              <a:buSzTx/>
              <a:buFontTx/>
              <a:buNone/>
            </a:pPr>
            <a:endParaRPr lang="en-US" altLang="zh-TW" sz="4000" dirty="0">
              <a:latin typeface="Times New Roman" pitchFamily="18" charset="0"/>
            </a:endParaRPr>
          </a:p>
          <a:p>
            <a:pPr algn="ctr" eaLnBrk="1" hangingPunct="1">
              <a:spcBef>
                <a:spcPct val="0"/>
              </a:spcBef>
              <a:buClrTx/>
              <a:buSzTx/>
              <a:buFontTx/>
              <a:buNone/>
            </a:pPr>
            <a:r>
              <a:rPr lang="en-US" altLang="zh-TW" sz="4000" dirty="0">
                <a:latin typeface="Times New Roman" pitchFamily="18" charset="0"/>
              </a:rPr>
              <a:t>Google: </a:t>
            </a:r>
            <a:r>
              <a:rPr lang="en-US" altLang="zh-TW" sz="4000" dirty="0" smtClean="0">
                <a:latin typeface="Times New Roman" pitchFamily="18" charset="0"/>
              </a:rPr>
              <a:t>479</a:t>
            </a:r>
            <a:endParaRPr lang="en-US" altLang="zh-TW" sz="4000" dirty="0">
              <a:latin typeface="Times New Roman" pitchFamily="18" charset="0"/>
            </a:endParaRPr>
          </a:p>
        </p:txBody>
      </p:sp>
      <p:sp>
        <p:nvSpPr>
          <p:cNvPr id="26" name="Text Box 10"/>
          <p:cNvSpPr txBox="1">
            <a:spLocks noChangeArrowheads="1"/>
          </p:cNvSpPr>
          <p:nvPr/>
        </p:nvSpPr>
        <p:spPr bwMode="auto">
          <a:xfrm>
            <a:off x="6737363" y="908721"/>
            <a:ext cx="333456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lr>
                <a:schemeClr val="hlink"/>
              </a:buClr>
              <a:buSzPct val="60000"/>
              <a:buFont typeface="Wingdings" pitchFamily="2" charset="2"/>
              <a:buChar char="n"/>
              <a:defRPr kumimoji="1" sz="2800">
                <a:solidFill>
                  <a:schemeClr val="tx1"/>
                </a:solidFill>
                <a:latin typeface="Arial" pitchFamily="34" charset="0"/>
                <a:ea typeface="新細明體" pitchFamily="18" charset="-120"/>
              </a:defRPr>
            </a:lvl1pPr>
            <a:lvl2pPr marL="742950" indent="-285750" algn="l" eaLnBrk="0" hangingPunct="0">
              <a:spcBef>
                <a:spcPct val="20000"/>
              </a:spcBef>
              <a:buClr>
                <a:schemeClr val="tx2"/>
              </a:buClr>
              <a:buSzPct val="65000"/>
              <a:buFont typeface="Wingdings" pitchFamily="2" charset="2"/>
              <a:buChar char="u"/>
              <a:defRPr kumimoji="1" sz="2600">
                <a:solidFill>
                  <a:schemeClr val="tx1"/>
                </a:solidFill>
                <a:latin typeface="Arial" pitchFamily="34" charset="0"/>
                <a:ea typeface="新細明體" pitchFamily="18" charset="-120"/>
              </a:defRPr>
            </a:lvl2pPr>
            <a:lvl3pPr marL="1143000" indent="-228600" algn="l" eaLnBrk="0" hangingPunct="0">
              <a:spcBef>
                <a:spcPct val="20000"/>
              </a:spcBef>
              <a:buClr>
                <a:schemeClr val="hlink"/>
              </a:buClr>
              <a:buSzPct val="65000"/>
              <a:buFont typeface="Wingdings" pitchFamily="2" charset="2"/>
              <a:buChar char="«"/>
              <a:defRPr kumimoji="1" sz="2400">
                <a:solidFill>
                  <a:schemeClr val="tx1"/>
                </a:solidFill>
                <a:latin typeface="Arial" pitchFamily="34" charset="0"/>
                <a:ea typeface="新細明體" pitchFamily="18" charset="-120"/>
              </a:defRPr>
            </a:lvl3pPr>
            <a:lvl4pPr marL="1600200" indent="-228600" algn="l" eaLnBrk="0" hangingPunct="0">
              <a:spcBef>
                <a:spcPct val="20000"/>
              </a:spcBef>
              <a:buClr>
                <a:schemeClr val="tx2"/>
              </a:buClr>
              <a:buSzPct val="100000"/>
              <a:buChar char="•"/>
              <a:defRPr kumimoji="1" sz="2000">
                <a:solidFill>
                  <a:schemeClr val="tx1"/>
                </a:solidFill>
                <a:latin typeface="Arial" pitchFamily="34" charset="0"/>
                <a:ea typeface="新細明體" pitchFamily="18" charset="-120"/>
              </a:defRPr>
            </a:lvl4pPr>
            <a:lvl5pPr marL="2057400" indent="-228600" algn="l" eaLnBrk="0" hangingPunct="0">
              <a:spcBef>
                <a:spcPct val="20000"/>
              </a:spcBef>
              <a:buClr>
                <a:schemeClr val="hlink"/>
              </a:buClr>
              <a:buSzPct val="100000"/>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9pPr>
          </a:lstStyle>
          <a:p>
            <a:pPr algn="ctr" eaLnBrk="1" hangingPunct="1">
              <a:spcBef>
                <a:spcPct val="0"/>
              </a:spcBef>
              <a:buClrTx/>
              <a:buSzTx/>
              <a:buFontTx/>
              <a:buNone/>
            </a:pPr>
            <a:r>
              <a:rPr lang="en-US" altLang="zh-TW" dirty="0">
                <a:solidFill>
                  <a:srgbClr val="FF3300"/>
                </a:solidFill>
                <a:latin typeface="Times New Roman" pitchFamily="18" charset="0"/>
              </a:rPr>
              <a:t>Chen and Hong, 1999</a:t>
            </a:r>
          </a:p>
          <a:p>
            <a:pPr algn="ctr" eaLnBrk="1" hangingPunct="1">
              <a:spcBef>
                <a:spcPct val="0"/>
              </a:spcBef>
              <a:buClrTx/>
              <a:buSzTx/>
              <a:buFontTx/>
              <a:buNone/>
            </a:pPr>
            <a:r>
              <a:rPr lang="en-US" altLang="zh-TW" dirty="0">
                <a:solidFill>
                  <a:srgbClr val="FF3300"/>
                </a:solidFill>
                <a:latin typeface="Times New Roman" pitchFamily="18" charset="0"/>
              </a:rPr>
              <a:t>ASME-AMR</a:t>
            </a:r>
          </a:p>
        </p:txBody>
      </p:sp>
    </p:spTree>
    <p:extLst>
      <p:ext uri="{BB962C8B-B14F-4D97-AF65-F5344CB8AC3E}">
        <p14:creationId xmlns:p14="http://schemas.microsoft.com/office/powerpoint/2010/main" val="1095510084"/>
      </p:ext>
    </p:extLst>
  </p:cSld>
  <p:clrMapOvr>
    <a:masterClrMapping/>
  </p:clrMapOvr>
  <p:transition>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847052" y="2427229"/>
            <a:ext cx="5844479" cy="3828135"/>
            <a:chOff x="323051" y="2427228"/>
            <a:chExt cx="5844479" cy="3828135"/>
          </a:xfrm>
        </p:grpSpPr>
        <p:sp>
          <p:nvSpPr>
            <p:cNvPr id="3" name="直線接點 2"/>
            <p:cNvSpPr/>
            <p:nvPr/>
          </p:nvSpPr>
          <p:spPr>
            <a:xfrm>
              <a:off x="2105977" y="5263403"/>
              <a:ext cx="3060192" cy="0"/>
            </a:xfrm>
            <a:prstGeom prst="line">
              <a:avLst/>
            </a:prstGeom>
          </p:spPr>
          <p:style>
            <a:lnRef idx="2">
              <a:schemeClr val="accent5">
                <a:shade val="60000"/>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5" name="直線接點 4"/>
            <p:cNvSpPr/>
            <p:nvPr/>
          </p:nvSpPr>
          <p:spPr>
            <a:xfrm>
              <a:off x="2102989" y="3997097"/>
              <a:ext cx="2621280" cy="0"/>
            </a:xfrm>
            <a:prstGeom prst="line">
              <a:avLst/>
            </a:prstGeom>
          </p:spPr>
          <p:style>
            <a:lnRef idx="2">
              <a:schemeClr val="accent5">
                <a:shade val="60000"/>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7" name="直線接點 6"/>
            <p:cNvSpPr/>
            <p:nvPr/>
          </p:nvSpPr>
          <p:spPr>
            <a:xfrm>
              <a:off x="1283887" y="2777113"/>
              <a:ext cx="3060192" cy="0"/>
            </a:xfrm>
            <a:prstGeom prst="line">
              <a:avLst/>
            </a:prstGeom>
          </p:spPr>
          <p:style>
            <a:lnRef idx="2">
              <a:schemeClr val="accent5">
                <a:shade val="60000"/>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sp>
        <p:sp>
          <p:nvSpPr>
            <p:cNvPr id="9" name="橢圓 8"/>
            <p:cNvSpPr/>
            <p:nvPr/>
          </p:nvSpPr>
          <p:spPr>
            <a:xfrm>
              <a:off x="323051" y="2472745"/>
              <a:ext cx="3565855" cy="3447714"/>
            </a:xfrm>
            <a:prstGeom prst="ellipse">
              <a:avLst/>
            </a:prstGeom>
            <a:blipFill>
              <a:blip r:embed="rId3">
                <a:extLst>
                  <a:ext uri="{28A0092B-C50C-407E-A947-70E740481C1C}">
                    <a14:useLocalDpi xmlns:a14="http://schemas.microsoft.com/office/drawing/2010/main" val="0"/>
                  </a:ext>
                </a:extLst>
              </a:blip>
              <a:srcRect/>
              <a:stretch>
                <a:fillRect l="-6000" r="-6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30" name="手繪多邊形 29"/>
            <p:cNvSpPr/>
            <p:nvPr/>
          </p:nvSpPr>
          <p:spPr>
            <a:xfrm>
              <a:off x="1130617" y="4291091"/>
              <a:ext cx="1950720" cy="1005840"/>
            </a:xfrm>
            <a:custGeom>
              <a:avLst/>
              <a:gdLst>
                <a:gd name="connsiteX0" fmla="*/ 0 w 1950720"/>
                <a:gd name="connsiteY0" fmla="*/ 0 h 1005840"/>
                <a:gd name="connsiteX1" fmla="*/ 1950720 w 1950720"/>
                <a:gd name="connsiteY1" fmla="*/ 0 h 1005840"/>
                <a:gd name="connsiteX2" fmla="*/ 1950720 w 1950720"/>
                <a:gd name="connsiteY2" fmla="*/ 1005840 h 1005840"/>
                <a:gd name="connsiteX3" fmla="*/ 0 w 1950720"/>
                <a:gd name="connsiteY3" fmla="*/ 1005840 h 1005840"/>
                <a:gd name="connsiteX4" fmla="*/ 0 w 195072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1005840">
                  <a:moveTo>
                    <a:pt x="0" y="0"/>
                  </a:moveTo>
                  <a:lnTo>
                    <a:pt x="1950720" y="0"/>
                  </a:lnTo>
                  <a:lnTo>
                    <a:pt x="1950720" y="1005840"/>
                  </a:lnTo>
                  <a:lnTo>
                    <a:pt x="0" y="1005840"/>
                  </a:lnTo>
                  <a:lnTo>
                    <a:pt x="0" y="0"/>
                  </a:lnTo>
                  <a:close/>
                </a:path>
              </a:pathLst>
            </a:cu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b" anchorCtr="0">
              <a:noAutofit/>
            </a:bodyPr>
            <a:lstStyle/>
            <a:p>
              <a:pPr algn="ctr" defTabSz="2889250">
                <a:lnSpc>
                  <a:spcPct val="90000"/>
                </a:lnSpc>
                <a:spcBef>
                  <a:spcPct val="0"/>
                </a:spcBef>
                <a:spcAft>
                  <a:spcPct val="35000"/>
                </a:spcAft>
              </a:pPr>
              <a:endParaRPr lang="zh-TW" altLang="en-US" sz="6500" dirty="0"/>
            </a:p>
          </p:txBody>
        </p:sp>
        <p:sp>
          <p:nvSpPr>
            <p:cNvPr id="33" name="橢圓 32"/>
            <p:cNvSpPr/>
            <p:nvPr/>
          </p:nvSpPr>
          <p:spPr>
            <a:xfrm>
              <a:off x="3550708" y="2427228"/>
              <a:ext cx="1299034" cy="1076438"/>
            </a:xfrm>
            <a:prstGeom prst="ellipse">
              <a:avLst/>
            </a:prstGeom>
            <a:blipFill>
              <a:blip r:embed="rId4" cstate="print">
                <a:extLst>
                  <a:ext uri="{28A0092B-C50C-407E-A947-70E740481C1C}">
                    <a14:useLocalDpi xmlns:a14="http://schemas.microsoft.com/office/drawing/2010/main" val="0"/>
                  </a:ext>
                </a:extLst>
              </a:blip>
              <a:srcRect/>
              <a:stretch>
                <a:fillRect l="-25000" r="-25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42" name="手繪多邊形 41"/>
            <p:cNvSpPr/>
            <p:nvPr/>
          </p:nvSpPr>
          <p:spPr>
            <a:xfrm>
              <a:off x="3563888" y="2500874"/>
              <a:ext cx="1467063" cy="928126"/>
            </a:xfrm>
            <a:custGeom>
              <a:avLst/>
              <a:gdLst>
                <a:gd name="connsiteX0" fmla="*/ 0 w 1053269"/>
                <a:gd name="connsiteY0" fmla="*/ 0 h 914400"/>
                <a:gd name="connsiteX1" fmla="*/ 1053269 w 1053269"/>
                <a:gd name="connsiteY1" fmla="*/ 0 h 914400"/>
                <a:gd name="connsiteX2" fmla="*/ 1053269 w 1053269"/>
                <a:gd name="connsiteY2" fmla="*/ 914400 h 914400"/>
                <a:gd name="connsiteX3" fmla="*/ 0 w 1053269"/>
                <a:gd name="connsiteY3" fmla="*/ 914400 h 914400"/>
                <a:gd name="connsiteX4" fmla="*/ 0 w 1053269"/>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269" h="914400">
                  <a:moveTo>
                    <a:pt x="0" y="0"/>
                  </a:moveTo>
                  <a:lnTo>
                    <a:pt x="1053269" y="0"/>
                  </a:lnTo>
                  <a:lnTo>
                    <a:pt x="1053269" y="914400"/>
                  </a:lnTo>
                  <a:lnTo>
                    <a:pt x="0" y="914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0" rIns="91440" bIns="0" numCol="1" spcCol="1270" anchor="ctr" anchorCtr="0">
              <a:noAutofit/>
            </a:bodyPr>
            <a:lstStyle/>
            <a:p>
              <a:pPr defTabSz="1066800">
                <a:lnSpc>
                  <a:spcPct val="90000"/>
                </a:lnSpc>
                <a:spcBef>
                  <a:spcPct val="0"/>
                </a:spcBef>
              </a:pPr>
              <a:r>
                <a:rPr lang="en-US" altLang="zh-TW" sz="2400" b="1" dirty="0">
                  <a:solidFill>
                    <a:schemeClr val="accent5">
                      <a:lumMod val="75000"/>
                    </a:schemeClr>
                  </a:solidFill>
                </a:rPr>
                <a:t>Paradise</a:t>
              </a:r>
            </a:p>
            <a:p>
              <a:pPr defTabSz="1066800">
                <a:lnSpc>
                  <a:spcPct val="90000"/>
                </a:lnSpc>
                <a:spcBef>
                  <a:spcPct val="0"/>
                </a:spcBef>
              </a:pPr>
              <a:r>
                <a:rPr lang="en-US" altLang="zh-TW" b="1" dirty="0">
                  <a:solidFill>
                    <a:schemeClr val="accent5">
                      <a:lumMod val="75000"/>
                    </a:schemeClr>
                  </a:solidFill>
                </a:rPr>
                <a:t>(1988-1998)</a:t>
              </a:r>
              <a:endParaRPr lang="zh-TW" altLang="en-US" b="1" dirty="0">
                <a:solidFill>
                  <a:schemeClr val="accent5">
                    <a:lumMod val="75000"/>
                  </a:schemeClr>
                </a:solidFill>
              </a:endParaRPr>
            </a:p>
          </p:txBody>
        </p:sp>
        <p:sp>
          <p:nvSpPr>
            <p:cNvPr id="45" name="橢圓 44"/>
            <p:cNvSpPr/>
            <p:nvPr/>
          </p:nvSpPr>
          <p:spPr>
            <a:xfrm>
              <a:off x="4155245" y="3573016"/>
              <a:ext cx="1007065" cy="1003764"/>
            </a:xfrm>
            <a:prstGeom prst="ellipse">
              <a:avLst/>
            </a:prstGeom>
            <a:blipFill>
              <a:blip r:embed="rId5" cstate="print">
                <a:extLst>
                  <a:ext uri="{28A0092B-C50C-407E-A947-70E740481C1C}">
                    <a14:useLocalDpi xmlns:a14="http://schemas.microsoft.com/office/drawing/2010/main" val="0"/>
                  </a:ext>
                </a:extLst>
              </a:blip>
              <a:srcRect/>
              <a:stretch>
                <a:fillRect l="-39000" r="-39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46" name="手繪多邊形 45"/>
            <p:cNvSpPr/>
            <p:nvPr/>
          </p:nvSpPr>
          <p:spPr>
            <a:xfrm>
              <a:off x="4716016" y="2946648"/>
              <a:ext cx="1451514" cy="914400"/>
            </a:xfrm>
            <a:custGeom>
              <a:avLst/>
              <a:gdLst>
                <a:gd name="connsiteX0" fmla="*/ 0 w 1451514"/>
                <a:gd name="connsiteY0" fmla="*/ 0 h 914400"/>
                <a:gd name="connsiteX1" fmla="*/ 1451514 w 1451514"/>
                <a:gd name="connsiteY1" fmla="*/ 0 h 914400"/>
                <a:gd name="connsiteX2" fmla="*/ 1451514 w 1451514"/>
                <a:gd name="connsiteY2" fmla="*/ 914400 h 914400"/>
                <a:gd name="connsiteX3" fmla="*/ 0 w 1451514"/>
                <a:gd name="connsiteY3" fmla="*/ 914400 h 914400"/>
                <a:gd name="connsiteX4" fmla="*/ 0 w 1451514"/>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514" h="914400">
                  <a:moveTo>
                    <a:pt x="0" y="0"/>
                  </a:moveTo>
                  <a:lnTo>
                    <a:pt x="1451514" y="0"/>
                  </a:lnTo>
                  <a:lnTo>
                    <a:pt x="1451514" y="914400"/>
                  </a:lnTo>
                  <a:lnTo>
                    <a:pt x="0" y="914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490" tIns="0" rIns="110490" bIns="0" numCol="1" spcCol="1270" anchor="ctr" anchorCtr="0">
              <a:noAutofit/>
            </a:bodyPr>
            <a:lstStyle/>
            <a:p>
              <a:pPr algn="ctr" defTabSz="1289050">
                <a:lnSpc>
                  <a:spcPct val="90000"/>
                </a:lnSpc>
                <a:spcBef>
                  <a:spcPct val="0"/>
                </a:spcBef>
              </a:pPr>
              <a:r>
                <a:rPr lang="en-US" altLang="zh-TW" sz="2900" b="1" dirty="0">
                  <a:solidFill>
                    <a:srgbClr val="FF3300"/>
                  </a:solidFill>
                </a:rPr>
                <a:t>Parasite</a:t>
              </a:r>
            </a:p>
            <a:p>
              <a:pPr algn="ctr" defTabSz="1289050">
                <a:lnSpc>
                  <a:spcPct val="90000"/>
                </a:lnSpc>
                <a:spcBef>
                  <a:spcPct val="0"/>
                </a:spcBef>
              </a:pPr>
              <a:r>
                <a:rPr lang="en-US" altLang="zh-TW" b="1" dirty="0">
                  <a:solidFill>
                    <a:srgbClr val="FF3300"/>
                  </a:solidFill>
                </a:rPr>
                <a:t>(1998-2008)</a:t>
              </a:r>
              <a:endParaRPr lang="zh-TW" altLang="en-US" b="1" dirty="0">
                <a:solidFill>
                  <a:srgbClr val="FF3300"/>
                </a:solidFill>
              </a:endParaRPr>
            </a:p>
          </p:txBody>
        </p:sp>
        <p:sp>
          <p:nvSpPr>
            <p:cNvPr id="47" name="橢圓 46"/>
            <p:cNvSpPr/>
            <p:nvPr/>
          </p:nvSpPr>
          <p:spPr>
            <a:xfrm>
              <a:off x="4708969" y="4806203"/>
              <a:ext cx="914400" cy="914400"/>
            </a:xfrm>
            <a:prstGeom prst="ellipse">
              <a:avLst/>
            </a:prstGeom>
            <a:blipFill>
              <a:blip r:embed="rId6" cstate="print">
                <a:extLst>
                  <a:ext uri="{28A0092B-C50C-407E-A947-70E740481C1C}">
                    <a14:useLocalDpi xmlns:a14="http://schemas.microsoft.com/office/drawing/2010/main" val="0"/>
                  </a:ext>
                </a:extLst>
              </a:blip>
              <a:srcRect/>
              <a:stretch>
                <a:fillRect l="-30000" r="-30000"/>
              </a:stretch>
            </a:blipFill>
          </p:spPr>
          <p:style>
            <a:lnRef idx="2">
              <a:schemeClr val="accent5">
                <a:shade val="80000"/>
                <a:hueOff val="0"/>
                <a:satOff val="0"/>
                <a:lumOff val="0"/>
                <a:alphaOff val="0"/>
              </a:schemeClr>
            </a:lnRef>
            <a:fillRef idx="1">
              <a:scrgbClr r="0" g="0" b="0"/>
            </a:fillRef>
            <a:effectRef idx="0">
              <a:schemeClr val="accent5">
                <a:tint val="40000"/>
                <a:hueOff val="0"/>
                <a:satOff val="0"/>
                <a:lumOff val="0"/>
                <a:alphaOff val="0"/>
              </a:schemeClr>
            </a:effectRef>
            <a:fontRef idx="minor">
              <a:schemeClr val="lt1">
                <a:hueOff val="0"/>
                <a:satOff val="0"/>
                <a:lumOff val="0"/>
                <a:alphaOff val="0"/>
              </a:schemeClr>
            </a:fontRef>
          </p:style>
        </p:sp>
        <p:sp>
          <p:nvSpPr>
            <p:cNvPr id="49" name="手繪多邊形 48"/>
            <p:cNvSpPr/>
            <p:nvPr/>
          </p:nvSpPr>
          <p:spPr>
            <a:xfrm>
              <a:off x="3419872" y="5445224"/>
              <a:ext cx="1566942" cy="810139"/>
            </a:xfrm>
            <a:custGeom>
              <a:avLst/>
              <a:gdLst>
                <a:gd name="connsiteX0" fmla="*/ 0 w 1054607"/>
                <a:gd name="connsiteY0" fmla="*/ 0 h 914400"/>
                <a:gd name="connsiteX1" fmla="*/ 1054607 w 1054607"/>
                <a:gd name="connsiteY1" fmla="*/ 0 h 914400"/>
                <a:gd name="connsiteX2" fmla="*/ 1054607 w 1054607"/>
                <a:gd name="connsiteY2" fmla="*/ 914400 h 914400"/>
                <a:gd name="connsiteX3" fmla="*/ 0 w 1054607"/>
                <a:gd name="connsiteY3" fmla="*/ 914400 h 914400"/>
                <a:gd name="connsiteX4" fmla="*/ 0 w 1054607"/>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607" h="914400">
                  <a:moveTo>
                    <a:pt x="0" y="0"/>
                  </a:moveTo>
                  <a:lnTo>
                    <a:pt x="1054607" y="0"/>
                  </a:lnTo>
                  <a:lnTo>
                    <a:pt x="1054607" y="914400"/>
                  </a:lnTo>
                  <a:lnTo>
                    <a:pt x="0" y="914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0" rIns="106680" bIns="0" numCol="1" spcCol="1270" anchor="ctr" anchorCtr="0">
              <a:noAutofit/>
            </a:bodyPr>
            <a:lstStyle/>
            <a:p>
              <a:pPr algn="ctr" defTabSz="1244600">
                <a:lnSpc>
                  <a:spcPct val="90000"/>
                </a:lnSpc>
                <a:spcBef>
                  <a:spcPct val="0"/>
                </a:spcBef>
              </a:pPr>
              <a:r>
                <a:rPr lang="en-US" altLang="zh-TW" sz="2800" b="1" dirty="0">
                  <a:solidFill>
                    <a:srgbClr val="FF0000"/>
                  </a:solidFill>
                </a:rPr>
                <a:t>Paradox</a:t>
              </a:r>
            </a:p>
            <a:p>
              <a:pPr algn="ctr" defTabSz="1244600">
                <a:lnSpc>
                  <a:spcPct val="90000"/>
                </a:lnSpc>
                <a:spcBef>
                  <a:spcPct val="0"/>
                </a:spcBef>
              </a:pPr>
              <a:r>
                <a:rPr lang="en-US" altLang="zh-TW" sz="1600" b="1" dirty="0">
                  <a:solidFill>
                    <a:srgbClr val="FF0000"/>
                  </a:solidFill>
                </a:rPr>
                <a:t>(2008-2018)</a:t>
              </a:r>
              <a:endParaRPr lang="zh-TW" altLang="en-US" sz="1600" b="1" dirty="0">
                <a:solidFill>
                  <a:srgbClr val="FF0000"/>
                </a:solidFill>
              </a:endParaRPr>
            </a:p>
          </p:txBody>
        </p:sp>
      </p:grpSp>
      <p:grpSp>
        <p:nvGrpSpPr>
          <p:cNvPr id="29" name="群組 28"/>
          <p:cNvGrpSpPr/>
          <p:nvPr/>
        </p:nvGrpSpPr>
        <p:grpSpPr>
          <a:xfrm>
            <a:off x="1861321" y="1644627"/>
            <a:ext cx="1285147" cy="836795"/>
            <a:chOff x="3107854" y="96209"/>
            <a:chExt cx="1713529" cy="1115727"/>
          </a:xfrm>
        </p:grpSpPr>
        <p:grpSp>
          <p:nvGrpSpPr>
            <p:cNvPr id="27" name="群組 26"/>
            <p:cNvGrpSpPr/>
            <p:nvPr/>
          </p:nvGrpSpPr>
          <p:grpSpPr>
            <a:xfrm>
              <a:off x="3107854" y="96209"/>
              <a:ext cx="1713529" cy="864524"/>
              <a:chOff x="3082915" y="216132"/>
              <a:chExt cx="1713529" cy="864524"/>
            </a:xfrm>
          </p:grpSpPr>
          <p:grpSp>
            <p:nvGrpSpPr>
              <p:cNvPr id="6" name="群組 22"/>
              <p:cNvGrpSpPr>
                <a:grpSpLocks/>
              </p:cNvGrpSpPr>
              <p:nvPr/>
            </p:nvGrpSpPr>
            <p:grpSpPr bwMode="auto">
              <a:xfrm>
                <a:off x="3157604" y="317116"/>
                <a:ext cx="1623137" cy="664824"/>
                <a:chOff x="684316" y="1351814"/>
                <a:chExt cx="2449416" cy="1003029"/>
              </a:xfrm>
            </p:grpSpPr>
            <p:grpSp>
              <p:nvGrpSpPr>
                <p:cNvPr id="10" name="群組 4"/>
                <p:cNvGrpSpPr>
                  <a:grpSpLocks/>
                </p:cNvGrpSpPr>
                <p:nvPr/>
              </p:nvGrpSpPr>
              <p:grpSpPr bwMode="auto">
                <a:xfrm>
                  <a:off x="684316" y="1361337"/>
                  <a:ext cx="984211" cy="993506"/>
                  <a:chOff x="5409971" y="278666"/>
                  <a:chExt cx="1640351" cy="1655843"/>
                </a:xfrm>
              </p:grpSpPr>
              <p:sp>
                <p:nvSpPr>
                  <p:cNvPr id="19" name="立方體 18"/>
                  <p:cNvSpPr>
                    <a:spLocks noChangeAspect="1"/>
                  </p:cNvSpPr>
                  <p:nvPr/>
                </p:nvSpPr>
                <p:spPr>
                  <a:xfrm>
                    <a:off x="5669251" y="1249426"/>
                    <a:ext cx="685243" cy="682441"/>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0" name="立方體 19"/>
                  <p:cNvSpPr>
                    <a:spLocks noChangeAspect="1"/>
                  </p:cNvSpPr>
                  <p:nvPr/>
                </p:nvSpPr>
                <p:spPr>
                  <a:xfrm>
                    <a:off x="5669251" y="278666"/>
                    <a:ext cx="685243" cy="685087"/>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1" name="立方體 20"/>
                  <p:cNvSpPr>
                    <a:spLocks noChangeAspect="1"/>
                  </p:cNvSpPr>
                  <p:nvPr/>
                </p:nvSpPr>
                <p:spPr>
                  <a:xfrm>
                    <a:off x="6365076" y="976977"/>
                    <a:ext cx="685244" cy="682441"/>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2" name="立方體 21"/>
                  <p:cNvSpPr>
                    <a:spLocks noChangeAspect="1"/>
                  </p:cNvSpPr>
                  <p:nvPr/>
                </p:nvSpPr>
                <p:spPr>
                  <a:xfrm>
                    <a:off x="6365076" y="278666"/>
                    <a:ext cx="685244" cy="685087"/>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3" name="立方體 22"/>
                  <p:cNvSpPr>
                    <a:spLocks noChangeAspect="1"/>
                  </p:cNvSpPr>
                  <p:nvPr/>
                </p:nvSpPr>
                <p:spPr>
                  <a:xfrm>
                    <a:off x="5409969" y="1249426"/>
                    <a:ext cx="685243" cy="68508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4" name="立方體 23"/>
                  <p:cNvSpPr>
                    <a:spLocks noChangeAspect="1"/>
                  </p:cNvSpPr>
                  <p:nvPr/>
                </p:nvSpPr>
                <p:spPr>
                  <a:xfrm>
                    <a:off x="5441718" y="545824"/>
                    <a:ext cx="685243" cy="682441"/>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5" name="立方體 24"/>
                  <p:cNvSpPr>
                    <a:spLocks noChangeAspect="1"/>
                  </p:cNvSpPr>
                  <p:nvPr/>
                </p:nvSpPr>
                <p:spPr>
                  <a:xfrm>
                    <a:off x="6095212" y="1230909"/>
                    <a:ext cx="685244" cy="685087"/>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26" name="立方體 25"/>
                  <p:cNvSpPr>
                    <a:spLocks noChangeAspect="1"/>
                  </p:cNvSpPr>
                  <p:nvPr/>
                </p:nvSpPr>
                <p:spPr>
                  <a:xfrm>
                    <a:off x="6137544" y="545824"/>
                    <a:ext cx="682598" cy="682441"/>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grpSp>
            <p:grpSp>
              <p:nvGrpSpPr>
                <p:cNvPr id="11" name="群組 13"/>
                <p:cNvGrpSpPr>
                  <a:grpSpLocks/>
                </p:cNvGrpSpPr>
                <p:nvPr/>
              </p:nvGrpSpPr>
              <p:grpSpPr bwMode="auto">
                <a:xfrm>
                  <a:off x="2047925" y="1351814"/>
                  <a:ext cx="1085807" cy="977636"/>
                  <a:chOff x="5385490" y="4274203"/>
                  <a:chExt cx="1809678" cy="1629393"/>
                </a:xfrm>
              </p:grpSpPr>
              <p:sp>
                <p:nvSpPr>
                  <p:cNvPr id="13" name="菱形 5"/>
                  <p:cNvSpPr>
                    <a:spLocks noChangeAspect="1"/>
                  </p:cNvSpPr>
                  <p:nvPr/>
                </p:nvSpPr>
                <p:spPr>
                  <a:xfrm rot="1206991">
                    <a:off x="5385488" y="4517556"/>
                    <a:ext cx="500043" cy="1256432"/>
                  </a:xfrm>
                  <a:custGeom>
                    <a:avLst/>
                    <a:gdLst>
                      <a:gd name="connsiteX0" fmla="*/ 0 w 648072"/>
                      <a:gd name="connsiteY0" fmla="*/ 466751 h 933502"/>
                      <a:gd name="connsiteX1" fmla="*/ 324036 w 648072"/>
                      <a:gd name="connsiteY1" fmla="*/ 0 h 933502"/>
                      <a:gd name="connsiteX2" fmla="*/ 648072 w 648072"/>
                      <a:gd name="connsiteY2" fmla="*/ 466751 h 933502"/>
                      <a:gd name="connsiteX3" fmla="*/ 324036 w 648072"/>
                      <a:gd name="connsiteY3" fmla="*/ 933502 h 933502"/>
                      <a:gd name="connsiteX4" fmla="*/ 0 w 648072"/>
                      <a:gd name="connsiteY4" fmla="*/ 466751 h 933502"/>
                      <a:gd name="connsiteX0" fmla="*/ 0 w 648072"/>
                      <a:gd name="connsiteY0" fmla="*/ 466751 h 1121870"/>
                      <a:gd name="connsiteX1" fmla="*/ 324036 w 648072"/>
                      <a:gd name="connsiteY1" fmla="*/ 0 h 1121870"/>
                      <a:gd name="connsiteX2" fmla="*/ 648072 w 648072"/>
                      <a:gd name="connsiteY2" fmla="*/ 466751 h 1121870"/>
                      <a:gd name="connsiteX3" fmla="*/ 245946 w 648072"/>
                      <a:gd name="connsiteY3" fmla="*/ 1121870 h 1121870"/>
                      <a:gd name="connsiteX4" fmla="*/ 0 w 648072"/>
                      <a:gd name="connsiteY4" fmla="*/ 466751 h 1121870"/>
                      <a:gd name="connsiteX0" fmla="*/ 0 w 648072"/>
                      <a:gd name="connsiteY0" fmla="*/ 293399 h 948518"/>
                      <a:gd name="connsiteX1" fmla="*/ 141544 w 648072"/>
                      <a:gd name="connsiteY1" fmla="*/ 0 h 948518"/>
                      <a:gd name="connsiteX2" fmla="*/ 648072 w 648072"/>
                      <a:gd name="connsiteY2" fmla="*/ 293399 h 948518"/>
                      <a:gd name="connsiteX3" fmla="*/ 245946 w 648072"/>
                      <a:gd name="connsiteY3" fmla="*/ 948518 h 948518"/>
                      <a:gd name="connsiteX4" fmla="*/ 0 w 648072"/>
                      <a:gd name="connsiteY4" fmla="*/ 293399 h 948518"/>
                      <a:gd name="connsiteX0" fmla="*/ 0 w 362542"/>
                      <a:gd name="connsiteY0" fmla="*/ 293399 h 948518"/>
                      <a:gd name="connsiteX1" fmla="*/ 141544 w 362542"/>
                      <a:gd name="connsiteY1" fmla="*/ 0 h 948518"/>
                      <a:gd name="connsiteX2" fmla="*/ 362542 w 362542"/>
                      <a:gd name="connsiteY2" fmla="*/ 600858 h 948518"/>
                      <a:gd name="connsiteX3" fmla="*/ 245946 w 362542"/>
                      <a:gd name="connsiteY3" fmla="*/ 948518 h 948518"/>
                      <a:gd name="connsiteX4" fmla="*/ 0 w 362542"/>
                      <a:gd name="connsiteY4" fmla="*/ 293399 h 948518"/>
                      <a:gd name="connsiteX0" fmla="*/ 0 w 385252"/>
                      <a:gd name="connsiteY0" fmla="*/ 293399 h 948518"/>
                      <a:gd name="connsiteX1" fmla="*/ 141544 w 385252"/>
                      <a:gd name="connsiteY1" fmla="*/ 0 h 948518"/>
                      <a:gd name="connsiteX2" fmla="*/ 385252 w 385252"/>
                      <a:gd name="connsiteY2" fmla="*/ 655939 h 948518"/>
                      <a:gd name="connsiteX3" fmla="*/ 245946 w 385252"/>
                      <a:gd name="connsiteY3" fmla="*/ 948518 h 948518"/>
                      <a:gd name="connsiteX4" fmla="*/ 0 w 385252"/>
                      <a:gd name="connsiteY4" fmla="*/ 293399 h 948518"/>
                      <a:gd name="connsiteX0" fmla="*/ 0 w 385252"/>
                      <a:gd name="connsiteY0" fmla="*/ 295037 h 950156"/>
                      <a:gd name="connsiteX1" fmla="*/ 146017 w 385252"/>
                      <a:gd name="connsiteY1" fmla="*/ 0 h 950156"/>
                      <a:gd name="connsiteX2" fmla="*/ 385252 w 385252"/>
                      <a:gd name="connsiteY2" fmla="*/ 657577 h 950156"/>
                      <a:gd name="connsiteX3" fmla="*/ 245946 w 385252"/>
                      <a:gd name="connsiteY3" fmla="*/ 950156 h 950156"/>
                      <a:gd name="connsiteX4" fmla="*/ 0 w 385252"/>
                      <a:gd name="connsiteY4" fmla="*/ 295037 h 950156"/>
                      <a:gd name="connsiteX0" fmla="*/ 0 w 385252"/>
                      <a:gd name="connsiteY0" fmla="*/ 306217 h 961336"/>
                      <a:gd name="connsiteX1" fmla="*/ 141922 w 385252"/>
                      <a:gd name="connsiteY1" fmla="*/ 0 h 961336"/>
                      <a:gd name="connsiteX2" fmla="*/ 385252 w 385252"/>
                      <a:gd name="connsiteY2" fmla="*/ 668757 h 961336"/>
                      <a:gd name="connsiteX3" fmla="*/ 245946 w 385252"/>
                      <a:gd name="connsiteY3" fmla="*/ 961336 h 961336"/>
                      <a:gd name="connsiteX4" fmla="*/ 0 w 385252"/>
                      <a:gd name="connsiteY4" fmla="*/ 306217 h 961336"/>
                      <a:gd name="connsiteX0" fmla="*/ 0 w 378544"/>
                      <a:gd name="connsiteY0" fmla="*/ 303760 h 961336"/>
                      <a:gd name="connsiteX1" fmla="*/ 135214 w 378544"/>
                      <a:gd name="connsiteY1" fmla="*/ 0 h 961336"/>
                      <a:gd name="connsiteX2" fmla="*/ 378544 w 378544"/>
                      <a:gd name="connsiteY2" fmla="*/ 668757 h 961336"/>
                      <a:gd name="connsiteX3" fmla="*/ 239238 w 378544"/>
                      <a:gd name="connsiteY3" fmla="*/ 961336 h 961336"/>
                      <a:gd name="connsiteX4" fmla="*/ 0 w 378544"/>
                      <a:gd name="connsiteY4" fmla="*/ 303760 h 961336"/>
                      <a:gd name="connsiteX0" fmla="*/ 0 w 383614"/>
                      <a:gd name="connsiteY0" fmla="*/ 303760 h 961336"/>
                      <a:gd name="connsiteX1" fmla="*/ 135214 w 383614"/>
                      <a:gd name="connsiteY1" fmla="*/ 0 h 961336"/>
                      <a:gd name="connsiteX2" fmla="*/ 383614 w 383614"/>
                      <a:gd name="connsiteY2" fmla="*/ 661827 h 961336"/>
                      <a:gd name="connsiteX3" fmla="*/ 239238 w 383614"/>
                      <a:gd name="connsiteY3" fmla="*/ 961336 h 961336"/>
                      <a:gd name="connsiteX4" fmla="*/ 0 w 383614"/>
                      <a:gd name="connsiteY4" fmla="*/ 303760 h 961336"/>
                      <a:gd name="connsiteX0" fmla="*/ 0 w 383614"/>
                      <a:gd name="connsiteY0" fmla="*/ 308453 h 966029"/>
                      <a:gd name="connsiteX1" fmla="*/ 141104 w 383614"/>
                      <a:gd name="connsiteY1" fmla="*/ 0 h 966029"/>
                      <a:gd name="connsiteX2" fmla="*/ 383614 w 383614"/>
                      <a:gd name="connsiteY2" fmla="*/ 666520 h 966029"/>
                      <a:gd name="connsiteX3" fmla="*/ 239238 w 383614"/>
                      <a:gd name="connsiteY3" fmla="*/ 966029 h 966029"/>
                      <a:gd name="connsiteX4" fmla="*/ 0 w 383614"/>
                      <a:gd name="connsiteY4" fmla="*/ 308453 h 9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14" h="966029">
                        <a:moveTo>
                          <a:pt x="0" y="308453"/>
                        </a:moveTo>
                        <a:lnTo>
                          <a:pt x="141104" y="0"/>
                        </a:lnTo>
                        <a:lnTo>
                          <a:pt x="383614" y="666520"/>
                        </a:lnTo>
                        <a:lnTo>
                          <a:pt x="239238" y="966029"/>
                        </a:lnTo>
                        <a:lnTo>
                          <a:pt x="0" y="308453"/>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14" name="矩形 7"/>
                  <p:cNvSpPr>
                    <a:spLocks noChangeAspect="1"/>
                  </p:cNvSpPr>
                  <p:nvPr/>
                </p:nvSpPr>
                <p:spPr>
                  <a:xfrm>
                    <a:off x="5634187" y="5586183"/>
                    <a:ext cx="1251430" cy="317414"/>
                  </a:xfrm>
                  <a:custGeom>
                    <a:avLst/>
                    <a:gdLst>
                      <a:gd name="connsiteX0" fmla="*/ 0 w 700524"/>
                      <a:gd name="connsiteY0" fmla="*/ 0 h 432048"/>
                      <a:gd name="connsiteX1" fmla="*/ 700524 w 700524"/>
                      <a:gd name="connsiteY1" fmla="*/ 0 h 432048"/>
                      <a:gd name="connsiteX2" fmla="*/ 700524 w 700524"/>
                      <a:gd name="connsiteY2" fmla="*/ 432048 h 432048"/>
                      <a:gd name="connsiteX3" fmla="*/ 0 w 700524"/>
                      <a:gd name="connsiteY3" fmla="*/ 432048 h 432048"/>
                      <a:gd name="connsiteX4" fmla="*/ 0 w 700524"/>
                      <a:gd name="connsiteY4" fmla="*/ 0 h 432048"/>
                      <a:gd name="connsiteX0" fmla="*/ 0 w 933887"/>
                      <a:gd name="connsiteY0" fmla="*/ 0 h 432048"/>
                      <a:gd name="connsiteX1" fmla="*/ 933887 w 933887"/>
                      <a:gd name="connsiteY1" fmla="*/ 195262 h 432048"/>
                      <a:gd name="connsiteX2" fmla="*/ 700524 w 933887"/>
                      <a:gd name="connsiteY2" fmla="*/ 432048 h 432048"/>
                      <a:gd name="connsiteX3" fmla="*/ 0 w 933887"/>
                      <a:gd name="connsiteY3" fmla="*/ 432048 h 432048"/>
                      <a:gd name="connsiteX4" fmla="*/ 0 w 933887"/>
                      <a:gd name="connsiteY4" fmla="*/ 0 h 432048"/>
                      <a:gd name="connsiteX0" fmla="*/ 252412 w 933887"/>
                      <a:gd name="connsiteY0" fmla="*/ 0 h 258217"/>
                      <a:gd name="connsiteX1" fmla="*/ 933887 w 933887"/>
                      <a:gd name="connsiteY1" fmla="*/ 21431 h 258217"/>
                      <a:gd name="connsiteX2" fmla="*/ 700524 w 933887"/>
                      <a:gd name="connsiteY2" fmla="*/ 258217 h 258217"/>
                      <a:gd name="connsiteX3" fmla="*/ 0 w 933887"/>
                      <a:gd name="connsiteY3" fmla="*/ 258217 h 258217"/>
                      <a:gd name="connsiteX4" fmla="*/ 252412 w 933887"/>
                      <a:gd name="connsiteY4" fmla="*/ 0 h 258217"/>
                      <a:gd name="connsiteX0" fmla="*/ 278606 w 933887"/>
                      <a:gd name="connsiteY0" fmla="*/ 9525 h 236786"/>
                      <a:gd name="connsiteX1" fmla="*/ 933887 w 933887"/>
                      <a:gd name="connsiteY1" fmla="*/ 0 h 236786"/>
                      <a:gd name="connsiteX2" fmla="*/ 700524 w 933887"/>
                      <a:gd name="connsiteY2" fmla="*/ 236786 h 236786"/>
                      <a:gd name="connsiteX3" fmla="*/ 0 w 933887"/>
                      <a:gd name="connsiteY3" fmla="*/ 236786 h 236786"/>
                      <a:gd name="connsiteX4" fmla="*/ 278606 w 933887"/>
                      <a:gd name="connsiteY4" fmla="*/ 9525 h 236786"/>
                      <a:gd name="connsiteX0" fmla="*/ 230981 w 933887"/>
                      <a:gd name="connsiteY0" fmla="*/ 0 h 241549"/>
                      <a:gd name="connsiteX1" fmla="*/ 933887 w 933887"/>
                      <a:gd name="connsiteY1" fmla="*/ 4763 h 241549"/>
                      <a:gd name="connsiteX2" fmla="*/ 700524 w 933887"/>
                      <a:gd name="connsiteY2" fmla="*/ 241549 h 241549"/>
                      <a:gd name="connsiteX3" fmla="*/ 0 w 933887"/>
                      <a:gd name="connsiteY3" fmla="*/ 241549 h 241549"/>
                      <a:gd name="connsiteX4" fmla="*/ 230981 w 933887"/>
                      <a:gd name="connsiteY4" fmla="*/ 0 h 241549"/>
                      <a:gd name="connsiteX0" fmla="*/ 230981 w 933887"/>
                      <a:gd name="connsiteY0" fmla="*/ 0 h 236787"/>
                      <a:gd name="connsiteX1" fmla="*/ 933887 w 933887"/>
                      <a:gd name="connsiteY1" fmla="*/ 1 h 236787"/>
                      <a:gd name="connsiteX2" fmla="*/ 700524 w 933887"/>
                      <a:gd name="connsiteY2" fmla="*/ 236787 h 236787"/>
                      <a:gd name="connsiteX3" fmla="*/ 0 w 933887"/>
                      <a:gd name="connsiteY3" fmla="*/ 236787 h 236787"/>
                      <a:gd name="connsiteX4" fmla="*/ 230981 w 933887"/>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887" h="236787">
                        <a:moveTo>
                          <a:pt x="230981" y="0"/>
                        </a:moveTo>
                        <a:lnTo>
                          <a:pt x="933887" y="1"/>
                        </a:lnTo>
                        <a:lnTo>
                          <a:pt x="700524" y="236787"/>
                        </a:lnTo>
                        <a:lnTo>
                          <a:pt x="0" y="236787"/>
                        </a:lnTo>
                        <a:lnTo>
                          <a:pt x="230981" y="0"/>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15" name="矩形 14"/>
                  <p:cNvSpPr>
                    <a:spLocks noChangeAspect="1"/>
                  </p:cNvSpPr>
                  <p:nvPr/>
                </p:nvSpPr>
                <p:spPr>
                  <a:xfrm>
                    <a:off x="5970195" y="4469943"/>
                    <a:ext cx="933941" cy="933728"/>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16" name="菱形 5"/>
                  <p:cNvSpPr>
                    <a:spLocks noChangeAspect="1"/>
                  </p:cNvSpPr>
                  <p:nvPr/>
                </p:nvSpPr>
                <p:spPr>
                  <a:xfrm rot="1206991">
                    <a:off x="6695125" y="4480524"/>
                    <a:ext cx="500042" cy="1256432"/>
                  </a:xfrm>
                  <a:custGeom>
                    <a:avLst/>
                    <a:gdLst>
                      <a:gd name="connsiteX0" fmla="*/ 0 w 648072"/>
                      <a:gd name="connsiteY0" fmla="*/ 466751 h 933502"/>
                      <a:gd name="connsiteX1" fmla="*/ 324036 w 648072"/>
                      <a:gd name="connsiteY1" fmla="*/ 0 h 933502"/>
                      <a:gd name="connsiteX2" fmla="*/ 648072 w 648072"/>
                      <a:gd name="connsiteY2" fmla="*/ 466751 h 933502"/>
                      <a:gd name="connsiteX3" fmla="*/ 324036 w 648072"/>
                      <a:gd name="connsiteY3" fmla="*/ 933502 h 933502"/>
                      <a:gd name="connsiteX4" fmla="*/ 0 w 648072"/>
                      <a:gd name="connsiteY4" fmla="*/ 466751 h 933502"/>
                      <a:gd name="connsiteX0" fmla="*/ 0 w 648072"/>
                      <a:gd name="connsiteY0" fmla="*/ 466751 h 1121870"/>
                      <a:gd name="connsiteX1" fmla="*/ 324036 w 648072"/>
                      <a:gd name="connsiteY1" fmla="*/ 0 h 1121870"/>
                      <a:gd name="connsiteX2" fmla="*/ 648072 w 648072"/>
                      <a:gd name="connsiteY2" fmla="*/ 466751 h 1121870"/>
                      <a:gd name="connsiteX3" fmla="*/ 245946 w 648072"/>
                      <a:gd name="connsiteY3" fmla="*/ 1121870 h 1121870"/>
                      <a:gd name="connsiteX4" fmla="*/ 0 w 648072"/>
                      <a:gd name="connsiteY4" fmla="*/ 466751 h 1121870"/>
                      <a:gd name="connsiteX0" fmla="*/ 0 w 648072"/>
                      <a:gd name="connsiteY0" fmla="*/ 293399 h 948518"/>
                      <a:gd name="connsiteX1" fmla="*/ 141544 w 648072"/>
                      <a:gd name="connsiteY1" fmla="*/ 0 h 948518"/>
                      <a:gd name="connsiteX2" fmla="*/ 648072 w 648072"/>
                      <a:gd name="connsiteY2" fmla="*/ 293399 h 948518"/>
                      <a:gd name="connsiteX3" fmla="*/ 245946 w 648072"/>
                      <a:gd name="connsiteY3" fmla="*/ 948518 h 948518"/>
                      <a:gd name="connsiteX4" fmla="*/ 0 w 648072"/>
                      <a:gd name="connsiteY4" fmla="*/ 293399 h 948518"/>
                      <a:gd name="connsiteX0" fmla="*/ 0 w 362542"/>
                      <a:gd name="connsiteY0" fmla="*/ 293399 h 948518"/>
                      <a:gd name="connsiteX1" fmla="*/ 141544 w 362542"/>
                      <a:gd name="connsiteY1" fmla="*/ 0 h 948518"/>
                      <a:gd name="connsiteX2" fmla="*/ 362542 w 362542"/>
                      <a:gd name="connsiteY2" fmla="*/ 600858 h 948518"/>
                      <a:gd name="connsiteX3" fmla="*/ 245946 w 362542"/>
                      <a:gd name="connsiteY3" fmla="*/ 948518 h 948518"/>
                      <a:gd name="connsiteX4" fmla="*/ 0 w 362542"/>
                      <a:gd name="connsiteY4" fmla="*/ 293399 h 948518"/>
                      <a:gd name="connsiteX0" fmla="*/ 0 w 385252"/>
                      <a:gd name="connsiteY0" fmla="*/ 293399 h 948518"/>
                      <a:gd name="connsiteX1" fmla="*/ 141544 w 385252"/>
                      <a:gd name="connsiteY1" fmla="*/ 0 h 948518"/>
                      <a:gd name="connsiteX2" fmla="*/ 385252 w 385252"/>
                      <a:gd name="connsiteY2" fmla="*/ 655939 h 948518"/>
                      <a:gd name="connsiteX3" fmla="*/ 245946 w 385252"/>
                      <a:gd name="connsiteY3" fmla="*/ 948518 h 948518"/>
                      <a:gd name="connsiteX4" fmla="*/ 0 w 385252"/>
                      <a:gd name="connsiteY4" fmla="*/ 293399 h 948518"/>
                      <a:gd name="connsiteX0" fmla="*/ 0 w 385252"/>
                      <a:gd name="connsiteY0" fmla="*/ 295037 h 950156"/>
                      <a:gd name="connsiteX1" fmla="*/ 146017 w 385252"/>
                      <a:gd name="connsiteY1" fmla="*/ 0 h 950156"/>
                      <a:gd name="connsiteX2" fmla="*/ 385252 w 385252"/>
                      <a:gd name="connsiteY2" fmla="*/ 657577 h 950156"/>
                      <a:gd name="connsiteX3" fmla="*/ 245946 w 385252"/>
                      <a:gd name="connsiteY3" fmla="*/ 950156 h 950156"/>
                      <a:gd name="connsiteX4" fmla="*/ 0 w 385252"/>
                      <a:gd name="connsiteY4" fmla="*/ 295037 h 950156"/>
                      <a:gd name="connsiteX0" fmla="*/ 0 w 385252"/>
                      <a:gd name="connsiteY0" fmla="*/ 306217 h 961336"/>
                      <a:gd name="connsiteX1" fmla="*/ 141922 w 385252"/>
                      <a:gd name="connsiteY1" fmla="*/ 0 h 961336"/>
                      <a:gd name="connsiteX2" fmla="*/ 385252 w 385252"/>
                      <a:gd name="connsiteY2" fmla="*/ 668757 h 961336"/>
                      <a:gd name="connsiteX3" fmla="*/ 245946 w 385252"/>
                      <a:gd name="connsiteY3" fmla="*/ 961336 h 961336"/>
                      <a:gd name="connsiteX4" fmla="*/ 0 w 385252"/>
                      <a:gd name="connsiteY4" fmla="*/ 306217 h 961336"/>
                      <a:gd name="connsiteX0" fmla="*/ 0 w 378544"/>
                      <a:gd name="connsiteY0" fmla="*/ 303760 h 961336"/>
                      <a:gd name="connsiteX1" fmla="*/ 135214 w 378544"/>
                      <a:gd name="connsiteY1" fmla="*/ 0 h 961336"/>
                      <a:gd name="connsiteX2" fmla="*/ 378544 w 378544"/>
                      <a:gd name="connsiteY2" fmla="*/ 668757 h 961336"/>
                      <a:gd name="connsiteX3" fmla="*/ 239238 w 378544"/>
                      <a:gd name="connsiteY3" fmla="*/ 961336 h 961336"/>
                      <a:gd name="connsiteX4" fmla="*/ 0 w 378544"/>
                      <a:gd name="connsiteY4" fmla="*/ 303760 h 961336"/>
                      <a:gd name="connsiteX0" fmla="*/ 0 w 383614"/>
                      <a:gd name="connsiteY0" fmla="*/ 303760 h 961336"/>
                      <a:gd name="connsiteX1" fmla="*/ 135214 w 383614"/>
                      <a:gd name="connsiteY1" fmla="*/ 0 h 961336"/>
                      <a:gd name="connsiteX2" fmla="*/ 383614 w 383614"/>
                      <a:gd name="connsiteY2" fmla="*/ 661827 h 961336"/>
                      <a:gd name="connsiteX3" fmla="*/ 239238 w 383614"/>
                      <a:gd name="connsiteY3" fmla="*/ 961336 h 961336"/>
                      <a:gd name="connsiteX4" fmla="*/ 0 w 383614"/>
                      <a:gd name="connsiteY4" fmla="*/ 303760 h 961336"/>
                      <a:gd name="connsiteX0" fmla="*/ 0 w 383614"/>
                      <a:gd name="connsiteY0" fmla="*/ 308453 h 966029"/>
                      <a:gd name="connsiteX1" fmla="*/ 141104 w 383614"/>
                      <a:gd name="connsiteY1" fmla="*/ 0 h 966029"/>
                      <a:gd name="connsiteX2" fmla="*/ 383614 w 383614"/>
                      <a:gd name="connsiteY2" fmla="*/ 666520 h 966029"/>
                      <a:gd name="connsiteX3" fmla="*/ 239238 w 383614"/>
                      <a:gd name="connsiteY3" fmla="*/ 966029 h 966029"/>
                      <a:gd name="connsiteX4" fmla="*/ 0 w 383614"/>
                      <a:gd name="connsiteY4" fmla="*/ 308453 h 9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14" h="966029">
                        <a:moveTo>
                          <a:pt x="0" y="308453"/>
                        </a:moveTo>
                        <a:lnTo>
                          <a:pt x="141104" y="0"/>
                        </a:lnTo>
                        <a:lnTo>
                          <a:pt x="383614" y="666520"/>
                        </a:lnTo>
                        <a:lnTo>
                          <a:pt x="239238" y="966029"/>
                        </a:lnTo>
                        <a:lnTo>
                          <a:pt x="0" y="308453"/>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17" name="矩形 7"/>
                  <p:cNvSpPr>
                    <a:spLocks noChangeAspect="1"/>
                  </p:cNvSpPr>
                  <p:nvPr/>
                </p:nvSpPr>
                <p:spPr>
                  <a:xfrm>
                    <a:off x="5679165" y="4274205"/>
                    <a:ext cx="1248784" cy="317414"/>
                  </a:xfrm>
                  <a:custGeom>
                    <a:avLst/>
                    <a:gdLst>
                      <a:gd name="connsiteX0" fmla="*/ 0 w 700524"/>
                      <a:gd name="connsiteY0" fmla="*/ 0 h 432048"/>
                      <a:gd name="connsiteX1" fmla="*/ 700524 w 700524"/>
                      <a:gd name="connsiteY1" fmla="*/ 0 h 432048"/>
                      <a:gd name="connsiteX2" fmla="*/ 700524 w 700524"/>
                      <a:gd name="connsiteY2" fmla="*/ 432048 h 432048"/>
                      <a:gd name="connsiteX3" fmla="*/ 0 w 700524"/>
                      <a:gd name="connsiteY3" fmla="*/ 432048 h 432048"/>
                      <a:gd name="connsiteX4" fmla="*/ 0 w 700524"/>
                      <a:gd name="connsiteY4" fmla="*/ 0 h 432048"/>
                      <a:gd name="connsiteX0" fmla="*/ 0 w 933887"/>
                      <a:gd name="connsiteY0" fmla="*/ 0 h 432048"/>
                      <a:gd name="connsiteX1" fmla="*/ 933887 w 933887"/>
                      <a:gd name="connsiteY1" fmla="*/ 195262 h 432048"/>
                      <a:gd name="connsiteX2" fmla="*/ 700524 w 933887"/>
                      <a:gd name="connsiteY2" fmla="*/ 432048 h 432048"/>
                      <a:gd name="connsiteX3" fmla="*/ 0 w 933887"/>
                      <a:gd name="connsiteY3" fmla="*/ 432048 h 432048"/>
                      <a:gd name="connsiteX4" fmla="*/ 0 w 933887"/>
                      <a:gd name="connsiteY4" fmla="*/ 0 h 432048"/>
                      <a:gd name="connsiteX0" fmla="*/ 252412 w 933887"/>
                      <a:gd name="connsiteY0" fmla="*/ 0 h 258217"/>
                      <a:gd name="connsiteX1" fmla="*/ 933887 w 933887"/>
                      <a:gd name="connsiteY1" fmla="*/ 21431 h 258217"/>
                      <a:gd name="connsiteX2" fmla="*/ 700524 w 933887"/>
                      <a:gd name="connsiteY2" fmla="*/ 258217 h 258217"/>
                      <a:gd name="connsiteX3" fmla="*/ 0 w 933887"/>
                      <a:gd name="connsiteY3" fmla="*/ 258217 h 258217"/>
                      <a:gd name="connsiteX4" fmla="*/ 252412 w 933887"/>
                      <a:gd name="connsiteY4" fmla="*/ 0 h 258217"/>
                      <a:gd name="connsiteX0" fmla="*/ 278606 w 933887"/>
                      <a:gd name="connsiteY0" fmla="*/ 9525 h 236786"/>
                      <a:gd name="connsiteX1" fmla="*/ 933887 w 933887"/>
                      <a:gd name="connsiteY1" fmla="*/ 0 h 236786"/>
                      <a:gd name="connsiteX2" fmla="*/ 700524 w 933887"/>
                      <a:gd name="connsiteY2" fmla="*/ 236786 h 236786"/>
                      <a:gd name="connsiteX3" fmla="*/ 0 w 933887"/>
                      <a:gd name="connsiteY3" fmla="*/ 236786 h 236786"/>
                      <a:gd name="connsiteX4" fmla="*/ 278606 w 933887"/>
                      <a:gd name="connsiteY4" fmla="*/ 9525 h 236786"/>
                      <a:gd name="connsiteX0" fmla="*/ 230981 w 933887"/>
                      <a:gd name="connsiteY0" fmla="*/ 0 h 241549"/>
                      <a:gd name="connsiteX1" fmla="*/ 933887 w 933887"/>
                      <a:gd name="connsiteY1" fmla="*/ 4763 h 241549"/>
                      <a:gd name="connsiteX2" fmla="*/ 700524 w 933887"/>
                      <a:gd name="connsiteY2" fmla="*/ 241549 h 241549"/>
                      <a:gd name="connsiteX3" fmla="*/ 0 w 933887"/>
                      <a:gd name="connsiteY3" fmla="*/ 241549 h 241549"/>
                      <a:gd name="connsiteX4" fmla="*/ 230981 w 933887"/>
                      <a:gd name="connsiteY4" fmla="*/ 0 h 241549"/>
                      <a:gd name="connsiteX0" fmla="*/ 230981 w 933887"/>
                      <a:gd name="connsiteY0" fmla="*/ 0 h 236787"/>
                      <a:gd name="connsiteX1" fmla="*/ 933887 w 933887"/>
                      <a:gd name="connsiteY1" fmla="*/ 1 h 236787"/>
                      <a:gd name="connsiteX2" fmla="*/ 700524 w 933887"/>
                      <a:gd name="connsiteY2" fmla="*/ 236787 h 236787"/>
                      <a:gd name="connsiteX3" fmla="*/ 0 w 933887"/>
                      <a:gd name="connsiteY3" fmla="*/ 236787 h 236787"/>
                      <a:gd name="connsiteX4" fmla="*/ 230981 w 933887"/>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887" h="236787">
                        <a:moveTo>
                          <a:pt x="230981" y="0"/>
                        </a:moveTo>
                        <a:lnTo>
                          <a:pt x="933887" y="1"/>
                        </a:lnTo>
                        <a:lnTo>
                          <a:pt x="700524" y="236787"/>
                        </a:lnTo>
                        <a:lnTo>
                          <a:pt x="0" y="236787"/>
                        </a:lnTo>
                        <a:lnTo>
                          <a:pt x="230981" y="0"/>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18" name="矩形 17"/>
                  <p:cNvSpPr>
                    <a:spLocks noChangeAspect="1"/>
                  </p:cNvSpPr>
                  <p:nvPr/>
                </p:nvSpPr>
                <p:spPr>
                  <a:xfrm>
                    <a:off x="5705622" y="4821745"/>
                    <a:ext cx="933941" cy="931082"/>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grpSp>
            <p:cxnSp>
              <p:nvCxnSpPr>
                <p:cNvPr id="12" name="直線單箭頭接點 11"/>
                <p:cNvCxnSpPr/>
                <p:nvPr/>
              </p:nvCxnSpPr>
              <p:spPr>
                <a:xfrm>
                  <a:off x="1766948" y="1767628"/>
                  <a:ext cx="22700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8" name="圓角矩形 7"/>
              <p:cNvSpPr/>
              <p:nvPr/>
            </p:nvSpPr>
            <p:spPr bwMode="auto">
              <a:xfrm>
                <a:off x="3082915" y="216132"/>
                <a:ext cx="1713529" cy="86452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grpSp>
        <p:sp>
          <p:nvSpPr>
            <p:cNvPr id="28" name="文字方塊 27"/>
            <p:cNvSpPr txBox="1"/>
            <p:nvPr/>
          </p:nvSpPr>
          <p:spPr bwMode="auto">
            <a:xfrm>
              <a:off x="3498833" y="873381"/>
              <a:ext cx="866001" cy="338555"/>
            </a:xfrm>
            <a:prstGeom prst="rect">
              <a:avLst/>
            </a:prstGeom>
            <a:solidFill>
              <a:schemeClr val="accent5">
                <a:lumMod val="75000"/>
              </a:schemeClr>
            </a:solidFill>
          </p:spPr>
          <p:txBody>
            <a:bodyPr wrap="square">
              <a:spAutoFit/>
            </a:bodyPr>
            <a:lstStyle/>
            <a:p>
              <a:pPr algn="ctr">
                <a:defRPr/>
              </a:pPr>
              <a:r>
                <a:rPr lang="en-US" altLang="zh-TW" sz="1050" dirty="0">
                  <a:solidFill>
                    <a:schemeClr val="bg1"/>
                  </a:solidFill>
                </a:rPr>
                <a:t>3D→2D</a:t>
              </a:r>
            </a:p>
          </p:txBody>
        </p:sp>
      </p:grpSp>
      <p:grpSp>
        <p:nvGrpSpPr>
          <p:cNvPr id="54" name="群組 53"/>
          <p:cNvGrpSpPr/>
          <p:nvPr/>
        </p:nvGrpSpPr>
        <p:grpSpPr>
          <a:xfrm>
            <a:off x="3314373" y="1586168"/>
            <a:ext cx="1112606" cy="864247"/>
            <a:chOff x="2933347" y="102201"/>
            <a:chExt cx="1483475" cy="1152330"/>
          </a:xfrm>
        </p:grpSpPr>
        <p:grpSp>
          <p:nvGrpSpPr>
            <p:cNvPr id="44" name="群組 43"/>
            <p:cNvGrpSpPr/>
            <p:nvPr/>
          </p:nvGrpSpPr>
          <p:grpSpPr>
            <a:xfrm>
              <a:off x="2933347" y="102201"/>
              <a:ext cx="1483475" cy="979001"/>
              <a:chOff x="5848350" y="1066800"/>
              <a:chExt cx="3067050" cy="2024062"/>
            </a:xfrm>
          </p:grpSpPr>
          <p:grpSp>
            <p:nvGrpSpPr>
              <p:cNvPr id="31" name="群組 27"/>
              <p:cNvGrpSpPr>
                <a:grpSpLocks/>
              </p:cNvGrpSpPr>
              <p:nvPr/>
            </p:nvGrpSpPr>
            <p:grpSpPr bwMode="auto">
              <a:xfrm>
                <a:off x="5848350" y="1066800"/>
                <a:ext cx="3067050" cy="2024062"/>
                <a:chOff x="5848988" y="1099264"/>
                <a:chExt cx="3066412" cy="2024360"/>
              </a:xfrm>
            </p:grpSpPr>
            <p:sp>
              <p:nvSpPr>
                <p:cNvPr id="41" name="圓角矩形 40"/>
                <p:cNvSpPr/>
                <p:nvPr/>
              </p:nvSpPr>
              <p:spPr bwMode="auto">
                <a:xfrm>
                  <a:off x="5848988" y="1099264"/>
                  <a:ext cx="3066412" cy="202436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grpSp>
              <p:nvGrpSpPr>
                <p:cNvPr id="34" name="群組 46"/>
                <p:cNvGrpSpPr>
                  <a:grpSpLocks/>
                </p:cNvGrpSpPr>
                <p:nvPr/>
              </p:nvGrpSpPr>
              <p:grpSpPr bwMode="auto">
                <a:xfrm>
                  <a:off x="5942978" y="1403683"/>
                  <a:ext cx="2882425" cy="1337192"/>
                  <a:chOff x="914400" y="1911417"/>
                  <a:chExt cx="6248400" cy="2898709"/>
                </a:xfrm>
              </p:grpSpPr>
              <p:grpSp>
                <p:nvGrpSpPr>
                  <p:cNvPr id="35" name="群組 47"/>
                  <p:cNvGrpSpPr>
                    <a:grpSpLocks/>
                  </p:cNvGrpSpPr>
                  <p:nvPr/>
                </p:nvGrpSpPr>
                <p:grpSpPr bwMode="auto">
                  <a:xfrm>
                    <a:off x="914400" y="1914525"/>
                    <a:ext cx="2884488" cy="2895601"/>
                    <a:chOff x="914400" y="1914525"/>
                    <a:chExt cx="2884488" cy="2895601"/>
                  </a:xfrm>
                </p:grpSpPr>
                <p:pic>
                  <p:nvPicPr>
                    <p:cNvPr id="39" name="Picture 8" descr="fem1"/>
                    <p:cNvPicPr>
                      <a:picLocks noChangeAspect="1" noChangeArrowheads="1"/>
                    </p:cNvPicPr>
                    <p:nvPr/>
                  </p:nvPicPr>
                  <p:blipFill>
                    <a:blip r:embed="rId7" cstate="print">
                      <a:lum bright="6000"/>
                      <a:extLst>
                        <a:ext uri="{28A0092B-C50C-407E-A947-70E740481C1C}">
                          <a14:useLocalDpi xmlns:a14="http://schemas.microsoft.com/office/drawing/2010/main" val="0"/>
                        </a:ext>
                      </a:extLst>
                    </a:blip>
                    <a:srcRect/>
                    <a:stretch>
                      <a:fillRect/>
                    </a:stretch>
                  </p:blipFill>
                  <p:spPr bwMode="auto">
                    <a:xfrm>
                      <a:off x="914400" y="1914525"/>
                      <a:ext cx="2884488" cy="2895601"/>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 name="Oval 9"/>
                    <p:cNvSpPr>
                      <a:spLocks noChangeAspect="1" noChangeArrowheads="1"/>
                    </p:cNvSpPr>
                    <p:nvPr/>
                  </p:nvSpPr>
                  <p:spPr bwMode="auto">
                    <a:xfrm>
                      <a:off x="1660790" y="2651248"/>
                      <a:ext cx="1418142" cy="1415938"/>
                    </a:xfrm>
                    <a:prstGeom prst="ellipse">
                      <a:avLst/>
                    </a:prstGeom>
                    <a:solidFill>
                      <a:schemeClr val="bg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90000"/>
                        <a:buChar char="•"/>
                        <a:defRPr kumimoji="1" sz="3200">
                          <a:solidFill>
                            <a:srgbClr val="0000FF"/>
                          </a:solidFill>
                          <a:latin typeface="Times New Roman" pitchFamily="18" charset="0"/>
                          <a:ea typeface="新細明體" charset="-120"/>
                          <a:cs typeface="Tahoma" pitchFamily="34" charset="0"/>
                        </a:defRPr>
                      </a:lvl1pPr>
                      <a:lvl2pPr marL="742950" indent="-285750" eaLnBrk="0" hangingPunct="0">
                        <a:spcBef>
                          <a:spcPct val="20000"/>
                        </a:spcBef>
                        <a:buClr>
                          <a:schemeClr val="hlink"/>
                        </a:buClr>
                        <a:buChar char="–"/>
                        <a:defRPr kumimoji="1" sz="2800">
                          <a:solidFill>
                            <a:srgbClr val="0000FF"/>
                          </a:solidFill>
                          <a:latin typeface="Times New Roman" pitchFamily="18" charset="0"/>
                          <a:ea typeface="新細明體" charset="-120"/>
                          <a:cs typeface="Tahoma" pitchFamily="34" charset="0"/>
                        </a:defRPr>
                      </a:lvl2pPr>
                      <a:lvl3pPr marL="1143000" indent="-228600" eaLnBrk="0" hangingPunct="0">
                        <a:spcBef>
                          <a:spcPct val="20000"/>
                        </a:spcBef>
                        <a:buClr>
                          <a:schemeClr val="accent1"/>
                        </a:buClr>
                        <a:buChar char="•"/>
                        <a:defRPr kumimoji="1" sz="2400">
                          <a:solidFill>
                            <a:srgbClr val="0000FF"/>
                          </a:solidFill>
                          <a:latin typeface="Times New Roman" pitchFamily="18" charset="0"/>
                          <a:ea typeface="新細明體" charset="-120"/>
                          <a:cs typeface="Tahoma" pitchFamily="34" charset="0"/>
                        </a:defRPr>
                      </a:lvl3pPr>
                      <a:lvl4pPr marL="1600200" indent="-228600" eaLnBrk="0" hangingPunct="0">
                        <a:spcBef>
                          <a:spcPct val="20000"/>
                        </a:spcBef>
                        <a:buClr>
                          <a:schemeClr val="hlink"/>
                        </a:buClr>
                        <a:buChar char="–"/>
                        <a:defRPr kumimoji="1" sz="2000">
                          <a:solidFill>
                            <a:srgbClr val="0000FF"/>
                          </a:solidFill>
                          <a:latin typeface="Times New Roman" pitchFamily="18" charset="0"/>
                          <a:ea typeface="新細明體" charset="-120"/>
                          <a:cs typeface="Tahoma" pitchFamily="34" charset="0"/>
                        </a:defRPr>
                      </a:lvl4pPr>
                      <a:lvl5pPr marL="2057400" indent="-228600" eaLnBrk="0" hangingPunct="0">
                        <a:spcBef>
                          <a:spcPct val="20000"/>
                        </a:spcBef>
                        <a:buChar char="–"/>
                        <a:defRPr kumimoji="1" sz="2000">
                          <a:solidFill>
                            <a:srgbClr val="0000FF"/>
                          </a:solidFill>
                          <a:latin typeface="Times New Roman" pitchFamily="18" charset="0"/>
                          <a:ea typeface="新細明體" charset="-120"/>
                          <a:cs typeface="Tahoma"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9pPr>
                    </a:lstStyle>
                    <a:p>
                      <a:pPr eaLnBrk="1" hangingPunct="1">
                        <a:spcBef>
                          <a:spcPct val="0"/>
                        </a:spcBef>
                        <a:buClrTx/>
                        <a:buSzTx/>
                        <a:buFontTx/>
                        <a:buNone/>
                      </a:pPr>
                      <a:endParaRPr lang="zh-TW" altLang="en-US" sz="1350">
                        <a:solidFill>
                          <a:schemeClr val="tx1"/>
                        </a:solidFill>
                        <a:latin typeface="Tahoma" pitchFamily="34" charset="0"/>
                      </a:endParaRPr>
                    </a:p>
                  </p:txBody>
                </p:sp>
              </p:grpSp>
              <p:grpSp>
                <p:nvGrpSpPr>
                  <p:cNvPr id="36" name="群組 49"/>
                  <p:cNvGrpSpPr>
                    <a:grpSpLocks/>
                  </p:cNvGrpSpPr>
                  <p:nvPr/>
                </p:nvGrpSpPr>
                <p:grpSpPr bwMode="auto">
                  <a:xfrm>
                    <a:off x="4267200" y="1911417"/>
                    <a:ext cx="2895600" cy="2895600"/>
                    <a:chOff x="4343400" y="1911417"/>
                    <a:chExt cx="2895600" cy="2895600"/>
                  </a:xfrm>
                </p:grpSpPr>
                <p:sp>
                  <p:nvSpPr>
                    <p:cNvPr id="37" name="矩形 36"/>
                    <p:cNvSpPr/>
                    <p:nvPr/>
                  </p:nvSpPr>
                  <p:spPr>
                    <a:xfrm>
                      <a:off x="4334111" y="1912341"/>
                      <a:ext cx="2903866" cy="2894572"/>
                    </a:xfrm>
                    <a:prstGeom prst="rect">
                      <a:avLst/>
                    </a:prstGeom>
                    <a:solidFill>
                      <a:srgbClr val="87D8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sp>
                  <p:nvSpPr>
                    <p:cNvPr id="38" name="Oval 9"/>
                    <p:cNvSpPr>
                      <a:spLocks noChangeAspect="1" noChangeArrowheads="1"/>
                    </p:cNvSpPr>
                    <p:nvPr/>
                  </p:nvSpPr>
                  <p:spPr bwMode="auto">
                    <a:xfrm>
                      <a:off x="5082129" y="2654356"/>
                      <a:ext cx="1418142" cy="1415938"/>
                    </a:xfrm>
                    <a:prstGeom prst="ellipse">
                      <a:avLst/>
                    </a:prstGeom>
                    <a:solidFill>
                      <a:schemeClr val="bg1"/>
                    </a:solidFill>
                    <a:ln w="19050">
                      <a:solidFill>
                        <a:srgbClr val="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90000"/>
                        <a:buChar char="•"/>
                        <a:defRPr kumimoji="1" sz="3200">
                          <a:solidFill>
                            <a:srgbClr val="0000FF"/>
                          </a:solidFill>
                          <a:latin typeface="Times New Roman" pitchFamily="18" charset="0"/>
                          <a:ea typeface="新細明體" charset="-120"/>
                          <a:cs typeface="Tahoma" pitchFamily="34" charset="0"/>
                        </a:defRPr>
                      </a:lvl1pPr>
                      <a:lvl2pPr marL="742950" indent="-285750" eaLnBrk="0" hangingPunct="0">
                        <a:spcBef>
                          <a:spcPct val="20000"/>
                        </a:spcBef>
                        <a:buClr>
                          <a:schemeClr val="hlink"/>
                        </a:buClr>
                        <a:buChar char="–"/>
                        <a:defRPr kumimoji="1" sz="2800">
                          <a:solidFill>
                            <a:srgbClr val="0000FF"/>
                          </a:solidFill>
                          <a:latin typeface="Times New Roman" pitchFamily="18" charset="0"/>
                          <a:ea typeface="新細明體" charset="-120"/>
                          <a:cs typeface="Tahoma" pitchFamily="34" charset="0"/>
                        </a:defRPr>
                      </a:lvl2pPr>
                      <a:lvl3pPr marL="1143000" indent="-228600" eaLnBrk="0" hangingPunct="0">
                        <a:spcBef>
                          <a:spcPct val="20000"/>
                        </a:spcBef>
                        <a:buClr>
                          <a:schemeClr val="accent1"/>
                        </a:buClr>
                        <a:buChar char="•"/>
                        <a:defRPr kumimoji="1" sz="2400">
                          <a:solidFill>
                            <a:srgbClr val="0000FF"/>
                          </a:solidFill>
                          <a:latin typeface="Times New Roman" pitchFamily="18" charset="0"/>
                          <a:ea typeface="新細明體" charset="-120"/>
                          <a:cs typeface="Tahoma" pitchFamily="34" charset="0"/>
                        </a:defRPr>
                      </a:lvl3pPr>
                      <a:lvl4pPr marL="1600200" indent="-228600" eaLnBrk="0" hangingPunct="0">
                        <a:spcBef>
                          <a:spcPct val="20000"/>
                        </a:spcBef>
                        <a:buClr>
                          <a:schemeClr val="hlink"/>
                        </a:buClr>
                        <a:buChar char="–"/>
                        <a:defRPr kumimoji="1" sz="2000">
                          <a:solidFill>
                            <a:srgbClr val="0000FF"/>
                          </a:solidFill>
                          <a:latin typeface="Times New Roman" pitchFamily="18" charset="0"/>
                          <a:ea typeface="新細明體" charset="-120"/>
                          <a:cs typeface="Tahoma" pitchFamily="34" charset="0"/>
                        </a:defRPr>
                      </a:lvl4pPr>
                      <a:lvl5pPr marL="2057400" indent="-228600" eaLnBrk="0" hangingPunct="0">
                        <a:spcBef>
                          <a:spcPct val="20000"/>
                        </a:spcBef>
                        <a:buChar char="–"/>
                        <a:defRPr kumimoji="1" sz="2000">
                          <a:solidFill>
                            <a:srgbClr val="0000FF"/>
                          </a:solidFill>
                          <a:latin typeface="Times New Roman" pitchFamily="18" charset="0"/>
                          <a:ea typeface="新細明體" charset="-120"/>
                          <a:cs typeface="Tahoma"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9pPr>
                    </a:lstStyle>
                    <a:p>
                      <a:pPr eaLnBrk="1" hangingPunct="1">
                        <a:spcBef>
                          <a:spcPct val="0"/>
                        </a:spcBef>
                        <a:buClrTx/>
                        <a:buSzTx/>
                        <a:buFontTx/>
                        <a:buNone/>
                      </a:pPr>
                      <a:endParaRPr lang="zh-TW" altLang="en-US" sz="1350">
                        <a:solidFill>
                          <a:schemeClr val="tx1"/>
                        </a:solidFill>
                        <a:latin typeface="Tahoma" pitchFamily="34" charset="0"/>
                      </a:endParaRPr>
                    </a:p>
                  </p:txBody>
                </p:sp>
              </p:grpSp>
            </p:grpSp>
          </p:grpSp>
          <p:cxnSp>
            <p:nvCxnSpPr>
              <p:cNvPr id="32" name="直線單箭頭接點 31"/>
              <p:cNvCxnSpPr/>
              <p:nvPr/>
            </p:nvCxnSpPr>
            <p:spPr bwMode="auto">
              <a:xfrm>
                <a:off x="7273925" y="2041525"/>
                <a:ext cx="22542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3" name="文字方塊 42"/>
            <p:cNvSpPr txBox="1"/>
            <p:nvPr/>
          </p:nvSpPr>
          <p:spPr bwMode="auto">
            <a:xfrm>
              <a:off x="2995767" y="915976"/>
              <a:ext cx="1396742" cy="338555"/>
            </a:xfrm>
            <a:prstGeom prst="rect">
              <a:avLst/>
            </a:prstGeom>
            <a:solidFill>
              <a:schemeClr val="accent5">
                <a:lumMod val="75000"/>
              </a:schemeClr>
            </a:solidFill>
          </p:spPr>
          <p:txBody>
            <a:bodyPr wrap="square">
              <a:spAutoFit/>
            </a:bodyPr>
            <a:lstStyle/>
            <a:p>
              <a:pPr algn="ctr">
                <a:defRPr/>
              </a:pPr>
              <a:r>
                <a:rPr lang="en-US" altLang="zh-TW" sz="1050" dirty="0">
                  <a:solidFill>
                    <a:schemeClr val="bg1"/>
                  </a:solidFill>
                </a:rPr>
                <a:t>Infinite domain</a:t>
              </a:r>
            </a:p>
          </p:txBody>
        </p:sp>
      </p:grpSp>
      <p:grpSp>
        <p:nvGrpSpPr>
          <p:cNvPr id="55" name="群組 54"/>
          <p:cNvGrpSpPr/>
          <p:nvPr/>
        </p:nvGrpSpPr>
        <p:grpSpPr>
          <a:xfrm>
            <a:off x="4581597" y="1571630"/>
            <a:ext cx="1329862" cy="871605"/>
            <a:chOff x="6097583" y="100699"/>
            <a:chExt cx="1773149" cy="1162140"/>
          </a:xfrm>
        </p:grpSpPr>
        <p:grpSp>
          <p:nvGrpSpPr>
            <p:cNvPr id="48" name="群組 47"/>
            <p:cNvGrpSpPr/>
            <p:nvPr/>
          </p:nvGrpSpPr>
          <p:grpSpPr>
            <a:xfrm>
              <a:off x="6256182" y="100699"/>
              <a:ext cx="1432506" cy="887643"/>
              <a:chOff x="536008" y="4147582"/>
              <a:chExt cx="3297237" cy="2043112"/>
            </a:xfrm>
          </p:grpSpPr>
          <p:sp>
            <p:nvSpPr>
              <p:cNvPr id="51" name="圓角矩形 50"/>
              <p:cNvSpPr/>
              <p:nvPr/>
            </p:nvSpPr>
            <p:spPr bwMode="auto">
              <a:xfrm>
                <a:off x="536008" y="4147582"/>
                <a:ext cx="3297237" cy="204311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pic>
            <p:nvPicPr>
              <p:cNvPr id="50" name="圖片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119" y="4389075"/>
                <a:ext cx="247173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文字方塊 52"/>
            <p:cNvSpPr txBox="1"/>
            <p:nvPr/>
          </p:nvSpPr>
          <p:spPr bwMode="auto">
            <a:xfrm>
              <a:off x="6097583" y="924284"/>
              <a:ext cx="1773149" cy="338555"/>
            </a:xfrm>
            <a:prstGeom prst="rect">
              <a:avLst/>
            </a:prstGeom>
            <a:solidFill>
              <a:schemeClr val="accent5">
                <a:lumMod val="75000"/>
              </a:schemeClr>
            </a:solidFill>
          </p:spPr>
          <p:txBody>
            <a:bodyPr wrap="square">
              <a:spAutoFit/>
            </a:bodyPr>
            <a:lstStyle/>
            <a:p>
              <a:pPr algn="ctr">
                <a:defRPr/>
              </a:pPr>
              <a:r>
                <a:rPr lang="en-US" altLang="zh-TW" sz="1050" dirty="0">
                  <a:solidFill>
                    <a:schemeClr val="bg1"/>
                  </a:solidFill>
                </a:rPr>
                <a:t>Stress concentration</a:t>
              </a:r>
              <a:endParaRPr lang="zh-TW" altLang="en-US" sz="1050" dirty="0">
                <a:solidFill>
                  <a:schemeClr val="bg1"/>
                </a:solidFill>
              </a:endParaRPr>
            </a:p>
          </p:txBody>
        </p:sp>
      </p:grpSp>
      <p:grpSp>
        <p:nvGrpSpPr>
          <p:cNvPr id="62" name="群組 61"/>
          <p:cNvGrpSpPr/>
          <p:nvPr/>
        </p:nvGrpSpPr>
        <p:grpSpPr>
          <a:xfrm>
            <a:off x="6022064" y="1574464"/>
            <a:ext cx="1347380" cy="867255"/>
            <a:chOff x="6434222" y="91949"/>
            <a:chExt cx="1796506" cy="1156340"/>
          </a:xfrm>
        </p:grpSpPr>
        <p:grpSp>
          <p:nvGrpSpPr>
            <p:cNvPr id="56" name="群組 70"/>
            <p:cNvGrpSpPr>
              <a:grpSpLocks/>
            </p:cNvGrpSpPr>
            <p:nvPr/>
          </p:nvGrpSpPr>
          <p:grpSpPr bwMode="auto">
            <a:xfrm>
              <a:off x="6593398" y="91949"/>
              <a:ext cx="1422997" cy="868784"/>
              <a:chOff x="5805303" y="4531820"/>
              <a:chExt cx="3346306" cy="2043463"/>
            </a:xfrm>
          </p:grpSpPr>
          <p:pic>
            <p:nvPicPr>
              <p:cNvPr id="57" name="Picture 3" descr="d2"/>
              <p:cNvPicPr>
                <a:picLocks noChangeAspect="1" noChangeArrowheads="1"/>
              </p:cNvPicPr>
              <p:nvPr/>
            </p:nvPicPr>
            <p:blipFill>
              <a:blip r:embed="rId9" cstate="print">
                <a:extLst>
                  <a:ext uri="{28A0092B-C50C-407E-A947-70E740481C1C}">
                    <a14:useLocalDpi xmlns:a14="http://schemas.microsoft.com/office/drawing/2010/main" val="0"/>
                  </a:ext>
                </a:extLst>
              </a:blip>
              <a:srcRect l="1202" t="75865" r="51544" b="4279"/>
              <a:stretch>
                <a:fillRect/>
              </a:stretch>
            </p:blipFill>
            <p:spPr bwMode="auto">
              <a:xfrm>
                <a:off x="5805303" y="4975305"/>
                <a:ext cx="334630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圓角矩形 58"/>
              <p:cNvSpPr/>
              <p:nvPr/>
            </p:nvSpPr>
            <p:spPr bwMode="auto">
              <a:xfrm>
                <a:off x="5805303" y="4531820"/>
                <a:ext cx="3297097" cy="204346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grpSp>
        <p:sp>
          <p:nvSpPr>
            <p:cNvPr id="61" name="文字方塊 60"/>
            <p:cNvSpPr txBox="1"/>
            <p:nvPr/>
          </p:nvSpPr>
          <p:spPr bwMode="auto">
            <a:xfrm>
              <a:off x="6434222" y="909734"/>
              <a:ext cx="1796506" cy="338555"/>
            </a:xfrm>
            <a:prstGeom prst="rect">
              <a:avLst/>
            </a:prstGeom>
            <a:solidFill>
              <a:schemeClr val="accent5">
                <a:lumMod val="75000"/>
              </a:schemeClr>
            </a:solidFill>
          </p:spPr>
          <p:txBody>
            <a:bodyPr wrap="square">
              <a:spAutoFit/>
            </a:bodyPr>
            <a:lstStyle/>
            <a:p>
              <a:pPr algn="ctr">
                <a:defRPr/>
              </a:pPr>
              <a:r>
                <a:rPr lang="en-US" altLang="zh-TW" sz="1050" dirty="0">
                  <a:solidFill>
                    <a:schemeClr val="bg1"/>
                  </a:solidFill>
                </a:rPr>
                <a:t>Fracture and fatigue</a:t>
              </a:r>
            </a:p>
          </p:txBody>
        </p:sp>
      </p:grpSp>
      <p:grpSp>
        <p:nvGrpSpPr>
          <p:cNvPr id="162" name="群組 161"/>
          <p:cNvGrpSpPr/>
          <p:nvPr/>
        </p:nvGrpSpPr>
        <p:grpSpPr>
          <a:xfrm>
            <a:off x="7521316" y="2197624"/>
            <a:ext cx="1237655" cy="1040955"/>
            <a:chOff x="7750701" y="2738804"/>
            <a:chExt cx="1650206" cy="1387940"/>
          </a:xfrm>
        </p:grpSpPr>
        <p:pic>
          <p:nvPicPr>
            <p:cNvPr id="90" name="Picture 27" descr="1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13610" y="2839752"/>
              <a:ext cx="1075069" cy="10554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圓角矩形 92"/>
            <p:cNvSpPr/>
            <p:nvPr/>
          </p:nvSpPr>
          <p:spPr>
            <a:xfrm>
              <a:off x="7825054" y="2738804"/>
              <a:ext cx="1535338" cy="1240217"/>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5" name="矩形 94"/>
            <p:cNvSpPr/>
            <p:nvPr/>
          </p:nvSpPr>
          <p:spPr>
            <a:xfrm>
              <a:off x="7750701" y="3850519"/>
              <a:ext cx="1650206" cy="276225"/>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050" dirty="0"/>
                <a:t>Degenerate scale</a:t>
              </a:r>
              <a:endParaRPr lang="zh-TW" altLang="en-US" sz="1050" dirty="0"/>
            </a:p>
          </p:txBody>
        </p:sp>
      </p:grpSp>
      <p:grpSp>
        <p:nvGrpSpPr>
          <p:cNvPr id="163" name="群組 162"/>
          <p:cNvGrpSpPr/>
          <p:nvPr/>
        </p:nvGrpSpPr>
        <p:grpSpPr>
          <a:xfrm>
            <a:off x="8850402" y="2231996"/>
            <a:ext cx="1343843" cy="1012902"/>
            <a:chOff x="9601148" y="2771492"/>
            <a:chExt cx="1791791" cy="1350536"/>
          </a:xfrm>
        </p:grpSpPr>
        <p:grpSp>
          <p:nvGrpSpPr>
            <p:cNvPr id="98" name="群組 97"/>
            <p:cNvGrpSpPr/>
            <p:nvPr/>
          </p:nvGrpSpPr>
          <p:grpSpPr>
            <a:xfrm>
              <a:off x="9786432" y="2911151"/>
              <a:ext cx="1350084" cy="1131921"/>
              <a:chOff x="5925741" y="3787776"/>
              <a:chExt cx="2803922" cy="2495767"/>
            </a:xfrm>
          </p:grpSpPr>
          <p:pic>
            <p:nvPicPr>
              <p:cNvPr id="99" name="圖片 9"/>
              <p:cNvPicPr>
                <a:picLocks noChangeAspect="1"/>
              </p:cNvPicPr>
              <p:nvPr/>
            </p:nvPicPr>
            <p:blipFill>
              <a:blip r:embed="rId11" cstate="print">
                <a:extLst>
                  <a:ext uri="{28A0092B-C50C-407E-A947-70E740481C1C}">
                    <a14:useLocalDpi xmlns:a14="http://schemas.microsoft.com/office/drawing/2010/main" val="0"/>
                  </a:ext>
                </a:extLst>
              </a:blip>
              <a:srcRect t="15514"/>
              <a:stretch>
                <a:fillRect/>
              </a:stretch>
            </p:blipFill>
            <p:spPr bwMode="auto">
              <a:xfrm>
                <a:off x="5925741" y="3787776"/>
                <a:ext cx="2803922"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矩形 99"/>
              <p:cNvSpPr/>
              <p:nvPr/>
            </p:nvSpPr>
            <p:spPr>
              <a:xfrm>
                <a:off x="6680598" y="3898900"/>
                <a:ext cx="211931" cy="482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p>
            </p:txBody>
          </p:sp>
          <p:cxnSp>
            <p:nvCxnSpPr>
              <p:cNvPr id="101" name="直線單箭頭接點 100"/>
              <p:cNvCxnSpPr/>
              <p:nvPr/>
            </p:nvCxnSpPr>
            <p:spPr>
              <a:xfrm flipH="1">
                <a:off x="6773466" y="4381500"/>
                <a:ext cx="28575" cy="787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6810376" y="4376739"/>
                <a:ext cx="1232297" cy="8350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 name="文字方塊 11"/>
              <p:cNvSpPr txBox="1">
                <a:spLocks noChangeArrowheads="1"/>
              </p:cNvSpPr>
              <p:nvPr/>
            </p:nvSpPr>
            <p:spPr bwMode="auto">
              <a:xfrm>
                <a:off x="6400694" y="5197759"/>
                <a:ext cx="2051659" cy="108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eaLnBrk="1" hangingPunct="1"/>
                <a:r>
                  <a:rPr lang="en-US" altLang="zh-TW" sz="900" dirty="0">
                    <a:solidFill>
                      <a:srgbClr val="FF0000"/>
                    </a:solidFill>
                    <a:latin typeface="Times New Roman" pitchFamily="18" charset="0"/>
                    <a:cs typeface="Times New Roman" pitchFamily="18" charset="0"/>
                  </a:rPr>
                  <a:t>Dependency</a:t>
                </a:r>
                <a:endParaRPr lang="zh-TW" altLang="en-US" sz="900" dirty="0">
                  <a:solidFill>
                    <a:srgbClr val="FF0000"/>
                  </a:solidFill>
                  <a:latin typeface="Times New Roman" pitchFamily="18" charset="0"/>
                  <a:cs typeface="Times New Roman" pitchFamily="18" charset="0"/>
                </a:endParaRPr>
              </a:p>
            </p:txBody>
          </p:sp>
        </p:grpSp>
        <p:sp>
          <p:nvSpPr>
            <p:cNvPr id="104" name="圓角矩形 103"/>
            <p:cNvSpPr/>
            <p:nvPr/>
          </p:nvSpPr>
          <p:spPr>
            <a:xfrm>
              <a:off x="9693805" y="2771492"/>
              <a:ext cx="1535338" cy="1205214"/>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7" name="矩形 106"/>
            <p:cNvSpPr/>
            <p:nvPr/>
          </p:nvSpPr>
          <p:spPr>
            <a:xfrm>
              <a:off x="9601148" y="3845803"/>
              <a:ext cx="1791791" cy="276225"/>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050" dirty="0"/>
                <a:t>Degenerate boundary</a:t>
              </a:r>
              <a:endParaRPr lang="zh-TW" altLang="en-US" sz="1050" dirty="0"/>
            </a:p>
          </p:txBody>
        </p:sp>
      </p:grpSp>
      <p:grpSp>
        <p:nvGrpSpPr>
          <p:cNvPr id="164" name="群組 163"/>
          <p:cNvGrpSpPr/>
          <p:nvPr/>
        </p:nvGrpSpPr>
        <p:grpSpPr>
          <a:xfrm>
            <a:off x="7149042" y="3717929"/>
            <a:ext cx="1835944" cy="1657551"/>
            <a:chOff x="7223614" y="4251528"/>
            <a:chExt cx="2447925" cy="2210067"/>
          </a:xfrm>
        </p:grpSpPr>
        <p:sp>
          <p:nvSpPr>
            <p:cNvPr id="150" name="圓角矩形 149"/>
            <p:cNvSpPr/>
            <p:nvPr/>
          </p:nvSpPr>
          <p:spPr>
            <a:xfrm>
              <a:off x="7364416" y="4303667"/>
              <a:ext cx="1777382" cy="162309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51" name="矩形 150"/>
            <p:cNvSpPr/>
            <p:nvPr/>
          </p:nvSpPr>
          <p:spPr>
            <a:xfrm>
              <a:off x="7428004" y="5748136"/>
              <a:ext cx="1650206" cy="2762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050" dirty="0"/>
                <a:t>Levy’s problem</a:t>
              </a:r>
            </a:p>
          </p:txBody>
        </p:sp>
        <p:pic>
          <p:nvPicPr>
            <p:cNvPr id="152" name="圖片 151"/>
            <p:cNvPicPr>
              <a:picLocks noChangeAspect="1"/>
            </p:cNvPicPr>
            <p:nvPr/>
          </p:nvPicPr>
          <p:blipFill>
            <a:blip r:embed="rId12"/>
            <a:stretch>
              <a:fillRect/>
            </a:stretch>
          </p:blipFill>
          <p:spPr>
            <a:xfrm>
              <a:off x="7543932" y="4251528"/>
              <a:ext cx="1332954" cy="1531616"/>
            </a:xfrm>
            <a:prstGeom prst="rect">
              <a:avLst/>
            </a:prstGeom>
          </p:spPr>
        </p:pic>
        <p:sp>
          <p:nvSpPr>
            <p:cNvPr id="153" name="Text Box 8"/>
            <p:cNvSpPr txBox="1">
              <a:spLocks noChangeArrowheads="1"/>
            </p:cNvSpPr>
            <p:nvPr/>
          </p:nvSpPr>
          <p:spPr bwMode="auto">
            <a:xfrm>
              <a:off x="7223614" y="6061486"/>
              <a:ext cx="2447925"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1350" dirty="0">
                  <a:latin typeface="Times New Roman" panose="02020603050405020304" pitchFamily="18" charset="0"/>
                </a:rPr>
                <a:t>( From T.C.T. Ting )</a:t>
              </a:r>
            </a:p>
          </p:txBody>
        </p:sp>
      </p:grpSp>
      <p:grpSp>
        <p:nvGrpSpPr>
          <p:cNvPr id="159" name="群組 158"/>
          <p:cNvGrpSpPr/>
          <p:nvPr/>
        </p:nvGrpSpPr>
        <p:grpSpPr>
          <a:xfrm>
            <a:off x="7487108" y="1090185"/>
            <a:ext cx="1262007" cy="1002863"/>
            <a:chOff x="7709058" y="1315112"/>
            <a:chExt cx="1682676" cy="1337151"/>
          </a:xfrm>
        </p:grpSpPr>
        <p:grpSp>
          <p:nvGrpSpPr>
            <p:cNvPr id="78" name="群組 77"/>
            <p:cNvGrpSpPr/>
            <p:nvPr/>
          </p:nvGrpSpPr>
          <p:grpSpPr>
            <a:xfrm>
              <a:off x="7709058" y="1315112"/>
              <a:ext cx="1682676" cy="1337151"/>
              <a:chOff x="8230728" y="341042"/>
              <a:chExt cx="1739504" cy="1566791"/>
            </a:xfrm>
          </p:grpSpPr>
          <p:grpSp>
            <p:nvGrpSpPr>
              <p:cNvPr id="63" name="Group 3"/>
              <p:cNvGrpSpPr>
                <a:grpSpLocks/>
              </p:cNvGrpSpPr>
              <p:nvPr/>
            </p:nvGrpSpPr>
            <p:grpSpPr bwMode="auto">
              <a:xfrm>
                <a:off x="9506409" y="1111989"/>
                <a:ext cx="117991" cy="220505"/>
                <a:chOff x="4649" y="3538"/>
                <a:chExt cx="191" cy="245"/>
              </a:xfrm>
            </p:grpSpPr>
            <p:sp>
              <p:nvSpPr>
                <p:cNvPr id="64" name="Rectangle 4"/>
                <p:cNvSpPr>
                  <a:spLocks noChangeArrowheads="1"/>
                </p:cNvSpPr>
                <p:nvPr/>
              </p:nvSpPr>
              <p:spPr bwMode="auto">
                <a:xfrm>
                  <a:off x="4649" y="3538"/>
                  <a:ext cx="19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lang="zh-TW" altLang="zh-TW" sz="900"/>
                </a:p>
              </p:txBody>
            </p:sp>
            <p:sp>
              <p:nvSpPr>
                <p:cNvPr id="65" name="Rectangle 5"/>
                <p:cNvSpPr>
                  <a:spLocks noChangeArrowheads="1"/>
                </p:cNvSpPr>
                <p:nvPr/>
              </p:nvSpPr>
              <p:spPr bwMode="auto">
                <a:xfrm>
                  <a:off x="4649" y="3645"/>
                  <a:ext cx="19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lang="zh-TW" altLang="zh-TW" sz="900"/>
                </a:p>
              </p:txBody>
            </p:sp>
          </p:grpSp>
          <p:sp>
            <p:nvSpPr>
              <p:cNvPr id="77" name="圓角矩形 76"/>
              <p:cNvSpPr/>
              <p:nvPr/>
            </p:nvSpPr>
            <p:spPr>
              <a:xfrm>
                <a:off x="8346465" y="341042"/>
                <a:ext cx="1535338" cy="1398088"/>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76" name="矩形 75"/>
              <p:cNvSpPr/>
              <p:nvPr/>
            </p:nvSpPr>
            <p:spPr>
              <a:xfrm>
                <a:off x="8230728" y="1631608"/>
                <a:ext cx="1739504" cy="276225"/>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050" dirty="0"/>
                  <a:t>Fictitious frequency</a:t>
                </a:r>
                <a:endParaRPr lang="zh-TW" altLang="en-US" sz="1050" dirty="0"/>
              </a:p>
            </p:txBody>
          </p:sp>
        </p:grpSp>
        <p:pic>
          <p:nvPicPr>
            <p:cNvPr id="154" name="圖片 153"/>
            <p:cNvPicPr>
              <a:picLocks noChangeAspect="1"/>
            </p:cNvPicPr>
            <p:nvPr/>
          </p:nvPicPr>
          <p:blipFill>
            <a:blip r:embed="rId13"/>
            <a:stretch>
              <a:fillRect/>
            </a:stretch>
          </p:blipFill>
          <p:spPr>
            <a:xfrm>
              <a:off x="8013610" y="1399694"/>
              <a:ext cx="1061815" cy="1003398"/>
            </a:xfrm>
            <a:prstGeom prst="rect">
              <a:avLst/>
            </a:prstGeom>
          </p:spPr>
        </p:pic>
      </p:grpSp>
      <p:grpSp>
        <p:nvGrpSpPr>
          <p:cNvPr id="158" name="群組 157"/>
          <p:cNvGrpSpPr/>
          <p:nvPr/>
        </p:nvGrpSpPr>
        <p:grpSpPr>
          <a:xfrm>
            <a:off x="8829406" y="1086890"/>
            <a:ext cx="1304628" cy="1022558"/>
            <a:chOff x="9560551" y="1315112"/>
            <a:chExt cx="1739504" cy="1363410"/>
          </a:xfrm>
        </p:grpSpPr>
        <p:sp>
          <p:nvSpPr>
            <p:cNvPr id="79" name="圓角矩形 78"/>
            <p:cNvSpPr/>
            <p:nvPr/>
          </p:nvSpPr>
          <p:spPr>
            <a:xfrm>
              <a:off x="9671758" y="1315112"/>
              <a:ext cx="1496942" cy="1226616"/>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1" name="矩形 80"/>
            <p:cNvSpPr/>
            <p:nvPr/>
          </p:nvSpPr>
          <p:spPr>
            <a:xfrm>
              <a:off x="9560551" y="2402297"/>
              <a:ext cx="1739504" cy="276225"/>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050" dirty="0"/>
                <a:t>Spurious eigenvalue</a:t>
              </a:r>
              <a:endParaRPr lang="zh-TW" altLang="en-US" sz="1050" dirty="0"/>
            </a:p>
          </p:txBody>
        </p:sp>
        <p:pic>
          <p:nvPicPr>
            <p:cNvPr id="157" name="圖片 156"/>
            <p:cNvPicPr>
              <a:picLocks noChangeAspect="1"/>
            </p:cNvPicPr>
            <p:nvPr/>
          </p:nvPicPr>
          <p:blipFill>
            <a:blip r:embed="rId14"/>
            <a:stretch>
              <a:fillRect/>
            </a:stretch>
          </p:blipFill>
          <p:spPr>
            <a:xfrm>
              <a:off x="9801681" y="1399810"/>
              <a:ext cx="1152385" cy="992868"/>
            </a:xfrm>
            <a:prstGeom prst="rect">
              <a:avLst/>
            </a:prstGeom>
          </p:spPr>
        </p:pic>
      </p:grpSp>
      <p:grpSp>
        <p:nvGrpSpPr>
          <p:cNvPr id="168" name="群組 167"/>
          <p:cNvGrpSpPr/>
          <p:nvPr/>
        </p:nvGrpSpPr>
        <p:grpSpPr>
          <a:xfrm>
            <a:off x="8756730" y="3346563"/>
            <a:ext cx="1333037" cy="1264424"/>
            <a:chOff x="9494203" y="3299837"/>
            <a:chExt cx="1777382" cy="1685899"/>
          </a:xfrm>
        </p:grpSpPr>
        <p:sp>
          <p:nvSpPr>
            <p:cNvPr id="161" name="圓角矩形 160"/>
            <p:cNvSpPr/>
            <p:nvPr/>
          </p:nvSpPr>
          <p:spPr>
            <a:xfrm>
              <a:off x="9494203" y="3299837"/>
              <a:ext cx="1777382" cy="162309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67" name="矩形 166"/>
            <p:cNvSpPr/>
            <p:nvPr/>
          </p:nvSpPr>
          <p:spPr>
            <a:xfrm>
              <a:off x="9576964" y="4709511"/>
              <a:ext cx="1650206" cy="2762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050" dirty="0"/>
                <a:t>Resonance</a:t>
              </a:r>
            </a:p>
          </p:txBody>
        </p:sp>
      </p:grpSp>
      <p:grpSp>
        <p:nvGrpSpPr>
          <p:cNvPr id="171" name="群組 170"/>
          <p:cNvGrpSpPr/>
          <p:nvPr/>
        </p:nvGrpSpPr>
        <p:grpSpPr>
          <a:xfrm>
            <a:off x="8749732" y="4686395"/>
            <a:ext cx="1333037" cy="1249533"/>
            <a:chOff x="9429026" y="5040208"/>
            <a:chExt cx="1777382" cy="1666044"/>
          </a:xfrm>
        </p:grpSpPr>
        <p:sp>
          <p:nvSpPr>
            <p:cNvPr id="160" name="圓角矩形 159"/>
            <p:cNvSpPr/>
            <p:nvPr/>
          </p:nvSpPr>
          <p:spPr>
            <a:xfrm>
              <a:off x="9429026" y="5040208"/>
              <a:ext cx="1777382" cy="162309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169" name="圖片 168"/>
            <p:cNvPicPr>
              <a:picLocks noChangeAspect="1"/>
            </p:cNvPicPr>
            <p:nvPr/>
          </p:nvPicPr>
          <p:blipFill>
            <a:blip r:embed="rId15"/>
            <a:stretch>
              <a:fillRect/>
            </a:stretch>
          </p:blipFill>
          <p:spPr>
            <a:xfrm>
              <a:off x="9655773" y="5131645"/>
              <a:ext cx="1303313" cy="1317057"/>
            </a:xfrm>
            <a:prstGeom prst="rect">
              <a:avLst/>
            </a:prstGeom>
          </p:spPr>
        </p:pic>
        <p:sp>
          <p:nvSpPr>
            <p:cNvPr id="170" name="矩形 169"/>
            <p:cNvSpPr/>
            <p:nvPr/>
          </p:nvSpPr>
          <p:spPr>
            <a:xfrm>
              <a:off x="9493125" y="6430027"/>
              <a:ext cx="1650206" cy="2762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050" dirty="0"/>
                <a:t>Degenerate scale</a:t>
              </a:r>
            </a:p>
          </p:txBody>
        </p:sp>
      </p:grpSp>
      <p:sp>
        <p:nvSpPr>
          <p:cNvPr id="172" name="矩形 171"/>
          <p:cNvSpPr/>
          <p:nvPr/>
        </p:nvSpPr>
        <p:spPr>
          <a:xfrm>
            <a:off x="1904881" y="872524"/>
            <a:ext cx="4710265" cy="692497"/>
          </a:xfrm>
          <a:prstGeom prst="rect">
            <a:avLst/>
          </a:prstGeom>
          <a:noFill/>
        </p:spPr>
        <p:txBody>
          <a:bodyPr wrap="none" lIns="68580" tIns="34290" rIns="68580" bIns="34290">
            <a:spAutoFit/>
          </a:bodyPr>
          <a:lstStyle/>
          <a:p>
            <a:pPr algn="ctr"/>
            <a:r>
              <a:rPr lang="en-US" altLang="zh-TW" sz="4050" b="1" dirty="0">
                <a:ln w="9525">
                  <a:solidFill>
                    <a:schemeClr val="bg1"/>
                  </a:solidFill>
                  <a:prstDash val="solid"/>
                </a:ln>
                <a:solidFill>
                  <a:srgbClr val="006600"/>
                </a:solidFill>
                <a:effectLst>
                  <a:outerShdw blurRad="12700" dist="38100" dir="2700000" algn="tl" rotWithShape="0">
                    <a:schemeClr val="accent5">
                      <a:lumMod val="60000"/>
                      <a:lumOff val="40000"/>
                    </a:schemeClr>
                  </a:outerShdw>
                </a:effectLst>
              </a:rPr>
              <a:t>3 Para~ over 30 years</a:t>
            </a:r>
            <a:endParaRPr lang="zh-TW" altLang="en-US" sz="4050" b="1" dirty="0">
              <a:ln w="9525">
                <a:solidFill>
                  <a:schemeClr val="bg1"/>
                </a:solidFill>
                <a:prstDash val="solid"/>
              </a:ln>
              <a:solidFill>
                <a:srgbClr val="006600"/>
              </a:solidFill>
              <a:effectLst>
                <a:outerShdw blurRad="12700" dist="38100" dir="2700000" algn="tl" rotWithShape="0">
                  <a:schemeClr val="accent5">
                    <a:lumMod val="60000"/>
                    <a:lumOff val="40000"/>
                  </a:schemeClr>
                </a:outerShdw>
              </a:effectLst>
            </a:endParaRPr>
          </a:p>
        </p:txBody>
      </p:sp>
      <p:grpSp>
        <p:nvGrpSpPr>
          <p:cNvPr id="173" name="群組 1035"/>
          <p:cNvGrpSpPr>
            <a:grpSpLocks/>
          </p:cNvGrpSpPr>
          <p:nvPr/>
        </p:nvGrpSpPr>
        <p:grpSpPr bwMode="auto">
          <a:xfrm>
            <a:off x="8827145" y="3708961"/>
            <a:ext cx="1162779" cy="469310"/>
            <a:chOff x="6300192" y="2780928"/>
            <a:chExt cx="2611718" cy="1140045"/>
          </a:xfrm>
        </p:grpSpPr>
        <p:grpSp>
          <p:nvGrpSpPr>
            <p:cNvPr id="174" name="群組 125"/>
            <p:cNvGrpSpPr>
              <a:grpSpLocks/>
            </p:cNvGrpSpPr>
            <p:nvPr/>
          </p:nvGrpSpPr>
          <p:grpSpPr bwMode="auto">
            <a:xfrm>
              <a:off x="6300192" y="2780928"/>
              <a:ext cx="2536153" cy="1140045"/>
              <a:chOff x="6300190" y="2697051"/>
              <a:chExt cx="2536153" cy="1140045"/>
            </a:xfrm>
          </p:grpSpPr>
          <p:pic>
            <p:nvPicPr>
              <p:cNvPr id="176" name="Picture 23"/>
              <p:cNvPicPr>
                <a:picLocks noChangeAspect="1" noChangeArrowheads="1"/>
              </p:cNvPicPr>
              <p:nvPr/>
            </p:nvPicPr>
            <p:blipFill>
              <a:blip r:embed="rId16" cstate="print">
                <a:extLst>
                  <a:ext uri="{28A0092B-C50C-407E-A947-70E740481C1C}">
                    <a14:useLocalDpi xmlns:a14="http://schemas.microsoft.com/office/drawing/2010/main" val="0"/>
                  </a:ext>
                </a:extLst>
              </a:blip>
              <a:srcRect r="37561"/>
              <a:stretch>
                <a:fillRect/>
              </a:stretch>
            </p:blipFill>
            <p:spPr bwMode="auto">
              <a:xfrm>
                <a:off x="6300190" y="2697051"/>
                <a:ext cx="2284153" cy="114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7" name="直線單箭頭接點 176"/>
              <p:cNvCxnSpPr/>
              <p:nvPr/>
            </p:nvCxnSpPr>
            <p:spPr>
              <a:xfrm>
                <a:off x="8583261" y="3319471"/>
                <a:ext cx="25243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75" name="物件 149"/>
            <p:cNvGraphicFramePr>
              <a:graphicFrameLocks noChangeAspect="1"/>
            </p:cNvGraphicFramePr>
            <p:nvPr/>
          </p:nvGraphicFramePr>
          <p:xfrm>
            <a:off x="8662673" y="3003204"/>
            <a:ext cx="249237" cy="228600"/>
          </p:xfrm>
          <a:graphic>
            <a:graphicData uri="http://schemas.openxmlformats.org/presentationml/2006/ole">
              <mc:AlternateContent xmlns:mc="http://schemas.openxmlformats.org/markup-compatibility/2006">
                <mc:Choice xmlns:v="urn:schemas-microsoft-com:vml" Requires="v">
                  <p:oleObj spid="_x0000_s44368" name="Equation" r:id="rId17" imgW="152334" imgH="139639" progId="Equation.DSMT4">
                    <p:embed/>
                  </p:oleObj>
                </mc:Choice>
                <mc:Fallback>
                  <p:oleObj name="Equation" r:id="rId17" imgW="152334" imgH="139639" progId="Equation.DSMT4">
                    <p:embed/>
                    <p:pic>
                      <p:nvPicPr>
                        <p:cNvPr id="175" name="物件 14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62673" y="3003204"/>
                          <a:ext cx="2492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75868338"/>
      </p:ext>
    </p:extLst>
  </p:cSld>
  <p:clrMapOvr>
    <a:masterClrMapping/>
  </p:clrMapOvr>
  <p:transition>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3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6750" y="1752601"/>
            <a:ext cx="405765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p:cNvSpPr/>
          <p:nvPr/>
        </p:nvSpPr>
        <p:spPr>
          <a:xfrm>
            <a:off x="2728794" y="188641"/>
            <a:ext cx="6699333" cy="83099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altLang="zh-TW" sz="4800" b="1" spc="50" dirty="0">
                <a:ln w="11430"/>
                <a:solidFill>
                  <a:srgbClr val="000099"/>
                </a:solidFill>
                <a:effectLst>
                  <a:outerShdw blurRad="76200" dist="50800" dir="5400000" algn="tl" rotWithShape="0">
                    <a:srgbClr val="000000">
                      <a:alpha val="65000"/>
                    </a:srgbClr>
                  </a:outerShdw>
                </a:effectLst>
              </a:rPr>
              <a:t>Paradise</a:t>
            </a:r>
            <a:r>
              <a:rPr lang="zh-TW" altLang="en-US" sz="4800" b="1" spc="50" dirty="0">
                <a:ln w="11430"/>
                <a:solidFill>
                  <a:srgbClr val="000099"/>
                </a:solidFill>
                <a:effectLst>
                  <a:outerShdw blurRad="76200" dist="50800" dir="5400000" algn="tl" rotWithShape="0">
                    <a:srgbClr val="000000">
                      <a:alpha val="65000"/>
                    </a:srgbClr>
                  </a:outerShdw>
                </a:effectLst>
              </a:rPr>
              <a:t> </a:t>
            </a:r>
            <a:r>
              <a:rPr lang="en-US" altLang="zh-TW" sz="4800" b="1" spc="50" dirty="0">
                <a:ln w="11430"/>
                <a:solidFill>
                  <a:srgbClr val="000099"/>
                </a:solidFill>
                <a:effectLst>
                  <a:outerShdw blurRad="76200" dist="50800" dir="5400000" algn="tl" rotWithShape="0">
                    <a:srgbClr val="000000">
                      <a:alpha val="65000"/>
                    </a:srgbClr>
                  </a:outerShdw>
                </a:effectLst>
              </a:rPr>
              <a:t>of BEM </a:t>
            </a:r>
            <a:r>
              <a:rPr lang="en-US" altLang="zh-TW" sz="3200" b="1" spc="50" dirty="0">
                <a:ln w="11430"/>
                <a:solidFill>
                  <a:srgbClr val="000099"/>
                </a:solidFill>
                <a:effectLst>
                  <a:outerShdw blurRad="76200" dist="50800" dir="5400000" algn="tl" rotWithShape="0">
                    <a:srgbClr val="000000">
                      <a:alpha val="65000"/>
                    </a:srgbClr>
                  </a:outerShdw>
                </a:effectLst>
              </a:rPr>
              <a:t>(1984-2000)</a:t>
            </a:r>
            <a:endParaRPr lang="zh-TW" altLang="en-US" sz="3200" b="1" spc="50" dirty="0">
              <a:ln w="11430"/>
              <a:solidFill>
                <a:srgbClr val="000099"/>
              </a:solidFill>
              <a:effectLst>
                <a:outerShdw blurRad="76200" dist="50800" dir="5400000" algn="tl" rotWithShape="0">
                  <a:srgbClr val="000000">
                    <a:alpha val="65000"/>
                  </a:srgbClr>
                </a:outerShdw>
              </a:effectLst>
            </a:endParaRPr>
          </a:p>
        </p:txBody>
      </p:sp>
      <p:sp>
        <p:nvSpPr>
          <p:cNvPr id="34" name="矩形 33"/>
          <p:cNvSpPr/>
          <p:nvPr/>
        </p:nvSpPr>
        <p:spPr>
          <a:xfrm>
            <a:off x="5263493" y="3024336"/>
            <a:ext cx="2619756"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5400" b="1" dirty="0">
                <a:ln w="11430"/>
                <a:solidFill>
                  <a:srgbClr val="FF0000"/>
                </a:solidFill>
                <a:effectLst>
                  <a:outerShdw blurRad="50800" dist="39000" dir="5460000" algn="tl">
                    <a:srgbClr val="000000">
                      <a:alpha val="38000"/>
                    </a:srgbClr>
                  </a:outerShdw>
                </a:effectLst>
              </a:rPr>
              <a:t>Paradise</a:t>
            </a:r>
            <a:endParaRPr lang="zh-TW" altLang="en-US" sz="5400" b="1" dirty="0">
              <a:ln w="11430"/>
              <a:solidFill>
                <a:srgbClr val="FF0000"/>
              </a:solidFill>
              <a:effectLst>
                <a:outerShdw blurRad="50800" dist="39000" dir="5460000" algn="tl">
                  <a:srgbClr val="000000">
                    <a:alpha val="38000"/>
                  </a:srgbClr>
                </a:outerShdw>
              </a:effectLst>
            </a:endParaRPr>
          </a:p>
        </p:txBody>
      </p:sp>
      <p:grpSp>
        <p:nvGrpSpPr>
          <p:cNvPr id="4101" name="群組 63"/>
          <p:cNvGrpSpPr>
            <a:grpSpLocks/>
          </p:cNvGrpSpPr>
          <p:nvPr/>
        </p:nvGrpSpPr>
        <p:grpSpPr bwMode="auto">
          <a:xfrm>
            <a:off x="1884364" y="3886200"/>
            <a:ext cx="3297237" cy="2286000"/>
            <a:chOff x="329877" y="4410201"/>
            <a:chExt cx="3296794" cy="2286000"/>
          </a:xfrm>
        </p:grpSpPr>
        <p:sp>
          <p:nvSpPr>
            <p:cNvPr id="49" name="圓角矩形 48"/>
            <p:cNvSpPr/>
            <p:nvPr/>
          </p:nvSpPr>
          <p:spPr>
            <a:xfrm>
              <a:off x="329877" y="4653089"/>
              <a:ext cx="3296794" cy="204311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文字方塊 35"/>
            <p:cNvSpPr txBox="1"/>
            <p:nvPr/>
          </p:nvSpPr>
          <p:spPr>
            <a:xfrm>
              <a:off x="960029" y="4410201"/>
              <a:ext cx="2228551" cy="369888"/>
            </a:xfrm>
            <a:prstGeom prst="rect">
              <a:avLst/>
            </a:prstGeom>
            <a:solidFill>
              <a:schemeClr val="accent4">
                <a:lumMod val="75000"/>
              </a:schemeClr>
            </a:solidFill>
          </p:spPr>
          <p:txBody>
            <a:bodyPr>
              <a:spAutoFit/>
            </a:bodyPr>
            <a:lstStyle/>
            <a:p>
              <a:pPr>
                <a:defRPr/>
              </a:pPr>
              <a:r>
                <a:rPr lang="en-US" altLang="zh-TW" dirty="0">
                  <a:solidFill>
                    <a:schemeClr val="bg1"/>
                  </a:solidFill>
                </a:rPr>
                <a:t>Stress concentration</a:t>
              </a:r>
              <a:endParaRPr lang="zh-TW" altLang="en-US" dirty="0">
                <a:solidFill>
                  <a:schemeClr val="bg1"/>
                </a:solidFill>
              </a:endParaRPr>
            </a:p>
          </p:txBody>
        </p:sp>
      </p:grpSp>
      <p:grpSp>
        <p:nvGrpSpPr>
          <p:cNvPr id="4102" name="群組 70"/>
          <p:cNvGrpSpPr>
            <a:grpSpLocks/>
          </p:cNvGrpSpPr>
          <p:nvPr/>
        </p:nvGrpSpPr>
        <p:grpSpPr bwMode="auto">
          <a:xfrm>
            <a:off x="7092950" y="3886200"/>
            <a:ext cx="3346450" cy="2209800"/>
            <a:chOff x="5652120" y="4365104"/>
            <a:chExt cx="3346307" cy="2210180"/>
          </a:xfrm>
        </p:grpSpPr>
        <p:pic>
          <p:nvPicPr>
            <p:cNvPr id="4145" name="Picture 3" descr="d2"/>
            <p:cNvPicPr>
              <a:picLocks noChangeAspect="1" noChangeArrowheads="1"/>
            </p:cNvPicPr>
            <p:nvPr/>
          </p:nvPicPr>
          <p:blipFill>
            <a:blip r:embed="rId3">
              <a:extLst>
                <a:ext uri="{28A0092B-C50C-407E-A947-70E740481C1C}">
                  <a14:useLocalDpi xmlns:a14="http://schemas.microsoft.com/office/drawing/2010/main" val="0"/>
                </a:ext>
              </a:extLst>
            </a:blip>
            <a:srcRect l="1202" t="75865" r="51544" b="4279"/>
            <a:stretch>
              <a:fillRect/>
            </a:stretch>
          </p:blipFill>
          <p:spPr bwMode="auto">
            <a:xfrm>
              <a:off x="5652120" y="5085184"/>
              <a:ext cx="3346307"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46" name="群組 54"/>
            <p:cNvGrpSpPr>
              <a:grpSpLocks/>
            </p:cNvGrpSpPr>
            <p:nvPr/>
          </p:nvGrpSpPr>
          <p:grpSpPr bwMode="auto">
            <a:xfrm>
              <a:off x="5667994" y="4365104"/>
              <a:ext cx="3297097" cy="2210180"/>
              <a:chOff x="1547988" y="4171148"/>
              <a:chExt cx="3297097" cy="2448761"/>
            </a:xfrm>
          </p:grpSpPr>
          <p:sp>
            <p:nvSpPr>
              <p:cNvPr id="56" name="圓角矩形 55"/>
              <p:cNvSpPr/>
              <p:nvPr/>
            </p:nvSpPr>
            <p:spPr>
              <a:xfrm>
                <a:off x="1547988" y="4355861"/>
                <a:ext cx="3297097" cy="226404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 name="文字方塊 56"/>
              <p:cNvSpPr txBox="1"/>
              <p:nvPr/>
            </p:nvSpPr>
            <p:spPr>
              <a:xfrm>
                <a:off x="2059141" y="4171148"/>
                <a:ext cx="2389086" cy="409887"/>
              </a:xfrm>
              <a:prstGeom prst="rect">
                <a:avLst/>
              </a:prstGeom>
              <a:solidFill>
                <a:schemeClr val="accent4">
                  <a:lumMod val="75000"/>
                </a:schemeClr>
              </a:solidFill>
            </p:spPr>
            <p:txBody>
              <a:bodyPr>
                <a:spAutoFit/>
              </a:bodyPr>
              <a:lstStyle/>
              <a:p>
                <a:pPr>
                  <a:defRPr/>
                </a:pPr>
                <a:r>
                  <a:rPr lang="en-US" altLang="zh-TW" dirty="0">
                    <a:solidFill>
                      <a:schemeClr val="bg1"/>
                    </a:solidFill>
                  </a:rPr>
                  <a:t>Fracture and fatigue</a:t>
                </a:r>
              </a:p>
            </p:txBody>
          </p:sp>
        </p:grpSp>
      </p:grpSp>
      <p:grpSp>
        <p:nvGrpSpPr>
          <p:cNvPr id="4103" name="群組 23"/>
          <p:cNvGrpSpPr>
            <a:grpSpLocks/>
          </p:cNvGrpSpPr>
          <p:nvPr/>
        </p:nvGrpSpPr>
        <p:grpSpPr bwMode="auto">
          <a:xfrm>
            <a:off x="2247900" y="1447801"/>
            <a:ext cx="2705100" cy="1819275"/>
            <a:chOff x="571606" y="1199456"/>
            <a:chExt cx="2704994" cy="1818784"/>
          </a:xfrm>
        </p:grpSpPr>
        <p:grpSp>
          <p:nvGrpSpPr>
            <p:cNvPr id="4124" name="群組 22"/>
            <p:cNvGrpSpPr>
              <a:grpSpLocks/>
            </p:cNvGrpSpPr>
            <p:nvPr/>
          </p:nvGrpSpPr>
          <p:grpSpPr bwMode="auto">
            <a:xfrm>
              <a:off x="684316" y="1351814"/>
              <a:ext cx="2449416" cy="1003029"/>
              <a:chOff x="684316" y="1351814"/>
              <a:chExt cx="2449416" cy="1003029"/>
            </a:xfrm>
          </p:grpSpPr>
          <p:grpSp>
            <p:nvGrpSpPr>
              <p:cNvPr id="4128" name="群組 4"/>
              <p:cNvGrpSpPr>
                <a:grpSpLocks/>
              </p:cNvGrpSpPr>
              <p:nvPr/>
            </p:nvGrpSpPr>
            <p:grpSpPr bwMode="auto">
              <a:xfrm>
                <a:off x="684316" y="1361337"/>
                <a:ext cx="984211" cy="993506"/>
                <a:chOff x="5409971" y="278666"/>
                <a:chExt cx="1640351" cy="1655843"/>
              </a:xfrm>
            </p:grpSpPr>
            <p:sp>
              <p:nvSpPr>
                <p:cNvPr id="6" name="立方體 5"/>
                <p:cNvSpPr>
                  <a:spLocks noChangeAspect="1"/>
                </p:cNvSpPr>
                <p:nvPr/>
              </p:nvSpPr>
              <p:spPr>
                <a:xfrm>
                  <a:off x="5669251" y="1249426"/>
                  <a:ext cx="685243" cy="682441"/>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立方體 6"/>
                <p:cNvSpPr>
                  <a:spLocks noChangeAspect="1"/>
                </p:cNvSpPr>
                <p:nvPr/>
              </p:nvSpPr>
              <p:spPr>
                <a:xfrm>
                  <a:off x="5669251" y="278666"/>
                  <a:ext cx="685243" cy="685087"/>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立方體 7"/>
                <p:cNvSpPr>
                  <a:spLocks noChangeAspect="1"/>
                </p:cNvSpPr>
                <p:nvPr/>
              </p:nvSpPr>
              <p:spPr>
                <a:xfrm>
                  <a:off x="6365076" y="976977"/>
                  <a:ext cx="685244" cy="682441"/>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立方體 8"/>
                <p:cNvSpPr>
                  <a:spLocks noChangeAspect="1"/>
                </p:cNvSpPr>
                <p:nvPr/>
              </p:nvSpPr>
              <p:spPr>
                <a:xfrm>
                  <a:off x="6365076" y="278666"/>
                  <a:ext cx="685244" cy="685087"/>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立方體 9"/>
                <p:cNvSpPr>
                  <a:spLocks noChangeAspect="1"/>
                </p:cNvSpPr>
                <p:nvPr/>
              </p:nvSpPr>
              <p:spPr>
                <a:xfrm>
                  <a:off x="5409969" y="1249426"/>
                  <a:ext cx="685243" cy="685085"/>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立方體 10"/>
                <p:cNvSpPr>
                  <a:spLocks noChangeAspect="1"/>
                </p:cNvSpPr>
                <p:nvPr/>
              </p:nvSpPr>
              <p:spPr>
                <a:xfrm>
                  <a:off x="5441718" y="545824"/>
                  <a:ext cx="685243" cy="682441"/>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立方體 11"/>
                <p:cNvSpPr>
                  <a:spLocks noChangeAspect="1"/>
                </p:cNvSpPr>
                <p:nvPr/>
              </p:nvSpPr>
              <p:spPr>
                <a:xfrm>
                  <a:off x="6095212" y="1230909"/>
                  <a:ext cx="685244" cy="685087"/>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立方體 12"/>
                <p:cNvSpPr>
                  <a:spLocks noChangeAspect="1"/>
                </p:cNvSpPr>
                <p:nvPr/>
              </p:nvSpPr>
              <p:spPr>
                <a:xfrm>
                  <a:off x="6137544" y="545824"/>
                  <a:ext cx="682598" cy="682441"/>
                </a:xfrm>
                <a:prstGeom prst="cub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4129" name="群組 13"/>
              <p:cNvGrpSpPr>
                <a:grpSpLocks/>
              </p:cNvGrpSpPr>
              <p:nvPr/>
            </p:nvGrpSpPr>
            <p:grpSpPr bwMode="auto">
              <a:xfrm>
                <a:off x="2047925" y="1351814"/>
                <a:ext cx="1085807" cy="977636"/>
                <a:chOff x="5385490" y="4274203"/>
                <a:chExt cx="1809678" cy="1629393"/>
              </a:xfrm>
            </p:grpSpPr>
            <p:sp>
              <p:nvSpPr>
                <p:cNvPr id="15" name="菱形 5"/>
                <p:cNvSpPr>
                  <a:spLocks noChangeAspect="1"/>
                </p:cNvSpPr>
                <p:nvPr/>
              </p:nvSpPr>
              <p:spPr>
                <a:xfrm rot="1206991">
                  <a:off x="5385488" y="4517556"/>
                  <a:ext cx="500043" cy="1256432"/>
                </a:xfrm>
                <a:custGeom>
                  <a:avLst/>
                  <a:gdLst>
                    <a:gd name="connsiteX0" fmla="*/ 0 w 648072"/>
                    <a:gd name="connsiteY0" fmla="*/ 466751 h 933502"/>
                    <a:gd name="connsiteX1" fmla="*/ 324036 w 648072"/>
                    <a:gd name="connsiteY1" fmla="*/ 0 h 933502"/>
                    <a:gd name="connsiteX2" fmla="*/ 648072 w 648072"/>
                    <a:gd name="connsiteY2" fmla="*/ 466751 h 933502"/>
                    <a:gd name="connsiteX3" fmla="*/ 324036 w 648072"/>
                    <a:gd name="connsiteY3" fmla="*/ 933502 h 933502"/>
                    <a:gd name="connsiteX4" fmla="*/ 0 w 648072"/>
                    <a:gd name="connsiteY4" fmla="*/ 466751 h 933502"/>
                    <a:gd name="connsiteX0" fmla="*/ 0 w 648072"/>
                    <a:gd name="connsiteY0" fmla="*/ 466751 h 1121870"/>
                    <a:gd name="connsiteX1" fmla="*/ 324036 w 648072"/>
                    <a:gd name="connsiteY1" fmla="*/ 0 h 1121870"/>
                    <a:gd name="connsiteX2" fmla="*/ 648072 w 648072"/>
                    <a:gd name="connsiteY2" fmla="*/ 466751 h 1121870"/>
                    <a:gd name="connsiteX3" fmla="*/ 245946 w 648072"/>
                    <a:gd name="connsiteY3" fmla="*/ 1121870 h 1121870"/>
                    <a:gd name="connsiteX4" fmla="*/ 0 w 648072"/>
                    <a:gd name="connsiteY4" fmla="*/ 466751 h 1121870"/>
                    <a:gd name="connsiteX0" fmla="*/ 0 w 648072"/>
                    <a:gd name="connsiteY0" fmla="*/ 293399 h 948518"/>
                    <a:gd name="connsiteX1" fmla="*/ 141544 w 648072"/>
                    <a:gd name="connsiteY1" fmla="*/ 0 h 948518"/>
                    <a:gd name="connsiteX2" fmla="*/ 648072 w 648072"/>
                    <a:gd name="connsiteY2" fmla="*/ 293399 h 948518"/>
                    <a:gd name="connsiteX3" fmla="*/ 245946 w 648072"/>
                    <a:gd name="connsiteY3" fmla="*/ 948518 h 948518"/>
                    <a:gd name="connsiteX4" fmla="*/ 0 w 648072"/>
                    <a:gd name="connsiteY4" fmla="*/ 293399 h 948518"/>
                    <a:gd name="connsiteX0" fmla="*/ 0 w 362542"/>
                    <a:gd name="connsiteY0" fmla="*/ 293399 h 948518"/>
                    <a:gd name="connsiteX1" fmla="*/ 141544 w 362542"/>
                    <a:gd name="connsiteY1" fmla="*/ 0 h 948518"/>
                    <a:gd name="connsiteX2" fmla="*/ 362542 w 362542"/>
                    <a:gd name="connsiteY2" fmla="*/ 600858 h 948518"/>
                    <a:gd name="connsiteX3" fmla="*/ 245946 w 362542"/>
                    <a:gd name="connsiteY3" fmla="*/ 948518 h 948518"/>
                    <a:gd name="connsiteX4" fmla="*/ 0 w 362542"/>
                    <a:gd name="connsiteY4" fmla="*/ 293399 h 948518"/>
                    <a:gd name="connsiteX0" fmla="*/ 0 w 385252"/>
                    <a:gd name="connsiteY0" fmla="*/ 293399 h 948518"/>
                    <a:gd name="connsiteX1" fmla="*/ 141544 w 385252"/>
                    <a:gd name="connsiteY1" fmla="*/ 0 h 948518"/>
                    <a:gd name="connsiteX2" fmla="*/ 385252 w 385252"/>
                    <a:gd name="connsiteY2" fmla="*/ 655939 h 948518"/>
                    <a:gd name="connsiteX3" fmla="*/ 245946 w 385252"/>
                    <a:gd name="connsiteY3" fmla="*/ 948518 h 948518"/>
                    <a:gd name="connsiteX4" fmla="*/ 0 w 385252"/>
                    <a:gd name="connsiteY4" fmla="*/ 293399 h 948518"/>
                    <a:gd name="connsiteX0" fmla="*/ 0 w 385252"/>
                    <a:gd name="connsiteY0" fmla="*/ 295037 h 950156"/>
                    <a:gd name="connsiteX1" fmla="*/ 146017 w 385252"/>
                    <a:gd name="connsiteY1" fmla="*/ 0 h 950156"/>
                    <a:gd name="connsiteX2" fmla="*/ 385252 w 385252"/>
                    <a:gd name="connsiteY2" fmla="*/ 657577 h 950156"/>
                    <a:gd name="connsiteX3" fmla="*/ 245946 w 385252"/>
                    <a:gd name="connsiteY3" fmla="*/ 950156 h 950156"/>
                    <a:gd name="connsiteX4" fmla="*/ 0 w 385252"/>
                    <a:gd name="connsiteY4" fmla="*/ 295037 h 950156"/>
                    <a:gd name="connsiteX0" fmla="*/ 0 w 385252"/>
                    <a:gd name="connsiteY0" fmla="*/ 306217 h 961336"/>
                    <a:gd name="connsiteX1" fmla="*/ 141922 w 385252"/>
                    <a:gd name="connsiteY1" fmla="*/ 0 h 961336"/>
                    <a:gd name="connsiteX2" fmla="*/ 385252 w 385252"/>
                    <a:gd name="connsiteY2" fmla="*/ 668757 h 961336"/>
                    <a:gd name="connsiteX3" fmla="*/ 245946 w 385252"/>
                    <a:gd name="connsiteY3" fmla="*/ 961336 h 961336"/>
                    <a:gd name="connsiteX4" fmla="*/ 0 w 385252"/>
                    <a:gd name="connsiteY4" fmla="*/ 306217 h 961336"/>
                    <a:gd name="connsiteX0" fmla="*/ 0 w 378544"/>
                    <a:gd name="connsiteY0" fmla="*/ 303760 h 961336"/>
                    <a:gd name="connsiteX1" fmla="*/ 135214 w 378544"/>
                    <a:gd name="connsiteY1" fmla="*/ 0 h 961336"/>
                    <a:gd name="connsiteX2" fmla="*/ 378544 w 378544"/>
                    <a:gd name="connsiteY2" fmla="*/ 668757 h 961336"/>
                    <a:gd name="connsiteX3" fmla="*/ 239238 w 378544"/>
                    <a:gd name="connsiteY3" fmla="*/ 961336 h 961336"/>
                    <a:gd name="connsiteX4" fmla="*/ 0 w 378544"/>
                    <a:gd name="connsiteY4" fmla="*/ 303760 h 961336"/>
                    <a:gd name="connsiteX0" fmla="*/ 0 w 383614"/>
                    <a:gd name="connsiteY0" fmla="*/ 303760 h 961336"/>
                    <a:gd name="connsiteX1" fmla="*/ 135214 w 383614"/>
                    <a:gd name="connsiteY1" fmla="*/ 0 h 961336"/>
                    <a:gd name="connsiteX2" fmla="*/ 383614 w 383614"/>
                    <a:gd name="connsiteY2" fmla="*/ 661827 h 961336"/>
                    <a:gd name="connsiteX3" fmla="*/ 239238 w 383614"/>
                    <a:gd name="connsiteY3" fmla="*/ 961336 h 961336"/>
                    <a:gd name="connsiteX4" fmla="*/ 0 w 383614"/>
                    <a:gd name="connsiteY4" fmla="*/ 303760 h 961336"/>
                    <a:gd name="connsiteX0" fmla="*/ 0 w 383614"/>
                    <a:gd name="connsiteY0" fmla="*/ 308453 h 966029"/>
                    <a:gd name="connsiteX1" fmla="*/ 141104 w 383614"/>
                    <a:gd name="connsiteY1" fmla="*/ 0 h 966029"/>
                    <a:gd name="connsiteX2" fmla="*/ 383614 w 383614"/>
                    <a:gd name="connsiteY2" fmla="*/ 666520 h 966029"/>
                    <a:gd name="connsiteX3" fmla="*/ 239238 w 383614"/>
                    <a:gd name="connsiteY3" fmla="*/ 966029 h 966029"/>
                    <a:gd name="connsiteX4" fmla="*/ 0 w 383614"/>
                    <a:gd name="connsiteY4" fmla="*/ 308453 h 9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14" h="966029">
                      <a:moveTo>
                        <a:pt x="0" y="308453"/>
                      </a:moveTo>
                      <a:lnTo>
                        <a:pt x="141104" y="0"/>
                      </a:lnTo>
                      <a:lnTo>
                        <a:pt x="383614" y="666520"/>
                      </a:lnTo>
                      <a:lnTo>
                        <a:pt x="239238" y="966029"/>
                      </a:lnTo>
                      <a:lnTo>
                        <a:pt x="0" y="308453"/>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矩形 7"/>
                <p:cNvSpPr>
                  <a:spLocks noChangeAspect="1"/>
                </p:cNvSpPr>
                <p:nvPr/>
              </p:nvSpPr>
              <p:spPr>
                <a:xfrm>
                  <a:off x="5634187" y="5586183"/>
                  <a:ext cx="1251430" cy="317414"/>
                </a:xfrm>
                <a:custGeom>
                  <a:avLst/>
                  <a:gdLst>
                    <a:gd name="connsiteX0" fmla="*/ 0 w 700524"/>
                    <a:gd name="connsiteY0" fmla="*/ 0 h 432048"/>
                    <a:gd name="connsiteX1" fmla="*/ 700524 w 700524"/>
                    <a:gd name="connsiteY1" fmla="*/ 0 h 432048"/>
                    <a:gd name="connsiteX2" fmla="*/ 700524 w 700524"/>
                    <a:gd name="connsiteY2" fmla="*/ 432048 h 432048"/>
                    <a:gd name="connsiteX3" fmla="*/ 0 w 700524"/>
                    <a:gd name="connsiteY3" fmla="*/ 432048 h 432048"/>
                    <a:gd name="connsiteX4" fmla="*/ 0 w 700524"/>
                    <a:gd name="connsiteY4" fmla="*/ 0 h 432048"/>
                    <a:gd name="connsiteX0" fmla="*/ 0 w 933887"/>
                    <a:gd name="connsiteY0" fmla="*/ 0 h 432048"/>
                    <a:gd name="connsiteX1" fmla="*/ 933887 w 933887"/>
                    <a:gd name="connsiteY1" fmla="*/ 195262 h 432048"/>
                    <a:gd name="connsiteX2" fmla="*/ 700524 w 933887"/>
                    <a:gd name="connsiteY2" fmla="*/ 432048 h 432048"/>
                    <a:gd name="connsiteX3" fmla="*/ 0 w 933887"/>
                    <a:gd name="connsiteY3" fmla="*/ 432048 h 432048"/>
                    <a:gd name="connsiteX4" fmla="*/ 0 w 933887"/>
                    <a:gd name="connsiteY4" fmla="*/ 0 h 432048"/>
                    <a:gd name="connsiteX0" fmla="*/ 252412 w 933887"/>
                    <a:gd name="connsiteY0" fmla="*/ 0 h 258217"/>
                    <a:gd name="connsiteX1" fmla="*/ 933887 w 933887"/>
                    <a:gd name="connsiteY1" fmla="*/ 21431 h 258217"/>
                    <a:gd name="connsiteX2" fmla="*/ 700524 w 933887"/>
                    <a:gd name="connsiteY2" fmla="*/ 258217 h 258217"/>
                    <a:gd name="connsiteX3" fmla="*/ 0 w 933887"/>
                    <a:gd name="connsiteY3" fmla="*/ 258217 h 258217"/>
                    <a:gd name="connsiteX4" fmla="*/ 252412 w 933887"/>
                    <a:gd name="connsiteY4" fmla="*/ 0 h 258217"/>
                    <a:gd name="connsiteX0" fmla="*/ 278606 w 933887"/>
                    <a:gd name="connsiteY0" fmla="*/ 9525 h 236786"/>
                    <a:gd name="connsiteX1" fmla="*/ 933887 w 933887"/>
                    <a:gd name="connsiteY1" fmla="*/ 0 h 236786"/>
                    <a:gd name="connsiteX2" fmla="*/ 700524 w 933887"/>
                    <a:gd name="connsiteY2" fmla="*/ 236786 h 236786"/>
                    <a:gd name="connsiteX3" fmla="*/ 0 w 933887"/>
                    <a:gd name="connsiteY3" fmla="*/ 236786 h 236786"/>
                    <a:gd name="connsiteX4" fmla="*/ 278606 w 933887"/>
                    <a:gd name="connsiteY4" fmla="*/ 9525 h 236786"/>
                    <a:gd name="connsiteX0" fmla="*/ 230981 w 933887"/>
                    <a:gd name="connsiteY0" fmla="*/ 0 h 241549"/>
                    <a:gd name="connsiteX1" fmla="*/ 933887 w 933887"/>
                    <a:gd name="connsiteY1" fmla="*/ 4763 h 241549"/>
                    <a:gd name="connsiteX2" fmla="*/ 700524 w 933887"/>
                    <a:gd name="connsiteY2" fmla="*/ 241549 h 241549"/>
                    <a:gd name="connsiteX3" fmla="*/ 0 w 933887"/>
                    <a:gd name="connsiteY3" fmla="*/ 241549 h 241549"/>
                    <a:gd name="connsiteX4" fmla="*/ 230981 w 933887"/>
                    <a:gd name="connsiteY4" fmla="*/ 0 h 241549"/>
                    <a:gd name="connsiteX0" fmla="*/ 230981 w 933887"/>
                    <a:gd name="connsiteY0" fmla="*/ 0 h 236787"/>
                    <a:gd name="connsiteX1" fmla="*/ 933887 w 933887"/>
                    <a:gd name="connsiteY1" fmla="*/ 1 h 236787"/>
                    <a:gd name="connsiteX2" fmla="*/ 700524 w 933887"/>
                    <a:gd name="connsiteY2" fmla="*/ 236787 h 236787"/>
                    <a:gd name="connsiteX3" fmla="*/ 0 w 933887"/>
                    <a:gd name="connsiteY3" fmla="*/ 236787 h 236787"/>
                    <a:gd name="connsiteX4" fmla="*/ 230981 w 933887"/>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887" h="236787">
                      <a:moveTo>
                        <a:pt x="230981" y="0"/>
                      </a:moveTo>
                      <a:lnTo>
                        <a:pt x="933887" y="1"/>
                      </a:lnTo>
                      <a:lnTo>
                        <a:pt x="700524" y="236787"/>
                      </a:lnTo>
                      <a:lnTo>
                        <a:pt x="0" y="236787"/>
                      </a:lnTo>
                      <a:lnTo>
                        <a:pt x="230981" y="0"/>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a:spLocks noChangeAspect="1"/>
                </p:cNvSpPr>
                <p:nvPr/>
              </p:nvSpPr>
              <p:spPr>
                <a:xfrm>
                  <a:off x="5970195" y="4469943"/>
                  <a:ext cx="933941" cy="933728"/>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菱形 5"/>
                <p:cNvSpPr>
                  <a:spLocks noChangeAspect="1"/>
                </p:cNvSpPr>
                <p:nvPr/>
              </p:nvSpPr>
              <p:spPr>
                <a:xfrm rot="1206991">
                  <a:off x="6695125" y="4480524"/>
                  <a:ext cx="500042" cy="1256432"/>
                </a:xfrm>
                <a:custGeom>
                  <a:avLst/>
                  <a:gdLst>
                    <a:gd name="connsiteX0" fmla="*/ 0 w 648072"/>
                    <a:gd name="connsiteY0" fmla="*/ 466751 h 933502"/>
                    <a:gd name="connsiteX1" fmla="*/ 324036 w 648072"/>
                    <a:gd name="connsiteY1" fmla="*/ 0 h 933502"/>
                    <a:gd name="connsiteX2" fmla="*/ 648072 w 648072"/>
                    <a:gd name="connsiteY2" fmla="*/ 466751 h 933502"/>
                    <a:gd name="connsiteX3" fmla="*/ 324036 w 648072"/>
                    <a:gd name="connsiteY3" fmla="*/ 933502 h 933502"/>
                    <a:gd name="connsiteX4" fmla="*/ 0 w 648072"/>
                    <a:gd name="connsiteY4" fmla="*/ 466751 h 933502"/>
                    <a:gd name="connsiteX0" fmla="*/ 0 w 648072"/>
                    <a:gd name="connsiteY0" fmla="*/ 466751 h 1121870"/>
                    <a:gd name="connsiteX1" fmla="*/ 324036 w 648072"/>
                    <a:gd name="connsiteY1" fmla="*/ 0 h 1121870"/>
                    <a:gd name="connsiteX2" fmla="*/ 648072 w 648072"/>
                    <a:gd name="connsiteY2" fmla="*/ 466751 h 1121870"/>
                    <a:gd name="connsiteX3" fmla="*/ 245946 w 648072"/>
                    <a:gd name="connsiteY3" fmla="*/ 1121870 h 1121870"/>
                    <a:gd name="connsiteX4" fmla="*/ 0 w 648072"/>
                    <a:gd name="connsiteY4" fmla="*/ 466751 h 1121870"/>
                    <a:gd name="connsiteX0" fmla="*/ 0 w 648072"/>
                    <a:gd name="connsiteY0" fmla="*/ 293399 h 948518"/>
                    <a:gd name="connsiteX1" fmla="*/ 141544 w 648072"/>
                    <a:gd name="connsiteY1" fmla="*/ 0 h 948518"/>
                    <a:gd name="connsiteX2" fmla="*/ 648072 w 648072"/>
                    <a:gd name="connsiteY2" fmla="*/ 293399 h 948518"/>
                    <a:gd name="connsiteX3" fmla="*/ 245946 w 648072"/>
                    <a:gd name="connsiteY3" fmla="*/ 948518 h 948518"/>
                    <a:gd name="connsiteX4" fmla="*/ 0 w 648072"/>
                    <a:gd name="connsiteY4" fmla="*/ 293399 h 948518"/>
                    <a:gd name="connsiteX0" fmla="*/ 0 w 362542"/>
                    <a:gd name="connsiteY0" fmla="*/ 293399 h 948518"/>
                    <a:gd name="connsiteX1" fmla="*/ 141544 w 362542"/>
                    <a:gd name="connsiteY1" fmla="*/ 0 h 948518"/>
                    <a:gd name="connsiteX2" fmla="*/ 362542 w 362542"/>
                    <a:gd name="connsiteY2" fmla="*/ 600858 h 948518"/>
                    <a:gd name="connsiteX3" fmla="*/ 245946 w 362542"/>
                    <a:gd name="connsiteY3" fmla="*/ 948518 h 948518"/>
                    <a:gd name="connsiteX4" fmla="*/ 0 w 362542"/>
                    <a:gd name="connsiteY4" fmla="*/ 293399 h 948518"/>
                    <a:gd name="connsiteX0" fmla="*/ 0 w 385252"/>
                    <a:gd name="connsiteY0" fmla="*/ 293399 h 948518"/>
                    <a:gd name="connsiteX1" fmla="*/ 141544 w 385252"/>
                    <a:gd name="connsiteY1" fmla="*/ 0 h 948518"/>
                    <a:gd name="connsiteX2" fmla="*/ 385252 w 385252"/>
                    <a:gd name="connsiteY2" fmla="*/ 655939 h 948518"/>
                    <a:gd name="connsiteX3" fmla="*/ 245946 w 385252"/>
                    <a:gd name="connsiteY3" fmla="*/ 948518 h 948518"/>
                    <a:gd name="connsiteX4" fmla="*/ 0 w 385252"/>
                    <a:gd name="connsiteY4" fmla="*/ 293399 h 948518"/>
                    <a:gd name="connsiteX0" fmla="*/ 0 w 385252"/>
                    <a:gd name="connsiteY0" fmla="*/ 295037 h 950156"/>
                    <a:gd name="connsiteX1" fmla="*/ 146017 w 385252"/>
                    <a:gd name="connsiteY1" fmla="*/ 0 h 950156"/>
                    <a:gd name="connsiteX2" fmla="*/ 385252 w 385252"/>
                    <a:gd name="connsiteY2" fmla="*/ 657577 h 950156"/>
                    <a:gd name="connsiteX3" fmla="*/ 245946 w 385252"/>
                    <a:gd name="connsiteY3" fmla="*/ 950156 h 950156"/>
                    <a:gd name="connsiteX4" fmla="*/ 0 w 385252"/>
                    <a:gd name="connsiteY4" fmla="*/ 295037 h 950156"/>
                    <a:gd name="connsiteX0" fmla="*/ 0 w 385252"/>
                    <a:gd name="connsiteY0" fmla="*/ 306217 h 961336"/>
                    <a:gd name="connsiteX1" fmla="*/ 141922 w 385252"/>
                    <a:gd name="connsiteY1" fmla="*/ 0 h 961336"/>
                    <a:gd name="connsiteX2" fmla="*/ 385252 w 385252"/>
                    <a:gd name="connsiteY2" fmla="*/ 668757 h 961336"/>
                    <a:gd name="connsiteX3" fmla="*/ 245946 w 385252"/>
                    <a:gd name="connsiteY3" fmla="*/ 961336 h 961336"/>
                    <a:gd name="connsiteX4" fmla="*/ 0 w 385252"/>
                    <a:gd name="connsiteY4" fmla="*/ 306217 h 961336"/>
                    <a:gd name="connsiteX0" fmla="*/ 0 w 378544"/>
                    <a:gd name="connsiteY0" fmla="*/ 303760 h 961336"/>
                    <a:gd name="connsiteX1" fmla="*/ 135214 w 378544"/>
                    <a:gd name="connsiteY1" fmla="*/ 0 h 961336"/>
                    <a:gd name="connsiteX2" fmla="*/ 378544 w 378544"/>
                    <a:gd name="connsiteY2" fmla="*/ 668757 h 961336"/>
                    <a:gd name="connsiteX3" fmla="*/ 239238 w 378544"/>
                    <a:gd name="connsiteY3" fmla="*/ 961336 h 961336"/>
                    <a:gd name="connsiteX4" fmla="*/ 0 w 378544"/>
                    <a:gd name="connsiteY4" fmla="*/ 303760 h 961336"/>
                    <a:gd name="connsiteX0" fmla="*/ 0 w 383614"/>
                    <a:gd name="connsiteY0" fmla="*/ 303760 h 961336"/>
                    <a:gd name="connsiteX1" fmla="*/ 135214 w 383614"/>
                    <a:gd name="connsiteY1" fmla="*/ 0 h 961336"/>
                    <a:gd name="connsiteX2" fmla="*/ 383614 w 383614"/>
                    <a:gd name="connsiteY2" fmla="*/ 661827 h 961336"/>
                    <a:gd name="connsiteX3" fmla="*/ 239238 w 383614"/>
                    <a:gd name="connsiteY3" fmla="*/ 961336 h 961336"/>
                    <a:gd name="connsiteX4" fmla="*/ 0 w 383614"/>
                    <a:gd name="connsiteY4" fmla="*/ 303760 h 961336"/>
                    <a:gd name="connsiteX0" fmla="*/ 0 w 383614"/>
                    <a:gd name="connsiteY0" fmla="*/ 308453 h 966029"/>
                    <a:gd name="connsiteX1" fmla="*/ 141104 w 383614"/>
                    <a:gd name="connsiteY1" fmla="*/ 0 h 966029"/>
                    <a:gd name="connsiteX2" fmla="*/ 383614 w 383614"/>
                    <a:gd name="connsiteY2" fmla="*/ 666520 h 966029"/>
                    <a:gd name="connsiteX3" fmla="*/ 239238 w 383614"/>
                    <a:gd name="connsiteY3" fmla="*/ 966029 h 966029"/>
                    <a:gd name="connsiteX4" fmla="*/ 0 w 383614"/>
                    <a:gd name="connsiteY4" fmla="*/ 308453 h 96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14" h="966029">
                      <a:moveTo>
                        <a:pt x="0" y="308453"/>
                      </a:moveTo>
                      <a:lnTo>
                        <a:pt x="141104" y="0"/>
                      </a:lnTo>
                      <a:lnTo>
                        <a:pt x="383614" y="666520"/>
                      </a:lnTo>
                      <a:lnTo>
                        <a:pt x="239238" y="966029"/>
                      </a:lnTo>
                      <a:lnTo>
                        <a:pt x="0" y="308453"/>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矩形 7"/>
                <p:cNvSpPr>
                  <a:spLocks noChangeAspect="1"/>
                </p:cNvSpPr>
                <p:nvPr/>
              </p:nvSpPr>
              <p:spPr>
                <a:xfrm>
                  <a:off x="5679165" y="4274205"/>
                  <a:ext cx="1248784" cy="317414"/>
                </a:xfrm>
                <a:custGeom>
                  <a:avLst/>
                  <a:gdLst>
                    <a:gd name="connsiteX0" fmla="*/ 0 w 700524"/>
                    <a:gd name="connsiteY0" fmla="*/ 0 h 432048"/>
                    <a:gd name="connsiteX1" fmla="*/ 700524 w 700524"/>
                    <a:gd name="connsiteY1" fmla="*/ 0 h 432048"/>
                    <a:gd name="connsiteX2" fmla="*/ 700524 w 700524"/>
                    <a:gd name="connsiteY2" fmla="*/ 432048 h 432048"/>
                    <a:gd name="connsiteX3" fmla="*/ 0 w 700524"/>
                    <a:gd name="connsiteY3" fmla="*/ 432048 h 432048"/>
                    <a:gd name="connsiteX4" fmla="*/ 0 w 700524"/>
                    <a:gd name="connsiteY4" fmla="*/ 0 h 432048"/>
                    <a:gd name="connsiteX0" fmla="*/ 0 w 933887"/>
                    <a:gd name="connsiteY0" fmla="*/ 0 h 432048"/>
                    <a:gd name="connsiteX1" fmla="*/ 933887 w 933887"/>
                    <a:gd name="connsiteY1" fmla="*/ 195262 h 432048"/>
                    <a:gd name="connsiteX2" fmla="*/ 700524 w 933887"/>
                    <a:gd name="connsiteY2" fmla="*/ 432048 h 432048"/>
                    <a:gd name="connsiteX3" fmla="*/ 0 w 933887"/>
                    <a:gd name="connsiteY3" fmla="*/ 432048 h 432048"/>
                    <a:gd name="connsiteX4" fmla="*/ 0 w 933887"/>
                    <a:gd name="connsiteY4" fmla="*/ 0 h 432048"/>
                    <a:gd name="connsiteX0" fmla="*/ 252412 w 933887"/>
                    <a:gd name="connsiteY0" fmla="*/ 0 h 258217"/>
                    <a:gd name="connsiteX1" fmla="*/ 933887 w 933887"/>
                    <a:gd name="connsiteY1" fmla="*/ 21431 h 258217"/>
                    <a:gd name="connsiteX2" fmla="*/ 700524 w 933887"/>
                    <a:gd name="connsiteY2" fmla="*/ 258217 h 258217"/>
                    <a:gd name="connsiteX3" fmla="*/ 0 w 933887"/>
                    <a:gd name="connsiteY3" fmla="*/ 258217 h 258217"/>
                    <a:gd name="connsiteX4" fmla="*/ 252412 w 933887"/>
                    <a:gd name="connsiteY4" fmla="*/ 0 h 258217"/>
                    <a:gd name="connsiteX0" fmla="*/ 278606 w 933887"/>
                    <a:gd name="connsiteY0" fmla="*/ 9525 h 236786"/>
                    <a:gd name="connsiteX1" fmla="*/ 933887 w 933887"/>
                    <a:gd name="connsiteY1" fmla="*/ 0 h 236786"/>
                    <a:gd name="connsiteX2" fmla="*/ 700524 w 933887"/>
                    <a:gd name="connsiteY2" fmla="*/ 236786 h 236786"/>
                    <a:gd name="connsiteX3" fmla="*/ 0 w 933887"/>
                    <a:gd name="connsiteY3" fmla="*/ 236786 h 236786"/>
                    <a:gd name="connsiteX4" fmla="*/ 278606 w 933887"/>
                    <a:gd name="connsiteY4" fmla="*/ 9525 h 236786"/>
                    <a:gd name="connsiteX0" fmla="*/ 230981 w 933887"/>
                    <a:gd name="connsiteY0" fmla="*/ 0 h 241549"/>
                    <a:gd name="connsiteX1" fmla="*/ 933887 w 933887"/>
                    <a:gd name="connsiteY1" fmla="*/ 4763 h 241549"/>
                    <a:gd name="connsiteX2" fmla="*/ 700524 w 933887"/>
                    <a:gd name="connsiteY2" fmla="*/ 241549 h 241549"/>
                    <a:gd name="connsiteX3" fmla="*/ 0 w 933887"/>
                    <a:gd name="connsiteY3" fmla="*/ 241549 h 241549"/>
                    <a:gd name="connsiteX4" fmla="*/ 230981 w 933887"/>
                    <a:gd name="connsiteY4" fmla="*/ 0 h 241549"/>
                    <a:gd name="connsiteX0" fmla="*/ 230981 w 933887"/>
                    <a:gd name="connsiteY0" fmla="*/ 0 h 236787"/>
                    <a:gd name="connsiteX1" fmla="*/ 933887 w 933887"/>
                    <a:gd name="connsiteY1" fmla="*/ 1 h 236787"/>
                    <a:gd name="connsiteX2" fmla="*/ 700524 w 933887"/>
                    <a:gd name="connsiteY2" fmla="*/ 236787 h 236787"/>
                    <a:gd name="connsiteX3" fmla="*/ 0 w 933887"/>
                    <a:gd name="connsiteY3" fmla="*/ 236787 h 236787"/>
                    <a:gd name="connsiteX4" fmla="*/ 230981 w 933887"/>
                    <a:gd name="connsiteY4" fmla="*/ 0 h 23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887" h="236787">
                      <a:moveTo>
                        <a:pt x="230981" y="0"/>
                      </a:moveTo>
                      <a:lnTo>
                        <a:pt x="933887" y="1"/>
                      </a:lnTo>
                      <a:lnTo>
                        <a:pt x="700524" y="236787"/>
                      </a:lnTo>
                      <a:lnTo>
                        <a:pt x="0" y="236787"/>
                      </a:lnTo>
                      <a:lnTo>
                        <a:pt x="230981" y="0"/>
                      </a:lnTo>
                      <a:close/>
                    </a:path>
                  </a:pathLst>
                </a:cu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矩形 19"/>
                <p:cNvSpPr>
                  <a:spLocks noChangeAspect="1"/>
                </p:cNvSpPr>
                <p:nvPr/>
              </p:nvSpPr>
              <p:spPr>
                <a:xfrm>
                  <a:off x="5705622" y="4821745"/>
                  <a:ext cx="933941" cy="931082"/>
                </a:xfrm>
                <a:prstGeom prst="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cxnSp>
            <p:nvCxnSpPr>
              <p:cNvPr id="25" name="直線單箭頭接點 24"/>
              <p:cNvCxnSpPr/>
              <p:nvPr/>
            </p:nvCxnSpPr>
            <p:spPr>
              <a:xfrm>
                <a:off x="1766948" y="1767628"/>
                <a:ext cx="22700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125" name="群組 60"/>
            <p:cNvGrpSpPr>
              <a:grpSpLocks/>
            </p:cNvGrpSpPr>
            <p:nvPr/>
          </p:nvGrpSpPr>
          <p:grpSpPr bwMode="auto">
            <a:xfrm>
              <a:off x="571606" y="1199456"/>
              <a:ext cx="2704994" cy="1818784"/>
              <a:chOff x="1129688" y="1988840"/>
              <a:chExt cx="2704994" cy="1818784"/>
            </a:xfrm>
          </p:grpSpPr>
          <p:sp>
            <p:nvSpPr>
              <p:cNvPr id="59" name="圓角矩形 58"/>
              <p:cNvSpPr/>
              <p:nvPr/>
            </p:nvSpPr>
            <p:spPr>
              <a:xfrm>
                <a:off x="1129688" y="1988840"/>
                <a:ext cx="2704994" cy="16346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 name="文字方塊 59"/>
              <p:cNvSpPr txBox="1"/>
              <p:nvPr/>
            </p:nvSpPr>
            <p:spPr>
              <a:xfrm>
                <a:off x="1929757" y="3437837"/>
                <a:ext cx="1020723" cy="369787"/>
              </a:xfrm>
              <a:prstGeom prst="rect">
                <a:avLst/>
              </a:prstGeom>
              <a:solidFill>
                <a:schemeClr val="accent4">
                  <a:lumMod val="75000"/>
                </a:schemeClr>
              </a:solidFill>
            </p:spPr>
            <p:txBody>
              <a:bodyPr>
                <a:spAutoFit/>
              </a:bodyPr>
              <a:lstStyle/>
              <a:p>
                <a:pPr algn="ctr">
                  <a:defRPr/>
                </a:pPr>
                <a:r>
                  <a:rPr lang="en-US" altLang="zh-TW" dirty="0">
                    <a:solidFill>
                      <a:schemeClr val="bg1"/>
                    </a:solidFill>
                  </a:rPr>
                  <a:t>3D→2D</a:t>
                </a:r>
              </a:p>
            </p:txBody>
          </p:sp>
        </p:grpSp>
      </p:grpSp>
      <p:sp>
        <p:nvSpPr>
          <p:cNvPr id="4104" name="日期版面配置區 1"/>
          <p:cNvSpPr>
            <a:spLocks noGrp="1"/>
          </p:cNvSpPr>
          <p:nvPr>
            <p:ph type="dt" sz="quarter" idx="4294967295"/>
          </p:nvPr>
        </p:nvSpPr>
        <p:spPr>
          <a:xfrm>
            <a:off x="1981200" y="6356351"/>
            <a:ext cx="2133600" cy="365125"/>
          </a:xfrm>
          <a:prstGeom prst="rect">
            <a:avLst/>
          </a:prstGeom>
          <a:noFill/>
        </p:spPr>
        <p:txBody>
          <a:bodyPr/>
          <a:lstStyle>
            <a:lvl1pPr eaLnBrk="0" hangingPunct="0">
              <a:spcBef>
                <a:spcPct val="20000"/>
              </a:spcBef>
              <a:buClr>
                <a:schemeClr val="hlink"/>
              </a:buClr>
              <a:buSzPct val="90000"/>
              <a:buChar char="•"/>
              <a:defRPr kumimoji="1" sz="3200">
                <a:solidFill>
                  <a:srgbClr val="0000FF"/>
                </a:solidFill>
                <a:latin typeface="Times New Roman" pitchFamily="18" charset="0"/>
                <a:ea typeface="新細明體" charset="-120"/>
                <a:cs typeface="Tahoma" pitchFamily="34" charset="0"/>
              </a:defRPr>
            </a:lvl1pPr>
            <a:lvl2pPr marL="742950" indent="-285750" eaLnBrk="0" hangingPunct="0">
              <a:spcBef>
                <a:spcPct val="20000"/>
              </a:spcBef>
              <a:buClr>
                <a:schemeClr val="hlink"/>
              </a:buClr>
              <a:buChar char="–"/>
              <a:defRPr kumimoji="1" sz="2800">
                <a:solidFill>
                  <a:srgbClr val="0000FF"/>
                </a:solidFill>
                <a:latin typeface="Times New Roman" pitchFamily="18" charset="0"/>
                <a:ea typeface="新細明體" charset="-120"/>
                <a:cs typeface="Tahoma" pitchFamily="34" charset="0"/>
              </a:defRPr>
            </a:lvl2pPr>
            <a:lvl3pPr marL="1143000" indent="-228600" eaLnBrk="0" hangingPunct="0">
              <a:spcBef>
                <a:spcPct val="20000"/>
              </a:spcBef>
              <a:buClr>
                <a:schemeClr val="accent1"/>
              </a:buClr>
              <a:buChar char="•"/>
              <a:defRPr kumimoji="1" sz="2400">
                <a:solidFill>
                  <a:srgbClr val="0000FF"/>
                </a:solidFill>
                <a:latin typeface="Times New Roman" pitchFamily="18" charset="0"/>
                <a:ea typeface="新細明體" charset="-120"/>
                <a:cs typeface="Tahoma" pitchFamily="34" charset="0"/>
              </a:defRPr>
            </a:lvl3pPr>
            <a:lvl4pPr marL="1600200" indent="-228600" eaLnBrk="0" hangingPunct="0">
              <a:spcBef>
                <a:spcPct val="20000"/>
              </a:spcBef>
              <a:buClr>
                <a:schemeClr val="hlink"/>
              </a:buClr>
              <a:buChar char="–"/>
              <a:defRPr kumimoji="1" sz="2000">
                <a:solidFill>
                  <a:srgbClr val="0000FF"/>
                </a:solidFill>
                <a:latin typeface="Times New Roman" pitchFamily="18" charset="0"/>
                <a:ea typeface="新細明體" charset="-120"/>
                <a:cs typeface="Tahoma" pitchFamily="34" charset="0"/>
              </a:defRPr>
            </a:lvl4pPr>
            <a:lvl5pPr marL="2057400" indent="-228600" eaLnBrk="0" hangingPunct="0">
              <a:spcBef>
                <a:spcPct val="20000"/>
              </a:spcBef>
              <a:buChar char="–"/>
              <a:defRPr kumimoji="1" sz="2000">
                <a:solidFill>
                  <a:srgbClr val="0000FF"/>
                </a:solidFill>
                <a:latin typeface="Times New Roman" pitchFamily="18" charset="0"/>
                <a:ea typeface="新細明體" charset="-120"/>
                <a:cs typeface="Tahoma"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9pPr>
          </a:lstStyle>
          <a:p>
            <a:pPr>
              <a:spcBef>
                <a:spcPct val="0"/>
              </a:spcBef>
              <a:buClrTx/>
              <a:buSzTx/>
              <a:buFontTx/>
              <a:buNone/>
            </a:pPr>
            <a:fld id="{71384A13-56E8-4B31-AE33-1601E21C9B44}" type="datetime1">
              <a:rPr kumimoji="0" lang="zh-TW" altLang="en-US" sz="1400">
                <a:solidFill>
                  <a:schemeClr val="tx1"/>
                </a:solidFill>
                <a:latin typeface="Comic Sans MS" pitchFamily="66" charset="0"/>
              </a:rPr>
              <a:pPr>
                <a:spcBef>
                  <a:spcPct val="0"/>
                </a:spcBef>
                <a:buClrTx/>
                <a:buSzTx/>
                <a:buFontTx/>
                <a:buNone/>
              </a:pPr>
              <a:t>2023/9/14</a:t>
            </a:fld>
            <a:endParaRPr kumimoji="0" lang="en-US" altLang="zh-TW" sz="1400">
              <a:solidFill>
                <a:schemeClr val="tx1"/>
              </a:solidFill>
              <a:latin typeface="Comic Sans MS" pitchFamily="66" charset="0"/>
            </a:endParaRPr>
          </a:p>
        </p:txBody>
      </p:sp>
      <p:sp>
        <p:nvSpPr>
          <p:cNvPr id="4105" name="投影片編號版面配置區 2"/>
          <p:cNvSpPr>
            <a:spLocks noGrp="1"/>
          </p:cNvSpPr>
          <p:nvPr>
            <p:ph type="sldNum" sz="quarter" idx="4294967295"/>
          </p:nvPr>
        </p:nvSpPr>
        <p:spPr>
          <a:xfrm>
            <a:off x="4648200" y="6356351"/>
            <a:ext cx="2895600" cy="365125"/>
          </a:xfrm>
          <a:prstGeom prst="rect">
            <a:avLst/>
          </a:prstGeom>
          <a:noFill/>
        </p:spPr>
        <p:txBody>
          <a:bodyPr/>
          <a:lstStyle>
            <a:lvl1pPr eaLnBrk="0" hangingPunct="0">
              <a:spcBef>
                <a:spcPct val="20000"/>
              </a:spcBef>
              <a:buClr>
                <a:schemeClr val="hlink"/>
              </a:buClr>
              <a:buSzPct val="90000"/>
              <a:buChar char="•"/>
              <a:defRPr kumimoji="1" sz="3200">
                <a:solidFill>
                  <a:srgbClr val="0000FF"/>
                </a:solidFill>
                <a:latin typeface="Times New Roman" pitchFamily="18" charset="0"/>
                <a:ea typeface="新細明體" charset="-120"/>
                <a:cs typeface="Tahoma" pitchFamily="34" charset="0"/>
              </a:defRPr>
            </a:lvl1pPr>
            <a:lvl2pPr marL="742950" indent="-285750" eaLnBrk="0" hangingPunct="0">
              <a:spcBef>
                <a:spcPct val="20000"/>
              </a:spcBef>
              <a:buClr>
                <a:schemeClr val="hlink"/>
              </a:buClr>
              <a:buChar char="–"/>
              <a:defRPr kumimoji="1" sz="2800">
                <a:solidFill>
                  <a:srgbClr val="0000FF"/>
                </a:solidFill>
                <a:latin typeface="Times New Roman" pitchFamily="18" charset="0"/>
                <a:ea typeface="新細明體" charset="-120"/>
                <a:cs typeface="Tahoma" pitchFamily="34" charset="0"/>
              </a:defRPr>
            </a:lvl2pPr>
            <a:lvl3pPr marL="1143000" indent="-228600" eaLnBrk="0" hangingPunct="0">
              <a:spcBef>
                <a:spcPct val="20000"/>
              </a:spcBef>
              <a:buClr>
                <a:schemeClr val="accent1"/>
              </a:buClr>
              <a:buChar char="•"/>
              <a:defRPr kumimoji="1" sz="2400">
                <a:solidFill>
                  <a:srgbClr val="0000FF"/>
                </a:solidFill>
                <a:latin typeface="Times New Roman" pitchFamily="18" charset="0"/>
                <a:ea typeface="新細明體" charset="-120"/>
                <a:cs typeface="Tahoma" pitchFamily="34" charset="0"/>
              </a:defRPr>
            </a:lvl3pPr>
            <a:lvl4pPr marL="1600200" indent="-228600" eaLnBrk="0" hangingPunct="0">
              <a:spcBef>
                <a:spcPct val="20000"/>
              </a:spcBef>
              <a:buClr>
                <a:schemeClr val="hlink"/>
              </a:buClr>
              <a:buChar char="–"/>
              <a:defRPr kumimoji="1" sz="2000">
                <a:solidFill>
                  <a:srgbClr val="0000FF"/>
                </a:solidFill>
                <a:latin typeface="Times New Roman" pitchFamily="18" charset="0"/>
                <a:ea typeface="新細明體" charset="-120"/>
                <a:cs typeface="Tahoma" pitchFamily="34" charset="0"/>
              </a:defRPr>
            </a:lvl4pPr>
            <a:lvl5pPr marL="2057400" indent="-228600" eaLnBrk="0" hangingPunct="0">
              <a:spcBef>
                <a:spcPct val="20000"/>
              </a:spcBef>
              <a:buChar char="–"/>
              <a:defRPr kumimoji="1" sz="2000">
                <a:solidFill>
                  <a:srgbClr val="0000FF"/>
                </a:solidFill>
                <a:latin typeface="Times New Roman" pitchFamily="18" charset="0"/>
                <a:ea typeface="新細明體" charset="-120"/>
                <a:cs typeface="Tahoma"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9pPr>
          </a:lstStyle>
          <a:p>
            <a:pPr>
              <a:spcBef>
                <a:spcPct val="0"/>
              </a:spcBef>
              <a:buClrTx/>
              <a:buSzTx/>
              <a:buFontTx/>
              <a:buNone/>
            </a:pPr>
            <a:r>
              <a:rPr kumimoji="0" lang="en-US" altLang="zh-TW" sz="1400">
                <a:solidFill>
                  <a:schemeClr val="tx1"/>
                </a:solidFill>
                <a:latin typeface="Comic Sans MS" pitchFamily="66" charset="0"/>
              </a:rPr>
              <a:t>    Page </a:t>
            </a:r>
            <a:fld id="{CDFABD7A-59F6-4ADE-828A-C13F380065ED}" type="slidenum">
              <a:rPr kumimoji="0" lang="en-US" altLang="zh-TW" sz="1400">
                <a:solidFill>
                  <a:schemeClr val="tx1"/>
                </a:solidFill>
                <a:latin typeface="Comic Sans MS" pitchFamily="66" charset="0"/>
              </a:rPr>
              <a:pPr>
                <a:spcBef>
                  <a:spcPct val="0"/>
                </a:spcBef>
                <a:buClrTx/>
                <a:buSzTx/>
                <a:buFontTx/>
                <a:buNone/>
              </a:pPr>
              <a:t>55</a:t>
            </a:fld>
            <a:endParaRPr kumimoji="0" lang="en-US" altLang="zh-TW" sz="1400">
              <a:solidFill>
                <a:schemeClr val="tx1"/>
              </a:solidFill>
              <a:latin typeface="Comic Sans MS" pitchFamily="66" charset="0"/>
            </a:endParaRPr>
          </a:p>
        </p:txBody>
      </p:sp>
      <p:grpSp>
        <p:nvGrpSpPr>
          <p:cNvPr id="4106" name="群組 28"/>
          <p:cNvGrpSpPr>
            <a:grpSpLocks/>
          </p:cNvGrpSpPr>
          <p:nvPr/>
        </p:nvGrpSpPr>
        <p:grpSpPr bwMode="auto">
          <a:xfrm>
            <a:off x="7372350" y="1066800"/>
            <a:ext cx="3067050" cy="2165350"/>
            <a:chOff x="5848988" y="1066800"/>
            <a:chExt cx="3066412" cy="2165668"/>
          </a:xfrm>
        </p:grpSpPr>
        <p:grpSp>
          <p:nvGrpSpPr>
            <p:cNvPr id="4112" name="群組 27"/>
            <p:cNvGrpSpPr>
              <a:grpSpLocks/>
            </p:cNvGrpSpPr>
            <p:nvPr/>
          </p:nvGrpSpPr>
          <p:grpSpPr bwMode="auto">
            <a:xfrm>
              <a:off x="5848988" y="1066800"/>
              <a:ext cx="3066412" cy="2165668"/>
              <a:chOff x="5848988" y="1099264"/>
              <a:chExt cx="3066412" cy="2165668"/>
            </a:xfrm>
          </p:grpSpPr>
          <p:grpSp>
            <p:nvGrpSpPr>
              <p:cNvPr id="4114" name="群組 26"/>
              <p:cNvGrpSpPr>
                <a:grpSpLocks/>
              </p:cNvGrpSpPr>
              <p:nvPr/>
            </p:nvGrpSpPr>
            <p:grpSpPr bwMode="auto">
              <a:xfrm>
                <a:off x="5848988" y="1099264"/>
                <a:ext cx="3066412" cy="2165668"/>
                <a:chOff x="5848988" y="1099264"/>
                <a:chExt cx="3066412" cy="2165668"/>
              </a:xfrm>
            </p:grpSpPr>
            <p:sp>
              <p:nvSpPr>
                <p:cNvPr id="67" name="圓角矩形 66"/>
                <p:cNvSpPr/>
                <p:nvPr/>
              </p:nvSpPr>
              <p:spPr>
                <a:xfrm>
                  <a:off x="5848988" y="1099264"/>
                  <a:ext cx="3066412" cy="202436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8" name="文字方塊 67"/>
                <p:cNvSpPr txBox="1"/>
                <p:nvPr/>
              </p:nvSpPr>
              <p:spPr>
                <a:xfrm>
                  <a:off x="6526710" y="2894991"/>
                  <a:ext cx="1779217" cy="369941"/>
                </a:xfrm>
                <a:prstGeom prst="rect">
                  <a:avLst/>
                </a:prstGeom>
                <a:solidFill>
                  <a:schemeClr val="accent4">
                    <a:lumMod val="75000"/>
                  </a:schemeClr>
                </a:solidFill>
              </p:spPr>
              <p:txBody>
                <a:bodyPr>
                  <a:spAutoFit/>
                </a:bodyPr>
                <a:lstStyle/>
                <a:p>
                  <a:pPr algn="ctr">
                    <a:defRPr/>
                  </a:pPr>
                  <a:r>
                    <a:rPr lang="en-US" altLang="zh-TW" dirty="0">
                      <a:solidFill>
                        <a:schemeClr val="bg1"/>
                      </a:solidFill>
                    </a:rPr>
                    <a:t>Infinite domain</a:t>
                  </a:r>
                </a:p>
              </p:txBody>
            </p:sp>
          </p:grpSp>
          <p:grpSp>
            <p:nvGrpSpPr>
              <p:cNvPr id="4115" name="群組 46"/>
              <p:cNvGrpSpPr>
                <a:grpSpLocks/>
              </p:cNvGrpSpPr>
              <p:nvPr/>
            </p:nvGrpSpPr>
            <p:grpSpPr bwMode="auto">
              <a:xfrm>
                <a:off x="5942978" y="1403683"/>
                <a:ext cx="2882425" cy="1337192"/>
                <a:chOff x="914400" y="1911417"/>
                <a:chExt cx="6248400" cy="2898709"/>
              </a:xfrm>
            </p:grpSpPr>
            <p:grpSp>
              <p:nvGrpSpPr>
                <p:cNvPr id="4116" name="群組 47"/>
                <p:cNvGrpSpPr>
                  <a:grpSpLocks/>
                </p:cNvGrpSpPr>
                <p:nvPr/>
              </p:nvGrpSpPr>
              <p:grpSpPr bwMode="auto">
                <a:xfrm>
                  <a:off x="914400" y="1914525"/>
                  <a:ext cx="2884488" cy="2895601"/>
                  <a:chOff x="914400" y="1914525"/>
                  <a:chExt cx="2884488" cy="2895601"/>
                </a:xfrm>
              </p:grpSpPr>
              <p:pic>
                <p:nvPicPr>
                  <p:cNvPr id="4120" name="Picture 8" descr="fem1"/>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914400" y="1914525"/>
                    <a:ext cx="2884488" cy="2895601"/>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21" name="Oval 9"/>
                  <p:cNvSpPr>
                    <a:spLocks noChangeAspect="1" noChangeArrowheads="1"/>
                  </p:cNvSpPr>
                  <p:nvPr/>
                </p:nvSpPr>
                <p:spPr bwMode="auto">
                  <a:xfrm>
                    <a:off x="1660790" y="2651248"/>
                    <a:ext cx="1418142" cy="1415938"/>
                  </a:xfrm>
                  <a:prstGeom prst="ellipse">
                    <a:avLst/>
                  </a:prstGeom>
                  <a:solidFill>
                    <a:schemeClr val="bg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90000"/>
                      <a:buChar char="•"/>
                      <a:defRPr kumimoji="1" sz="3200">
                        <a:solidFill>
                          <a:srgbClr val="0000FF"/>
                        </a:solidFill>
                        <a:latin typeface="Times New Roman" pitchFamily="18" charset="0"/>
                        <a:ea typeface="新細明體" charset="-120"/>
                        <a:cs typeface="Tahoma" pitchFamily="34" charset="0"/>
                      </a:defRPr>
                    </a:lvl1pPr>
                    <a:lvl2pPr marL="742950" indent="-285750" eaLnBrk="0" hangingPunct="0">
                      <a:spcBef>
                        <a:spcPct val="20000"/>
                      </a:spcBef>
                      <a:buClr>
                        <a:schemeClr val="hlink"/>
                      </a:buClr>
                      <a:buChar char="–"/>
                      <a:defRPr kumimoji="1" sz="2800">
                        <a:solidFill>
                          <a:srgbClr val="0000FF"/>
                        </a:solidFill>
                        <a:latin typeface="Times New Roman" pitchFamily="18" charset="0"/>
                        <a:ea typeface="新細明體" charset="-120"/>
                        <a:cs typeface="Tahoma" pitchFamily="34" charset="0"/>
                      </a:defRPr>
                    </a:lvl2pPr>
                    <a:lvl3pPr marL="1143000" indent="-228600" eaLnBrk="0" hangingPunct="0">
                      <a:spcBef>
                        <a:spcPct val="20000"/>
                      </a:spcBef>
                      <a:buClr>
                        <a:schemeClr val="accent1"/>
                      </a:buClr>
                      <a:buChar char="•"/>
                      <a:defRPr kumimoji="1" sz="2400">
                        <a:solidFill>
                          <a:srgbClr val="0000FF"/>
                        </a:solidFill>
                        <a:latin typeface="Times New Roman" pitchFamily="18" charset="0"/>
                        <a:ea typeface="新細明體" charset="-120"/>
                        <a:cs typeface="Tahoma" pitchFamily="34" charset="0"/>
                      </a:defRPr>
                    </a:lvl3pPr>
                    <a:lvl4pPr marL="1600200" indent="-228600" eaLnBrk="0" hangingPunct="0">
                      <a:spcBef>
                        <a:spcPct val="20000"/>
                      </a:spcBef>
                      <a:buClr>
                        <a:schemeClr val="hlink"/>
                      </a:buClr>
                      <a:buChar char="–"/>
                      <a:defRPr kumimoji="1" sz="2000">
                        <a:solidFill>
                          <a:srgbClr val="0000FF"/>
                        </a:solidFill>
                        <a:latin typeface="Times New Roman" pitchFamily="18" charset="0"/>
                        <a:ea typeface="新細明體" charset="-120"/>
                        <a:cs typeface="Tahoma" pitchFamily="34" charset="0"/>
                      </a:defRPr>
                    </a:lvl4pPr>
                    <a:lvl5pPr marL="2057400" indent="-228600" eaLnBrk="0" hangingPunct="0">
                      <a:spcBef>
                        <a:spcPct val="20000"/>
                      </a:spcBef>
                      <a:buChar char="–"/>
                      <a:defRPr kumimoji="1" sz="2000">
                        <a:solidFill>
                          <a:srgbClr val="0000FF"/>
                        </a:solidFill>
                        <a:latin typeface="Times New Roman" pitchFamily="18" charset="0"/>
                        <a:ea typeface="新細明體" charset="-120"/>
                        <a:cs typeface="Tahoma"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9pPr>
                  </a:lstStyle>
                  <a:p>
                    <a:pPr eaLnBrk="1" hangingPunct="1">
                      <a:spcBef>
                        <a:spcPct val="0"/>
                      </a:spcBef>
                      <a:buClrTx/>
                      <a:buSzTx/>
                      <a:buFontTx/>
                      <a:buNone/>
                    </a:pPr>
                    <a:endParaRPr lang="zh-TW" altLang="en-US" sz="1800">
                      <a:solidFill>
                        <a:schemeClr val="tx1"/>
                      </a:solidFill>
                      <a:latin typeface="Tahoma" pitchFamily="34" charset="0"/>
                    </a:endParaRPr>
                  </a:p>
                </p:txBody>
              </p:sp>
            </p:grpSp>
            <p:grpSp>
              <p:nvGrpSpPr>
                <p:cNvPr id="4117" name="群組 49"/>
                <p:cNvGrpSpPr>
                  <a:grpSpLocks/>
                </p:cNvGrpSpPr>
                <p:nvPr/>
              </p:nvGrpSpPr>
              <p:grpSpPr bwMode="auto">
                <a:xfrm>
                  <a:off x="4267200" y="1911417"/>
                  <a:ext cx="2895600" cy="2895600"/>
                  <a:chOff x="4343400" y="1911417"/>
                  <a:chExt cx="2895600" cy="2895600"/>
                </a:xfrm>
              </p:grpSpPr>
              <p:sp>
                <p:nvSpPr>
                  <p:cNvPr id="52" name="矩形 51"/>
                  <p:cNvSpPr/>
                  <p:nvPr/>
                </p:nvSpPr>
                <p:spPr>
                  <a:xfrm>
                    <a:off x="4334111" y="1912341"/>
                    <a:ext cx="2903866" cy="2894572"/>
                  </a:xfrm>
                  <a:prstGeom prst="rect">
                    <a:avLst/>
                  </a:prstGeom>
                  <a:solidFill>
                    <a:srgbClr val="87D8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19" name="Oval 9"/>
                  <p:cNvSpPr>
                    <a:spLocks noChangeAspect="1" noChangeArrowheads="1"/>
                  </p:cNvSpPr>
                  <p:nvPr/>
                </p:nvSpPr>
                <p:spPr bwMode="auto">
                  <a:xfrm>
                    <a:off x="5082129" y="2654356"/>
                    <a:ext cx="1418142" cy="1415938"/>
                  </a:xfrm>
                  <a:prstGeom prst="ellipse">
                    <a:avLst/>
                  </a:prstGeom>
                  <a:solidFill>
                    <a:schemeClr val="bg1"/>
                  </a:solidFill>
                  <a:ln w="19050">
                    <a:solidFill>
                      <a:srgbClr val="000000"/>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90000"/>
                      <a:buChar char="•"/>
                      <a:defRPr kumimoji="1" sz="3200">
                        <a:solidFill>
                          <a:srgbClr val="0000FF"/>
                        </a:solidFill>
                        <a:latin typeface="Times New Roman" pitchFamily="18" charset="0"/>
                        <a:ea typeface="新細明體" charset="-120"/>
                        <a:cs typeface="Tahoma" pitchFamily="34" charset="0"/>
                      </a:defRPr>
                    </a:lvl1pPr>
                    <a:lvl2pPr marL="742950" indent="-285750" eaLnBrk="0" hangingPunct="0">
                      <a:spcBef>
                        <a:spcPct val="20000"/>
                      </a:spcBef>
                      <a:buClr>
                        <a:schemeClr val="hlink"/>
                      </a:buClr>
                      <a:buChar char="–"/>
                      <a:defRPr kumimoji="1" sz="2800">
                        <a:solidFill>
                          <a:srgbClr val="0000FF"/>
                        </a:solidFill>
                        <a:latin typeface="Times New Roman" pitchFamily="18" charset="0"/>
                        <a:ea typeface="新細明體" charset="-120"/>
                        <a:cs typeface="Tahoma" pitchFamily="34" charset="0"/>
                      </a:defRPr>
                    </a:lvl2pPr>
                    <a:lvl3pPr marL="1143000" indent="-228600" eaLnBrk="0" hangingPunct="0">
                      <a:spcBef>
                        <a:spcPct val="20000"/>
                      </a:spcBef>
                      <a:buClr>
                        <a:schemeClr val="accent1"/>
                      </a:buClr>
                      <a:buChar char="•"/>
                      <a:defRPr kumimoji="1" sz="2400">
                        <a:solidFill>
                          <a:srgbClr val="0000FF"/>
                        </a:solidFill>
                        <a:latin typeface="Times New Roman" pitchFamily="18" charset="0"/>
                        <a:ea typeface="新細明體" charset="-120"/>
                        <a:cs typeface="Tahoma" pitchFamily="34" charset="0"/>
                      </a:defRPr>
                    </a:lvl3pPr>
                    <a:lvl4pPr marL="1600200" indent="-228600" eaLnBrk="0" hangingPunct="0">
                      <a:spcBef>
                        <a:spcPct val="20000"/>
                      </a:spcBef>
                      <a:buClr>
                        <a:schemeClr val="hlink"/>
                      </a:buClr>
                      <a:buChar char="–"/>
                      <a:defRPr kumimoji="1" sz="2000">
                        <a:solidFill>
                          <a:srgbClr val="0000FF"/>
                        </a:solidFill>
                        <a:latin typeface="Times New Roman" pitchFamily="18" charset="0"/>
                        <a:ea typeface="新細明體" charset="-120"/>
                        <a:cs typeface="Tahoma" pitchFamily="34" charset="0"/>
                      </a:defRPr>
                    </a:lvl4pPr>
                    <a:lvl5pPr marL="2057400" indent="-228600" eaLnBrk="0" hangingPunct="0">
                      <a:spcBef>
                        <a:spcPct val="20000"/>
                      </a:spcBef>
                      <a:buChar char="–"/>
                      <a:defRPr kumimoji="1" sz="2000">
                        <a:solidFill>
                          <a:srgbClr val="0000FF"/>
                        </a:solidFill>
                        <a:latin typeface="Times New Roman" pitchFamily="18" charset="0"/>
                        <a:ea typeface="新細明體" charset="-120"/>
                        <a:cs typeface="Tahoma"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itchFamily="18" charset="0"/>
                        <a:ea typeface="新細明體" charset="-120"/>
                        <a:cs typeface="Tahoma" pitchFamily="34" charset="0"/>
                      </a:defRPr>
                    </a:lvl9pPr>
                  </a:lstStyle>
                  <a:p>
                    <a:pPr eaLnBrk="1" hangingPunct="1">
                      <a:spcBef>
                        <a:spcPct val="0"/>
                      </a:spcBef>
                      <a:buClrTx/>
                      <a:buSzTx/>
                      <a:buFontTx/>
                      <a:buNone/>
                    </a:pPr>
                    <a:endParaRPr lang="zh-TW" altLang="en-US" sz="1800">
                      <a:solidFill>
                        <a:schemeClr val="tx1"/>
                      </a:solidFill>
                      <a:latin typeface="Tahoma" pitchFamily="34" charset="0"/>
                    </a:endParaRPr>
                  </a:p>
                </p:txBody>
              </p:sp>
            </p:grpSp>
          </p:grpSp>
        </p:grpSp>
        <p:cxnSp>
          <p:nvCxnSpPr>
            <p:cNvPr id="63" name="直線單箭頭接點 62"/>
            <p:cNvCxnSpPr/>
            <p:nvPr/>
          </p:nvCxnSpPr>
          <p:spPr>
            <a:xfrm>
              <a:off x="7274266" y="2041668"/>
              <a:ext cx="22537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4107" name="圖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2664" y="4365626"/>
            <a:ext cx="247173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文字方塊 52"/>
          <p:cNvSpPr txBox="1"/>
          <p:nvPr/>
        </p:nvSpPr>
        <p:spPr>
          <a:xfrm>
            <a:off x="2405708" y="3183062"/>
            <a:ext cx="2970213" cy="461963"/>
          </a:xfrm>
          <a:prstGeom prst="rect">
            <a:avLst/>
          </a:prstGeom>
          <a:noFill/>
        </p:spPr>
        <p:txBody>
          <a:bodyPr>
            <a:spAutoFit/>
          </a:bodyPr>
          <a:lstStyle/>
          <a:p>
            <a:pPr algn="ctr">
              <a:defRPr/>
            </a:pPr>
            <a:r>
              <a:rPr lang="zh-TW" altLang="en-US" sz="24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刪繁就簡</a:t>
            </a: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三</a:t>
            </a:r>
            <a:r>
              <a:rPr lang="zh-TW" altLang="en-US" sz="24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秋樹</a:t>
            </a:r>
          </a:p>
        </p:txBody>
      </p:sp>
      <p:sp>
        <p:nvSpPr>
          <p:cNvPr id="54" name="文字方塊 53"/>
          <p:cNvSpPr txBox="1"/>
          <p:nvPr/>
        </p:nvSpPr>
        <p:spPr>
          <a:xfrm>
            <a:off x="2616200" y="3471094"/>
            <a:ext cx="2565400" cy="461962"/>
          </a:xfrm>
          <a:prstGeom prst="rect">
            <a:avLst/>
          </a:prstGeom>
          <a:noFill/>
        </p:spPr>
        <p:txBody>
          <a:bodyPr>
            <a:spAutoFit/>
          </a:bodyPr>
          <a:lstStyle/>
          <a:p>
            <a:pPr algn="ctr">
              <a:defRPr/>
            </a:pPr>
            <a:r>
              <a:rPr lang="zh-TW" altLang="en-US" sz="24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領異標新</a:t>
            </a: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二</a:t>
            </a:r>
            <a:r>
              <a:rPr lang="zh-TW" altLang="en-US" sz="24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月花</a:t>
            </a:r>
          </a:p>
        </p:txBody>
      </p:sp>
      <p:pic>
        <p:nvPicPr>
          <p:cNvPr id="4110" name="圖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705100"/>
            <a:ext cx="8191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文字方塊 13"/>
          <p:cNvSpPr txBox="1">
            <a:spLocks noChangeArrowheads="1"/>
          </p:cNvSpPr>
          <p:nvPr/>
        </p:nvSpPr>
        <p:spPr bwMode="auto">
          <a:xfrm>
            <a:off x="1560514" y="3352800"/>
            <a:ext cx="877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Tahoma" pitchFamily="34" charset="0"/>
                <a:ea typeface="新細明體" charset="-120"/>
              </a:defRPr>
            </a:lvl1pPr>
            <a:lvl2pPr marL="742950" indent="-285750" eaLnBrk="0" hangingPunct="0">
              <a:defRPr kumimoji="1">
                <a:solidFill>
                  <a:schemeClr val="tx1"/>
                </a:solidFill>
                <a:latin typeface="Tahoma" pitchFamily="34" charset="0"/>
                <a:ea typeface="新細明體" charset="-120"/>
              </a:defRPr>
            </a:lvl2pPr>
            <a:lvl3pPr marL="1143000" indent="-228600" eaLnBrk="0" hangingPunct="0">
              <a:defRPr kumimoji="1">
                <a:solidFill>
                  <a:schemeClr val="tx1"/>
                </a:solidFill>
                <a:latin typeface="Tahoma" pitchFamily="34" charset="0"/>
                <a:ea typeface="新細明體" charset="-120"/>
              </a:defRPr>
            </a:lvl3pPr>
            <a:lvl4pPr marL="1600200" indent="-228600" eaLnBrk="0" hangingPunct="0">
              <a:defRPr kumimoji="1">
                <a:solidFill>
                  <a:schemeClr val="tx1"/>
                </a:solidFill>
                <a:latin typeface="Tahoma" pitchFamily="34" charset="0"/>
                <a:ea typeface="新細明體" charset="-120"/>
              </a:defRPr>
            </a:lvl4pPr>
            <a:lvl5pPr marL="2057400" indent="-228600" eaLnBrk="0" hangingPunct="0">
              <a:defRPr kumimoji="1">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a:solidFill>
                  <a:schemeClr val="tx1"/>
                </a:solidFill>
                <a:latin typeface="Tahoma" pitchFamily="34" charset="0"/>
                <a:ea typeface="新細明體" charset="-120"/>
              </a:defRPr>
            </a:lvl9pPr>
          </a:lstStyle>
          <a:p>
            <a:pPr eaLnBrk="1" hangingPunct="1"/>
            <a:r>
              <a:rPr lang="zh-TW" altLang="en-US" b="1" dirty="0">
                <a:latin typeface="標楷體" pitchFamily="65" charset="-120"/>
                <a:ea typeface="標楷體" pitchFamily="65" charset="-120"/>
              </a:rPr>
              <a:t>鄭板橋</a:t>
            </a:r>
          </a:p>
        </p:txBody>
      </p:sp>
    </p:spTree>
    <p:extLst>
      <p:ext uri="{BB962C8B-B14F-4D97-AF65-F5344CB8AC3E}">
        <p14:creationId xmlns:p14="http://schemas.microsoft.com/office/powerpoint/2010/main" val="2288380796"/>
      </p:ext>
    </p:extLst>
  </p:cSld>
  <p:clrMapOvr>
    <a:masterClrMapping/>
  </p:clrMapOvr>
  <p:transition>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7377114" y="700088"/>
            <a:ext cx="2912269" cy="2292350"/>
          </a:xfrm>
          <a:prstGeom prst="rect">
            <a:avLst/>
          </a:prstGeom>
          <a:noFill/>
          <a:ln w="381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文字方塊 3"/>
          <p:cNvSpPr txBox="1"/>
          <p:nvPr/>
        </p:nvSpPr>
        <p:spPr>
          <a:xfrm>
            <a:off x="2812428" y="-24502"/>
            <a:ext cx="7412225" cy="646331"/>
          </a:xfrm>
          <a:prstGeom prst="rect">
            <a:avLst/>
          </a:prstGeom>
          <a:noFill/>
          <a:ln w="25400">
            <a:solidFill>
              <a:schemeClr val="accent1">
                <a:shade val="50000"/>
              </a:schemeClr>
            </a:solidFill>
          </a:ln>
        </p:spPr>
        <p:txBody>
          <a:bodyPr wrap="square">
            <a:spAutoFit/>
          </a:bodyPr>
          <a:lstStyle/>
          <a:p>
            <a:pPr algn="ctr">
              <a:defRPr/>
            </a:pPr>
            <a:r>
              <a:rPr lang="en-US" altLang="zh-TW" sz="3600" dirty="0">
                <a:solidFill>
                  <a:srgbClr val="FF0000"/>
                </a:solidFill>
              </a:rPr>
              <a:t>Parasite of BEM (</a:t>
            </a:r>
            <a:r>
              <a:rPr lang="en-US" altLang="zh-TW" sz="3600" dirty="0" smtClean="0">
                <a:solidFill>
                  <a:srgbClr val="FF0000"/>
                </a:solidFill>
              </a:rPr>
              <a:t>2000-2022)</a:t>
            </a:r>
            <a:endParaRPr lang="zh-TW" altLang="en-US" sz="3600" dirty="0">
              <a:solidFill>
                <a:srgbClr val="FF0000"/>
              </a:solidFill>
            </a:endParaRPr>
          </a:p>
        </p:txBody>
      </p:sp>
      <p:sp>
        <p:nvSpPr>
          <p:cNvPr id="5" name="橢圓 4"/>
          <p:cNvSpPr/>
          <p:nvPr/>
        </p:nvSpPr>
        <p:spPr>
          <a:xfrm>
            <a:off x="5087888" y="2925144"/>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600" dirty="0"/>
              <a:t>Pitfall</a:t>
            </a:r>
          </a:p>
          <a:p>
            <a:pPr algn="ctr">
              <a:defRPr/>
            </a:pPr>
            <a:r>
              <a:rPr lang="en-US" altLang="zh-TW" sz="2600" dirty="0">
                <a:solidFill>
                  <a:srgbClr val="FF0000"/>
                </a:solidFill>
              </a:rPr>
              <a:t>Parasite</a:t>
            </a:r>
            <a:endParaRPr lang="zh-TW" altLang="en-US" sz="2600" dirty="0">
              <a:solidFill>
                <a:srgbClr val="FF0000"/>
              </a:solidFill>
            </a:endParaRPr>
          </a:p>
        </p:txBody>
      </p:sp>
      <p:sp>
        <p:nvSpPr>
          <p:cNvPr id="6" name="向下箭號 5"/>
          <p:cNvSpPr/>
          <p:nvPr/>
        </p:nvSpPr>
        <p:spPr>
          <a:xfrm rot="18900000">
            <a:off x="6999704" y="4700124"/>
            <a:ext cx="280988" cy="531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向下箭號 6"/>
          <p:cNvSpPr/>
          <p:nvPr/>
        </p:nvSpPr>
        <p:spPr>
          <a:xfrm rot="13500000">
            <a:off x="6973828" y="2365834"/>
            <a:ext cx="310282" cy="547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向下箭號 7"/>
          <p:cNvSpPr/>
          <p:nvPr/>
        </p:nvSpPr>
        <p:spPr>
          <a:xfrm rot="8100000">
            <a:off x="4748085" y="2322534"/>
            <a:ext cx="282178" cy="5783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向下箭號 8"/>
          <p:cNvSpPr/>
          <p:nvPr/>
        </p:nvSpPr>
        <p:spPr>
          <a:xfrm rot="2725014">
            <a:off x="4733917" y="4678943"/>
            <a:ext cx="301664" cy="547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057" name="Picture 27" descr="1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3475" y="781052"/>
            <a:ext cx="1420416" cy="189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橢圓 27"/>
          <p:cNvSpPr/>
          <p:nvPr/>
        </p:nvSpPr>
        <p:spPr>
          <a:xfrm>
            <a:off x="7658101" y="941388"/>
            <a:ext cx="404813" cy="539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p:cNvSpPr/>
          <p:nvPr/>
        </p:nvSpPr>
        <p:spPr>
          <a:xfrm>
            <a:off x="7584282" y="1827213"/>
            <a:ext cx="594122" cy="792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7590235" y="850902"/>
            <a:ext cx="540544" cy="72072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橢圓 30"/>
          <p:cNvSpPr/>
          <p:nvPr/>
        </p:nvSpPr>
        <p:spPr>
          <a:xfrm>
            <a:off x="7678342" y="1952625"/>
            <a:ext cx="404813" cy="53975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062" name="群組 36"/>
          <p:cNvGrpSpPr>
            <a:grpSpLocks/>
          </p:cNvGrpSpPr>
          <p:nvPr/>
        </p:nvGrpSpPr>
        <p:grpSpPr bwMode="auto">
          <a:xfrm>
            <a:off x="7643813" y="962027"/>
            <a:ext cx="436960" cy="500063"/>
            <a:chOff x="4335435" y="2452355"/>
            <a:chExt cx="3624062" cy="3191079"/>
          </a:xfrm>
        </p:grpSpPr>
        <p:sp>
          <p:nvSpPr>
            <p:cNvPr id="33" name="向下箭號 32"/>
            <p:cNvSpPr/>
            <p:nvPr/>
          </p:nvSpPr>
          <p:spPr>
            <a:xfrm rot="18900000">
              <a:off x="7406507" y="4914045"/>
              <a:ext cx="375243" cy="7293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 name="向下箭號 33"/>
            <p:cNvSpPr/>
            <p:nvPr/>
          </p:nvSpPr>
          <p:spPr>
            <a:xfrm rot="13500000">
              <a:off x="7406718" y="2466878"/>
              <a:ext cx="374822" cy="7307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 name="向下箭號 34"/>
            <p:cNvSpPr/>
            <p:nvPr/>
          </p:nvSpPr>
          <p:spPr>
            <a:xfrm rot="8100000">
              <a:off x="4523060" y="2452355"/>
              <a:ext cx="375243" cy="7293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向下箭號 35"/>
            <p:cNvSpPr/>
            <p:nvPr/>
          </p:nvSpPr>
          <p:spPr>
            <a:xfrm rot="2725014">
              <a:off x="4513393" y="4918435"/>
              <a:ext cx="374822" cy="7307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9" name="向下箭號 38"/>
          <p:cNvSpPr/>
          <p:nvPr/>
        </p:nvSpPr>
        <p:spPr>
          <a:xfrm rot="8100000">
            <a:off x="8047435" y="2397127"/>
            <a:ext cx="33338" cy="11271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向下箭號 39"/>
          <p:cNvSpPr/>
          <p:nvPr/>
        </p:nvSpPr>
        <p:spPr>
          <a:xfrm rot="2700000">
            <a:off x="8044062" y="1950045"/>
            <a:ext cx="50800" cy="9406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1" name="向下箭號 40"/>
          <p:cNvSpPr/>
          <p:nvPr/>
        </p:nvSpPr>
        <p:spPr>
          <a:xfrm rot="18900000">
            <a:off x="7681913" y="1930400"/>
            <a:ext cx="34529" cy="1206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向下箭號 41"/>
          <p:cNvSpPr/>
          <p:nvPr/>
        </p:nvSpPr>
        <p:spPr>
          <a:xfrm rot="13500000">
            <a:off x="7678539" y="2400500"/>
            <a:ext cx="46038" cy="9644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 name="矩形 42"/>
          <p:cNvSpPr/>
          <p:nvPr/>
        </p:nvSpPr>
        <p:spPr>
          <a:xfrm>
            <a:off x="8011717" y="2841627"/>
            <a:ext cx="1650206" cy="27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t>Degenerate scale</a:t>
            </a:r>
            <a:endParaRPr lang="zh-TW" altLang="en-US" sz="1400" dirty="0"/>
          </a:p>
        </p:txBody>
      </p:sp>
      <p:sp>
        <p:nvSpPr>
          <p:cNvPr id="45" name="矩形 44"/>
          <p:cNvSpPr/>
          <p:nvPr/>
        </p:nvSpPr>
        <p:spPr>
          <a:xfrm>
            <a:off x="7386638" y="4005265"/>
            <a:ext cx="2911079" cy="2293937"/>
          </a:xfrm>
          <a:prstGeom prst="rect">
            <a:avLst/>
          </a:prstGeom>
          <a:noFill/>
          <a:ln w="38100" cmpd="thinThick">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6" name="矩形 45"/>
          <p:cNvSpPr/>
          <p:nvPr/>
        </p:nvSpPr>
        <p:spPr>
          <a:xfrm>
            <a:off x="8048625" y="6146802"/>
            <a:ext cx="1791791" cy="27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t>Degenerate boundary</a:t>
            </a:r>
            <a:endParaRPr lang="zh-TW" altLang="en-US" sz="1400" dirty="0"/>
          </a:p>
        </p:txBody>
      </p:sp>
      <p:sp>
        <p:nvSpPr>
          <p:cNvPr id="47" name="矩形 46"/>
          <p:cNvSpPr/>
          <p:nvPr/>
        </p:nvSpPr>
        <p:spPr>
          <a:xfrm>
            <a:off x="1719263" y="774700"/>
            <a:ext cx="2921794" cy="2281238"/>
          </a:xfrm>
          <a:prstGeom prst="rect">
            <a:avLst/>
          </a:prstGeom>
          <a:noFill/>
          <a:ln w="38100" cmpd="thinThick">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矩形 47"/>
          <p:cNvSpPr/>
          <p:nvPr/>
        </p:nvSpPr>
        <p:spPr>
          <a:xfrm>
            <a:off x="2414587" y="2871790"/>
            <a:ext cx="1739504" cy="27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t>Fictitious frequency</a:t>
            </a:r>
            <a:endParaRPr lang="zh-TW" altLang="en-US" sz="1400" dirty="0"/>
          </a:p>
        </p:txBody>
      </p:sp>
      <p:sp>
        <p:nvSpPr>
          <p:cNvPr id="49" name="矩形 48"/>
          <p:cNvSpPr/>
          <p:nvPr/>
        </p:nvSpPr>
        <p:spPr>
          <a:xfrm>
            <a:off x="1719263" y="3300413"/>
            <a:ext cx="2911079" cy="3122612"/>
          </a:xfrm>
          <a:prstGeom prst="rect">
            <a:avLst/>
          </a:prstGeom>
          <a:noFill/>
          <a:ln w="38100" cmpd="thinThick">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 name="矩形 49"/>
          <p:cNvSpPr/>
          <p:nvPr/>
        </p:nvSpPr>
        <p:spPr>
          <a:xfrm>
            <a:off x="2381250" y="6272215"/>
            <a:ext cx="1739504" cy="27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t>Spurious eigenvalue</a:t>
            </a:r>
            <a:endParaRPr lang="zh-TW" altLang="en-US" sz="1400" dirty="0"/>
          </a:p>
        </p:txBody>
      </p:sp>
      <p:sp>
        <p:nvSpPr>
          <p:cNvPr id="2074" name="文字方塊 52"/>
          <p:cNvSpPr txBox="1">
            <a:spLocks noChangeArrowheads="1"/>
          </p:cNvSpPr>
          <p:nvPr/>
        </p:nvSpPr>
        <p:spPr bwMode="auto">
          <a:xfrm>
            <a:off x="8180238" y="1054478"/>
            <a:ext cx="7960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eaLnBrk="1" hangingPunct="1"/>
            <a:r>
              <a:rPr lang="en-US" altLang="zh-TW" sz="1200" dirty="0"/>
              <a:t>Minimum singular value</a:t>
            </a:r>
          </a:p>
        </p:txBody>
      </p:sp>
      <p:sp>
        <p:nvSpPr>
          <p:cNvPr id="2075" name="文字方塊 53"/>
          <p:cNvSpPr txBox="1">
            <a:spLocks noChangeArrowheads="1"/>
          </p:cNvSpPr>
          <p:nvPr/>
        </p:nvSpPr>
        <p:spPr bwMode="auto">
          <a:xfrm>
            <a:off x="8990900" y="2460943"/>
            <a:ext cx="66079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eaLnBrk="1" hangingPunct="1"/>
            <a:r>
              <a:rPr lang="en-US" altLang="zh-TW" sz="1200" dirty="0"/>
              <a:t>Radius</a:t>
            </a:r>
          </a:p>
        </p:txBody>
      </p:sp>
      <p:sp>
        <p:nvSpPr>
          <p:cNvPr id="2076" name="文字方塊 54"/>
          <p:cNvSpPr txBox="1">
            <a:spLocks noChangeArrowheads="1"/>
          </p:cNvSpPr>
          <p:nvPr/>
        </p:nvSpPr>
        <p:spPr bwMode="auto">
          <a:xfrm>
            <a:off x="7756922" y="6580188"/>
            <a:ext cx="2903934"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r" eaLnBrk="1" hangingPunct="1"/>
            <a:r>
              <a:rPr lang="en-US" altLang="zh-TW" sz="1200"/>
              <a:t>Parasite of BEM.pptx  made by York</a:t>
            </a:r>
            <a:endParaRPr lang="zh-TW" altLang="en-US" sz="1200"/>
          </a:p>
        </p:txBody>
      </p:sp>
      <p:grpSp>
        <p:nvGrpSpPr>
          <p:cNvPr id="2077" name="Group 3"/>
          <p:cNvGrpSpPr>
            <a:grpSpLocks/>
          </p:cNvGrpSpPr>
          <p:nvPr/>
        </p:nvGrpSpPr>
        <p:grpSpPr bwMode="auto">
          <a:xfrm>
            <a:off x="1885951" y="800100"/>
            <a:ext cx="2427685" cy="1778000"/>
            <a:chOff x="2353" y="2763"/>
            <a:chExt cx="2600" cy="1307"/>
          </a:xfrm>
        </p:grpSpPr>
        <p:sp>
          <p:nvSpPr>
            <p:cNvPr id="2089" name="Rectangle 4"/>
            <p:cNvSpPr>
              <a:spLocks noChangeArrowheads="1"/>
            </p:cNvSpPr>
            <p:nvPr/>
          </p:nvSpPr>
          <p:spPr bwMode="auto">
            <a:xfrm>
              <a:off x="4649" y="3538"/>
              <a:ext cx="19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lang="zh-TW" altLang="zh-TW" sz="1200"/>
            </a:p>
          </p:txBody>
        </p:sp>
        <p:sp>
          <p:nvSpPr>
            <p:cNvPr id="2090" name="Rectangle 5"/>
            <p:cNvSpPr>
              <a:spLocks noChangeArrowheads="1"/>
            </p:cNvSpPr>
            <p:nvPr/>
          </p:nvSpPr>
          <p:spPr bwMode="auto">
            <a:xfrm>
              <a:off x="4649" y="3645"/>
              <a:ext cx="19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endParaRPr lang="zh-TW" altLang="zh-TW" sz="1200"/>
            </a:p>
          </p:txBody>
        </p:sp>
        <p:pic>
          <p:nvPicPr>
            <p:cNvPr id="209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5" y="2763"/>
              <a:ext cx="2018"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2" name="Text Box 7"/>
            <p:cNvSpPr txBox="1">
              <a:spLocks noChangeArrowheads="1"/>
            </p:cNvSpPr>
            <p:nvPr/>
          </p:nvSpPr>
          <p:spPr bwMode="auto">
            <a:xfrm>
              <a:off x="2353" y="3264"/>
              <a:ext cx="562"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eaLnBrk="1" hangingPunct="1"/>
              <a:r>
                <a:rPr lang="en-US" altLang="zh-TW" sz="1200" i="1"/>
                <a:t>t</a:t>
              </a:r>
              <a:r>
                <a:rPr lang="en-US" altLang="zh-TW" sz="1200"/>
                <a:t>(</a:t>
              </a:r>
              <a:r>
                <a:rPr lang="en-US" altLang="zh-TW" sz="1200" i="1"/>
                <a:t>a</a:t>
              </a:r>
              <a:r>
                <a:rPr lang="en-US" altLang="zh-TW" sz="1200"/>
                <a:t>,0)</a:t>
              </a:r>
            </a:p>
          </p:txBody>
        </p:sp>
        <p:pic>
          <p:nvPicPr>
            <p:cNvPr id="209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2" y="3446"/>
              <a:ext cx="673"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078" name="Object 3"/>
          <p:cNvGraphicFramePr>
            <a:graphicFrameLocks noChangeAspect="1"/>
          </p:cNvGraphicFramePr>
          <p:nvPr/>
        </p:nvGraphicFramePr>
        <p:xfrm>
          <a:off x="1838327" y="3432175"/>
          <a:ext cx="2584847" cy="2840038"/>
        </p:xfrm>
        <a:graphic>
          <a:graphicData uri="http://schemas.openxmlformats.org/presentationml/2006/ole">
            <mc:AlternateContent xmlns:mc="http://schemas.openxmlformats.org/markup-compatibility/2006">
              <mc:Choice xmlns:v="urn:schemas-microsoft-com:vml" Requires="v">
                <p:oleObj spid="_x0000_s37208" name="Plot" r:id="rId6" imgW="6571793" imgH="6151169" progId="Grapher.Document">
                  <p:embed/>
                </p:oleObj>
              </mc:Choice>
              <mc:Fallback>
                <p:oleObj name="Plot" r:id="rId6" imgW="6571793" imgH="6151169" progId="Grapher.Document">
                  <p:embed/>
                  <p:pic>
                    <p:nvPicPr>
                      <p:cNvPr id="2078"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8327" y="3432175"/>
                        <a:ext cx="2584847"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79" name="矩形 1"/>
          <p:cNvSpPr>
            <a:spLocks noChangeArrowheads="1"/>
          </p:cNvSpPr>
          <p:nvPr/>
        </p:nvSpPr>
        <p:spPr bwMode="auto">
          <a:xfrm>
            <a:off x="1991544" y="2611439"/>
            <a:ext cx="2541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eaLnBrk="1" hangingPunct="1"/>
            <a:r>
              <a:rPr lang="en-US" altLang="zh-TW" sz="1200" i="1" dirty="0">
                <a:latin typeface="Times New Roman" pitchFamily="18" charset="0"/>
                <a:cs typeface="Times New Roman" pitchFamily="18" charset="0"/>
              </a:rPr>
              <a:t>Mechanics Research Communications</a:t>
            </a:r>
            <a:endParaRPr lang="zh-TW" altLang="en-US" sz="1200" dirty="0">
              <a:latin typeface="Times New Roman" pitchFamily="18" charset="0"/>
              <a:cs typeface="Times New Roman" pitchFamily="18" charset="0"/>
            </a:endParaRPr>
          </a:p>
        </p:txBody>
      </p:sp>
      <p:sp>
        <p:nvSpPr>
          <p:cNvPr id="2080" name="矩形 2"/>
          <p:cNvSpPr>
            <a:spLocks noChangeArrowheads="1"/>
          </p:cNvSpPr>
          <p:nvPr/>
        </p:nvSpPr>
        <p:spPr bwMode="auto">
          <a:xfrm>
            <a:off x="1487489" y="6536378"/>
            <a:ext cx="4376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eaLnBrk="1" hangingPunct="1"/>
            <a:r>
              <a:rPr lang="en-US" altLang="zh-TW" sz="1200" i="1" dirty="0">
                <a:latin typeface="Times New Roman" pitchFamily="18" charset="0"/>
                <a:cs typeface="Times New Roman" pitchFamily="18" charset="0"/>
              </a:rPr>
              <a:t>International Journal for Numerical Methods in Engineering</a:t>
            </a:r>
            <a:endParaRPr lang="zh-TW" altLang="en-US" sz="1200" dirty="0">
              <a:latin typeface="Times New Roman" pitchFamily="18" charset="0"/>
              <a:cs typeface="Times New Roman" pitchFamily="18" charset="0"/>
            </a:endParaRPr>
          </a:p>
        </p:txBody>
      </p:sp>
      <p:pic>
        <p:nvPicPr>
          <p:cNvPr id="2081" name="圖片 9"/>
          <p:cNvPicPr>
            <a:picLocks noChangeAspect="1"/>
          </p:cNvPicPr>
          <p:nvPr/>
        </p:nvPicPr>
        <p:blipFill>
          <a:blip r:embed="rId8" cstate="print">
            <a:extLst>
              <a:ext uri="{28A0092B-C50C-407E-A947-70E740481C1C}">
                <a14:useLocalDpi xmlns:a14="http://schemas.microsoft.com/office/drawing/2010/main" val="0"/>
              </a:ext>
            </a:extLst>
          </a:blip>
          <a:srcRect t="15514"/>
          <a:stretch>
            <a:fillRect/>
          </a:stretch>
        </p:blipFill>
        <p:spPr bwMode="auto">
          <a:xfrm>
            <a:off x="7449741" y="3787777"/>
            <a:ext cx="2803922"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8204599" y="3898900"/>
            <a:ext cx="211931" cy="482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3" name="直線單箭頭接點 12"/>
          <p:cNvCxnSpPr/>
          <p:nvPr/>
        </p:nvCxnSpPr>
        <p:spPr>
          <a:xfrm flipH="1">
            <a:off x="8297467" y="4381500"/>
            <a:ext cx="28575" cy="787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p:nvPr/>
        </p:nvCxnSpPr>
        <p:spPr>
          <a:xfrm>
            <a:off x="8334377" y="4376740"/>
            <a:ext cx="1232297" cy="8350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85" name="文字方塊 11"/>
          <p:cNvSpPr txBox="1">
            <a:spLocks noChangeArrowheads="1"/>
          </p:cNvSpPr>
          <p:nvPr/>
        </p:nvSpPr>
        <p:spPr bwMode="auto">
          <a:xfrm>
            <a:off x="8391525" y="5272089"/>
            <a:ext cx="12703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eaLnBrk="1" hangingPunct="1"/>
            <a:r>
              <a:rPr lang="en-US" altLang="zh-TW" sz="1400" dirty="0">
                <a:solidFill>
                  <a:srgbClr val="FF0000"/>
                </a:solidFill>
                <a:latin typeface="Times New Roman" pitchFamily="18" charset="0"/>
                <a:cs typeface="Times New Roman" pitchFamily="18" charset="0"/>
              </a:rPr>
              <a:t>Dependency</a:t>
            </a:r>
            <a:endParaRPr lang="zh-TW" altLang="en-US" sz="1400" dirty="0">
              <a:solidFill>
                <a:srgbClr val="FF0000"/>
              </a:solidFill>
              <a:latin typeface="Times New Roman" pitchFamily="18" charset="0"/>
              <a:cs typeface="Times New Roman" pitchFamily="18" charset="0"/>
            </a:endParaRPr>
          </a:p>
        </p:txBody>
      </p:sp>
      <p:pic>
        <p:nvPicPr>
          <p:cNvPr id="2086" name="圖片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22911" y="3846515"/>
            <a:ext cx="59650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7" name="矩形 50"/>
          <p:cNvSpPr>
            <a:spLocks noChangeArrowheads="1"/>
          </p:cNvSpPr>
          <p:nvPr/>
        </p:nvSpPr>
        <p:spPr bwMode="auto">
          <a:xfrm>
            <a:off x="7695011" y="3097215"/>
            <a:ext cx="30609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eaLnBrk="1" hangingPunct="1"/>
            <a:r>
              <a:rPr lang="en-US" altLang="zh-TW" sz="1200" i="1">
                <a:latin typeface="Times New Roman" pitchFamily="18" charset="0"/>
                <a:cs typeface="Times New Roman" pitchFamily="18" charset="0"/>
              </a:rPr>
              <a:t>Engineering Analysis with Boundary Elements</a:t>
            </a:r>
            <a:endParaRPr lang="zh-TW" altLang="en-US" sz="1200">
              <a:latin typeface="Times New Roman" pitchFamily="18" charset="0"/>
              <a:cs typeface="Times New Roman" pitchFamily="18" charset="0"/>
            </a:endParaRPr>
          </a:p>
        </p:txBody>
      </p:sp>
      <p:sp>
        <p:nvSpPr>
          <p:cNvPr id="2088" name="矩形 51"/>
          <p:cNvSpPr>
            <a:spLocks noChangeArrowheads="1"/>
          </p:cNvSpPr>
          <p:nvPr/>
        </p:nvSpPr>
        <p:spPr bwMode="auto">
          <a:xfrm>
            <a:off x="8508207" y="6407152"/>
            <a:ext cx="14450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eaLnBrk="1" hangingPunct="1"/>
            <a:r>
              <a:rPr lang="en-US" altLang="zh-TW" sz="1200" i="1">
                <a:latin typeface="Times New Roman" pitchFamily="18" charset="0"/>
                <a:cs typeface="Times New Roman" pitchFamily="18" charset="0"/>
              </a:rPr>
              <a:t>Thermochimita Acta</a:t>
            </a:r>
            <a:endParaRPr lang="zh-TW" altLang="en-US" sz="1200">
              <a:latin typeface="Times New Roman" pitchFamily="18" charset="0"/>
              <a:cs typeface="Times New Roman" pitchFamily="18" charset="0"/>
            </a:endParaRPr>
          </a:p>
        </p:txBody>
      </p:sp>
      <p:sp>
        <p:nvSpPr>
          <p:cNvPr id="2" name="矩形 1"/>
          <p:cNvSpPr/>
          <p:nvPr/>
        </p:nvSpPr>
        <p:spPr>
          <a:xfrm>
            <a:off x="4799857" y="1916833"/>
            <a:ext cx="2377895" cy="646331"/>
          </a:xfrm>
          <a:prstGeom prst="rect">
            <a:avLst/>
          </a:prstGeom>
        </p:spPr>
        <p:txBody>
          <a:bodyPr wrap="none">
            <a:spAutoFit/>
          </a:bodyPr>
          <a:lstStyle/>
          <a:p>
            <a:r>
              <a:rPr lang="en-US" altLang="zh-TW" b="1" dirty="0"/>
              <a:t>Rank-deficient systems</a:t>
            </a:r>
          </a:p>
          <a:p>
            <a:r>
              <a:rPr lang="en-US" altLang="zh-TW" b="1" dirty="0"/>
              <a:t>                  0/0 </a:t>
            </a:r>
            <a:endParaRPr lang="zh-TW" altLang="en-US" dirty="0"/>
          </a:p>
        </p:txBody>
      </p:sp>
    </p:spTree>
    <p:extLst>
      <p:ext uri="{BB962C8B-B14F-4D97-AF65-F5344CB8AC3E}">
        <p14:creationId xmlns:p14="http://schemas.microsoft.com/office/powerpoint/2010/main" val="555149435"/>
      </p:ext>
    </p:extLst>
  </p:cSld>
  <p:clrMapOvr>
    <a:masterClrMapping/>
  </p:clrMapOvr>
  <p:transition>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99392"/>
            <a:ext cx="8229600" cy="836613"/>
          </a:xfrm>
        </p:spPr>
        <p:txBody>
          <a:bodyPr rtlCol="0">
            <a:normAutofit/>
          </a:bodyPr>
          <a:lstStyle/>
          <a:p>
            <a:pPr>
              <a:defRPr/>
            </a:pPr>
            <a:r>
              <a:rPr lang="en-US" altLang="zh-TW" dirty="0">
                <a:latin typeface="+mj-ea"/>
              </a:rPr>
              <a:t>Some Paradox </a:t>
            </a:r>
            <a:r>
              <a:rPr lang="en-US" altLang="zh-TW" sz="2400" dirty="0">
                <a:effectLst>
                  <a:outerShdw blurRad="38100" dist="38100" dir="2700000" algn="tl">
                    <a:srgbClr val="000000">
                      <a:alpha val="43137"/>
                    </a:srgbClr>
                  </a:outerShdw>
                </a:effectLst>
                <a:latin typeface="+mj-ea"/>
              </a:rPr>
              <a:t>(NTOU/MSV)</a:t>
            </a:r>
            <a:endParaRPr lang="zh-TW" altLang="en-US" sz="2400" dirty="0">
              <a:effectLst>
                <a:outerShdw blurRad="38100" dist="38100" dir="2700000" algn="tl">
                  <a:srgbClr val="000000">
                    <a:alpha val="43137"/>
                  </a:srgbClr>
                </a:outerShdw>
              </a:effectLst>
              <a:latin typeface="+mj-ea"/>
            </a:endParaRPr>
          </a:p>
        </p:txBody>
      </p:sp>
      <p:sp>
        <p:nvSpPr>
          <p:cNvPr id="3075" name="投影片編號版面配置區 3"/>
          <p:cNvSpPr>
            <a:spLocks noGrp="1"/>
          </p:cNvSpPr>
          <p:nvPr>
            <p:ph type="sldNum" sz="quarter" idx="12"/>
          </p:nvPr>
        </p:nvSpPr>
        <p:spPr bwMode="auto">
          <a:xfrm>
            <a:off x="1884933"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fld id="{B70E5516-6ADF-458A-940F-6A986E3A6950}" type="slidenum">
              <a:rPr kumimoji="0" lang="zh-TW" altLang="en-US" sz="1400"/>
              <a:pPr/>
              <a:t>57</a:t>
            </a:fld>
            <a:endParaRPr kumimoji="0" lang="zh-TW" altLang="en-US" sz="1400"/>
          </a:p>
        </p:txBody>
      </p:sp>
      <p:sp>
        <p:nvSpPr>
          <p:cNvPr id="5" name="Text Box 4"/>
          <p:cNvSpPr txBox="1">
            <a:spLocks noChangeArrowheads="1"/>
          </p:cNvSpPr>
          <p:nvPr/>
        </p:nvSpPr>
        <p:spPr bwMode="auto">
          <a:xfrm>
            <a:off x="4798592" y="692696"/>
            <a:ext cx="20542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omic Sans MS" pitchFamily="66" charset="0"/>
                <a:ea typeface="新細明體" charset="-120"/>
              </a:defRPr>
            </a:lvl1pPr>
            <a:lvl2pPr marL="742950" indent="-285750" eaLnBrk="0" hangingPunct="0">
              <a:defRPr kumimoji="1">
                <a:solidFill>
                  <a:schemeClr val="tx1"/>
                </a:solidFill>
                <a:latin typeface="Comic Sans MS" pitchFamily="66" charset="0"/>
                <a:ea typeface="新細明體" charset="-120"/>
              </a:defRPr>
            </a:lvl2pPr>
            <a:lvl3pPr marL="1143000" indent="-228600" eaLnBrk="0" hangingPunct="0">
              <a:defRPr kumimoji="1">
                <a:solidFill>
                  <a:schemeClr val="tx1"/>
                </a:solidFill>
                <a:latin typeface="Comic Sans MS" pitchFamily="66" charset="0"/>
                <a:ea typeface="新細明體" charset="-120"/>
              </a:defRPr>
            </a:lvl3pPr>
            <a:lvl4pPr marL="1600200" indent="-228600" eaLnBrk="0" hangingPunct="0">
              <a:defRPr kumimoji="1">
                <a:solidFill>
                  <a:schemeClr val="tx1"/>
                </a:solidFill>
                <a:latin typeface="Comic Sans MS" pitchFamily="66" charset="0"/>
                <a:ea typeface="新細明體" charset="-120"/>
              </a:defRPr>
            </a:lvl4pPr>
            <a:lvl5pPr marL="2057400" indent="-228600" eaLnBrk="0" hangingPunct="0">
              <a:defRPr kumimoji="1">
                <a:solidFill>
                  <a:schemeClr val="tx1"/>
                </a:solidFill>
                <a:latin typeface="Comic Sans MS" pitchFamily="66" charset="0"/>
                <a:ea typeface="新細明體"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charset="-120"/>
              </a:defRPr>
            </a:lvl9pPr>
          </a:lstStyle>
          <a:p>
            <a:pPr algn="ctr" eaLnBrk="1" hangingPunct="1">
              <a:spcBef>
                <a:spcPct val="50000"/>
              </a:spcBef>
              <a:defRPr/>
            </a:pPr>
            <a:r>
              <a:rPr lang="en-US" altLang="zh-TW" dirty="0">
                <a:solidFill>
                  <a:srgbClr val="0070C0"/>
                </a:solidFill>
                <a:latin typeface="+mj-ea"/>
                <a:ea typeface="+mj-ea"/>
              </a:rPr>
              <a:t>Angle degeneracy</a:t>
            </a:r>
          </a:p>
        </p:txBody>
      </p:sp>
      <p:grpSp>
        <p:nvGrpSpPr>
          <p:cNvPr id="3077" name="Group 15"/>
          <p:cNvGrpSpPr>
            <a:grpSpLocks/>
          </p:cNvGrpSpPr>
          <p:nvPr/>
        </p:nvGrpSpPr>
        <p:grpSpPr bwMode="auto">
          <a:xfrm>
            <a:off x="4692005" y="1412776"/>
            <a:ext cx="2230686" cy="2224088"/>
            <a:chOff x="510" y="1207"/>
            <a:chExt cx="1599" cy="1777"/>
          </a:xfrm>
        </p:grpSpPr>
        <p:grpSp>
          <p:nvGrpSpPr>
            <p:cNvPr id="3127" name="Group 16"/>
            <p:cNvGrpSpPr>
              <a:grpSpLocks/>
            </p:cNvGrpSpPr>
            <p:nvPr/>
          </p:nvGrpSpPr>
          <p:grpSpPr bwMode="auto">
            <a:xfrm>
              <a:off x="510" y="1207"/>
              <a:ext cx="1599" cy="1777"/>
              <a:chOff x="510" y="1207"/>
              <a:chExt cx="1599" cy="1777"/>
            </a:xfrm>
          </p:grpSpPr>
          <p:grpSp>
            <p:nvGrpSpPr>
              <p:cNvPr id="3129" name="Group 17"/>
              <p:cNvGrpSpPr>
                <a:grpSpLocks/>
              </p:cNvGrpSpPr>
              <p:nvPr/>
            </p:nvGrpSpPr>
            <p:grpSpPr bwMode="auto">
              <a:xfrm>
                <a:off x="510" y="1207"/>
                <a:ext cx="1599" cy="1777"/>
                <a:chOff x="510" y="1207"/>
                <a:chExt cx="1599" cy="1777"/>
              </a:xfrm>
            </p:grpSpPr>
            <p:grpSp>
              <p:nvGrpSpPr>
                <p:cNvPr id="3143" name="Group 18"/>
                <p:cNvGrpSpPr>
                  <a:grpSpLocks/>
                </p:cNvGrpSpPr>
                <p:nvPr/>
              </p:nvGrpSpPr>
              <p:grpSpPr bwMode="auto">
                <a:xfrm>
                  <a:off x="642" y="1493"/>
                  <a:ext cx="1216" cy="1491"/>
                  <a:chOff x="699" y="1493"/>
                  <a:chExt cx="1216" cy="1491"/>
                </a:xfrm>
              </p:grpSpPr>
              <p:grpSp>
                <p:nvGrpSpPr>
                  <p:cNvPr id="3149" name="Group 19"/>
                  <p:cNvGrpSpPr>
                    <a:grpSpLocks/>
                  </p:cNvGrpSpPr>
                  <p:nvPr/>
                </p:nvGrpSpPr>
                <p:grpSpPr bwMode="auto">
                  <a:xfrm>
                    <a:off x="699" y="1493"/>
                    <a:ext cx="1216" cy="1491"/>
                    <a:chOff x="699" y="1493"/>
                    <a:chExt cx="1216" cy="1491"/>
                  </a:xfrm>
                </p:grpSpPr>
                <p:grpSp>
                  <p:nvGrpSpPr>
                    <p:cNvPr id="3153" name="Group 20"/>
                    <p:cNvGrpSpPr>
                      <a:grpSpLocks/>
                    </p:cNvGrpSpPr>
                    <p:nvPr/>
                  </p:nvGrpSpPr>
                  <p:grpSpPr bwMode="auto">
                    <a:xfrm>
                      <a:off x="699" y="1493"/>
                      <a:ext cx="1216" cy="1491"/>
                      <a:chOff x="699" y="1493"/>
                      <a:chExt cx="1216" cy="1491"/>
                    </a:xfrm>
                  </p:grpSpPr>
                  <p:sp>
                    <p:nvSpPr>
                      <p:cNvPr id="3162" name="Arc 21"/>
                      <p:cNvSpPr>
                        <a:spLocks/>
                      </p:cNvSpPr>
                      <p:nvPr/>
                    </p:nvSpPr>
                    <p:spPr bwMode="auto">
                      <a:xfrm>
                        <a:off x="736" y="1501"/>
                        <a:ext cx="1179" cy="1475"/>
                      </a:xfrm>
                      <a:custGeom>
                        <a:avLst/>
                        <a:gdLst>
                          <a:gd name="T0" fmla="*/ 0 w 21600"/>
                          <a:gd name="T1" fmla="*/ 0 h 27021"/>
                          <a:gd name="T2" fmla="*/ 0 w 21600"/>
                          <a:gd name="T3" fmla="*/ 0 h 27021"/>
                          <a:gd name="T4" fmla="*/ 0 w 21600"/>
                          <a:gd name="T5" fmla="*/ 0 h 27021"/>
                          <a:gd name="T6" fmla="*/ 0 60000 65536"/>
                          <a:gd name="T7" fmla="*/ 0 60000 65536"/>
                          <a:gd name="T8" fmla="*/ 0 60000 65536"/>
                        </a:gdLst>
                        <a:ahLst/>
                        <a:cxnLst>
                          <a:cxn ang="T6">
                            <a:pos x="T0" y="T1"/>
                          </a:cxn>
                          <a:cxn ang="T7">
                            <a:pos x="T2" y="T3"/>
                          </a:cxn>
                          <a:cxn ang="T8">
                            <a:pos x="T4" y="T5"/>
                          </a:cxn>
                        </a:cxnLst>
                        <a:rect l="0" t="0" r="r" b="b"/>
                        <a:pathLst>
                          <a:path w="21600" h="27021" fill="none" extrusionOk="0">
                            <a:moveTo>
                              <a:pt x="16828" y="-1"/>
                            </a:moveTo>
                            <a:cubicBezTo>
                              <a:pt x="19916" y="3837"/>
                              <a:pt x="21600" y="8615"/>
                              <a:pt x="21600" y="13541"/>
                            </a:cubicBezTo>
                            <a:cubicBezTo>
                              <a:pt x="21600" y="18439"/>
                              <a:pt x="19934" y="23193"/>
                              <a:pt x="16877" y="27021"/>
                            </a:cubicBezTo>
                          </a:path>
                          <a:path w="21600" h="27021" stroke="0" extrusionOk="0">
                            <a:moveTo>
                              <a:pt x="16828" y="-1"/>
                            </a:moveTo>
                            <a:cubicBezTo>
                              <a:pt x="19916" y="3837"/>
                              <a:pt x="21600" y="8615"/>
                              <a:pt x="21600" y="13541"/>
                            </a:cubicBezTo>
                            <a:cubicBezTo>
                              <a:pt x="21600" y="18439"/>
                              <a:pt x="19934" y="23193"/>
                              <a:pt x="16877" y="27021"/>
                            </a:cubicBezTo>
                            <a:lnTo>
                              <a:pt x="0" y="13541"/>
                            </a:lnTo>
                            <a:lnTo>
                              <a:pt x="16828" y="-1"/>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cxnSp>
                    <p:nvCxnSpPr>
                      <p:cNvPr id="3163" name="AutoShape 22"/>
                      <p:cNvCxnSpPr>
                        <a:cxnSpLocks noChangeShapeType="1"/>
                        <a:stCxn id="3145" idx="0"/>
                        <a:endCxn id="3162" idx="0"/>
                      </p:cNvCxnSpPr>
                      <p:nvPr/>
                    </p:nvCxnSpPr>
                    <p:spPr bwMode="auto">
                      <a:xfrm flipV="1">
                        <a:off x="703" y="1493"/>
                        <a:ext cx="952" cy="712"/>
                      </a:xfrm>
                      <a:prstGeom prst="straightConnector1">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64" name="AutoShape 23"/>
                      <p:cNvCxnSpPr>
                        <a:cxnSpLocks noChangeShapeType="1"/>
                        <a:stCxn id="3146" idx="0"/>
                        <a:endCxn id="3162" idx="1"/>
                      </p:cNvCxnSpPr>
                      <p:nvPr/>
                    </p:nvCxnSpPr>
                    <p:spPr bwMode="auto">
                      <a:xfrm>
                        <a:off x="699" y="2206"/>
                        <a:ext cx="958" cy="778"/>
                      </a:xfrm>
                      <a:prstGeom prst="straightConnector1">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54" name="Group 24"/>
                    <p:cNvGrpSpPr>
                      <a:grpSpLocks/>
                    </p:cNvGrpSpPr>
                    <p:nvPr/>
                  </p:nvGrpSpPr>
                  <p:grpSpPr bwMode="auto">
                    <a:xfrm>
                      <a:off x="701" y="1980"/>
                      <a:ext cx="462" cy="469"/>
                      <a:chOff x="701" y="1980"/>
                      <a:chExt cx="462" cy="469"/>
                    </a:xfrm>
                  </p:grpSpPr>
                  <p:sp>
                    <p:nvSpPr>
                      <p:cNvPr id="3158" name="Arc 25"/>
                      <p:cNvSpPr>
                        <a:spLocks/>
                      </p:cNvSpPr>
                      <p:nvPr/>
                    </p:nvSpPr>
                    <p:spPr bwMode="auto">
                      <a:xfrm>
                        <a:off x="703" y="1985"/>
                        <a:ext cx="363" cy="229"/>
                      </a:xfrm>
                      <a:custGeom>
                        <a:avLst/>
                        <a:gdLst>
                          <a:gd name="T0" fmla="*/ 0 w 21600"/>
                          <a:gd name="T1" fmla="*/ 0 h 13576"/>
                          <a:gd name="T2" fmla="*/ 0 w 21600"/>
                          <a:gd name="T3" fmla="*/ 0 h 13576"/>
                          <a:gd name="T4" fmla="*/ 0 w 21600"/>
                          <a:gd name="T5" fmla="*/ 0 h 13576"/>
                          <a:gd name="T6" fmla="*/ 0 60000 65536"/>
                          <a:gd name="T7" fmla="*/ 0 60000 65536"/>
                          <a:gd name="T8" fmla="*/ 0 60000 65536"/>
                        </a:gdLst>
                        <a:ahLst/>
                        <a:cxnLst>
                          <a:cxn ang="T6">
                            <a:pos x="T0" y="T1"/>
                          </a:cxn>
                          <a:cxn ang="T7">
                            <a:pos x="T2" y="T3"/>
                          </a:cxn>
                          <a:cxn ang="T8">
                            <a:pos x="T4" y="T5"/>
                          </a:cxn>
                        </a:cxnLst>
                        <a:rect l="0" t="0" r="r" b="b"/>
                        <a:pathLst>
                          <a:path w="21600" h="13576" fill="none" extrusionOk="0">
                            <a:moveTo>
                              <a:pt x="17081" y="0"/>
                            </a:moveTo>
                            <a:cubicBezTo>
                              <a:pt x="20010" y="3784"/>
                              <a:pt x="21600" y="8434"/>
                              <a:pt x="21600" y="13220"/>
                            </a:cubicBezTo>
                            <a:cubicBezTo>
                              <a:pt x="21600" y="13338"/>
                              <a:pt x="21599" y="13457"/>
                              <a:pt x="21597" y="13576"/>
                            </a:cubicBezTo>
                          </a:path>
                          <a:path w="21600" h="13576" stroke="0" extrusionOk="0">
                            <a:moveTo>
                              <a:pt x="17081" y="0"/>
                            </a:moveTo>
                            <a:cubicBezTo>
                              <a:pt x="20010" y="3784"/>
                              <a:pt x="21600" y="8434"/>
                              <a:pt x="21600" y="13220"/>
                            </a:cubicBezTo>
                            <a:cubicBezTo>
                              <a:pt x="21600" y="13338"/>
                              <a:pt x="21599" y="13457"/>
                              <a:pt x="21597" y="13576"/>
                            </a:cubicBezTo>
                            <a:lnTo>
                              <a:pt x="0" y="13220"/>
                            </a:lnTo>
                            <a:lnTo>
                              <a:pt x="17081" y="0"/>
                            </a:lnTo>
                            <a:close/>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59" name="Arc 26"/>
                      <p:cNvSpPr>
                        <a:spLocks/>
                      </p:cNvSpPr>
                      <p:nvPr/>
                    </p:nvSpPr>
                    <p:spPr bwMode="auto">
                      <a:xfrm>
                        <a:off x="701" y="2190"/>
                        <a:ext cx="363" cy="259"/>
                      </a:xfrm>
                      <a:custGeom>
                        <a:avLst/>
                        <a:gdLst>
                          <a:gd name="T0" fmla="*/ 0 w 21600"/>
                          <a:gd name="T1" fmla="*/ 0 h 15352"/>
                          <a:gd name="T2" fmla="*/ 0 w 21600"/>
                          <a:gd name="T3" fmla="*/ 0 h 15352"/>
                          <a:gd name="T4" fmla="*/ 0 w 21600"/>
                          <a:gd name="T5" fmla="*/ 0 h 15352"/>
                          <a:gd name="T6" fmla="*/ 0 60000 65536"/>
                          <a:gd name="T7" fmla="*/ 0 60000 65536"/>
                          <a:gd name="T8" fmla="*/ 0 60000 65536"/>
                        </a:gdLst>
                        <a:ahLst/>
                        <a:cxnLst>
                          <a:cxn ang="T6">
                            <a:pos x="T0" y="T1"/>
                          </a:cxn>
                          <a:cxn ang="T7">
                            <a:pos x="T2" y="T3"/>
                          </a:cxn>
                          <a:cxn ang="T8">
                            <a:pos x="T4" y="T5"/>
                          </a:cxn>
                        </a:cxnLst>
                        <a:rect l="0" t="0" r="r" b="b"/>
                        <a:pathLst>
                          <a:path w="21600" h="15352" fill="none" extrusionOk="0">
                            <a:moveTo>
                              <a:pt x="21557" y="-1"/>
                            </a:moveTo>
                            <a:cubicBezTo>
                              <a:pt x="21585" y="450"/>
                              <a:pt x="21600" y="902"/>
                              <a:pt x="21600" y="1354"/>
                            </a:cubicBezTo>
                            <a:cubicBezTo>
                              <a:pt x="21600" y="6483"/>
                              <a:pt x="19774" y="11445"/>
                              <a:pt x="16450" y="15351"/>
                            </a:cubicBezTo>
                          </a:path>
                          <a:path w="21600" h="15352" stroke="0" extrusionOk="0">
                            <a:moveTo>
                              <a:pt x="21557" y="-1"/>
                            </a:moveTo>
                            <a:cubicBezTo>
                              <a:pt x="21585" y="450"/>
                              <a:pt x="21600" y="902"/>
                              <a:pt x="21600" y="1354"/>
                            </a:cubicBezTo>
                            <a:cubicBezTo>
                              <a:pt x="21600" y="6483"/>
                              <a:pt x="19774" y="11445"/>
                              <a:pt x="16450" y="15351"/>
                            </a:cubicBezTo>
                            <a:lnTo>
                              <a:pt x="0" y="1354"/>
                            </a:lnTo>
                            <a:lnTo>
                              <a:pt x="21557" y="-1"/>
                            </a:lnTo>
                            <a:close/>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3160" name="Object 27"/>
                      <p:cNvGraphicFramePr>
                        <a:graphicFrameLocks noChangeAspect="1"/>
                      </p:cNvGraphicFramePr>
                      <p:nvPr/>
                    </p:nvGraphicFramePr>
                    <p:xfrm>
                      <a:off x="1059" y="1980"/>
                      <a:ext cx="97" cy="89"/>
                    </p:xfrm>
                    <a:graphic>
                      <a:graphicData uri="http://schemas.openxmlformats.org/presentationml/2006/ole">
                        <mc:AlternateContent xmlns:mc="http://schemas.openxmlformats.org/markup-compatibility/2006">
                          <mc:Choice xmlns:v="urn:schemas-microsoft-com:vml" Requires="v">
                            <p:oleObj spid="_x0000_s95748" name="方程式" r:id="rId4" imgW="152334" imgH="139639" progId="Equation.3">
                              <p:embed/>
                            </p:oleObj>
                          </mc:Choice>
                          <mc:Fallback>
                            <p:oleObj name="方程式" r:id="rId4" imgW="152334" imgH="139639" progId="Equation.3">
                              <p:embed/>
                              <p:pic>
                                <p:nvPicPr>
                                  <p:cNvPr id="316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 y="1980"/>
                                    <a:ext cx="97" cy="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61" name="Object 28"/>
                      <p:cNvGraphicFramePr>
                        <a:graphicFrameLocks noChangeAspect="1"/>
                      </p:cNvGraphicFramePr>
                      <p:nvPr/>
                    </p:nvGraphicFramePr>
                    <p:xfrm>
                      <a:off x="1066" y="2341"/>
                      <a:ext cx="97" cy="89"/>
                    </p:xfrm>
                    <a:graphic>
                      <a:graphicData uri="http://schemas.openxmlformats.org/presentationml/2006/ole">
                        <mc:AlternateContent xmlns:mc="http://schemas.openxmlformats.org/markup-compatibility/2006">
                          <mc:Choice xmlns:v="urn:schemas-microsoft-com:vml" Requires="v">
                            <p:oleObj spid="_x0000_s95749" name="方程式" r:id="rId6" imgW="152334" imgH="139639" progId="Equation.3">
                              <p:embed/>
                            </p:oleObj>
                          </mc:Choice>
                          <mc:Fallback>
                            <p:oleObj name="方程式" r:id="rId6" imgW="152334" imgH="139639" progId="Equation.3">
                              <p:embed/>
                              <p:pic>
                                <p:nvPicPr>
                                  <p:cNvPr id="3161"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 y="2341"/>
                                    <a:ext cx="97" cy="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155" name="Group 29"/>
                    <p:cNvGrpSpPr>
                      <a:grpSpLocks/>
                    </p:cNvGrpSpPr>
                    <p:nvPr/>
                  </p:nvGrpSpPr>
                  <p:grpSpPr bwMode="auto">
                    <a:xfrm>
                      <a:off x="703" y="1979"/>
                      <a:ext cx="862" cy="226"/>
                      <a:chOff x="703" y="1979"/>
                      <a:chExt cx="862" cy="226"/>
                    </a:xfrm>
                  </p:grpSpPr>
                  <p:sp>
                    <p:nvSpPr>
                      <p:cNvPr id="3156" name="Line 30"/>
                      <p:cNvSpPr>
                        <a:spLocks noChangeShapeType="1"/>
                      </p:cNvSpPr>
                      <p:nvPr/>
                    </p:nvSpPr>
                    <p:spPr bwMode="auto">
                      <a:xfrm flipV="1">
                        <a:off x="703" y="1979"/>
                        <a:ext cx="862"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3157" name="Object 31"/>
                      <p:cNvGraphicFramePr>
                        <a:graphicFrameLocks noChangeAspect="1"/>
                      </p:cNvGraphicFramePr>
                      <p:nvPr/>
                    </p:nvGraphicFramePr>
                    <p:xfrm>
                      <a:off x="1187" y="1985"/>
                      <a:ext cx="73" cy="81"/>
                    </p:xfrm>
                    <a:graphic>
                      <a:graphicData uri="http://schemas.openxmlformats.org/presentationml/2006/ole">
                        <mc:AlternateContent xmlns:mc="http://schemas.openxmlformats.org/markup-compatibility/2006">
                          <mc:Choice xmlns:v="urn:schemas-microsoft-com:vml" Requires="v">
                            <p:oleObj spid="_x0000_s95750" name="Equation" r:id="rId7" imgW="114102" imgH="126780" progId="Equation.DSMT4">
                              <p:embed/>
                            </p:oleObj>
                          </mc:Choice>
                          <mc:Fallback>
                            <p:oleObj name="Equation" r:id="rId7" imgW="114102" imgH="126780" progId="Equation.DSMT4">
                              <p:embed/>
                              <p:pic>
                                <p:nvPicPr>
                                  <p:cNvPr id="3157"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 y="1985"/>
                                    <a:ext cx="73" cy="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3150" name="Group 32"/>
                  <p:cNvGrpSpPr>
                    <a:grpSpLocks/>
                  </p:cNvGrpSpPr>
                  <p:nvPr/>
                </p:nvGrpSpPr>
                <p:grpSpPr bwMode="auto">
                  <a:xfrm>
                    <a:off x="703" y="2026"/>
                    <a:ext cx="775" cy="224"/>
                    <a:chOff x="703" y="2026"/>
                    <a:chExt cx="775" cy="224"/>
                  </a:xfrm>
                </p:grpSpPr>
                <p:sp>
                  <p:nvSpPr>
                    <p:cNvPr id="3151" name="Arc 33"/>
                    <p:cNvSpPr>
                      <a:spLocks/>
                    </p:cNvSpPr>
                    <p:nvPr/>
                  </p:nvSpPr>
                  <p:spPr bwMode="auto">
                    <a:xfrm>
                      <a:off x="703" y="2026"/>
                      <a:ext cx="680" cy="224"/>
                    </a:xfrm>
                    <a:custGeom>
                      <a:avLst/>
                      <a:gdLst>
                        <a:gd name="T0" fmla="*/ 0 w 21573"/>
                        <a:gd name="T1" fmla="*/ 0 h 7124"/>
                        <a:gd name="T2" fmla="*/ 0 w 21573"/>
                        <a:gd name="T3" fmla="*/ 0 h 7124"/>
                        <a:gd name="T4" fmla="*/ 0 w 21573"/>
                        <a:gd name="T5" fmla="*/ 0 h 7124"/>
                        <a:gd name="T6" fmla="*/ 0 60000 65536"/>
                        <a:gd name="T7" fmla="*/ 0 60000 65536"/>
                        <a:gd name="T8" fmla="*/ 0 60000 65536"/>
                      </a:gdLst>
                      <a:ahLst/>
                      <a:cxnLst>
                        <a:cxn ang="T6">
                          <a:pos x="T0" y="T1"/>
                        </a:cxn>
                        <a:cxn ang="T7">
                          <a:pos x="T2" y="T3"/>
                        </a:cxn>
                        <a:cxn ang="T8">
                          <a:pos x="T4" y="T5"/>
                        </a:cxn>
                      </a:cxnLst>
                      <a:rect l="0" t="0" r="r" b="b"/>
                      <a:pathLst>
                        <a:path w="21573" h="7124" fill="none" extrusionOk="0">
                          <a:moveTo>
                            <a:pt x="20391" y="-1"/>
                          </a:moveTo>
                          <a:cubicBezTo>
                            <a:pt x="21072" y="1950"/>
                            <a:pt x="21471" y="3989"/>
                            <a:pt x="21573" y="6053"/>
                          </a:cubicBezTo>
                        </a:path>
                        <a:path w="21573" h="7124" stroke="0" extrusionOk="0">
                          <a:moveTo>
                            <a:pt x="20391" y="-1"/>
                          </a:moveTo>
                          <a:cubicBezTo>
                            <a:pt x="21072" y="1950"/>
                            <a:pt x="21471" y="3989"/>
                            <a:pt x="21573" y="6053"/>
                          </a:cubicBezTo>
                          <a:lnTo>
                            <a:pt x="0" y="7124"/>
                          </a:lnTo>
                          <a:lnTo>
                            <a:pt x="20391" y="-1"/>
                          </a:lnTo>
                          <a:close/>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3152" name="Object 34"/>
                    <p:cNvGraphicFramePr>
                      <a:graphicFrameLocks noChangeAspect="1"/>
                    </p:cNvGraphicFramePr>
                    <p:nvPr/>
                  </p:nvGraphicFramePr>
                  <p:xfrm>
                    <a:off x="1397" y="2049"/>
                    <a:ext cx="81" cy="113"/>
                  </p:xfrm>
                  <a:graphic>
                    <a:graphicData uri="http://schemas.openxmlformats.org/presentationml/2006/ole">
                      <mc:AlternateContent xmlns:mc="http://schemas.openxmlformats.org/markup-compatibility/2006">
                        <mc:Choice xmlns:v="urn:schemas-microsoft-com:vml" Requires="v">
                          <p:oleObj spid="_x0000_s95751" name="Equation" r:id="rId9" imgW="126725" imgH="177415" progId="Equation.DSMT4">
                            <p:embed/>
                          </p:oleObj>
                        </mc:Choice>
                        <mc:Fallback>
                          <p:oleObj name="Equation" r:id="rId9" imgW="126725" imgH="177415" progId="Equation.DSMT4">
                            <p:embed/>
                            <p:pic>
                              <p:nvPicPr>
                                <p:cNvPr id="3152" name="Object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7" y="2049"/>
                                  <a:ext cx="81"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3144" name="Group 35"/>
                <p:cNvGrpSpPr>
                  <a:grpSpLocks/>
                </p:cNvGrpSpPr>
                <p:nvPr/>
              </p:nvGrpSpPr>
              <p:grpSpPr bwMode="auto">
                <a:xfrm>
                  <a:off x="510" y="1207"/>
                  <a:ext cx="1599" cy="1099"/>
                  <a:chOff x="510" y="1207"/>
                  <a:chExt cx="1599" cy="1099"/>
                </a:xfrm>
              </p:grpSpPr>
              <p:sp>
                <p:nvSpPr>
                  <p:cNvPr id="3145" name="Line 36"/>
                  <p:cNvSpPr>
                    <a:spLocks noChangeShapeType="1"/>
                  </p:cNvSpPr>
                  <p:nvPr/>
                </p:nvSpPr>
                <p:spPr bwMode="auto">
                  <a:xfrm>
                    <a:off x="646" y="2205"/>
                    <a:ext cx="1361" cy="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46" name="Line 37"/>
                  <p:cNvSpPr>
                    <a:spLocks noChangeShapeType="1"/>
                  </p:cNvSpPr>
                  <p:nvPr/>
                </p:nvSpPr>
                <p:spPr bwMode="auto">
                  <a:xfrm flipV="1">
                    <a:off x="642" y="1207"/>
                    <a:ext cx="4" cy="999"/>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3147" name="Object 38"/>
                  <p:cNvGraphicFramePr>
                    <a:graphicFrameLocks noChangeAspect="1"/>
                  </p:cNvGraphicFramePr>
                  <p:nvPr/>
                </p:nvGraphicFramePr>
                <p:xfrm>
                  <a:off x="510" y="1207"/>
                  <a:ext cx="106" cy="146"/>
                </p:xfrm>
                <a:graphic>
                  <a:graphicData uri="http://schemas.openxmlformats.org/presentationml/2006/ole">
                    <mc:AlternateContent xmlns:mc="http://schemas.openxmlformats.org/markup-compatibility/2006">
                      <mc:Choice xmlns:v="urn:schemas-microsoft-com:vml" Requires="v">
                        <p:oleObj spid="_x0000_s95752" name="Equation" r:id="rId11" imgW="165028" imgH="228501" progId="Equation.DSMT4">
                          <p:embed/>
                        </p:oleObj>
                      </mc:Choice>
                      <mc:Fallback>
                        <p:oleObj name="Equation" r:id="rId11" imgW="165028" imgH="228501" progId="Equation.DSMT4">
                          <p:embed/>
                          <p:pic>
                            <p:nvPicPr>
                              <p:cNvPr id="3147" name="Object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 y="1207"/>
                                <a:ext cx="106"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48" name="Object 39"/>
                  <p:cNvGraphicFramePr>
                    <a:graphicFrameLocks noChangeAspect="1"/>
                  </p:cNvGraphicFramePr>
                  <p:nvPr/>
                </p:nvGraphicFramePr>
                <p:xfrm>
                  <a:off x="2011" y="2160"/>
                  <a:ext cx="98" cy="146"/>
                </p:xfrm>
                <a:graphic>
                  <a:graphicData uri="http://schemas.openxmlformats.org/presentationml/2006/ole">
                    <mc:AlternateContent xmlns:mc="http://schemas.openxmlformats.org/markup-compatibility/2006">
                      <mc:Choice xmlns:v="urn:schemas-microsoft-com:vml" Requires="v">
                        <p:oleObj spid="_x0000_s95753" name="Equation" r:id="rId13" imgW="152334" imgH="228501" progId="Equation.DSMT4">
                          <p:embed/>
                        </p:oleObj>
                      </mc:Choice>
                      <mc:Fallback>
                        <p:oleObj name="Equation" r:id="rId13" imgW="152334" imgH="228501" progId="Equation.DSMT4">
                          <p:embed/>
                          <p:pic>
                            <p:nvPicPr>
                              <p:cNvPr id="3148"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11" y="2160"/>
                                <a:ext cx="98"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3130" name="Group 40"/>
              <p:cNvGrpSpPr>
                <a:grpSpLocks/>
              </p:cNvGrpSpPr>
              <p:nvPr/>
            </p:nvGrpSpPr>
            <p:grpSpPr bwMode="auto">
              <a:xfrm>
                <a:off x="535" y="1376"/>
                <a:ext cx="1061" cy="827"/>
                <a:chOff x="535" y="1376"/>
                <a:chExt cx="1061" cy="827"/>
              </a:xfrm>
            </p:grpSpPr>
            <p:sp>
              <p:nvSpPr>
                <p:cNvPr id="3131" name="Line 41"/>
                <p:cNvSpPr>
                  <a:spLocks noChangeShapeType="1"/>
                </p:cNvSpPr>
                <p:nvPr/>
              </p:nvSpPr>
              <p:spPr bwMode="auto">
                <a:xfrm>
                  <a:off x="1490" y="1376"/>
                  <a:ext cx="106" cy="120"/>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2" name="Line 42"/>
                <p:cNvSpPr>
                  <a:spLocks noChangeShapeType="1"/>
                </p:cNvSpPr>
                <p:nvPr/>
              </p:nvSpPr>
              <p:spPr bwMode="auto">
                <a:xfrm>
                  <a:off x="535" y="2097"/>
                  <a:ext cx="106" cy="106"/>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cxnSp>
              <p:nvCxnSpPr>
                <p:cNvPr id="3133" name="AutoShape 43"/>
                <p:cNvCxnSpPr>
                  <a:cxnSpLocks noChangeShapeType="1"/>
                  <a:stCxn id="3132" idx="0"/>
                  <a:endCxn id="3131" idx="0"/>
                </p:cNvCxnSpPr>
                <p:nvPr/>
              </p:nvCxnSpPr>
              <p:spPr bwMode="auto">
                <a:xfrm flipV="1">
                  <a:off x="535" y="1376"/>
                  <a:ext cx="955" cy="721"/>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4" name="Line 44"/>
                <p:cNvSpPr>
                  <a:spLocks noChangeShapeType="1"/>
                </p:cNvSpPr>
                <p:nvPr/>
              </p:nvSpPr>
              <p:spPr bwMode="auto">
                <a:xfrm>
                  <a:off x="1395" y="1454"/>
                  <a:ext cx="103" cy="111"/>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5" name="Line 45"/>
                <p:cNvSpPr>
                  <a:spLocks noChangeShapeType="1"/>
                </p:cNvSpPr>
                <p:nvPr/>
              </p:nvSpPr>
              <p:spPr bwMode="auto">
                <a:xfrm>
                  <a:off x="1306" y="1519"/>
                  <a:ext cx="100" cy="120"/>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6" name="Line 46"/>
                <p:cNvSpPr>
                  <a:spLocks noChangeShapeType="1"/>
                </p:cNvSpPr>
                <p:nvPr/>
              </p:nvSpPr>
              <p:spPr bwMode="auto">
                <a:xfrm>
                  <a:off x="1220" y="1586"/>
                  <a:ext cx="104" cy="121"/>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7" name="Line 47"/>
                <p:cNvSpPr>
                  <a:spLocks noChangeShapeType="1"/>
                </p:cNvSpPr>
                <p:nvPr/>
              </p:nvSpPr>
              <p:spPr bwMode="auto">
                <a:xfrm>
                  <a:off x="1117" y="1662"/>
                  <a:ext cx="100" cy="120"/>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8" name="Line 48"/>
                <p:cNvSpPr>
                  <a:spLocks noChangeShapeType="1"/>
                </p:cNvSpPr>
                <p:nvPr/>
              </p:nvSpPr>
              <p:spPr bwMode="auto">
                <a:xfrm>
                  <a:off x="1021" y="1736"/>
                  <a:ext cx="99" cy="114"/>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9" name="Line 49"/>
                <p:cNvSpPr>
                  <a:spLocks noChangeShapeType="1"/>
                </p:cNvSpPr>
                <p:nvPr/>
              </p:nvSpPr>
              <p:spPr bwMode="auto">
                <a:xfrm>
                  <a:off x="924" y="1806"/>
                  <a:ext cx="104" cy="119"/>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40" name="Line 50"/>
                <p:cNvSpPr>
                  <a:spLocks noChangeShapeType="1"/>
                </p:cNvSpPr>
                <p:nvPr/>
              </p:nvSpPr>
              <p:spPr bwMode="auto">
                <a:xfrm>
                  <a:off x="835" y="1875"/>
                  <a:ext cx="100" cy="109"/>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41" name="Line 51"/>
                <p:cNvSpPr>
                  <a:spLocks noChangeShapeType="1"/>
                </p:cNvSpPr>
                <p:nvPr/>
              </p:nvSpPr>
              <p:spPr bwMode="auto">
                <a:xfrm>
                  <a:off x="737" y="1947"/>
                  <a:ext cx="98" cy="111"/>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42" name="Line 52"/>
                <p:cNvSpPr>
                  <a:spLocks noChangeShapeType="1"/>
                </p:cNvSpPr>
                <p:nvPr/>
              </p:nvSpPr>
              <p:spPr bwMode="auto">
                <a:xfrm>
                  <a:off x="634" y="2023"/>
                  <a:ext cx="98" cy="109"/>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graphicFrame>
          <p:nvGraphicFramePr>
            <p:cNvPr id="3128" name="Object 53"/>
            <p:cNvGraphicFramePr>
              <a:graphicFrameLocks noChangeAspect="1"/>
            </p:cNvGraphicFramePr>
            <p:nvPr/>
          </p:nvGraphicFramePr>
          <p:xfrm>
            <a:off x="975" y="1590"/>
            <a:ext cx="98" cy="105"/>
          </p:xfrm>
          <a:graphic>
            <a:graphicData uri="http://schemas.openxmlformats.org/presentationml/2006/ole">
              <mc:AlternateContent xmlns:mc="http://schemas.openxmlformats.org/markup-compatibility/2006">
                <mc:Choice xmlns:v="urn:schemas-microsoft-com:vml" Requires="v">
                  <p:oleObj spid="_x0000_s95754" name="Equation" r:id="rId15" imgW="152268" imgH="164957" progId="Equation.DSMT4">
                    <p:embed/>
                  </p:oleObj>
                </mc:Choice>
                <mc:Fallback>
                  <p:oleObj name="Equation" r:id="rId15" imgW="152268" imgH="164957" progId="Equation.DSMT4">
                    <p:embed/>
                    <p:pic>
                      <p:nvPicPr>
                        <p:cNvPr id="3128" name="Object 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5" y="1590"/>
                          <a:ext cx="98" cy="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28" name="Text Box 4"/>
          <p:cNvSpPr txBox="1">
            <a:spLocks noChangeArrowheads="1"/>
          </p:cNvSpPr>
          <p:nvPr/>
        </p:nvSpPr>
        <p:spPr bwMode="auto">
          <a:xfrm>
            <a:off x="7066708" y="476673"/>
            <a:ext cx="2149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omic Sans MS" pitchFamily="66" charset="0"/>
                <a:ea typeface="新細明體" charset="-120"/>
              </a:defRPr>
            </a:lvl1pPr>
            <a:lvl2pPr marL="742950" indent="-285750" eaLnBrk="0" hangingPunct="0">
              <a:defRPr kumimoji="1">
                <a:solidFill>
                  <a:schemeClr val="tx1"/>
                </a:solidFill>
                <a:latin typeface="Comic Sans MS" pitchFamily="66" charset="0"/>
                <a:ea typeface="新細明體" charset="-120"/>
              </a:defRPr>
            </a:lvl2pPr>
            <a:lvl3pPr marL="1143000" indent="-228600" eaLnBrk="0" hangingPunct="0">
              <a:defRPr kumimoji="1">
                <a:solidFill>
                  <a:schemeClr val="tx1"/>
                </a:solidFill>
                <a:latin typeface="Comic Sans MS" pitchFamily="66" charset="0"/>
                <a:ea typeface="新細明體" charset="-120"/>
              </a:defRPr>
            </a:lvl3pPr>
            <a:lvl4pPr marL="1600200" indent="-228600" eaLnBrk="0" hangingPunct="0">
              <a:defRPr kumimoji="1">
                <a:solidFill>
                  <a:schemeClr val="tx1"/>
                </a:solidFill>
                <a:latin typeface="Comic Sans MS" pitchFamily="66" charset="0"/>
                <a:ea typeface="新細明體" charset="-120"/>
              </a:defRPr>
            </a:lvl4pPr>
            <a:lvl5pPr marL="2057400" indent="-228600" eaLnBrk="0" hangingPunct="0">
              <a:defRPr kumimoji="1">
                <a:solidFill>
                  <a:schemeClr val="tx1"/>
                </a:solidFill>
                <a:latin typeface="Comic Sans MS" pitchFamily="66" charset="0"/>
                <a:ea typeface="新細明體"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charset="-120"/>
              </a:defRPr>
            </a:lvl9pPr>
          </a:lstStyle>
          <a:p>
            <a:pPr algn="ctr" eaLnBrk="1" hangingPunct="1">
              <a:spcBef>
                <a:spcPct val="50000"/>
              </a:spcBef>
              <a:defRPr/>
            </a:pPr>
            <a:r>
              <a:rPr lang="en-US" altLang="zh-TW" dirty="0">
                <a:solidFill>
                  <a:srgbClr val="0070C0"/>
                </a:solidFill>
                <a:latin typeface="+mj-ea"/>
                <a:ea typeface="+mj-ea"/>
              </a:rPr>
              <a:t>Scale degeneracy (BIEM)</a:t>
            </a:r>
          </a:p>
        </p:txBody>
      </p:sp>
      <p:sp>
        <p:nvSpPr>
          <p:cNvPr id="129" name="Text Box 4"/>
          <p:cNvSpPr txBox="1">
            <a:spLocks noChangeArrowheads="1"/>
          </p:cNvSpPr>
          <p:nvPr/>
        </p:nvSpPr>
        <p:spPr bwMode="auto">
          <a:xfrm>
            <a:off x="1872234" y="692697"/>
            <a:ext cx="2055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omic Sans MS" pitchFamily="66" charset="0"/>
                <a:ea typeface="新細明體" charset="-120"/>
              </a:defRPr>
            </a:lvl1pPr>
            <a:lvl2pPr marL="742950" indent="-285750" eaLnBrk="0" hangingPunct="0">
              <a:defRPr kumimoji="1">
                <a:solidFill>
                  <a:schemeClr val="tx1"/>
                </a:solidFill>
                <a:latin typeface="Comic Sans MS" pitchFamily="66" charset="0"/>
                <a:ea typeface="新細明體" charset="-120"/>
              </a:defRPr>
            </a:lvl2pPr>
            <a:lvl3pPr marL="1143000" indent="-228600" eaLnBrk="0" hangingPunct="0">
              <a:defRPr kumimoji="1">
                <a:solidFill>
                  <a:schemeClr val="tx1"/>
                </a:solidFill>
                <a:latin typeface="Comic Sans MS" pitchFamily="66" charset="0"/>
                <a:ea typeface="新細明體" charset="-120"/>
              </a:defRPr>
            </a:lvl3pPr>
            <a:lvl4pPr marL="1600200" indent="-228600" eaLnBrk="0" hangingPunct="0">
              <a:defRPr kumimoji="1">
                <a:solidFill>
                  <a:schemeClr val="tx1"/>
                </a:solidFill>
                <a:latin typeface="Comic Sans MS" pitchFamily="66" charset="0"/>
                <a:ea typeface="新細明體" charset="-120"/>
              </a:defRPr>
            </a:lvl4pPr>
            <a:lvl5pPr marL="2057400" indent="-228600" eaLnBrk="0" hangingPunct="0">
              <a:defRPr kumimoji="1">
                <a:solidFill>
                  <a:schemeClr val="tx1"/>
                </a:solidFill>
                <a:latin typeface="Comic Sans MS" pitchFamily="66" charset="0"/>
                <a:ea typeface="新細明體"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charset="-120"/>
              </a:defRPr>
            </a:lvl9pPr>
          </a:lstStyle>
          <a:p>
            <a:pPr algn="ctr" eaLnBrk="1" hangingPunct="1">
              <a:spcBef>
                <a:spcPct val="50000"/>
              </a:spcBef>
              <a:defRPr/>
            </a:pPr>
            <a:r>
              <a:rPr lang="en-US" altLang="zh-TW" dirty="0">
                <a:solidFill>
                  <a:srgbClr val="0070C0"/>
                </a:solidFill>
                <a:latin typeface="+mj-ea"/>
                <a:ea typeface="+mj-ea"/>
              </a:rPr>
              <a:t>Frequency degeneracy </a:t>
            </a:r>
            <a:r>
              <a:rPr lang="en-US" altLang="zh-TW" sz="1600" dirty="0">
                <a:solidFill>
                  <a:srgbClr val="0070C0"/>
                </a:solidFill>
                <a:latin typeface="+mj-ea"/>
                <a:ea typeface="+mj-ea"/>
              </a:rPr>
              <a:t>(Resonance)</a:t>
            </a:r>
          </a:p>
        </p:txBody>
      </p:sp>
      <p:sp>
        <p:nvSpPr>
          <p:cNvPr id="133" name="文字方塊 132"/>
          <p:cNvSpPr txBox="1"/>
          <p:nvPr/>
        </p:nvSpPr>
        <p:spPr>
          <a:xfrm>
            <a:off x="4439816" y="5445126"/>
            <a:ext cx="2482850" cy="307975"/>
          </a:xfrm>
          <a:prstGeom prst="rect">
            <a:avLst/>
          </a:prstGeom>
          <a:noFill/>
        </p:spPr>
        <p:txBody>
          <a:bodyPr>
            <a:spAutoFit/>
          </a:bodyPr>
          <a:lstStyle/>
          <a:p>
            <a:pPr>
              <a:defRPr/>
            </a:pPr>
            <a:r>
              <a:rPr lang="zh-TW" altLang="en-US" sz="1400" dirty="0">
                <a:latin typeface="+mj-ea"/>
                <a:ea typeface="+mj-ea"/>
              </a:rPr>
              <a:t>補  </a:t>
            </a:r>
            <a:r>
              <a:rPr lang="en-US" altLang="zh-TW" sz="1400" dirty="0">
                <a:latin typeface="+mj-ea"/>
                <a:ea typeface="+mj-ea"/>
              </a:rPr>
              <a:t>reasonable </a:t>
            </a:r>
            <a:r>
              <a:rPr lang="en-US" altLang="zh-TW" sz="1400" dirty="0" err="1">
                <a:latin typeface="+mj-ea"/>
                <a:ea typeface="+mj-ea"/>
              </a:rPr>
              <a:t>eigensolution</a:t>
            </a:r>
            <a:endParaRPr lang="en-US" altLang="zh-TW" sz="1400" dirty="0">
              <a:latin typeface="+mj-ea"/>
              <a:ea typeface="+mj-ea"/>
            </a:endParaRPr>
          </a:p>
        </p:txBody>
      </p:sp>
      <p:sp>
        <p:nvSpPr>
          <p:cNvPr id="134" name="文字方塊 133"/>
          <p:cNvSpPr txBox="1"/>
          <p:nvPr/>
        </p:nvSpPr>
        <p:spPr>
          <a:xfrm>
            <a:off x="5217692" y="5811839"/>
            <a:ext cx="1704975" cy="307975"/>
          </a:xfrm>
          <a:prstGeom prst="rect">
            <a:avLst/>
          </a:prstGeom>
          <a:noFill/>
        </p:spPr>
        <p:txBody>
          <a:bodyPr>
            <a:spAutoFit/>
          </a:bodyPr>
          <a:lstStyle/>
          <a:p>
            <a:pPr algn="r">
              <a:defRPr/>
            </a:pPr>
            <a:r>
              <a:rPr lang="en-US" altLang="zh-TW" sz="1400" dirty="0">
                <a:latin typeface="+mj-ea"/>
                <a:ea typeface="+mj-ea"/>
              </a:rPr>
              <a:t>Unique solution</a:t>
            </a:r>
          </a:p>
        </p:txBody>
      </p:sp>
      <p:grpSp>
        <p:nvGrpSpPr>
          <p:cNvPr id="3083" name="群組 1026"/>
          <p:cNvGrpSpPr>
            <a:grpSpLocks/>
          </p:cNvGrpSpPr>
          <p:nvPr/>
        </p:nvGrpSpPr>
        <p:grpSpPr bwMode="auto">
          <a:xfrm>
            <a:off x="4650954" y="4652963"/>
            <a:ext cx="2487761" cy="711200"/>
            <a:chOff x="500534" y="4653136"/>
            <a:chExt cx="2487072" cy="710997"/>
          </a:xfrm>
        </p:grpSpPr>
        <p:graphicFrame>
          <p:nvGraphicFramePr>
            <p:cNvPr id="3107" name="物件 126"/>
            <p:cNvGraphicFramePr>
              <a:graphicFrameLocks noChangeAspect="1"/>
            </p:cNvGraphicFramePr>
            <p:nvPr/>
          </p:nvGraphicFramePr>
          <p:xfrm>
            <a:off x="711342" y="4670691"/>
            <a:ext cx="621506" cy="310753"/>
          </p:xfrm>
          <a:graphic>
            <a:graphicData uri="http://schemas.openxmlformats.org/presentationml/2006/ole">
              <mc:AlternateContent xmlns:mc="http://schemas.openxmlformats.org/markup-compatibility/2006">
                <mc:Choice xmlns:v="urn:schemas-microsoft-com:vml" Requires="v">
                  <p:oleObj spid="_x0000_s95755" name="Equation" r:id="rId17" imgW="380835" imgH="190417" progId="Equation.DSMT4">
                    <p:embed/>
                  </p:oleObj>
                </mc:Choice>
                <mc:Fallback>
                  <p:oleObj name="Equation" r:id="rId17" imgW="380835" imgH="190417" progId="Equation.DSMT4">
                    <p:embed/>
                    <p:pic>
                      <p:nvPicPr>
                        <p:cNvPr id="3107" name="物件 12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1342" y="4670691"/>
                          <a:ext cx="621506" cy="31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5" name="文字方塊 1024"/>
            <p:cNvSpPr txBox="1"/>
            <p:nvPr/>
          </p:nvSpPr>
          <p:spPr>
            <a:xfrm>
              <a:off x="538019" y="5013395"/>
              <a:ext cx="2449587" cy="307689"/>
            </a:xfrm>
            <a:prstGeom prst="rect">
              <a:avLst/>
            </a:prstGeom>
            <a:noFill/>
          </p:spPr>
          <p:txBody>
            <a:bodyPr wrap="square">
              <a:spAutoFit/>
            </a:bodyPr>
            <a:lstStyle/>
            <a:p>
              <a:pPr>
                <a:defRPr/>
              </a:pPr>
              <a:r>
                <a:rPr lang="en-US" altLang="zh-TW" sz="1400" dirty="0">
                  <a:latin typeface="+mj-ea"/>
                  <a:ea typeface="+mj-ea"/>
                </a:rPr>
                <a:t>wedge</a:t>
              </a:r>
              <a:r>
                <a:rPr lang="zh-TW" altLang="en-US" sz="1400" dirty="0">
                  <a:latin typeface="+mj-ea"/>
                  <a:ea typeface="+mj-ea"/>
                </a:rPr>
                <a:t>內應力處處無窮大</a:t>
              </a:r>
              <a:endParaRPr lang="en-US" altLang="zh-TW" sz="1400" dirty="0">
                <a:latin typeface="+mj-ea"/>
                <a:ea typeface="+mj-ea"/>
              </a:endParaRPr>
            </a:p>
          </p:txBody>
        </p:sp>
        <p:sp>
          <p:nvSpPr>
            <p:cNvPr id="1026" name="矩形 1025"/>
            <p:cNvSpPr/>
            <p:nvPr/>
          </p:nvSpPr>
          <p:spPr>
            <a:xfrm>
              <a:off x="500534" y="4653136"/>
              <a:ext cx="2055242" cy="710997"/>
            </a:xfrm>
            <a:prstGeom prst="rect">
              <a:avLst/>
            </a:prstGeom>
            <a:noFill/>
            <a:ln w="19050">
              <a:solidFill>
                <a:srgbClr val="FF0000"/>
              </a:solidFill>
              <a:prstDash val="solid"/>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grpSp>
      <p:sp>
        <p:nvSpPr>
          <p:cNvPr id="1028" name="向右箭號 1027"/>
          <p:cNvSpPr/>
          <p:nvPr/>
        </p:nvSpPr>
        <p:spPr>
          <a:xfrm>
            <a:off x="4924005" y="5859464"/>
            <a:ext cx="287337" cy="211137"/>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sp>
        <p:nvSpPr>
          <p:cNvPr id="148" name="文字方塊 147"/>
          <p:cNvSpPr txBox="1"/>
          <p:nvPr/>
        </p:nvSpPr>
        <p:spPr>
          <a:xfrm>
            <a:off x="7642772" y="6453337"/>
            <a:ext cx="1933575" cy="307975"/>
          </a:xfrm>
          <a:prstGeom prst="rect">
            <a:avLst/>
          </a:prstGeom>
          <a:noFill/>
        </p:spPr>
        <p:txBody>
          <a:bodyPr>
            <a:spAutoFit/>
          </a:bodyPr>
          <a:lstStyle/>
          <a:p>
            <a:pPr algn="r">
              <a:defRPr/>
            </a:pPr>
            <a:r>
              <a:rPr lang="en-US" altLang="zh-TW" sz="1400" dirty="0" err="1">
                <a:latin typeface="+mj-ea"/>
                <a:ea typeface="+mj-ea"/>
              </a:rPr>
              <a:t>Nonunique</a:t>
            </a:r>
            <a:r>
              <a:rPr lang="en-US" altLang="zh-TW" sz="1400" dirty="0">
                <a:latin typeface="+mj-ea"/>
                <a:ea typeface="+mj-ea"/>
              </a:rPr>
              <a:t> solution</a:t>
            </a:r>
          </a:p>
        </p:txBody>
      </p:sp>
      <p:sp>
        <p:nvSpPr>
          <p:cNvPr id="149" name="向右箭號 148"/>
          <p:cNvSpPr/>
          <p:nvPr/>
        </p:nvSpPr>
        <p:spPr>
          <a:xfrm>
            <a:off x="7571955" y="6259514"/>
            <a:ext cx="287337" cy="211137"/>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grpSp>
        <p:nvGrpSpPr>
          <p:cNvPr id="3088" name="群組 1035"/>
          <p:cNvGrpSpPr>
            <a:grpSpLocks/>
          </p:cNvGrpSpPr>
          <p:nvPr/>
        </p:nvGrpSpPr>
        <p:grpSpPr bwMode="auto">
          <a:xfrm>
            <a:off x="1756793" y="2204865"/>
            <a:ext cx="2611437" cy="1139825"/>
            <a:chOff x="6300192" y="2780928"/>
            <a:chExt cx="2611718" cy="1140045"/>
          </a:xfrm>
        </p:grpSpPr>
        <p:grpSp>
          <p:nvGrpSpPr>
            <p:cNvPr id="3096" name="群組 125"/>
            <p:cNvGrpSpPr>
              <a:grpSpLocks/>
            </p:cNvGrpSpPr>
            <p:nvPr/>
          </p:nvGrpSpPr>
          <p:grpSpPr bwMode="auto">
            <a:xfrm>
              <a:off x="6300192" y="2780928"/>
              <a:ext cx="2536153" cy="1140045"/>
              <a:chOff x="6300190" y="2697051"/>
              <a:chExt cx="2536153" cy="1140045"/>
            </a:xfrm>
          </p:grpSpPr>
          <p:pic>
            <p:nvPicPr>
              <p:cNvPr id="3098" name="Picture 23"/>
              <p:cNvPicPr>
                <a:picLocks noChangeAspect="1" noChangeArrowheads="1"/>
              </p:cNvPicPr>
              <p:nvPr/>
            </p:nvPicPr>
            <p:blipFill>
              <a:blip r:embed="rId19">
                <a:extLst>
                  <a:ext uri="{28A0092B-C50C-407E-A947-70E740481C1C}">
                    <a14:useLocalDpi xmlns:a14="http://schemas.microsoft.com/office/drawing/2010/main" val="0"/>
                  </a:ext>
                </a:extLst>
              </a:blip>
              <a:srcRect r="37561"/>
              <a:stretch>
                <a:fillRect/>
              </a:stretch>
            </p:blipFill>
            <p:spPr bwMode="auto">
              <a:xfrm>
                <a:off x="6300190" y="2697051"/>
                <a:ext cx="2284153" cy="114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5" name="直線單箭頭接點 124"/>
              <p:cNvCxnSpPr/>
              <p:nvPr/>
            </p:nvCxnSpPr>
            <p:spPr>
              <a:xfrm>
                <a:off x="8583261" y="3319471"/>
                <a:ext cx="25243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3097" name="物件 149"/>
            <p:cNvGraphicFramePr>
              <a:graphicFrameLocks noChangeAspect="1"/>
            </p:cNvGraphicFramePr>
            <p:nvPr/>
          </p:nvGraphicFramePr>
          <p:xfrm>
            <a:off x="8662673" y="3003204"/>
            <a:ext cx="249237" cy="228600"/>
          </p:xfrm>
          <a:graphic>
            <a:graphicData uri="http://schemas.openxmlformats.org/presentationml/2006/ole">
              <mc:AlternateContent xmlns:mc="http://schemas.openxmlformats.org/markup-compatibility/2006">
                <mc:Choice xmlns:v="urn:schemas-microsoft-com:vml" Requires="v">
                  <p:oleObj spid="_x0000_s95756" name="Equation" r:id="rId20" imgW="152334" imgH="139639" progId="Equation.DSMT4">
                    <p:embed/>
                  </p:oleObj>
                </mc:Choice>
                <mc:Fallback>
                  <p:oleObj name="Equation" r:id="rId20" imgW="152334" imgH="139639" progId="Equation.DSMT4">
                    <p:embed/>
                    <p:pic>
                      <p:nvPicPr>
                        <p:cNvPr id="3097" name="物件 14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62673" y="3003204"/>
                          <a:ext cx="2492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089" name="物件 151"/>
          <p:cNvGraphicFramePr>
            <a:graphicFrameLocks noChangeAspect="1"/>
          </p:cNvGraphicFramePr>
          <p:nvPr>
            <p:extLst/>
          </p:nvPr>
        </p:nvGraphicFramePr>
        <p:xfrm>
          <a:off x="1632522" y="3644900"/>
          <a:ext cx="1571625" cy="330200"/>
        </p:xfrm>
        <a:graphic>
          <a:graphicData uri="http://schemas.openxmlformats.org/presentationml/2006/ole">
            <mc:AlternateContent xmlns:mc="http://schemas.openxmlformats.org/markup-compatibility/2006">
              <mc:Choice xmlns:v="urn:schemas-microsoft-com:vml" Requires="v">
                <p:oleObj spid="_x0000_s95757" name="Equation" r:id="rId22" imgW="965200" imgH="203200" progId="Equation.DSMT4">
                  <p:embed/>
                </p:oleObj>
              </mc:Choice>
              <mc:Fallback>
                <p:oleObj name="Equation" r:id="rId22" imgW="965200" imgH="203200" progId="Equation.DSMT4">
                  <p:embed/>
                  <p:pic>
                    <p:nvPicPr>
                      <p:cNvPr id="3089" name="物件 15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32522" y="3644900"/>
                        <a:ext cx="15716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90" name="物件 1036"/>
          <p:cNvGraphicFramePr>
            <a:graphicFrameLocks noChangeAspect="1"/>
          </p:cNvGraphicFramePr>
          <p:nvPr>
            <p:extLst/>
          </p:nvPr>
        </p:nvGraphicFramePr>
        <p:xfrm>
          <a:off x="1632521" y="3933826"/>
          <a:ext cx="2089150" cy="536575"/>
        </p:xfrm>
        <a:graphic>
          <a:graphicData uri="http://schemas.openxmlformats.org/presentationml/2006/ole">
            <mc:AlternateContent xmlns:mc="http://schemas.openxmlformats.org/markup-compatibility/2006">
              <mc:Choice xmlns:v="urn:schemas-microsoft-com:vml" Requires="v">
                <p:oleObj spid="_x0000_s95758" name="Equation" r:id="rId24" imgW="1282700" imgH="330200" progId="Equation.DSMT4">
                  <p:embed/>
                </p:oleObj>
              </mc:Choice>
              <mc:Fallback>
                <p:oleObj name="Equation" r:id="rId24" imgW="1282700" imgH="330200" progId="Equation.DSMT4">
                  <p:embed/>
                  <p:pic>
                    <p:nvPicPr>
                      <p:cNvPr id="3090" name="物件 103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32521" y="3933826"/>
                        <a:ext cx="2089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91" name="物件 1037"/>
          <p:cNvGraphicFramePr>
            <a:graphicFrameLocks noChangeAspect="1"/>
          </p:cNvGraphicFramePr>
          <p:nvPr>
            <p:extLst/>
          </p:nvPr>
        </p:nvGraphicFramePr>
        <p:xfrm>
          <a:off x="1632522" y="4652963"/>
          <a:ext cx="598487" cy="247650"/>
        </p:xfrm>
        <a:graphic>
          <a:graphicData uri="http://schemas.openxmlformats.org/presentationml/2006/ole">
            <mc:AlternateContent xmlns:mc="http://schemas.openxmlformats.org/markup-compatibility/2006">
              <mc:Choice xmlns:v="urn:schemas-microsoft-com:vml" Requires="v">
                <p:oleObj spid="_x0000_s95759" name="Equation" r:id="rId26" imgW="368140" imgH="152334" progId="Equation.DSMT4">
                  <p:embed/>
                </p:oleObj>
              </mc:Choice>
              <mc:Fallback>
                <p:oleObj name="Equation" r:id="rId26" imgW="368140" imgH="152334" progId="Equation.DSMT4">
                  <p:embed/>
                  <p:pic>
                    <p:nvPicPr>
                      <p:cNvPr id="3091" name="物件 103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32522" y="4652963"/>
                        <a:ext cx="5984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5" name="文字方塊 154"/>
          <p:cNvSpPr txBox="1"/>
          <p:nvPr/>
        </p:nvSpPr>
        <p:spPr>
          <a:xfrm>
            <a:off x="2280222" y="4941889"/>
            <a:ext cx="1970087" cy="306387"/>
          </a:xfrm>
          <a:prstGeom prst="rect">
            <a:avLst/>
          </a:prstGeom>
          <a:noFill/>
        </p:spPr>
        <p:txBody>
          <a:bodyPr>
            <a:spAutoFit/>
          </a:bodyPr>
          <a:lstStyle/>
          <a:p>
            <a:pPr>
              <a:defRPr/>
            </a:pPr>
            <a:r>
              <a:rPr lang="zh-TW" altLang="en-US" sz="1400" dirty="0">
                <a:latin typeface="+mj-ea"/>
                <a:ea typeface="+mj-ea"/>
              </a:rPr>
              <a:t>此時可加一補解，使得</a:t>
            </a:r>
            <a:endParaRPr lang="en-US" altLang="zh-TW" sz="1400" dirty="0">
              <a:latin typeface="+mj-ea"/>
              <a:ea typeface="+mj-ea"/>
            </a:endParaRPr>
          </a:p>
        </p:txBody>
      </p:sp>
      <p:graphicFrame>
        <p:nvGraphicFramePr>
          <p:cNvPr id="3093" name="物件 1039"/>
          <p:cNvGraphicFramePr>
            <a:graphicFrameLocks noChangeAspect="1"/>
          </p:cNvGraphicFramePr>
          <p:nvPr>
            <p:extLst/>
          </p:nvPr>
        </p:nvGraphicFramePr>
        <p:xfrm>
          <a:off x="1632522" y="5300664"/>
          <a:ext cx="2586037" cy="1093787"/>
        </p:xfrm>
        <a:graphic>
          <a:graphicData uri="http://schemas.openxmlformats.org/presentationml/2006/ole">
            <mc:AlternateContent xmlns:mc="http://schemas.openxmlformats.org/markup-compatibility/2006">
              <mc:Choice xmlns:v="urn:schemas-microsoft-com:vml" Requires="v">
                <p:oleObj spid="_x0000_s95760" name="Equation" r:id="rId28" imgW="1586811" imgH="672808" progId="Equation.DSMT4">
                  <p:embed/>
                </p:oleObj>
              </mc:Choice>
              <mc:Fallback>
                <p:oleObj name="Equation" r:id="rId28" imgW="1586811" imgH="672808" progId="Equation.DSMT4">
                  <p:embed/>
                  <p:pic>
                    <p:nvPicPr>
                      <p:cNvPr id="3093" name="物件 103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32522" y="5300664"/>
                        <a:ext cx="2586037"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 name="文字方塊 158"/>
          <p:cNvSpPr txBox="1"/>
          <p:nvPr/>
        </p:nvSpPr>
        <p:spPr>
          <a:xfrm>
            <a:off x="2280221" y="4614864"/>
            <a:ext cx="1439862" cy="307975"/>
          </a:xfrm>
          <a:prstGeom prst="rect">
            <a:avLst/>
          </a:prstGeom>
          <a:noFill/>
        </p:spPr>
        <p:txBody>
          <a:bodyPr>
            <a:spAutoFit/>
          </a:bodyPr>
          <a:lstStyle/>
          <a:p>
            <a:pPr>
              <a:defRPr/>
            </a:pPr>
            <a:r>
              <a:rPr lang="zh-TW" altLang="en-US" sz="1400" dirty="0">
                <a:latin typeface="+mj-ea"/>
                <a:ea typeface="+mj-ea"/>
              </a:rPr>
              <a:t>時，解為無限大</a:t>
            </a:r>
            <a:r>
              <a:rPr lang="en-US" altLang="zh-TW" sz="1400" dirty="0">
                <a:latin typeface="+mj-ea"/>
                <a:ea typeface="+mj-ea"/>
              </a:rPr>
              <a:t>.</a:t>
            </a:r>
          </a:p>
        </p:txBody>
      </p:sp>
      <p:sp>
        <p:nvSpPr>
          <p:cNvPr id="161" name="矩形 160"/>
          <p:cNvSpPr/>
          <p:nvPr/>
        </p:nvSpPr>
        <p:spPr>
          <a:xfrm>
            <a:off x="1559496" y="4546601"/>
            <a:ext cx="2690812" cy="396875"/>
          </a:xfrm>
          <a:prstGeom prst="rect">
            <a:avLst/>
          </a:prstGeom>
          <a:noFill/>
          <a:ln w="19050">
            <a:solidFill>
              <a:srgbClr val="FF0000"/>
            </a:solidFill>
            <a:prstDash val="solid"/>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sp>
        <p:nvSpPr>
          <p:cNvPr id="93" name="文字方塊 92"/>
          <p:cNvSpPr txBox="1"/>
          <p:nvPr/>
        </p:nvSpPr>
        <p:spPr bwMode="auto">
          <a:xfrm>
            <a:off x="2494027" y="1753072"/>
            <a:ext cx="2450266" cy="307777"/>
          </a:xfrm>
          <a:prstGeom prst="rect">
            <a:avLst/>
          </a:prstGeom>
          <a:noFill/>
        </p:spPr>
        <p:txBody>
          <a:bodyPr wrap="square">
            <a:spAutoFit/>
          </a:bodyPr>
          <a:lstStyle/>
          <a:p>
            <a:pPr>
              <a:defRPr/>
            </a:pPr>
            <a:r>
              <a:rPr lang="zh-TW" altLang="en-US" sz="1400" dirty="0">
                <a:latin typeface="+mj-ea"/>
                <a:ea typeface="+mj-ea"/>
              </a:rPr>
              <a:t>質點位移 隨時無窮大</a:t>
            </a:r>
            <a:endParaRPr lang="en-US" altLang="zh-TW" sz="1400" dirty="0">
              <a:latin typeface="+mj-ea"/>
              <a:ea typeface="+mj-ea"/>
            </a:endParaRPr>
          </a:p>
        </p:txBody>
      </p:sp>
      <p:graphicFrame>
        <p:nvGraphicFramePr>
          <p:cNvPr id="94" name="物件 1037"/>
          <p:cNvGraphicFramePr>
            <a:graphicFrameLocks noChangeAspect="1"/>
          </p:cNvGraphicFramePr>
          <p:nvPr>
            <p:extLst/>
          </p:nvPr>
        </p:nvGraphicFramePr>
        <p:xfrm>
          <a:off x="1991966" y="1526977"/>
          <a:ext cx="598487" cy="247650"/>
        </p:xfrm>
        <a:graphic>
          <a:graphicData uri="http://schemas.openxmlformats.org/presentationml/2006/ole">
            <mc:AlternateContent xmlns:mc="http://schemas.openxmlformats.org/markup-compatibility/2006">
              <mc:Choice xmlns:v="urn:schemas-microsoft-com:vml" Requires="v">
                <p:oleObj spid="_x0000_s95761" name="Equation" r:id="rId26" imgW="368140" imgH="152334" progId="Equation.DSMT4">
                  <p:embed/>
                </p:oleObj>
              </mc:Choice>
              <mc:Fallback>
                <p:oleObj name="Equation" r:id="rId26" imgW="368140" imgH="152334" progId="Equation.DSMT4">
                  <p:embed/>
                  <p:pic>
                    <p:nvPicPr>
                      <p:cNvPr id="94" name="物件 103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91966" y="1526977"/>
                        <a:ext cx="5984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 name="Object 10"/>
          <p:cNvGraphicFramePr>
            <a:graphicFrameLocks noChangeAspect="1"/>
          </p:cNvGraphicFramePr>
          <p:nvPr>
            <p:extLst/>
          </p:nvPr>
        </p:nvGraphicFramePr>
        <p:xfrm>
          <a:off x="8596196" y="996211"/>
          <a:ext cx="1449029" cy="1465100"/>
        </p:xfrm>
        <a:graphic>
          <a:graphicData uri="http://schemas.openxmlformats.org/presentationml/2006/ole">
            <mc:AlternateContent xmlns:mc="http://schemas.openxmlformats.org/markup-compatibility/2006">
              <mc:Choice xmlns:v="urn:schemas-microsoft-com:vml" Requires="v">
                <p:oleObj spid="_x0000_s95762" r:id="rId30" imgW="6173114" imgH="6185002" progId="Grapher.Document">
                  <p:embed/>
                </p:oleObj>
              </mc:Choice>
              <mc:Fallback>
                <p:oleObj r:id="rId30" imgW="6173114" imgH="6185002" progId="Grapher.Document">
                  <p:embed/>
                  <p:pic>
                    <p:nvPicPr>
                      <p:cNvPr id="95" name="Object 1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596196" y="996211"/>
                        <a:ext cx="1449029" cy="1465100"/>
                      </a:xfrm>
                      <a:prstGeom prst="rect">
                        <a:avLst/>
                      </a:prstGeom>
                      <a:noFill/>
                      <a:ln>
                        <a:noFill/>
                      </a:ln>
                      <a:extLst/>
                    </p:spPr>
                  </p:pic>
                </p:oleObj>
              </mc:Fallback>
            </mc:AlternateContent>
          </a:graphicData>
        </a:graphic>
      </p:graphicFrame>
      <p:grpSp>
        <p:nvGrpSpPr>
          <p:cNvPr id="96" name="群組 118"/>
          <p:cNvGrpSpPr>
            <a:grpSpLocks/>
          </p:cNvGrpSpPr>
          <p:nvPr/>
        </p:nvGrpSpPr>
        <p:grpSpPr bwMode="auto">
          <a:xfrm>
            <a:off x="7536173" y="2217553"/>
            <a:ext cx="2554870" cy="2827522"/>
            <a:chOff x="3131840" y="1868981"/>
            <a:chExt cx="2731880" cy="3119644"/>
          </a:xfrm>
        </p:grpSpPr>
        <p:pic>
          <p:nvPicPr>
            <p:cNvPr id="97" name="Picture 99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131840" y="2144625"/>
              <a:ext cx="2731880" cy="26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8" name="群組 101"/>
            <p:cNvGrpSpPr>
              <a:grpSpLocks noChangeAspect="1"/>
            </p:cNvGrpSpPr>
            <p:nvPr/>
          </p:nvGrpSpPr>
          <p:grpSpPr bwMode="auto">
            <a:xfrm>
              <a:off x="3564048" y="2452026"/>
              <a:ext cx="1152000" cy="576000"/>
              <a:chOff x="3564048" y="2473990"/>
              <a:chExt cx="1440000" cy="720000"/>
            </a:xfrm>
          </p:grpSpPr>
          <p:sp>
            <p:nvSpPr>
              <p:cNvPr id="114" name="橢圓 113"/>
              <p:cNvSpPr/>
              <p:nvPr/>
            </p:nvSpPr>
            <p:spPr>
              <a:xfrm>
                <a:off x="3563810" y="2473497"/>
                <a:ext cx="1439400" cy="720376"/>
              </a:xfrm>
              <a:prstGeom prst="ellipse">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p>
            </p:txBody>
          </p:sp>
          <p:cxnSp>
            <p:nvCxnSpPr>
              <p:cNvPr id="117" name="直線單箭頭接點 116"/>
              <p:cNvCxnSpPr>
                <a:endCxn id="114" idx="6"/>
              </p:cNvCxnSpPr>
              <p:nvPr/>
            </p:nvCxnSpPr>
            <p:spPr>
              <a:xfrm>
                <a:off x="4284503" y="2834678"/>
                <a:ext cx="71870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直線單箭頭接點 117"/>
              <p:cNvCxnSpPr/>
              <p:nvPr/>
            </p:nvCxnSpPr>
            <p:spPr>
              <a:xfrm flipV="1">
                <a:off x="4284503" y="2473497"/>
                <a:ext cx="0" cy="3611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9" name="物件 105"/>
              <p:cNvGraphicFramePr>
                <a:graphicFrameLocks noChangeAspect="1"/>
              </p:cNvGraphicFramePr>
              <p:nvPr/>
            </p:nvGraphicFramePr>
            <p:xfrm>
              <a:off x="4088786" y="2516217"/>
              <a:ext cx="195262" cy="277812"/>
            </p:xfrm>
            <a:graphic>
              <a:graphicData uri="http://schemas.openxmlformats.org/presentationml/2006/ole">
                <mc:AlternateContent xmlns:mc="http://schemas.openxmlformats.org/markup-compatibility/2006">
                  <mc:Choice xmlns:v="urn:schemas-microsoft-com:vml" Requires="v">
                    <p:oleObj spid="_x0000_s95763" name="Equation" r:id="rId33" imgW="126725" imgH="177415" progId="Equation.DSMT4">
                      <p:embed/>
                    </p:oleObj>
                  </mc:Choice>
                  <mc:Fallback>
                    <p:oleObj name="Equation" r:id="rId33" imgW="126725" imgH="177415" progId="Equation.DSMT4">
                      <p:embed/>
                      <p:pic>
                        <p:nvPicPr>
                          <p:cNvPr id="119" name="物件 105"/>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088786" y="2516217"/>
                            <a:ext cx="195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0" name="物件 106"/>
              <p:cNvGraphicFramePr>
                <a:graphicFrameLocks noChangeAspect="1"/>
              </p:cNvGraphicFramePr>
              <p:nvPr/>
            </p:nvGraphicFramePr>
            <p:xfrm>
              <a:off x="4448807" y="2862336"/>
              <a:ext cx="195262" cy="219075"/>
            </p:xfrm>
            <a:graphic>
              <a:graphicData uri="http://schemas.openxmlformats.org/presentationml/2006/ole">
                <mc:AlternateContent xmlns:mc="http://schemas.openxmlformats.org/markup-compatibility/2006">
                  <mc:Choice xmlns:v="urn:schemas-microsoft-com:vml" Requires="v">
                    <p:oleObj spid="_x0000_s95764" name="Equation" r:id="rId35" imgW="126835" imgH="139518" progId="Equation.DSMT4">
                      <p:embed/>
                    </p:oleObj>
                  </mc:Choice>
                  <mc:Fallback>
                    <p:oleObj name="Equation" r:id="rId35" imgW="126835" imgH="139518" progId="Equation.DSMT4">
                      <p:embed/>
                      <p:pic>
                        <p:nvPicPr>
                          <p:cNvPr id="120" name="物件 10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448807" y="2862336"/>
                            <a:ext cx="19526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99" name="群組 113"/>
            <p:cNvGrpSpPr>
              <a:grpSpLocks/>
            </p:cNvGrpSpPr>
            <p:nvPr/>
          </p:nvGrpSpPr>
          <p:grpSpPr bwMode="auto">
            <a:xfrm>
              <a:off x="3203313" y="3356568"/>
              <a:ext cx="1095755" cy="1031943"/>
              <a:chOff x="3114995" y="3369054"/>
              <a:chExt cx="1154612" cy="1151770"/>
            </a:xfrm>
          </p:grpSpPr>
          <p:sp>
            <p:nvSpPr>
              <p:cNvPr id="111" name="矩形圖說文字 60"/>
              <p:cNvSpPr/>
              <p:nvPr/>
            </p:nvSpPr>
            <p:spPr>
              <a:xfrm>
                <a:off x="3114995" y="3369054"/>
                <a:ext cx="1153120" cy="1151770"/>
              </a:xfrm>
              <a:custGeom>
                <a:avLst/>
                <a:gdLst>
                  <a:gd name="connsiteX0" fmla="*/ 0 w 1295715"/>
                  <a:gd name="connsiteY0" fmla="*/ 0 h 288112"/>
                  <a:gd name="connsiteX1" fmla="*/ 755834 w 1295715"/>
                  <a:gd name="connsiteY1" fmla="*/ 0 h 288112"/>
                  <a:gd name="connsiteX2" fmla="*/ 755834 w 1295715"/>
                  <a:gd name="connsiteY2" fmla="*/ 0 h 288112"/>
                  <a:gd name="connsiteX3" fmla="*/ 1079763 w 1295715"/>
                  <a:gd name="connsiteY3" fmla="*/ 0 h 288112"/>
                  <a:gd name="connsiteX4" fmla="*/ 1295715 w 1295715"/>
                  <a:gd name="connsiteY4" fmla="*/ 0 h 288112"/>
                  <a:gd name="connsiteX5" fmla="*/ 1295715 w 1295715"/>
                  <a:gd name="connsiteY5" fmla="*/ 168065 h 288112"/>
                  <a:gd name="connsiteX6" fmla="*/ 1295715 w 1295715"/>
                  <a:gd name="connsiteY6" fmla="*/ 168065 h 288112"/>
                  <a:gd name="connsiteX7" fmla="*/ 1295715 w 1295715"/>
                  <a:gd name="connsiteY7" fmla="*/ 240093 h 288112"/>
                  <a:gd name="connsiteX8" fmla="*/ 1295715 w 1295715"/>
                  <a:gd name="connsiteY8" fmla="*/ 288112 h 288112"/>
                  <a:gd name="connsiteX9" fmla="*/ 1079763 w 1295715"/>
                  <a:gd name="connsiteY9" fmla="*/ 288112 h 288112"/>
                  <a:gd name="connsiteX10" fmla="*/ 1270086 w 1295715"/>
                  <a:gd name="connsiteY10" fmla="*/ 1295674 h 288112"/>
                  <a:gd name="connsiteX11" fmla="*/ 755834 w 1295715"/>
                  <a:gd name="connsiteY11" fmla="*/ 288112 h 288112"/>
                  <a:gd name="connsiteX12" fmla="*/ 0 w 1295715"/>
                  <a:gd name="connsiteY12" fmla="*/ 288112 h 288112"/>
                  <a:gd name="connsiteX13" fmla="*/ 0 w 1295715"/>
                  <a:gd name="connsiteY13" fmla="*/ 240093 h 288112"/>
                  <a:gd name="connsiteX14" fmla="*/ 0 w 1295715"/>
                  <a:gd name="connsiteY14" fmla="*/ 168065 h 288112"/>
                  <a:gd name="connsiteX15" fmla="*/ 0 w 1295715"/>
                  <a:gd name="connsiteY15" fmla="*/ 168065 h 288112"/>
                  <a:gd name="connsiteX16" fmla="*/ 0 w 1295715"/>
                  <a:gd name="connsiteY16" fmla="*/ 0 h 288112"/>
                  <a:gd name="connsiteX0" fmla="*/ 0 w 1295715"/>
                  <a:gd name="connsiteY0" fmla="*/ 0 h 1295674"/>
                  <a:gd name="connsiteX1" fmla="*/ 755834 w 1295715"/>
                  <a:gd name="connsiteY1" fmla="*/ 0 h 1295674"/>
                  <a:gd name="connsiteX2" fmla="*/ 755834 w 1295715"/>
                  <a:gd name="connsiteY2" fmla="*/ 0 h 1295674"/>
                  <a:gd name="connsiteX3" fmla="*/ 1079763 w 1295715"/>
                  <a:gd name="connsiteY3" fmla="*/ 0 h 1295674"/>
                  <a:gd name="connsiteX4" fmla="*/ 1295715 w 1295715"/>
                  <a:gd name="connsiteY4" fmla="*/ 0 h 1295674"/>
                  <a:gd name="connsiteX5" fmla="*/ 1295715 w 1295715"/>
                  <a:gd name="connsiteY5" fmla="*/ 168065 h 1295674"/>
                  <a:gd name="connsiteX6" fmla="*/ 1295715 w 1295715"/>
                  <a:gd name="connsiteY6" fmla="*/ 168065 h 1295674"/>
                  <a:gd name="connsiteX7" fmla="*/ 1295715 w 1295715"/>
                  <a:gd name="connsiteY7" fmla="*/ 240093 h 1295674"/>
                  <a:gd name="connsiteX8" fmla="*/ 1295715 w 1295715"/>
                  <a:gd name="connsiteY8" fmla="*/ 288112 h 1295674"/>
                  <a:gd name="connsiteX9" fmla="*/ 870213 w 1295715"/>
                  <a:gd name="connsiteY9" fmla="*/ 288112 h 1295674"/>
                  <a:gd name="connsiteX10" fmla="*/ 1270086 w 1295715"/>
                  <a:gd name="connsiteY10" fmla="*/ 1295674 h 1295674"/>
                  <a:gd name="connsiteX11" fmla="*/ 755834 w 1295715"/>
                  <a:gd name="connsiteY11" fmla="*/ 288112 h 1295674"/>
                  <a:gd name="connsiteX12" fmla="*/ 0 w 1295715"/>
                  <a:gd name="connsiteY12" fmla="*/ 288112 h 1295674"/>
                  <a:gd name="connsiteX13" fmla="*/ 0 w 1295715"/>
                  <a:gd name="connsiteY13" fmla="*/ 240093 h 1295674"/>
                  <a:gd name="connsiteX14" fmla="*/ 0 w 1295715"/>
                  <a:gd name="connsiteY14" fmla="*/ 168065 h 1295674"/>
                  <a:gd name="connsiteX15" fmla="*/ 0 w 1295715"/>
                  <a:gd name="connsiteY15" fmla="*/ 168065 h 1295674"/>
                  <a:gd name="connsiteX16" fmla="*/ 0 w 1295715"/>
                  <a:gd name="connsiteY16" fmla="*/ 0 h 12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715" h="1295674">
                    <a:moveTo>
                      <a:pt x="0" y="0"/>
                    </a:moveTo>
                    <a:lnTo>
                      <a:pt x="755834" y="0"/>
                    </a:lnTo>
                    <a:lnTo>
                      <a:pt x="755834" y="0"/>
                    </a:lnTo>
                    <a:lnTo>
                      <a:pt x="1079763" y="0"/>
                    </a:lnTo>
                    <a:lnTo>
                      <a:pt x="1295715" y="0"/>
                    </a:lnTo>
                    <a:lnTo>
                      <a:pt x="1295715" y="168065"/>
                    </a:lnTo>
                    <a:lnTo>
                      <a:pt x="1295715" y="168065"/>
                    </a:lnTo>
                    <a:lnTo>
                      <a:pt x="1295715" y="240093"/>
                    </a:lnTo>
                    <a:lnTo>
                      <a:pt x="1295715" y="288112"/>
                    </a:lnTo>
                    <a:lnTo>
                      <a:pt x="870213" y="288112"/>
                    </a:lnTo>
                    <a:lnTo>
                      <a:pt x="1270086" y="1295674"/>
                    </a:lnTo>
                    <a:lnTo>
                      <a:pt x="755834" y="288112"/>
                    </a:lnTo>
                    <a:lnTo>
                      <a:pt x="0" y="288112"/>
                    </a:lnTo>
                    <a:lnTo>
                      <a:pt x="0" y="240093"/>
                    </a:lnTo>
                    <a:lnTo>
                      <a:pt x="0" y="168065"/>
                    </a:lnTo>
                    <a:lnTo>
                      <a:pt x="0" y="168065"/>
                    </a:lnTo>
                    <a:lnTo>
                      <a:pt x="0" y="0"/>
                    </a:lnTo>
                    <a:close/>
                  </a:path>
                </a:pathLst>
              </a:cu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113" name="文字方塊 109"/>
              <p:cNvSpPr txBox="1">
                <a:spLocks noChangeArrowheads="1"/>
              </p:cNvSpPr>
              <p:nvPr/>
            </p:nvSpPr>
            <p:spPr bwMode="auto">
              <a:xfrm>
                <a:off x="3129422" y="3370787"/>
                <a:ext cx="1140185" cy="49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algn="ctr"/>
                <a:r>
                  <a:rPr lang="en-US" altLang="zh-TW" sz="1000">
                    <a:latin typeface="Times New Roman" panose="02020603050405020304" pitchFamily="18" charset="0"/>
                    <a:cs typeface="Times New Roman" panose="02020603050405020304" pitchFamily="18" charset="0"/>
                  </a:rPr>
                  <a:t>Degenerate scale</a:t>
                </a:r>
                <a:endParaRPr lang="zh-TW" altLang="en-US" sz="1000"/>
              </a:p>
            </p:txBody>
          </p:sp>
        </p:grpSp>
        <p:grpSp>
          <p:nvGrpSpPr>
            <p:cNvPr id="100" name="群組 110"/>
            <p:cNvGrpSpPr>
              <a:grpSpLocks/>
            </p:cNvGrpSpPr>
            <p:nvPr/>
          </p:nvGrpSpPr>
          <p:grpSpPr bwMode="auto">
            <a:xfrm>
              <a:off x="3851342" y="3055938"/>
              <a:ext cx="1154918" cy="1394491"/>
              <a:chOff x="4139303" y="3258141"/>
              <a:chExt cx="1296793" cy="1830770"/>
            </a:xfrm>
          </p:grpSpPr>
          <p:sp>
            <p:nvSpPr>
              <p:cNvPr id="108" name="矩形圖說文字 57"/>
              <p:cNvSpPr/>
              <p:nvPr/>
            </p:nvSpPr>
            <p:spPr>
              <a:xfrm>
                <a:off x="4139303" y="3298494"/>
                <a:ext cx="1296543" cy="1790417"/>
              </a:xfrm>
              <a:custGeom>
                <a:avLst/>
                <a:gdLst>
                  <a:gd name="connsiteX0" fmla="*/ 0 w 1295715"/>
                  <a:gd name="connsiteY0" fmla="*/ 0 h 288112"/>
                  <a:gd name="connsiteX1" fmla="*/ 755834 w 1295715"/>
                  <a:gd name="connsiteY1" fmla="*/ 0 h 288112"/>
                  <a:gd name="connsiteX2" fmla="*/ 755834 w 1295715"/>
                  <a:gd name="connsiteY2" fmla="*/ 0 h 288112"/>
                  <a:gd name="connsiteX3" fmla="*/ 1079763 w 1295715"/>
                  <a:gd name="connsiteY3" fmla="*/ 0 h 288112"/>
                  <a:gd name="connsiteX4" fmla="*/ 1295715 w 1295715"/>
                  <a:gd name="connsiteY4" fmla="*/ 0 h 288112"/>
                  <a:gd name="connsiteX5" fmla="*/ 1295715 w 1295715"/>
                  <a:gd name="connsiteY5" fmla="*/ 168065 h 288112"/>
                  <a:gd name="connsiteX6" fmla="*/ 1295715 w 1295715"/>
                  <a:gd name="connsiteY6" fmla="*/ 168065 h 288112"/>
                  <a:gd name="connsiteX7" fmla="*/ 1295715 w 1295715"/>
                  <a:gd name="connsiteY7" fmla="*/ 240093 h 288112"/>
                  <a:gd name="connsiteX8" fmla="*/ 1295715 w 1295715"/>
                  <a:gd name="connsiteY8" fmla="*/ 288112 h 288112"/>
                  <a:gd name="connsiteX9" fmla="*/ 1079763 w 1295715"/>
                  <a:gd name="connsiteY9" fmla="*/ 288112 h 288112"/>
                  <a:gd name="connsiteX10" fmla="*/ 850987 w 1295715"/>
                  <a:gd name="connsiteY10" fmla="*/ 1790976 h 288112"/>
                  <a:gd name="connsiteX11" fmla="*/ 755834 w 1295715"/>
                  <a:gd name="connsiteY11" fmla="*/ 288112 h 288112"/>
                  <a:gd name="connsiteX12" fmla="*/ 0 w 1295715"/>
                  <a:gd name="connsiteY12" fmla="*/ 288112 h 288112"/>
                  <a:gd name="connsiteX13" fmla="*/ 0 w 1295715"/>
                  <a:gd name="connsiteY13" fmla="*/ 240093 h 288112"/>
                  <a:gd name="connsiteX14" fmla="*/ 0 w 1295715"/>
                  <a:gd name="connsiteY14" fmla="*/ 168065 h 288112"/>
                  <a:gd name="connsiteX15" fmla="*/ 0 w 1295715"/>
                  <a:gd name="connsiteY15" fmla="*/ 168065 h 288112"/>
                  <a:gd name="connsiteX16" fmla="*/ 0 w 1295715"/>
                  <a:gd name="connsiteY16" fmla="*/ 0 h 288112"/>
                  <a:gd name="connsiteX0" fmla="*/ 0 w 1295715"/>
                  <a:gd name="connsiteY0" fmla="*/ 0 h 1790976"/>
                  <a:gd name="connsiteX1" fmla="*/ 755834 w 1295715"/>
                  <a:gd name="connsiteY1" fmla="*/ 0 h 1790976"/>
                  <a:gd name="connsiteX2" fmla="*/ 755834 w 1295715"/>
                  <a:gd name="connsiteY2" fmla="*/ 0 h 1790976"/>
                  <a:gd name="connsiteX3" fmla="*/ 1079763 w 1295715"/>
                  <a:gd name="connsiteY3" fmla="*/ 0 h 1790976"/>
                  <a:gd name="connsiteX4" fmla="*/ 1295715 w 1295715"/>
                  <a:gd name="connsiteY4" fmla="*/ 0 h 1790976"/>
                  <a:gd name="connsiteX5" fmla="*/ 1295715 w 1295715"/>
                  <a:gd name="connsiteY5" fmla="*/ 168065 h 1790976"/>
                  <a:gd name="connsiteX6" fmla="*/ 1295715 w 1295715"/>
                  <a:gd name="connsiteY6" fmla="*/ 168065 h 1790976"/>
                  <a:gd name="connsiteX7" fmla="*/ 1295715 w 1295715"/>
                  <a:gd name="connsiteY7" fmla="*/ 240093 h 1790976"/>
                  <a:gd name="connsiteX8" fmla="*/ 1295715 w 1295715"/>
                  <a:gd name="connsiteY8" fmla="*/ 288112 h 1790976"/>
                  <a:gd name="connsiteX9" fmla="*/ 1079763 w 1295715"/>
                  <a:gd name="connsiteY9" fmla="*/ 288112 h 1790976"/>
                  <a:gd name="connsiteX10" fmla="*/ 850987 w 1295715"/>
                  <a:gd name="connsiteY10" fmla="*/ 1790976 h 1790976"/>
                  <a:gd name="connsiteX11" fmla="*/ 984434 w 1295715"/>
                  <a:gd name="connsiteY11" fmla="*/ 288112 h 1790976"/>
                  <a:gd name="connsiteX12" fmla="*/ 0 w 1295715"/>
                  <a:gd name="connsiteY12" fmla="*/ 288112 h 1790976"/>
                  <a:gd name="connsiteX13" fmla="*/ 0 w 1295715"/>
                  <a:gd name="connsiteY13" fmla="*/ 240093 h 1790976"/>
                  <a:gd name="connsiteX14" fmla="*/ 0 w 1295715"/>
                  <a:gd name="connsiteY14" fmla="*/ 168065 h 1790976"/>
                  <a:gd name="connsiteX15" fmla="*/ 0 w 1295715"/>
                  <a:gd name="connsiteY15" fmla="*/ 168065 h 1790976"/>
                  <a:gd name="connsiteX16" fmla="*/ 0 w 1295715"/>
                  <a:gd name="connsiteY16" fmla="*/ 0 h 17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715" h="1790976">
                    <a:moveTo>
                      <a:pt x="0" y="0"/>
                    </a:moveTo>
                    <a:lnTo>
                      <a:pt x="755834" y="0"/>
                    </a:lnTo>
                    <a:lnTo>
                      <a:pt x="755834" y="0"/>
                    </a:lnTo>
                    <a:lnTo>
                      <a:pt x="1079763" y="0"/>
                    </a:lnTo>
                    <a:lnTo>
                      <a:pt x="1295715" y="0"/>
                    </a:lnTo>
                    <a:lnTo>
                      <a:pt x="1295715" y="168065"/>
                    </a:lnTo>
                    <a:lnTo>
                      <a:pt x="1295715" y="168065"/>
                    </a:lnTo>
                    <a:lnTo>
                      <a:pt x="1295715" y="240093"/>
                    </a:lnTo>
                    <a:lnTo>
                      <a:pt x="1295715" y="288112"/>
                    </a:lnTo>
                    <a:lnTo>
                      <a:pt x="1079763" y="288112"/>
                    </a:lnTo>
                    <a:lnTo>
                      <a:pt x="850987" y="1790976"/>
                    </a:lnTo>
                    <a:lnTo>
                      <a:pt x="984434" y="288112"/>
                    </a:lnTo>
                    <a:lnTo>
                      <a:pt x="0" y="288112"/>
                    </a:lnTo>
                    <a:lnTo>
                      <a:pt x="0" y="240093"/>
                    </a:lnTo>
                    <a:lnTo>
                      <a:pt x="0" y="168065"/>
                    </a:lnTo>
                    <a:lnTo>
                      <a:pt x="0" y="168065"/>
                    </a:lnTo>
                    <a:lnTo>
                      <a:pt x="0" y="0"/>
                    </a:lnTo>
                    <a:close/>
                  </a:path>
                </a:pathLst>
              </a:cu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110" name="文字方塊 112"/>
              <p:cNvSpPr txBox="1">
                <a:spLocks noChangeArrowheads="1"/>
              </p:cNvSpPr>
              <p:nvPr/>
            </p:nvSpPr>
            <p:spPr bwMode="auto">
              <a:xfrm>
                <a:off x="4139952" y="3258141"/>
                <a:ext cx="1296144" cy="35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algn="ctr"/>
                <a:r>
                  <a:rPr lang="en-US" altLang="zh-TW" sz="1000">
                    <a:latin typeface="Times New Roman" panose="02020603050405020304" pitchFamily="18" charset="0"/>
                    <a:cs typeface="Times New Roman" panose="02020603050405020304" pitchFamily="18" charset="0"/>
                  </a:rPr>
                  <a:t>Degenerate scale</a:t>
                </a:r>
                <a:endParaRPr lang="zh-TW" altLang="en-US" sz="1000"/>
              </a:p>
            </p:txBody>
          </p:sp>
        </p:grpSp>
        <p:sp>
          <p:nvSpPr>
            <p:cNvPr id="101" name="文字方塊 100"/>
            <p:cNvSpPr txBox="1"/>
            <p:nvPr/>
          </p:nvSpPr>
          <p:spPr>
            <a:xfrm>
              <a:off x="4531135" y="4388509"/>
              <a:ext cx="719500" cy="280149"/>
            </a:xfrm>
            <a:prstGeom prst="rect">
              <a:avLst/>
            </a:prstGeom>
            <a:noFill/>
          </p:spPr>
          <p:txBody>
            <a:bodyPr>
              <a:spAutoFit/>
            </a:bodyPr>
            <a:lstStyle/>
            <a:p>
              <a:pPr>
                <a:defRPr/>
              </a:pPr>
              <a:r>
                <a:rPr lang="en-US" altLang="zh-TW" sz="1050" b="1" dirty="0"/>
                <a:t>0.93040</a:t>
              </a:r>
              <a:endParaRPr lang="zh-TW" altLang="en-US" sz="1050" b="1" dirty="0"/>
            </a:p>
          </p:txBody>
        </p:sp>
        <p:sp>
          <p:nvSpPr>
            <p:cNvPr id="102" name="文字方塊 101"/>
            <p:cNvSpPr txBox="1"/>
            <p:nvPr/>
          </p:nvSpPr>
          <p:spPr>
            <a:xfrm>
              <a:off x="3757631" y="4380573"/>
              <a:ext cx="665500" cy="458425"/>
            </a:xfrm>
            <a:prstGeom prst="rect">
              <a:avLst/>
            </a:prstGeom>
            <a:noFill/>
          </p:spPr>
          <p:txBody>
            <a:bodyPr>
              <a:spAutoFit/>
            </a:bodyPr>
            <a:lstStyle/>
            <a:p>
              <a:pPr>
                <a:defRPr/>
              </a:pPr>
              <a:r>
                <a:rPr lang="en-US" altLang="zh-TW" sz="1050" b="1" dirty="0"/>
                <a:t>0.78760 </a:t>
              </a:r>
              <a:endParaRPr lang="zh-TW" altLang="en-US" sz="1050" b="1" dirty="0"/>
            </a:p>
          </p:txBody>
        </p:sp>
        <p:graphicFrame>
          <p:nvGraphicFramePr>
            <p:cNvPr id="106" name="物件 116"/>
            <p:cNvGraphicFramePr>
              <a:graphicFrameLocks noChangeAspect="1"/>
            </p:cNvGraphicFramePr>
            <p:nvPr/>
          </p:nvGraphicFramePr>
          <p:xfrm>
            <a:off x="3270336" y="1868981"/>
            <a:ext cx="274116" cy="216000"/>
          </p:xfrm>
          <a:graphic>
            <a:graphicData uri="http://schemas.openxmlformats.org/presentationml/2006/ole">
              <mc:AlternateContent xmlns:mc="http://schemas.openxmlformats.org/markup-compatibility/2006">
                <mc:Choice xmlns:v="urn:schemas-microsoft-com:vml" Requires="v">
                  <p:oleObj spid="_x0000_s95765" name="Equation" r:id="rId37" imgW="291973" imgH="228501" progId="Equation.DSMT4">
                    <p:embed/>
                  </p:oleObj>
                </mc:Choice>
                <mc:Fallback>
                  <p:oleObj name="Equation" r:id="rId37" imgW="291973" imgH="228501" progId="Equation.DSMT4">
                    <p:embed/>
                    <p:pic>
                      <p:nvPicPr>
                        <p:cNvPr id="106" name="物件 11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270336" y="1868981"/>
                          <a:ext cx="274116"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 name="物件 117"/>
            <p:cNvGraphicFramePr>
              <a:graphicFrameLocks noChangeAspect="1"/>
            </p:cNvGraphicFramePr>
            <p:nvPr/>
          </p:nvGraphicFramePr>
          <p:xfrm>
            <a:off x="4486028" y="4808625"/>
            <a:ext cx="99927" cy="180000"/>
          </p:xfrm>
          <a:graphic>
            <a:graphicData uri="http://schemas.openxmlformats.org/presentationml/2006/ole">
              <mc:AlternateContent xmlns:mc="http://schemas.openxmlformats.org/markup-compatibility/2006">
                <mc:Choice xmlns:v="urn:schemas-microsoft-com:vml" Requires="v">
                  <p:oleObj spid="_x0000_s95766" name="Equation" r:id="rId39" imgW="126725" imgH="177415" progId="Equation.DSMT4">
                    <p:embed/>
                  </p:oleObj>
                </mc:Choice>
                <mc:Fallback>
                  <p:oleObj name="Equation" r:id="rId39" imgW="126725" imgH="177415" progId="Equation.DSMT4">
                    <p:embed/>
                    <p:pic>
                      <p:nvPicPr>
                        <p:cNvPr id="107" name="物件 117"/>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86028" y="4808625"/>
                          <a:ext cx="99927"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21" name="群組 1034"/>
          <p:cNvGrpSpPr>
            <a:grpSpLocks/>
          </p:cNvGrpSpPr>
          <p:nvPr/>
        </p:nvGrpSpPr>
        <p:grpSpPr bwMode="auto">
          <a:xfrm>
            <a:off x="7575130" y="5078414"/>
            <a:ext cx="2592387" cy="1239837"/>
            <a:chOff x="3271448" y="4830212"/>
            <a:chExt cx="2592272" cy="1239985"/>
          </a:xfrm>
        </p:grpSpPr>
        <p:grpSp>
          <p:nvGrpSpPr>
            <p:cNvPr id="122" name="群組 1031"/>
            <p:cNvGrpSpPr>
              <a:grpSpLocks/>
            </p:cNvGrpSpPr>
            <p:nvPr/>
          </p:nvGrpSpPr>
          <p:grpSpPr bwMode="auto">
            <a:xfrm>
              <a:off x="3404773" y="4948538"/>
              <a:ext cx="1311275" cy="993372"/>
              <a:chOff x="4211960" y="5076825"/>
              <a:chExt cx="1311275" cy="993372"/>
            </a:xfrm>
          </p:grpSpPr>
          <p:graphicFrame>
            <p:nvGraphicFramePr>
              <p:cNvPr id="127" name="物件 1028"/>
              <p:cNvGraphicFramePr>
                <a:graphicFrameLocks noChangeAspect="1"/>
              </p:cNvGraphicFramePr>
              <p:nvPr/>
            </p:nvGraphicFramePr>
            <p:xfrm>
              <a:off x="4211960" y="5076825"/>
              <a:ext cx="1227137" cy="357188"/>
            </p:xfrm>
            <a:graphic>
              <a:graphicData uri="http://schemas.openxmlformats.org/presentationml/2006/ole">
                <mc:AlternateContent xmlns:mc="http://schemas.openxmlformats.org/markup-compatibility/2006">
                  <mc:Choice xmlns:v="urn:schemas-microsoft-com:vml" Requires="v">
                    <p:oleObj spid="_x0000_s95767" name="Equation" r:id="rId41" imgW="1524000" imgH="444500" progId="Equation.DSMT4">
                      <p:embed/>
                    </p:oleObj>
                  </mc:Choice>
                  <mc:Fallback>
                    <p:oleObj name="Equation" r:id="rId41" imgW="1524000" imgH="444500" progId="Equation.DSMT4">
                      <p:embed/>
                      <p:pic>
                        <p:nvPicPr>
                          <p:cNvPr id="127" name="物件 1028"/>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211960" y="5076825"/>
                            <a:ext cx="122713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0" name="物件 1029"/>
              <p:cNvGraphicFramePr>
                <a:graphicFrameLocks noChangeAspect="1"/>
              </p:cNvGraphicFramePr>
              <p:nvPr/>
            </p:nvGraphicFramePr>
            <p:xfrm>
              <a:off x="4211960" y="5479240"/>
              <a:ext cx="1311275" cy="381000"/>
            </p:xfrm>
            <a:graphic>
              <a:graphicData uri="http://schemas.openxmlformats.org/presentationml/2006/ole">
                <mc:AlternateContent xmlns:mc="http://schemas.openxmlformats.org/markup-compatibility/2006">
                  <mc:Choice xmlns:v="urn:schemas-microsoft-com:vml" Requires="v">
                    <p:oleObj spid="_x0000_s95768" name="Equation" r:id="rId43" imgW="1524000" imgH="444500" progId="Equation.DSMT4">
                      <p:embed/>
                    </p:oleObj>
                  </mc:Choice>
                  <mc:Fallback>
                    <p:oleObj name="Equation" r:id="rId43" imgW="1524000" imgH="444500" progId="Equation.DSMT4">
                      <p:embed/>
                      <p:pic>
                        <p:nvPicPr>
                          <p:cNvPr id="130" name="物件 102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211960" y="5479240"/>
                            <a:ext cx="1311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1" name="物件 1030"/>
              <p:cNvGraphicFramePr>
                <a:graphicFrameLocks noChangeAspect="1"/>
              </p:cNvGraphicFramePr>
              <p:nvPr/>
            </p:nvGraphicFramePr>
            <p:xfrm>
              <a:off x="4211960" y="5917797"/>
              <a:ext cx="568325" cy="152400"/>
            </p:xfrm>
            <a:graphic>
              <a:graphicData uri="http://schemas.openxmlformats.org/presentationml/2006/ole">
                <mc:AlternateContent xmlns:mc="http://schemas.openxmlformats.org/markup-compatibility/2006">
                  <mc:Choice xmlns:v="urn:schemas-microsoft-com:vml" Requires="v">
                    <p:oleObj spid="_x0000_s95769" name="Equation" r:id="rId45" imgW="660113" imgH="177723" progId="Equation.DSMT4">
                      <p:embed/>
                    </p:oleObj>
                  </mc:Choice>
                  <mc:Fallback>
                    <p:oleObj name="Equation" r:id="rId45" imgW="660113" imgH="177723" progId="Equation.DSMT4">
                      <p:embed/>
                      <p:pic>
                        <p:nvPicPr>
                          <p:cNvPr id="131" name="物件 103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211960" y="5917797"/>
                            <a:ext cx="5683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123" name="物件 140"/>
            <p:cNvGraphicFramePr>
              <a:graphicFrameLocks noChangeAspect="1"/>
            </p:cNvGraphicFramePr>
            <p:nvPr/>
          </p:nvGraphicFramePr>
          <p:xfrm>
            <a:off x="5275390" y="5113238"/>
            <a:ext cx="557212" cy="639763"/>
          </p:xfrm>
          <a:graphic>
            <a:graphicData uri="http://schemas.openxmlformats.org/presentationml/2006/ole">
              <mc:AlternateContent xmlns:mc="http://schemas.openxmlformats.org/markup-compatibility/2006">
                <mc:Choice xmlns:v="urn:schemas-microsoft-com:vml" Requires="v">
                  <p:oleObj spid="_x0000_s95770" name="Equation" r:id="rId47" imgW="342751" imgH="393529" progId="Equation.DSMT4">
                    <p:embed/>
                  </p:oleObj>
                </mc:Choice>
                <mc:Fallback>
                  <p:oleObj name="Equation" r:id="rId47" imgW="342751" imgH="393529" progId="Equation.DSMT4">
                    <p:embed/>
                    <p:pic>
                      <p:nvPicPr>
                        <p:cNvPr id="123" name="物件 140"/>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275390" y="5113238"/>
                          <a:ext cx="5572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4" name="矩形 123"/>
            <p:cNvSpPr/>
            <p:nvPr/>
          </p:nvSpPr>
          <p:spPr>
            <a:xfrm>
              <a:off x="3271448" y="4830212"/>
              <a:ext cx="2592272" cy="1239985"/>
            </a:xfrm>
            <a:prstGeom prst="rect">
              <a:avLst/>
            </a:prstGeom>
            <a:noFill/>
            <a:ln w="19050">
              <a:solidFill>
                <a:srgbClr val="FF0000"/>
              </a:solidFill>
              <a:prstDash val="solid"/>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sp>
          <p:nvSpPr>
            <p:cNvPr id="126" name="向右箭號 125"/>
            <p:cNvSpPr/>
            <p:nvPr/>
          </p:nvSpPr>
          <p:spPr>
            <a:xfrm>
              <a:off x="4866814" y="5316045"/>
              <a:ext cx="277801" cy="234978"/>
            </a:xfrm>
            <a:prstGeom prst="right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grpSp>
      <p:sp>
        <p:nvSpPr>
          <p:cNvPr id="135" name="向右箭號 134"/>
          <p:cNvSpPr/>
          <p:nvPr/>
        </p:nvSpPr>
        <p:spPr>
          <a:xfrm>
            <a:off x="7724355" y="6411914"/>
            <a:ext cx="287337" cy="211137"/>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sp>
        <p:nvSpPr>
          <p:cNvPr id="136" name="Text Box 8"/>
          <p:cNvSpPr txBox="1">
            <a:spLocks noChangeArrowheads="1"/>
          </p:cNvSpPr>
          <p:nvPr/>
        </p:nvSpPr>
        <p:spPr bwMode="auto">
          <a:xfrm>
            <a:off x="4618436" y="4003675"/>
            <a:ext cx="24479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eaLnBrk="1" hangingPunct="1">
              <a:spcBef>
                <a:spcPct val="50000"/>
              </a:spcBef>
            </a:pPr>
            <a:r>
              <a:rPr lang="en-US" altLang="zh-TW" sz="2000" dirty="0">
                <a:latin typeface="Times New Roman" panose="02020603050405020304" pitchFamily="18" charset="0"/>
              </a:rPr>
              <a:t>( T.C.T. Ting </a:t>
            </a:r>
            <a:r>
              <a:rPr lang="zh-TW" altLang="en-US" sz="2000" dirty="0">
                <a:latin typeface="Times New Roman" panose="02020603050405020304" pitchFamily="18" charset="0"/>
              </a:rPr>
              <a:t>丁啟財</a:t>
            </a:r>
            <a:r>
              <a:rPr lang="en-US" altLang="zh-TW" sz="2000" dirty="0">
                <a:latin typeface="Times New Roman" panose="02020603050405020304" pitchFamily="18" charset="0"/>
              </a:rPr>
              <a:t>)</a:t>
            </a:r>
          </a:p>
        </p:txBody>
      </p:sp>
      <p:sp>
        <p:nvSpPr>
          <p:cNvPr id="137" name="Text Box 9"/>
          <p:cNvSpPr txBox="1">
            <a:spLocks noChangeArrowheads="1"/>
          </p:cNvSpPr>
          <p:nvPr/>
        </p:nvSpPr>
        <p:spPr bwMode="auto">
          <a:xfrm>
            <a:off x="4816873" y="3695700"/>
            <a:ext cx="2447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eaLnBrk="1" hangingPunct="1">
              <a:spcBef>
                <a:spcPct val="50000"/>
              </a:spcBef>
            </a:pPr>
            <a:r>
              <a:rPr kumimoji="0" lang="en-US" altLang="zh-TW" sz="2000">
                <a:solidFill>
                  <a:schemeClr val="tx2"/>
                </a:solidFill>
                <a:latin typeface="Times New Roman" panose="02020603050405020304" pitchFamily="18" charset="0"/>
              </a:rPr>
              <a:t>Levy’s problem</a:t>
            </a:r>
          </a:p>
        </p:txBody>
      </p:sp>
    </p:spTree>
    <p:extLst>
      <p:ext uri="{BB962C8B-B14F-4D97-AF65-F5344CB8AC3E}">
        <p14:creationId xmlns:p14="http://schemas.microsoft.com/office/powerpoint/2010/main" val="4177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73DA0BB7-265A-403C-9275-D587AB510EDC}" type="slidenum">
              <a:rPr lang="zh-TW" altLang="en-US" smtClean="0"/>
              <a:pPr/>
              <a:t>58</a:t>
            </a:fld>
            <a:endParaRPr lang="zh-TW" altLang="en-US" dirty="0"/>
          </a:p>
        </p:txBody>
      </p:sp>
      <p:grpSp>
        <p:nvGrpSpPr>
          <p:cNvPr id="3" name="群組 2"/>
          <p:cNvGrpSpPr/>
          <p:nvPr/>
        </p:nvGrpSpPr>
        <p:grpSpPr>
          <a:xfrm>
            <a:off x="2564736" y="1322290"/>
            <a:ext cx="1872000" cy="1550864"/>
            <a:chOff x="3655170" y="1304018"/>
            <a:chExt cx="1879997" cy="1550864"/>
          </a:xfrm>
        </p:grpSpPr>
        <p:sp>
          <p:nvSpPr>
            <p:cNvPr id="4" name="橢圓 16"/>
            <p:cNvSpPr>
              <a:spLocks noChangeAspect="1"/>
            </p:cNvSpPr>
            <p:nvPr/>
          </p:nvSpPr>
          <p:spPr>
            <a:xfrm>
              <a:off x="3655170" y="1304018"/>
              <a:ext cx="1855886" cy="1550864"/>
            </a:xfrm>
            <a:custGeom>
              <a:avLst/>
              <a:gdLst>
                <a:gd name="connsiteX0" fmla="*/ 0 w 2160240"/>
                <a:gd name="connsiteY0" fmla="*/ 1080120 h 2160240"/>
                <a:gd name="connsiteX1" fmla="*/ 1080120 w 2160240"/>
                <a:gd name="connsiteY1" fmla="*/ 0 h 2160240"/>
                <a:gd name="connsiteX2" fmla="*/ 2160240 w 2160240"/>
                <a:gd name="connsiteY2" fmla="*/ 1080120 h 2160240"/>
                <a:gd name="connsiteX3" fmla="*/ 1080120 w 2160240"/>
                <a:gd name="connsiteY3" fmla="*/ 2160240 h 2160240"/>
                <a:gd name="connsiteX4" fmla="*/ 0 w 2160240"/>
                <a:gd name="connsiteY4" fmla="*/ 1080120 h 2160240"/>
                <a:gd name="connsiteX0" fmla="*/ 3 w 2160243"/>
                <a:gd name="connsiteY0" fmla="*/ 679526 h 1759646"/>
                <a:gd name="connsiteX1" fmla="*/ 1088832 w 2160243"/>
                <a:gd name="connsiteY1" fmla="*/ 0 h 1759646"/>
                <a:gd name="connsiteX2" fmla="*/ 2160243 w 2160243"/>
                <a:gd name="connsiteY2" fmla="*/ 679526 h 1759646"/>
                <a:gd name="connsiteX3" fmla="*/ 1080123 w 2160243"/>
                <a:gd name="connsiteY3" fmla="*/ 1759646 h 1759646"/>
                <a:gd name="connsiteX4" fmla="*/ 3 w 2160243"/>
                <a:gd name="connsiteY4" fmla="*/ 679526 h 1759646"/>
                <a:gd name="connsiteX0" fmla="*/ 3 w 1855443"/>
                <a:gd name="connsiteY0" fmla="*/ 679728 h 1759865"/>
                <a:gd name="connsiteX1" fmla="*/ 1088832 w 1855443"/>
                <a:gd name="connsiteY1" fmla="*/ 202 h 1759865"/>
                <a:gd name="connsiteX2" fmla="*/ 1855443 w 1855443"/>
                <a:gd name="connsiteY2" fmla="*/ 653602 h 1759865"/>
                <a:gd name="connsiteX3" fmla="*/ 1080123 w 1855443"/>
                <a:gd name="connsiteY3" fmla="*/ 1759848 h 1759865"/>
                <a:gd name="connsiteX4" fmla="*/ 3 w 1855443"/>
                <a:gd name="connsiteY4" fmla="*/ 679728 h 1759865"/>
                <a:gd name="connsiteX0" fmla="*/ 446 w 1855886"/>
                <a:gd name="connsiteY0" fmla="*/ 679728 h 1550864"/>
                <a:gd name="connsiteX1" fmla="*/ 1089275 w 1855886"/>
                <a:gd name="connsiteY1" fmla="*/ 202 h 1550864"/>
                <a:gd name="connsiteX2" fmla="*/ 1855886 w 1855886"/>
                <a:gd name="connsiteY2" fmla="*/ 653602 h 1550864"/>
                <a:gd name="connsiteX3" fmla="*/ 967354 w 1855886"/>
                <a:gd name="connsiteY3" fmla="*/ 1550842 h 1550864"/>
                <a:gd name="connsiteX4" fmla="*/ 446 w 1855886"/>
                <a:gd name="connsiteY4" fmla="*/ 679728 h 155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886" h="1550864">
                  <a:moveTo>
                    <a:pt x="446" y="679728"/>
                  </a:moveTo>
                  <a:cubicBezTo>
                    <a:pt x="20766" y="421288"/>
                    <a:pt x="780035" y="4556"/>
                    <a:pt x="1089275" y="202"/>
                  </a:cubicBezTo>
                  <a:cubicBezTo>
                    <a:pt x="1398515" y="-4152"/>
                    <a:pt x="1855886" y="57068"/>
                    <a:pt x="1855886" y="653602"/>
                  </a:cubicBezTo>
                  <a:cubicBezTo>
                    <a:pt x="1855886" y="1250136"/>
                    <a:pt x="1276594" y="1546488"/>
                    <a:pt x="967354" y="1550842"/>
                  </a:cubicBezTo>
                  <a:cubicBezTo>
                    <a:pt x="658114" y="1555196"/>
                    <a:pt x="-19874" y="938168"/>
                    <a:pt x="446" y="679728"/>
                  </a:cubicBezTo>
                  <a:close/>
                </a:path>
              </a:pathLst>
            </a:custGeom>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5" name="文字方塊 4"/>
            <p:cNvSpPr txBox="1"/>
            <p:nvPr/>
          </p:nvSpPr>
          <p:spPr>
            <a:xfrm>
              <a:off x="3851920" y="1836112"/>
              <a:ext cx="1683247" cy="523220"/>
            </a:xfrm>
            <a:prstGeom prst="rect">
              <a:avLst/>
            </a:prstGeom>
            <a:noFill/>
          </p:spPr>
          <p:txBody>
            <a:bodyPr wrap="square" rtlCol="0">
              <a:spAutoFit/>
            </a:bodyPr>
            <a:lstStyle/>
            <a:p>
              <a:pPr algn="ctr"/>
              <a:r>
                <a:rPr lang="en-US" altLang="zh-TW" sz="1400" b="1" dirty="0">
                  <a:latin typeface="+mj-ea"/>
                  <a:ea typeface="+mj-ea"/>
                </a:rPr>
                <a:t>Engineering </a:t>
              </a:r>
            </a:p>
            <a:p>
              <a:pPr algn="ctr"/>
              <a:r>
                <a:rPr lang="en-US" altLang="zh-TW" sz="1400" b="1" dirty="0">
                  <a:latin typeface="+mj-ea"/>
                  <a:ea typeface="+mj-ea"/>
                </a:rPr>
                <a:t>problems</a:t>
              </a:r>
            </a:p>
          </p:txBody>
        </p:sp>
      </p:grpSp>
      <p:grpSp>
        <p:nvGrpSpPr>
          <p:cNvPr id="6" name="群組 5"/>
          <p:cNvGrpSpPr/>
          <p:nvPr/>
        </p:nvGrpSpPr>
        <p:grpSpPr>
          <a:xfrm>
            <a:off x="2348608" y="3356992"/>
            <a:ext cx="2304256" cy="936104"/>
            <a:chOff x="-2511574" y="2035006"/>
            <a:chExt cx="2304256" cy="936104"/>
          </a:xfrm>
        </p:grpSpPr>
        <p:sp>
          <p:nvSpPr>
            <p:cNvPr id="7" name="向下箭號 6"/>
            <p:cNvSpPr/>
            <p:nvPr/>
          </p:nvSpPr>
          <p:spPr>
            <a:xfrm>
              <a:off x="-1452945" y="2035006"/>
              <a:ext cx="186998" cy="28803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8" name="文字方塊 7"/>
            <p:cNvSpPr txBox="1"/>
            <p:nvPr/>
          </p:nvSpPr>
          <p:spPr>
            <a:xfrm>
              <a:off x="-2511574" y="2324779"/>
              <a:ext cx="2304256" cy="646331"/>
            </a:xfrm>
            <a:prstGeom prst="rect">
              <a:avLst/>
            </a:prstGeom>
            <a:noFill/>
          </p:spPr>
          <p:txBody>
            <a:bodyPr wrap="square" rtlCol="0">
              <a:spAutoFit/>
            </a:bodyPr>
            <a:lstStyle/>
            <a:p>
              <a:pPr algn="ctr"/>
              <a:r>
                <a:rPr lang="en-US" altLang="zh-TW" b="1" dirty="0">
                  <a:latin typeface="+mj-ea"/>
                  <a:ea typeface="+mj-ea"/>
                </a:rPr>
                <a:t>Existence</a:t>
              </a:r>
            </a:p>
            <a:p>
              <a:pPr algn="ctr"/>
              <a:r>
                <a:rPr lang="en-US" altLang="zh-TW" b="1" dirty="0">
                  <a:latin typeface="+mj-ea"/>
                  <a:ea typeface="+mj-ea"/>
                </a:rPr>
                <a:t>unique solution</a:t>
              </a:r>
            </a:p>
          </p:txBody>
        </p:sp>
      </p:grpSp>
      <p:sp>
        <p:nvSpPr>
          <p:cNvPr id="9" name="文字方塊 8"/>
          <p:cNvSpPr txBox="1"/>
          <p:nvPr/>
        </p:nvSpPr>
        <p:spPr>
          <a:xfrm>
            <a:off x="2600636" y="2996952"/>
            <a:ext cx="1800200" cy="369332"/>
          </a:xfrm>
          <a:prstGeom prst="rect">
            <a:avLst/>
          </a:prstGeom>
          <a:noFill/>
        </p:spPr>
        <p:txBody>
          <a:bodyPr wrap="square" rtlCol="0">
            <a:spAutoFit/>
          </a:bodyPr>
          <a:lstStyle/>
          <a:p>
            <a:pPr algn="ctr"/>
            <a:r>
              <a:rPr lang="en-US" altLang="zh-TW" b="1" dirty="0">
                <a:solidFill>
                  <a:srgbClr val="7030A0"/>
                </a:solidFill>
                <a:latin typeface="+mj-ea"/>
                <a:ea typeface="+mj-ea"/>
              </a:rPr>
              <a:t>PDE model</a:t>
            </a:r>
          </a:p>
        </p:txBody>
      </p:sp>
      <p:sp>
        <p:nvSpPr>
          <p:cNvPr id="10" name="文字方塊 3"/>
          <p:cNvSpPr txBox="1">
            <a:spLocks noChangeArrowheads="1"/>
          </p:cNvSpPr>
          <p:nvPr/>
        </p:nvSpPr>
        <p:spPr bwMode="auto">
          <a:xfrm>
            <a:off x="4734316" y="4437112"/>
            <a:ext cx="3171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Lucida Sans Unicode" pitchFamily="34" charset="0"/>
                <a:ea typeface="新細明體" charset="-120"/>
              </a:defRPr>
            </a:lvl1pPr>
            <a:lvl2pPr marL="742950" indent="-285750" eaLnBrk="0" hangingPunct="0">
              <a:defRPr kumimoji="1">
                <a:solidFill>
                  <a:schemeClr val="tx1"/>
                </a:solidFill>
                <a:latin typeface="Lucida Sans Unicode" pitchFamily="34" charset="0"/>
                <a:ea typeface="新細明體" charset="-120"/>
              </a:defRPr>
            </a:lvl2pPr>
            <a:lvl3pPr marL="1143000" indent="-228600" eaLnBrk="0" hangingPunct="0">
              <a:defRPr kumimoji="1">
                <a:solidFill>
                  <a:schemeClr val="tx1"/>
                </a:solidFill>
                <a:latin typeface="Lucida Sans Unicode" pitchFamily="34" charset="0"/>
                <a:ea typeface="新細明體" charset="-120"/>
              </a:defRPr>
            </a:lvl3pPr>
            <a:lvl4pPr marL="1600200" indent="-228600" eaLnBrk="0" hangingPunct="0">
              <a:defRPr kumimoji="1">
                <a:solidFill>
                  <a:schemeClr val="tx1"/>
                </a:solidFill>
                <a:latin typeface="Lucida Sans Unicode" pitchFamily="34" charset="0"/>
                <a:ea typeface="新細明體" charset="-120"/>
              </a:defRPr>
            </a:lvl4pPr>
            <a:lvl5pPr marL="2057400" indent="-228600" eaLnBrk="0" hangingPunct="0">
              <a:defRPr kumimoji="1">
                <a:solidFill>
                  <a:schemeClr val="tx1"/>
                </a:solidFill>
                <a:latin typeface="Lucida Sans Unicode" pitchFamily="34" charset="0"/>
                <a:ea typeface="新細明體" charset="-120"/>
              </a:defRPr>
            </a:lvl5pPr>
            <a:lvl6pPr marL="2514600" indent="-228600" eaLnBrk="0" fontAlgn="base" hangingPunct="0">
              <a:spcBef>
                <a:spcPct val="0"/>
              </a:spcBef>
              <a:spcAft>
                <a:spcPct val="0"/>
              </a:spcAft>
              <a:defRPr kumimoji="1">
                <a:solidFill>
                  <a:schemeClr val="tx1"/>
                </a:solidFill>
                <a:latin typeface="Lucida Sans Unicode" pitchFamily="34" charset="0"/>
                <a:ea typeface="新細明體" charset="-120"/>
              </a:defRPr>
            </a:lvl6pPr>
            <a:lvl7pPr marL="2971800" indent="-228600" eaLnBrk="0" fontAlgn="base" hangingPunct="0">
              <a:spcBef>
                <a:spcPct val="0"/>
              </a:spcBef>
              <a:spcAft>
                <a:spcPct val="0"/>
              </a:spcAft>
              <a:defRPr kumimoji="1">
                <a:solidFill>
                  <a:schemeClr val="tx1"/>
                </a:solidFill>
                <a:latin typeface="Lucida Sans Unicode" pitchFamily="34" charset="0"/>
                <a:ea typeface="新細明體" charset="-120"/>
              </a:defRPr>
            </a:lvl7pPr>
            <a:lvl8pPr marL="3429000" indent="-228600" eaLnBrk="0" fontAlgn="base" hangingPunct="0">
              <a:spcBef>
                <a:spcPct val="0"/>
              </a:spcBef>
              <a:spcAft>
                <a:spcPct val="0"/>
              </a:spcAft>
              <a:defRPr kumimoji="1">
                <a:solidFill>
                  <a:schemeClr val="tx1"/>
                </a:solidFill>
                <a:latin typeface="Lucida Sans Unicode" pitchFamily="34" charset="0"/>
                <a:ea typeface="新細明體" charset="-120"/>
              </a:defRPr>
            </a:lvl8pPr>
            <a:lvl9pPr marL="3886200" indent="-228600" eaLnBrk="0" fontAlgn="base" hangingPunct="0">
              <a:spcBef>
                <a:spcPct val="0"/>
              </a:spcBef>
              <a:spcAft>
                <a:spcPct val="0"/>
              </a:spcAft>
              <a:defRPr kumimoji="1">
                <a:solidFill>
                  <a:schemeClr val="tx1"/>
                </a:solidFill>
                <a:latin typeface="Lucida Sans Unicode" pitchFamily="34" charset="0"/>
                <a:ea typeface="新細明體" charset="-120"/>
              </a:defRPr>
            </a:lvl9pPr>
          </a:lstStyle>
          <a:p>
            <a:pPr eaLnBrk="1" hangingPunct="1">
              <a:buFontTx/>
              <a:buAutoNum type="arabicParenBoth"/>
            </a:pPr>
            <a:r>
              <a:rPr kumimoji="0" lang="en-US" altLang="zh-TW" sz="1600" b="1" dirty="0">
                <a:latin typeface="+mj-ea"/>
                <a:ea typeface="+mj-ea"/>
              </a:rPr>
              <a:t> </a:t>
            </a:r>
            <a:r>
              <a:rPr kumimoji="0" lang="en-US" altLang="zh-TW" sz="1600" b="1" dirty="0">
                <a:solidFill>
                  <a:srgbClr val="FF0000"/>
                </a:solidFill>
                <a:effectLst>
                  <a:outerShdw blurRad="38100" dist="38100" dir="2700000" algn="tl">
                    <a:srgbClr val="000000">
                      <a:alpha val="43137"/>
                    </a:srgbClr>
                  </a:outerShdw>
                </a:effectLst>
                <a:latin typeface="+mj-ea"/>
                <a:ea typeface="+mj-ea"/>
              </a:rPr>
              <a:t>Degenerate scale</a:t>
            </a:r>
          </a:p>
          <a:p>
            <a:pPr eaLnBrk="1" hangingPunct="1">
              <a:buFontTx/>
              <a:buAutoNum type="arabicParenBoth"/>
            </a:pPr>
            <a:r>
              <a:rPr kumimoji="0" lang="en-US" altLang="zh-TW" sz="1600" b="1" dirty="0">
                <a:latin typeface="+mj-ea"/>
                <a:ea typeface="+mj-ea"/>
              </a:rPr>
              <a:t> Degenerate boundary</a:t>
            </a:r>
          </a:p>
          <a:p>
            <a:pPr eaLnBrk="1" hangingPunct="1">
              <a:buFontTx/>
              <a:buAutoNum type="arabicParenBoth"/>
            </a:pPr>
            <a:r>
              <a:rPr kumimoji="0" lang="en-US" altLang="zh-TW" sz="1600" b="1" dirty="0">
                <a:latin typeface="+mj-ea"/>
                <a:ea typeface="+mj-ea"/>
              </a:rPr>
              <a:t> Spurious eigenvalues</a:t>
            </a:r>
          </a:p>
          <a:p>
            <a:pPr eaLnBrk="1" hangingPunct="1">
              <a:buFontTx/>
              <a:buAutoNum type="arabicParenBoth"/>
            </a:pPr>
            <a:r>
              <a:rPr kumimoji="0" lang="en-US" altLang="zh-TW" sz="1600" b="1" dirty="0">
                <a:latin typeface="+mj-ea"/>
                <a:ea typeface="+mj-ea"/>
              </a:rPr>
              <a:t> Fictitious frequency</a:t>
            </a:r>
          </a:p>
        </p:txBody>
      </p:sp>
      <p:graphicFrame>
        <p:nvGraphicFramePr>
          <p:cNvPr id="11" name="物件 10"/>
          <p:cNvGraphicFramePr>
            <a:graphicFrameLocks noChangeAspect="1"/>
          </p:cNvGraphicFramePr>
          <p:nvPr>
            <p:extLst/>
          </p:nvPr>
        </p:nvGraphicFramePr>
        <p:xfrm>
          <a:off x="5372945" y="3538752"/>
          <a:ext cx="3776663" cy="576262"/>
        </p:xfrm>
        <a:graphic>
          <a:graphicData uri="http://schemas.openxmlformats.org/presentationml/2006/ole">
            <mc:AlternateContent xmlns:mc="http://schemas.openxmlformats.org/markup-compatibility/2006">
              <mc:Choice xmlns:v="urn:schemas-microsoft-com:vml" Requires="v">
                <p:oleObj spid="_x0000_s36526" name="Equation" r:id="rId3" imgW="2057400" imgH="317160" progId="Equation.DSMT4">
                  <p:embed/>
                </p:oleObj>
              </mc:Choice>
              <mc:Fallback>
                <p:oleObj name="Equation" r:id="rId3" imgW="2057400" imgH="317160" progId="Equation.DSMT4">
                  <p:embed/>
                  <p:pic>
                    <p:nvPicPr>
                      <p:cNvPr id="11" name="物件 10"/>
                      <p:cNvPicPr>
                        <a:picLocks noChangeAspect="1" noChangeArrowheads="1"/>
                      </p:cNvPicPr>
                      <p:nvPr/>
                    </p:nvPicPr>
                    <p:blipFill>
                      <a:blip r:embed="rId4"/>
                      <a:srcRect/>
                      <a:stretch>
                        <a:fillRect/>
                      </a:stretch>
                    </p:blipFill>
                    <p:spPr bwMode="auto">
                      <a:xfrm>
                        <a:off x="5372945" y="3538752"/>
                        <a:ext cx="3776663" cy="576262"/>
                      </a:xfrm>
                      <a:prstGeom prst="rect">
                        <a:avLst/>
                      </a:prstGeom>
                      <a:noFill/>
                      <a:ln w="28575">
                        <a:solidFill>
                          <a:srgbClr val="99CC00"/>
                        </a:solidFill>
                        <a:prstDash val="lgDash"/>
                      </a:ln>
                      <a:extLst/>
                    </p:spPr>
                  </p:pic>
                </p:oleObj>
              </mc:Fallback>
            </mc:AlternateContent>
          </a:graphicData>
        </a:graphic>
      </p:graphicFrame>
      <p:grpSp>
        <p:nvGrpSpPr>
          <p:cNvPr id="12" name="群組 11"/>
          <p:cNvGrpSpPr/>
          <p:nvPr/>
        </p:nvGrpSpPr>
        <p:grpSpPr>
          <a:xfrm>
            <a:off x="7680683" y="4581129"/>
            <a:ext cx="1943202" cy="646331"/>
            <a:chOff x="6372200" y="5496131"/>
            <a:chExt cx="1943202" cy="646331"/>
          </a:xfrm>
        </p:grpSpPr>
        <p:sp>
          <p:nvSpPr>
            <p:cNvPr id="13" name="文字方塊 12"/>
            <p:cNvSpPr txBox="1"/>
            <p:nvPr/>
          </p:nvSpPr>
          <p:spPr>
            <a:xfrm>
              <a:off x="6732240" y="5496131"/>
              <a:ext cx="1583162" cy="646331"/>
            </a:xfrm>
            <a:prstGeom prst="rect">
              <a:avLst/>
            </a:prstGeom>
            <a:noFill/>
            <a:ln>
              <a:solidFill>
                <a:srgbClr val="FF0000"/>
              </a:solidFill>
              <a:prstDash val="lgDash"/>
            </a:ln>
          </p:spPr>
          <p:txBody>
            <a:bodyPr wrap="square" rtlCol="0">
              <a:spAutoFit/>
            </a:bodyPr>
            <a:lstStyle/>
            <a:p>
              <a:pPr algn="ctr"/>
              <a:r>
                <a:rPr lang="en-US" altLang="zh-TW" b="1" dirty="0" err="1">
                  <a:solidFill>
                    <a:srgbClr val="FF0000"/>
                  </a:solidFill>
                  <a:latin typeface="+mj-ea"/>
                  <a:ea typeface="+mj-ea"/>
                </a:rPr>
                <a:t>Nonunique</a:t>
              </a:r>
              <a:r>
                <a:rPr lang="en-US" altLang="zh-TW" b="1" dirty="0">
                  <a:solidFill>
                    <a:srgbClr val="FF0000"/>
                  </a:solidFill>
                  <a:latin typeface="+mj-ea"/>
                  <a:ea typeface="+mj-ea"/>
                </a:rPr>
                <a:t> solution</a:t>
              </a:r>
            </a:p>
          </p:txBody>
        </p:sp>
        <p:sp>
          <p:nvSpPr>
            <p:cNvPr id="14" name="向下箭號 13"/>
            <p:cNvSpPr/>
            <p:nvPr/>
          </p:nvSpPr>
          <p:spPr>
            <a:xfrm rot="16200000" flipH="1">
              <a:off x="6422717" y="5677021"/>
              <a:ext cx="186998" cy="28803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grpSp>
        <p:nvGrpSpPr>
          <p:cNvPr id="15" name="群組 14"/>
          <p:cNvGrpSpPr/>
          <p:nvPr/>
        </p:nvGrpSpPr>
        <p:grpSpPr>
          <a:xfrm>
            <a:off x="2189844" y="4421939"/>
            <a:ext cx="2754029" cy="2184124"/>
            <a:chOff x="884843" y="4493947"/>
            <a:chExt cx="2754029" cy="2184124"/>
          </a:xfrm>
        </p:grpSpPr>
        <p:pic>
          <p:nvPicPr>
            <p:cNvPr id="16" name="圖片 15"/>
            <p:cNvPicPr>
              <a:picLocks noChangeAspect="1"/>
            </p:cNvPicPr>
            <p:nvPr/>
          </p:nvPicPr>
          <p:blipFill rotWithShape="1">
            <a:blip r:embed="rId5"/>
            <a:srcRect l="2825" t="18500" r="3659" b="17130"/>
            <a:stretch/>
          </p:blipFill>
          <p:spPr>
            <a:xfrm>
              <a:off x="974576" y="4493947"/>
              <a:ext cx="2301280" cy="1671357"/>
            </a:xfrm>
            <a:prstGeom prst="rect">
              <a:avLst/>
            </a:prstGeom>
            <a:ln>
              <a:noFill/>
            </a:ln>
            <a:effectLst>
              <a:softEdge rad="112500"/>
            </a:effectLst>
          </p:spPr>
        </p:pic>
        <p:sp>
          <p:nvSpPr>
            <p:cNvPr id="17" name="文字方塊 16"/>
            <p:cNvSpPr txBox="1"/>
            <p:nvPr/>
          </p:nvSpPr>
          <p:spPr>
            <a:xfrm>
              <a:off x="884843" y="6093296"/>
              <a:ext cx="2754029" cy="584775"/>
            </a:xfrm>
            <a:prstGeom prst="rect">
              <a:avLst/>
            </a:prstGeom>
            <a:noFill/>
          </p:spPr>
          <p:txBody>
            <a:bodyPr wrap="square" rtlCol="0">
              <a:spAutoFit/>
            </a:bodyPr>
            <a:lstStyle/>
            <a:p>
              <a:pPr algn="ctr"/>
              <a:r>
                <a:rPr lang="zh-TW" altLang="en-US" sz="1600" b="1" dirty="0">
                  <a:solidFill>
                    <a:srgbClr val="FF0000"/>
                  </a:solidFill>
                  <a:latin typeface="+mj-ea"/>
                  <a:ea typeface="+mj-ea"/>
                </a:rPr>
                <a:t>引狼入室 </a:t>
              </a:r>
              <a:endParaRPr lang="en-US" altLang="zh-TW" sz="1600" b="1" dirty="0">
                <a:solidFill>
                  <a:srgbClr val="FF0000"/>
                </a:solidFill>
                <a:latin typeface="+mj-ea"/>
                <a:ea typeface="+mj-ea"/>
              </a:endParaRPr>
            </a:p>
            <a:p>
              <a:pPr algn="ctr"/>
              <a:r>
                <a:rPr lang="en-US" altLang="zh-TW" sz="1600" b="1" dirty="0">
                  <a:solidFill>
                    <a:srgbClr val="FF0000"/>
                  </a:solidFill>
                  <a:latin typeface="+mj-ea"/>
                  <a:ea typeface="+mj-ea"/>
                </a:rPr>
                <a:t>(set a fox to keep geese) </a:t>
              </a:r>
              <a:endParaRPr lang="zh-TW" altLang="en-US" sz="1600" b="1" dirty="0">
                <a:solidFill>
                  <a:srgbClr val="FF0000"/>
                </a:solidFill>
                <a:latin typeface="+mj-ea"/>
                <a:ea typeface="+mj-ea"/>
              </a:endParaRPr>
            </a:p>
          </p:txBody>
        </p:sp>
      </p:grpSp>
      <p:grpSp>
        <p:nvGrpSpPr>
          <p:cNvPr id="18" name="群組 17"/>
          <p:cNvGrpSpPr/>
          <p:nvPr/>
        </p:nvGrpSpPr>
        <p:grpSpPr>
          <a:xfrm>
            <a:off x="7516416" y="404665"/>
            <a:ext cx="2900065" cy="2796769"/>
            <a:chOff x="6280447" y="1146230"/>
            <a:chExt cx="2900065" cy="2796769"/>
          </a:xfrm>
        </p:grpSpPr>
        <p:grpSp>
          <p:nvGrpSpPr>
            <p:cNvPr id="19" name="群組 18"/>
            <p:cNvGrpSpPr/>
            <p:nvPr/>
          </p:nvGrpSpPr>
          <p:grpSpPr>
            <a:xfrm>
              <a:off x="6588224" y="1146230"/>
              <a:ext cx="2304256" cy="2796769"/>
              <a:chOff x="8412534" y="344200"/>
              <a:chExt cx="2304256" cy="2796769"/>
            </a:xfrm>
          </p:grpSpPr>
          <p:pic>
            <p:nvPicPr>
              <p:cNvPr id="21" name="圖片 20"/>
              <p:cNvPicPr>
                <a:picLocks noChangeAspect="1"/>
              </p:cNvPicPr>
              <p:nvPr/>
            </p:nvPicPr>
            <p:blipFill rotWithShape="1">
              <a:blip r:embed="rId6"/>
              <a:srcRect l="14461" r="14217"/>
              <a:stretch/>
            </p:blipFill>
            <p:spPr>
              <a:xfrm>
                <a:off x="9036496" y="617535"/>
                <a:ext cx="1056332" cy="1480187"/>
              </a:xfrm>
              <a:prstGeom prst="rect">
                <a:avLst/>
              </a:prstGeom>
              <a:ln>
                <a:noFill/>
              </a:ln>
              <a:effectLst>
                <a:softEdge rad="112500"/>
              </a:effectLst>
            </p:spPr>
          </p:pic>
          <p:sp>
            <p:nvSpPr>
              <p:cNvPr id="22" name="文字方塊 21"/>
              <p:cNvSpPr txBox="1"/>
              <p:nvPr/>
            </p:nvSpPr>
            <p:spPr>
              <a:xfrm>
                <a:off x="8412534" y="2097722"/>
                <a:ext cx="2304256" cy="969496"/>
              </a:xfrm>
              <a:prstGeom prst="rect">
                <a:avLst/>
              </a:prstGeom>
              <a:noFill/>
            </p:spPr>
            <p:txBody>
              <a:bodyPr wrap="square" rtlCol="0">
                <a:spAutoFit/>
              </a:bodyPr>
              <a:lstStyle/>
              <a:p>
                <a:pPr algn="ctr"/>
                <a:r>
                  <a:rPr lang="en-US" altLang="zh-TW" b="1" dirty="0">
                    <a:solidFill>
                      <a:srgbClr val="0000FF"/>
                    </a:solidFill>
                    <a:latin typeface="+mj-ea"/>
                    <a:ea typeface="+mj-ea"/>
                  </a:rPr>
                  <a:t>Test function</a:t>
                </a:r>
              </a:p>
              <a:p>
                <a:pPr algn="ctr"/>
                <a:endParaRPr lang="en-US" altLang="zh-TW" sz="700" b="1" dirty="0">
                  <a:latin typeface="+mj-ea"/>
                  <a:ea typeface="+mj-ea"/>
                </a:endParaRPr>
              </a:p>
              <a:p>
                <a:pPr>
                  <a:buFontTx/>
                  <a:buAutoNum type="arabicParenBoth"/>
                </a:pPr>
                <a:r>
                  <a:rPr lang="en-US" altLang="zh-TW" sz="1600" b="1" dirty="0">
                    <a:latin typeface="+mj-ea"/>
                  </a:rPr>
                  <a:t> Fundamental sol. </a:t>
                </a:r>
              </a:p>
              <a:p>
                <a:pPr>
                  <a:buFontTx/>
                  <a:buAutoNum type="arabicParenBoth"/>
                </a:pPr>
                <a:r>
                  <a:rPr lang="en-US" altLang="zh-TW" sz="1600" b="1" dirty="0">
                    <a:latin typeface="+mj-ea"/>
                  </a:rPr>
                  <a:t> Green function</a:t>
                </a:r>
              </a:p>
            </p:txBody>
          </p:sp>
          <p:sp>
            <p:nvSpPr>
              <p:cNvPr id="23" name="矩形 22"/>
              <p:cNvSpPr/>
              <p:nvPr/>
            </p:nvSpPr>
            <p:spPr>
              <a:xfrm>
                <a:off x="8412534" y="344200"/>
                <a:ext cx="2304256" cy="279676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 name="文字方塊 19"/>
            <p:cNvSpPr txBox="1"/>
            <p:nvPr/>
          </p:nvSpPr>
          <p:spPr>
            <a:xfrm>
              <a:off x="6280447" y="1146231"/>
              <a:ext cx="2900065" cy="338554"/>
            </a:xfrm>
            <a:prstGeom prst="rect">
              <a:avLst/>
            </a:prstGeom>
            <a:noFill/>
          </p:spPr>
          <p:txBody>
            <a:bodyPr wrap="square" rtlCol="0">
              <a:spAutoFit/>
            </a:bodyPr>
            <a:lstStyle/>
            <a:p>
              <a:pPr algn="ctr"/>
              <a:r>
                <a:rPr lang="en-US" altLang="zh-TW" sz="1600" b="1" dirty="0">
                  <a:solidFill>
                    <a:srgbClr val="0000FF"/>
                  </a:solidFill>
                  <a:latin typeface="+mj-ea"/>
                  <a:ea typeface="+mj-ea"/>
                </a:rPr>
                <a:t>Match maker (ask for help)</a:t>
              </a:r>
              <a:endParaRPr lang="zh-TW" altLang="en-US" sz="1600" b="1" dirty="0">
                <a:solidFill>
                  <a:srgbClr val="0000FF"/>
                </a:solidFill>
                <a:latin typeface="+mj-ea"/>
                <a:ea typeface="+mj-ea"/>
              </a:endParaRPr>
            </a:p>
          </p:txBody>
        </p:sp>
      </p:grpSp>
      <p:pic>
        <p:nvPicPr>
          <p:cNvPr id="2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920" y="1281120"/>
            <a:ext cx="1872000" cy="159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文字方塊 24"/>
          <p:cNvSpPr txBox="1"/>
          <p:nvPr/>
        </p:nvSpPr>
        <p:spPr>
          <a:xfrm>
            <a:off x="5048804" y="2996952"/>
            <a:ext cx="2088232" cy="369332"/>
          </a:xfrm>
          <a:prstGeom prst="rect">
            <a:avLst/>
          </a:prstGeom>
          <a:noFill/>
        </p:spPr>
        <p:txBody>
          <a:bodyPr wrap="square" rtlCol="0">
            <a:spAutoFit/>
          </a:bodyPr>
          <a:lstStyle/>
          <a:p>
            <a:pPr algn="ctr"/>
            <a:r>
              <a:rPr lang="en-US" altLang="zh-TW" b="1" dirty="0">
                <a:solidFill>
                  <a:srgbClr val="7030A0"/>
                </a:solidFill>
                <a:latin typeface="+mj-ea"/>
                <a:ea typeface="+mj-ea"/>
              </a:rPr>
              <a:t>      IE model</a:t>
            </a:r>
            <a:r>
              <a:rPr lang="en-US" altLang="zh-TW" sz="1600" b="1" dirty="0">
                <a:solidFill>
                  <a:srgbClr val="7030A0"/>
                </a:solidFill>
                <a:latin typeface="+mj-ea"/>
                <a:ea typeface="+mj-ea"/>
              </a:rPr>
              <a:t>(BEM)</a:t>
            </a:r>
          </a:p>
        </p:txBody>
      </p:sp>
      <p:sp>
        <p:nvSpPr>
          <p:cNvPr id="26" name="文字方塊 25"/>
          <p:cNvSpPr txBox="1"/>
          <p:nvPr/>
        </p:nvSpPr>
        <p:spPr>
          <a:xfrm>
            <a:off x="3850398" y="2348881"/>
            <a:ext cx="2037715" cy="646331"/>
          </a:xfrm>
          <a:prstGeom prst="rect">
            <a:avLst/>
          </a:prstGeom>
          <a:solidFill>
            <a:schemeClr val="bg1"/>
          </a:solidFill>
          <a:ln w="19050">
            <a:solidFill>
              <a:srgbClr val="FF0000"/>
            </a:solidFill>
            <a:prstDash val="lgDash"/>
          </a:ln>
        </p:spPr>
        <p:txBody>
          <a:bodyPr wrap="square" rtlCol="0">
            <a:spAutoFit/>
          </a:bodyPr>
          <a:lstStyle/>
          <a:p>
            <a:pPr algn="ctr"/>
            <a:r>
              <a:rPr lang="en-US" altLang="zh-TW" b="1" dirty="0">
                <a:solidFill>
                  <a:srgbClr val="FF0000"/>
                </a:solidFill>
                <a:latin typeface="+mj-ea"/>
                <a:ea typeface="+mj-ea"/>
              </a:rPr>
              <a:t>PDE and IE are</a:t>
            </a:r>
          </a:p>
          <a:p>
            <a:pPr algn="ctr"/>
            <a:r>
              <a:rPr lang="en-US" altLang="zh-TW" b="1" dirty="0">
                <a:solidFill>
                  <a:srgbClr val="FF0000"/>
                </a:solidFill>
                <a:latin typeface="+mj-ea"/>
                <a:ea typeface="+mj-ea"/>
              </a:rPr>
              <a:t>not equivalent</a:t>
            </a:r>
            <a:endParaRPr lang="zh-TW" altLang="en-US" b="1" dirty="0">
              <a:solidFill>
                <a:srgbClr val="FF0000"/>
              </a:solidFill>
              <a:latin typeface="+mj-ea"/>
              <a:ea typeface="+mj-ea"/>
            </a:endParaRPr>
          </a:p>
        </p:txBody>
      </p:sp>
      <p:grpSp>
        <p:nvGrpSpPr>
          <p:cNvPr id="27" name="群組 26"/>
          <p:cNvGrpSpPr/>
          <p:nvPr/>
        </p:nvGrpSpPr>
        <p:grpSpPr>
          <a:xfrm>
            <a:off x="4809300" y="5517232"/>
            <a:ext cx="2232248" cy="738664"/>
            <a:chOff x="3347864" y="5805264"/>
            <a:chExt cx="2232248" cy="738664"/>
          </a:xfrm>
        </p:grpSpPr>
        <p:sp>
          <p:nvSpPr>
            <p:cNvPr id="28" name="文字方塊 3"/>
            <p:cNvSpPr txBox="1">
              <a:spLocks noChangeArrowheads="1"/>
            </p:cNvSpPr>
            <p:nvPr/>
          </p:nvSpPr>
          <p:spPr bwMode="auto">
            <a:xfrm>
              <a:off x="3707904" y="5805264"/>
              <a:ext cx="1872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Lucida Sans Unicode" pitchFamily="34" charset="0"/>
                  <a:ea typeface="新細明體" charset="-120"/>
                </a:defRPr>
              </a:lvl1pPr>
              <a:lvl2pPr marL="742950" indent="-285750" eaLnBrk="0" hangingPunct="0">
                <a:defRPr kumimoji="1">
                  <a:solidFill>
                    <a:schemeClr val="tx1"/>
                  </a:solidFill>
                  <a:latin typeface="Lucida Sans Unicode" pitchFamily="34" charset="0"/>
                  <a:ea typeface="新細明體" charset="-120"/>
                </a:defRPr>
              </a:lvl2pPr>
              <a:lvl3pPr marL="1143000" indent="-228600" eaLnBrk="0" hangingPunct="0">
                <a:defRPr kumimoji="1">
                  <a:solidFill>
                    <a:schemeClr val="tx1"/>
                  </a:solidFill>
                  <a:latin typeface="Lucida Sans Unicode" pitchFamily="34" charset="0"/>
                  <a:ea typeface="新細明體" charset="-120"/>
                </a:defRPr>
              </a:lvl3pPr>
              <a:lvl4pPr marL="1600200" indent="-228600" eaLnBrk="0" hangingPunct="0">
                <a:defRPr kumimoji="1">
                  <a:solidFill>
                    <a:schemeClr val="tx1"/>
                  </a:solidFill>
                  <a:latin typeface="Lucida Sans Unicode" pitchFamily="34" charset="0"/>
                  <a:ea typeface="新細明體" charset="-120"/>
                </a:defRPr>
              </a:lvl4pPr>
              <a:lvl5pPr marL="2057400" indent="-228600" eaLnBrk="0" hangingPunct="0">
                <a:defRPr kumimoji="1">
                  <a:solidFill>
                    <a:schemeClr val="tx1"/>
                  </a:solidFill>
                  <a:latin typeface="Lucida Sans Unicode" pitchFamily="34" charset="0"/>
                  <a:ea typeface="新細明體" charset="-120"/>
                </a:defRPr>
              </a:lvl5pPr>
              <a:lvl6pPr marL="2514600" indent="-228600" eaLnBrk="0" fontAlgn="base" hangingPunct="0">
                <a:spcBef>
                  <a:spcPct val="0"/>
                </a:spcBef>
                <a:spcAft>
                  <a:spcPct val="0"/>
                </a:spcAft>
                <a:defRPr kumimoji="1">
                  <a:solidFill>
                    <a:schemeClr val="tx1"/>
                  </a:solidFill>
                  <a:latin typeface="Lucida Sans Unicode" pitchFamily="34" charset="0"/>
                  <a:ea typeface="新細明體" charset="-120"/>
                </a:defRPr>
              </a:lvl6pPr>
              <a:lvl7pPr marL="2971800" indent="-228600" eaLnBrk="0" fontAlgn="base" hangingPunct="0">
                <a:spcBef>
                  <a:spcPct val="0"/>
                </a:spcBef>
                <a:spcAft>
                  <a:spcPct val="0"/>
                </a:spcAft>
                <a:defRPr kumimoji="1">
                  <a:solidFill>
                    <a:schemeClr val="tx1"/>
                  </a:solidFill>
                  <a:latin typeface="Lucida Sans Unicode" pitchFamily="34" charset="0"/>
                  <a:ea typeface="新細明體" charset="-120"/>
                </a:defRPr>
              </a:lvl7pPr>
              <a:lvl8pPr marL="3429000" indent="-228600" eaLnBrk="0" fontAlgn="base" hangingPunct="0">
                <a:spcBef>
                  <a:spcPct val="0"/>
                </a:spcBef>
                <a:spcAft>
                  <a:spcPct val="0"/>
                </a:spcAft>
                <a:defRPr kumimoji="1">
                  <a:solidFill>
                    <a:schemeClr val="tx1"/>
                  </a:solidFill>
                  <a:latin typeface="Lucida Sans Unicode" pitchFamily="34" charset="0"/>
                  <a:ea typeface="新細明體" charset="-120"/>
                </a:defRPr>
              </a:lvl8pPr>
              <a:lvl9pPr marL="3886200" indent="-228600" eaLnBrk="0" fontAlgn="base" hangingPunct="0">
                <a:spcBef>
                  <a:spcPct val="0"/>
                </a:spcBef>
                <a:spcAft>
                  <a:spcPct val="0"/>
                </a:spcAft>
                <a:defRPr kumimoji="1">
                  <a:solidFill>
                    <a:schemeClr val="tx1"/>
                  </a:solidFill>
                  <a:latin typeface="Lucida Sans Unicode" pitchFamily="34" charset="0"/>
                  <a:ea typeface="新細明體" charset="-120"/>
                </a:defRPr>
              </a:lvl9pPr>
            </a:lstStyle>
            <a:p>
              <a:pPr marL="0" indent="0" eaLnBrk="1" hangingPunct="1"/>
              <a:r>
                <a:rPr kumimoji="0" lang="en-US" altLang="zh-TW" sz="1400" dirty="0">
                  <a:solidFill>
                    <a:srgbClr val="FF0000"/>
                  </a:solidFill>
                  <a:latin typeface="+mj-ea"/>
                  <a:ea typeface="+mj-ea"/>
                </a:rPr>
                <a:t>Range deficiency</a:t>
              </a:r>
            </a:p>
            <a:p>
              <a:pPr marL="0" indent="0" eaLnBrk="1" hangingPunct="1"/>
              <a:r>
                <a:rPr kumimoji="0" lang="en-US" altLang="zh-TW" sz="1400" dirty="0">
                  <a:solidFill>
                    <a:srgbClr val="FF0000"/>
                  </a:solidFill>
                  <a:latin typeface="+mj-ea"/>
                  <a:ea typeface="+mj-ea"/>
                </a:rPr>
                <a:t>Rank deficiency</a:t>
              </a:r>
            </a:p>
            <a:p>
              <a:pPr marL="0" indent="0" eaLnBrk="1" hangingPunct="1"/>
              <a:r>
                <a:rPr kumimoji="0" lang="en-US" altLang="zh-TW" sz="1400" dirty="0">
                  <a:solidFill>
                    <a:srgbClr val="FF0000"/>
                  </a:solidFill>
                  <a:latin typeface="+mj-ea"/>
                  <a:ea typeface="+mj-ea"/>
                </a:rPr>
                <a:t>Singular matrix</a:t>
              </a:r>
            </a:p>
          </p:txBody>
        </p:sp>
        <p:sp>
          <p:nvSpPr>
            <p:cNvPr id="29" name="向右箭號 28"/>
            <p:cNvSpPr/>
            <p:nvPr/>
          </p:nvSpPr>
          <p:spPr>
            <a:xfrm>
              <a:off x="3347864" y="6021287"/>
              <a:ext cx="288032" cy="26277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000" b="1" dirty="0">
                <a:solidFill>
                  <a:srgbClr val="7030A0"/>
                </a:solidFill>
                <a:latin typeface="+mj-ea"/>
                <a:ea typeface="+mj-ea"/>
              </a:endParaRPr>
            </a:p>
          </p:txBody>
        </p:sp>
      </p:grpSp>
      <p:sp>
        <p:nvSpPr>
          <p:cNvPr id="32" name="橢圓 31"/>
          <p:cNvSpPr>
            <a:spLocks noChangeAspect="1"/>
          </p:cNvSpPr>
          <p:nvPr/>
        </p:nvSpPr>
        <p:spPr>
          <a:xfrm>
            <a:off x="5570442" y="3393096"/>
            <a:ext cx="900100" cy="900000"/>
          </a:xfrm>
          <a:prstGeom prst="ellipse">
            <a:avLst/>
          </a:prstGeom>
          <a:noFill/>
          <a:ln w="19050">
            <a:solidFill>
              <a:srgbClr val="FF0000"/>
            </a:solidFill>
            <a:prstDash val="dash"/>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000" b="1" dirty="0">
              <a:solidFill>
                <a:srgbClr val="7030A0"/>
              </a:solidFill>
              <a:latin typeface="+mj-ea"/>
              <a:ea typeface="+mj-ea"/>
            </a:endParaRPr>
          </a:p>
        </p:txBody>
      </p:sp>
      <p:cxnSp>
        <p:nvCxnSpPr>
          <p:cNvPr id="33" name="直線單箭頭接點 32"/>
          <p:cNvCxnSpPr/>
          <p:nvPr/>
        </p:nvCxnSpPr>
        <p:spPr>
          <a:xfrm flipH="1">
            <a:off x="6470542" y="3221176"/>
            <a:ext cx="1206658" cy="3518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標題 1"/>
          <p:cNvSpPr txBox="1">
            <a:spLocks/>
          </p:cNvSpPr>
          <p:nvPr/>
        </p:nvSpPr>
        <p:spPr>
          <a:xfrm>
            <a:off x="2335814" y="388640"/>
            <a:ext cx="4696290" cy="736104"/>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en-US" altLang="zh-TW" sz="4000" b="1" dirty="0">
                <a:solidFill>
                  <a:srgbClr val="008000"/>
                </a:solidFill>
                <a:effectLst>
                  <a:outerShdw blurRad="38100" dist="38100" dir="2700000" algn="tl">
                    <a:srgbClr val="000000">
                      <a:alpha val="43137"/>
                    </a:srgbClr>
                  </a:outerShdw>
                </a:effectLst>
                <a:latin typeface="+mj-ea"/>
              </a:rPr>
              <a:t>BEM/BIEM </a:t>
            </a:r>
            <a:r>
              <a:rPr lang="en-US" altLang="zh-TW" sz="1800" b="1" dirty="0">
                <a:solidFill>
                  <a:srgbClr val="FF6600"/>
                </a:solidFill>
                <a:effectLst>
                  <a:outerShdw blurRad="38100" dist="38100" dir="2700000" algn="tl">
                    <a:srgbClr val="000000">
                      <a:alpha val="43137"/>
                    </a:srgbClr>
                  </a:outerShdw>
                </a:effectLst>
                <a:latin typeface="+mj-ea"/>
              </a:rPr>
              <a:t>(Disadvantage: Failure)</a:t>
            </a:r>
          </a:p>
        </p:txBody>
      </p:sp>
      <p:grpSp>
        <p:nvGrpSpPr>
          <p:cNvPr id="37" name="群組 36"/>
          <p:cNvGrpSpPr/>
          <p:nvPr/>
        </p:nvGrpSpPr>
        <p:grpSpPr>
          <a:xfrm>
            <a:off x="9804480" y="2867522"/>
            <a:ext cx="612000" cy="612000"/>
            <a:chOff x="8287890" y="3069000"/>
            <a:chExt cx="612000" cy="612000"/>
          </a:xfrm>
        </p:grpSpPr>
        <p:sp>
          <p:nvSpPr>
            <p:cNvPr id="35" name="橢圓 34"/>
            <p:cNvSpPr/>
            <p:nvPr/>
          </p:nvSpPr>
          <p:spPr>
            <a:xfrm>
              <a:off x="8287890" y="3069000"/>
              <a:ext cx="612000" cy="612000"/>
            </a:xfrm>
            <a:prstGeom prst="ellipse">
              <a:avLst/>
            </a:prstGeom>
            <a:solidFill>
              <a:schemeClr val="bg1"/>
            </a:solidFill>
            <a:ln w="28575">
              <a:solidFill>
                <a:srgbClr val="FF0000"/>
              </a:solidFill>
              <a:prstDash val="dash"/>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000" b="1" dirty="0">
                <a:solidFill>
                  <a:srgbClr val="7030A0"/>
                </a:solidFill>
                <a:latin typeface="+mj-ea"/>
                <a:ea typeface="+mj-ea"/>
              </a:endParaRPr>
            </a:p>
          </p:txBody>
        </p:sp>
        <p:graphicFrame>
          <p:nvGraphicFramePr>
            <p:cNvPr id="36" name="物件 35"/>
            <p:cNvGraphicFramePr>
              <a:graphicFrameLocks noChangeAspect="1"/>
            </p:cNvGraphicFramePr>
            <p:nvPr>
              <p:extLst/>
            </p:nvPr>
          </p:nvGraphicFramePr>
          <p:xfrm>
            <a:off x="8384970" y="3222945"/>
            <a:ext cx="442912" cy="276225"/>
          </p:xfrm>
          <a:graphic>
            <a:graphicData uri="http://schemas.openxmlformats.org/presentationml/2006/ole">
              <mc:AlternateContent xmlns:mc="http://schemas.openxmlformats.org/markup-compatibility/2006">
                <mc:Choice xmlns:v="urn:schemas-microsoft-com:vml" Requires="v">
                  <p:oleObj spid="_x0000_s36527" name="Equation" r:id="rId8" imgW="241200" imgH="152280" progId="Equation.DSMT4">
                    <p:embed/>
                  </p:oleObj>
                </mc:Choice>
                <mc:Fallback>
                  <p:oleObj name="Equation" r:id="rId8" imgW="241200" imgH="152280" progId="Equation.DSMT4">
                    <p:embed/>
                    <p:pic>
                      <p:nvPicPr>
                        <p:cNvPr id="36" name="物件 35"/>
                        <p:cNvPicPr>
                          <a:picLocks noChangeAspect="1" noChangeArrowheads="1"/>
                        </p:cNvPicPr>
                        <p:nvPr/>
                      </p:nvPicPr>
                      <p:blipFill>
                        <a:blip r:embed="rId9"/>
                        <a:srcRect/>
                        <a:stretch>
                          <a:fillRect/>
                        </a:stretch>
                      </p:blipFill>
                      <p:spPr bwMode="auto">
                        <a:xfrm>
                          <a:off x="8384970" y="3222945"/>
                          <a:ext cx="442912" cy="276225"/>
                        </a:xfrm>
                        <a:prstGeom prst="rect">
                          <a:avLst/>
                        </a:prstGeom>
                        <a:noFill/>
                        <a:ln w="28575">
                          <a:noFill/>
                          <a:prstDash val="lgDash"/>
                          <a:miter lim="800000"/>
                          <a:headEnd/>
                          <a:tailEnd/>
                        </a:ln>
                      </p:spPr>
                    </p:pic>
                  </p:oleObj>
                </mc:Fallback>
              </mc:AlternateContent>
            </a:graphicData>
          </a:graphic>
        </p:graphicFrame>
      </p:grpSp>
      <p:sp>
        <p:nvSpPr>
          <p:cNvPr id="38" name="文字方塊 37"/>
          <p:cNvSpPr txBox="1"/>
          <p:nvPr/>
        </p:nvSpPr>
        <p:spPr>
          <a:xfrm>
            <a:off x="7179603" y="5670540"/>
            <a:ext cx="3236877" cy="338554"/>
          </a:xfrm>
          <a:prstGeom prst="rect">
            <a:avLst/>
          </a:prstGeom>
          <a:noFill/>
          <a:ln w="19050">
            <a:solidFill>
              <a:srgbClr val="FF0000"/>
            </a:solidFill>
            <a:prstDash val="lgDash"/>
          </a:ln>
        </p:spPr>
        <p:txBody>
          <a:bodyPr wrap="square" rtlCol="0">
            <a:spAutoFit/>
          </a:bodyPr>
          <a:lstStyle/>
          <a:p>
            <a:r>
              <a:rPr lang="en-US" altLang="zh-TW" sz="1600" b="1" dirty="0">
                <a:solidFill>
                  <a:srgbClr val="0000FF"/>
                </a:solidFill>
                <a:latin typeface="+mj-ea"/>
                <a:ea typeface="+mj-ea"/>
              </a:rPr>
              <a:t>Infinite solution (Not sufficient)</a:t>
            </a:r>
            <a:endParaRPr lang="zh-TW" altLang="en-US" sz="1600" b="1" dirty="0">
              <a:solidFill>
                <a:srgbClr val="0000FF"/>
              </a:solidFill>
              <a:latin typeface="+mj-ea"/>
              <a:ea typeface="+mj-ea"/>
            </a:endParaRPr>
          </a:p>
        </p:txBody>
      </p:sp>
      <p:sp>
        <p:nvSpPr>
          <p:cNvPr id="39" name="文字方塊 38"/>
          <p:cNvSpPr txBox="1"/>
          <p:nvPr/>
        </p:nvSpPr>
        <p:spPr>
          <a:xfrm>
            <a:off x="7176121" y="6052066"/>
            <a:ext cx="3240359" cy="338554"/>
          </a:xfrm>
          <a:prstGeom prst="rect">
            <a:avLst/>
          </a:prstGeom>
          <a:noFill/>
          <a:ln w="19050">
            <a:solidFill>
              <a:srgbClr val="FF0000"/>
            </a:solidFill>
            <a:prstDash val="lgDash"/>
          </a:ln>
        </p:spPr>
        <p:txBody>
          <a:bodyPr wrap="square" rtlCol="0">
            <a:spAutoFit/>
          </a:bodyPr>
          <a:lstStyle/>
          <a:p>
            <a:r>
              <a:rPr lang="en-US" altLang="zh-TW" sz="1600" b="1" dirty="0">
                <a:solidFill>
                  <a:srgbClr val="0000FF"/>
                </a:solidFill>
                <a:latin typeface="+mj-ea"/>
                <a:ea typeface="+mj-ea"/>
              </a:rPr>
              <a:t>No solution (Not necessary) </a:t>
            </a:r>
          </a:p>
        </p:txBody>
      </p:sp>
      <p:sp>
        <p:nvSpPr>
          <p:cNvPr id="30" name="矩形 29"/>
          <p:cNvSpPr/>
          <p:nvPr/>
        </p:nvSpPr>
        <p:spPr>
          <a:xfrm>
            <a:off x="7449584" y="5297726"/>
            <a:ext cx="2204450" cy="307777"/>
          </a:xfrm>
          <a:prstGeom prst="rect">
            <a:avLst/>
          </a:prstGeom>
        </p:spPr>
        <p:txBody>
          <a:bodyPr wrap="none">
            <a:spAutoFit/>
          </a:bodyPr>
          <a:lstStyle/>
          <a:p>
            <a:r>
              <a:rPr lang="en-US" altLang="zh-TW" sz="1400" b="1" dirty="0" err="1">
                <a:solidFill>
                  <a:srgbClr val="008000"/>
                </a:solidFill>
                <a:latin typeface="+mj-ea"/>
                <a:ea typeface="+mj-ea"/>
              </a:rPr>
              <a:t>Fredholm</a:t>
            </a:r>
            <a:r>
              <a:rPr lang="en-US" altLang="zh-TW" sz="1400" b="1" dirty="0">
                <a:solidFill>
                  <a:srgbClr val="008000"/>
                </a:solidFill>
                <a:latin typeface="+mj-ea"/>
                <a:ea typeface="+mj-ea"/>
              </a:rPr>
              <a:t> alternative theorem</a:t>
            </a:r>
          </a:p>
        </p:txBody>
      </p:sp>
      <p:cxnSp>
        <p:nvCxnSpPr>
          <p:cNvPr id="40" name="直線單箭頭接點 39"/>
          <p:cNvCxnSpPr/>
          <p:nvPr/>
        </p:nvCxnSpPr>
        <p:spPr>
          <a:xfrm flipH="1">
            <a:off x="4385286" y="4229288"/>
            <a:ext cx="1206658" cy="3518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標題 1"/>
          <p:cNvSpPr txBox="1">
            <a:spLocks/>
          </p:cNvSpPr>
          <p:nvPr/>
        </p:nvSpPr>
        <p:spPr>
          <a:xfrm>
            <a:off x="1471718" y="-315416"/>
            <a:ext cx="9520826" cy="108012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en-US" altLang="zh-TW" sz="2800" b="1" dirty="0">
                <a:solidFill>
                  <a:srgbClr val="FF6600"/>
                </a:solidFill>
                <a:effectLst>
                  <a:outerShdw blurRad="38100" dist="38100" dir="2700000" algn="tl">
                    <a:srgbClr val="000000">
                      <a:alpha val="43137"/>
                    </a:srgbClr>
                  </a:outerShdw>
                </a:effectLst>
                <a:latin typeface="+mj-ea"/>
              </a:rPr>
              <a:t>(Hangzhou: paradise in the world)    </a:t>
            </a:r>
            <a:r>
              <a:rPr lang="en-US" altLang="zh-TW" sz="2800" b="1" dirty="0">
                <a:solidFill>
                  <a:srgbClr val="250BE5"/>
                </a:solidFill>
                <a:effectLst>
                  <a:outerShdw blurRad="38100" dist="38100" dir="2700000" algn="tl">
                    <a:srgbClr val="000000">
                      <a:alpha val="43137"/>
                    </a:srgbClr>
                  </a:outerShdw>
                </a:effectLst>
                <a:latin typeface="+mj-ea"/>
              </a:rPr>
              <a:t>(U(</a:t>
            </a:r>
            <a:r>
              <a:rPr lang="en-US" altLang="zh-TW" sz="2800" b="1" dirty="0" err="1">
                <a:solidFill>
                  <a:srgbClr val="250BE5"/>
                </a:solidFill>
                <a:effectLst>
                  <a:outerShdw blurRad="38100" dist="38100" dir="2700000" algn="tl">
                    <a:srgbClr val="000000">
                      <a:alpha val="43137"/>
                    </a:srgbClr>
                  </a:outerShdw>
                </a:effectLst>
                <a:latin typeface="+mj-ea"/>
              </a:rPr>
              <a:t>x,s</a:t>
            </a:r>
            <a:r>
              <a:rPr lang="en-US" altLang="zh-TW" sz="2800" b="1" dirty="0">
                <a:solidFill>
                  <a:srgbClr val="250BE5"/>
                </a:solidFill>
                <a:effectLst>
                  <a:outerShdw blurRad="38100" dist="38100" dir="2700000" algn="tl">
                    <a:srgbClr val="000000">
                      <a:alpha val="43137"/>
                    </a:srgbClr>
                  </a:outerShdw>
                </a:effectLst>
                <a:latin typeface="+mj-ea"/>
              </a:rPr>
              <a:t>):parasite in the BEM)</a:t>
            </a:r>
          </a:p>
        </p:txBody>
      </p:sp>
    </p:spTree>
    <p:extLst>
      <p:ext uri="{BB962C8B-B14F-4D97-AF65-F5344CB8AC3E}">
        <p14:creationId xmlns:p14="http://schemas.microsoft.com/office/powerpoint/2010/main" val="28070035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500"/>
                                        <p:tgtEl>
                                          <p:spTgt spid="37"/>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22" presetClass="entr" presetSubtype="8"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50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53" presetClass="entr" presetSubtype="16"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Effect transition="in" filter="fade">
                                      <p:cBhvr>
                                        <p:cTn id="60" dur="500"/>
                                        <p:tgtEl>
                                          <p:spTgt spid="6"/>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randombar(horizontal)">
                                      <p:cBhvr>
                                        <p:cTn id="64" dur="500"/>
                                        <p:tgtEl>
                                          <p:spTgt spid="38"/>
                                        </p:tgtEl>
                                      </p:cBhvr>
                                    </p:animEffect>
                                  </p:childTnLst>
                                </p:cTn>
                              </p:par>
                            </p:childTnLst>
                          </p:cTn>
                        </p:par>
                        <p:par>
                          <p:cTn id="65" fill="hold">
                            <p:stCondLst>
                              <p:cond delay="1000"/>
                            </p:stCondLst>
                            <p:childTnLst>
                              <p:par>
                                <p:cTn id="66" presetID="14" presetClass="entr" presetSubtype="10"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randombar(horizontal)">
                                      <p:cBhvr>
                                        <p:cTn id="68" dur="500"/>
                                        <p:tgtEl>
                                          <p:spTgt spid="39"/>
                                        </p:tgtEl>
                                      </p:cBhvr>
                                    </p:animEffect>
                                  </p:childTnLst>
                                </p:cTn>
                              </p:par>
                            </p:childTnLst>
                          </p:cTn>
                        </p:par>
                        <p:par>
                          <p:cTn id="69" fill="hold">
                            <p:stCondLst>
                              <p:cond delay="1500"/>
                            </p:stCondLst>
                            <p:childTnLst>
                              <p:par>
                                <p:cTn id="70" presetID="31" presetClass="entr" presetSubtype="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1000" fill="hold"/>
                                        <p:tgtEl>
                                          <p:spTgt spid="26"/>
                                        </p:tgtEl>
                                        <p:attrNameLst>
                                          <p:attrName>ppt_w</p:attrName>
                                        </p:attrNameLst>
                                      </p:cBhvr>
                                      <p:tavLst>
                                        <p:tav tm="0">
                                          <p:val>
                                            <p:fltVal val="0"/>
                                          </p:val>
                                        </p:tav>
                                        <p:tav tm="100000">
                                          <p:val>
                                            <p:strVal val="#ppt_w"/>
                                          </p:val>
                                        </p:tav>
                                      </p:tavLst>
                                    </p:anim>
                                    <p:anim calcmode="lin" valueType="num">
                                      <p:cBhvr>
                                        <p:cTn id="73" dur="1000" fill="hold"/>
                                        <p:tgtEl>
                                          <p:spTgt spid="26"/>
                                        </p:tgtEl>
                                        <p:attrNameLst>
                                          <p:attrName>ppt_h</p:attrName>
                                        </p:attrNameLst>
                                      </p:cBhvr>
                                      <p:tavLst>
                                        <p:tav tm="0">
                                          <p:val>
                                            <p:fltVal val="0"/>
                                          </p:val>
                                        </p:tav>
                                        <p:tav tm="100000">
                                          <p:val>
                                            <p:strVal val="#ppt_h"/>
                                          </p:val>
                                        </p:tav>
                                      </p:tavLst>
                                    </p:anim>
                                    <p:anim calcmode="lin" valueType="num">
                                      <p:cBhvr>
                                        <p:cTn id="74" dur="1000" fill="hold"/>
                                        <p:tgtEl>
                                          <p:spTgt spid="26"/>
                                        </p:tgtEl>
                                        <p:attrNameLst>
                                          <p:attrName>style.rotation</p:attrName>
                                        </p:attrNameLst>
                                      </p:cBhvr>
                                      <p:tavLst>
                                        <p:tav tm="0">
                                          <p:val>
                                            <p:fltVal val="90"/>
                                          </p:val>
                                        </p:tav>
                                        <p:tav tm="100000">
                                          <p:val>
                                            <p:fltVal val="0"/>
                                          </p:val>
                                        </p:tav>
                                      </p:tavLst>
                                    </p:anim>
                                    <p:animEffect transition="in" filter="fade">
                                      <p:cBhvr>
                                        <p:cTn id="75" dur="1000"/>
                                        <p:tgtEl>
                                          <p:spTgt spid="26"/>
                                        </p:tgtEl>
                                      </p:cBhvr>
                                    </p:animEffect>
                                  </p:childTnLst>
                                </p:cTn>
                              </p:par>
                            </p:childTnLst>
                          </p:cTn>
                        </p:par>
                        <p:par>
                          <p:cTn id="76" fill="hold">
                            <p:stCondLst>
                              <p:cond delay="2500"/>
                            </p:stCondLst>
                            <p:childTnLst>
                              <p:par>
                                <p:cTn id="77" presetID="14" presetClass="entr" presetSubtype="10" fill="hold"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randombar(horizontal)">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animBg="1"/>
      <p:bldP spid="32" grpId="0" animBg="1"/>
      <p:bldP spid="38" grpId="0" animBg="1"/>
      <p:bldP spid="39" grpId="0" animBg="1"/>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接點 9"/>
          <p:cNvCxnSpPr/>
          <p:nvPr/>
        </p:nvCxnSpPr>
        <p:spPr>
          <a:xfrm>
            <a:off x="1524000" y="2276475"/>
            <a:ext cx="9144000" cy="0"/>
          </a:xfrm>
          <a:prstGeom prst="line">
            <a:avLst/>
          </a:prstGeom>
          <a:ln w="57150">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051" name="物件 47"/>
          <p:cNvGraphicFramePr>
            <a:graphicFrameLocks noChangeAspect="1"/>
          </p:cNvGraphicFramePr>
          <p:nvPr>
            <p:extLst>
              <p:ext uri="{D42A27DB-BD31-4B8C-83A1-F6EECF244321}">
                <p14:modId xmlns:p14="http://schemas.microsoft.com/office/powerpoint/2010/main" val="3002424635"/>
              </p:ext>
            </p:extLst>
          </p:nvPr>
        </p:nvGraphicFramePr>
        <p:xfrm>
          <a:off x="3984166" y="1268413"/>
          <a:ext cx="588963" cy="342900"/>
        </p:xfrm>
        <a:graphic>
          <a:graphicData uri="http://schemas.openxmlformats.org/presentationml/2006/ole">
            <mc:AlternateContent xmlns:mc="http://schemas.openxmlformats.org/markup-compatibility/2006">
              <mc:Choice xmlns:v="urn:schemas-microsoft-com:vml" Requires="v">
                <p:oleObj spid="_x0000_s102432" name="Equation" r:id="rId4" imgW="393529" imgH="228501" progId="Equation.DSMT4">
                  <p:embed/>
                </p:oleObj>
              </mc:Choice>
              <mc:Fallback>
                <p:oleObj name="Equation" r:id="rId4" imgW="393529" imgH="228501" progId="Equation.DSMT4">
                  <p:embed/>
                  <p:pic>
                    <p:nvPicPr>
                      <p:cNvPr id="2051" name="物件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166" y="1268413"/>
                        <a:ext cx="5889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物件 48"/>
          <p:cNvGraphicFramePr>
            <a:graphicFrameLocks noChangeAspect="1"/>
          </p:cNvGraphicFramePr>
          <p:nvPr>
            <p:extLst>
              <p:ext uri="{D42A27DB-BD31-4B8C-83A1-F6EECF244321}">
                <p14:modId xmlns:p14="http://schemas.microsoft.com/office/powerpoint/2010/main" val="286880730"/>
              </p:ext>
            </p:extLst>
          </p:nvPr>
        </p:nvGraphicFramePr>
        <p:xfrm>
          <a:off x="3185653" y="1557338"/>
          <a:ext cx="2495550" cy="647700"/>
        </p:xfrm>
        <a:graphic>
          <a:graphicData uri="http://schemas.openxmlformats.org/presentationml/2006/ole">
            <mc:AlternateContent xmlns:mc="http://schemas.openxmlformats.org/markup-compatibility/2006">
              <mc:Choice xmlns:v="urn:schemas-microsoft-com:vml" Requires="v">
                <p:oleObj spid="_x0000_s102433" name="Equation" r:id="rId6" imgW="1663700" imgH="431800" progId="Equation.DSMT4">
                  <p:embed/>
                </p:oleObj>
              </mc:Choice>
              <mc:Fallback>
                <p:oleObj name="Equation" r:id="rId6" imgW="1663700" imgH="431800" progId="Equation.DSMT4">
                  <p:embed/>
                  <p:pic>
                    <p:nvPicPr>
                      <p:cNvPr id="2052" name="物件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5653" y="1557338"/>
                        <a:ext cx="2495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3" name="物件 49"/>
          <p:cNvGraphicFramePr>
            <a:graphicFrameLocks noChangeAspect="1"/>
          </p:cNvGraphicFramePr>
          <p:nvPr>
            <p:extLst>
              <p:ext uri="{D42A27DB-BD31-4B8C-83A1-F6EECF244321}">
                <p14:modId xmlns:p14="http://schemas.microsoft.com/office/powerpoint/2010/main" val="3299963506"/>
              </p:ext>
            </p:extLst>
          </p:nvPr>
        </p:nvGraphicFramePr>
        <p:xfrm>
          <a:off x="3160253" y="3860800"/>
          <a:ext cx="2495550" cy="647700"/>
        </p:xfrm>
        <a:graphic>
          <a:graphicData uri="http://schemas.openxmlformats.org/presentationml/2006/ole">
            <mc:AlternateContent xmlns:mc="http://schemas.openxmlformats.org/markup-compatibility/2006">
              <mc:Choice xmlns:v="urn:schemas-microsoft-com:vml" Requires="v">
                <p:oleObj spid="_x0000_s102434" name="Equation" r:id="rId8" imgW="1663700" imgH="431800" progId="Equation.DSMT4">
                  <p:embed/>
                </p:oleObj>
              </mc:Choice>
              <mc:Fallback>
                <p:oleObj name="Equation" r:id="rId8" imgW="1663700" imgH="431800" progId="Equation.DSMT4">
                  <p:embed/>
                  <p:pic>
                    <p:nvPicPr>
                      <p:cNvPr id="2053" name="物件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0253" y="3860800"/>
                        <a:ext cx="2495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4" name="物件 50"/>
          <p:cNvGraphicFramePr>
            <a:graphicFrameLocks noChangeAspect="1"/>
          </p:cNvGraphicFramePr>
          <p:nvPr>
            <p:extLst>
              <p:ext uri="{D42A27DB-BD31-4B8C-83A1-F6EECF244321}">
                <p14:modId xmlns:p14="http://schemas.microsoft.com/office/powerpoint/2010/main" val="2324768604"/>
              </p:ext>
            </p:extLst>
          </p:nvPr>
        </p:nvGraphicFramePr>
        <p:xfrm>
          <a:off x="3782554" y="3517900"/>
          <a:ext cx="930275" cy="342900"/>
        </p:xfrm>
        <a:graphic>
          <a:graphicData uri="http://schemas.openxmlformats.org/presentationml/2006/ole">
            <mc:AlternateContent xmlns:mc="http://schemas.openxmlformats.org/markup-compatibility/2006">
              <mc:Choice xmlns:v="urn:schemas-microsoft-com:vml" Requires="v">
                <p:oleObj spid="_x0000_s102435" name="Equation" r:id="rId9" imgW="622030" imgH="228501" progId="Equation.DSMT4">
                  <p:embed/>
                </p:oleObj>
              </mc:Choice>
              <mc:Fallback>
                <p:oleObj name="Equation" r:id="rId9" imgW="622030" imgH="228501" progId="Equation.DSMT4">
                  <p:embed/>
                  <p:pic>
                    <p:nvPicPr>
                      <p:cNvPr id="2054" name="物件 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2554" y="3517900"/>
                        <a:ext cx="9302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5" name="物件 51"/>
          <p:cNvGraphicFramePr>
            <a:graphicFrameLocks noChangeAspect="1"/>
          </p:cNvGraphicFramePr>
          <p:nvPr>
            <p:extLst>
              <p:ext uri="{D42A27DB-BD31-4B8C-83A1-F6EECF244321}">
                <p14:modId xmlns:p14="http://schemas.microsoft.com/office/powerpoint/2010/main" val="2747247016"/>
              </p:ext>
            </p:extLst>
          </p:nvPr>
        </p:nvGraphicFramePr>
        <p:xfrm>
          <a:off x="2938003" y="6294439"/>
          <a:ext cx="2895600" cy="390525"/>
        </p:xfrm>
        <a:graphic>
          <a:graphicData uri="http://schemas.openxmlformats.org/presentationml/2006/ole">
            <mc:AlternateContent xmlns:mc="http://schemas.openxmlformats.org/markup-compatibility/2006">
              <mc:Choice xmlns:v="urn:schemas-microsoft-com:vml" Requires="v">
                <p:oleObj spid="_x0000_s102436" name="Equation" r:id="rId11" imgW="4140200" imgH="558800" progId="Equation.DSMT4">
                  <p:embed/>
                </p:oleObj>
              </mc:Choice>
              <mc:Fallback>
                <p:oleObj name="Equation" r:id="rId11" imgW="4140200" imgH="558800" progId="Equation.DSMT4">
                  <p:embed/>
                  <p:pic>
                    <p:nvPicPr>
                      <p:cNvPr id="2055" name="物件 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38003" y="6294439"/>
                        <a:ext cx="28956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6" name="物件 52"/>
          <p:cNvGraphicFramePr>
            <a:graphicFrameLocks noChangeAspect="1"/>
          </p:cNvGraphicFramePr>
          <p:nvPr>
            <p:extLst>
              <p:ext uri="{D42A27DB-BD31-4B8C-83A1-F6EECF244321}">
                <p14:modId xmlns:p14="http://schemas.microsoft.com/office/powerpoint/2010/main" val="559399102"/>
              </p:ext>
            </p:extLst>
          </p:nvPr>
        </p:nvGraphicFramePr>
        <p:xfrm>
          <a:off x="6554328" y="1230313"/>
          <a:ext cx="1689100" cy="342900"/>
        </p:xfrm>
        <a:graphic>
          <a:graphicData uri="http://schemas.openxmlformats.org/presentationml/2006/ole">
            <mc:AlternateContent xmlns:mc="http://schemas.openxmlformats.org/markup-compatibility/2006">
              <mc:Choice xmlns:v="urn:schemas-microsoft-com:vml" Requires="v">
                <p:oleObj spid="_x0000_s102437" name="Equation" r:id="rId13" imgW="1130300" imgH="228600" progId="Equation.DSMT4">
                  <p:embed/>
                </p:oleObj>
              </mc:Choice>
              <mc:Fallback>
                <p:oleObj name="Equation" r:id="rId13" imgW="1130300" imgH="228600" progId="Equation.DSMT4">
                  <p:embed/>
                  <p:pic>
                    <p:nvPicPr>
                      <p:cNvPr id="2056" name="物件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54328" y="1230313"/>
                        <a:ext cx="1689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7" name="物件 53"/>
          <p:cNvGraphicFramePr>
            <a:graphicFrameLocks noChangeAspect="1"/>
          </p:cNvGraphicFramePr>
          <p:nvPr>
            <p:extLst>
              <p:ext uri="{D42A27DB-BD31-4B8C-83A1-F6EECF244321}">
                <p14:modId xmlns:p14="http://schemas.microsoft.com/office/powerpoint/2010/main" val="3974328636"/>
              </p:ext>
            </p:extLst>
          </p:nvPr>
        </p:nvGraphicFramePr>
        <p:xfrm>
          <a:off x="9084804" y="3663950"/>
          <a:ext cx="2789237" cy="628650"/>
        </p:xfrm>
        <a:graphic>
          <a:graphicData uri="http://schemas.openxmlformats.org/presentationml/2006/ole">
            <mc:AlternateContent xmlns:mc="http://schemas.openxmlformats.org/markup-compatibility/2006">
              <mc:Choice xmlns:v="urn:schemas-microsoft-com:vml" Requires="v">
                <p:oleObj spid="_x0000_s102438" name="Equation" r:id="rId15" imgW="1866900" imgH="419100" progId="Equation.DSMT4">
                  <p:embed/>
                </p:oleObj>
              </mc:Choice>
              <mc:Fallback>
                <p:oleObj name="Equation" r:id="rId15" imgW="1866900" imgH="419100" progId="Equation.DSMT4">
                  <p:embed/>
                  <p:pic>
                    <p:nvPicPr>
                      <p:cNvPr id="2057" name="物件 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84804" y="3663950"/>
                        <a:ext cx="27892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8" name="物件 54"/>
          <p:cNvGraphicFramePr>
            <a:graphicFrameLocks noChangeAspect="1"/>
          </p:cNvGraphicFramePr>
          <p:nvPr>
            <p:extLst>
              <p:ext uri="{D42A27DB-BD31-4B8C-83A1-F6EECF244321}">
                <p14:modId xmlns:p14="http://schemas.microsoft.com/office/powerpoint/2010/main" val="2710215544"/>
              </p:ext>
            </p:extLst>
          </p:nvPr>
        </p:nvGraphicFramePr>
        <p:xfrm>
          <a:off x="9900779" y="1076325"/>
          <a:ext cx="1252537" cy="628650"/>
        </p:xfrm>
        <a:graphic>
          <a:graphicData uri="http://schemas.openxmlformats.org/presentationml/2006/ole">
            <mc:AlternateContent xmlns:mc="http://schemas.openxmlformats.org/markup-compatibility/2006">
              <mc:Choice xmlns:v="urn:schemas-microsoft-com:vml" Requires="v">
                <p:oleObj spid="_x0000_s102439" name="Equation" r:id="rId17" imgW="838200" imgH="419100" progId="Equation.DSMT4">
                  <p:embed/>
                </p:oleObj>
              </mc:Choice>
              <mc:Fallback>
                <p:oleObj name="Equation" r:id="rId17" imgW="838200" imgH="419100" progId="Equation.DSMT4">
                  <p:embed/>
                  <p:pic>
                    <p:nvPicPr>
                      <p:cNvPr id="2058" name="物件 5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00779" y="1076325"/>
                        <a:ext cx="12525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9" name="物件 55"/>
          <p:cNvGraphicFramePr>
            <a:graphicFrameLocks noChangeAspect="1"/>
          </p:cNvGraphicFramePr>
          <p:nvPr>
            <p:extLst>
              <p:ext uri="{D42A27DB-BD31-4B8C-83A1-F6EECF244321}">
                <p14:modId xmlns:p14="http://schemas.microsoft.com/office/powerpoint/2010/main" val="2076483246"/>
              </p:ext>
            </p:extLst>
          </p:nvPr>
        </p:nvGraphicFramePr>
        <p:xfrm>
          <a:off x="9672179" y="1795463"/>
          <a:ext cx="1616075" cy="342900"/>
        </p:xfrm>
        <a:graphic>
          <a:graphicData uri="http://schemas.openxmlformats.org/presentationml/2006/ole">
            <mc:AlternateContent xmlns:mc="http://schemas.openxmlformats.org/markup-compatibility/2006">
              <mc:Choice xmlns:v="urn:schemas-microsoft-com:vml" Requires="v">
                <p:oleObj spid="_x0000_s102440" name="Equation" r:id="rId19" imgW="1079500" imgH="228600" progId="Equation.DSMT4">
                  <p:embed/>
                </p:oleObj>
              </mc:Choice>
              <mc:Fallback>
                <p:oleObj name="Equation" r:id="rId19" imgW="1079500" imgH="228600" progId="Equation.DSMT4">
                  <p:embed/>
                  <p:pic>
                    <p:nvPicPr>
                      <p:cNvPr id="2059" name="物件 5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72179" y="1795463"/>
                        <a:ext cx="16160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60" name="物件 56"/>
          <p:cNvGraphicFramePr>
            <a:graphicFrameLocks noChangeAspect="1"/>
          </p:cNvGraphicFramePr>
          <p:nvPr>
            <p:extLst>
              <p:ext uri="{D42A27DB-BD31-4B8C-83A1-F6EECF244321}">
                <p14:modId xmlns:p14="http://schemas.microsoft.com/office/powerpoint/2010/main" val="2209475912"/>
              </p:ext>
            </p:extLst>
          </p:nvPr>
        </p:nvGraphicFramePr>
        <p:xfrm>
          <a:off x="6113003" y="3748088"/>
          <a:ext cx="2824162" cy="628650"/>
        </p:xfrm>
        <a:graphic>
          <a:graphicData uri="http://schemas.openxmlformats.org/presentationml/2006/ole">
            <mc:AlternateContent xmlns:mc="http://schemas.openxmlformats.org/markup-compatibility/2006">
              <mc:Choice xmlns:v="urn:schemas-microsoft-com:vml" Requires="v">
                <p:oleObj spid="_x0000_s102441" name="Equation" r:id="rId21" imgW="1892300" imgH="419100" progId="Equation.DSMT4">
                  <p:embed/>
                </p:oleObj>
              </mc:Choice>
              <mc:Fallback>
                <p:oleObj name="Equation" r:id="rId21" imgW="1892300" imgH="419100" progId="Equation.DSMT4">
                  <p:embed/>
                  <p:pic>
                    <p:nvPicPr>
                      <p:cNvPr id="2060" name="物件 5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13003" y="3748088"/>
                        <a:ext cx="28241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61" name="群組 69"/>
          <p:cNvGrpSpPr>
            <a:grpSpLocks/>
          </p:cNvGrpSpPr>
          <p:nvPr/>
        </p:nvGrpSpPr>
        <p:grpSpPr bwMode="auto">
          <a:xfrm>
            <a:off x="3519028" y="76201"/>
            <a:ext cx="1441450" cy="1116013"/>
            <a:chOff x="754856" y="76149"/>
            <a:chExt cx="1440880" cy="1116061"/>
          </a:xfrm>
        </p:grpSpPr>
        <p:sp>
          <p:nvSpPr>
            <p:cNvPr id="12" name="橢圓 11"/>
            <p:cNvSpPr/>
            <p:nvPr/>
          </p:nvSpPr>
          <p:spPr>
            <a:xfrm>
              <a:off x="1062709" y="233319"/>
              <a:ext cx="844216" cy="890625"/>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179" name="群組 65"/>
            <p:cNvGrpSpPr>
              <a:grpSpLocks/>
            </p:cNvGrpSpPr>
            <p:nvPr/>
          </p:nvGrpSpPr>
          <p:grpSpPr bwMode="auto">
            <a:xfrm>
              <a:off x="754856" y="76149"/>
              <a:ext cx="1440880" cy="1116061"/>
              <a:chOff x="754856" y="76149"/>
              <a:chExt cx="1440880" cy="1116061"/>
            </a:xfrm>
          </p:grpSpPr>
          <p:cxnSp>
            <p:nvCxnSpPr>
              <p:cNvPr id="60" name="直線單箭頭接點 59"/>
              <p:cNvCxnSpPr/>
              <p:nvPr/>
            </p:nvCxnSpPr>
            <p:spPr>
              <a:xfrm>
                <a:off x="754856" y="679425"/>
                <a:ext cx="14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p:nvPr/>
            </p:nvCxnSpPr>
            <p:spPr>
              <a:xfrm flipV="1">
                <a:off x="900848" y="76149"/>
                <a:ext cx="0" cy="11160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4" name="直線單箭頭接點 63"/>
            <p:cNvCxnSpPr>
              <a:endCxn id="12" idx="7"/>
            </p:cNvCxnSpPr>
            <p:nvPr/>
          </p:nvCxnSpPr>
          <p:spPr>
            <a:xfrm flipV="1">
              <a:off x="1489577" y="365086"/>
              <a:ext cx="295158" cy="3095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181" name="物件 64"/>
            <p:cNvGraphicFramePr>
              <a:graphicFrameLocks noChangeAspect="1"/>
            </p:cNvGraphicFramePr>
            <p:nvPr/>
          </p:nvGraphicFramePr>
          <p:xfrm>
            <a:off x="1645196" y="476672"/>
            <a:ext cx="190500" cy="209550"/>
          </p:xfrm>
          <a:graphic>
            <a:graphicData uri="http://schemas.openxmlformats.org/presentationml/2006/ole">
              <mc:AlternateContent xmlns:mc="http://schemas.openxmlformats.org/markup-compatibility/2006">
                <mc:Choice xmlns:v="urn:schemas-microsoft-com:vml" Requires="v">
                  <p:oleObj spid="_x0000_s102442" name="Equation" r:id="rId23" imgW="126835" imgH="139518" progId="Equation.DSMT4">
                    <p:embed/>
                  </p:oleObj>
                </mc:Choice>
                <mc:Fallback>
                  <p:oleObj name="Equation" r:id="rId23" imgW="126835" imgH="139518" progId="Equation.DSMT4">
                    <p:embed/>
                    <p:pic>
                      <p:nvPicPr>
                        <p:cNvPr id="2181" name="物件 6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45196" y="476672"/>
                          <a:ext cx="1905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82" name="物件 64"/>
            <p:cNvGraphicFramePr>
              <a:graphicFrameLocks noChangeAspect="1"/>
            </p:cNvGraphicFramePr>
            <p:nvPr/>
          </p:nvGraphicFramePr>
          <p:xfrm>
            <a:off x="1845037" y="769122"/>
            <a:ext cx="247552" cy="342915"/>
          </p:xfrm>
          <a:graphic>
            <a:graphicData uri="http://schemas.openxmlformats.org/presentationml/2006/ole">
              <mc:AlternateContent xmlns:mc="http://schemas.openxmlformats.org/markup-compatibility/2006">
                <mc:Choice xmlns:v="urn:schemas-microsoft-com:vml" Requires="v">
                  <p:oleObj spid="_x0000_s102443" name="Equation" r:id="rId25" imgW="165028" imgH="228501" progId="Equation.DSMT4">
                    <p:embed/>
                  </p:oleObj>
                </mc:Choice>
                <mc:Fallback>
                  <p:oleObj name="Equation" r:id="rId25" imgW="165028" imgH="228501" progId="Equation.DSMT4">
                    <p:embed/>
                    <p:pic>
                      <p:nvPicPr>
                        <p:cNvPr id="2182" name="物件 6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45037" y="769122"/>
                          <a:ext cx="247552" cy="34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062" name="群組 95"/>
          <p:cNvGrpSpPr>
            <a:grpSpLocks/>
          </p:cNvGrpSpPr>
          <p:nvPr/>
        </p:nvGrpSpPr>
        <p:grpSpPr bwMode="auto">
          <a:xfrm>
            <a:off x="6714666" y="115888"/>
            <a:ext cx="1630363" cy="1116012"/>
            <a:chOff x="3923928" y="116632"/>
            <a:chExt cx="1630735" cy="1116061"/>
          </a:xfrm>
        </p:grpSpPr>
        <p:sp>
          <p:nvSpPr>
            <p:cNvPr id="13" name="橢圓 12"/>
            <p:cNvSpPr/>
            <p:nvPr/>
          </p:nvSpPr>
          <p:spPr>
            <a:xfrm>
              <a:off x="4068424" y="315078"/>
              <a:ext cx="1163903" cy="71917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162" name="群組 66"/>
            <p:cNvGrpSpPr>
              <a:grpSpLocks/>
            </p:cNvGrpSpPr>
            <p:nvPr/>
          </p:nvGrpSpPr>
          <p:grpSpPr bwMode="auto">
            <a:xfrm>
              <a:off x="3923928" y="116632"/>
              <a:ext cx="1440880" cy="1116061"/>
              <a:chOff x="754856" y="116632"/>
              <a:chExt cx="1440880" cy="1116061"/>
            </a:xfrm>
          </p:grpSpPr>
          <p:cxnSp>
            <p:nvCxnSpPr>
              <p:cNvPr id="68" name="直線單箭頭接點 67"/>
              <p:cNvCxnSpPr/>
              <p:nvPr/>
            </p:nvCxnSpPr>
            <p:spPr>
              <a:xfrm>
                <a:off x="754856" y="680219"/>
                <a:ext cx="144019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p:nvPr/>
            </p:nvCxnSpPr>
            <p:spPr>
              <a:xfrm flipV="1">
                <a:off x="1485273" y="116632"/>
                <a:ext cx="0" cy="11160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63" name="群組 93"/>
            <p:cNvGrpSpPr>
              <a:grpSpLocks/>
            </p:cNvGrpSpPr>
            <p:nvPr/>
          </p:nvGrpSpPr>
          <p:grpSpPr bwMode="auto">
            <a:xfrm>
              <a:off x="4283968" y="349796"/>
              <a:ext cx="864096" cy="374513"/>
              <a:chOff x="4283968" y="349796"/>
              <a:chExt cx="864096" cy="374513"/>
            </a:xfrm>
          </p:grpSpPr>
          <p:sp>
            <p:nvSpPr>
              <p:cNvPr id="74" name="橢圓 73"/>
              <p:cNvSpPr/>
              <p:nvPr/>
            </p:nvSpPr>
            <p:spPr>
              <a:xfrm>
                <a:off x="4322482" y="629416"/>
                <a:ext cx="90508" cy="9049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 name="橢圓 74"/>
              <p:cNvSpPr/>
              <p:nvPr/>
            </p:nvSpPr>
            <p:spPr>
              <a:xfrm>
                <a:off x="4914754" y="634179"/>
                <a:ext cx="88920" cy="9049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2174" name="物件 77"/>
              <p:cNvGraphicFramePr>
                <a:graphicFrameLocks noChangeAspect="1"/>
              </p:cNvGraphicFramePr>
              <p:nvPr/>
            </p:nvGraphicFramePr>
            <p:xfrm>
              <a:off x="4283968" y="349796"/>
              <a:ext cx="209550" cy="342900"/>
            </p:xfrm>
            <a:graphic>
              <a:graphicData uri="http://schemas.openxmlformats.org/presentationml/2006/ole">
                <mc:AlternateContent xmlns:mc="http://schemas.openxmlformats.org/markup-compatibility/2006">
                  <mc:Choice xmlns:v="urn:schemas-microsoft-com:vml" Requires="v">
                    <p:oleObj spid="_x0000_s102444" name="Equation" r:id="rId27" imgW="139700" imgH="228600" progId="Equation.DSMT4">
                      <p:embed/>
                    </p:oleObj>
                  </mc:Choice>
                  <mc:Fallback>
                    <p:oleObj name="Equation" r:id="rId27" imgW="139700" imgH="228600" progId="Equation.DSMT4">
                      <p:embed/>
                      <p:pic>
                        <p:nvPicPr>
                          <p:cNvPr id="2174" name="物件 7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283968" y="349796"/>
                            <a:ext cx="209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75" name="物件 79"/>
              <p:cNvGraphicFramePr>
                <a:graphicFrameLocks noChangeAspect="1"/>
              </p:cNvGraphicFramePr>
              <p:nvPr/>
            </p:nvGraphicFramePr>
            <p:xfrm>
              <a:off x="4919464" y="349796"/>
              <a:ext cx="228600" cy="342900"/>
            </p:xfrm>
            <a:graphic>
              <a:graphicData uri="http://schemas.openxmlformats.org/presentationml/2006/ole">
                <mc:AlternateContent xmlns:mc="http://schemas.openxmlformats.org/markup-compatibility/2006">
                  <mc:Choice xmlns:v="urn:schemas-microsoft-com:vml" Requires="v">
                    <p:oleObj spid="_x0000_s102445" name="Equation" r:id="rId29" imgW="152334" imgH="228501" progId="Equation.DSMT4">
                      <p:embed/>
                    </p:oleObj>
                  </mc:Choice>
                  <mc:Fallback>
                    <p:oleObj name="Equation" r:id="rId29" imgW="152334" imgH="228501" progId="Equation.DSMT4">
                      <p:embed/>
                      <p:pic>
                        <p:nvPicPr>
                          <p:cNvPr id="2175" name="物件 79"/>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919464" y="349796"/>
                            <a:ext cx="228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164" name="群組 92"/>
            <p:cNvGrpSpPr>
              <a:grpSpLocks/>
            </p:cNvGrpSpPr>
            <p:nvPr/>
          </p:nvGrpSpPr>
          <p:grpSpPr bwMode="auto">
            <a:xfrm>
              <a:off x="4067944" y="364580"/>
              <a:ext cx="586557" cy="670447"/>
              <a:chOff x="4067944" y="364580"/>
              <a:chExt cx="586557" cy="670447"/>
            </a:xfrm>
          </p:grpSpPr>
          <p:cxnSp>
            <p:nvCxnSpPr>
              <p:cNvPr id="82" name="直線接點 81"/>
              <p:cNvCxnSpPr/>
              <p:nvPr/>
            </p:nvCxnSpPr>
            <p:spPr>
              <a:xfrm>
                <a:off x="4068424" y="364293"/>
                <a:ext cx="0" cy="66995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線單箭頭接點 86"/>
              <p:cNvCxnSpPr/>
              <p:nvPr/>
            </p:nvCxnSpPr>
            <p:spPr>
              <a:xfrm>
                <a:off x="4068424" y="835800"/>
                <a:ext cx="585921"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171" name="物件 87"/>
              <p:cNvGraphicFramePr>
                <a:graphicFrameLocks noChangeAspect="1"/>
              </p:cNvGraphicFramePr>
              <p:nvPr/>
            </p:nvGraphicFramePr>
            <p:xfrm>
              <a:off x="4272490" y="815659"/>
              <a:ext cx="190500" cy="209550"/>
            </p:xfrm>
            <a:graphic>
              <a:graphicData uri="http://schemas.openxmlformats.org/presentationml/2006/ole">
                <mc:AlternateContent xmlns:mc="http://schemas.openxmlformats.org/markup-compatibility/2006">
                  <mc:Choice xmlns:v="urn:schemas-microsoft-com:vml" Requires="v">
                    <p:oleObj spid="_x0000_s102446" name="Equation" r:id="rId31" imgW="126835" imgH="139518" progId="Equation.DSMT4">
                      <p:embed/>
                    </p:oleObj>
                  </mc:Choice>
                  <mc:Fallback>
                    <p:oleObj name="Equation" r:id="rId31" imgW="126835" imgH="139518" progId="Equation.DSMT4">
                      <p:embed/>
                      <p:pic>
                        <p:nvPicPr>
                          <p:cNvPr id="2171" name="物件 8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272490" y="815659"/>
                            <a:ext cx="1905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165" name="群組 94"/>
            <p:cNvGrpSpPr>
              <a:grpSpLocks/>
            </p:cNvGrpSpPr>
            <p:nvPr/>
          </p:nvGrpSpPr>
          <p:grpSpPr bwMode="auto">
            <a:xfrm>
              <a:off x="4619254" y="289486"/>
              <a:ext cx="935409" cy="385179"/>
              <a:chOff x="4619254" y="289486"/>
              <a:chExt cx="935409" cy="385179"/>
            </a:xfrm>
          </p:grpSpPr>
          <p:cxnSp>
            <p:nvCxnSpPr>
              <p:cNvPr id="83" name="直線接點 82"/>
              <p:cNvCxnSpPr/>
              <p:nvPr/>
            </p:nvCxnSpPr>
            <p:spPr>
              <a:xfrm flipH="1" flipV="1">
                <a:off x="4619412" y="296027"/>
                <a:ext cx="744708" cy="476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167" name="物件 88"/>
              <p:cNvGraphicFramePr>
                <a:graphicFrameLocks noChangeAspect="1"/>
              </p:cNvGraphicFramePr>
              <p:nvPr/>
            </p:nvGraphicFramePr>
            <p:xfrm>
              <a:off x="5364163" y="336550"/>
              <a:ext cx="190500" cy="266700"/>
            </p:xfrm>
            <a:graphic>
              <a:graphicData uri="http://schemas.openxmlformats.org/presentationml/2006/ole">
                <mc:AlternateContent xmlns:mc="http://schemas.openxmlformats.org/markup-compatibility/2006">
                  <mc:Choice xmlns:v="urn:schemas-microsoft-com:vml" Requires="v">
                    <p:oleObj spid="_x0000_s102447" name="Equation" r:id="rId33" imgW="126725" imgH="177415" progId="Equation.DSMT4">
                      <p:embed/>
                    </p:oleObj>
                  </mc:Choice>
                  <mc:Fallback>
                    <p:oleObj name="Equation" r:id="rId33" imgW="126725" imgH="177415" progId="Equation.DSMT4">
                      <p:embed/>
                      <p:pic>
                        <p:nvPicPr>
                          <p:cNvPr id="2167" name="物件 88"/>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364163" y="33655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0" name="直線單箭頭接點 89"/>
              <p:cNvCxnSpPr>
                <a:endCxn id="13" idx="6"/>
              </p:cNvCxnSpPr>
              <p:nvPr/>
            </p:nvCxnSpPr>
            <p:spPr>
              <a:xfrm>
                <a:off x="5232327" y="289677"/>
                <a:ext cx="0" cy="38578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grpSp>
        <p:nvGrpSpPr>
          <p:cNvPr id="2063" name="群組 124"/>
          <p:cNvGrpSpPr>
            <a:grpSpLocks/>
          </p:cNvGrpSpPr>
          <p:nvPr/>
        </p:nvGrpSpPr>
        <p:grpSpPr bwMode="auto">
          <a:xfrm>
            <a:off x="10140490" y="2565400"/>
            <a:ext cx="863600" cy="863600"/>
            <a:chOff x="7374789" y="2565400"/>
            <a:chExt cx="863600" cy="863600"/>
          </a:xfrm>
        </p:grpSpPr>
        <p:sp>
          <p:nvSpPr>
            <p:cNvPr id="15" name="矩形 14"/>
            <p:cNvSpPr/>
            <p:nvPr/>
          </p:nvSpPr>
          <p:spPr>
            <a:xfrm>
              <a:off x="7374789" y="2565400"/>
              <a:ext cx="863600" cy="8636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158" name="群組 106"/>
            <p:cNvGrpSpPr>
              <a:grpSpLocks/>
            </p:cNvGrpSpPr>
            <p:nvPr/>
          </p:nvGrpSpPr>
          <p:grpSpPr bwMode="auto">
            <a:xfrm>
              <a:off x="7374789" y="3068943"/>
              <a:ext cx="858949" cy="216041"/>
              <a:chOff x="7374789" y="3068943"/>
              <a:chExt cx="858949" cy="216041"/>
            </a:xfrm>
          </p:grpSpPr>
          <p:cxnSp>
            <p:nvCxnSpPr>
              <p:cNvPr id="104" name="直線單箭頭接點 103"/>
              <p:cNvCxnSpPr/>
              <p:nvPr/>
            </p:nvCxnSpPr>
            <p:spPr>
              <a:xfrm>
                <a:off x="7374789" y="3284538"/>
                <a:ext cx="858838"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160" name="物件 105"/>
              <p:cNvGraphicFramePr>
                <a:graphicFrameLocks noChangeAspect="1"/>
              </p:cNvGraphicFramePr>
              <p:nvPr/>
            </p:nvGraphicFramePr>
            <p:xfrm>
              <a:off x="7699688" y="3068943"/>
              <a:ext cx="188912" cy="209550"/>
            </p:xfrm>
            <a:graphic>
              <a:graphicData uri="http://schemas.openxmlformats.org/presentationml/2006/ole">
                <mc:AlternateContent xmlns:mc="http://schemas.openxmlformats.org/markup-compatibility/2006">
                  <mc:Choice xmlns:v="urn:schemas-microsoft-com:vml" Requires="v">
                    <p:oleObj spid="_x0000_s102448" name="Equation" r:id="rId35" imgW="126835" imgH="139518" progId="Equation.DSMT4">
                      <p:embed/>
                    </p:oleObj>
                  </mc:Choice>
                  <mc:Fallback>
                    <p:oleObj name="Equation" r:id="rId35" imgW="126835" imgH="139518" progId="Equation.DSMT4">
                      <p:embed/>
                      <p:pic>
                        <p:nvPicPr>
                          <p:cNvPr id="2160" name="物件 10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699688" y="3068943"/>
                            <a:ext cx="1889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2064" name="群組 115"/>
          <p:cNvGrpSpPr>
            <a:grpSpLocks/>
          </p:cNvGrpSpPr>
          <p:nvPr/>
        </p:nvGrpSpPr>
        <p:grpSpPr bwMode="auto">
          <a:xfrm>
            <a:off x="10045241" y="206376"/>
            <a:ext cx="923925" cy="796925"/>
            <a:chOff x="4211960" y="2488059"/>
            <a:chExt cx="923925" cy="796925"/>
          </a:xfrm>
        </p:grpSpPr>
        <p:sp>
          <p:nvSpPr>
            <p:cNvPr id="14" name="等腰三角形 13"/>
            <p:cNvSpPr/>
            <p:nvPr/>
          </p:nvSpPr>
          <p:spPr>
            <a:xfrm>
              <a:off x="4211960" y="2488059"/>
              <a:ext cx="923925" cy="796925"/>
            </a:xfrm>
            <a:prstGeom prst="triangl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151" name="群組 114"/>
            <p:cNvGrpSpPr>
              <a:grpSpLocks/>
            </p:cNvGrpSpPr>
            <p:nvPr/>
          </p:nvGrpSpPr>
          <p:grpSpPr bwMode="auto">
            <a:xfrm>
              <a:off x="4215228" y="2991086"/>
              <a:ext cx="919053" cy="293898"/>
              <a:chOff x="4215228" y="2991086"/>
              <a:chExt cx="919053" cy="293898"/>
            </a:xfrm>
          </p:grpSpPr>
          <p:grpSp>
            <p:nvGrpSpPr>
              <p:cNvPr id="2152" name="群組 108"/>
              <p:cNvGrpSpPr>
                <a:grpSpLocks/>
              </p:cNvGrpSpPr>
              <p:nvPr/>
            </p:nvGrpSpPr>
            <p:grpSpPr bwMode="auto">
              <a:xfrm>
                <a:off x="4215228" y="3056620"/>
                <a:ext cx="919053" cy="228364"/>
                <a:chOff x="7379439" y="2348880"/>
                <a:chExt cx="919053" cy="228364"/>
              </a:xfrm>
            </p:grpSpPr>
            <p:cxnSp>
              <p:nvCxnSpPr>
                <p:cNvPr id="111" name="直線接點 110"/>
                <p:cNvCxnSpPr/>
                <p:nvPr/>
              </p:nvCxnSpPr>
              <p:spPr>
                <a:xfrm flipH="1" flipV="1">
                  <a:off x="7379346" y="2348644"/>
                  <a:ext cx="0" cy="2174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a:xfrm flipH="1" flipV="1">
                  <a:off x="8298509" y="2359757"/>
                  <a:ext cx="0" cy="21748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p:nvPr/>
              </p:nvCxnSpPr>
              <p:spPr>
                <a:xfrm>
                  <a:off x="7379346" y="2456594"/>
                  <a:ext cx="919163"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aphicFrame>
            <p:nvGraphicFramePr>
              <p:cNvPr id="2153" name="物件 109"/>
              <p:cNvGraphicFramePr>
                <a:graphicFrameLocks noChangeAspect="1"/>
              </p:cNvGraphicFramePr>
              <p:nvPr/>
            </p:nvGraphicFramePr>
            <p:xfrm>
              <a:off x="4572000" y="2991086"/>
              <a:ext cx="188912" cy="209550"/>
            </p:xfrm>
            <a:graphic>
              <a:graphicData uri="http://schemas.openxmlformats.org/presentationml/2006/ole">
                <mc:AlternateContent xmlns:mc="http://schemas.openxmlformats.org/markup-compatibility/2006">
                  <mc:Choice xmlns:v="urn:schemas-microsoft-com:vml" Requires="v">
                    <p:oleObj spid="_x0000_s102449" name="Equation" r:id="rId37" imgW="126835" imgH="139518" progId="Equation.DSMT4">
                      <p:embed/>
                    </p:oleObj>
                  </mc:Choice>
                  <mc:Fallback>
                    <p:oleObj name="Equation" r:id="rId37" imgW="126835" imgH="139518" progId="Equation.DSMT4">
                      <p:embed/>
                      <p:pic>
                        <p:nvPicPr>
                          <p:cNvPr id="2153" name="物件 109"/>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572000" y="2991086"/>
                            <a:ext cx="1889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2065" name="群組 123"/>
          <p:cNvGrpSpPr>
            <a:grpSpLocks/>
          </p:cNvGrpSpPr>
          <p:nvPr/>
        </p:nvGrpSpPr>
        <p:grpSpPr bwMode="auto">
          <a:xfrm>
            <a:off x="6976603" y="2492376"/>
            <a:ext cx="982662" cy="936625"/>
            <a:chOff x="7255727" y="296068"/>
            <a:chExt cx="982662" cy="936625"/>
          </a:xfrm>
        </p:grpSpPr>
        <p:sp>
          <p:nvSpPr>
            <p:cNvPr id="16" name="一般五邊形 15"/>
            <p:cNvSpPr/>
            <p:nvPr/>
          </p:nvSpPr>
          <p:spPr>
            <a:xfrm>
              <a:off x="7255727" y="296068"/>
              <a:ext cx="982662" cy="936625"/>
            </a:xfrm>
            <a:prstGeom prst="pentagon">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144" name="群組 116"/>
            <p:cNvGrpSpPr>
              <a:grpSpLocks/>
            </p:cNvGrpSpPr>
            <p:nvPr/>
          </p:nvGrpSpPr>
          <p:grpSpPr bwMode="auto">
            <a:xfrm>
              <a:off x="7455592" y="938795"/>
              <a:ext cx="600462" cy="293898"/>
              <a:chOff x="7379439" y="2283346"/>
              <a:chExt cx="600462" cy="293898"/>
            </a:xfrm>
          </p:grpSpPr>
          <p:grpSp>
            <p:nvGrpSpPr>
              <p:cNvPr id="2145" name="群組 117"/>
              <p:cNvGrpSpPr>
                <a:grpSpLocks/>
              </p:cNvGrpSpPr>
              <p:nvPr/>
            </p:nvGrpSpPr>
            <p:grpSpPr bwMode="auto">
              <a:xfrm>
                <a:off x="7379439" y="2348880"/>
                <a:ext cx="600462" cy="228364"/>
                <a:chOff x="7379439" y="2348880"/>
                <a:chExt cx="600462" cy="228364"/>
              </a:xfrm>
            </p:grpSpPr>
            <p:cxnSp>
              <p:nvCxnSpPr>
                <p:cNvPr id="120" name="直線接點 119"/>
                <p:cNvCxnSpPr/>
                <p:nvPr/>
              </p:nvCxnSpPr>
              <p:spPr>
                <a:xfrm flipH="1" flipV="1">
                  <a:off x="7379599" y="2348644"/>
                  <a:ext cx="0" cy="2174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直線接點 120"/>
                <p:cNvCxnSpPr/>
                <p:nvPr/>
              </p:nvCxnSpPr>
              <p:spPr>
                <a:xfrm flipH="1" flipV="1">
                  <a:off x="7979674" y="2359757"/>
                  <a:ext cx="0" cy="21748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p:nvPr/>
              </p:nvCxnSpPr>
              <p:spPr>
                <a:xfrm>
                  <a:off x="7379599" y="2456594"/>
                  <a:ext cx="600075"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aphicFrame>
            <p:nvGraphicFramePr>
              <p:cNvPr id="2146" name="物件 118"/>
              <p:cNvGraphicFramePr>
                <a:graphicFrameLocks noChangeAspect="1"/>
              </p:cNvGraphicFramePr>
              <p:nvPr/>
            </p:nvGraphicFramePr>
            <p:xfrm>
              <a:off x="7592191" y="2283346"/>
              <a:ext cx="188912" cy="209550"/>
            </p:xfrm>
            <a:graphic>
              <a:graphicData uri="http://schemas.openxmlformats.org/presentationml/2006/ole">
                <mc:AlternateContent xmlns:mc="http://schemas.openxmlformats.org/markup-compatibility/2006">
                  <mc:Choice xmlns:v="urn:schemas-microsoft-com:vml" Requires="v">
                    <p:oleObj spid="_x0000_s102450" name="Equation" r:id="rId39" imgW="126835" imgH="139518" progId="Equation.DSMT4">
                      <p:embed/>
                    </p:oleObj>
                  </mc:Choice>
                  <mc:Fallback>
                    <p:oleObj name="Equation" r:id="rId39" imgW="126835" imgH="139518" progId="Equation.DSMT4">
                      <p:embed/>
                      <p:pic>
                        <p:nvPicPr>
                          <p:cNvPr id="2146" name="物件 11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592191" y="2283346"/>
                            <a:ext cx="1889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2066" name="群組 136"/>
          <p:cNvGrpSpPr>
            <a:grpSpLocks/>
          </p:cNvGrpSpPr>
          <p:nvPr/>
        </p:nvGrpSpPr>
        <p:grpSpPr bwMode="auto">
          <a:xfrm>
            <a:off x="3592054" y="2460625"/>
            <a:ext cx="1296987" cy="985838"/>
            <a:chOff x="827584" y="2460401"/>
            <a:chExt cx="1296144" cy="985838"/>
          </a:xfrm>
        </p:grpSpPr>
        <p:grpSp>
          <p:nvGrpSpPr>
            <p:cNvPr id="2130" name="群組 50"/>
            <p:cNvGrpSpPr>
              <a:grpSpLocks/>
            </p:cNvGrpSpPr>
            <p:nvPr/>
          </p:nvGrpSpPr>
          <p:grpSpPr bwMode="auto">
            <a:xfrm>
              <a:off x="827584" y="2460401"/>
              <a:ext cx="1235075" cy="985838"/>
              <a:chOff x="170885" y="4889551"/>
              <a:chExt cx="1235214" cy="985217"/>
            </a:xfrm>
          </p:grpSpPr>
          <p:grpSp>
            <p:nvGrpSpPr>
              <p:cNvPr id="2138" name="群組 11"/>
              <p:cNvGrpSpPr>
                <a:grpSpLocks/>
              </p:cNvGrpSpPr>
              <p:nvPr/>
            </p:nvGrpSpPr>
            <p:grpSpPr bwMode="auto">
              <a:xfrm>
                <a:off x="411071" y="4914269"/>
                <a:ext cx="844101" cy="890995"/>
                <a:chOff x="411071" y="5373216"/>
                <a:chExt cx="844101" cy="890995"/>
              </a:xfrm>
            </p:grpSpPr>
            <p:sp>
              <p:nvSpPr>
                <p:cNvPr id="21" name="橢圓 20"/>
                <p:cNvSpPr/>
                <p:nvPr/>
              </p:nvSpPr>
              <p:spPr>
                <a:xfrm>
                  <a:off x="410468" y="5373882"/>
                  <a:ext cx="856789" cy="890027"/>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467588" y="5681662"/>
                  <a:ext cx="280837" cy="2744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cxnSp>
            <p:nvCxnSpPr>
              <p:cNvPr id="19" name="直線接點 18"/>
              <p:cNvCxnSpPr/>
              <p:nvPr/>
            </p:nvCxnSpPr>
            <p:spPr>
              <a:xfrm flipH="1">
                <a:off x="350176" y="4889551"/>
                <a:ext cx="0" cy="985217"/>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70885" y="5355982"/>
                <a:ext cx="1235998"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131" name="群組 135"/>
            <p:cNvGrpSpPr>
              <a:grpSpLocks/>
            </p:cNvGrpSpPr>
            <p:nvPr/>
          </p:nvGrpSpPr>
          <p:grpSpPr bwMode="auto">
            <a:xfrm>
              <a:off x="1165501" y="2581051"/>
              <a:ext cx="958227" cy="703933"/>
              <a:chOff x="1165501" y="2581051"/>
              <a:chExt cx="958227" cy="703933"/>
            </a:xfrm>
          </p:grpSpPr>
          <p:cxnSp>
            <p:nvCxnSpPr>
              <p:cNvPr id="127" name="直線單箭頭接點 126"/>
              <p:cNvCxnSpPr>
                <a:endCxn id="22" idx="1"/>
              </p:cNvCxnSpPr>
              <p:nvPr/>
            </p:nvCxnSpPr>
            <p:spPr>
              <a:xfrm flipH="1" flipV="1">
                <a:off x="1165501" y="2833464"/>
                <a:ext cx="99948" cy="968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直線單箭頭接點 127"/>
              <p:cNvCxnSpPr>
                <a:endCxn id="21" idx="7"/>
              </p:cNvCxnSpPr>
              <p:nvPr/>
            </p:nvCxnSpPr>
            <p:spPr>
              <a:xfrm flipV="1">
                <a:off x="1489141" y="2615976"/>
                <a:ext cx="298256" cy="3143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134" name="物件 131"/>
              <p:cNvGraphicFramePr>
                <a:graphicFrameLocks noChangeAspect="1"/>
              </p:cNvGraphicFramePr>
              <p:nvPr/>
            </p:nvGraphicFramePr>
            <p:xfrm>
              <a:off x="1876078" y="2942084"/>
              <a:ext cx="247650" cy="342900"/>
            </p:xfrm>
            <a:graphic>
              <a:graphicData uri="http://schemas.openxmlformats.org/presentationml/2006/ole">
                <mc:AlternateContent xmlns:mc="http://schemas.openxmlformats.org/markup-compatibility/2006">
                  <mc:Choice xmlns:v="urn:schemas-microsoft-com:vml" Requires="v">
                    <p:oleObj spid="_x0000_s102451" name="Equation" r:id="rId41" imgW="165028" imgH="228501" progId="Equation.DSMT4">
                      <p:embed/>
                    </p:oleObj>
                  </mc:Choice>
                  <mc:Fallback>
                    <p:oleObj name="Equation" r:id="rId41" imgW="165028" imgH="228501" progId="Equation.DSMT4">
                      <p:embed/>
                      <p:pic>
                        <p:nvPicPr>
                          <p:cNvPr id="2134" name="物件 13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876078" y="2942084"/>
                            <a:ext cx="247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35" name="物件 132"/>
              <p:cNvGraphicFramePr>
                <a:graphicFrameLocks noChangeAspect="1"/>
              </p:cNvGraphicFramePr>
              <p:nvPr/>
            </p:nvGraphicFramePr>
            <p:xfrm>
              <a:off x="1331640" y="2924944"/>
              <a:ext cx="228600" cy="342900"/>
            </p:xfrm>
            <a:graphic>
              <a:graphicData uri="http://schemas.openxmlformats.org/presentationml/2006/ole">
                <mc:AlternateContent xmlns:mc="http://schemas.openxmlformats.org/markup-compatibility/2006">
                  <mc:Choice xmlns:v="urn:schemas-microsoft-com:vml" Requires="v">
                    <p:oleObj spid="_x0000_s102452" name="Equation" r:id="rId43" imgW="152334" imgH="228501" progId="Equation.DSMT4">
                      <p:embed/>
                    </p:oleObj>
                  </mc:Choice>
                  <mc:Fallback>
                    <p:oleObj name="Equation" r:id="rId43" imgW="152334" imgH="228501" progId="Equation.DSMT4">
                      <p:embed/>
                      <p:pic>
                        <p:nvPicPr>
                          <p:cNvPr id="2135" name="物件 13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331640" y="2924944"/>
                            <a:ext cx="228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36" name="物件 133"/>
              <p:cNvGraphicFramePr>
                <a:graphicFrameLocks noChangeAspect="1"/>
              </p:cNvGraphicFramePr>
              <p:nvPr/>
            </p:nvGraphicFramePr>
            <p:xfrm>
              <a:off x="1666825" y="2703289"/>
              <a:ext cx="190376" cy="209550"/>
            </p:xfrm>
            <a:graphic>
              <a:graphicData uri="http://schemas.openxmlformats.org/presentationml/2006/ole">
                <mc:AlternateContent xmlns:mc="http://schemas.openxmlformats.org/markup-compatibility/2006">
                  <mc:Choice xmlns:v="urn:schemas-microsoft-com:vml" Requires="v">
                    <p:oleObj spid="_x0000_s102453" name="Equation" r:id="rId45" imgW="126835" imgH="139518" progId="Equation.DSMT4">
                      <p:embed/>
                    </p:oleObj>
                  </mc:Choice>
                  <mc:Fallback>
                    <p:oleObj name="Equation" r:id="rId45" imgW="126835" imgH="139518" progId="Equation.DSMT4">
                      <p:embed/>
                      <p:pic>
                        <p:nvPicPr>
                          <p:cNvPr id="2136" name="物件 133"/>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666825" y="2703289"/>
                            <a:ext cx="190376"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37" name="物件 134"/>
              <p:cNvGraphicFramePr>
                <a:graphicFrameLocks noChangeAspect="1"/>
              </p:cNvGraphicFramePr>
              <p:nvPr/>
            </p:nvGraphicFramePr>
            <p:xfrm>
              <a:off x="1206749" y="2581051"/>
              <a:ext cx="190376" cy="266700"/>
            </p:xfrm>
            <a:graphic>
              <a:graphicData uri="http://schemas.openxmlformats.org/presentationml/2006/ole">
                <mc:AlternateContent xmlns:mc="http://schemas.openxmlformats.org/markup-compatibility/2006">
                  <mc:Choice xmlns:v="urn:schemas-microsoft-com:vml" Requires="v">
                    <p:oleObj spid="_x0000_s102454" name="Equation" r:id="rId47" imgW="126725" imgH="177415" progId="Equation.DSMT4">
                      <p:embed/>
                    </p:oleObj>
                  </mc:Choice>
                  <mc:Fallback>
                    <p:oleObj name="Equation" r:id="rId47" imgW="126725" imgH="177415" progId="Equation.DSMT4">
                      <p:embed/>
                      <p:pic>
                        <p:nvPicPr>
                          <p:cNvPr id="2137" name="物件 134"/>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206749" y="2581051"/>
                            <a:ext cx="190376"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aphicFrame>
        <p:nvGraphicFramePr>
          <p:cNvPr id="2067" name="物件 145"/>
          <p:cNvGraphicFramePr>
            <a:graphicFrameLocks noChangeAspect="1"/>
          </p:cNvGraphicFramePr>
          <p:nvPr>
            <p:extLst>
              <p:ext uri="{D42A27DB-BD31-4B8C-83A1-F6EECF244321}">
                <p14:modId xmlns:p14="http://schemas.microsoft.com/office/powerpoint/2010/main" val="1782847986"/>
              </p:ext>
            </p:extLst>
          </p:nvPr>
        </p:nvGraphicFramePr>
        <p:xfrm>
          <a:off x="3022141" y="5491163"/>
          <a:ext cx="741363" cy="442912"/>
        </p:xfrm>
        <a:graphic>
          <a:graphicData uri="http://schemas.openxmlformats.org/presentationml/2006/ole">
            <mc:AlternateContent xmlns:mc="http://schemas.openxmlformats.org/markup-compatibility/2006">
              <mc:Choice xmlns:v="urn:schemas-microsoft-com:vml" Requires="v">
                <p:oleObj spid="_x0000_s102455" name="Equation" r:id="rId49" imgW="723586" imgH="431613" progId="Equation.DSMT4">
                  <p:embed/>
                </p:oleObj>
              </mc:Choice>
              <mc:Fallback>
                <p:oleObj name="Equation" r:id="rId49" imgW="723586" imgH="431613" progId="Equation.DSMT4">
                  <p:embed/>
                  <p:pic>
                    <p:nvPicPr>
                      <p:cNvPr id="2067" name="物件 145"/>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022141" y="5491163"/>
                        <a:ext cx="741363"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68" name="群組 154"/>
          <p:cNvGrpSpPr>
            <a:grpSpLocks/>
          </p:cNvGrpSpPr>
          <p:nvPr/>
        </p:nvGrpSpPr>
        <p:grpSpPr bwMode="auto">
          <a:xfrm>
            <a:off x="3449179" y="4605338"/>
            <a:ext cx="1584325" cy="1168400"/>
            <a:chOff x="684435" y="4604990"/>
            <a:chExt cx="1583309" cy="1168478"/>
          </a:xfrm>
        </p:grpSpPr>
        <p:grpSp>
          <p:nvGrpSpPr>
            <p:cNvPr id="2114" name="群組 49"/>
            <p:cNvGrpSpPr>
              <a:grpSpLocks/>
            </p:cNvGrpSpPr>
            <p:nvPr/>
          </p:nvGrpSpPr>
          <p:grpSpPr bwMode="auto">
            <a:xfrm>
              <a:off x="754856" y="4604990"/>
              <a:ext cx="1512888" cy="984250"/>
              <a:chOff x="70002" y="5838277"/>
              <a:chExt cx="1512168" cy="985217"/>
            </a:xfrm>
          </p:grpSpPr>
          <p:grpSp>
            <p:nvGrpSpPr>
              <p:cNvPr id="2124" name="群組 22"/>
              <p:cNvGrpSpPr>
                <a:grpSpLocks/>
              </p:cNvGrpSpPr>
              <p:nvPr/>
            </p:nvGrpSpPr>
            <p:grpSpPr bwMode="auto">
              <a:xfrm>
                <a:off x="239735" y="5971678"/>
                <a:ext cx="1197846" cy="805813"/>
                <a:chOff x="302345" y="5907173"/>
                <a:chExt cx="1197846" cy="805813"/>
              </a:xfrm>
            </p:grpSpPr>
            <p:sp>
              <p:nvSpPr>
                <p:cNvPr id="27" name="套索 12"/>
                <p:cNvSpPr/>
                <p:nvPr/>
              </p:nvSpPr>
              <p:spPr>
                <a:xfrm>
                  <a:off x="301669" y="5907262"/>
                  <a:ext cx="1198809" cy="805707"/>
                </a:xfrm>
                <a:custGeom>
                  <a:avLst/>
                  <a:gdLst>
                    <a:gd name="connsiteX0" fmla="*/ 812673 w 1034368"/>
                    <a:gd name="connsiteY0" fmla="*/ 655529 h 720080"/>
                    <a:gd name="connsiteX1" fmla="*/ 284737 w 1034368"/>
                    <a:gd name="connsiteY1" fmla="*/ 681666 h 720080"/>
                    <a:gd name="connsiteX2" fmla="*/ 98043 w 1034368"/>
                    <a:gd name="connsiteY2" fmla="*/ 149115 h 720080"/>
                    <a:gd name="connsiteX3" fmla="*/ 628512 w 1034368"/>
                    <a:gd name="connsiteY3" fmla="*/ 8440 h 720080"/>
                    <a:gd name="connsiteX4" fmla="*/ 1023043 w 1034368"/>
                    <a:gd name="connsiteY4" fmla="*/ 434973 h 720080"/>
                    <a:gd name="connsiteX5" fmla="*/ 812673 w 1034368"/>
                    <a:gd name="connsiteY5" fmla="*/ 655529 h 720080"/>
                    <a:gd name="connsiteX0" fmla="*/ 701950 w 923749"/>
                    <a:gd name="connsiteY0" fmla="*/ 653693 h 727003"/>
                    <a:gd name="connsiteX1" fmla="*/ 174014 w 923749"/>
                    <a:gd name="connsiteY1" fmla="*/ 679830 h 727003"/>
                    <a:gd name="connsiteX2" fmla="*/ 82211 w 923749"/>
                    <a:gd name="connsiteY2" fmla="*/ 173159 h 727003"/>
                    <a:gd name="connsiteX3" fmla="*/ 517789 w 923749"/>
                    <a:gd name="connsiteY3" fmla="*/ 6604 h 727003"/>
                    <a:gd name="connsiteX4" fmla="*/ 912320 w 923749"/>
                    <a:gd name="connsiteY4" fmla="*/ 433137 h 727003"/>
                    <a:gd name="connsiteX5" fmla="*/ 701950 w 923749"/>
                    <a:gd name="connsiteY5" fmla="*/ 653693 h 727003"/>
                    <a:gd name="connsiteX0" fmla="*/ 755528 w 925568"/>
                    <a:gd name="connsiteY0" fmla="*/ 696825 h 749647"/>
                    <a:gd name="connsiteX1" fmla="*/ 175833 w 925568"/>
                    <a:gd name="connsiteY1" fmla="*/ 679830 h 749647"/>
                    <a:gd name="connsiteX2" fmla="*/ 84030 w 925568"/>
                    <a:gd name="connsiteY2" fmla="*/ 173159 h 749647"/>
                    <a:gd name="connsiteX3" fmla="*/ 519608 w 925568"/>
                    <a:gd name="connsiteY3" fmla="*/ 6604 h 749647"/>
                    <a:gd name="connsiteX4" fmla="*/ 914139 w 925568"/>
                    <a:gd name="connsiteY4" fmla="*/ 433137 h 749647"/>
                    <a:gd name="connsiteX5" fmla="*/ 755528 w 925568"/>
                    <a:gd name="connsiteY5" fmla="*/ 696825 h 749647"/>
                    <a:gd name="connsiteX0" fmla="*/ 755528 w 1034068"/>
                    <a:gd name="connsiteY0" fmla="*/ 696825 h 749647"/>
                    <a:gd name="connsiteX1" fmla="*/ 175833 w 1034068"/>
                    <a:gd name="connsiteY1" fmla="*/ 679830 h 749647"/>
                    <a:gd name="connsiteX2" fmla="*/ 84030 w 1034068"/>
                    <a:gd name="connsiteY2" fmla="*/ 173159 h 749647"/>
                    <a:gd name="connsiteX3" fmla="*/ 519608 w 1034068"/>
                    <a:gd name="connsiteY3" fmla="*/ 6604 h 749647"/>
                    <a:gd name="connsiteX4" fmla="*/ 1026282 w 1034068"/>
                    <a:gd name="connsiteY4" fmla="*/ 407258 h 749647"/>
                    <a:gd name="connsiteX5" fmla="*/ 755528 w 1034068"/>
                    <a:gd name="connsiteY5" fmla="*/ 696825 h 749647"/>
                    <a:gd name="connsiteX0" fmla="*/ 819215 w 1097755"/>
                    <a:gd name="connsiteY0" fmla="*/ 697964 h 751792"/>
                    <a:gd name="connsiteX1" fmla="*/ 239520 w 1097755"/>
                    <a:gd name="connsiteY1" fmla="*/ 680969 h 751792"/>
                    <a:gd name="connsiteX2" fmla="*/ 70080 w 1097755"/>
                    <a:gd name="connsiteY2" fmla="*/ 157045 h 751792"/>
                    <a:gd name="connsiteX3" fmla="*/ 583295 w 1097755"/>
                    <a:gd name="connsiteY3" fmla="*/ 7743 h 751792"/>
                    <a:gd name="connsiteX4" fmla="*/ 1089969 w 1097755"/>
                    <a:gd name="connsiteY4" fmla="*/ 408397 h 751792"/>
                    <a:gd name="connsiteX5" fmla="*/ 819215 w 1097755"/>
                    <a:gd name="connsiteY5" fmla="*/ 697964 h 751792"/>
                    <a:gd name="connsiteX0" fmla="*/ 819215 w 1097755"/>
                    <a:gd name="connsiteY0" fmla="*/ 697964 h 751792"/>
                    <a:gd name="connsiteX1" fmla="*/ 239520 w 1097755"/>
                    <a:gd name="connsiteY1" fmla="*/ 680969 h 751792"/>
                    <a:gd name="connsiteX2" fmla="*/ 70080 w 1097755"/>
                    <a:gd name="connsiteY2" fmla="*/ 157045 h 751792"/>
                    <a:gd name="connsiteX3" fmla="*/ 583295 w 1097755"/>
                    <a:gd name="connsiteY3" fmla="*/ 7743 h 751792"/>
                    <a:gd name="connsiteX4" fmla="*/ 1089969 w 1097755"/>
                    <a:gd name="connsiteY4" fmla="*/ 511914 h 751792"/>
                    <a:gd name="connsiteX5" fmla="*/ 819215 w 1097755"/>
                    <a:gd name="connsiteY5" fmla="*/ 697964 h 751792"/>
                    <a:gd name="connsiteX0" fmla="*/ 819215 w 1140023"/>
                    <a:gd name="connsiteY0" fmla="*/ 697964 h 751792"/>
                    <a:gd name="connsiteX1" fmla="*/ 239520 w 1140023"/>
                    <a:gd name="connsiteY1" fmla="*/ 680969 h 751792"/>
                    <a:gd name="connsiteX2" fmla="*/ 70080 w 1140023"/>
                    <a:gd name="connsiteY2" fmla="*/ 157045 h 751792"/>
                    <a:gd name="connsiteX3" fmla="*/ 583295 w 1140023"/>
                    <a:gd name="connsiteY3" fmla="*/ 7743 h 751792"/>
                    <a:gd name="connsiteX4" fmla="*/ 1133101 w 1140023"/>
                    <a:gd name="connsiteY4" fmla="*/ 356638 h 751792"/>
                    <a:gd name="connsiteX5" fmla="*/ 819215 w 1140023"/>
                    <a:gd name="connsiteY5" fmla="*/ 697964 h 751792"/>
                    <a:gd name="connsiteX0" fmla="*/ 819215 w 1133489"/>
                    <a:gd name="connsiteY0" fmla="*/ 697964 h 751792"/>
                    <a:gd name="connsiteX1" fmla="*/ 239520 w 1133489"/>
                    <a:gd name="connsiteY1" fmla="*/ 680969 h 751792"/>
                    <a:gd name="connsiteX2" fmla="*/ 70080 w 1133489"/>
                    <a:gd name="connsiteY2" fmla="*/ 157045 h 751792"/>
                    <a:gd name="connsiteX3" fmla="*/ 583295 w 1133489"/>
                    <a:gd name="connsiteY3" fmla="*/ 7743 h 751792"/>
                    <a:gd name="connsiteX4" fmla="*/ 877309 w 1133489"/>
                    <a:gd name="connsiteY4" fmla="*/ 97140 h 751792"/>
                    <a:gd name="connsiteX5" fmla="*/ 1133101 w 1133489"/>
                    <a:gd name="connsiteY5" fmla="*/ 356638 h 751792"/>
                    <a:gd name="connsiteX6" fmla="*/ 819215 w 1133489"/>
                    <a:gd name="connsiteY6" fmla="*/ 697964 h 751792"/>
                    <a:gd name="connsiteX0" fmla="*/ 819215 w 1133101"/>
                    <a:gd name="connsiteY0" fmla="*/ 697964 h 751792"/>
                    <a:gd name="connsiteX1" fmla="*/ 239520 w 1133101"/>
                    <a:gd name="connsiteY1" fmla="*/ 680969 h 751792"/>
                    <a:gd name="connsiteX2" fmla="*/ 70080 w 1133101"/>
                    <a:gd name="connsiteY2" fmla="*/ 157045 h 751792"/>
                    <a:gd name="connsiteX3" fmla="*/ 583295 w 1133101"/>
                    <a:gd name="connsiteY3" fmla="*/ 7743 h 751792"/>
                    <a:gd name="connsiteX4" fmla="*/ 877309 w 1133101"/>
                    <a:gd name="connsiteY4" fmla="*/ 97140 h 751792"/>
                    <a:gd name="connsiteX5" fmla="*/ 1133101 w 1133101"/>
                    <a:gd name="connsiteY5" fmla="*/ 356638 h 751792"/>
                    <a:gd name="connsiteX6" fmla="*/ 980826 w 1133101"/>
                    <a:gd name="connsiteY6" fmla="*/ 528460 h 751792"/>
                    <a:gd name="connsiteX7" fmla="*/ 819215 w 1133101"/>
                    <a:gd name="connsiteY7" fmla="*/ 697964 h 751792"/>
                    <a:gd name="connsiteX0" fmla="*/ 819215 w 1133101"/>
                    <a:gd name="connsiteY0" fmla="*/ 697964 h 751792"/>
                    <a:gd name="connsiteX1" fmla="*/ 239520 w 1133101"/>
                    <a:gd name="connsiteY1" fmla="*/ 680969 h 751792"/>
                    <a:gd name="connsiteX2" fmla="*/ 70080 w 1133101"/>
                    <a:gd name="connsiteY2" fmla="*/ 157045 h 751792"/>
                    <a:gd name="connsiteX3" fmla="*/ 583295 w 1133101"/>
                    <a:gd name="connsiteY3" fmla="*/ 7743 h 751792"/>
                    <a:gd name="connsiteX4" fmla="*/ 877309 w 1133101"/>
                    <a:gd name="connsiteY4" fmla="*/ 97140 h 751792"/>
                    <a:gd name="connsiteX5" fmla="*/ 1133101 w 1133101"/>
                    <a:gd name="connsiteY5" fmla="*/ 356638 h 751792"/>
                    <a:gd name="connsiteX6" fmla="*/ 1006705 w 1133101"/>
                    <a:gd name="connsiteY6" fmla="*/ 588845 h 751792"/>
                    <a:gd name="connsiteX7" fmla="*/ 819215 w 1133101"/>
                    <a:gd name="connsiteY7" fmla="*/ 697964 h 751792"/>
                    <a:gd name="connsiteX0" fmla="*/ 819215 w 1141727"/>
                    <a:gd name="connsiteY0" fmla="*/ 697964 h 751792"/>
                    <a:gd name="connsiteX1" fmla="*/ 239520 w 1141727"/>
                    <a:gd name="connsiteY1" fmla="*/ 680969 h 751792"/>
                    <a:gd name="connsiteX2" fmla="*/ 70080 w 1141727"/>
                    <a:gd name="connsiteY2" fmla="*/ 157045 h 751792"/>
                    <a:gd name="connsiteX3" fmla="*/ 583295 w 1141727"/>
                    <a:gd name="connsiteY3" fmla="*/ 7743 h 751792"/>
                    <a:gd name="connsiteX4" fmla="*/ 877309 w 1141727"/>
                    <a:gd name="connsiteY4" fmla="*/ 97140 h 751792"/>
                    <a:gd name="connsiteX5" fmla="*/ 1141727 w 1141727"/>
                    <a:gd name="connsiteY5" fmla="*/ 313506 h 751792"/>
                    <a:gd name="connsiteX6" fmla="*/ 1006705 w 1141727"/>
                    <a:gd name="connsiteY6" fmla="*/ 588845 h 751792"/>
                    <a:gd name="connsiteX7" fmla="*/ 819215 w 1141727"/>
                    <a:gd name="connsiteY7" fmla="*/ 697964 h 751792"/>
                    <a:gd name="connsiteX0" fmla="*/ 819215 w 1089968"/>
                    <a:gd name="connsiteY0" fmla="*/ 697964 h 751792"/>
                    <a:gd name="connsiteX1" fmla="*/ 239520 w 1089968"/>
                    <a:gd name="connsiteY1" fmla="*/ 680969 h 751792"/>
                    <a:gd name="connsiteX2" fmla="*/ 70080 w 1089968"/>
                    <a:gd name="connsiteY2" fmla="*/ 157045 h 751792"/>
                    <a:gd name="connsiteX3" fmla="*/ 583295 w 1089968"/>
                    <a:gd name="connsiteY3" fmla="*/ 7743 h 751792"/>
                    <a:gd name="connsiteX4" fmla="*/ 877309 w 1089968"/>
                    <a:gd name="connsiteY4" fmla="*/ 97140 h 751792"/>
                    <a:gd name="connsiteX5" fmla="*/ 1089968 w 1089968"/>
                    <a:gd name="connsiteY5" fmla="*/ 330759 h 751792"/>
                    <a:gd name="connsiteX6" fmla="*/ 1006705 w 1089968"/>
                    <a:gd name="connsiteY6" fmla="*/ 588845 h 751792"/>
                    <a:gd name="connsiteX7" fmla="*/ 819215 w 1089968"/>
                    <a:gd name="connsiteY7" fmla="*/ 697964 h 751792"/>
                    <a:gd name="connsiteX0" fmla="*/ 803840 w 1074593"/>
                    <a:gd name="connsiteY0" fmla="*/ 697964 h 751792"/>
                    <a:gd name="connsiteX1" fmla="*/ 224145 w 1074593"/>
                    <a:gd name="connsiteY1" fmla="*/ 680969 h 751792"/>
                    <a:gd name="connsiteX2" fmla="*/ 33799 w 1074593"/>
                    <a:gd name="connsiteY2" fmla="*/ 476702 h 751792"/>
                    <a:gd name="connsiteX3" fmla="*/ 54705 w 1074593"/>
                    <a:gd name="connsiteY3" fmla="*/ 157045 h 751792"/>
                    <a:gd name="connsiteX4" fmla="*/ 567920 w 1074593"/>
                    <a:gd name="connsiteY4" fmla="*/ 7743 h 751792"/>
                    <a:gd name="connsiteX5" fmla="*/ 861934 w 1074593"/>
                    <a:gd name="connsiteY5" fmla="*/ 97140 h 751792"/>
                    <a:gd name="connsiteX6" fmla="*/ 1074593 w 1074593"/>
                    <a:gd name="connsiteY6" fmla="*/ 330759 h 751792"/>
                    <a:gd name="connsiteX7" fmla="*/ 991330 w 1074593"/>
                    <a:gd name="connsiteY7" fmla="*/ 588845 h 751792"/>
                    <a:gd name="connsiteX8" fmla="*/ 803840 w 1074593"/>
                    <a:gd name="connsiteY8" fmla="*/ 697964 h 751792"/>
                    <a:gd name="connsiteX0" fmla="*/ 818765 w 1089518"/>
                    <a:gd name="connsiteY0" fmla="*/ 695880 h 733429"/>
                    <a:gd name="connsiteX1" fmla="*/ 239070 w 1089518"/>
                    <a:gd name="connsiteY1" fmla="*/ 678885 h 733429"/>
                    <a:gd name="connsiteX2" fmla="*/ 22844 w 1089518"/>
                    <a:gd name="connsiteY2" fmla="*/ 474618 h 733429"/>
                    <a:gd name="connsiteX3" fmla="*/ 69630 w 1089518"/>
                    <a:gd name="connsiteY3" fmla="*/ 154961 h 733429"/>
                    <a:gd name="connsiteX4" fmla="*/ 582845 w 1089518"/>
                    <a:gd name="connsiteY4" fmla="*/ 5659 h 733429"/>
                    <a:gd name="connsiteX5" fmla="*/ 876859 w 1089518"/>
                    <a:gd name="connsiteY5" fmla="*/ 95056 h 733429"/>
                    <a:gd name="connsiteX6" fmla="*/ 1089518 w 1089518"/>
                    <a:gd name="connsiteY6" fmla="*/ 328675 h 733429"/>
                    <a:gd name="connsiteX7" fmla="*/ 1006255 w 1089518"/>
                    <a:gd name="connsiteY7" fmla="*/ 586761 h 733429"/>
                    <a:gd name="connsiteX8" fmla="*/ 818765 w 1089518"/>
                    <a:gd name="connsiteY8" fmla="*/ 695880 h 73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518" h="733429">
                      <a:moveTo>
                        <a:pt x="818765" y="695880"/>
                      </a:moveTo>
                      <a:cubicBezTo>
                        <a:pt x="663005" y="771366"/>
                        <a:pt x="371723" y="715762"/>
                        <a:pt x="239070" y="678885"/>
                      </a:cubicBezTo>
                      <a:cubicBezTo>
                        <a:pt x="106417" y="642008"/>
                        <a:pt x="51084" y="561939"/>
                        <a:pt x="22844" y="474618"/>
                      </a:cubicBezTo>
                      <a:cubicBezTo>
                        <a:pt x="-5396" y="387297"/>
                        <a:pt x="-23703" y="233121"/>
                        <a:pt x="69630" y="154961"/>
                      </a:cubicBezTo>
                      <a:cubicBezTo>
                        <a:pt x="162963" y="76801"/>
                        <a:pt x="381552" y="-25229"/>
                        <a:pt x="582845" y="5659"/>
                      </a:cubicBezTo>
                      <a:cubicBezTo>
                        <a:pt x="717383" y="-4325"/>
                        <a:pt x="785225" y="36907"/>
                        <a:pt x="876859" y="95056"/>
                      </a:cubicBezTo>
                      <a:cubicBezTo>
                        <a:pt x="968493" y="153205"/>
                        <a:pt x="1072265" y="256788"/>
                        <a:pt x="1089518" y="328675"/>
                      </a:cubicBezTo>
                      <a:lnTo>
                        <a:pt x="1006255" y="586761"/>
                      </a:lnTo>
                      <a:lnTo>
                        <a:pt x="818765" y="695880"/>
                      </a:lnTo>
                      <a:close/>
                    </a:path>
                  </a:pathLst>
                </a:custGeom>
                <a:solidFill>
                  <a:schemeClr val="tx2">
                    <a:lumMod val="60000"/>
                    <a:lumOff val="4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橢圓 27"/>
                <p:cNvSpPr/>
                <p:nvPr/>
              </p:nvSpPr>
              <p:spPr>
                <a:xfrm>
                  <a:off x="396812" y="6097962"/>
                  <a:ext cx="420218" cy="422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橢圓 28"/>
                <p:cNvSpPr/>
                <p:nvPr/>
              </p:nvSpPr>
              <p:spPr>
                <a:xfrm>
                  <a:off x="970845" y="6159939"/>
                  <a:ext cx="288602" cy="2876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cxnSp>
            <p:nvCxnSpPr>
              <p:cNvPr id="25" name="直線接點 24"/>
              <p:cNvCxnSpPr/>
              <p:nvPr/>
            </p:nvCxnSpPr>
            <p:spPr>
              <a:xfrm flipH="1">
                <a:off x="841635" y="5838277"/>
                <a:ext cx="0" cy="985283"/>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69387" y="6381772"/>
                <a:ext cx="1512783"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39" name="直線單箭頭接點 138"/>
            <p:cNvCxnSpPr/>
            <p:nvPr/>
          </p:nvCxnSpPr>
          <p:spPr>
            <a:xfrm flipV="1">
              <a:off x="1737859" y="5033644"/>
              <a:ext cx="101535" cy="1111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a:endCxn id="28" idx="1"/>
            </p:cNvCxnSpPr>
            <p:nvPr/>
          </p:nvCxnSpPr>
          <p:spPr>
            <a:xfrm flipH="1" flipV="1">
              <a:off x="1081055" y="4990778"/>
              <a:ext cx="139610" cy="1476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117" name="物件 141"/>
            <p:cNvGraphicFramePr>
              <a:graphicFrameLocks noChangeAspect="1"/>
            </p:cNvGraphicFramePr>
            <p:nvPr/>
          </p:nvGraphicFramePr>
          <p:xfrm>
            <a:off x="1839901" y="4901768"/>
            <a:ext cx="190500" cy="209550"/>
          </p:xfrm>
          <a:graphic>
            <a:graphicData uri="http://schemas.openxmlformats.org/presentationml/2006/ole">
              <mc:AlternateContent xmlns:mc="http://schemas.openxmlformats.org/markup-compatibility/2006">
                <mc:Choice xmlns:v="urn:schemas-microsoft-com:vml" Requires="v">
                  <p:oleObj spid="_x0000_s102456" name="Equation" r:id="rId51" imgW="126835" imgH="139518" progId="Equation.DSMT4">
                    <p:embed/>
                  </p:oleObj>
                </mc:Choice>
                <mc:Fallback>
                  <p:oleObj name="Equation" r:id="rId51" imgW="126835" imgH="139518" progId="Equation.DSMT4">
                    <p:embed/>
                    <p:pic>
                      <p:nvPicPr>
                        <p:cNvPr id="2117" name="物件 141"/>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839901" y="4901768"/>
                          <a:ext cx="1905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18" name="物件 142"/>
            <p:cNvGraphicFramePr>
              <a:graphicFrameLocks noChangeAspect="1"/>
            </p:cNvGraphicFramePr>
            <p:nvPr/>
          </p:nvGraphicFramePr>
          <p:xfrm>
            <a:off x="1187963" y="4803427"/>
            <a:ext cx="247390" cy="266700"/>
          </p:xfrm>
          <a:graphic>
            <a:graphicData uri="http://schemas.openxmlformats.org/presentationml/2006/ole">
              <mc:AlternateContent xmlns:mc="http://schemas.openxmlformats.org/markup-compatibility/2006">
                <mc:Choice xmlns:v="urn:schemas-microsoft-com:vml" Requires="v">
                  <p:oleObj spid="_x0000_s102457" name="Equation" r:id="rId53" imgW="164814" imgH="177492" progId="Equation.DSMT4">
                    <p:embed/>
                  </p:oleObj>
                </mc:Choice>
                <mc:Fallback>
                  <p:oleObj name="Equation" r:id="rId53" imgW="164814" imgH="177492" progId="Equation.DSMT4">
                    <p:embed/>
                    <p:pic>
                      <p:nvPicPr>
                        <p:cNvPr id="2118" name="物件 142"/>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187963" y="4803427"/>
                          <a:ext cx="24739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19" name="物件 143"/>
            <p:cNvGraphicFramePr>
              <a:graphicFrameLocks noChangeAspect="1"/>
            </p:cNvGraphicFramePr>
            <p:nvPr/>
          </p:nvGraphicFramePr>
          <p:xfrm>
            <a:off x="1835696" y="5157192"/>
            <a:ext cx="247650" cy="342900"/>
          </p:xfrm>
          <a:graphic>
            <a:graphicData uri="http://schemas.openxmlformats.org/presentationml/2006/ole">
              <mc:AlternateContent xmlns:mc="http://schemas.openxmlformats.org/markup-compatibility/2006">
                <mc:Choice xmlns:v="urn:schemas-microsoft-com:vml" Requires="v">
                  <p:oleObj spid="_x0000_s102458" name="Equation" r:id="rId55" imgW="165028" imgH="228501" progId="Equation.DSMT4">
                    <p:embed/>
                  </p:oleObj>
                </mc:Choice>
                <mc:Fallback>
                  <p:oleObj name="Equation" r:id="rId55" imgW="165028" imgH="228501" progId="Equation.DSMT4">
                    <p:embed/>
                    <p:pic>
                      <p:nvPicPr>
                        <p:cNvPr id="2119" name="物件 143"/>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835696" y="5157192"/>
                          <a:ext cx="247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20" name="物件 144"/>
            <p:cNvGraphicFramePr>
              <a:graphicFrameLocks noChangeAspect="1"/>
            </p:cNvGraphicFramePr>
            <p:nvPr/>
          </p:nvGraphicFramePr>
          <p:xfrm>
            <a:off x="684435" y="5228852"/>
            <a:ext cx="551871" cy="342900"/>
          </p:xfrm>
          <a:graphic>
            <a:graphicData uri="http://schemas.openxmlformats.org/presentationml/2006/ole">
              <mc:AlternateContent xmlns:mc="http://schemas.openxmlformats.org/markup-compatibility/2006">
                <mc:Choice xmlns:v="urn:schemas-microsoft-com:vml" Requires="v">
                  <p:oleObj spid="_x0000_s102459" name="Equation" r:id="rId57" imgW="368300" imgH="228600" progId="Equation.DSMT4">
                    <p:embed/>
                  </p:oleObj>
                </mc:Choice>
                <mc:Fallback>
                  <p:oleObj name="Equation" r:id="rId57" imgW="368300" imgH="228600" progId="Equation.DSMT4">
                    <p:embed/>
                    <p:pic>
                      <p:nvPicPr>
                        <p:cNvPr id="2120" name="物件 144"/>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684435" y="5228852"/>
                          <a:ext cx="55187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8" name="直線接點 147"/>
            <p:cNvCxnSpPr/>
            <p:nvPr/>
          </p:nvCxnSpPr>
          <p:spPr>
            <a:xfrm>
              <a:off x="1748964" y="5136838"/>
              <a:ext cx="0" cy="45246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1" name="直線單箭頭接點 150"/>
            <p:cNvCxnSpPr/>
            <p:nvPr/>
          </p:nvCxnSpPr>
          <p:spPr>
            <a:xfrm>
              <a:off x="1526856" y="5373391"/>
              <a:ext cx="22210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123" name="物件 151"/>
            <p:cNvGraphicFramePr>
              <a:graphicFrameLocks noChangeAspect="1"/>
            </p:cNvGraphicFramePr>
            <p:nvPr/>
          </p:nvGraphicFramePr>
          <p:xfrm>
            <a:off x="1552531" y="5430568"/>
            <a:ext cx="266700" cy="342900"/>
          </p:xfrm>
          <a:graphic>
            <a:graphicData uri="http://schemas.openxmlformats.org/presentationml/2006/ole">
              <mc:AlternateContent xmlns:mc="http://schemas.openxmlformats.org/markup-compatibility/2006">
                <mc:Choice xmlns:v="urn:schemas-microsoft-com:vml" Requires="v">
                  <p:oleObj spid="_x0000_s102460" name="Equation" r:id="rId59" imgW="177646" imgH="228402" progId="Equation.DSMT4">
                    <p:embed/>
                  </p:oleObj>
                </mc:Choice>
                <mc:Fallback>
                  <p:oleObj name="Equation" r:id="rId59" imgW="177646" imgH="228402" progId="Equation.DSMT4">
                    <p:embed/>
                    <p:pic>
                      <p:nvPicPr>
                        <p:cNvPr id="2123" name="物件 151"/>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552531" y="5430568"/>
                          <a:ext cx="266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069" name="物件 152"/>
          <p:cNvGraphicFramePr>
            <a:graphicFrameLocks noChangeAspect="1"/>
          </p:cNvGraphicFramePr>
          <p:nvPr>
            <p:extLst>
              <p:ext uri="{D42A27DB-BD31-4B8C-83A1-F6EECF244321}">
                <p14:modId xmlns:p14="http://schemas.microsoft.com/office/powerpoint/2010/main" val="4224406745"/>
              </p:ext>
            </p:extLst>
          </p:nvPr>
        </p:nvGraphicFramePr>
        <p:xfrm>
          <a:off x="4600115" y="4581525"/>
          <a:ext cx="742950" cy="342900"/>
        </p:xfrm>
        <a:graphic>
          <a:graphicData uri="http://schemas.openxmlformats.org/presentationml/2006/ole">
            <mc:AlternateContent xmlns:mc="http://schemas.openxmlformats.org/markup-compatibility/2006">
              <mc:Choice xmlns:v="urn:schemas-microsoft-com:vml" Requires="v">
                <p:oleObj spid="_x0000_s102461" name="Equation" r:id="rId61" imgW="495085" imgH="228501" progId="Equation.DSMT4">
                  <p:embed/>
                </p:oleObj>
              </mc:Choice>
              <mc:Fallback>
                <p:oleObj name="Equation" r:id="rId61" imgW="495085" imgH="228501" progId="Equation.DSMT4">
                  <p:embed/>
                  <p:pic>
                    <p:nvPicPr>
                      <p:cNvPr id="2069" name="物件 152"/>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600115" y="4581525"/>
                        <a:ext cx="7429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70" name="物件 153"/>
          <p:cNvGraphicFramePr>
            <a:graphicFrameLocks noChangeAspect="1"/>
          </p:cNvGraphicFramePr>
          <p:nvPr>
            <p:extLst>
              <p:ext uri="{D42A27DB-BD31-4B8C-83A1-F6EECF244321}">
                <p14:modId xmlns:p14="http://schemas.microsoft.com/office/powerpoint/2010/main" val="1206386006"/>
              </p:ext>
            </p:extLst>
          </p:nvPr>
        </p:nvGraphicFramePr>
        <p:xfrm>
          <a:off x="4673140" y="5507038"/>
          <a:ext cx="909638" cy="442912"/>
        </p:xfrm>
        <a:graphic>
          <a:graphicData uri="http://schemas.openxmlformats.org/presentationml/2006/ole">
            <mc:AlternateContent xmlns:mc="http://schemas.openxmlformats.org/markup-compatibility/2006">
              <mc:Choice xmlns:v="urn:schemas-microsoft-com:vml" Requires="v">
                <p:oleObj spid="_x0000_s102462" name="Equation" r:id="rId63" imgW="888614" imgH="431613" progId="Equation.DSMT4">
                  <p:embed/>
                </p:oleObj>
              </mc:Choice>
              <mc:Fallback>
                <p:oleObj name="Equation" r:id="rId63" imgW="888614" imgH="431613" progId="Equation.DSMT4">
                  <p:embed/>
                  <p:pic>
                    <p:nvPicPr>
                      <p:cNvPr id="2070" name="物件 153"/>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673140" y="5507038"/>
                        <a:ext cx="90963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71" name="群組 8"/>
          <p:cNvGrpSpPr>
            <a:grpSpLocks/>
          </p:cNvGrpSpPr>
          <p:nvPr/>
        </p:nvGrpSpPr>
        <p:grpSpPr bwMode="auto">
          <a:xfrm>
            <a:off x="6689265" y="4581525"/>
            <a:ext cx="1512888" cy="984250"/>
            <a:chOff x="3924300" y="4581130"/>
            <a:chExt cx="1512888" cy="984648"/>
          </a:xfrm>
        </p:grpSpPr>
        <p:grpSp>
          <p:nvGrpSpPr>
            <p:cNvPr id="2106" name="群組 49"/>
            <p:cNvGrpSpPr>
              <a:grpSpLocks/>
            </p:cNvGrpSpPr>
            <p:nvPr/>
          </p:nvGrpSpPr>
          <p:grpSpPr bwMode="auto">
            <a:xfrm>
              <a:off x="3924300" y="4581130"/>
              <a:ext cx="1512888" cy="984648"/>
              <a:chOff x="70002" y="5837879"/>
              <a:chExt cx="1512168" cy="985615"/>
            </a:xfrm>
          </p:grpSpPr>
          <p:grpSp>
            <p:nvGrpSpPr>
              <p:cNvPr id="2108" name="群組 22"/>
              <p:cNvGrpSpPr>
                <a:grpSpLocks/>
              </p:cNvGrpSpPr>
              <p:nvPr/>
            </p:nvGrpSpPr>
            <p:grpSpPr bwMode="auto">
              <a:xfrm>
                <a:off x="323881" y="6007978"/>
                <a:ext cx="1088507" cy="732851"/>
                <a:chOff x="386491" y="5943473"/>
                <a:chExt cx="1088507" cy="732851"/>
              </a:xfrm>
            </p:grpSpPr>
            <p:sp>
              <p:nvSpPr>
                <p:cNvPr id="41" name="套索 12"/>
                <p:cNvSpPr/>
                <p:nvPr/>
              </p:nvSpPr>
              <p:spPr>
                <a:xfrm>
                  <a:off x="386491" y="5943473"/>
                  <a:ext cx="1088507" cy="732852"/>
                </a:xfrm>
                <a:custGeom>
                  <a:avLst/>
                  <a:gdLst>
                    <a:gd name="connsiteX0" fmla="*/ 812673 w 1034368"/>
                    <a:gd name="connsiteY0" fmla="*/ 655529 h 720080"/>
                    <a:gd name="connsiteX1" fmla="*/ 284737 w 1034368"/>
                    <a:gd name="connsiteY1" fmla="*/ 681666 h 720080"/>
                    <a:gd name="connsiteX2" fmla="*/ 98043 w 1034368"/>
                    <a:gd name="connsiteY2" fmla="*/ 149115 h 720080"/>
                    <a:gd name="connsiteX3" fmla="*/ 628512 w 1034368"/>
                    <a:gd name="connsiteY3" fmla="*/ 8440 h 720080"/>
                    <a:gd name="connsiteX4" fmla="*/ 1023043 w 1034368"/>
                    <a:gd name="connsiteY4" fmla="*/ 434973 h 720080"/>
                    <a:gd name="connsiteX5" fmla="*/ 812673 w 1034368"/>
                    <a:gd name="connsiteY5" fmla="*/ 655529 h 720080"/>
                    <a:gd name="connsiteX0" fmla="*/ 701950 w 923749"/>
                    <a:gd name="connsiteY0" fmla="*/ 653693 h 727003"/>
                    <a:gd name="connsiteX1" fmla="*/ 174014 w 923749"/>
                    <a:gd name="connsiteY1" fmla="*/ 679830 h 727003"/>
                    <a:gd name="connsiteX2" fmla="*/ 82211 w 923749"/>
                    <a:gd name="connsiteY2" fmla="*/ 173159 h 727003"/>
                    <a:gd name="connsiteX3" fmla="*/ 517789 w 923749"/>
                    <a:gd name="connsiteY3" fmla="*/ 6604 h 727003"/>
                    <a:gd name="connsiteX4" fmla="*/ 912320 w 923749"/>
                    <a:gd name="connsiteY4" fmla="*/ 433137 h 727003"/>
                    <a:gd name="connsiteX5" fmla="*/ 701950 w 923749"/>
                    <a:gd name="connsiteY5" fmla="*/ 653693 h 727003"/>
                    <a:gd name="connsiteX0" fmla="*/ 755528 w 925568"/>
                    <a:gd name="connsiteY0" fmla="*/ 696825 h 749647"/>
                    <a:gd name="connsiteX1" fmla="*/ 175833 w 925568"/>
                    <a:gd name="connsiteY1" fmla="*/ 679830 h 749647"/>
                    <a:gd name="connsiteX2" fmla="*/ 84030 w 925568"/>
                    <a:gd name="connsiteY2" fmla="*/ 173159 h 749647"/>
                    <a:gd name="connsiteX3" fmla="*/ 519608 w 925568"/>
                    <a:gd name="connsiteY3" fmla="*/ 6604 h 749647"/>
                    <a:gd name="connsiteX4" fmla="*/ 914139 w 925568"/>
                    <a:gd name="connsiteY4" fmla="*/ 433137 h 749647"/>
                    <a:gd name="connsiteX5" fmla="*/ 755528 w 925568"/>
                    <a:gd name="connsiteY5" fmla="*/ 696825 h 749647"/>
                    <a:gd name="connsiteX0" fmla="*/ 755528 w 1034068"/>
                    <a:gd name="connsiteY0" fmla="*/ 696825 h 749647"/>
                    <a:gd name="connsiteX1" fmla="*/ 175833 w 1034068"/>
                    <a:gd name="connsiteY1" fmla="*/ 679830 h 749647"/>
                    <a:gd name="connsiteX2" fmla="*/ 84030 w 1034068"/>
                    <a:gd name="connsiteY2" fmla="*/ 173159 h 749647"/>
                    <a:gd name="connsiteX3" fmla="*/ 519608 w 1034068"/>
                    <a:gd name="connsiteY3" fmla="*/ 6604 h 749647"/>
                    <a:gd name="connsiteX4" fmla="*/ 1026282 w 1034068"/>
                    <a:gd name="connsiteY4" fmla="*/ 407258 h 749647"/>
                    <a:gd name="connsiteX5" fmla="*/ 755528 w 1034068"/>
                    <a:gd name="connsiteY5" fmla="*/ 696825 h 749647"/>
                    <a:gd name="connsiteX0" fmla="*/ 819215 w 1097755"/>
                    <a:gd name="connsiteY0" fmla="*/ 697964 h 751792"/>
                    <a:gd name="connsiteX1" fmla="*/ 239520 w 1097755"/>
                    <a:gd name="connsiteY1" fmla="*/ 680969 h 751792"/>
                    <a:gd name="connsiteX2" fmla="*/ 70080 w 1097755"/>
                    <a:gd name="connsiteY2" fmla="*/ 157045 h 751792"/>
                    <a:gd name="connsiteX3" fmla="*/ 583295 w 1097755"/>
                    <a:gd name="connsiteY3" fmla="*/ 7743 h 751792"/>
                    <a:gd name="connsiteX4" fmla="*/ 1089969 w 1097755"/>
                    <a:gd name="connsiteY4" fmla="*/ 408397 h 751792"/>
                    <a:gd name="connsiteX5" fmla="*/ 819215 w 1097755"/>
                    <a:gd name="connsiteY5" fmla="*/ 697964 h 751792"/>
                    <a:gd name="connsiteX0" fmla="*/ 819215 w 1097755"/>
                    <a:gd name="connsiteY0" fmla="*/ 697964 h 751792"/>
                    <a:gd name="connsiteX1" fmla="*/ 239520 w 1097755"/>
                    <a:gd name="connsiteY1" fmla="*/ 680969 h 751792"/>
                    <a:gd name="connsiteX2" fmla="*/ 70080 w 1097755"/>
                    <a:gd name="connsiteY2" fmla="*/ 157045 h 751792"/>
                    <a:gd name="connsiteX3" fmla="*/ 583295 w 1097755"/>
                    <a:gd name="connsiteY3" fmla="*/ 7743 h 751792"/>
                    <a:gd name="connsiteX4" fmla="*/ 1089969 w 1097755"/>
                    <a:gd name="connsiteY4" fmla="*/ 511914 h 751792"/>
                    <a:gd name="connsiteX5" fmla="*/ 819215 w 1097755"/>
                    <a:gd name="connsiteY5" fmla="*/ 697964 h 751792"/>
                    <a:gd name="connsiteX0" fmla="*/ 819215 w 1140023"/>
                    <a:gd name="connsiteY0" fmla="*/ 697964 h 751792"/>
                    <a:gd name="connsiteX1" fmla="*/ 239520 w 1140023"/>
                    <a:gd name="connsiteY1" fmla="*/ 680969 h 751792"/>
                    <a:gd name="connsiteX2" fmla="*/ 70080 w 1140023"/>
                    <a:gd name="connsiteY2" fmla="*/ 157045 h 751792"/>
                    <a:gd name="connsiteX3" fmla="*/ 583295 w 1140023"/>
                    <a:gd name="connsiteY3" fmla="*/ 7743 h 751792"/>
                    <a:gd name="connsiteX4" fmla="*/ 1133101 w 1140023"/>
                    <a:gd name="connsiteY4" fmla="*/ 356638 h 751792"/>
                    <a:gd name="connsiteX5" fmla="*/ 819215 w 1140023"/>
                    <a:gd name="connsiteY5" fmla="*/ 697964 h 751792"/>
                    <a:gd name="connsiteX0" fmla="*/ 819215 w 1133489"/>
                    <a:gd name="connsiteY0" fmla="*/ 697964 h 751792"/>
                    <a:gd name="connsiteX1" fmla="*/ 239520 w 1133489"/>
                    <a:gd name="connsiteY1" fmla="*/ 680969 h 751792"/>
                    <a:gd name="connsiteX2" fmla="*/ 70080 w 1133489"/>
                    <a:gd name="connsiteY2" fmla="*/ 157045 h 751792"/>
                    <a:gd name="connsiteX3" fmla="*/ 583295 w 1133489"/>
                    <a:gd name="connsiteY3" fmla="*/ 7743 h 751792"/>
                    <a:gd name="connsiteX4" fmla="*/ 877309 w 1133489"/>
                    <a:gd name="connsiteY4" fmla="*/ 97140 h 751792"/>
                    <a:gd name="connsiteX5" fmla="*/ 1133101 w 1133489"/>
                    <a:gd name="connsiteY5" fmla="*/ 356638 h 751792"/>
                    <a:gd name="connsiteX6" fmla="*/ 819215 w 1133489"/>
                    <a:gd name="connsiteY6" fmla="*/ 697964 h 751792"/>
                    <a:gd name="connsiteX0" fmla="*/ 819215 w 1133101"/>
                    <a:gd name="connsiteY0" fmla="*/ 697964 h 751792"/>
                    <a:gd name="connsiteX1" fmla="*/ 239520 w 1133101"/>
                    <a:gd name="connsiteY1" fmla="*/ 680969 h 751792"/>
                    <a:gd name="connsiteX2" fmla="*/ 70080 w 1133101"/>
                    <a:gd name="connsiteY2" fmla="*/ 157045 h 751792"/>
                    <a:gd name="connsiteX3" fmla="*/ 583295 w 1133101"/>
                    <a:gd name="connsiteY3" fmla="*/ 7743 h 751792"/>
                    <a:gd name="connsiteX4" fmla="*/ 877309 w 1133101"/>
                    <a:gd name="connsiteY4" fmla="*/ 97140 h 751792"/>
                    <a:gd name="connsiteX5" fmla="*/ 1133101 w 1133101"/>
                    <a:gd name="connsiteY5" fmla="*/ 356638 h 751792"/>
                    <a:gd name="connsiteX6" fmla="*/ 980826 w 1133101"/>
                    <a:gd name="connsiteY6" fmla="*/ 528460 h 751792"/>
                    <a:gd name="connsiteX7" fmla="*/ 819215 w 1133101"/>
                    <a:gd name="connsiteY7" fmla="*/ 697964 h 751792"/>
                    <a:gd name="connsiteX0" fmla="*/ 819215 w 1133101"/>
                    <a:gd name="connsiteY0" fmla="*/ 697964 h 751792"/>
                    <a:gd name="connsiteX1" fmla="*/ 239520 w 1133101"/>
                    <a:gd name="connsiteY1" fmla="*/ 680969 h 751792"/>
                    <a:gd name="connsiteX2" fmla="*/ 70080 w 1133101"/>
                    <a:gd name="connsiteY2" fmla="*/ 157045 h 751792"/>
                    <a:gd name="connsiteX3" fmla="*/ 583295 w 1133101"/>
                    <a:gd name="connsiteY3" fmla="*/ 7743 h 751792"/>
                    <a:gd name="connsiteX4" fmla="*/ 877309 w 1133101"/>
                    <a:gd name="connsiteY4" fmla="*/ 97140 h 751792"/>
                    <a:gd name="connsiteX5" fmla="*/ 1133101 w 1133101"/>
                    <a:gd name="connsiteY5" fmla="*/ 356638 h 751792"/>
                    <a:gd name="connsiteX6" fmla="*/ 1006705 w 1133101"/>
                    <a:gd name="connsiteY6" fmla="*/ 588845 h 751792"/>
                    <a:gd name="connsiteX7" fmla="*/ 819215 w 1133101"/>
                    <a:gd name="connsiteY7" fmla="*/ 697964 h 751792"/>
                    <a:gd name="connsiteX0" fmla="*/ 819215 w 1141727"/>
                    <a:gd name="connsiteY0" fmla="*/ 697964 h 751792"/>
                    <a:gd name="connsiteX1" fmla="*/ 239520 w 1141727"/>
                    <a:gd name="connsiteY1" fmla="*/ 680969 h 751792"/>
                    <a:gd name="connsiteX2" fmla="*/ 70080 w 1141727"/>
                    <a:gd name="connsiteY2" fmla="*/ 157045 h 751792"/>
                    <a:gd name="connsiteX3" fmla="*/ 583295 w 1141727"/>
                    <a:gd name="connsiteY3" fmla="*/ 7743 h 751792"/>
                    <a:gd name="connsiteX4" fmla="*/ 877309 w 1141727"/>
                    <a:gd name="connsiteY4" fmla="*/ 97140 h 751792"/>
                    <a:gd name="connsiteX5" fmla="*/ 1141727 w 1141727"/>
                    <a:gd name="connsiteY5" fmla="*/ 313506 h 751792"/>
                    <a:gd name="connsiteX6" fmla="*/ 1006705 w 1141727"/>
                    <a:gd name="connsiteY6" fmla="*/ 588845 h 751792"/>
                    <a:gd name="connsiteX7" fmla="*/ 819215 w 1141727"/>
                    <a:gd name="connsiteY7" fmla="*/ 697964 h 751792"/>
                    <a:gd name="connsiteX0" fmla="*/ 819215 w 1089968"/>
                    <a:gd name="connsiteY0" fmla="*/ 697964 h 751792"/>
                    <a:gd name="connsiteX1" fmla="*/ 239520 w 1089968"/>
                    <a:gd name="connsiteY1" fmla="*/ 680969 h 751792"/>
                    <a:gd name="connsiteX2" fmla="*/ 70080 w 1089968"/>
                    <a:gd name="connsiteY2" fmla="*/ 157045 h 751792"/>
                    <a:gd name="connsiteX3" fmla="*/ 583295 w 1089968"/>
                    <a:gd name="connsiteY3" fmla="*/ 7743 h 751792"/>
                    <a:gd name="connsiteX4" fmla="*/ 877309 w 1089968"/>
                    <a:gd name="connsiteY4" fmla="*/ 97140 h 751792"/>
                    <a:gd name="connsiteX5" fmla="*/ 1089968 w 1089968"/>
                    <a:gd name="connsiteY5" fmla="*/ 330759 h 751792"/>
                    <a:gd name="connsiteX6" fmla="*/ 1006705 w 1089968"/>
                    <a:gd name="connsiteY6" fmla="*/ 588845 h 751792"/>
                    <a:gd name="connsiteX7" fmla="*/ 819215 w 1089968"/>
                    <a:gd name="connsiteY7" fmla="*/ 697964 h 751792"/>
                    <a:gd name="connsiteX0" fmla="*/ 803840 w 1074593"/>
                    <a:gd name="connsiteY0" fmla="*/ 697964 h 751792"/>
                    <a:gd name="connsiteX1" fmla="*/ 224145 w 1074593"/>
                    <a:gd name="connsiteY1" fmla="*/ 680969 h 751792"/>
                    <a:gd name="connsiteX2" fmla="*/ 33799 w 1074593"/>
                    <a:gd name="connsiteY2" fmla="*/ 476702 h 751792"/>
                    <a:gd name="connsiteX3" fmla="*/ 54705 w 1074593"/>
                    <a:gd name="connsiteY3" fmla="*/ 157045 h 751792"/>
                    <a:gd name="connsiteX4" fmla="*/ 567920 w 1074593"/>
                    <a:gd name="connsiteY4" fmla="*/ 7743 h 751792"/>
                    <a:gd name="connsiteX5" fmla="*/ 861934 w 1074593"/>
                    <a:gd name="connsiteY5" fmla="*/ 97140 h 751792"/>
                    <a:gd name="connsiteX6" fmla="*/ 1074593 w 1074593"/>
                    <a:gd name="connsiteY6" fmla="*/ 330759 h 751792"/>
                    <a:gd name="connsiteX7" fmla="*/ 991330 w 1074593"/>
                    <a:gd name="connsiteY7" fmla="*/ 588845 h 751792"/>
                    <a:gd name="connsiteX8" fmla="*/ 803840 w 1074593"/>
                    <a:gd name="connsiteY8" fmla="*/ 697964 h 751792"/>
                    <a:gd name="connsiteX0" fmla="*/ 818765 w 1089518"/>
                    <a:gd name="connsiteY0" fmla="*/ 695880 h 733429"/>
                    <a:gd name="connsiteX1" fmla="*/ 239070 w 1089518"/>
                    <a:gd name="connsiteY1" fmla="*/ 678885 h 733429"/>
                    <a:gd name="connsiteX2" fmla="*/ 22844 w 1089518"/>
                    <a:gd name="connsiteY2" fmla="*/ 474618 h 733429"/>
                    <a:gd name="connsiteX3" fmla="*/ 69630 w 1089518"/>
                    <a:gd name="connsiteY3" fmla="*/ 154961 h 733429"/>
                    <a:gd name="connsiteX4" fmla="*/ 582845 w 1089518"/>
                    <a:gd name="connsiteY4" fmla="*/ 5659 h 733429"/>
                    <a:gd name="connsiteX5" fmla="*/ 876859 w 1089518"/>
                    <a:gd name="connsiteY5" fmla="*/ 95056 h 733429"/>
                    <a:gd name="connsiteX6" fmla="*/ 1089518 w 1089518"/>
                    <a:gd name="connsiteY6" fmla="*/ 328675 h 733429"/>
                    <a:gd name="connsiteX7" fmla="*/ 1006255 w 1089518"/>
                    <a:gd name="connsiteY7" fmla="*/ 586761 h 733429"/>
                    <a:gd name="connsiteX8" fmla="*/ 818765 w 1089518"/>
                    <a:gd name="connsiteY8" fmla="*/ 695880 h 73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518" h="733429">
                      <a:moveTo>
                        <a:pt x="818765" y="695880"/>
                      </a:moveTo>
                      <a:cubicBezTo>
                        <a:pt x="663005" y="771366"/>
                        <a:pt x="371723" y="715762"/>
                        <a:pt x="239070" y="678885"/>
                      </a:cubicBezTo>
                      <a:cubicBezTo>
                        <a:pt x="106417" y="642008"/>
                        <a:pt x="51084" y="561939"/>
                        <a:pt x="22844" y="474618"/>
                      </a:cubicBezTo>
                      <a:cubicBezTo>
                        <a:pt x="-5396" y="387297"/>
                        <a:pt x="-23703" y="233121"/>
                        <a:pt x="69630" y="154961"/>
                      </a:cubicBezTo>
                      <a:cubicBezTo>
                        <a:pt x="162963" y="76801"/>
                        <a:pt x="381552" y="-25229"/>
                        <a:pt x="582845" y="5659"/>
                      </a:cubicBezTo>
                      <a:cubicBezTo>
                        <a:pt x="717383" y="-4325"/>
                        <a:pt x="785225" y="36907"/>
                        <a:pt x="876859" y="95056"/>
                      </a:cubicBezTo>
                      <a:cubicBezTo>
                        <a:pt x="968493" y="153205"/>
                        <a:pt x="1072265" y="256788"/>
                        <a:pt x="1089518" y="328675"/>
                      </a:cubicBezTo>
                      <a:lnTo>
                        <a:pt x="1006255" y="586761"/>
                      </a:lnTo>
                      <a:lnTo>
                        <a:pt x="818765" y="695880"/>
                      </a:lnTo>
                      <a:close/>
                    </a:path>
                  </a:pathLst>
                </a:custGeom>
                <a:solidFill>
                  <a:schemeClr val="tx2">
                    <a:lumMod val="60000"/>
                    <a:lumOff val="4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2" name="橢圓 41"/>
                <p:cNvSpPr/>
                <p:nvPr/>
              </p:nvSpPr>
              <p:spPr>
                <a:xfrm>
                  <a:off x="494390" y="6102443"/>
                  <a:ext cx="393513" cy="3926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 name="橢圓 43"/>
                <p:cNvSpPr/>
                <p:nvPr/>
              </p:nvSpPr>
              <p:spPr>
                <a:xfrm>
                  <a:off x="924398" y="6135826"/>
                  <a:ext cx="323696" cy="3258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cxnSp>
            <p:nvCxnSpPr>
              <p:cNvPr id="39" name="直線接點 38"/>
              <p:cNvCxnSpPr/>
              <p:nvPr/>
            </p:nvCxnSpPr>
            <p:spPr>
              <a:xfrm flipH="1">
                <a:off x="841160" y="5837879"/>
                <a:ext cx="0" cy="985615"/>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a:off x="70002" y="6381557"/>
                <a:ext cx="1512168"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aphicFrame>
          <p:nvGraphicFramePr>
            <p:cNvPr id="2107" name="物件 175"/>
            <p:cNvGraphicFramePr>
              <a:graphicFrameLocks noChangeAspect="1"/>
            </p:cNvGraphicFramePr>
            <p:nvPr/>
          </p:nvGraphicFramePr>
          <p:xfrm>
            <a:off x="4276725" y="4819349"/>
            <a:ext cx="342900" cy="208047"/>
          </p:xfrm>
          <a:graphic>
            <a:graphicData uri="http://schemas.openxmlformats.org/presentationml/2006/ole">
              <mc:AlternateContent xmlns:mc="http://schemas.openxmlformats.org/markup-compatibility/2006">
                <mc:Choice xmlns:v="urn:schemas-microsoft-com:vml" Requires="v">
                  <p:oleObj spid="_x0000_s102463" name="Equation" r:id="rId65" imgW="228600" imgH="139700" progId="Equation.DSMT4">
                    <p:embed/>
                  </p:oleObj>
                </mc:Choice>
                <mc:Fallback>
                  <p:oleObj name="Equation" r:id="rId65" imgW="228600" imgH="139700" progId="Equation.DSMT4">
                    <p:embed/>
                    <p:pic>
                      <p:nvPicPr>
                        <p:cNvPr id="2107" name="物件 175"/>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4276725" y="4819349"/>
                          <a:ext cx="342900" cy="20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072" name="物件 55"/>
          <p:cNvGraphicFramePr>
            <a:graphicFrameLocks noChangeAspect="1"/>
          </p:cNvGraphicFramePr>
          <p:nvPr>
            <p:extLst>
              <p:ext uri="{D42A27DB-BD31-4B8C-83A1-F6EECF244321}">
                <p14:modId xmlns:p14="http://schemas.microsoft.com/office/powerpoint/2010/main" val="100265710"/>
              </p:ext>
            </p:extLst>
          </p:nvPr>
        </p:nvGraphicFramePr>
        <p:xfrm>
          <a:off x="6424154" y="5876925"/>
          <a:ext cx="2147887" cy="647700"/>
        </p:xfrm>
        <a:graphic>
          <a:graphicData uri="http://schemas.openxmlformats.org/presentationml/2006/ole">
            <mc:AlternateContent xmlns:mc="http://schemas.openxmlformats.org/markup-compatibility/2006">
              <mc:Choice xmlns:v="urn:schemas-microsoft-com:vml" Requires="v">
                <p:oleObj spid="_x0000_s102464" name="Equation" r:id="rId67" imgW="1435100" imgH="431800" progId="Equation.DSMT4">
                  <p:embed/>
                </p:oleObj>
              </mc:Choice>
              <mc:Fallback>
                <p:oleObj name="Equation" r:id="rId67" imgW="1435100" imgH="431800" progId="Equation.DSMT4">
                  <p:embed/>
                  <p:pic>
                    <p:nvPicPr>
                      <p:cNvPr id="2072" name="物件 55"/>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6424154" y="5876925"/>
                        <a:ext cx="21478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73" name="群組 23"/>
          <p:cNvGrpSpPr>
            <a:grpSpLocks/>
          </p:cNvGrpSpPr>
          <p:nvPr/>
        </p:nvGrpSpPr>
        <p:grpSpPr bwMode="auto">
          <a:xfrm>
            <a:off x="9784890" y="4652964"/>
            <a:ext cx="1512888" cy="1152525"/>
            <a:chOff x="7019925" y="4652963"/>
            <a:chExt cx="1512888" cy="1152525"/>
          </a:xfrm>
        </p:grpSpPr>
        <p:grpSp>
          <p:nvGrpSpPr>
            <p:cNvPr id="2094" name="群組 22"/>
            <p:cNvGrpSpPr>
              <a:grpSpLocks/>
            </p:cNvGrpSpPr>
            <p:nvPr/>
          </p:nvGrpSpPr>
          <p:grpSpPr bwMode="auto">
            <a:xfrm>
              <a:off x="7019925" y="4652963"/>
              <a:ext cx="1512888" cy="984250"/>
              <a:chOff x="7019925" y="4652963"/>
              <a:chExt cx="1512888" cy="984250"/>
            </a:xfrm>
          </p:grpSpPr>
          <p:sp>
            <p:nvSpPr>
              <p:cNvPr id="34" name="套索 12"/>
              <p:cNvSpPr/>
              <p:nvPr/>
            </p:nvSpPr>
            <p:spPr bwMode="auto">
              <a:xfrm>
                <a:off x="7273925" y="4822825"/>
                <a:ext cx="1089025" cy="731838"/>
              </a:xfrm>
              <a:custGeom>
                <a:avLst/>
                <a:gdLst>
                  <a:gd name="connsiteX0" fmla="*/ 812673 w 1034368"/>
                  <a:gd name="connsiteY0" fmla="*/ 655529 h 720080"/>
                  <a:gd name="connsiteX1" fmla="*/ 284737 w 1034368"/>
                  <a:gd name="connsiteY1" fmla="*/ 681666 h 720080"/>
                  <a:gd name="connsiteX2" fmla="*/ 98043 w 1034368"/>
                  <a:gd name="connsiteY2" fmla="*/ 149115 h 720080"/>
                  <a:gd name="connsiteX3" fmla="*/ 628512 w 1034368"/>
                  <a:gd name="connsiteY3" fmla="*/ 8440 h 720080"/>
                  <a:gd name="connsiteX4" fmla="*/ 1023043 w 1034368"/>
                  <a:gd name="connsiteY4" fmla="*/ 434973 h 720080"/>
                  <a:gd name="connsiteX5" fmla="*/ 812673 w 1034368"/>
                  <a:gd name="connsiteY5" fmla="*/ 655529 h 720080"/>
                  <a:gd name="connsiteX0" fmla="*/ 701950 w 923749"/>
                  <a:gd name="connsiteY0" fmla="*/ 653693 h 727003"/>
                  <a:gd name="connsiteX1" fmla="*/ 174014 w 923749"/>
                  <a:gd name="connsiteY1" fmla="*/ 679830 h 727003"/>
                  <a:gd name="connsiteX2" fmla="*/ 82211 w 923749"/>
                  <a:gd name="connsiteY2" fmla="*/ 173159 h 727003"/>
                  <a:gd name="connsiteX3" fmla="*/ 517789 w 923749"/>
                  <a:gd name="connsiteY3" fmla="*/ 6604 h 727003"/>
                  <a:gd name="connsiteX4" fmla="*/ 912320 w 923749"/>
                  <a:gd name="connsiteY4" fmla="*/ 433137 h 727003"/>
                  <a:gd name="connsiteX5" fmla="*/ 701950 w 923749"/>
                  <a:gd name="connsiteY5" fmla="*/ 653693 h 727003"/>
                  <a:gd name="connsiteX0" fmla="*/ 755528 w 925568"/>
                  <a:gd name="connsiteY0" fmla="*/ 696825 h 749647"/>
                  <a:gd name="connsiteX1" fmla="*/ 175833 w 925568"/>
                  <a:gd name="connsiteY1" fmla="*/ 679830 h 749647"/>
                  <a:gd name="connsiteX2" fmla="*/ 84030 w 925568"/>
                  <a:gd name="connsiteY2" fmla="*/ 173159 h 749647"/>
                  <a:gd name="connsiteX3" fmla="*/ 519608 w 925568"/>
                  <a:gd name="connsiteY3" fmla="*/ 6604 h 749647"/>
                  <a:gd name="connsiteX4" fmla="*/ 914139 w 925568"/>
                  <a:gd name="connsiteY4" fmla="*/ 433137 h 749647"/>
                  <a:gd name="connsiteX5" fmla="*/ 755528 w 925568"/>
                  <a:gd name="connsiteY5" fmla="*/ 696825 h 749647"/>
                  <a:gd name="connsiteX0" fmla="*/ 755528 w 1034068"/>
                  <a:gd name="connsiteY0" fmla="*/ 696825 h 749647"/>
                  <a:gd name="connsiteX1" fmla="*/ 175833 w 1034068"/>
                  <a:gd name="connsiteY1" fmla="*/ 679830 h 749647"/>
                  <a:gd name="connsiteX2" fmla="*/ 84030 w 1034068"/>
                  <a:gd name="connsiteY2" fmla="*/ 173159 h 749647"/>
                  <a:gd name="connsiteX3" fmla="*/ 519608 w 1034068"/>
                  <a:gd name="connsiteY3" fmla="*/ 6604 h 749647"/>
                  <a:gd name="connsiteX4" fmla="*/ 1026282 w 1034068"/>
                  <a:gd name="connsiteY4" fmla="*/ 407258 h 749647"/>
                  <a:gd name="connsiteX5" fmla="*/ 755528 w 1034068"/>
                  <a:gd name="connsiteY5" fmla="*/ 696825 h 749647"/>
                  <a:gd name="connsiteX0" fmla="*/ 819215 w 1097755"/>
                  <a:gd name="connsiteY0" fmla="*/ 697964 h 751792"/>
                  <a:gd name="connsiteX1" fmla="*/ 239520 w 1097755"/>
                  <a:gd name="connsiteY1" fmla="*/ 680969 h 751792"/>
                  <a:gd name="connsiteX2" fmla="*/ 70080 w 1097755"/>
                  <a:gd name="connsiteY2" fmla="*/ 157045 h 751792"/>
                  <a:gd name="connsiteX3" fmla="*/ 583295 w 1097755"/>
                  <a:gd name="connsiteY3" fmla="*/ 7743 h 751792"/>
                  <a:gd name="connsiteX4" fmla="*/ 1089969 w 1097755"/>
                  <a:gd name="connsiteY4" fmla="*/ 408397 h 751792"/>
                  <a:gd name="connsiteX5" fmla="*/ 819215 w 1097755"/>
                  <a:gd name="connsiteY5" fmla="*/ 697964 h 751792"/>
                  <a:gd name="connsiteX0" fmla="*/ 819215 w 1097755"/>
                  <a:gd name="connsiteY0" fmla="*/ 697964 h 751792"/>
                  <a:gd name="connsiteX1" fmla="*/ 239520 w 1097755"/>
                  <a:gd name="connsiteY1" fmla="*/ 680969 h 751792"/>
                  <a:gd name="connsiteX2" fmla="*/ 70080 w 1097755"/>
                  <a:gd name="connsiteY2" fmla="*/ 157045 h 751792"/>
                  <a:gd name="connsiteX3" fmla="*/ 583295 w 1097755"/>
                  <a:gd name="connsiteY3" fmla="*/ 7743 h 751792"/>
                  <a:gd name="connsiteX4" fmla="*/ 1089969 w 1097755"/>
                  <a:gd name="connsiteY4" fmla="*/ 511914 h 751792"/>
                  <a:gd name="connsiteX5" fmla="*/ 819215 w 1097755"/>
                  <a:gd name="connsiteY5" fmla="*/ 697964 h 751792"/>
                  <a:gd name="connsiteX0" fmla="*/ 819215 w 1140023"/>
                  <a:gd name="connsiteY0" fmla="*/ 697964 h 751792"/>
                  <a:gd name="connsiteX1" fmla="*/ 239520 w 1140023"/>
                  <a:gd name="connsiteY1" fmla="*/ 680969 h 751792"/>
                  <a:gd name="connsiteX2" fmla="*/ 70080 w 1140023"/>
                  <a:gd name="connsiteY2" fmla="*/ 157045 h 751792"/>
                  <a:gd name="connsiteX3" fmla="*/ 583295 w 1140023"/>
                  <a:gd name="connsiteY3" fmla="*/ 7743 h 751792"/>
                  <a:gd name="connsiteX4" fmla="*/ 1133101 w 1140023"/>
                  <a:gd name="connsiteY4" fmla="*/ 356638 h 751792"/>
                  <a:gd name="connsiteX5" fmla="*/ 819215 w 1140023"/>
                  <a:gd name="connsiteY5" fmla="*/ 697964 h 751792"/>
                  <a:gd name="connsiteX0" fmla="*/ 819215 w 1133489"/>
                  <a:gd name="connsiteY0" fmla="*/ 697964 h 751792"/>
                  <a:gd name="connsiteX1" fmla="*/ 239520 w 1133489"/>
                  <a:gd name="connsiteY1" fmla="*/ 680969 h 751792"/>
                  <a:gd name="connsiteX2" fmla="*/ 70080 w 1133489"/>
                  <a:gd name="connsiteY2" fmla="*/ 157045 h 751792"/>
                  <a:gd name="connsiteX3" fmla="*/ 583295 w 1133489"/>
                  <a:gd name="connsiteY3" fmla="*/ 7743 h 751792"/>
                  <a:gd name="connsiteX4" fmla="*/ 877309 w 1133489"/>
                  <a:gd name="connsiteY4" fmla="*/ 97140 h 751792"/>
                  <a:gd name="connsiteX5" fmla="*/ 1133101 w 1133489"/>
                  <a:gd name="connsiteY5" fmla="*/ 356638 h 751792"/>
                  <a:gd name="connsiteX6" fmla="*/ 819215 w 1133489"/>
                  <a:gd name="connsiteY6" fmla="*/ 697964 h 751792"/>
                  <a:gd name="connsiteX0" fmla="*/ 819215 w 1133101"/>
                  <a:gd name="connsiteY0" fmla="*/ 697964 h 751792"/>
                  <a:gd name="connsiteX1" fmla="*/ 239520 w 1133101"/>
                  <a:gd name="connsiteY1" fmla="*/ 680969 h 751792"/>
                  <a:gd name="connsiteX2" fmla="*/ 70080 w 1133101"/>
                  <a:gd name="connsiteY2" fmla="*/ 157045 h 751792"/>
                  <a:gd name="connsiteX3" fmla="*/ 583295 w 1133101"/>
                  <a:gd name="connsiteY3" fmla="*/ 7743 h 751792"/>
                  <a:gd name="connsiteX4" fmla="*/ 877309 w 1133101"/>
                  <a:gd name="connsiteY4" fmla="*/ 97140 h 751792"/>
                  <a:gd name="connsiteX5" fmla="*/ 1133101 w 1133101"/>
                  <a:gd name="connsiteY5" fmla="*/ 356638 h 751792"/>
                  <a:gd name="connsiteX6" fmla="*/ 980826 w 1133101"/>
                  <a:gd name="connsiteY6" fmla="*/ 528460 h 751792"/>
                  <a:gd name="connsiteX7" fmla="*/ 819215 w 1133101"/>
                  <a:gd name="connsiteY7" fmla="*/ 697964 h 751792"/>
                  <a:gd name="connsiteX0" fmla="*/ 819215 w 1133101"/>
                  <a:gd name="connsiteY0" fmla="*/ 697964 h 751792"/>
                  <a:gd name="connsiteX1" fmla="*/ 239520 w 1133101"/>
                  <a:gd name="connsiteY1" fmla="*/ 680969 h 751792"/>
                  <a:gd name="connsiteX2" fmla="*/ 70080 w 1133101"/>
                  <a:gd name="connsiteY2" fmla="*/ 157045 h 751792"/>
                  <a:gd name="connsiteX3" fmla="*/ 583295 w 1133101"/>
                  <a:gd name="connsiteY3" fmla="*/ 7743 h 751792"/>
                  <a:gd name="connsiteX4" fmla="*/ 877309 w 1133101"/>
                  <a:gd name="connsiteY4" fmla="*/ 97140 h 751792"/>
                  <a:gd name="connsiteX5" fmla="*/ 1133101 w 1133101"/>
                  <a:gd name="connsiteY5" fmla="*/ 356638 h 751792"/>
                  <a:gd name="connsiteX6" fmla="*/ 1006705 w 1133101"/>
                  <a:gd name="connsiteY6" fmla="*/ 588845 h 751792"/>
                  <a:gd name="connsiteX7" fmla="*/ 819215 w 1133101"/>
                  <a:gd name="connsiteY7" fmla="*/ 697964 h 751792"/>
                  <a:gd name="connsiteX0" fmla="*/ 819215 w 1141727"/>
                  <a:gd name="connsiteY0" fmla="*/ 697964 h 751792"/>
                  <a:gd name="connsiteX1" fmla="*/ 239520 w 1141727"/>
                  <a:gd name="connsiteY1" fmla="*/ 680969 h 751792"/>
                  <a:gd name="connsiteX2" fmla="*/ 70080 w 1141727"/>
                  <a:gd name="connsiteY2" fmla="*/ 157045 h 751792"/>
                  <a:gd name="connsiteX3" fmla="*/ 583295 w 1141727"/>
                  <a:gd name="connsiteY3" fmla="*/ 7743 h 751792"/>
                  <a:gd name="connsiteX4" fmla="*/ 877309 w 1141727"/>
                  <a:gd name="connsiteY4" fmla="*/ 97140 h 751792"/>
                  <a:gd name="connsiteX5" fmla="*/ 1141727 w 1141727"/>
                  <a:gd name="connsiteY5" fmla="*/ 313506 h 751792"/>
                  <a:gd name="connsiteX6" fmla="*/ 1006705 w 1141727"/>
                  <a:gd name="connsiteY6" fmla="*/ 588845 h 751792"/>
                  <a:gd name="connsiteX7" fmla="*/ 819215 w 1141727"/>
                  <a:gd name="connsiteY7" fmla="*/ 697964 h 751792"/>
                  <a:gd name="connsiteX0" fmla="*/ 819215 w 1089968"/>
                  <a:gd name="connsiteY0" fmla="*/ 697964 h 751792"/>
                  <a:gd name="connsiteX1" fmla="*/ 239520 w 1089968"/>
                  <a:gd name="connsiteY1" fmla="*/ 680969 h 751792"/>
                  <a:gd name="connsiteX2" fmla="*/ 70080 w 1089968"/>
                  <a:gd name="connsiteY2" fmla="*/ 157045 h 751792"/>
                  <a:gd name="connsiteX3" fmla="*/ 583295 w 1089968"/>
                  <a:gd name="connsiteY3" fmla="*/ 7743 h 751792"/>
                  <a:gd name="connsiteX4" fmla="*/ 877309 w 1089968"/>
                  <a:gd name="connsiteY4" fmla="*/ 97140 h 751792"/>
                  <a:gd name="connsiteX5" fmla="*/ 1089968 w 1089968"/>
                  <a:gd name="connsiteY5" fmla="*/ 330759 h 751792"/>
                  <a:gd name="connsiteX6" fmla="*/ 1006705 w 1089968"/>
                  <a:gd name="connsiteY6" fmla="*/ 588845 h 751792"/>
                  <a:gd name="connsiteX7" fmla="*/ 819215 w 1089968"/>
                  <a:gd name="connsiteY7" fmla="*/ 697964 h 751792"/>
                  <a:gd name="connsiteX0" fmla="*/ 803840 w 1074593"/>
                  <a:gd name="connsiteY0" fmla="*/ 697964 h 751792"/>
                  <a:gd name="connsiteX1" fmla="*/ 224145 w 1074593"/>
                  <a:gd name="connsiteY1" fmla="*/ 680969 h 751792"/>
                  <a:gd name="connsiteX2" fmla="*/ 33799 w 1074593"/>
                  <a:gd name="connsiteY2" fmla="*/ 476702 h 751792"/>
                  <a:gd name="connsiteX3" fmla="*/ 54705 w 1074593"/>
                  <a:gd name="connsiteY3" fmla="*/ 157045 h 751792"/>
                  <a:gd name="connsiteX4" fmla="*/ 567920 w 1074593"/>
                  <a:gd name="connsiteY4" fmla="*/ 7743 h 751792"/>
                  <a:gd name="connsiteX5" fmla="*/ 861934 w 1074593"/>
                  <a:gd name="connsiteY5" fmla="*/ 97140 h 751792"/>
                  <a:gd name="connsiteX6" fmla="*/ 1074593 w 1074593"/>
                  <a:gd name="connsiteY6" fmla="*/ 330759 h 751792"/>
                  <a:gd name="connsiteX7" fmla="*/ 991330 w 1074593"/>
                  <a:gd name="connsiteY7" fmla="*/ 588845 h 751792"/>
                  <a:gd name="connsiteX8" fmla="*/ 803840 w 1074593"/>
                  <a:gd name="connsiteY8" fmla="*/ 697964 h 751792"/>
                  <a:gd name="connsiteX0" fmla="*/ 818765 w 1089518"/>
                  <a:gd name="connsiteY0" fmla="*/ 695880 h 733429"/>
                  <a:gd name="connsiteX1" fmla="*/ 239070 w 1089518"/>
                  <a:gd name="connsiteY1" fmla="*/ 678885 h 733429"/>
                  <a:gd name="connsiteX2" fmla="*/ 22844 w 1089518"/>
                  <a:gd name="connsiteY2" fmla="*/ 474618 h 733429"/>
                  <a:gd name="connsiteX3" fmla="*/ 69630 w 1089518"/>
                  <a:gd name="connsiteY3" fmla="*/ 154961 h 733429"/>
                  <a:gd name="connsiteX4" fmla="*/ 582845 w 1089518"/>
                  <a:gd name="connsiteY4" fmla="*/ 5659 h 733429"/>
                  <a:gd name="connsiteX5" fmla="*/ 876859 w 1089518"/>
                  <a:gd name="connsiteY5" fmla="*/ 95056 h 733429"/>
                  <a:gd name="connsiteX6" fmla="*/ 1089518 w 1089518"/>
                  <a:gd name="connsiteY6" fmla="*/ 328675 h 733429"/>
                  <a:gd name="connsiteX7" fmla="*/ 1006255 w 1089518"/>
                  <a:gd name="connsiteY7" fmla="*/ 586761 h 733429"/>
                  <a:gd name="connsiteX8" fmla="*/ 818765 w 1089518"/>
                  <a:gd name="connsiteY8" fmla="*/ 695880 h 73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518" h="733429">
                    <a:moveTo>
                      <a:pt x="818765" y="695880"/>
                    </a:moveTo>
                    <a:cubicBezTo>
                      <a:pt x="663005" y="771366"/>
                      <a:pt x="371723" y="715762"/>
                      <a:pt x="239070" y="678885"/>
                    </a:cubicBezTo>
                    <a:cubicBezTo>
                      <a:pt x="106417" y="642008"/>
                      <a:pt x="51084" y="561939"/>
                      <a:pt x="22844" y="474618"/>
                    </a:cubicBezTo>
                    <a:cubicBezTo>
                      <a:pt x="-5396" y="387297"/>
                      <a:pt x="-23703" y="233121"/>
                      <a:pt x="69630" y="154961"/>
                    </a:cubicBezTo>
                    <a:cubicBezTo>
                      <a:pt x="162963" y="76801"/>
                      <a:pt x="381552" y="-25229"/>
                      <a:pt x="582845" y="5659"/>
                    </a:cubicBezTo>
                    <a:cubicBezTo>
                      <a:pt x="717383" y="-4325"/>
                      <a:pt x="785225" y="36907"/>
                      <a:pt x="876859" y="95056"/>
                    </a:cubicBezTo>
                    <a:cubicBezTo>
                      <a:pt x="968493" y="153205"/>
                      <a:pt x="1072265" y="256788"/>
                      <a:pt x="1089518" y="328675"/>
                    </a:cubicBezTo>
                    <a:lnTo>
                      <a:pt x="1006255" y="586761"/>
                    </a:lnTo>
                    <a:lnTo>
                      <a:pt x="818765" y="695880"/>
                    </a:lnTo>
                    <a:close/>
                  </a:path>
                </a:pathLst>
              </a:custGeom>
              <a:solidFill>
                <a:schemeClr val="tx2">
                  <a:lumMod val="60000"/>
                  <a:lumOff val="4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32" name="直線接點 31"/>
              <p:cNvCxnSpPr/>
              <p:nvPr/>
            </p:nvCxnSpPr>
            <p:spPr bwMode="auto">
              <a:xfrm flipH="1">
                <a:off x="7791450" y="4652963"/>
                <a:ext cx="0" cy="984250"/>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矩形 44"/>
              <p:cNvSpPr/>
              <p:nvPr/>
            </p:nvSpPr>
            <p:spPr bwMode="auto">
              <a:xfrm>
                <a:off x="7456488" y="5175250"/>
                <a:ext cx="228600" cy="38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4" name="矩形 153"/>
              <p:cNvSpPr/>
              <p:nvPr/>
            </p:nvSpPr>
            <p:spPr bwMode="auto">
              <a:xfrm>
                <a:off x="7900988" y="5173663"/>
                <a:ext cx="228600" cy="30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33" name="直線接點 32"/>
              <p:cNvCxnSpPr/>
              <p:nvPr/>
            </p:nvCxnSpPr>
            <p:spPr bwMode="auto">
              <a:xfrm>
                <a:off x="7019925" y="5195888"/>
                <a:ext cx="1512888"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95" name="群組 128"/>
            <p:cNvGrpSpPr>
              <a:grpSpLocks/>
            </p:cNvGrpSpPr>
            <p:nvPr/>
          </p:nvGrpSpPr>
          <p:grpSpPr bwMode="auto">
            <a:xfrm>
              <a:off x="7791450" y="4864100"/>
              <a:ext cx="365125" cy="941388"/>
              <a:chOff x="4673774" y="3917802"/>
              <a:chExt cx="365125" cy="941388"/>
            </a:xfrm>
          </p:grpSpPr>
          <p:cxnSp>
            <p:nvCxnSpPr>
              <p:cNvPr id="131" name="直線接點 130"/>
              <p:cNvCxnSpPr/>
              <p:nvPr/>
            </p:nvCxnSpPr>
            <p:spPr>
              <a:xfrm>
                <a:off x="4894437" y="4209902"/>
                <a:ext cx="0" cy="3952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p:nvPr/>
            </p:nvCxnSpPr>
            <p:spPr>
              <a:xfrm>
                <a:off x="4783312" y="4190852"/>
                <a:ext cx="23653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098" name="物件 175"/>
              <p:cNvGraphicFramePr>
                <a:graphicFrameLocks noChangeAspect="1"/>
              </p:cNvGraphicFramePr>
              <p:nvPr/>
            </p:nvGraphicFramePr>
            <p:xfrm>
              <a:off x="4848399" y="3917802"/>
              <a:ext cx="190500" cy="209550"/>
            </p:xfrm>
            <a:graphic>
              <a:graphicData uri="http://schemas.openxmlformats.org/presentationml/2006/ole">
                <mc:AlternateContent xmlns:mc="http://schemas.openxmlformats.org/markup-compatibility/2006">
                  <mc:Choice xmlns:v="urn:schemas-microsoft-com:vml" Requires="v">
                    <p:oleObj spid="_x0000_s102465" name="Equation" r:id="rId69" imgW="126720" imgH="139680" progId="Equation.DSMT4">
                      <p:embed/>
                    </p:oleObj>
                  </mc:Choice>
                  <mc:Fallback>
                    <p:oleObj name="Equation" r:id="rId69" imgW="126720" imgH="139680" progId="Equation.DSMT4">
                      <p:embed/>
                      <p:pic>
                        <p:nvPicPr>
                          <p:cNvPr id="2098" name="物件 175"/>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4848399" y="3917802"/>
                            <a:ext cx="1905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7" name="直線單箭頭接點 136"/>
              <p:cNvCxnSpPr/>
              <p:nvPr/>
            </p:nvCxnSpPr>
            <p:spPr>
              <a:xfrm>
                <a:off x="4673774" y="4498827"/>
                <a:ext cx="23495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100" name="物件 175"/>
              <p:cNvGraphicFramePr>
                <a:graphicFrameLocks noChangeAspect="1"/>
              </p:cNvGraphicFramePr>
              <p:nvPr/>
            </p:nvGraphicFramePr>
            <p:xfrm>
              <a:off x="4694684" y="4592490"/>
              <a:ext cx="190500" cy="266700"/>
            </p:xfrm>
            <a:graphic>
              <a:graphicData uri="http://schemas.openxmlformats.org/presentationml/2006/ole">
                <mc:AlternateContent xmlns:mc="http://schemas.openxmlformats.org/markup-compatibility/2006">
                  <mc:Choice xmlns:v="urn:schemas-microsoft-com:vml" Requires="v">
                    <p:oleObj spid="_x0000_s102466" name="Equation" r:id="rId71" imgW="126725" imgH="177415" progId="Equation.DSMT4">
                      <p:embed/>
                    </p:oleObj>
                  </mc:Choice>
                  <mc:Fallback>
                    <p:oleObj name="Equation" r:id="rId71" imgW="126725" imgH="177415" progId="Equation.DSMT4">
                      <p:embed/>
                      <p:pic>
                        <p:nvPicPr>
                          <p:cNvPr id="2100" name="物件 175"/>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4694684" y="459249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aphicFrame>
        <p:nvGraphicFramePr>
          <p:cNvPr id="2074" name="物件 57"/>
          <p:cNvGraphicFramePr>
            <a:graphicFrameLocks noChangeAspect="1"/>
          </p:cNvGraphicFramePr>
          <p:nvPr>
            <p:extLst>
              <p:ext uri="{D42A27DB-BD31-4B8C-83A1-F6EECF244321}">
                <p14:modId xmlns:p14="http://schemas.microsoft.com/office/powerpoint/2010/main" val="4126580474"/>
              </p:ext>
            </p:extLst>
          </p:nvPr>
        </p:nvGraphicFramePr>
        <p:xfrm>
          <a:off x="11150141" y="96838"/>
          <a:ext cx="588963" cy="266700"/>
        </p:xfrm>
        <a:graphic>
          <a:graphicData uri="http://schemas.openxmlformats.org/presentationml/2006/ole">
            <mc:AlternateContent xmlns:mc="http://schemas.openxmlformats.org/markup-compatibility/2006">
              <mc:Choice xmlns:v="urn:schemas-microsoft-com:vml" Requires="v">
                <p:oleObj spid="_x0000_s102467" name="Equation" r:id="rId73" imgW="393359" imgH="177646" progId="Equation.DSMT4">
                  <p:embed/>
                </p:oleObj>
              </mc:Choice>
              <mc:Fallback>
                <p:oleObj name="Equation" r:id="rId73" imgW="393359" imgH="177646" progId="Equation.DSMT4">
                  <p:embed/>
                  <p:pic>
                    <p:nvPicPr>
                      <p:cNvPr id="2074" name="物件 57"/>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1150141" y="96838"/>
                        <a:ext cx="5889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75" name="物件 57"/>
          <p:cNvGraphicFramePr>
            <a:graphicFrameLocks noChangeAspect="1"/>
          </p:cNvGraphicFramePr>
          <p:nvPr>
            <p:extLst>
              <p:ext uri="{D42A27DB-BD31-4B8C-83A1-F6EECF244321}">
                <p14:modId xmlns:p14="http://schemas.microsoft.com/office/powerpoint/2010/main" val="3989254008"/>
              </p:ext>
            </p:extLst>
          </p:nvPr>
        </p:nvGraphicFramePr>
        <p:xfrm>
          <a:off x="6100303" y="2435225"/>
          <a:ext cx="588962" cy="266700"/>
        </p:xfrm>
        <a:graphic>
          <a:graphicData uri="http://schemas.openxmlformats.org/presentationml/2006/ole">
            <mc:AlternateContent xmlns:mc="http://schemas.openxmlformats.org/markup-compatibility/2006">
              <mc:Choice xmlns:v="urn:schemas-microsoft-com:vml" Requires="v">
                <p:oleObj spid="_x0000_s102468" name="Equation" r:id="rId75" imgW="393359" imgH="177646" progId="Equation.DSMT4">
                  <p:embed/>
                </p:oleObj>
              </mc:Choice>
              <mc:Fallback>
                <p:oleObj name="Equation" r:id="rId75" imgW="393359" imgH="177646" progId="Equation.DSMT4">
                  <p:embed/>
                  <p:pic>
                    <p:nvPicPr>
                      <p:cNvPr id="2075" name="物件 57"/>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6100303" y="2435225"/>
                        <a:ext cx="5889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76" name="物件 57"/>
          <p:cNvGraphicFramePr>
            <a:graphicFrameLocks noChangeAspect="1"/>
          </p:cNvGraphicFramePr>
          <p:nvPr>
            <p:extLst>
              <p:ext uri="{D42A27DB-BD31-4B8C-83A1-F6EECF244321}">
                <p14:modId xmlns:p14="http://schemas.microsoft.com/office/powerpoint/2010/main" val="1759705604"/>
              </p:ext>
            </p:extLst>
          </p:nvPr>
        </p:nvGraphicFramePr>
        <p:xfrm>
          <a:off x="11153316" y="2432050"/>
          <a:ext cx="608013" cy="266700"/>
        </p:xfrm>
        <a:graphic>
          <a:graphicData uri="http://schemas.openxmlformats.org/presentationml/2006/ole">
            <mc:AlternateContent xmlns:mc="http://schemas.openxmlformats.org/markup-compatibility/2006">
              <mc:Choice xmlns:v="urn:schemas-microsoft-com:vml" Requires="v">
                <p:oleObj spid="_x0000_s102469" name="Equation" r:id="rId77" imgW="405872" imgH="177569" progId="Equation.DSMT4">
                  <p:embed/>
                </p:oleObj>
              </mc:Choice>
              <mc:Fallback>
                <p:oleObj name="Equation" r:id="rId77" imgW="405872" imgH="177569" progId="Equation.DSMT4">
                  <p:embed/>
                  <p:pic>
                    <p:nvPicPr>
                      <p:cNvPr id="2076" name="物件 57"/>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11153316" y="2432050"/>
                        <a:ext cx="6080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0" name="直線接點 149"/>
          <p:cNvCxnSpPr/>
          <p:nvPr/>
        </p:nvCxnSpPr>
        <p:spPr>
          <a:xfrm>
            <a:off x="1527175" y="4508500"/>
            <a:ext cx="9144000" cy="0"/>
          </a:xfrm>
          <a:prstGeom prst="line">
            <a:avLst/>
          </a:prstGeom>
          <a:ln w="57150">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直線接點 151"/>
          <p:cNvCxnSpPr/>
          <p:nvPr/>
        </p:nvCxnSpPr>
        <p:spPr>
          <a:xfrm>
            <a:off x="5968540" y="-19050"/>
            <a:ext cx="0" cy="6884988"/>
          </a:xfrm>
          <a:prstGeom prst="line">
            <a:avLst/>
          </a:prstGeom>
          <a:ln w="57150">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直線接點 152"/>
          <p:cNvCxnSpPr/>
          <p:nvPr/>
        </p:nvCxnSpPr>
        <p:spPr>
          <a:xfrm>
            <a:off x="9065753" y="-14288"/>
            <a:ext cx="0" cy="6886576"/>
          </a:xfrm>
          <a:prstGeom prst="line">
            <a:avLst/>
          </a:prstGeom>
          <a:ln w="57150">
            <a:solidFill>
              <a:schemeClr val="tx2">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080" name="物件 57"/>
          <p:cNvGraphicFramePr>
            <a:graphicFrameLocks noChangeAspect="1"/>
          </p:cNvGraphicFramePr>
          <p:nvPr>
            <p:extLst>
              <p:ext uri="{D42A27DB-BD31-4B8C-83A1-F6EECF244321}">
                <p14:modId xmlns:p14="http://schemas.microsoft.com/office/powerpoint/2010/main" val="3599633607"/>
              </p:ext>
            </p:extLst>
          </p:nvPr>
        </p:nvGraphicFramePr>
        <p:xfrm>
          <a:off x="8219615" y="2349500"/>
          <a:ext cx="1593850" cy="628650"/>
        </p:xfrm>
        <a:graphic>
          <a:graphicData uri="http://schemas.openxmlformats.org/presentationml/2006/ole">
            <mc:AlternateContent xmlns:mc="http://schemas.openxmlformats.org/markup-compatibility/2006">
              <mc:Choice xmlns:v="urn:schemas-microsoft-com:vml" Requires="v">
                <p:oleObj spid="_x0000_s102470" name="Equation" r:id="rId79" imgW="1066800" imgH="419100" progId="Equation.DSMT4">
                  <p:embed/>
                </p:oleObj>
              </mc:Choice>
              <mc:Fallback>
                <p:oleObj name="Equation" r:id="rId79" imgW="1066800" imgH="419100" progId="Equation.DSMT4">
                  <p:embed/>
                  <p:pic>
                    <p:nvPicPr>
                      <p:cNvPr id="2080" name="物件 57"/>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8219615" y="2349500"/>
                        <a:ext cx="15938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1" name="直線接點 140"/>
          <p:cNvCxnSpPr/>
          <p:nvPr/>
        </p:nvCxnSpPr>
        <p:spPr bwMode="auto">
          <a:xfrm>
            <a:off x="3998453" y="5124450"/>
            <a:ext cx="0" cy="45243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2" name="直線單箭頭接點 141"/>
          <p:cNvCxnSpPr/>
          <p:nvPr/>
        </p:nvCxnSpPr>
        <p:spPr bwMode="auto">
          <a:xfrm>
            <a:off x="4001629" y="5373688"/>
            <a:ext cx="268287"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083" name="物件 151"/>
          <p:cNvGraphicFramePr>
            <a:graphicFrameLocks noChangeAspect="1"/>
          </p:cNvGraphicFramePr>
          <p:nvPr>
            <p:extLst>
              <p:ext uri="{D42A27DB-BD31-4B8C-83A1-F6EECF244321}">
                <p14:modId xmlns:p14="http://schemas.microsoft.com/office/powerpoint/2010/main" val="2751599751"/>
              </p:ext>
            </p:extLst>
          </p:nvPr>
        </p:nvGraphicFramePr>
        <p:xfrm>
          <a:off x="4033378" y="5421313"/>
          <a:ext cx="266700" cy="342900"/>
        </p:xfrm>
        <a:graphic>
          <a:graphicData uri="http://schemas.openxmlformats.org/presentationml/2006/ole">
            <mc:AlternateContent xmlns:mc="http://schemas.openxmlformats.org/markup-compatibility/2006">
              <mc:Choice xmlns:v="urn:schemas-microsoft-com:vml" Requires="v">
                <p:oleObj spid="_x0000_s102471" name="Equation" r:id="rId81" imgW="177646" imgH="228402" progId="Equation.DSMT4">
                  <p:embed/>
                </p:oleObj>
              </mc:Choice>
              <mc:Fallback>
                <p:oleObj name="Equation" r:id="rId81" imgW="177646" imgH="228402" progId="Equation.DSMT4">
                  <p:embed/>
                  <p:pic>
                    <p:nvPicPr>
                      <p:cNvPr id="2083" name="物件 151"/>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4033378" y="5421313"/>
                        <a:ext cx="266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84" name="物件 153"/>
          <p:cNvGraphicFramePr>
            <a:graphicFrameLocks noChangeAspect="1"/>
          </p:cNvGraphicFramePr>
          <p:nvPr>
            <p:extLst>
              <p:ext uri="{D42A27DB-BD31-4B8C-83A1-F6EECF244321}">
                <p14:modId xmlns:p14="http://schemas.microsoft.com/office/powerpoint/2010/main" val="2067005102"/>
              </p:ext>
            </p:extLst>
          </p:nvPr>
        </p:nvGraphicFramePr>
        <p:xfrm>
          <a:off x="4673141" y="5876926"/>
          <a:ext cx="1014413" cy="442913"/>
        </p:xfrm>
        <a:graphic>
          <a:graphicData uri="http://schemas.openxmlformats.org/presentationml/2006/ole">
            <mc:AlternateContent xmlns:mc="http://schemas.openxmlformats.org/markup-compatibility/2006">
              <mc:Choice xmlns:v="urn:schemas-microsoft-com:vml" Requires="v">
                <p:oleObj spid="_x0000_s102472" name="Equation" r:id="rId83" imgW="990170" imgH="431613" progId="Equation.DSMT4">
                  <p:embed/>
                </p:oleObj>
              </mc:Choice>
              <mc:Fallback>
                <p:oleObj name="Equation" r:id="rId83" imgW="990170" imgH="431613" progId="Equation.DSMT4">
                  <p:embed/>
                  <p:pic>
                    <p:nvPicPr>
                      <p:cNvPr id="2084" name="物件 153"/>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4673141" y="5876926"/>
                        <a:ext cx="1014413"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85" name="物件 145"/>
          <p:cNvGraphicFramePr>
            <a:graphicFrameLocks noChangeAspect="1"/>
          </p:cNvGraphicFramePr>
          <p:nvPr>
            <p:extLst>
              <p:ext uri="{D42A27DB-BD31-4B8C-83A1-F6EECF244321}">
                <p14:modId xmlns:p14="http://schemas.microsoft.com/office/powerpoint/2010/main" val="539278467"/>
              </p:ext>
            </p:extLst>
          </p:nvPr>
        </p:nvGraphicFramePr>
        <p:xfrm>
          <a:off x="3399965" y="6007101"/>
          <a:ext cx="115888" cy="182563"/>
        </p:xfrm>
        <a:graphic>
          <a:graphicData uri="http://schemas.openxmlformats.org/presentationml/2006/ole">
            <mc:AlternateContent xmlns:mc="http://schemas.openxmlformats.org/markup-compatibility/2006">
              <mc:Choice xmlns:v="urn:schemas-microsoft-com:vml" Requires="v">
                <p:oleObj spid="_x0000_s102473" name="Equation" r:id="rId85" imgW="114102" imgH="177492" progId="Equation.DSMT4">
                  <p:embed/>
                </p:oleObj>
              </mc:Choice>
              <mc:Fallback>
                <p:oleObj name="Equation" r:id="rId85" imgW="114102" imgH="177492" progId="Equation.DSMT4">
                  <p:embed/>
                  <p:pic>
                    <p:nvPicPr>
                      <p:cNvPr id="2085" name="物件 145"/>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3399965" y="6007101"/>
                        <a:ext cx="1158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6" name="直線單箭頭接點 145"/>
          <p:cNvCxnSpPr/>
          <p:nvPr/>
        </p:nvCxnSpPr>
        <p:spPr bwMode="auto">
          <a:xfrm flipV="1">
            <a:off x="7681453" y="4979988"/>
            <a:ext cx="101600" cy="133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7" name="直線單箭頭接點 146"/>
          <p:cNvCxnSpPr/>
          <p:nvPr/>
        </p:nvCxnSpPr>
        <p:spPr bwMode="auto">
          <a:xfrm flipH="1" flipV="1">
            <a:off x="7140115" y="4976814"/>
            <a:ext cx="101600" cy="1349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088" name="物件 175"/>
          <p:cNvGraphicFramePr>
            <a:graphicFrameLocks noChangeAspect="1"/>
          </p:cNvGraphicFramePr>
          <p:nvPr>
            <p:extLst>
              <p:ext uri="{D42A27DB-BD31-4B8C-83A1-F6EECF244321}">
                <p14:modId xmlns:p14="http://schemas.microsoft.com/office/powerpoint/2010/main" val="793199595"/>
              </p:ext>
            </p:extLst>
          </p:nvPr>
        </p:nvGraphicFramePr>
        <p:xfrm>
          <a:off x="7590965" y="4821238"/>
          <a:ext cx="190500" cy="209550"/>
        </p:xfrm>
        <a:graphic>
          <a:graphicData uri="http://schemas.openxmlformats.org/presentationml/2006/ole">
            <mc:AlternateContent xmlns:mc="http://schemas.openxmlformats.org/markup-compatibility/2006">
              <mc:Choice xmlns:v="urn:schemas-microsoft-com:vml" Requires="v">
                <p:oleObj spid="_x0000_s102474" name="Equation" r:id="rId87" imgW="126835" imgH="139518" progId="Equation.DSMT4">
                  <p:embed/>
                </p:oleObj>
              </mc:Choice>
              <mc:Fallback>
                <p:oleObj name="Equation" r:id="rId87" imgW="126835" imgH="139518" progId="Equation.DSMT4">
                  <p:embed/>
                  <p:pic>
                    <p:nvPicPr>
                      <p:cNvPr id="2088" name="物件 175"/>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7590965" y="4821238"/>
                        <a:ext cx="1905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5" name="直線接點 154"/>
          <p:cNvCxnSpPr/>
          <p:nvPr/>
        </p:nvCxnSpPr>
        <p:spPr bwMode="auto">
          <a:xfrm>
            <a:off x="7643353" y="5013325"/>
            <a:ext cx="0" cy="45243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8" name="直線單箭頭接點 157"/>
          <p:cNvCxnSpPr/>
          <p:nvPr/>
        </p:nvCxnSpPr>
        <p:spPr bwMode="auto">
          <a:xfrm>
            <a:off x="7270290" y="5365750"/>
            <a:ext cx="3937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9" name="直線接點 158"/>
          <p:cNvCxnSpPr/>
          <p:nvPr/>
        </p:nvCxnSpPr>
        <p:spPr bwMode="auto">
          <a:xfrm>
            <a:off x="7259178" y="5010150"/>
            <a:ext cx="0" cy="45243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092" name="物件 175"/>
          <p:cNvGraphicFramePr>
            <a:graphicFrameLocks noChangeAspect="1"/>
          </p:cNvGraphicFramePr>
          <p:nvPr>
            <p:extLst>
              <p:ext uri="{D42A27DB-BD31-4B8C-83A1-F6EECF244321}">
                <p14:modId xmlns:p14="http://schemas.microsoft.com/office/powerpoint/2010/main" val="1914259730"/>
              </p:ext>
            </p:extLst>
          </p:nvPr>
        </p:nvGraphicFramePr>
        <p:xfrm>
          <a:off x="7121065" y="5424488"/>
          <a:ext cx="819150" cy="381000"/>
        </p:xfrm>
        <a:graphic>
          <a:graphicData uri="http://schemas.openxmlformats.org/presentationml/2006/ole">
            <mc:AlternateContent xmlns:mc="http://schemas.openxmlformats.org/markup-compatibility/2006">
              <mc:Choice xmlns:v="urn:schemas-microsoft-com:vml" Requires="v">
                <p:oleObj spid="_x0000_s102475" name="Equation" r:id="rId89" imgW="545626" imgH="253780" progId="Equation.DSMT4">
                  <p:embed/>
                </p:oleObj>
              </mc:Choice>
              <mc:Fallback>
                <p:oleObj name="Equation" r:id="rId89" imgW="545626" imgH="253780" progId="Equation.DSMT4">
                  <p:embed/>
                  <p:pic>
                    <p:nvPicPr>
                      <p:cNvPr id="2092" name="物件 175"/>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7121065" y="5424488"/>
                        <a:ext cx="8191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93" name="物件 55"/>
          <p:cNvGraphicFramePr>
            <a:graphicFrameLocks noChangeAspect="1"/>
          </p:cNvGraphicFramePr>
          <p:nvPr>
            <p:extLst>
              <p:ext uri="{D42A27DB-BD31-4B8C-83A1-F6EECF244321}">
                <p14:modId xmlns:p14="http://schemas.microsoft.com/office/powerpoint/2010/main" val="4222651116"/>
              </p:ext>
            </p:extLst>
          </p:nvPr>
        </p:nvGraphicFramePr>
        <p:xfrm>
          <a:off x="9930941" y="6038850"/>
          <a:ext cx="1292225" cy="381000"/>
        </p:xfrm>
        <a:graphic>
          <a:graphicData uri="http://schemas.openxmlformats.org/presentationml/2006/ole">
            <mc:AlternateContent xmlns:mc="http://schemas.openxmlformats.org/markup-compatibility/2006">
              <mc:Choice xmlns:v="urn:schemas-microsoft-com:vml" Requires="v">
                <p:oleObj spid="_x0000_s102476" name="Equation" r:id="rId91" imgW="863225" imgH="253890" progId="Equation.DSMT4">
                  <p:embed/>
                </p:oleObj>
              </mc:Choice>
              <mc:Fallback>
                <p:oleObj name="Equation" r:id="rId91" imgW="863225" imgH="253890" progId="Equation.DSMT4">
                  <p:embed/>
                  <p:pic>
                    <p:nvPicPr>
                      <p:cNvPr id="2093" name="物件 55"/>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9930941" y="6038850"/>
                        <a:ext cx="1292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8" name="標題 1"/>
          <p:cNvSpPr txBox="1">
            <a:spLocks/>
          </p:cNvSpPr>
          <p:nvPr/>
        </p:nvSpPr>
        <p:spPr>
          <a:xfrm>
            <a:off x="87912" y="1649569"/>
            <a:ext cx="8357586" cy="203555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zh-TW" altLang="en-US" sz="4000" b="1" dirty="0">
                <a:solidFill>
                  <a:srgbClr val="FF0000"/>
                </a:solidFill>
                <a:effectLst>
                  <a:outerShdw blurRad="38100" dist="38100" dir="2700000" algn="tl">
                    <a:srgbClr val="000000">
                      <a:alpha val="43137"/>
                    </a:srgbClr>
                  </a:outerShdw>
                </a:effectLst>
                <a:latin typeface="+mj-ea"/>
              </a:rPr>
              <a:t>邊界元素</a:t>
            </a:r>
            <a:r>
              <a:rPr lang="zh-TW" altLang="en-US" sz="4000" b="1" dirty="0" smtClean="0">
                <a:solidFill>
                  <a:srgbClr val="FF0000"/>
                </a:solidFill>
                <a:effectLst>
                  <a:outerShdw blurRad="38100" dist="38100" dir="2700000" algn="tl">
                    <a:srgbClr val="000000">
                      <a:alpha val="43137"/>
                    </a:srgbClr>
                  </a:outerShdw>
                </a:effectLst>
                <a:latin typeface="+mj-ea"/>
              </a:rPr>
              <a:t>法   </a:t>
            </a:r>
            <a:endParaRPr lang="en-US" altLang="zh-TW" sz="4000" b="1" dirty="0" smtClean="0">
              <a:solidFill>
                <a:srgbClr val="FF0000"/>
              </a:solidFill>
              <a:effectLst>
                <a:outerShdw blurRad="38100" dist="38100" dir="2700000" algn="tl">
                  <a:srgbClr val="000000">
                    <a:alpha val="43137"/>
                  </a:srgbClr>
                </a:outerShdw>
              </a:effectLst>
              <a:latin typeface="+mj-ea"/>
            </a:endParaRPr>
          </a:p>
          <a:p>
            <a:pPr algn="l"/>
            <a:r>
              <a:rPr lang="zh-TW" altLang="en-US" sz="4000" b="1" dirty="0" smtClean="0">
                <a:solidFill>
                  <a:srgbClr val="FF0000"/>
                </a:solidFill>
                <a:effectLst>
                  <a:outerShdw blurRad="38100" dist="38100" dir="2700000" algn="tl">
                    <a:srgbClr val="000000">
                      <a:alpha val="43137"/>
                    </a:srgbClr>
                  </a:outerShdw>
                </a:effectLst>
                <a:latin typeface="+mj-ea"/>
              </a:rPr>
              <a:t>阿基里斯腱</a:t>
            </a:r>
            <a:endParaRPr lang="en-US" altLang="zh-TW" sz="4000" b="1" dirty="0" smtClean="0">
              <a:solidFill>
                <a:srgbClr val="FF0000"/>
              </a:solidFill>
              <a:effectLst>
                <a:outerShdw blurRad="38100" dist="38100" dir="2700000" algn="tl">
                  <a:srgbClr val="000000">
                    <a:alpha val="43137"/>
                  </a:srgbClr>
                </a:outerShdw>
              </a:effectLst>
              <a:latin typeface="+mj-ea"/>
            </a:endParaRPr>
          </a:p>
          <a:p>
            <a:pPr algn="l"/>
            <a:r>
              <a:rPr lang="en-US" altLang="zh-TW" sz="4000" b="1" dirty="0" smtClean="0">
                <a:solidFill>
                  <a:srgbClr val="FF0000"/>
                </a:solidFill>
                <a:effectLst>
                  <a:outerShdw blurRad="38100" dist="38100" dir="2700000" algn="tl">
                    <a:srgbClr val="000000">
                      <a:alpha val="43137"/>
                    </a:srgbClr>
                  </a:outerShdw>
                </a:effectLst>
                <a:latin typeface="+mj-ea"/>
              </a:rPr>
              <a:t>BEM/BIEM</a:t>
            </a:r>
            <a:r>
              <a:rPr lang="zh-TW" altLang="en-US" sz="4000" b="1" dirty="0" smtClean="0">
                <a:solidFill>
                  <a:srgbClr val="FF0000"/>
                </a:solidFill>
                <a:effectLst>
                  <a:outerShdw blurRad="38100" dist="38100" dir="2700000" algn="tl">
                    <a:srgbClr val="000000">
                      <a:alpha val="43137"/>
                    </a:srgbClr>
                  </a:outerShdw>
                </a:effectLst>
                <a:latin typeface="+mj-ea"/>
              </a:rPr>
              <a:t> </a:t>
            </a:r>
            <a:endParaRPr lang="en-US" altLang="zh-TW" sz="4000" b="1" dirty="0" smtClean="0">
              <a:solidFill>
                <a:srgbClr val="FF0000"/>
              </a:solidFill>
              <a:effectLst>
                <a:outerShdw blurRad="38100" dist="38100" dir="2700000" algn="tl">
                  <a:srgbClr val="000000">
                    <a:alpha val="43137"/>
                  </a:srgbClr>
                </a:outerShdw>
              </a:effectLst>
              <a:latin typeface="+mj-ea"/>
            </a:endParaRPr>
          </a:p>
          <a:p>
            <a:pPr algn="l"/>
            <a:r>
              <a:rPr lang="en-US" altLang="zh-TW" b="1" dirty="0" err="1" smtClean="0">
                <a:solidFill>
                  <a:srgbClr val="FF0000"/>
                </a:solidFill>
                <a:effectLst/>
              </a:rPr>
              <a:t>achilles</a:t>
            </a:r>
            <a:r>
              <a:rPr lang="en-US" altLang="zh-TW" b="1" dirty="0" smtClean="0">
                <a:solidFill>
                  <a:srgbClr val="FF0000"/>
                </a:solidFill>
                <a:effectLst/>
              </a:rPr>
              <a:t> </a:t>
            </a:r>
          </a:p>
          <a:p>
            <a:pPr algn="l"/>
            <a:r>
              <a:rPr lang="en-US" altLang="zh-TW" b="1" dirty="0" smtClean="0">
                <a:solidFill>
                  <a:srgbClr val="FF0000"/>
                </a:solidFill>
                <a:effectLst/>
              </a:rPr>
              <a:t>tendon</a:t>
            </a:r>
            <a:endParaRPr lang="en-US" altLang="zh-TW" sz="4000" b="1" dirty="0" smtClean="0">
              <a:solidFill>
                <a:srgbClr val="FF0000"/>
              </a:solidFill>
              <a:effectLst>
                <a:outerShdw blurRad="38100" dist="38100" dir="2700000" algn="tl">
                  <a:srgbClr val="000000">
                    <a:alpha val="43137"/>
                  </a:srgbClr>
                </a:outerShdw>
              </a:effectLst>
              <a:latin typeface="+mj-ea"/>
            </a:endParaRPr>
          </a:p>
          <a:p>
            <a:pPr algn="l"/>
            <a:endParaRPr lang="en-US" altLang="zh-TW" sz="4000" b="1" dirty="0" smtClean="0">
              <a:solidFill>
                <a:srgbClr val="008000"/>
              </a:solidFill>
              <a:effectLst>
                <a:outerShdw blurRad="38100" dist="38100" dir="2700000" algn="tl">
                  <a:srgbClr val="000000">
                    <a:alpha val="43137"/>
                  </a:srgbClr>
                </a:outerShdw>
              </a:effectLst>
              <a:latin typeface="+mj-ea"/>
            </a:endParaRPr>
          </a:p>
          <a:p>
            <a:pPr algn="l"/>
            <a:endParaRPr lang="en-US" altLang="zh-TW" sz="1800" b="1" dirty="0">
              <a:solidFill>
                <a:srgbClr val="FF6600"/>
              </a:solidFill>
              <a:effectLst>
                <a:outerShdw blurRad="38100" dist="38100" dir="2700000" algn="tl">
                  <a:srgbClr val="000000">
                    <a:alpha val="43137"/>
                  </a:srgbClr>
                </a:outerShdw>
              </a:effectLst>
              <a:latin typeface="+mj-ea"/>
            </a:endParaRPr>
          </a:p>
        </p:txBody>
      </p:sp>
    </p:spTree>
    <p:extLst>
      <p:ext uri="{BB962C8B-B14F-4D97-AF65-F5344CB8AC3E}">
        <p14:creationId xmlns:p14="http://schemas.microsoft.com/office/powerpoint/2010/main" val="2965492042"/>
      </p:ext>
    </p:extLst>
  </p:cSld>
  <p:clrMapOvr>
    <a:masterClrMapping/>
  </p:clrMapOvr>
  <p:transition>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745898" y="-42293"/>
            <a:ext cx="11516396" cy="1368674"/>
          </a:xfrm>
        </p:spPr>
        <p:txBody>
          <a:bodyPr>
            <a:normAutofit/>
          </a:bodyPr>
          <a:lstStyle/>
          <a:p>
            <a:r>
              <a:rPr lang="zh-TW" altLang="en-US" sz="4000" dirty="0">
                <a:latin typeface="Times New Roman" panose="02020603050405020304" pitchFamily="18" charset="0"/>
                <a:ea typeface="標楷體" panose="03000509000000000000" pitchFamily="65" charset="-120"/>
                <a:cs typeface="Calibri Light"/>
              </a:rPr>
              <a:t>注入</a:t>
            </a:r>
            <a:r>
              <a:rPr lang="zh-TW" altLang="en-US" sz="4000" dirty="0" smtClean="0">
                <a:latin typeface="Times New Roman" panose="02020603050405020304" pitchFamily="18" charset="0"/>
                <a:ea typeface="標楷體" panose="03000509000000000000" pitchFamily="65" charset="-120"/>
                <a:cs typeface="Calibri Light"/>
              </a:rPr>
              <a:t>數學活水 </a:t>
            </a:r>
            <a:r>
              <a:rPr lang="zh-TW" altLang="en-US" sz="4000" dirty="0" smtClean="0">
                <a:solidFill>
                  <a:srgbClr val="FF0000"/>
                </a:solidFill>
                <a:latin typeface="Times New Roman" panose="02020603050405020304" pitchFamily="18" charset="0"/>
                <a:ea typeface="標楷體" panose="03000509000000000000" pitchFamily="65" charset="-120"/>
                <a:cs typeface="Calibri Light"/>
              </a:rPr>
              <a:t>研究多采多姿</a:t>
            </a:r>
            <a:endParaRPr lang="zh-TW" altLang="en-US" sz="4000" dirty="0">
              <a:solidFill>
                <a:srgbClr val="FF0000"/>
              </a:solidFill>
              <a:latin typeface="Times New Roman" panose="02020603050405020304" pitchFamily="18" charset="0"/>
              <a:ea typeface="標楷體" panose="03000509000000000000" pitchFamily="65" charset="-120"/>
              <a:cs typeface="Calibri Light"/>
            </a:endParaRPr>
          </a:p>
        </p:txBody>
      </p:sp>
      <p:pic>
        <p:nvPicPr>
          <p:cNvPr id="5" name="圖片 5">
            <a:extLst>
              <a:ext uri="{FF2B5EF4-FFF2-40B4-BE49-F238E27FC236}">
                <a16:creationId xmlns:a16="http://schemas.microsoft.com/office/drawing/2014/main" id="{2827AC9A-16AE-053F-465D-211BD4C74181}"/>
              </a:ext>
            </a:extLst>
          </p:cNvPr>
          <p:cNvPicPr>
            <a:picLocks noChangeAspect="1"/>
          </p:cNvPicPr>
          <p:nvPr/>
        </p:nvPicPr>
        <p:blipFill>
          <a:blip r:embed="rId2"/>
          <a:stretch>
            <a:fillRect/>
          </a:stretch>
        </p:blipFill>
        <p:spPr>
          <a:xfrm>
            <a:off x="10723944" y="446589"/>
            <a:ext cx="987708" cy="978063"/>
          </a:xfrm>
          <a:prstGeom prst="rect">
            <a:avLst/>
          </a:prstGeom>
        </p:spPr>
      </p:pic>
      <p:pic>
        <p:nvPicPr>
          <p:cNvPr id="1026" name="Picture 2" descr="NTOU-海洋大學力學聲響振動實驗室">
            <a:extLst>
              <a:ext uri="{FF2B5EF4-FFF2-40B4-BE49-F238E27FC236}">
                <a16:creationId xmlns:a16="http://schemas.microsoft.com/office/drawing/2014/main" id="{50E58D89-6E6A-4DA8-9356-C6431F7B4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7" y="5410727"/>
            <a:ext cx="1095518" cy="1043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TOU-海洋大學力學聲響振動實驗室">
            <a:extLst>
              <a:ext uri="{FF2B5EF4-FFF2-40B4-BE49-F238E27FC236}">
                <a16:creationId xmlns:a16="http://schemas.microsoft.com/office/drawing/2014/main" id="{3D1394AD-C06E-46C6-9FB1-4737E5318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7402" y="4184092"/>
            <a:ext cx="1095518" cy="10955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2"/>
          <p:cNvGraphicFramePr>
            <a:graphicFrameLocks noGrp="1"/>
          </p:cNvGraphicFramePr>
          <p:nvPr>
            <p:extLst>
              <p:ext uri="{D42A27DB-BD31-4B8C-83A1-F6EECF244321}">
                <p14:modId xmlns:p14="http://schemas.microsoft.com/office/powerpoint/2010/main" val="3229761772"/>
              </p:ext>
            </p:extLst>
          </p:nvPr>
        </p:nvGraphicFramePr>
        <p:xfrm>
          <a:off x="2053295" y="1266180"/>
          <a:ext cx="8690112" cy="4077608"/>
        </p:xfrm>
        <a:graphic>
          <a:graphicData uri="http://schemas.openxmlformats.org/drawingml/2006/table">
            <a:tbl>
              <a:tblPr firstRow="1" bandRow="1">
                <a:tableStyleId>{ED083AE6-46FA-4A59-8FB0-9F97EB10719F}</a:tableStyleId>
              </a:tblPr>
              <a:tblGrid>
                <a:gridCol w="2896704">
                  <a:extLst>
                    <a:ext uri="{9D8B030D-6E8A-4147-A177-3AD203B41FA5}">
                      <a16:colId xmlns:a16="http://schemas.microsoft.com/office/drawing/2014/main" val="2545136683"/>
                    </a:ext>
                  </a:extLst>
                </a:gridCol>
                <a:gridCol w="2896704">
                  <a:extLst>
                    <a:ext uri="{9D8B030D-6E8A-4147-A177-3AD203B41FA5}">
                      <a16:colId xmlns:a16="http://schemas.microsoft.com/office/drawing/2014/main" val="147625188"/>
                    </a:ext>
                  </a:extLst>
                </a:gridCol>
                <a:gridCol w="2896704">
                  <a:extLst>
                    <a:ext uri="{9D8B030D-6E8A-4147-A177-3AD203B41FA5}">
                      <a16:colId xmlns:a16="http://schemas.microsoft.com/office/drawing/2014/main" val="544048483"/>
                    </a:ext>
                  </a:extLst>
                </a:gridCol>
              </a:tblGrid>
              <a:tr h="660315">
                <a:tc>
                  <a:txBody>
                    <a:bodyPr/>
                    <a:lstStyle/>
                    <a:p>
                      <a:endParaRPr lang="zh-TW" altLang="en-US" sz="2400" dirty="0"/>
                    </a:p>
                  </a:txBody>
                  <a:tcPr anchor="ctr"/>
                </a:tc>
                <a:tc>
                  <a:txBody>
                    <a:bodyPr/>
                    <a:lstStyle/>
                    <a:p>
                      <a:pPr algn="ctr"/>
                      <a:r>
                        <a:rPr lang="en-US" altLang="zh-TW" sz="2400" dirty="0" smtClean="0"/>
                        <a:t>Before 2003</a:t>
                      </a:r>
                      <a:endParaRPr lang="zh-TW" altLang="en-US" sz="2400" dirty="0"/>
                    </a:p>
                  </a:txBody>
                  <a:tcPr anchor="ctr"/>
                </a:tc>
                <a:tc>
                  <a:txBody>
                    <a:bodyPr/>
                    <a:lstStyle/>
                    <a:p>
                      <a:pPr algn="ctr"/>
                      <a:r>
                        <a:rPr lang="en-US" altLang="zh-TW" sz="2400" dirty="0" smtClean="0">
                          <a:solidFill>
                            <a:srgbClr val="FF0000"/>
                          </a:solidFill>
                        </a:rPr>
                        <a:t>After 2003</a:t>
                      </a:r>
                      <a:endParaRPr lang="zh-TW" altLang="en-US" sz="2400" dirty="0">
                        <a:solidFill>
                          <a:srgbClr val="FF0000"/>
                        </a:solidFill>
                      </a:endParaRPr>
                    </a:p>
                  </a:txBody>
                  <a:tcPr anchor="ctr"/>
                </a:tc>
                <a:extLst>
                  <a:ext uri="{0D108BD9-81ED-4DB2-BD59-A6C34878D82A}">
                    <a16:rowId xmlns:a16="http://schemas.microsoft.com/office/drawing/2014/main" val="1734732499"/>
                  </a:ext>
                </a:extLst>
              </a:tr>
              <a:tr h="420644">
                <a:tc>
                  <a:txBody>
                    <a:bodyPr/>
                    <a:lstStyle/>
                    <a:p>
                      <a:r>
                        <a:rPr lang="en-US" altLang="zh-TW" sz="2400" dirty="0" smtClean="0"/>
                        <a:t>SCI papers</a:t>
                      </a:r>
                      <a:endParaRPr lang="zh-TW" altLang="en-US" sz="2400" dirty="0"/>
                    </a:p>
                  </a:txBody>
                  <a:tcPr anchor="ctr"/>
                </a:tc>
                <a:tc>
                  <a:txBody>
                    <a:bodyPr/>
                    <a:lstStyle/>
                    <a:p>
                      <a:pPr algn="ctr"/>
                      <a:r>
                        <a:rPr lang="en-US" altLang="zh-TW" sz="2400" dirty="0" smtClean="0"/>
                        <a:t>83</a:t>
                      </a:r>
                      <a:endParaRPr lang="zh-TW" altLang="en-US" sz="2400" dirty="0"/>
                    </a:p>
                  </a:txBody>
                  <a:tcPr anchor="ctr"/>
                </a:tc>
                <a:tc>
                  <a:txBody>
                    <a:bodyPr/>
                    <a:lstStyle/>
                    <a:p>
                      <a:pPr algn="ctr"/>
                      <a:r>
                        <a:rPr lang="en-US" altLang="zh-TW" sz="2400" dirty="0" smtClean="0">
                          <a:solidFill>
                            <a:srgbClr val="FF0000"/>
                          </a:solidFill>
                        </a:rPr>
                        <a:t>246</a:t>
                      </a:r>
                      <a:endParaRPr lang="zh-TW" altLang="en-US" sz="2400" dirty="0">
                        <a:solidFill>
                          <a:srgbClr val="FF0000"/>
                        </a:solidFill>
                      </a:endParaRPr>
                    </a:p>
                  </a:txBody>
                  <a:tcPr anchor="ctr"/>
                </a:tc>
                <a:extLst>
                  <a:ext uri="{0D108BD9-81ED-4DB2-BD59-A6C34878D82A}">
                    <a16:rowId xmlns:a16="http://schemas.microsoft.com/office/drawing/2014/main" val="698628547"/>
                  </a:ext>
                </a:extLst>
              </a:tr>
              <a:tr h="416450">
                <a:tc>
                  <a:txBody>
                    <a:bodyPr/>
                    <a:lstStyle/>
                    <a:p>
                      <a:r>
                        <a:rPr lang="en-US" altLang="zh-TW" sz="2400" dirty="0" smtClean="0"/>
                        <a:t>SCI journals</a:t>
                      </a:r>
                      <a:endParaRPr lang="zh-TW" altLang="en-US" sz="2400" dirty="0"/>
                    </a:p>
                  </a:txBody>
                  <a:tcPr anchor="ctr"/>
                </a:tc>
                <a:tc>
                  <a:txBody>
                    <a:bodyPr/>
                    <a:lstStyle/>
                    <a:p>
                      <a:pPr algn="ctr"/>
                      <a:r>
                        <a:rPr lang="en-US" altLang="zh-TW" sz="2400" dirty="0" smtClean="0"/>
                        <a:t>36</a:t>
                      </a:r>
                      <a:endParaRPr lang="zh-TW" altLang="en-US" sz="2400" dirty="0"/>
                    </a:p>
                  </a:txBody>
                  <a:tcPr anchor="ctr"/>
                </a:tc>
                <a:tc>
                  <a:txBody>
                    <a:bodyPr/>
                    <a:lstStyle/>
                    <a:p>
                      <a:pPr algn="ctr"/>
                      <a:r>
                        <a:rPr lang="en-US" altLang="zh-TW" sz="2400" dirty="0" smtClean="0">
                          <a:solidFill>
                            <a:srgbClr val="FF0000"/>
                          </a:solidFill>
                        </a:rPr>
                        <a:t>83</a:t>
                      </a:r>
                      <a:endParaRPr lang="zh-TW" altLang="en-US" sz="2400" dirty="0">
                        <a:solidFill>
                          <a:srgbClr val="FF0000"/>
                        </a:solidFill>
                      </a:endParaRPr>
                    </a:p>
                  </a:txBody>
                  <a:tcPr anchor="ctr"/>
                </a:tc>
                <a:extLst>
                  <a:ext uri="{0D108BD9-81ED-4DB2-BD59-A6C34878D82A}">
                    <a16:rowId xmlns:a16="http://schemas.microsoft.com/office/drawing/2014/main" val="4290084509"/>
                  </a:ext>
                </a:extLst>
              </a:tr>
              <a:tr h="470978">
                <a:tc>
                  <a:txBody>
                    <a:bodyPr/>
                    <a:lstStyle/>
                    <a:p>
                      <a:r>
                        <a:rPr lang="en-US" altLang="zh-TW" sz="2400" dirty="0" smtClean="0"/>
                        <a:t>NSTC</a:t>
                      </a:r>
                      <a:r>
                        <a:rPr lang="en-US" altLang="zh-TW" sz="2400" baseline="0" dirty="0" smtClean="0"/>
                        <a:t> Math Grants</a:t>
                      </a:r>
                      <a:endParaRPr lang="zh-TW" altLang="en-US" sz="2400" dirty="0"/>
                    </a:p>
                  </a:txBody>
                  <a:tcPr anchor="ctr"/>
                </a:tc>
                <a:tc>
                  <a:txBody>
                    <a:bodyPr/>
                    <a:lstStyle/>
                    <a:p>
                      <a:pPr algn="ctr"/>
                      <a:r>
                        <a:rPr lang="en-US" altLang="zh-TW" sz="2400" dirty="0" smtClean="0"/>
                        <a:t>0</a:t>
                      </a:r>
                      <a:endParaRPr lang="zh-TW" altLang="en-US" sz="2400" dirty="0"/>
                    </a:p>
                  </a:txBody>
                  <a:tcPr anchor="ctr"/>
                </a:tc>
                <a:tc>
                  <a:txBody>
                    <a:bodyPr/>
                    <a:lstStyle/>
                    <a:p>
                      <a:pPr algn="ctr"/>
                      <a:r>
                        <a:rPr lang="en-US" altLang="zh-TW" sz="2400" dirty="0" smtClean="0">
                          <a:solidFill>
                            <a:srgbClr val="FF0000"/>
                          </a:solidFill>
                        </a:rPr>
                        <a:t>2</a:t>
                      </a:r>
                      <a:endParaRPr lang="zh-TW" altLang="en-US" sz="2400" dirty="0">
                        <a:solidFill>
                          <a:srgbClr val="FF0000"/>
                        </a:solidFill>
                      </a:endParaRPr>
                    </a:p>
                  </a:txBody>
                  <a:tcPr anchor="ctr"/>
                </a:tc>
                <a:extLst>
                  <a:ext uri="{0D108BD9-81ED-4DB2-BD59-A6C34878D82A}">
                    <a16:rowId xmlns:a16="http://schemas.microsoft.com/office/drawing/2014/main" val="248693253"/>
                  </a:ext>
                </a:extLst>
              </a:tr>
              <a:tr h="402672">
                <a:tc>
                  <a:txBody>
                    <a:bodyPr/>
                    <a:lstStyle/>
                    <a:p>
                      <a:r>
                        <a:rPr lang="en-US" altLang="zh-TW" sz="2400" dirty="0" smtClean="0"/>
                        <a:t>Math friends</a:t>
                      </a:r>
                      <a:endParaRPr lang="zh-TW" altLang="en-US" sz="2400" dirty="0"/>
                    </a:p>
                  </a:txBody>
                  <a:tcPr anchor="ctr"/>
                </a:tc>
                <a:tc>
                  <a:txBody>
                    <a:bodyPr/>
                    <a:lstStyle/>
                    <a:p>
                      <a:pPr algn="ctr"/>
                      <a:r>
                        <a:rPr lang="en-US" altLang="zh-TW" sz="2400" dirty="0" smtClean="0"/>
                        <a:t>Only a few </a:t>
                      </a:r>
                      <a:endParaRPr lang="zh-TW" altLang="en-US" sz="2400" dirty="0"/>
                    </a:p>
                  </a:txBody>
                  <a:tcPr anchor="ctr"/>
                </a:tc>
                <a:tc>
                  <a:txBody>
                    <a:bodyPr/>
                    <a:lstStyle/>
                    <a:p>
                      <a:pPr algn="ctr"/>
                      <a:r>
                        <a:rPr lang="en-US" altLang="zh-TW" sz="2400" dirty="0" smtClean="0">
                          <a:solidFill>
                            <a:srgbClr val="FF0000"/>
                          </a:solidFill>
                        </a:rPr>
                        <a:t>A lot</a:t>
                      </a:r>
                      <a:endParaRPr lang="zh-TW" altLang="en-US" sz="2400" dirty="0">
                        <a:solidFill>
                          <a:srgbClr val="FF0000"/>
                        </a:solidFill>
                      </a:endParaRPr>
                    </a:p>
                  </a:txBody>
                  <a:tcPr anchor="ctr"/>
                </a:tc>
                <a:extLst>
                  <a:ext uri="{0D108BD9-81ED-4DB2-BD59-A6C34878D82A}">
                    <a16:rowId xmlns:a16="http://schemas.microsoft.com/office/drawing/2014/main" val="1122310378"/>
                  </a:ext>
                </a:extLst>
              </a:tr>
              <a:tr h="398477">
                <a:tc>
                  <a:txBody>
                    <a:bodyPr/>
                    <a:lstStyle/>
                    <a:p>
                      <a:r>
                        <a:rPr lang="en-US" altLang="zh-TW" sz="2400" dirty="0" smtClean="0"/>
                        <a:t>Society</a:t>
                      </a:r>
                      <a:endParaRPr lang="zh-TW" altLang="en-US" sz="2400" dirty="0"/>
                    </a:p>
                  </a:txBody>
                  <a:tcPr anchor="ctr"/>
                </a:tc>
                <a:tc>
                  <a:txBody>
                    <a:bodyPr/>
                    <a:lstStyle/>
                    <a:p>
                      <a:pPr algn="ctr"/>
                      <a:r>
                        <a:rPr lang="en-US" altLang="zh-TW" sz="2400" dirty="0" smtClean="0"/>
                        <a:t>7</a:t>
                      </a:r>
                      <a:endParaRPr lang="zh-TW" altLang="en-US" sz="2400" dirty="0"/>
                    </a:p>
                  </a:txBody>
                  <a:tcPr anchor="ctr"/>
                </a:tc>
                <a:tc>
                  <a:txBody>
                    <a:bodyPr/>
                    <a:lstStyle/>
                    <a:p>
                      <a:pPr algn="ctr"/>
                      <a:r>
                        <a:rPr lang="en-US" altLang="zh-TW" sz="2400" dirty="0" smtClean="0">
                          <a:solidFill>
                            <a:srgbClr val="FF0000"/>
                          </a:solidFill>
                        </a:rPr>
                        <a:t>9</a:t>
                      </a:r>
                      <a:endParaRPr lang="zh-TW" altLang="en-US" sz="2400" dirty="0">
                        <a:solidFill>
                          <a:srgbClr val="FF0000"/>
                        </a:solidFill>
                      </a:endParaRPr>
                    </a:p>
                  </a:txBody>
                  <a:tcPr anchor="ctr"/>
                </a:tc>
                <a:extLst>
                  <a:ext uri="{0D108BD9-81ED-4DB2-BD59-A6C34878D82A}">
                    <a16:rowId xmlns:a16="http://schemas.microsoft.com/office/drawing/2014/main" val="2854330734"/>
                  </a:ext>
                </a:extLst>
              </a:tr>
              <a:tr h="660315">
                <a:tc>
                  <a:txBody>
                    <a:bodyPr/>
                    <a:lstStyle/>
                    <a:p>
                      <a:r>
                        <a:rPr lang="en-US" altLang="zh-TW" sz="2400" dirty="0" smtClean="0"/>
                        <a:t>Top</a:t>
                      </a:r>
                      <a:r>
                        <a:rPr lang="en-US" altLang="zh-TW" sz="2400" baseline="0" dirty="0" smtClean="0"/>
                        <a:t> 2 % scholar</a:t>
                      </a:r>
                      <a:endParaRPr lang="zh-TW" altLang="en-US" sz="2400" dirty="0"/>
                    </a:p>
                  </a:txBody>
                  <a:tcPr anchor="ctr"/>
                </a:tc>
                <a:tc>
                  <a:txBody>
                    <a:bodyPr/>
                    <a:lstStyle/>
                    <a:p>
                      <a:pPr algn="ctr"/>
                      <a:r>
                        <a:rPr lang="en-US" altLang="zh-TW" sz="2400" dirty="0" smtClean="0"/>
                        <a:t>No</a:t>
                      </a:r>
                      <a:endParaRPr lang="zh-TW" altLang="en-US" sz="2400" dirty="0"/>
                    </a:p>
                  </a:txBody>
                  <a:tcPr anchor="ctr"/>
                </a:tc>
                <a:tc>
                  <a:txBody>
                    <a:bodyPr/>
                    <a:lstStyle/>
                    <a:p>
                      <a:pPr algn="ctr"/>
                      <a:r>
                        <a:rPr lang="en-US" altLang="zh-TW" sz="2400" dirty="0" smtClean="0">
                          <a:solidFill>
                            <a:srgbClr val="FF0000"/>
                          </a:solidFill>
                        </a:rPr>
                        <a:t>Yes (App. Math.)</a:t>
                      </a:r>
                      <a:endParaRPr lang="zh-TW" altLang="en-US" sz="2400" dirty="0">
                        <a:solidFill>
                          <a:srgbClr val="FF0000"/>
                        </a:solidFill>
                      </a:endParaRPr>
                    </a:p>
                  </a:txBody>
                  <a:tcPr anchor="ctr"/>
                </a:tc>
                <a:extLst>
                  <a:ext uri="{0D108BD9-81ED-4DB2-BD59-A6C34878D82A}">
                    <a16:rowId xmlns:a16="http://schemas.microsoft.com/office/drawing/2014/main" val="4054003032"/>
                  </a:ext>
                </a:extLst>
              </a:tr>
              <a:tr h="407673">
                <a:tc>
                  <a:txBody>
                    <a:bodyPr/>
                    <a:lstStyle/>
                    <a:p>
                      <a:r>
                        <a:rPr lang="en-US" altLang="zh-TW" sz="2400" dirty="0" smtClean="0"/>
                        <a:t>Math lectures</a:t>
                      </a:r>
                      <a:endParaRPr lang="zh-TW" altLang="en-US" sz="2400" dirty="0"/>
                    </a:p>
                  </a:txBody>
                  <a:tcPr anchor="ctr"/>
                </a:tc>
                <a:tc>
                  <a:txBody>
                    <a:bodyPr/>
                    <a:lstStyle/>
                    <a:p>
                      <a:pPr algn="ctr"/>
                      <a:r>
                        <a:rPr lang="en-US" altLang="zh-TW" sz="2400" dirty="0" smtClean="0"/>
                        <a:t>No</a:t>
                      </a:r>
                      <a:endParaRPr lang="zh-TW" altLang="en-US" sz="2400" dirty="0"/>
                    </a:p>
                  </a:txBody>
                  <a:tcPr anchor="ctr"/>
                </a:tc>
                <a:tc>
                  <a:txBody>
                    <a:bodyPr/>
                    <a:lstStyle/>
                    <a:p>
                      <a:pPr algn="ctr"/>
                      <a:r>
                        <a:rPr lang="zh-TW" altLang="en-US" sz="2400" kern="1200" dirty="0" smtClean="0">
                          <a:solidFill>
                            <a:srgbClr val="FF0000"/>
                          </a:solidFill>
                          <a:latin typeface="+mn-lt"/>
                          <a:ea typeface="+mn-ea"/>
                          <a:cs typeface="+mn-cs"/>
                        </a:rPr>
                        <a:t>台成清交中</a:t>
                      </a:r>
                      <a:r>
                        <a:rPr lang="en-US" altLang="zh-TW" sz="2400" kern="1200" dirty="0" smtClean="0">
                          <a:solidFill>
                            <a:srgbClr val="FF0000"/>
                          </a:solidFill>
                          <a:latin typeface="+mn-lt"/>
                          <a:ea typeface="+mn-ea"/>
                          <a:cs typeface="+mn-cs"/>
                        </a:rPr>
                        <a:t>...</a:t>
                      </a:r>
                      <a:endParaRPr lang="zh-TW" altLang="en-US" sz="2400" kern="1200" dirty="0">
                        <a:solidFill>
                          <a:srgbClr val="FF0000"/>
                        </a:solidFill>
                        <a:latin typeface="+mn-lt"/>
                        <a:ea typeface="+mn-ea"/>
                        <a:cs typeface="+mn-cs"/>
                      </a:endParaRPr>
                    </a:p>
                  </a:txBody>
                  <a:tcPr anchor="ctr"/>
                </a:tc>
                <a:extLst>
                  <a:ext uri="{0D108BD9-81ED-4DB2-BD59-A6C34878D82A}">
                    <a16:rowId xmlns:a16="http://schemas.microsoft.com/office/drawing/2014/main" val="947684739"/>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173820492"/>
              </p:ext>
            </p:extLst>
          </p:nvPr>
        </p:nvGraphicFramePr>
        <p:xfrm>
          <a:off x="1082689" y="5424154"/>
          <a:ext cx="8690112" cy="1110871"/>
        </p:xfrm>
        <a:graphic>
          <a:graphicData uri="http://schemas.openxmlformats.org/drawingml/2006/table">
            <a:tbl>
              <a:tblPr firstRow="1" bandRow="1">
                <a:tableStyleId>{9D7B26C5-4107-4FEC-AEDC-1716B250A1EF}</a:tableStyleId>
              </a:tblPr>
              <a:tblGrid>
                <a:gridCol w="644062">
                  <a:extLst>
                    <a:ext uri="{9D8B030D-6E8A-4147-A177-3AD203B41FA5}">
                      <a16:colId xmlns:a16="http://schemas.microsoft.com/office/drawing/2014/main" val="3218986270"/>
                    </a:ext>
                  </a:extLst>
                </a:gridCol>
                <a:gridCol w="5391980">
                  <a:extLst>
                    <a:ext uri="{9D8B030D-6E8A-4147-A177-3AD203B41FA5}">
                      <a16:colId xmlns:a16="http://schemas.microsoft.com/office/drawing/2014/main" val="1032159945"/>
                    </a:ext>
                  </a:extLst>
                </a:gridCol>
                <a:gridCol w="2654070">
                  <a:extLst>
                    <a:ext uri="{9D8B030D-6E8A-4147-A177-3AD203B41FA5}">
                      <a16:colId xmlns:a16="http://schemas.microsoft.com/office/drawing/2014/main" val="1758031665"/>
                    </a:ext>
                  </a:extLst>
                </a:gridCol>
              </a:tblGrid>
              <a:tr h="224086">
                <a:tc>
                  <a:txBody>
                    <a:bodyPr/>
                    <a:lstStyle/>
                    <a:p>
                      <a:pPr algn="ctr"/>
                      <a:r>
                        <a:rPr lang="zh-TW" altLang="en-US" sz="1200" baseline="0" dirty="0" smtClean="0"/>
                        <a:t>年度</a:t>
                      </a:r>
                      <a:endParaRPr lang="zh-TW" altLang="en-US" sz="1200" baseline="0" dirty="0">
                        <a:latin typeface="Times New Roman" panose="02020603050405020304" pitchFamily="18" charset="0"/>
                        <a:ea typeface="標楷體" panose="03000509000000000000" pitchFamily="65" charset="-120"/>
                      </a:endParaRPr>
                    </a:p>
                  </a:txBody>
                  <a:tcPr anchor="ctr"/>
                </a:tc>
                <a:tc>
                  <a:txBody>
                    <a:bodyPr/>
                    <a:lstStyle/>
                    <a:p>
                      <a:pPr algn="ctr"/>
                      <a:r>
                        <a:rPr lang="zh-TW" altLang="en-US" sz="1200" baseline="0" dirty="0" smtClean="0"/>
                        <a:t>計畫題目</a:t>
                      </a:r>
                      <a:endParaRPr lang="zh-TW" altLang="en-US" sz="1200" baseline="0" dirty="0">
                        <a:latin typeface="Times New Roman" panose="02020603050405020304" pitchFamily="18" charset="0"/>
                        <a:ea typeface="標楷體" panose="03000509000000000000" pitchFamily="65" charset="-120"/>
                      </a:endParaRPr>
                    </a:p>
                  </a:txBody>
                  <a:tcPr anchor="ctr"/>
                </a:tc>
                <a:tc>
                  <a:txBody>
                    <a:bodyPr/>
                    <a:lstStyle/>
                    <a:p>
                      <a:pPr algn="ctr"/>
                      <a:r>
                        <a:rPr lang="zh-TW" altLang="en-US" sz="1200" baseline="0" dirty="0" smtClean="0"/>
                        <a:t>計畫編號</a:t>
                      </a:r>
                      <a:endParaRPr lang="zh-TW" altLang="en-US" sz="1200"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2517514970"/>
                  </a:ext>
                </a:extLst>
              </a:tr>
              <a:tr h="417268">
                <a:tc>
                  <a:txBody>
                    <a:bodyPr/>
                    <a:lstStyle/>
                    <a:p>
                      <a:pPr algn="ctr"/>
                      <a:r>
                        <a:rPr lang="en-US" altLang="zh-TW" sz="1200" baseline="0" dirty="0" smtClean="0"/>
                        <a:t>94</a:t>
                      </a:r>
                      <a:endParaRPr lang="zh-TW" altLang="en-US" sz="1200" baseline="0" dirty="0">
                        <a:latin typeface="Times New Roman" panose="02020603050405020304" pitchFamily="18" charset="0"/>
                        <a:ea typeface="標楷體" panose="03000509000000000000" pitchFamily="65" charset="-120"/>
                      </a:endParaRPr>
                    </a:p>
                  </a:txBody>
                  <a:tcPr anchor="ctr"/>
                </a:tc>
                <a:tc>
                  <a:txBody>
                    <a:bodyPr/>
                    <a:lstStyle/>
                    <a:p>
                      <a:pPr algn="ctr"/>
                      <a:r>
                        <a:rPr lang="zh-TW" altLang="en-US" sz="1200" baseline="0" dirty="0" smtClean="0"/>
                        <a:t>多體輻射與散射</a:t>
                      </a:r>
                      <a:endParaRPr lang="zh-TW" altLang="en-US" sz="1200"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sz="1200" baseline="0" dirty="0" smtClean="0"/>
                        <a:t>94-2115-M-019-003</a:t>
                      </a:r>
                      <a:endParaRPr lang="zh-TW" altLang="en-US" sz="1200"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3501819385"/>
                  </a:ext>
                </a:extLst>
              </a:tr>
              <a:tr h="419283">
                <a:tc>
                  <a:txBody>
                    <a:bodyPr/>
                    <a:lstStyle/>
                    <a:p>
                      <a:pPr algn="ctr"/>
                      <a:r>
                        <a:rPr lang="en-US" altLang="zh-TW" sz="1200" baseline="0" dirty="0" smtClean="0"/>
                        <a:t>95</a:t>
                      </a:r>
                      <a:endParaRPr lang="zh-TW" altLang="en-US" sz="1200" baseline="0" dirty="0">
                        <a:latin typeface="Times New Roman" panose="02020603050405020304" pitchFamily="18" charset="0"/>
                        <a:ea typeface="標楷體" panose="03000509000000000000" pitchFamily="65" charset="-120"/>
                      </a:endParaRPr>
                    </a:p>
                  </a:txBody>
                  <a:tcPr anchor="ctr"/>
                </a:tc>
                <a:tc>
                  <a:txBody>
                    <a:bodyPr/>
                    <a:lstStyle/>
                    <a:p>
                      <a:pPr algn="ctr"/>
                      <a:r>
                        <a:rPr lang="zh-TW" altLang="en-US" sz="1200" baseline="0" dirty="0" smtClean="0"/>
                        <a:t>以退化核求解含夾雜拉普拉斯與赫姆茲方程之系統性解法</a:t>
                      </a:r>
                      <a:r>
                        <a:rPr lang="en-US" altLang="zh-TW" sz="1200" baseline="0" dirty="0" smtClean="0"/>
                        <a:t>(</a:t>
                      </a:r>
                      <a:r>
                        <a:rPr lang="zh-TW" altLang="en-US" sz="1200" baseline="0" dirty="0" smtClean="0"/>
                        <a:t>兩年案</a:t>
                      </a:r>
                      <a:r>
                        <a:rPr lang="en-US" altLang="zh-TW" sz="1200" baseline="0" dirty="0" smtClean="0"/>
                        <a:t>)</a:t>
                      </a:r>
                      <a:endParaRPr lang="zh-TW" altLang="en-US" sz="1200"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sz="1200" baseline="0" dirty="0" smtClean="0"/>
                        <a:t>NSC 95-2115-M-019 -003  -MY2</a:t>
                      </a:r>
                      <a:endParaRPr lang="zh-TW" altLang="en-US" sz="1200"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24989336"/>
                  </a:ext>
                </a:extLst>
              </a:tr>
            </a:tbl>
          </a:graphicData>
        </a:graphic>
      </p:graphicFrame>
      <p:sp>
        <p:nvSpPr>
          <p:cNvPr id="4" name="頁尾版面配置區 3"/>
          <p:cNvSpPr>
            <a:spLocks noGrp="1"/>
          </p:cNvSpPr>
          <p:nvPr>
            <p:ph type="ftr" sz="quarter" idx="11"/>
          </p:nvPr>
        </p:nvSpPr>
        <p:spPr>
          <a:xfrm>
            <a:off x="2968197" y="6543761"/>
            <a:ext cx="6860309" cy="314239"/>
          </a:xfrm>
        </p:spPr>
        <p:txBody>
          <a:bodyPr/>
          <a:lstStyle/>
          <a:p>
            <a:pPr algn="r"/>
            <a:r>
              <a:rPr lang="en-US" altLang="zh-TW" dirty="0"/>
              <a:t>File name</a:t>
            </a:r>
            <a:r>
              <a:rPr lang="en-US" altLang="zh-TW" dirty="0" smtClean="0"/>
              <a:t>:</a:t>
            </a:r>
            <a:r>
              <a:rPr lang="zh-TW" altLang="en-US" dirty="0"/>
              <a:t>數學活水 如虎添翼</a:t>
            </a:r>
            <a:r>
              <a:rPr lang="en-US" altLang="zh-TW" dirty="0" smtClean="0"/>
              <a:t>.</a:t>
            </a:r>
            <a:r>
              <a:rPr lang="en-US" altLang="zh-TW" dirty="0" err="1"/>
              <a:t>ppt</a:t>
            </a:r>
            <a:r>
              <a:rPr lang="en-US" altLang="zh-TW" dirty="0"/>
              <a:t>     Made by J.Y.</a:t>
            </a:r>
          </a:p>
        </p:txBody>
      </p:sp>
      <p:sp>
        <p:nvSpPr>
          <p:cNvPr id="10" name="標題 1"/>
          <p:cNvSpPr txBox="1">
            <a:spLocks/>
          </p:cNvSpPr>
          <p:nvPr/>
        </p:nvSpPr>
        <p:spPr>
          <a:xfrm>
            <a:off x="1312672" y="-628248"/>
            <a:ext cx="11516396" cy="1368674"/>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4800" b="1" kern="120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r>
              <a:rPr lang="en-US" altLang="zh-TW" sz="4000" dirty="0" smtClean="0">
                <a:latin typeface="Times New Roman" panose="02020603050405020304" pitchFamily="18" charset="0"/>
                <a:ea typeface="標楷體" panose="03000509000000000000" pitchFamily="65" charset="-120"/>
                <a:cs typeface="Calibri Light"/>
              </a:rPr>
              <a:t>Before  </a:t>
            </a:r>
            <a:r>
              <a:rPr lang="zh-TW" altLang="en-US" sz="4000" dirty="0" smtClean="0">
                <a:latin typeface="Times New Roman" panose="02020603050405020304" pitchFamily="18" charset="0"/>
                <a:ea typeface="標楷體" panose="03000509000000000000" pitchFamily="65" charset="-120"/>
                <a:cs typeface="Calibri Light"/>
              </a:rPr>
              <a:t>與林文偉老師結緣 </a:t>
            </a:r>
            <a:r>
              <a:rPr lang="en-US" altLang="zh-TW" sz="4000" dirty="0" smtClean="0">
                <a:latin typeface="Times New Roman" panose="02020603050405020304" pitchFamily="18" charset="0"/>
                <a:ea typeface="標楷體" panose="03000509000000000000" pitchFamily="65" charset="-120"/>
                <a:cs typeface="Calibri Light"/>
              </a:rPr>
              <a:t>After</a:t>
            </a:r>
            <a:endParaRPr lang="zh-TW" altLang="en-US" sz="4000" dirty="0">
              <a:latin typeface="Times New Roman" panose="02020603050405020304" pitchFamily="18" charset="0"/>
              <a:ea typeface="標楷體" panose="03000509000000000000" pitchFamily="65" charset="-120"/>
              <a:cs typeface="Calibri Light"/>
            </a:endParaRPr>
          </a:p>
        </p:txBody>
      </p:sp>
    </p:spTree>
    <p:extLst>
      <p:ext uri="{BB962C8B-B14F-4D97-AF65-F5344CB8AC3E}">
        <p14:creationId xmlns:p14="http://schemas.microsoft.com/office/powerpoint/2010/main" val="2270822066"/>
      </p:ext>
    </p:extLst>
  </p:cSld>
  <p:clrMapOvr>
    <a:masterClrMapping/>
  </p:clrMapOvr>
  <p:transition>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00" y="2030490"/>
            <a:ext cx="5283200" cy="2770110"/>
          </a:xfrm>
          <a:prstGeom prst="rect">
            <a:avLst/>
          </a:prstGeom>
        </p:spPr>
      </p:pic>
      <p:sp>
        <p:nvSpPr>
          <p:cNvPr id="3" name="標題 1"/>
          <p:cNvSpPr txBox="1">
            <a:spLocks/>
          </p:cNvSpPr>
          <p:nvPr/>
        </p:nvSpPr>
        <p:spPr>
          <a:xfrm>
            <a:off x="392714" y="-157460"/>
            <a:ext cx="8357586" cy="203555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zh-TW" altLang="en-US" sz="4000" b="1" dirty="0">
                <a:solidFill>
                  <a:srgbClr val="FF0000"/>
                </a:solidFill>
                <a:effectLst>
                  <a:outerShdw blurRad="38100" dist="38100" dir="2700000" algn="tl">
                    <a:srgbClr val="000000">
                      <a:alpha val="43137"/>
                    </a:srgbClr>
                  </a:outerShdw>
                </a:effectLst>
                <a:latin typeface="+mj-ea"/>
              </a:rPr>
              <a:t>邊界元素</a:t>
            </a:r>
            <a:r>
              <a:rPr lang="zh-TW" altLang="en-US" sz="4000" b="1" dirty="0" smtClean="0">
                <a:solidFill>
                  <a:srgbClr val="FF0000"/>
                </a:solidFill>
                <a:effectLst>
                  <a:outerShdw blurRad="38100" dist="38100" dir="2700000" algn="tl">
                    <a:srgbClr val="000000">
                      <a:alpha val="43137"/>
                    </a:srgbClr>
                  </a:outerShdw>
                </a:effectLst>
                <a:latin typeface="+mj-ea"/>
              </a:rPr>
              <a:t>法   阿基里斯腱</a:t>
            </a:r>
            <a:endParaRPr lang="en-US" altLang="zh-TW" sz="4000" b="1" dirty="0" smtClean="0">
              <a:solidFill>
                <a:srgbClr val="FF0000"/>
              </a:solidFill>
              <a:effectLst>
                <a:outerShdw blurRad="38100" dist="38100" dir="2700000" algn="tl">
                  <a:srgbClr val="000000">
                    <a:alpha val="43137"/>
                  </a:srgbClr>
                </a:outerShdw>
              </a:effectLst>
              <a:latin typeface="+mj-ea"/>
            </a:endParaRPr>
          </a:p>
          <a:p>
            <a:pPr algn="l"/>
            <a:r>
              <a:rPr lang="en-US" altLang="zh-TW" sz="4000" b="1" dirty="0" smtClean="0">
                <a:solidFill>
                  <a:srgbClr val="FF0000"/>
                </a:solidFill>
                <a:effectLst>
                  <a:outerShdw blurRad="38100" dist="38100" dir="2700000" algn="tl">
                    <a:srgbClr val="000000">
                      <a:alpha val="43137"/>
                    </a:srgbClr>
                  </a:outerShdw>
                </a:effectLst>
                <a:latin typeface="+mj-ea"/>
              </a:rPr>
              <a:t>BEM/BIEM</a:t>
            </a:r>
            <a:r>
              <a:rPr lang="zh-TW" altLang="en-US" sz="4000" b="1" dirty="0" smtClean="0">
                <a:solidFill>
                  <a:srgbClr val="FF0000"/>
                </a:solidFill>
                <a:effectLst>
                  <a:outerShdw blurRad="38100" dist="38100" dir="2700000" algn="tl">
                    <a:srgbClr val="000000">
                      <a:alpha val="43137"/>
                    </a:srgbClr>
                  </a:outerShdw>
                </a:effectLst>
                <a:latin typeface="+mj-ea"/>
              </a:rPr>
              <a:t>    </a:t>
            </a:r>
            <a:r>
              <a:rPr lang="en-US" altLang="zh-TW" b="1" dirty="0" err="1" smtClean="0">
                <a:solidFill>
                  <a:srgbClr val="FF0000"/>
                </a:solidFill>
                <a:effectLst/>
              </a:rPr>
              <a:t>achilles</a:t>
            </a:r>
            <a:r>
              <a:rPr lang="en-US" altLang="zh-TW" b="1" dirty="0" smtClean="0">
                <a:solidFill>
                  <a:srgbClr val="FF0000"/>
                </a:solidFill>
                <a:effectLst/>
              </a:rPr>
              <a:t> </a:t>
            </a:r>
            <a:r>
              <a:rPr lang="en-US" altLang="zh-TW" b="1" dirty="0">
                <a:solidFill>
                  <a:srgbClr val="FF0000"/>
                </a:solidFill>
                <a:effectLst/>
              </a:rPr>
              <a:t>tendon</a:t>
            </a:r>
            <a:endParaRPr lang="en-US" altLang="zh-TW" sz="4000" b="1" dirty="0" smtClean="0">
              <a:solidFill>
                <a:srgbClr val="FF0000"/>
              </a:solidFill>
              <a:effectLst>
                <a:outerShdw blurRad="38100" dist="38100" dir="2700000" algn="tl">
                  <a:srgbClr val="000000">
                    <a:alpha val="43137"/>
                  </a:srgbClr>
                </a:outerShdw>
              </a:effectLst>
              <a:latin typeface="+mj-ea"/>
            </a:endParaRPr>
          </a:p>
          <a:p>
            <a:pPr algn="l"/>
            <a:endParaRPr lang="en-US" altLang="zh-TW" sz="4000" b="1" dirty="0" smtClean="0">
              <a:solidFill>
                <a:srgbClr val="008000"/>
              </a:solidFill>
              <a:effectLst>
                <a:outerShdw blurRad="38100" dist="38100" dir="2700000" algn="tl">
                  <a:srgbClr val="000000">
                    <a:alpha val="43137"/>
                  </a:srgbClr>
                </a:outerShdw>
              </a:effectLst>
              <a:latin typeface="+mj-ea"/>
            </a:endParaRPr>
          </a:p>
          <a:p>
            <a:pPr algn="l"/>
            <a:endParaRPr lang="en-US" altLang="zh-TW" sz="1800" b="1" dirty="0">
              <a:solidFill>
                <a:srgbClr val="FF6600"/>
              </a:solidFill>
              <a:effectLst>
                <a:outerShdw blurRad="38100" dist="38100" dir="2700000" algn="tl">
                  <a:srgbClr val="000000">
                    <a:alpha val="43137"/>
                  </a:srgbClr>
                </a:outerShdw>
              </a:effectLst>
              <a:latin typeface="+mj-ea"/>
            </a:endParaRPr>
          </a:p>
        </p:txBody>
      </p:sp>
      <p:pic>
        <p:nvPicPr>
          <p:cNvPr id="2" name="圖片 1"/>
          <p:cNvPicPr>
            <a:picLocks noChangeAspect="1"/>
          </p:cNvPicPr>
          <p:nvPr/>
        </p:nvPicPr>
        <p:blipFill>
          <a:blip r:embed="rId4"/>
          <a:stretch>
            <a:fillRect/>
          </a:stretch>
        </p:blipFill>
        <p:spPr>
          <a:xfrm>
            <a:off x="622850" y="1264038"/>
            <a:ext cx="6925826" cy="4729607"/>
          </a:xfrm>
          <a:prstGeom prst="rect">
            <a:avLst/>
          </a:prstGeom>
        </p:spPr>
      </p:pic>
      <p:sp>
        <p:nvSpPr>
          <p:cNvPr id="5" name="標題 1"/>
          <p:cNvSpPr txBox="1">
            <a:spLocks/>
          </p:cNvSpPr>
          <p:nvPr/>
        </p:nvSpPr>
        <p:spPr>
          <a:xfrm>
            <a:off x="7733314" y="5151140"/>
            <a:ext cx="8357586" cy="2035550"/>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en-US" altLang="zh-TW" sz="4000" b="1" dirty="0" smtClean="0">
                <a:solidFill>
                  <a:srgbClr val="FF0000"/>
                </a:solidFill>
                <a:effectLst>
                  <a:outerShdw blurRad="38100" dist="38100" dir="2700000" algn="tl">
                    <a:srgbClr val="000000">
                      <a:alpha val="43137"/>
                    </a:srgbClr>
                  </a:outerShdw>
                </a:effectLst>
                <a:latin typeface="+mj-ea"/>
              </a:rPr>
              <a:t>Failure </a:t>
            </a:r>
            <a:r>
              <a:rPr lang="en-US" altLang="zh-TW" sz="4000" b="1" dirty="0">
                <a:solidFill>
                  <a:srgbClr val="FF0000"/>
                </a:solidFill>
                <a:effectLst>
                  <a:outerShdw blurRad="38100" dist="38100" dir="2700000" algn="tl">
                    <a:srgbClr val="000000">
                      <a:alpha val="43137"/>
                    </a:srgbClr>
                  </a:outerShdw>
                </a:effectLst>
                <a:latin typeface="+mj-ea"/>
              </a:rPr>
              <a:t>of BIEM/BEM</a:t>
            </a:r>
          </a:p>
          <a:p>
            <a:pPr algn="l"/>
            <a:r>
              <a:rPr lang="en-US" altLang="zh-TW" sz="4000" b="1" dirty="0">
                <a:solidFill>
                  <a:srgbClr val="FF0000"/>
                </a:solidFill>
                <a:effectLst>
                  <a:outerShdw blurRad="38100" dist="38100" dir="2700000" algn="tl">
                    <a:srgbClr val="000000">
                      <a:alpha val="43137"/>
                    </a:srgbClr>
                  </a:outerShdw>
                </a:effectLst>
                <a:latin typeface="+mj-ea"/>
              </a:rPr>
              <a:t>for </a:t>
            </a:r>
            <a:r>
              <a:rPr lang="en-US" altLang="zh-TW" sz="4000" b="1" dirty="0" smtClean="0">
                <a:solidFill>
                  <a:srgbClr val="FF0000"/>
                </a:solidFill>
                <a:effectLst>
                  <a:outerShdw blurRad="38100" dist="38100" dir="2700000" algn="tl">
                    <a:srgbClr val="000000">
                      <a:alpha val="43137"/>
                    </a:srgbClr>
                  </a:outerShdw>
                </a:effectLst>
                <a:latin typeface="+mj-ea"/>
              </a:rPr>
              <a:t>the special case</a:t>
            </a:r>
          </a:p>
          <a:p>
            <a:pPr algn="l"/>
            <a:endParaRPr lang="en-US" altLang="zh-TW" sz="4000" b="1" dirty="0" smtClean="0">
              <a:solidFill>
                <a:srgbClr val="008000"/>
              </a:solidFill>
              <a:effectLst>
                <a:outerShdw blurRad="38100" dist="38100" dir="2700000" algn="tl">
                  <a:srgbClr val="000000">
                    <a:alpha val="43137"/>
                  </a:srgbClr>
                </a:outerShdw>
              </a:effectLst>
              <a:latin typeface="+mj-ea"/>
            </a:endParaRPr>
          </a:p>
          <a:p>
            <a:pPr algn="l"/>
            <a:endParaRPr lang="en-US" altLang="zh-TW" sz="1800" b="1" dirty="0">
              <a:solidFill>
                <a:srgbClr val="FF6600"/>
              </a:solidFill>
              <a:effectLst>
                <a:outerShdw blurRad="38100" dist="38100" dir="2700000" algn="tl">
                  <a:srgbClr val="000000">
                    <a:alpha val="43137"/>
                  </a:srgbClr>
                </a:outerShdw>
              </a:effectLst>
              <a:latin typeface="+mj-ea"/>
            </a:endParaRPr>
          </a:p>
        </p:txBody>
      </p:sp>
    </p:spTree>
    <p:extLst>
      <p:ext uri="{BB962C8B-B14F-4D97-AF65-F5344CB8AC3E}">
        <p14:creationId xmlns:p14="http://schemas.microsoft.com/office/powerpoint/2010/main" val="2303543172"/>
      </p:ext>
    </p:extLst>
  </p:cSld>
  <p:clrMapOvr>
    <a:masterClrMapping/>
  </p:clrMapOvr>
  <p:transition>
    <p:cov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圓角矩形 47"/>
          <p:cNvSpPr/>
          <p:nvPr/>
        </p:nvSpPr>
        <p:spPr>
          <a:xfrm>
            <a:off x="9470793" y="2240136"/>
            <a:ext cx="2600338" cy="746811"/>
          </a:xfrm>
          <a:prstGeom prst="roundRect">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71891">
            <a:off x="1868928" y="3044004"/>
            <a:ext cx="2469630" cy="2469630"/>
          </a:xfrm>
          <a:prstGeom prst="rect">
            <a:avLst/>
          </a:prstGeom>
        </p:spPr>
      </p:pic>
      <p:sp>
        <p:nvSpPr>
          <p:cNvPr id="3" name="矩形圖說文字 2"/>
          <p:cNvSpPr/>
          <p:nvPr/>
        </p:nvSpPr>
        <p:spPr>
          <a:xfrm rot="10800000">
            <a:off x="4416272" y="4369586"/>
            <a:ext cx="5008820" cy="1534082"/>
          </a:xfrm>
          <a:prstGeom prst="wedgeRectCallout">
            <a:avLst>
              <a:gd name="adj1" fmla="val 63908"/>
              <a:gd name="adj2" fmla="val 84897"/>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4"/>
          <p:cNvSpPr>
            <a:spLocks noGrp="1"/>
          </p:cNvSpPr>
          <p:nvPr>
            <p:ph type="sldNum" sz="quarter" idx="12"/>
          </p:nvPr>
        </p:nvSpPr>
        <p:spPr>
          <a:xfrm>
            <a:off x="9982200" y="6229006"/>
            <a:ext cx="574541" cy="487736"/>
          </a:xfrm>
        </p:spPr>
        <p:txBody>
          <a:bodyPr/>
          <a:lstStyle/>
          <a:p>
            <a:fld id="{73DA0BB7-265A-403C-9275-D587AB510EDC}" type="slidenum">
              <a:rPr lang="zh-TW" altLang="en-US" smtClean="0"/>
              <a:pPr/>
              <a:t>61</a:t>
            </a:fld>
            <a:endParaRPr lang="zh-TW" altLang="en-US" dirty="0"/>
          </a:p>
        </p:txBody>
      </p:sp>
      <p:sp>
        <p:nvSpPr>
          <p:cNvPr id="47" name="標題 1"/>
          <p:cNvSpPr>
            <a:spLocks noGrp="1"/>
          </p:cNvSpPr>
          <p:nvPr>
            <p:ph type="title"/>
          </p:nvPr>
        </p:nvSpPr>
        <p:spPr>
          <a:xfrm>
            <a:off x="2190279" y="-66260"/>
            <a:ext cx="7772400" cy="1609344"/>
          </a:xfrm>
        </p:spPr>
        <p:txBody>
          <a:bodyPr>
            <a:normAutofit/>
          </a:bodyPr>
          <a:lstStyle/>
          <a:p>
            <a:r>
              <a:rPr lang="en-US" altLang="zh-TW" b="1" dirty="0" smtClean="0">
                <a:solidFill>
                  <a:schemeClr val="accent3"/>
                </a:solidFill>
                <a:latin typeface="+mj-ea"/>
              </a:rPr>
              <a:t>Analytical derivation</a:t>
            </a:r>
            <a:br>
              <a:rPr lang="en-US" altLang="zh-TW" b="1" dirty="0" smtClean="0">
                <a:solidFill>
                  <a:schemeClr val="accent3"/>
                </a:solidFill>
                <a:latin typeface="+mj-ea"/>
              </a:rPr>
            </a:br>
            <a:r>
              <a:rPr lang="en-US" altLang="zh-TW" b="1" dirty="0" smtClean="0">
                <a:solidFill>
                  <a:schemeClr val="accent3"/>
                </a:solidFill>
                <a:latin typeface="+mj-ea"/>
              </a:rPr>
              <a:t>(Objectivity) </a:t>
            </a:r>
            <a:endParaRPr lang="zh-TW" altLang="en-US" b="1" dirty="0">
              <a:solidFill>
                <a:schemeClr val="accent3"/>
              </a:solidFill>
              <a:latin typeface="+mj-ea"/>
            </a:endParaRPr>
          </a:p>
        </p:txBody>
      </p:sp>
      <p:graphicFrame>
        <p:nvGraphicFramePr>
          <p:cNvPr id="31" name="物件 30"/>
          <p:cNvGraphicFramePr>
            <a:graphicFrameLocks noChangeAspect="1"/>
          </p:cNvGraphicFramePr>
          <p:nvPr>
            <p:extLst/>
          </p:nvPr>
        </p:nvGraphicFramePr>
        <p:xfrm>
          <a:off x="5482270" y="2103794"/>
          <a:ext cx="1188418" cy="788142"/>
        </p:xfrm>
        <a:graphic>
          <a:graphicData uri="http://schemas.openxmlformats.org/presentationml/2006/ole">
            <mc:AlternateContent xmlns:mc="http://schemas.openxmlformats.org/markup-compatibility/2006">
              <mc:Choice xmlns:v="urn:schemas-microsoft-com:vml" Requires="v">
                <p:oleObj spid="_x0000_s91477" name="Equation" r:id="rId4" imgW="368280" imgH="253800" progId="Equation.DSMT4">
                  <p:embed/>
                </p:oleObj>
              </mc:Choice>
              <mc:Fallback>
                <p:oleObj name="Equation" r:id="rId4" imgW="368280" imgH="253800" progId="Equation.DSMT4">
                  <p:embed/>
                  <p:pic>
                    <p:nvPicPr>
                      <p:cNvPr id="31" name="物件 30"/>
                      <p:cNvPicPr>
                        <a:picLocks noChangeAspect="1" noChangeArrowheads="1"/>
                      </p:cNvPicPr>
                      <p:nvPr/>
                    </p:nvPicPr>
                    <p:blipFill>
                      <a:blip r:embed="rId5"/>
                      <a:srcRect/>
                      <a:stretch>
                        <a:fillRect/>
                      </a:stretch>
                    </p:blipFill>
                    <p:spPr bwMode="auto">
                      <a:xfrm>
                        <a:off x="5482270" y="2103794"/>
                        <a:ext cx="1188418" cy="788142"/>
                      </a:xfrm>
                      <a:prstGeom prst="rect">
                        <a:avLst/>
                      </a:prstGeom>
                      <a:noFill/>
                      <a:extLst/>
                    </p:spPr>
                  </p:pic>
                </p:oleObj>
              </mc:Fallback>
            </mc:AlternateContent>
          </a:graphicData>
        </a:graphic>
      </p:graphicFrame>
      <p:graphicFrame>
        <p:nvGraphicFramePr>
          <p:cNvPr id="33" name="物件 32"/>
          <p:cNvGraphicFramePr>
            <a:graphicFrameLocks noChangeAspect="1"/>
          </p:cNvGraphicFramePr>
          <p:nvPr>
            <p:extLst/>
          </p:nvPr>
        </p:nvGraphicFramePr>
        <p:xfrm>
          <a:off x="8227354" y="2103795"/>
          <a:ext cx="738188" cy="669925"/>
        </p:xfrm>
        <a:graphic>
          <a:graphicData uri="http://schemas.openxmlformats.org/presentationml/2006/ole">
            <mc:AlternateContent xmlns:mc="http://schemas.openxmlformats.org/markup-compatibility/2006">
              <mc:Choice xmlns:v="urn:schemas-microsoft-com:vml" Requires="v">
                <p:oleObj spid="_x0000_s91478" name="Equation" r:id="rId6" imgW="228600" imgH="215640" progId="Equation.DSMT4">
                  <p:embed/>
                </p:oleObj>
              </mc:Choice>
              <mc:Fallback>
                <p:oleObj name="Equation" r:id="rId6" imgW="228600" imgH="215640" progId="Equation.DSMT4">
                  <p:embed/>
                  <p:pic>
                    <p:nvPicPr>
                      <p:cNvPr id="33" name="物件 32"/>
                      <p:cNvPicPr>
                        <a:picLocks noChangeAspect="1" noChangeArrowheads="1"/>
                      </p:cNvPicPr>
                      <p:nvPr/>
                    </p:nvPicPr>
                    <p:blipFill>
                      <a:blip r:embed="rId7"/>
                      <a:srcRect/>
                      <a:stretch>
                        <a:fillRect/>
                      </a:stretch>
                    </p:blipFill>
                    <p:spPr bwMode="auto">
                      <a:xfrm>
                        <a:off x="8227354" y="2103795"/>
                        <a:ext cx="738188" cy="669925"/>
                      </a:xfrm>
                      <a:prstGeom prst="rect">
                        <a:avLst/>
                      </a:prstGeom>
                      <a:noFill/>
                      <a:extLst/>
                    </p:spPr>
                  </p:pic>
                </p:oleObj>
              </mc:Fallback>
            </mc:AlternateContent>
          </a:graphicData>
        </a:graphic>
      </p:graphicFrame>
      <p:graphicFrame>
        <p:nvGraphicFramePr>
          <p:cNvPr id="34" name="物件 33"/>
          <p:cNvGraphicFramePr>
            <a:graphicFrameLocks noChangeAspect="1"/>
          </p:cNvGraphicFramePr>
          <p:nvPr>
            <p:extLst/>
          </p:nvPr>
        </p:nvGraphicFramePr>
        <p:xfrm>
          <a:off x="5479841" y="3180125"/>
          <a:ext cx="1393825" cy="788988"/>
        </p:xfrm>
        <a:graphic>
          <a:graphicData uri="http://schemas.openxmlformats.org/presentationml/2006/ole">
            <mc:AlternateContent xmlns:mc="http://schemas.openxmlformats.org/markup-compatibility/2006">
              <mc:Choice xmlns:v="urn:schemas-microsoft-com:vml" Requires="v">
                <p:oleObj spid="_x0000_s91479" name="Equation" r:id="rId8" imgW="431640" imgH="253800" progId="Equation.DSMT4">
                  <p:embed/>
                </p:oleObj>
              </mc:Choice>
              <mc:Fallback>
                <p:oleObj name="Equation" r:id="rId8" imgW="431640" imgH="253800" progId="Equation.DSMT4">
                  <p:embed/>
                  <p:pic>
                    <p:nvPicPr>
                      <p:cNvPr id="34" name="物件 33"/>
                      <p:cNvPicPr>
                        <a:picLocks noChangeAspect="1" noChangeArrowheads="1"/>
                      </p:cNvPicPr>
                      <p:nvPr/>
                    </p:nvPicPr>
                    <p:blipFill>
                      <a:blip r:embed="rId9"/>
                      <a:srcRect/>
                      <a:stretch>
                        <a:fillRect/>
                      </a:stretch>
                    </p:blipFill>
                    <p:spPr bwMode="auto">
                      <a:xfrm>
                        <a:off x="5479841" y="3180125"/>
                        <a:ext cx="1393825" cy="788988"/>
                      </a:xfrm>
                      <a:prstGeom prst="rect">
                        <a:avLst/>
                      </a:prstGeom>
                      <a:noFill/>
                      <a:extLst/>
                    </p:spPr>
                  </p:pic>
                </p:oleObj>
              </mc:Fallback>
            </mc:AlternateContent>
          </a:graphicData>
        </a:graphic>
      </p:graphicFrame>
      <p:graphicFrame>
        <p:nvGraphicFramePr>
          <p:cNvPr id="35" name="物件 34"/>
          <p:cNvGraphicFramePr>
            <a:graphicFrameLocks noChangeAspect="1"/>
          </p:cNvGraphicFramePr>
          <p:nvPr>
            <p:extLst/>
          </p:nvPr>
        </p:nvGraphicFramePr>
        <p:xfrm>
          <a:off x="8010526" y="3179764"/>
          <a:ext cx="1393825" cy="788987"/>
        </p:xfrm>
        <a:graphic>
          <a:graphicData uri="http://schemas.openxmlformats.org/presentationml/2006/ole">
            <mc:AlternateContent xmlns:mc="http://schemas.openxmlformats.org/markup-compatibility/2006">
              <mc:Choice xmlns:v="urn:schemas-microsoft-com:vml" Requires="v">
                <p:oleObj spid="_x0000_s91480" name="Equation" r:id="rId10" imgW="431640" imgH="253800" progId="Equation.DSMT4">
                  <p:embed/>
                </p:oleObj>
              </mc:Choice>
              <mc:Fallback>
                <p:oleObj name="Equation" r:id="rId10" imgW="431640" imgH="253800" progId="Equation.DSMT4">
                  <p:embed/>
                  <p:pic>
                    <p:nvPicPr>
                      <p:cNvPr id="35" name="物件 34"/>
                      <p:cNvPicPr>
                        <a:picLocks noChangeAspect="1" noChangeArrowheads="1"/>
                      </p:cNvPicPr>
                      <p:nvPr/>
                    </p:nvPicPr>
                    <p:blipFill>
                      <a:blip r:embed="rId11"/>
                      <a:srcRect/>
                      <a:stretch>
                        <a:fillRect/>
                      </a:stretch>
                    </p:blipFill>
                    <p:spPr bwMode="auto">
                      <a:xfrm>
                        <a:off x="8010526" y="3179764"/>
                        <a:ext cx="1393825" cy="788987"/>
                      </a:xfrm>
                      <a:prstGeom prst="rect">
                        <a:avLst/>
                      </a:prstGeom>
                      <a:noFill/>
                      <a:extLst/>
                    </p:spPr>
                  </p:pic>
                </p:oleObj>
              </mc:Fallback>
            </mc:AlternateContent>
          </a:graphicData>
        </a:graphic>
      </p:graphicFrame>
      <p:graphicFrame>
        <p:nvGraphicFramePr>
          <p:cNvPr id="37" name="物件 36"/>
          <p:cNvGraphicFramePr>
            <a:graphicFrameLocks noChangeAspect="1"/>
          </p:cNvGraphicFramePr>
          <p:nvPr>
            <p:extLst/>
          </p:nvPr>
        </p:nvGraphicFramePr>
        <p:xfrm>
          <a:off x="5067884" y="4401193"/>
          <a:ext cx="3611563" cy="1574800"/>
        </p:xfrm>
        <a:graphic>
          <a:graphicData uri="http://schemas.openxmlformats.org/presentationml/2006/ole">
            <mc:AlternateContent xmlns:mc="http://schemas.openxmlformats.org/markup-compatibility/2006">
              <mc:Choice xmlns:v="urn:schemas-microsoft-com:vml" Requires="v">
                <p:oleObj spid="_x0000_s91481" name="Equation" r:id="rId12" imgW="1511280" imgH="685800" progId="Equation.DSMT4">
                  <p:embed/>
                </p:oleObj>
              </mc:Choice>
              <mc:Fallback>
                <p:oleObj name="Equation" r:id="rId12" imgW="1511280" imgH="685800" progId="Equation.DSMT4">
                  <p:embed/>
                  <p:pic>
                    <p:nvPicPr>
                      <p:cNvPr id="37" name="物件 36"/>
                      <p:cNvPicPr>
                        <a:picLocks noChangeAspect="1" noChangeArrowheads="1"/>
                      </p:cNvPicPr>
                      <p:nvPr/>
                    </p:nvPicPr>
                    <p:blipFill>
                      <a:blip r:embed="rId13"/>
                      <a:srcRect/>
                      <a:stretch>
                        <a:fillRect/>
                      </a:stretch>
                    </p:blipFill>
                    <p:spPr bwMode="auto">
                      <a:xfrm>
                        <a:off x="5067884" y="4401193"/>
                        <a:ext cx="3611563" cy="1574800"/>
                      </a:xfrm>
                      <a:prstGeom prst="rect">
                        <a:avLst/>
                      </a:prstGeom>
                      <a:noFill/>
                      <a:extLst/>
                    </p:spPr>
                  </p:pic>
                </p:oleObj>
              </mc:Fallback>
            </mc:AlternateContent>
          </a:graphicData>
        </a:graphic>
      </p:graphicFrame>
      <p:pic>
        <p:nvPicPr>
          <p:cNvPr id="8" name="圖片 7"/>
          <p:cNvPicPr>
            <a:picLocks noChangeAspect="1"/>
          </p:cNvPicPr>
          <p:nvPr/>
        </p:nvPicPr>
        <p:blipFill>
          <a:blip r:embed="rId14"/>
          <a:stretch>
            <a:fillRect/>
          </a:stretch>
        </p:blipFill>
        <p:spPr>
          <a:xfrm>
            <a:off x="2859091" y="2311723"/>
            <a:ext cx="4792040" cy="458937"/>
          </a:xfrm>
          <a:prstGeom prst="rect">
            <a:avLst/>
          </a:prstGeom>
        </p:spPr>
      </p:pic>
      <p:pic>
        <p:nvPicPr>
          <p:cNvPr id="10" name="圖片 9"/>
          <p:cNvPicPr>
            <a:picLocks noChangeAspect="1"/>
          </p:cNvPicPr>
          <p:nvPr/>
        </p:nvPicPr>
        <p:blipFill>
          <a:blip r:embed="rId15"/>
          <a:stretch>
            <a:fillRect/>
          </a:stretch>
        </p:blipFill>
        <p:spPr>
          <a:xfrm>
            <a:off x="2842000" y="1923212"/>
            <a:ext cx="5275680" cy="458937"/>
          </a:xfrm>
          <a:prstGeom prst="rect">
            <a:avLst/>
          </a:prstGeom>
        </p:spPr>
      </p:pic>
      <p:sp>
        <p:nvSpPr>
          <p:cNvPr id="11" name="文字方塊 10"/>
          <p:cNvSpPr txBox="1"/>
          <p:nvPr/>
        </p:nvSpPr>
        <p:spPr>
          <a:xfrm>
            <a:off x="3115652" y="2347735"/>
            <a:ext cx="542136" cy="369332"/>
          </a:xfrm>
          <a:prstGeom prst="rect">
            <a:avLst/>
          </a:prstGeom>
          <a:noFill/>
        </p:spPr>
        <p:txBody>
          <a:bodyPr wrap="none" rtlCol="0">
            <a:spAutoFit/>
          </a:bodyPr>
          <a:lstStyle/>
          <a:p>
            <a:r>
              <a:rPr lang="en-US" altLang="zh-TW" dirty="0"/>
              <a:t>Rad</a:t>
            </a:r>
            <a:endParaRPr lang="zh-TW" altLang="en-US" dirty="0"/>
          </a:p>
        </p:txBody>
      </p:sp>
      <p:sp>
        <p:nvSpPr>
          <p:cNvPr id="38" name="文字方塊 37"/>
          <p:cNvSpPr txBox="1"/>
          <p:nvPr/>
        </p:nvSpPr>
        <p:spPr>
          <a:xfrm>
            <a:off x="3080560" y="1986170"/>
            <a:ext cx="1002390" cy="369332"/>
          </a:xfrm>
          <a:prstGeom prst="rect">
            <a:avLst/>
          </a:prstGeom>
          <a:noFill/>
        </p:spPr>
        <p:txBody>
          <a:bodyPr wrap="none" rtlCol="0">
            <a:spAutoFit/>
          </a:bodyPr>
          <a:lstStyle/>
          <a:p>
            <a:r>
              <a:rPr lang="en-US" altLang="zh-TW" dirty="0"/>
              <a:t> Degrees</a:t>
            </a:r>
            <a:endParaRPr lang="zh-TW" altLang="en-US" dirty="0"/>
          </a:p>
        </p:txBody>
      </p:sp>
      <p:sp>
        <p:nvSpPr>
          <p:cNvPr id="49" name="矩形 48"/>
          <p:cNvSpPr/>
          <p:nvPr/>
        </p:nvSpPr>
        <p:spPr>
          <a:xfrm>
            <a:off x="9550460" y="2284224"/>
            <a:ext cx="2399894" cy="415498"/>
          </a:xfrm>
          <a:prstGeom prst="rect">
            <a:avLst/>
          </a:prstGeom>
          <a:ln w="19050">
            <a:solidFill>
              <a:schemeClr val="accent3"/>
            </a:solidFill>
            <a:prstDash val="dash"/>
          </a:ln>
        </p:spPr>
        <p:txBody>
          <a:bodyPr wrap="square" anchor="ctr">
            <a:spAutoFit/>
          </a:bodyPr>
          <a:lstStyle/>
          <a:p>
            <a:pPr algn="just"/>
            <a:r>
              <a:rPr lang="en-US" altLang="zh-TW" sz="1050" dirty="0">
                <a:solidFill>
                  <a:schemeClr val="accent3"/>
                </a:solidFill>
                <a:latin typeface="Times New Roman" panose="02020603050405020304" pitchFamily="18" charset="0"/>
                <a:cs typeface="Times New Roman" panose="02020603050405020304" pitchFamily="18" charset="0"/>
              </a:rPr>
              <a:t>Lin and </a:t>
            </a:r>
            <a:r>
              <a:rPr lang="en-US" altLang="zh-TW" sz="1050" dirty="0" smtClean="0">
                <a:solidFill>
                  <a:schemeClr val="accent3"/>
                </a:solidFill>
                <a:latin typeface="Times New Roman" panose="02020603050405020304" pitchFamily="18" charset="0"/>
                <a:cs typeface="Times New Roman" panose="02020603050405020304" pitchFamily="18" charset="0"/>
              </a:rPr>
              <a:t>Wu</a:t>
            </a:r>
            <a:r>
              <a:rPr lang="zh-TW" altLang="en-US" sz="1050" dirty="0" smtClean="0">
                <a:solidFill>
                  <a:schemeClr val="accent3"/>
                </a:solidFill>
                <a:latin typeface="Times New Roman" panose="02020603050405020304" pitchFamily="18" charset="0"/>
                <a:cs typeface="Times New Roman" panose="02020603050405020304" pitchFamily="18" charset="0"/>
              </a:rPr>
              <a:t> </a:t>
            </a:r>
            <a:r>
              <a:rPr lang="en-US" altLang="zh-TW" sz="1050" dirty="0" smtClean="0">
                <a:solidFill>
                  <a:schemeClr val="accent3"/>
                </a:solidFill>
                <a:latin typeface="Times New Roman" panose="02020603050405020304" pitchFamily="18" charset="0"/>
                <a:cs typeface="Times New Roman" panose="02020603050405020304" pitchFamily="18" charset="0"/>
              </a:rPr>
              <a:t>(</a:t>
            </a:r>
            <a:r>
              <a:rPr lang="en-US" altLang="zh-TW" sz="1050" dirty="0">
                <a:solidFill>
                  <a:schemeClr val="accent3"/>
                </a:solidFill>
                <a:latin typeface="Times New Roman" panose="02020603050405020304" pitchFamily="18" charset="0"/>
                <a:cs typeface="Times New Roman" panose="02020603050405020304" pitchFamily="18" charset="0"/>
              </a:rPr>
              <a:t>2007), Journal of the Mathematical Society of the Philippines</a:t>
            </a:r>
            <a:endParaRPr lang="en-US" altLang="zh-TW" sz="1050" i="1" dirty="0">
              <a:latin typeface="Times New Roman" panose="02020603050405020304" pitchFamily="18" charset="0"/>
              <a:cs typeface="Times New Roman" panose="02020603050405020304" pitchFamily="18" charset="0"/>
            </a:endParaRPr>
          </a:p>
        </p:txBody>
      </p:sp>
      <p:sp>
        <p:nvSpPr>
          <p:cNvPr id="50" name="文字方塊 49"/>
          <p:cNvSpPr txBox="1"/>
          <p:nvPr/>
        </p:nvSpPr>
        <p:spPr>
          <a:xfrm>
            <a:off x="9828952" y="1851880"/>
            <a:ext cx="1785553" cy="369332"/>
          </a:xfrm>
          <a:prstGeom prst="rect">
            <a:avLst/>
          </a:prstGeom>
          <a:noFill/>
        </p:spPr>
        <p:txBody>
          <a:bodyPr wrap="none" rtlCol="0">
            <a:spAutoFit/>
          </a:bodyPr>
          <a:lstStyle/>
          <a:p>
            <a:r>
              <a:rPr lang="en-US" altLang="zh-TW" dirty="0"/>
              <a:t>Laplace equation</a:t>
            </a:r>
            <a:endParaRPr lang="zh-TW" altLang="en-US" dirty="0"/>
          </a:p>
        </p:txBody>
      </p:sp>
      <p:cxnSp>
        <p:nvCxnSpPr>
          <p:cNvPr id="14" name="直線接點 13"/>
          <p:cNvCxnSpPr/>
          <p:nvPr/>
        </p:nvCxnSpPr>
        <p:spPr>
          <a:xfrm>
            <a:off x="7651132" y="5648770"/>
            <a:ext cx="131441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flipV="1">
            <a:off x="7651131" y="5101840"/>
            <a:ext cx="1136794" cy="5469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2" name="物件 51"/>
          <p:cNvGraphicFramePr>
            <a:graphicFrameLocks noChangeAspect="1"/>
          </p:cNvGraphicFramePr>
          <p:nvPr>
            <p:extLst/>
          </p:nvPr>
        </p:nvGraphicFramePr>
        <p:xfrm>
          <a:off x="8117680" y="5347061"/>
          <a:ext cx="248036" cy="334560"/>
        </p:xfrm>
        <a:graphic>
          <a:graphicData uri="http://schemas.openxmlformats.org/presentationml/2006/ole">
            <mc:AlternateContent xmlns:mc="http://schemas.openxmlformats.org/markup-compatibility/2006">
              <mc:Choice xmlns:v="urn:schemas-microsoft-com:vml" Requires="v">
                <p:oleObj spid="_x0000_s91482" name="Equation" r:id="rId16" imgW="126720" imgH="177480" progId="Equation.DSMT4">
                  <p:embed/>
                </p:oleObj>
              </mc:Choice>
              <mc:Fallback>
                <p:oleObj name="Equation" r:id="rId16" imgW="126720" imgH="177480" progId="Equation.DSMT4">
                  <p:embed/>
                  <p:pic>
                    <p:nvPicPr>
                      <p:cNvPr id="52" name="物件 51"/>
                      <p:cNvPicPr>
                        <a:picLocks noChangeAspect="1" noChangeArrowheads="1"/>
                      </p:cNvPicPr>
                      <p:nvPr/>
                    </p:nvPicPr>
                    <p:blipFill>
                      <a:blip r:embed="rId17"/>
                      <a:srcRect/>
                      <a:stretch>
                        <a:fillRect/>
                      </a:stretch>
                    </p:blipFill>
                    <p:spPr bwMode="auto">
                      <a:xfrm>
                        <a:off x="8117680" y="5347061"/>
                        <a:ext cx="248036" cy="334560"/>
                      </a:xfrm>
                      <a:prstGeom prst="rect">
                        <a:avLst/>
                      </a:prstGeom>
                      <a:noFill/>
                      <a:extLst/>
                    </p:spPr>
                  </p:pic>
                </p:oleObj>
              </mc:Fallback>
            </mc:AlternateContent>
          </a:graphicData>
        </a:graphic>
      </p:graphicFrame>
      <p:cxnSp>
        <p:nvCxnSpPr>
          <p:cNvPr id="18" name="直線單箭頭接點 17"/>
          <p:cNvCxnSpPr/>
          <p:nvPr/>
        </p:nvCxnSpPr>
        <p:spPr>
          <a:xfrm flipV="1">
            <a:off x="7611802" y="4976997"/>
            <a:ext cx="1086675" cy="5906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弧形 18"/>
          <p:cNvSpPr/>
          <p:nvPr/>
        </p:nvSpPr>
        <p:spPr>
          <a:xfrm>
            <a:off x="8704050" y="5093757"/>
            <a:ext cx="216442" cy="1103540"/>
          </a:xfrm>
          <a:prstGeom prst="arc">
            <a:avLst>
              <a:gd name="adj1" fmla="val 16200000"/>
              <a:gd name="adj2" fmla="val 221717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3" name="文字方塊 52"/>
          <p:cNvSpPr txBox="1"/>
          <p:nvPr/>
        </p:nvSpPr>
        <p:spPr>
          <a:xfrm>
            <a:off x="7482461" y="4925210"/>
            <a:ext cx="748923"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radius</a:t>
            </a:r>
            <a:endParaRPr lang="zh-TW" altLang="en-US" dirty="0">
              <a:latin typeface="Times New Roman" panose="02020603050405020304" pitchFamily="18" charset="0"/>
              <a:cs typeface="Times New Roman" panose="02020603050405020304" pitchFamily="18" charset="0"/>
            </a:endParaRPr>
          </a:p>
        </p:txBody>
      </p:sp>
      <p:sp>
        <p:nvSpPr>
          <p:cNvPr id="54" name="文字方塊 53"/>
          <p:cNvSpPr txBox="1"/>
          <p:nvPr/>
        </p:nvSpPr>
        <p:spPr>
          <a:xfrm>
            <a:off x="8864264" y="5190638"/>
            <a:ext cx="466794"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arc</a:t>
            </a:r>
            <a:endParaRPr lang="zh-TW" altLang="en-US" dirty="0">
              <a:latin typeface="Times New Roman" panose="02020603050405020304" pitchFamily="18" charset="0"/>
              <a:cs typeface="Times New Roman" panose="02020603050405020304" pitchFamily="18" charset="0"/>
            </a:endParaRPr>
          </a:p>
        </p:txBody>
      </p:sp>
      <p:graphicFrame>
        <p:nvGraphicFramePr>
          <p:cNvPr id="56" name="物件 55"/>
          <p:cNvGraphicFramePr>
            <a:graphicFrameLocks noChangeAspect="1"/>
          </p:cNvGraphicFramePr>
          <p:nvPr>
            <p:extLst/>
          </p:nvPr>
        </p:nvGraphicFramePr>
        <p:xfrm>
          <a:off x="9371475" y="4854656"/>
          <a:ext cx="1019408" cy="723451"/>
        </p:xfrm>
        <a:graphic>
          <a:graphicData uri="http://schemas.openxmlformats.org/presentationml/2006/ole">
            <mc:AlternateContent xmlns:mc="http://schemas.openxmlformats.org/markup-compatibility/2006">
              <mc:Choice xmlns:v="urn:schemas-microsoft-com:vml" Requires="v">
                <p:oleObj spid="_x0000_s91483" name="Equation" r:id="rId18" imgW="533160" imgH="393480" progId="Equation.DSMT4">
                  <p:embed/>
                </p:oleObj>
              </mc:Choice>
              <mc:Fallback>
                <p:oleObj name="Equation" r:id="rId18" imgW="533160" imgH="393480" progId="Equation.DSMT4">
                  <p:embed/>
                  <p:pic>
                    <p:nvPicPr>
                      <p:cNvPr id="56" name="物件 55"/>
                      <p:cNvPicPr>
                        <a:picLocks noChangeAspect="1" noChangeArrowheads="1"/>
                      </p:cNvPicPr>
                      <p:nvPr/>
                    </p:nvPicPr>
                    <p:blipFill>
                      <a:blip r:embed="rId19"/>
                      <a:srcRect/>
                      <a:stretch>
                        <a:fillRect/>
                      </a:stretch>
                    </p:blipFill>
                    <p:spPr bwMode="auto">
                      <a:xfrm>
                        <a:off x="9371475" y="4854656"/>
                        <a:ext cx="1019408" cy="723451"/>
                      </a:xfrm>
                      <a:prstGeom prst="rect">
                        <a:avLst/>
                      </a:prstGeom>
                      <a:noFill/>
                      <a:extLst/>
                    </p:spPr>
                  </p:pic>
                </p:oleObj>
              </mc:Fallback>
            </mc:AlternateContent>
          </a:graphicData>
        </a:graphic>
      </p:graphicFrame>
      <p:sp>
        <p:nvSpPr>
          <p:cNvPr id="4" name="文字方塊 3"/>
          <p:cNvSpPr txBox="1"/>
          <p:nvPr/>
        </p:nvSpPr>
        <p:spPr>
          <a:xfrm>
            <a:off x="6060441" y="1494667"/>
            <a:ext cx="2482924" cy="369332"/>
          </a:xfrm>
          <a:prstGeom prst="rect">
            <a:avLst/>
          </a:prstGeom>
          <a:noFill/>
          <a:ln w="12700">
            <a:solidFill>
              <a:schemeClr val="tx1"/>
            </a:solidFill>
          </a:ln>
        </p:spPr>
        <p:txBody>
          <a:bodyPr wrap="none" rtlCol="0">
            <a:spAutoFit/>
          </a:bodyPr>
          <a:lstStyle/>
          <a:p>
            <a:r>
              <a:rPr lang="en-US" altLang="zh-TW" dirty="0"/>
              <a:t>dimensionless argument</a:t>
            </a:r>
            <a:endParaRPr lang="zh-TW" altLang="en-US" dirty="0"/>
          </a:p>
        </p:txBody>
      </p:sp>
      <p:cxnSp>
        <p:nvCxnSpPr>
          <p:cNvPr id="6" name="直線單箭頭接點 5"/>
          <p:cNvCxnSpPr/>
          <p:nvPr/>
        </p:nvCxnSpPr>
        <p:spPr>
          <a:xfrm flipV="1">
            <a:off x="6301099" y="1902256"/>
            <a:ext cx="68754" cy="268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flipV="1">
            <a:off x="6562095" y="1934674"/>
            <a:ext cx="191453" cy="1357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flipV="1">
            <a:off x="8812272" y="1934675"/>
            <a:ext cx="285391" cy="1357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H="1" flipV="1">
            <a:off x="8546055" y="1915786"/>
            <a:ext cx="50394" cy="270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9872295" y="2641844"/>
            <a:ext cx="1675459" cy="369332"/>
          </a:xfrm>
          <a:prstGeom prst="rect">
            <a:avLst/>
          </a:prstGeom>
          <a:noFill/>
        </p:spPr>
        <p:txBody>
          <a:bodyPr wrap="none" rtlCol="0">
            <a:spAutoFit/>
          </a:bodyPr>
          <a:lstStyle/>
          <a:p>
            <a:r>
              <a:rPr lang="en-US" altLang="zh-TW" dirty="0" smtClean="0"/>
              <a:t> </a:t>
            </a:r>
            <a:r>
              <a:rPr lang="zh-TW" altLang="en-US" dirty="0" smtClean="0"/>
              <a:t>林琦焜 吳恭儉</a:t>
            </a:r>
            <a:endParaRPr lang="zh-TW" altLang="en-US" dirty="0"/>
          </a:p>
        </p:txBody>
      </p:sp>
    </p:spTree>
    <p:extLst>
      <p:ext uri="{BB962C8B-B14F-4D97-AF65-F5344CB8AC3E}">
        <p14:creationId xmlns:p14="http://schemas.microsoft.com/office/powerpoint/2010/main" val="89517144"/>
      </p:ext>
    </p:extLst>
  </p:cSld>
  <p:clrMapOvr>
    <a:masterClrMapping/>
  </p:clrMapOvr>
  <p:transition>
    <p:cov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4041" y="1818950"/>
            <a:ext cx="1819149" cy="2376264"/>
          </a:xfrm>
          <a:prstGeom prst="rect">
            <a:avLst/>
          </a:prstGeom>
        </p:spPr>
      </p:pic>
      <p:sp>
        <p:nvSpPr>
          <p:cNvPr id="2" name="標題 1"/>
          <p:cNvSpPr>
            <a:spLocks noGrp="1"/>
          </p:cNvSpPr>
          <p:nvPr>
            <p:ph type="title"/>
          </p:nvPr>
        </p:nvSpPr>
        <p:spPr>
          <a:xfrm>
            <a:off x="-252278" y="776496"/>
            <a:ext cx="12357591" cy="687014"/>
          </a:xfrm>
        </p:spPr>
        <p:txBody>
          <a:bodyPr>
            <a:normAutofit fontScale="90000"/>
          </a:bodyPr>
          <a:lstStyle/>
          <a:p>
            <a:r>
              <a:rPr lang="en-US" altLang="zh-TW" sz="4400" dirty="0">
                <a:solidFill>
                  <a:srgbClr val="FF0000"/>
                </a:solidFill>
                <a:latin typeface="Times New Roman" pitchFamily="18" charset="0"/>
              </a:rPr>
              <a:t>Null space of </a:t>
            </a:r>
            <a:r>
              <a:rPr lang="en-US" altLang="zh-TW" sz="4400" dirty="0" smtClean="0">
                <a:solidFill>
                  <a:srgbClr val="FF0000"/>
                </a:solidFill>
                <a:latin typeface="Times New Roman" pitchFamily="18" charset="0"/>
              </a:rPr>
              <a:t>influence</a:t>
            </a:r>
            <a:r>
              <a:rPr lang="zh-TW" altLang="en-US" sz="4400" dirty="0" smtClean="0">
                <a:solidFill>
                  <a:srgbClr val="FF0000"/>
                </a:solidFill>
                <a:latin typeface="Times New Roman" pitchFamily="18" charset="0"/>
              </a:rPr>
              <a:t> </a:t>
            </a:r>
            <a:r>
              <a:rPr lang="en-US" altLang="zh-TW" sz="4400" dirty="0" smtClean="0">
                <a:solidFill>
                  <a:srgbClr val="FF0000"/>
                </a:solidFill>
                <a:latin typeface="Times New Roman" pitchFamily="18" charset="0"/>
              </a:rPr>
              <a:t>matrices in </a:t>
            </a:r>
            <a:r>
              <a:rPr lang="en-US" altLang="zh-TW" sz="4400" dirty="0">
                <a:solidFill>
                  <a:srgbClr val="FF0000"/>
                </a:solidFill>
                <a:latin typeface="Times New Roman" pitchFamily="18" charset="0"/>
              </a:rPr>
              <a:t>the </a:t>
            </a:r>
            <a:r>
              <a:rPr lang="en-US" altLang="zh-TW" sz="4400" dirty="0" smtClean="0">
                <a:solidFill>
                  <a:srgbClr val="FF0000"/>
                </a:solidFill>
                <a:latin typeface="Times New Roman" pitchFamily="18" charset="0"/>
              </a:rPr>
              <a:t>BEM</a:t>
            </a:r>
            <a:br>
              <a:rPr lang="en-US" altLang="zh-TW" sz="4400" dirty="0" smtClean="0">
                <a:solidFill>
                  <a:srgbClr val="FF0000"/>
                </a:solidFill>
                <a:latin typeface="Times New Roman" pitchFamily="18" charset="0"/>
              </a:rPr>
            </a:br>
            <a:r>
              <a:rPr lang="en-US" altLang="zh-TW" dirty="0">
                <a:solidFill>
                  <a:schemeClr val="tx1"/>
                </a:solidFill>
                <a:latin typeface="Times New Roman" pitchFamily="18" charset="0"/>
              </a:rPr>
              <a:t/>
            </a:r>
            <a:br>
              <a:rPr lang="en-US" altLang="zh-TW" dirty="0">
                <a:solidFill>
                  <a:schemeClr val="tx1"/>
                </a:solidFill>
                <a:latin typeface="Times New Roman" pitchFamily="18" charset="0"/>
              </a:rPr>
            </a:br>
            <a:r>
              <a:rPr lang="en-US" altLang="zh-TW" dirty="0" smtClean="0">
                <a:solidFill>
                  <a:srgbClr val="0000CC"/>
                </a:solidFill>
                <a:latin typeface="Times New Roman" pitchFamily="18" charset="0"/>
              </a:rPr>
              <a:t>Stupid</a:t>
            </a:r>
            <a:r>
              <a:rPr lang="en-US" altLang="zh-TW" dirty="0" smtClean="0">
                <a:solidFill>
                  <a:schemeClr val="tx1"/>
                </a:solidFill>
                <a:latin typeface="Times New Roman" pitchFamily="18" charset="0"/>
              </a:rPr>
              <a:t> </a:t>
            </a:r>
            <a:r>
              <a:rPr lang="en-US" altLang="zh-TW" dirty="0" smtClean="0">
                <a:solidFill>
                  <a:srgbClr val="FF0000"/>
                </a:solidFill>
                <a:latin typeface="Times New Roman" pitchFamily="18" charset="0"/>
              </a:rPr>
              <a:t>Chen</a:t>
            </a:r>
            <a:r>
              <a:rPr lang="en-US" altLang="zh-TW" dirty="0" smtClean="0">
                <a:solidFill>
                  <a:schemeClr val="tx1"/>
                </a:solidFill>
                <a:latin typeface="Times New Roman" pitchFamily="18" charset="0"/>
              </a:rPr>
              <a:t> paid more than 40 years (from 1981 </a:t>
            </a:r>
            <a:r>
              <a:rPr lang="en-US" altLang="zh-TW" smtClean="0">
                <a:solidFill>
                  <a:schemeClr val="tx1"/>
                </a:solidFill>
                <a:latin typeface="Times New Roman" pitchFamily="18" charset="0"/>
              </a:rPr>
              <a:t>to 2023)</a:t>
            </a:r>
            <a:r>
              <a:rPr lang="en-US" altLang="zh-TW" dirty="0" smtClean="0">
                <a:solidFill>
                  <a:schemeClr val="tx1"/>
                </a:solidFill>
                <a:latin typeface="Times New Roman" pitchFamily="18" charset="0"/>
              </a:rPr>
              <a:t/>
            </a:r>
            <a:br>
              <a:rPr lang="en-US" altLang="zh-TW" dirty="0" smtClean="0">
                <a:solidFill>
                  <a:schemeClr val="tx1"/>
                </a:solidFill>
                <a:latin typeface="Times New Roman" pitchFamily="18" charset="0"/>
              </a:rPr>
            </a:br>
            <a:r>
              <a:rPr lang="en-US" altLang="zh-TW" dirty="0" smtClean="0">
                <a:solidFill>
                  <a:schemeClr val="tx1"/>
                </a:solidFill>
                <a:latin typeface="Times New Roman" pitchFamily="18" charset="0"/>
              </a:rPr>
              <a:t>to understand one book cover of </a:t>
            </a:r>
            <a:r>
              <a:rPr lang="en-US" altLang="zh-TW" dirty="0" smtClean="0">
                <a:solidFill>
                  <a:srgbClr val="0000CC"/>
                </a:solidFill>
                <a:latin typeface="Times New Roman" pitchFamily="18" charset="0"/>
              </a:rPr>
              <a:t>Master</a:t>
            </a:r>
            <a:r>
              <a:rPr lang="en-US" altLang="zh-TW" dirty="0" smtClean="0">
                <a:solidFill>
                  <a:schemeClr val="tx1"/>
                </a:solidFill>
                <a:latin typeface="Times New Roman" pitchFamily="18" charset="0"/>
              </a:rPr>
              <a:t> </a:t>
            </a:r>
            <a:r>
              <a:rPr lang="en-US" altLang="zh-TW" dirty="0" err="1" smtClean="0">
                <a:solidFill>
                  <a:srgbClr val="FF0000"/>
                </a:solidFill>
                <a:latin typeface="Times New Roman" pitchFamily="18" charset="0"/>
              </a:rPr>
              <a:t>Strang</a:t>
            </a:r>
            <a:r>
              <a:rPr lang="en-US" altLang="zh-TW" dirty="0" smtClean="0">
                <a:solidFill>
                  <a:schemeClr val="tx1"/>
                </a:solidFill>
                <a:latin typeface="Times New Roman" pitchFamily="18" charset="0"/>
              </a:rPr>
              <a:t> book May 15, 2023 </a:t>
            </a:r>
            <a:br>
              <a:rPr lang="en-US" altLang="zh-TW" dirty="0" smtClean="0">
                <a:solidFill>
                  <a:schemeClr val="tx1"/>
                </a:solidFill>
                <a:latin typeface="Times New Roman" pitchFamily="18" charset="0"/>
              </a:rPr>
            </a:br>
            <a:endParaRPr lang="zh-TW" altLang="en-US" dirty="0"/>
          </a:p>
        </p:txBody>
      </p:sp>
      <p:pic>
        <p:nvPicPr>
          <p:cNvPr id="13" name="圖片 12"/>
          <p:cNvPicPr/>
          <p:nvPr/>
        </p:nvPicPr>
        <p:blipFill>
          <a:blip r:embed="rId3">
            <a:extLst>
              <a:ext uri="{28A0092B-C50C-407E-A947-70E740481C1C}">
                <a14:useLocalDpi xmlns:a14="http://schemas.microsoft.com/office/drawing/2010/main" val="0"/>
              </a:ext>
            </a:extLst>
          </a:blip>
          <a:srcRect/>
          <a:stretch>
            <a:fillRect/>
          </a:stretch>
        </p:blipFill>
        <p:spPr bwMode="auto">
          <a:xfrm>
            <a:off x="2815433" y="1843154"/>
            <a:ext cx="6828494" cy="4072412"/>
          </a:xfrm>
          <a:prstGeom prst="rect">
            <a:avLst/>
          </a:prstGeom>
          <a:noFill/>
          <a:ln>
            <a:noFill/>
          </a:ln>
        </p:spPr>
      </p:pic>
      <p:sp>
        <p:nvSpPr>
          <p:cNvPr id="4" name="投影片編號版面配置區 3"/>
          <p:cNvSpPr>
            <a:spLocks noGrp="1"/>
          </p:cNvSpPr>
          <p:nvPr>
            <p:ph type="sldNum" sz="quarter" idx="12"/>
          </p:nvPr>
        </p:nvSpPr>
        <p:spPr/>
        <p:txBody>
          <a:bodyPr/>
          <a:lstStyle/>
          <a:p>
            <a:pPr>
              <a:defRPr/>
            </a:pPr>
            <a:fld id="{D7647F1E-A783-48C6-A344-B53D551E57BA}" type="slidenum">
              <a:rPr lang="en-US" altLang="ja-JP" smtClean="0"/>
              <a:pPr>
                <a:defRPr/>
              </a:pPr>
              <a:t>62</a:t>
            </a:fld>
            <a:endParaRPr lang="en-US" altLang="ja-JP"/>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65" y="2316637"/>
            <a:ext cx="1158541" cy="1158541"/>
          </a:xfrm>
          <a:prstGeom prst="rect">
            <a:avLst/>
          </a:prstGeom>
        </p:spPr>
      </p:pic>
      <p:sp>
        <p:nvSpPr>
          <p:cNvPr id="5" name="文字方塊 4"/>
          <p:cNvSpPr txBox="1"/>
          <p:nvPr/>
        </p:nvSpPr>
        <p:spPr>
          <a:xfrm>
            <a:off x="2772011" y="6008503"/>
            <a:ext cx="7039748" cy="369332"/>
          </a:xfrm>
          <a:prstGeom prst="rect">
            <a:avLst/>
          </a:prstGeom>
          <a:noFill/>
        </p:spPr>
        <p:txBody>
          <a:bodyPr wrap="none" rtlCol="0">
            <a:spAutoFit/>
          </a:bodyPr>
          <a:lstStyle/>
          <a:p>
            <a:r>
              <a:rPr lang="en-US" altLang="zh-TW" dirty="0" smtClean="0"/>
              <a:t>Paradise, parasite and paradox in the dual BEM (U, T , L and M matrices)  </a:t>
            </a:r>
            <a:endParaRPr lang="zh-TW" altLang="en-US" dirty="0"/>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3927" y="4340929"/>
            <a:ext cx="2619375" cy="1743075"/>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66" y="3914709"/>
            <a:ext cx="2893699" cy="2169295"/>
          </a:xfrm>
          <a:prstGeom prst="rect">
            <a:avLst/>
          </a:prstGeom>
        </p:spPr>
      </p:pic>
    </p:spTree>
    <p:extLst>
      <p:ext uri="{BB962C8B-B14F-4D97-AF65-F5344CB8AC3E}">
        <p14:creationId xmlns:p14="http://schemas.microsoft.com/office/powerpoint/2010/main" val="3438594519"/>
      </p:ext>
    </p:extLst>
  </p:cSld>
  <p:clrMapOvr>
    <a:masterClrMapping/>
  </p:clrMapOvr>
  <p:transition>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1153" y="1349620"/>
            <a:ext cx="3808602" cy="4974988"/>
          </a:xfrm>
          <a:prstGeom prst="rect">
            <a:avLst/>
          </a:prstGeom>
        </p:spPr>
      </p:pic>
      <p:sp>
        <p:nvSpPr>
          <p:cNvPr id="4" name="投影片編號版面配置區 3"/>
          <p:cNvSpPr>
            <a:spLocks noGrp="1"/>
          </p:cNvSpPr>
          <p:nvPr>
            <p:ph type="sldNum" sz="quarter" idx="12"/>
          </p:nvPr>
        </p:nvSpPr>
        <p:spPr/>
        <p:txBody>
          <a:bodyPr/>
          <a:lstStyle/>
          <a:p>
            <a:pPr>
              <a:defRPr/>
            </a:pPr>
            <a:fld id="{D7647F1E-A783-48C6-A344-B53D551E57BA}" type="slidenum">
              <a:rPr lang="en-US" altLang="ja-JP" smtClean="0"/>
              <a:pPr>
                <a:defRPr/>
              </a:pPr>
              <a:t>63</a:t>
            </a:fld>
            <a:endParaRPr lang="en-US" altLang="ja-JP"/>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129" y="5141559"/>
            <a:ext cx="2619375" cy="1743075"/>
          </a:xfrm>
          <a:prstGeom prst="rect">
            <a:avLst/>
          </a:prstGeom>
        </p:spPr>
      </p:pic>
      <p:sp>
        <p:nvSpPr>
          <p:cNvPr id="9" name="標題 8"/>
          <p:cNvSpPr>
            <a:spLocks noGrp="1"/>
          </p:cNvSpPr>
          <p:nvPr>
            <p:ph type="title"/>
          </p:nvPr>
        </p:nvSpPr>
        <p:spPr>
          <a:xfrm>
            <a:off x="-595619" y="226505"/>
            <a:ext cx="12192000" cy="1325563"/>
          </a:xfrm>
        </p:spPr>
        <p:txBody>
          <a:bodyPr/>
          <a:lstStyle/>
          <a:p>
            <a:r>
              <a:rPr lang="en-US" altLang="zh-TW" dirty="0" smtClean="0">
                <a:solidFill>
                  <a:srgbClr val="C00000"/>
                </a:solidFill>
              </a:rPr>
              <a:t>Message from Gilbert </a:t>
            </a:r>
            <a:r>
              <a:rPr lang="en-US" altLang="zh-TW" dirty="0" err="1" smtClean="0">
                <a:solidFill>
                  <a:srgbClr val="C00000"/>
                </a:solidFill>
              </a:rPr>
              <a:t>Strang</a:t>
            </a:r>
            <a:r>
              <a:rPr lang="en-US" altLang="zh-TW" dirty="0" smtClean="0">
                <a:solidFill>
                  <a:srgbClr val="C00000"/>
                </a:solidFill>
              </a:rPr>
              <a:t/>
            </a:r>
            <a:br>
              <a:rPr lang="en-US" altLang="zh-TW" dirty="0" smtClean="0">
                <a:solidFill>
                  <a:srgbClr val="C00000"/>
                </a:solidFill>
              </a:rPr>
            </a:br>
            <a:r>
              <a:rPr lang="en-US" altLang="zh-TW" dirty="0" smtClean="0">
                <a:solidFill>
                  <a:srgbClr val="C00000"/>
                </a:solidFill>
              </a:rPr>
              <a:t>May 15, 2023 last lecture</a:t>
            </a:r>
            <a:endParaRPr lang="zh-TW" altLang="en-US" dirty="0">
              <a:solidFill>
                <a:srgbClr val="C00000"/>
              </a:solidFill>
            </a:endParaRPr>
          </a:p>
        </p:txBody>
      </p:sp>
      <p:sp>
        <p:nvSpPr>
          <p:cNvPr id="10" name="矩形 9"/>
          <p:cNvSpPr/>
          <p:nvPr/>
        </p:nvSpPr>
        <p:spPr>
          <a:xfrm>
            <a:off x="1026251" y="1523294"/>
            <a:ext cx="6096000" cy="4801314"/>
          </a:xfrm>
          <a:prstGeom prst="rect">
            <a:avLst/>
          </a:prstGeom>
        </p:spPr>
        <p:txBody>
          <a:bodyPr>
            <a:spAutoFit/>
          </a:bodyPr>
          <a:lstStyle/>
          <a:p>
            <a:r>
              <a:rPr lang="zh-TW" altLang="en-US" dirty="0"/>
              <a:t>Dear </a:t>
            </a:r>
            <a:r>
              <a:rPr lang="en-US" altLang="zh-TW" dirty="0" smtClean="0"/>
              <a:t>NTOU/MSV people</a:t>
            </a:r>
            <a:r>
              <a:rPr lang="zh-TW" altLang="en-US" dirty="0" smtClean="0"/>
              <a:t>,</a:t>
            </a:r>
            <a:endParaRPr lang="zh-TW" altLang="en-US" dirty="0"/>
          </a:p>
          <a:p>
            <a:endParaRPr lang="zh-TW" altLang="en-US" dirty="0"/>
          </a:p>
          <a:p>
            <a:r>
              <a:rPr lang="zh-TW" altLang="en-US" dirty="0"/>
              <a:t>        Thank you for such a generous message !   I am very happy </a:t>
            </a:r>
          </a:p>
          <a:p>
            <a:r>
              <a:rPr lang="zh-TW" altLang="en-US" dirty="0"/>
              <a:t>that you  approve of the final lecture --   I wasn't sure what to say . I am so fortunate to have the chance to teach at MIT and also to have the lectures for Math 18.06 and 18.065 on Opencourseware ocw.mit.edu  .  It is neat that you found applications for the 4 subspaces figure.</a:t>
            </a:r>
          </a:p>
          <a:p>
            <a:endParaRPr lang="zh-TW" altLang="en-US" dirty="0"/>
          </a:p>
          <a:p>
            <a:r>
              <a:rPr lang="zh-TW" altLang="en-US" dirty="0"/>
              <a:t>        Linear algebra is a beautiful subject --- and teaching is a beautiful life.</a:t>
            </a:r>
          </a:p>
          <a:p>
            <a:endParaRPr lang="zh-TW" altLang="en-US" dirty="0"/>
          </a:p>
          <a:p>
            <a:r>
              <a:rPr lang="zh-TW" altLang="en-US" dirty="0"/>
              <a:t>        I hope all your work and  your life goes well !</a:t>
            </a:r>
          </a:p>
          <a:p>
            <a:endParaRPr lang="zh-TW" altLang="en-US" dirty="0"/>
          </a:p>
          <a:p>
            <a:r>
              <a:rPr lang="zh-TW" altLang="en-US" dirty="0"/>
              <a:t>Very best wishes       </a:t>
            </a:r>
          </a:p>
          <a:p>
            <a:endParaRPr lang="zh-TW" altLang="en-US" dirty="0"/>
          </a:p>
          <a:p>
            <a:r>
              <a:rPr lang="zh-TW" altLang="en-US" dirty="0"/>
              <a:t>Gilbert </a:t>
            </a:r>
            <a:r>
              <a:rPr lang="zh-TW" altLang="en-US" dirty="0" smtClean="0"/>
              <a:t>Strang </a:t>
            </a:r>
            <a:r>
              <a:rPr lang="en-US" altLang="zh-TW" dirty="0" smtClean="0"/>
              <a:t>May 17, 2023</a:t>
            </a:r>
            <a:endParaRPr lang="zh-TW" altLang="en-US" dirty="0"/>
          </a:p>
        </p:txBody>
      </p:sp>
    </p:spTree>
    <p:extLst>
      <p:ext uri="{BB962C8B-B14F-4D97-AF65-F5344CB8AC3E}">
        <p14:creationId xmlns:p14="http://schemas.microsoft.com/office/powerpoint/2010/main" val="3376413165"/>
      </p:ext>
    </p:extLst>
  </p:cSld>
  <p:clrMapOvr>
    <a:masterClrMapping/>
  </p:clrMapOvr>
  <p:transition>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D7647F1E-A783-48C6-A344-B53D551E57BA}" type="slidenum">
              <a:rPr lang="en-US" altLang="ja-JP" smtClean="0"/>
              <a:pPr>
                <a:defRPr/>
              </a:pPr>
              <a:t>64</a:t>
            </a:fld>
            <a:endParaRPr lang="en-US" altLang="ja-JP"/>
          </a:p>
        </p:txBody>
      </p:sp>
      <p:sp>
        <p:nvSpPr>
          <p:cNvPr id="9" name="標題 8"/>
          <p:cNvSpPr>
            <a:spLocks noGrp="1"/>
          </p:cNvSpPr>
          <p:nvPr>
            <p:ph type="title"/>
          </p:nvPr>
        </p:nvSpPr>
        <p:spPr>
          <a:xfrm>
            <a:off x="-1121779" y="2752701"/>
            <a:ext cx="12192000" cy="1325563"/>
          </a:xfrm>
        </p:spPr>
        <p:txBody>
          <a:bodyPr>
            <a:normAutofit fontScale="90000"/>
          </a:bodyPr>
          <a:lstStyle/>
          <a:p>
            <a:r>
              <a:rPr lang="en-US" altLang="zh-TW" dirty="0" smtClean="0">
                <a:solidFill>
                  <a:srgbClr val="C00000"/>
                </a:solidFill>
              </a:rPr>
              <a:t>NTOU/MSV</a:t>
            </a:r>
            <a:r>
              <a:rPr lang="zh-TW" altLang="en-US" dirty="0" smtClean="0">
                <a:solidFill>
                  <a:srgbClr val="C00000"/>
                </a:solidFill>
              </a:rPr>
              <a:t> 與 </a:t>
            </a:r>
            <a:r>
              <a:rPr lang="en-US" altLang="zh-TW" dirty="0" smtClean="0">
                <a:solidFill>
                  <a:srgbClr val="C00000"/>
                </a:solidFill>
              </a:rPr>
              <a:t>MIT</a:t>
            </a:r>
            <a:r>
              <a:rPr lang="zh-TW" altLang="en-US" dirty="0" smtClean="0">
                <a:solidFill>
                  <a:srgbClr val="C00000"/>
                </a:solidFill>
              </a:rPr>
              <a:t> 大師 結緣</a:t>
            </a:r>
            <a:r>
              <a:rPr lang="en-US" altLang="zh-TW" dirty="0" smtClean="0">
                <a:solidFill>
                  <a:srgbClr val="C00000"/>
                </a:solidFill>
              </a:rPr>
              <a:t/>
            </a:r>
            <a:br>
              <a:rPr lang="en-US" altLang="zh-TW" dirty="0" smtClean="0">
                <a:solidFill>
                  <a:srgbClr val="C00000"/>
                </a:solidFill>
              </a:rPr>
            </a:br>
            <a:r>
              <a:rPr lang="en-US" altLang="zh-TW" dirty="0">
                <a:solidFill>
                  <a:srgbClr val="C00000"/>
                </a:solidFill>
              </a:rPr>
              <a:t/>
            </a:r>
            <a:br>
              <a:rPr lang="en-US" altLang="zh-TW" dirty="0">
                <a:solidFill>
                  <a:srgbClr val="C00000"/>
                </a:solidFill>
              </a:rPr>
            </a:br>
            <a:r>
              <a:rPr lang="en-US" altLang="zh-TW" dirty="0" smtClean="0">
                <a:solidFill>
                  <a:srgbClr val="C00000"/>
                </a:solidFill>
              </a:rPr>
              <a:t>  1989 BEM 11 J </a:t>
            </a:r>
            <a:r>
              <a:rPr lang="en-US" altLang="zh-TW" dirty="0" err="1" smtClean="0">
                <a:solidFill>
                  <a:srgbClr val="C00000"/>
                </a:solidFill>
              </a:rPr>
              <a:t>J</a:t>
            </a:r>
            <a:r>
              <a:rPr lang="en-US" altLang="zh-TW" dirty="0" smtClean="0">
                <a:solidFill>
                  <a:srgbClr val="C00000"/>
                </a:solidFill>
              </a:rPr>
              <a:t> Connor</a:t>
            </a:r>
            <a:br>
              <a:rPr lang="en-US" altLang="zh-TW" dirty="0" smtClean="0">
                <a:solidFill>
                  <a:srgbClr val="C00000"/>
                </a:solidFill>
              </a:rPr>
            </a:br>
            <a:r>
              <a:rPr lang="en-US" altLang="zh-TW" dirty="0">
                <a:solidFill>
                  <a:srgbClr val="C00000"/>
                </a:solidFill>
              </a:rPr>
              <a:t/>
            </a:r>
            <a:br>
              <a:rPr lang="en-US" altLang="zh-TW" dirty="0">
                <a:solidFill>
                  <a:srgbClr val="C00000"/>
                </a:solidFill>
              </a:rPr>
            </a:br>
            <a:r>
              <a:rPr lang="en-US" altLang="zh-TW" dirty="0" smtClean="0">
                <a:solidFill>
                  <a:srgbClr val="C00000"/>
                </a:solidFill>
              </a:rPr>
              <a:t/>
            </a:r>
            <a:br>
              <a:rPr lang="en-US" altLang="zh-TW" dirty="0" smtClean="0">
                <a:solidFill>
                  <a:srgbClr val="C00000"/>
                </a:solidFill>
              </a:rPr>
            </a:br>
            <a:r>
              <a:rPr lang="en-US" altLang="zh-TW" dirty="0">
                <a:solidFill>
                  <a:srgbClr val="C00000"/>
                </a:solidFill>
              </a:rPr>
              <a:t/>
            </a:r>
            <a:br>
              <a:rPr lang="en-US" altLang="zh-TW" dirty="0">
                <a:solidFill>
                  <a:srgbClr val="C00000"/>
                </a:solidFill>
              </a:rPr>
            </a:br>
            <a:r>
              <a:rPr lang="en-US" altLang="zh-TW" dirty="0" smtClean="0">
                <a:solidFill>
                  <a:srgbClr val="C00000"/>
                </a:solidFill>
              </a:rPr>
              <a:t/>
            </a:r>
            <a:br>
              <a:rPr lang="en-US" altLang="zh-TW" dirty="0" smtClean="0">
                <a:solidFill>
                  <a:srgbClr val="C00000"/>
                </a:solidFill>
              </a:rPr>
            </a:br>
            <a:r>
              <a:rPr lang="en-US" altLang="zh-TW" dirty="0" smtClean="0">
                <a:solidFill>
                  <a:srgbClr val="C00000"/>
                </a:solidFill>
              </a:rPr>
              <a:t/>
            </a:r>
            <a:br>
              <a:rPr lang="en-US" altLang="zh-TW" dirty="0" smtClean="0">
                <a:solidFill>
                  <a:srgbClr val="C00000"/>
                </a:solidFill>
              </a:rPr>
            </a:br>
            <a:r>
              <a:rPr lang="en-US" altLang="zh-TW" dirty="0">
                <a:solidFill>
                  <a:srgbClr val="C00000"/>
                </a:solidFill>
              </a:rPr>
              <a:t/>
            </a:r>
            <a:br>
              <a:rPr lang="en-US" altLang="zh-TW" dirty="0">
                <a:solidFill>
                  <a:srgbClr val="C00000"/>
                </a:solidFill>
              </a:rPr>
            </a:br>
            <a:r>
              <a:rPr lang="en-US" altLang="zh-TW" dirty="0" smtClean="0">
                <a:solidFill>
                  <a:srgbClr val="C00000"/>
                </a:solidFill>
              </a:rPr>
              <a:t>1995 S</a:t>
            </a:r>
            <a:r>
              <a:rPr lang="zh-TW" altLang="en-US" dirty="0" smtClean="0">
                <a:solidFill>
                  <a:srgbClr val="C00000"/>
                </a:solidFill>
              </a:rPr>
              <a:t> </a:t>
            </a:r>
            <a:r>
              <a:rPr lang="en-US" altLang="zh-TW" dirty="0" smtClean="0">
                <a:solidFill>
                  <a:srgbClr val="C00000"/>
                </a:solidFill>
              </a:rPr>
              <a:t>H Crandall </a:t>
            </a:r>
            <a:br>
              <a:rPr lang="en-US" altLang="zh-TW" dirty="0" smtClean="0">
                <a:solidFill>
                  <a:srgbClr val="C00000"/>
                </a:solidFill>
              </a:rPr>
            </a:br>
            <a:r>
              <a:rPr lang="en-US" altLang="zh-TW" dirty="0" smtClean="0">
                <a:solidFill>
                  <a:srgbClr val="C00000"/>
                </a:solidFill>
              </a:rPr>
              <a:t/>
            </a:r>
            <a:br>
              <a:rPr lang="en-US" altLang="zh-TW" dirty="0" smtClean="0">
                <a:solidFill>
                  <a:srgbClr val="C00000"/>
                </a:solidFill>
              </a:rPr>
            </a:br>
            <a:r>
              <a:rPr lang="en-US" altLang="zh-TW" dirty="0">
                <a:solidFill>
                  <a:srgbClr val="C00000"/>
                </a:solidFill>
              </a:rPr>
              <a:t/>
            </a:r>
            <a:br>
              <a:rPr lang="en-US" altLang="zh-TW" dirty="0">
                <a:solidFill>
                  <a:srgbClr val="C00000"/>
                </a:solidFill>
              </a:rPr>
            </a:br>
            <a:r>
              <a:rPr lang="en-US" altLang="zh-TW" dirty="0" smtClean="0">
                <a:solidFill>
                  <a:srgbClr val="C00000"/>
                </a:solidFill>
              </a:rPr>
              <a:t/>
            </a:r>
            <a:br>
              <a:rPr lang="en-US" altLang="zh-TW" dirty="0" smtClean="0">
                <a:solidFill>
                  <a:srgbClr val="C00000"/>
                </a:solidFill>
              </a:rPr>
            </a:br>
            <a:r>
              <a:rPr lang="en-US" altLang="zh-TW" dirty="0" smtClean="0">
                <a:solidFill>
                  <a:srgbClr val="C00000"/>
                </a:solidFill>
              </a:rPr>
              <a:t>Gilbert </a:t>
            </a:r>
            <a:r>
              <a:rPr lang="en-US" altLang="zh-TW" dirty="0" err="1" smtClean="0">
                <a:solidFill>
                  <a:srgbClr val="C00000"/>
                </a:solidFill>
              </a:rPr>
              <a:t>Strang</a:t>
            </a:r>
            <a:r>
              <a:rPr lang="en-US" altLang="zh-TW" dirty="0" smtClean="0">
                <a:solidFill>
                  <a:srgbClr val="C00000"/>
                </a:solidFill>
              </a:rPr>
              <a:t/>
            </a:r>
            <a:br>
              <a:rPr lang="en-US" altLang="zh-TW" dirty="0" smtClean="0">
                <a:solidFill>
                  <a:srgbClr val="C00000"/>
                </a:solidFill>
              </a:rPr>
            </a:br>
            <a:r>
              <a:rPr lang="en-US" altLang="zh-TW" dirty="0" smtClean="0">
                <a:solidFill>
                  <a:srgbClr val="C00000"/>
                </a:solidFill>
              </a:rPr>
              <a:t>May 15, 202`3 last lecture</a:t>
            </a:r>
            <a:endParaRPr lang="zh-TW" altLang="en-US" dirty="0">
              <a:solidFill>
                <a:srgbClr val="C00000"/>
              </a:solidFill>
            </a:endParaRPr>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6016" y="4727364"/>
            <a:ext cx="2619375" cy="1743075"/>
          </a:xfrm>
          <a:prstGeom prst="rect">
            <a:avLst/>
          </a:prstGeom>
        </p:spPr>
      </p:pic>
      <p:pic>
        <p:nvPicPr>
          <p:cNvPr id="11"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494" y="4295355"/>
            <a:ext cx="1916494" cy="2354736"/>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454" y="632932"/>
            <a:ext cx="2918497" cy="4007569"/>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21" y="592996"/>
            <a:ext cx="2532440" cy="3376587"/>
          </a:xfrm>
          <a:prstGeom prst="rect">
            <a:avLst/>
          </a:prstGeom>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4928" y="3566286"/>
            <a:ext cx="1469526" cy="2148430"/>
          </a:xfrm>
          <a:prstGeom prst="rect">
            <a:avLst/>
          </a:prstGeom>
        </p:spPr>
      </p:pic>
      <p:pic>
        <p:nvPicPr>
          <p:cNvPr id="6"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4309" y="1528743"/>
            <a:ext cx="1402599" cy="2071348"/>
          </a:xfrm>
          <a:prstGeom prst="rect">
            <a:avLst/>
          </a:prstGeom>
        </p:spPr>
      </p:pic>
      <p:pic>
        <p:nvPicPr>
          <p:cNvPr id="7"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3367" y="1523764"/>
            <a:ext cx="1856888" cy="1870643"/>
          </a:xfrm>
          <a:prstGeom prst="rect">
            <a:avLst/>
          </a:prstGeom>
        </p:spPr>
      </p:pic>
    </p:spTree>
    <p:extLst>
      <p:ext uri="{BB962C8B-B14F-4D97-AF65-F5344CB8AC3E}">
        <p14:creationId xmlns:p14="http://schemas.microsoft.com/office/powerpoint/2010/main" val="569892324"/>
      </p:ext>
    </p:extLst>
  </p:cSld>
  <p:clrMapOvr>
    <a:masterClrMapping/>
  </p:clrMapOvr>
  <p:transition>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799290" y="-383905"/>
            <a:ext cx="10515600" cy="1325563"/>
          </a:xfrm>
        </p:spPr>
        <p:txBody>
          <a:bodyPr>
            <a:normAutofit/>
          </a:bodyPr>
          <a:lstStyle/>
          <a:p>
            <a:pPr algn="ctr"/>
            <a:r>
              <a:rPr lang="en-US" altLang="zh-TW" sz="3000" dirty="0" smtClean="0">
                <a:latin typeface="Times New Roman" panose="02020603050405020304" pitchFamily="18" charset="0"/>
                <a:ea typeface="標楷體" panose="03000509000000000000" pitchFamily="65" charset="-120"/>
              </a:rPr>
              <a:t>Mapping diagram of </a:t>
            </a:r>
            <a:r>
              <a:rPr lang="en-US" altLang="zh-TW" sz="3000" dirty="0" err="1" smtClean="0">
                <a:latin typeface="Times New Roman" panose="02020603050405020304" pitchFamily="18" charset="0"/>
                <a:ea typeface="標楷體" panose="03000509000000000000" pitchFamily="65" charset="-120"/>
              </a:rPr>
              <a:t>Strang</a:t>
            </a:r>
            <a:endParaRPr lang="zh-TW" altLang="en-US" sz="3000" dirty="0">
              <a:latin typeface="Times New Roman" panose="02020603050405020304" pitchFamily="18" charset="0"/>
              <a:ea typeface="標楷體" panose="03000509000000000000" pitchFamily="65" charset="-120"/>
            </a:endParaRPr>
          </a:p>
        </p:txBody>
      </p:sp>
      <p:graphicFrame>
        <p:nvGraphicFramePr>
          <p:cNvPr id="5" name="表格 4"/>
          <p:cNvGraphicFramePr>
            <a:graphicFrameLocks noGrp="1"/>
          </p:cNvGraphicFramePr>
          <p:nvPr>
            <p:extLst/>
          </p:nvPr>
        </p:nvGraphicFramePr>
        <p:xfrm>
          <a:off x="401266" y="504662"/>
          <a:ext cx="11311647" cy="4790440"/>
        </p:xfrm>
        <a:graphic>
          <a:graphicData uri="http://schemas.openxmlformats.org/drawingml/2006/table">
            <a:tbl>
              <a:tblPr firstRow="1" bandRow="1">
                <a:tableStyleId>{5C22544A-7EE6-4342-B048-85BDC9FD1C3A}</a:tableStyleId>
              </a:tblPr>
              <a:tblGrid>
                <a:gridCol w="989788">
                  <a:extLst>
                    <a:ext uri="{9D8B030D-6E8A-4147-A177-3AD203B41FA5}">
                      <a16:colId xmlns:a16="http://schemas.microsoft.com/office/drawing/2014/main" val="3218986270"/>
                    </a:ext>
                  </a:extLst>
                </a:gridCol>
                <a:gridCol w="1391056">
                  <a:extLst>
                    <a:ext uri="{9D8B030D-6E8A-4147-A177-3AD203B41FA5}">
                      <a16:colId xmlns:a16="http://schemas.microsoft.com/office/drawing/2014/main" val="1032159945"/>
                    </a:ext>
                  </a:extLst>
                </a:gridCol>
                <a:gridCol w="1449421">
                  <a:extLst>
                    <a:ext uri="{9D8B030D-6E8A-4147-A177-3AD203B41FA5}">
                      <a16:colId xmlns:a16="http://schemas.microsoft.com/office/drawing/2014/main" val="1480383267"/>
                    </a:ext>
                  </a:extLst>
                </a:gridCol>
                <a:gridCol w="2046814">
                  <a:extLst>
                    <a:ext uri="{9D8B030D-6E8A-4147-A177-3AD203B41FA5}">
                      <a16:colId xmlns:a16="http://schemas.microsoft.com/office/drawing/2014/main" val="1928685080"/>
                    </a:ext>
                  </a:extLst>
                </a:gridCol>
                <a:gridCol w="4109334">
                  <a:extLst>
                    <a:ext uri="{9D8B030D-6E8A-4147-A177-3AD203B41FA5}">
                      <a16:colId xmlns:a16="http://schemas.microsoft.com/office/drawing/2014/main" val="1758031665"/>
                    </a:ext>
                  </a:extLst>
                </a:gridCol>
                <a:gridCol w="1325234">
                  <a:extLst>
                    <a:ext uri="{9D8B030D-6E8A-4147-A177-3AD203B41FA5}">
                      <a16:colId xmlns:a16="http://schemas.microsoft.com/office/drawing/2014/main" val="3367147186"/>
                    </a:ext>
                  </a:extLst>
                </a:gridCol>
              </a:tblGrid>
              <a:tr h="370840">
                <a:tc>
                  <a:txBody>
                    <a:bodyPr/>
                    <a:lstStyle/>
                    <a:p>
                      <a:pPr algn="ctr"/>
                      <a:r>
                        <a:rPr lang="en-US" altLang="zh-TW" baseline="0" dirty="0" smtClean="0">
                          <a:latin typeface="Times New Roman" panose="02020603050405020304" pitchFamily="18" charset="0"/>
                          <a:ea typeface="標楷體" panose="03000509000000000000" pitchFamily="65" charset="-120"/>
                        </a:rPr>
                        <a:t>No.</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Year</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Author</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Book or paper</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Title</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Status</a:t>
                      </a:r>
                      <a:endParaRPr lang="zh-TW" altLang="en-US"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2517514970"/>
                  </a:ext>
                </a:extLst>
              </a:tr>
              <a:tr h="370840">
                <a:tc>
                  <a:txBody>
                    <a:bodyPr/>
                    <a:lstStyle/>
                    <a:p>
                      <a:pPr algn="ctr"/>
                      <a:r>
                        <a:rPr lang="en-US" altLang="zh-TW" baseline="0" dirty="0" smtClean="0">
                          <a:latin typeface="Times New Roman" panose="02020603050405020304" pitchFamily="18" charset="0"/>
                          <a:ea typeface="標楷體" panose="03000509000000000000" pitchFamily="65" charset="-120"/>
                        </a:rPr>
                        <a:t>1</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2016</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Gilbert </a:t>
                      </a:r>
                      <a:r>
                        <a:rPr lang="en-US" altLang="zh-TW" baseline="0" dirty="0" err="1" smtClean="0">
                          <a:latin typeface="Times New Roman" panose="02020603050405020304" pitchFamily="18" charset="0"/>
                          <a:ea typeface="標楷體" panose="03000509000000000000" pitchFamily="65" charset="-120"/>
                        </a:rPr>
                        <a:t>Strang</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Book</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sz="1400" baseline="0" dirty="0" smtClean="0">
                          <a:latin typeface="Times New Roman" panose="02020603050405020304" pitchFamily="18" charset="0"/>
                          <a:ea typeface="標楷體" panose="03000509000000000000" pitchFamily="65" charset="-120"/>
                        </a:rPr>
                        <a:t>Introduction to Linear Algebra (5</a:t>
                      </a:r>
                      <a:r>
                        <a:rPr lang="en-US" altLang="zh-TW" sz="1400" baseline="30000" dirty="0" smtClean="0">
                          <a:latin typeface="Times New Roman" panose="02020603050405020304" pitchFamily="18" charset="0"/>
                          <a:ea typeface="標楷體" panose="03000509000000000000" pitchFamily="65" charset="-120"/>
                        </a:rPr>
                        <a:t>th</a:t>
                      </a:r>
                      <a:r>
                        <a:rPr lang="en-US" altLang="zh-TW" sz="1400" baseline="0" dirty="0" smtClean="0">
                          <a:latin typeface="Times New Roman" panose="02020603050405020304" pitchFamily="18" charset="0"/>
                          <a:ea typeface="標楷體" panose="03000509000000000000" pitchFamily="65" charset="-120"/>
                        </a:rPr>
                        <a:t> edition)</a:t>
                      </a:r>
                      <a:endParaRPr lang="zh-TW" altLang="en-US" sz="1400"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Appear</a:t>
                      </a:r>
                      <a:endParaRPr lang="zh-TW" altLang="en-US"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4129908108"/>
                  </a:ext>
                </a:extLst>
              </a:tr>
              <a:tr h="370840">
                <a:tc>
                  <a:txBody>
                    <a:bodyPr/>
                    <a:lstStyle/>
                    <a:p>
                      <a:pPr algn="ctr"/>
                      <a:r>
                        <a:rPr lang="en-US" altLang="zh-TW" baseline="0" dirty="0" smtClean="0">
                          <a:latin typeface="Times New Roman" panose="02020603050405020304" pitchFamily="18" charset="0"/>
                          <a:ea typeface="標楷體" panose="03000509000000000000" pitchFamily="65" charset="-120"/>
                        </a:rPr>
                        <a:t>2</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2021</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YL Huang</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TAFM</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sz="1400" b="0" i="0" kern="1200" dirty="0" smtClean="0">
                          <a:solidFill>
                            <a:schemeClr val="dk1"/>
                          </a:solidFill>
                          <a:effectLst/>
                          <a:latin typeface="Times New Roman" panose="02020603050405020304" pitchFamily="18" charset="0"/>
                          <a:ea typeface="+mn-ea"/>
                          <a:cs typeface="Times New Roman" panose="02020603050405020304" pitchFamily="18" charset="0"/>
                        </a:rPr>
                        <a:t>Study on the stress intensity factor and the double-degeneracy mechanism in the BEM/BIEM for anti-plane shear problems</a:t>
                      </a:r>
                    </a:p>
                    <a:p>
                      <a:pPr algn="ctr"/>
                      <a:r>
                        <a:rPr lang="en-US" altLang="zh-TW" sz="1400" b="0" i="0" kern="1200" baseline="0" dirty="0" smtClean="0">
                          <a:solidFill>
                            <a:schemeClr val="dk1"/>
                          </a:solidFill>
                          <a:effectLst/>
                          <a:latin typeface="Times New Roman" panose="02020603050405020304" pitchFamily="18" charset="0"/>
                          <a:ea typeface="+mn-ea"/>
                          <a:cs typeface="Times New Roman" panose="02020603050405020304" pitchFamily="18" charset="0"/>
                        </a:rPr>
                        <a:t>(double degeneracy)</a:t>
                      </a:r>
                      <a:endParaRPr lang="zh-TW" altLang="en-US" sz="14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Appear</a:t>
                      </a:r>
                      <a:endParaRPr lang="zh-TW" altLang="en-US"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3218003450"/>
                  </a:ext>
                </a:extLst>
              </a:tr>
              <a:tr h="370840">
                <a:tc>
                  <a:txBody>
                    <a:bodyPr/>
                    <a:lstStyle/>
                    <a:p>
                      <a:pPr algn="ctr"/>
                      <a:r>
                        <a:rPr lang="en-US" altLang="zh-TW" baseline="0" dirty="0" smtClean="0">
                          <a:latin typeface="Times New Roman" panose="02020603050405020304" pitchFamily="18" charset="0"/>
                          <a:ea typeface="標楷體" panose="03000509000000000000" pitchFamily="65" charset="-120"/>
                        </a:rPr>
                        <a:t>3</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2021</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WC Tai</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CPAA</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sz="1400" baseline="0" dirty="0" smtClean="0">
                          <a:latin typeface="Times New Roman" panose="02020603050405020304" pitchFamily="18" charset="0"/>
                          <a:ea typeface="標楷體" panose="03000509000000000000" pitchFamily="65" charset="-120"/>
                        </a:rPr>
                        <a:t>An indirect BIE free of degenerate scales</a:t>
                      </a:r>
                    </a:p>
                    <a:p>
                      <a:pPr algn="ctr"/>
                      <a:r>
                        <a:rPr lang="en-US" altLang="zh-TW" sz="1400" baseline="0" dirty="0" smtClean="0">
                          <a:latin typeface="Times New Roman" panose="02020603050405020304" pitchFamily="18" charset="0"/>
                          <a:ea typeface="標楷體" panose="03000509000000000000" pitchFamily="65" charset="-120"/>
                        </a:rPr>
                        <a:t>(degenerate scale)</a:t>
                      </a:r>
                      <a:endParaRPr lang="zh-TW" altLang="en-US" sz="1400"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Appear</a:t>
                      </a:r>
                      <a:endParaRPr lang="zh-TW" altLang="en-US"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3916699003"/>
                  </a:ext>
                </a:extLst>
              </a:tr>
              <a:tr h="370840">
                <a:tc>
                  <a:txBody>
                    <a:bodyPr/>
                    <a:lstStyle/>
                    <a:p>
                      <a:pPr algn="ctr"/>
                      <a:r>
                        <a:rPr lang="en-US" altLang="zh-TW" baseline="0" dirty="0" smtClean="0">
                          <a:latin typeface="Times New Roman" panose="02020603050405020304" pitchFamily="18" charset="0"/>
                          <a:ea typeface="標楷體" panose="03000509000000000000" pitchFamily="65" charset="-120"/>
                        </a:rPr>
                        <a:t>4</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2021</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CH Shao</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EABE</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sz="1400" baseline="0" dirty="0" smtClean="0">
                          <a:latin typeface="Times New Roman" panose="02020603050405020304" pitchFamily="18" charset="0"/>
                          <a:ea typeface="標楷體" panose="03000509000000000000" pitchFamily="65" charset="-120"/>
                        </a:rPr>
                        <a:t>On the role of singular and </a:t>
                      </a:r>
                      <a:r>
                        <a:rPr lang="en-US" altLang="zh-TW" sz="1400" baseline="0" dirty="0" err="1" smtClean="0">
                          <a:latin typeface="Times New Roman" panose="02020603050405020304" pitchFamily="18" charset="0"/>
                          <a:ea typeface="標楷體" panose="03000509000000000000" pitchFamily="65" charset="-120"/>
                        </a:rPr>
                        <a:t>hypersingular</a:t>
                      </a:r>
                      <a:r>
                        <a:rPr lang="en-US" altLang="zh-TW" sz="1400" baseline="0" dirty="0" smtClean="0">
                          <a:latin typeface="Times New Roman" panose="02020603050405020304" pitchFamily="18" charset="0"/>
                          <a:ea typeface="標楷體" panose="03000509000000000000" pitchFamily="65" charset="-120"/>
                        </a:rPr>
                        <a:t> BIEs for the BVPs containing a degenerate boundary</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i="0" kern="1200" baseline="0" dirty="0" smtClean="0">
                          <a:solidFill>
                            <a:schemeClr val="dk1"/>
                          </a:solidFill>
                          <a:effectLst/>
                          <a:latin typeface="Times New Roman" panose="02020603050405020304" pitchFamily="18" charset="0"/>
                          <a:ea typeface="+mn-ea"/>
                          <a:cs typeface="Times New Roman" panose="02020603050405020304" pitchFamily="18" charset="0"/>
                        </a:rPr>
                        <a:t>(degenerate boundary)</a:t>
                      </a:r>
                      <a:endParaRPr lang="zh-TW" altLang="en-US" sz="1400" baseline="0" dirty="0" smtClean="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Appear</a:t>
                      </a:r>
                      <a:endParaRPr lang="zh-TW" altLang="en-US"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2182220451"/>
                  </a:ext>
                </a:extLst>
              </a:tr>
              <a:tr h="370840">
                <a:tc>
                  <a:txBody>
                    <a:bodyPr/>
                    <a:lstStyle/>
                    <a:p>
                      <a:pPr algn="ctr"/>
                      <a:r>
                        <a:rPr lang="en-US" altLang="zh-TW" baseline="0" dirty="0" smtClean="0">
                          <a:latin typeface="Times New Roman" panose="02020603050405020304" pitchFamily="18" charset="0"/>
                          <a:ea typeface="標楷體" panose="03000509000000000000" pitchFamily="65" charset="-120"/>
                        </a:rPr>
                        <a:t>5</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2022</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JH Kao</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JE</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sz="1400" baseline="0" dirty="0" smtClean="0">
                          <a:latin typeface="Times New Roman" panose="02020603050405020304" pitchFamily="18" charset="0"/>
                          <a:ea typeface="標楷體" panose="03000509000000000000" pitchFamily="65" charset="-120"/>
                        </a:rPr>
                        <a:t>Study on the double-degeneracy mechanism of BEM/BIEM for a plane elasticity problem with the line segments</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0" i="0" kern="1200" baseline="0" dirty="0" smtClean="0">
                          <a:solidFill>
                            <a:schemeClr val="dk1"/>
                          </a:solidFill>
                          <a:effectLst/>
                          <a:latin typeface="Times New Roman" panose="02020603050405020304" pitchFamily="18" charset="0"/>
                          <a:ea typeface="+mn-ea"/>
                          <a:cs typeface="Times New Roman" panose="02020603050405020304" pitchFamily="18" charset="0"/>
                        </a:rPr>
                        <a:t>(double degeneracy)</a:t>
                      </a:r>
                      <a:endParaRPr lang="zh-TW" altLang="en-US" sz="1400" baseline="0" dirty="0" smtClean="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Appear</a:t>
                      </a:r>
                      <a:endParaRPr lang="zh-TW" altLang="en-US"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1284639328"/>
                  </a:ext>
                </a:extLst>
              </a:tr>
              <a:tr h="370840">
                <a:tc>
                  <a:txBody>
                    <a:bodyPr/>
                    <a:lstStyle/>
                    <a:p>
                      <a:pPr algn="ctr"/>
                      <a:r>
                        <a:rPr lang="en-US" altLang="zh-TW" baseline="0" dirty="0" smtClean="0">
                          <a:latin typeface="Times New Roman" panose="02020603050405020304" pitchFamily="18" charset="0"/>
                          <a:ea typeface="標楷體" panose="03000509000000000000" pitchFamily="65" charset="-120"/>
                        </a:rPr>
                        <a:t>6</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2023</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aseline="0" smtClean="0">
                          <a:latin typeface="Times New Roman" panose="02020603050405020304" pitchFamily="18" charset="0"/>
                          <a:ea typeface="標楷體" panose="03000509000000000000" pitchFamily="65" charset="-120"/>
                        </a:rPr>
                        <a:t>JH Kao</a:t>
                      </a:r>
                      <a:endParaRPr lang="zh-TW" altLang="en-US" baseline="0" dirty="0" smtClean="0">
                        <a:latin typeface="Times New Roman" panose="02020603050405020304" pitchFamily="18" charset="0"/>
                        <a:ea typeface="標楷體" panose="03000509000000000000" pitchFamily="65" charset="-12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EABE</a:t>
                      </a:r>
                      <a:endParaRPr lang="zh-TW" altLang="en-US" baseline="0" dirty="0">
                        <a:latin typeface="Times New Roman" panose="02020603050405020304" pitchFamily="18" charset="0"/>
                        <a:ea typeface="標楷體" panose="03000509000000000000"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aseline="0" dirty="0" smtClean="0">
                          <a:latin typeface="Times New Roman" panose="02020603050405020304" pitchFamily="18" charset="0"/>
                          <a:ea typeface="標楷體" panose="03000509000000000000" pitchFamily="65" charset="-120"/>
                          <a:cs typeface="Times New Roman" panose="02020603050405020304" pitchFamily="18" charset="0"/>
                        </a:rPr>
                        <a:t>Are the direct and indirect BEM/BIEMs equivalent ?</a:t>
                      </a:r>
                      <a:endParaRPr lang="zh-TW" altLang="en-US" sz="1400" baseline="0" dirty="0" smtClean="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baseline="0" dirty="0" smtClean="0">
                          <a:latin typeface="Times New Roman" panose="02020603050405020304" pitchFamily="18" charset="0"/>
                          <a:ea typeface="標楷體" panose="03000509000000000000" pitchFamily="65" charset="-120"/>
                        </a:rPr>
                        <a:t>Under review</a:t>
                      </a:r>
                      <a:endParaRPr lang="zh-TW" altLang="en-US" baseline="0" dirty="0">
                        <a:latin typeface="Times New Roman" panose="02020603050405020304" pitchFamily="18" charset="0"/>
                        <a:ea typeface="標楷體" panose="03000509000000000000" pitchFamily="65" charset="-120"/>
                      </a:endParaRPr>
                    </a:p>
                  </a:txBody>
                  <a:tcPr anchor="ctr"/>
                </a:tc>
                <a:extLst>
                  <a:ext uri="{0D108BD9-81ED-4DB2-BD59-A6C34878D82A}">
                    <a16:rowId xmlns:a16="http://schemas.microsoft.com/office/drawing/2014/main" val="645663210"/>
                  </a:ext>
                </a:extLst>
              </a:tr>
            </a:tbl>
          </a:graphicData>
        </a:graphic>
      </p:graphicFrame>
      <p:sp>
        <p:nvSpPr>
          <p:cNvPr id="6" name="橢圓 5"/>
          <p:cNvSpPr/>
          <p:nvPr/>
        </p:nvSpPr>
        <p:spPr>
          <a:xfrm>
            <a:off x="593687" y="5295102"/>
            <a:ext cx="282102" cy="312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1</a:t>
            </a:r>
            <a:endParaRPr lang="zh-TW" altLang="en-US" dirty="0">
              <a:solidFill>
                <a:schemeClr val="tx1"/>
              </a:solidFill>
            </a:endParaRPr>
          </a:p>
        </p:txBody>
      </p:sp>
      <p:pic>
        <p:nvPicPr>
          <p:cNvPr id="1026"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254" y="5652348"/>
            <a:ext cx="956969" cy="1175798"/>
          </a:xfrm>
          <a:prstGeom prst="rect">
            <a:avLst/>
          </a:prstGeom>
          <a:noFill/>
          <a:extLst>
            <a:ext uri="{909E8E84-426E-40DD-AFC4-6F175D3DCCD1}">
              <a14:hiddenFill xmlns:a14="http://schemas.microsoft.com/office/drawing/2010/main">
                <a:solidFill>
                  <a:srgbClr val="FFFFFF"/>
                </a:solidFill>
              </a14:hiddenFill>
            </a:ext>
          </a:extLst>
        </p:spPr>
      </p:pic>
      <p:sp>
        <p:nvSpPr>
          <p:cNvPr id="8" name="橢圓 7"/>
          <p:cNvSpPr/>
          <p:nvPr/>
        </p:nvSpPr>
        <p:spPr>
          <a:xfrm>
            <a:off x="2461778" y="5365450"/>
            <a:ext cx="282102" cy="312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2</a:t>
            </a:r>
            <a:endParaRPr lang="zh-TW" altLang="en-US" dirty="0">
              <a:solidFill>
                <a:schemeClr val="tx1"/>
              </a:solidFill>
            </a:endParaRPr>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875" y="5694655"/>
            <a:ext cx="2068169" cy="1163345"/>
          </a:xfrm>
          <a:prstGeom prst="rect">
            <a:avLst/>
          </a:prstGeom>
        </p:spPr>
      </p:pic>
      <p:sp>
        <p:nvSpPr>
          <p:cNvPr id="10" name="橢圓 9"/>
          <p:cNvSpPr/>
          <p:nvPr/>
        </p:nvSpPr>
        <p:spPr>
          <a:xfrm>
            <a:off x="4432960" y="5365449"/>
            <a:ext cx="282102" cy="312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3</a:t>
            </a:r>
            <a:endParaRPr lang="zh-TW" altLang="en-US" dirty="0">
              <a:solidFill>
                <a:schemeClr val="tx1"/>
              </a:solidFill>
            </a:endParaRPr>
          </a:p>
        </p:txBody>
      </p:sp>
      <p:pic>
        <p:nvPicPr>
          <p:cNvPr id="9" name="圖片 8"/>
          <p:cNvPicPr>
            <a:picLocks noChangeAspect="1"/>
          </p:cNvPicPr>
          <p:nvPr/>
        </p:nvPicPr>
        <p:blipFill>
          <a:blip r:embed="rId4"/>
          <a:stretch>
            <a:fillRect/>
          </a:stretch>
        </p:blipFill>
        <p:spPr>
          <a:xfrm>
            <a:off x="5457173" y="5792854"/>
            <a:ext cx="1536699" cy="1000586"/>
          </a:xfrm>
          <a:prstGeom prst="rect">
            <a:avLst/>
          </a:prstGeom>
        </p:spPr>
      </p:pic>
      <p:sp>
        <p:nvSpPr>
          <p:cNvPr id="12" name="橢圓 11"/>
          <p:cNvSpPr/>
          <p:nvPr/>
        </p:nvSpPr>
        <p:spPr>
          <a:xfrm>
            <a:off x="6084472" y="5338515"/>
            <a:ext cx="282102" cy="312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4</a:t>
            </a:r>
            <a:endParaRPr lang="zh-TW" altLang="en-US" dirty="0">
              <a:solidFill>
                <a:schemeClr val="tx1"/>
              </a:solidFill>
            </a:endParaRPr>
          </a:p>
        </p:txBody>
      </p:sp>
      <p:pic>
        <p:nvPicPr>
          <p:cNvPr id="13" name="Picture 2" descr="FIG1-indir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598" y="5759214"/>
            <a:ext cx="1600332" cy="103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7773552" y="5338515"/>
            <a:ext cx="282102" cy="312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rPr>
              <a:t>5</a:t>
            </a:r>
            <a:endParaRPr lang="zh-TW" altLang="en-US" dirty="0">
              <a:solidFill>
                <a:schemeClr val="tx1"/>
              </a:solidFill>
            </a:endParaRPr>
          </a:p>
        </p:txBody>
      </p:sp>
      <p:sp>
        <p:nvSpPr>
          <p:cNvPr id="16" name="文字方塊 15"/>
          <p:cNvSpPr txBox="1"/>
          <p:nvPr/>
        </p:nvSpPr>
        <p:spPr>
          <a:xfrm>
            <a:off x="8986700" y="6624730"/>
            <a:ext cx="3473645" cy="261610"/>
          </a:xfrm>
          <a:prstGeom prst="rect">
            <a:avLst/>
          </a:prstGeom>
          <a:noFill/>
        </p:spPr>
        <p:txBody>
          <a:bodyPr wrap="square" rtlCol="0">
            <a:spAutoFit/>
          </a:bodyPr>
          <a:lstStyle/>
          <a:p>
            <a:pPr algn="ctr"/>
            <a:r>
              <a:rPr lang="en-US" altLang="zh-TW" sz="1050" dirty="0" smtClean="0">
                <a:latin typeface="Times New Roman" panose="02020603050405020304" pitchFamily="18" charset="0"/>
              </a:rPr>
              <a:t>File name: Mapping diagram of </a:t>
            </a:r>
            <a:r>
              <a:rPr lang="en-US" altLang="zh-TW" sz="1050" dirty="0" err="1" smtClean="0">
                <a:latin typeface="Times New Roman" panose="02020603050405020304" pitchFamily="18" charset="0"/>
              </a:rPr>
              <a:t>Strang</a:t>
            </a:r>
            <a:r>
              <a:rPr lang="en-US" altLang="zh-TW" sz="1050" dirty="0" smtClean="0">
                <a:latin typeface="Times New Roman" panose="02020603050405020304" pitchFamily="18" charset="0"/>
              </a:rPr>
              <a:t> Made by T.L.</a:t>
            </a:r>
            <a:endParaRPr lang="zh-TW" altLang="en-US" sz="1050" dirty="0">
              <a:latin typeface="Times New Roman" panose="02020603050405020304" pitchFamily="18" charset="0"/>
            </a:endParaRPr>
          </a:p>
        </p:txBody>
      </p:sp>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2371" y="5748750"/>
            <a:ext cx="1875829" cy="1055154"/>
          </a:xfrm>
          <a:prstGeom prst="rect">
            <a:avLst/>
          </a:prstGeom>
        </p:spPr>
      </p:pic>
      <p:sp>
        <p:nvSpPr>
          <p:cNvPr id="15" name="橢圓 14"/>
          <p:cNvSpPr/>
          <p:nvPr/>
        </p:nvSpPr>
        <p:spPr>
          <a:xfrm>
            <a:off x="9727452" y="5372781"/>
            <a:ext cx="282102" cy="3127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6</a:t>
            </a:r>
            <a:endParaRPr lang="zh-TW" altLang="en-US" dirty="0">
              <a:solidFill>
                <a:schemeClr val="tx1"/>
              </a:solidFill>
            </a:endParaRPr>
          </a:p>
        </p:txBody>
      </p:sp>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3393" y="5792854"/>
            <a:ext cx="1410220" cy="841184"/>
          </a:xfrm>
          <a:prstGeom prst="rect">
            <a:avLst/>
          </a:prstGeom>
        </p:spPr>
      </p:pic>
    </p:spTree>
    <p:extLst>
      <p:ext uri="{BB962C8B-B14F-4D97-AF65-F5344CB8AC3E}">
        <p14:creationId xmlns:p14="http://schemas.microsoft.com/office/powerpoint/2010/main" val="416952278"/>
      </p:ext>
    </p:extLst>
  </p:cSld>
  <p:clrMapOvr>
    <a:masterClrMapping/>
  </p:clrMapOvr>
  <p:transition>
    <p:cov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2"/>
          <p:cNvSpPr txBox="1">
            <a:spLocks/>
          </p:cNvSpPr>
          <p:nvPr/>
        </p:nvSpPr>
        <p:spPr>
          <a:xfrm>
            <a:off x="1559497" y="3923332"/>
            <a:ext cx="2273311" cy="85743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altLang="zh-TW" sz="2400" dirty="0">
                <a:solidFill>
                  <a:schemeClr val="tx1"/>
                </a:solidFill>
              </a:rPr>
              <a:t>    ASME, 1999 </a:t>
            </a:r>
          </a:p>
          <a:p>
            <a:pPr>
              <a:spcBef>
                <a:spcPts val="0"/>
              </a:spcBef>
            </a:pPr>
            <a:r>
              <a:rPr lang="en-US" altLang="zh-TW" sz="2400" dirty="0">
                <a:solidFill>
                  <a:schemeClr val="tx1"/>
                </a:solidFill>
              </a:rPr>
              <a:t>       (398 </a:t>
            </a:r>
            <a:r>
              <a:rPr lang="en-US" altLang="zh-TW" sz="2400" dirty="0" err="1">
                <a:solidFill>
                  <a:schemeClr val="tx1"/>
                </a:solidFill>
              </a:rPr>
              <a:t>citings</a:t>
            </a:r>
            <a:r>
              <a:rPr lang="en-US" altLang="zh-TW" sz="2400" dirty="0">
                <a:solidFill>
                  <a:schemeClr val="tx1"/>
                </a:solidFill>
              </a:rPr>
              <a:t>)</a:t>
            </a:r>
            <a:endParaRPr lang="zh-TW" altLang="en-US" sz="2400" dirty="0">
              <a:solidFill>
                <a:schemeClr val="tx1"/>
              </a:solidFill>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4350" y="2136279"/>
            <a:ext cx="1321083" cy="1697390"/>
          </a:xfrm>
          <a:prstGeom prst="rect">
            <a:avLst/>
          </a:prstGeom>
        </p:spPr>
      </p:pic>
      <p:sp>
        <p:nvSpPr>
          <p:cNvPr id="7" name="副標題 2"/>
          <p:cNvSpPr txBox="1">
            <a:spLocks/>
          </p:cNvSpPr>
          <p:nvPr/>
        </p:nvSpPr>
        <p:spPr>
          <a:xfrm>
            <a:off x="1847528" y="1281336"/>
            <a:ext cx="1903910" cy="8343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altLang="zh-TW" sz="2400" dirty="0">
                <a:solidFill>
                  <a:schemeClr val="tx1"/>
                </a:solidFill>
              </a:rPr>
              <a:t>ASCE, 1988 </a:t>
            </a:r>
          </a:p>
          <a:p>
            <a:pPr>
              <a:spcBef>
                <a:spcPts val="0"/>
              </a:spcBef>
            </a:pPr>
            <a:r>
              <a:rPr lang="en-US" altLang="zh-TW" sz="2400" dirty="0">
                <a:solidFill>
                  <a:schemeClr val="tx1"/>
                </a:solidFill>
              </a:rPr>
              <a:t>(324 </a:t>
            </a:r>
            <a:r>
              <a:rPr lang="en-US" altLang="zh-TW" sz="2400" dirty="0" err="1">
                <a:solidFill>
                  <a:schemeClr val="tx1"/>
                </a:solidFill>
              </a:rPr>
              <a:t>citings</a:t>
            </a:r>
            <a:r>
              <a:rPr lang="en-US" altLang="zh-TW" sz="2400" dirty="0">
                <a:solidFill>
                  <a:schemeClr val="tx1"/>
                </a:solidFill>
              </a:rPr>
              <a:t>)</a:t>
            </a:r>
            <a:endParaRPr lang="zh-TW" altLang="en-US" sz="2400" dirty="0">
              <a:solidFill>
                <a:schemeClr val="tx1"/>
              </a:solidFill>
            </a:endParaRPr>
          </a:p>
        </p:txBody>
      </p:sp>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767" y="4780765"/>
            <a:ext cx="1277049" cy="1645140"/>
          </a:xfrm>
          <a:prstGeom prst="rect">
            <a:avLst/>
          </a:prstGeom>
        </p:spPr>
      </p:pic>
      <p:sp>
        <p:nvSpPr>
          <p:cNvPr id="9" name="副標題 2"/>
          <p:cNvSpPr txBox="1">
            <a:spLocks/>
          </p:cNvSpPr>
          <p:nvPr/>
        </p:nvSpPr>
        <p:spPr>
          <a:xfrm>
            <a:off x="3975760" y="314170"/>
            <a:ext cx="2624296"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10000"/>
              </a:lnSpc>
            </a:pPr>
            <a:r>
              <a:rPr lang="zh-TW" altLang="en-US" sz="2700" dirty="0">
                <a:solidFill>
                  <a:schemeClr val="tx1"/>
                </a:solidFill>
              </a:rPr>
              <a:t>兩儀</a:t>
            </a:r>
            <a:endParaRPr lang="en-US" altLang="zh-TW" sz="2700" dirty="0">
              <a:solidFill>
                <a:schemeClr val="tx1"/>
              </a:solidFill>
            </a:endParaRPr>
          </a:p>
          <a:p>
            <a:pPr>
              <a:lnSpc>
                <a:spcPct val="110000"/>
              </a:lnSpc>
            </a:pPr>
            <a:r>
              <a:rPr lang="en-US" altLang="zh-TW" sz="2700" u="sng" dirty="0">
                <a:solidFill>
                  <a:srgbClr val="FF0000"/>
                </a:solidFill>
              </a:rPr>
              <a:t>Complex variable</a:t>
            </a:r>
            <a:endParaRPr lang="zh-TW" altLang="en-US" sz="2700" u="sng" dirty="0">
              <a:solidFill>
                <a:srgbClr val="FF0000"/>
              </a:solidFill>
            </a:endParaRPr>
          </a:p>
        </p:txBody>
      </p:sp>
      <p:sp>
        <p:nvSpPr>
          <p:cNvPr id="10" name="副標題 2"/>
          <p:cNvSpPr txBox="1">
            <a:spLocks/>
          </p:cNvSpPr>
          <p:nvPr/>
        </p:nvSpPr>
        <p:spPr>
          <a:xfrm>
            <a:off x="6551968" y="251306"/>
            <a:ext cx="1944216" cy="100696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30000"/>
              </a:lnSpc>
            </a:pPr>
            <a:r>
              <a:rPr lang="zh-TW" altLang="en-US" sz="2700" dirty="0">
                <a:solidFill>
                  <a:schemeClr val="tx1"/>
                </a:solidFill>
              </a:rPr>
              <a:t>四相</a:t>
            </a:r>
            <a:r>
              <a:rPr lang="en-US" altLang="zh-TW" sz="2800" u="sng" dirty="0">
                <a:solidFill>
                  <a:srgbClr val="FF0000"/>
                </a:solidFill>
              </a:rPr>
              <a:t>Quaternion</a:t>
            </a:r>
            <a:endParaRPr lang="zh-TW" altLang="en-US" sz="2700" u="sng" dirty="0">
              <a:solidFill>
                <a:srgbClr val="FF0000"/>
              </a:solidFill>
            </a:endParaRPr>
          </a:p>
        </p:txBody>
      </p:sp>
      <p:sp>
        <p:nvSpPr>
          <p:cNvPr id="11" name="副標題 2"/>
          <p:cNvSpPr txBox="1">
            <a:spLocks/>
          </p:cNvSpPr>
          <p:nvPr/>
        </p:nvSpPr>
        <p:spPr>
          <a:xfrm>
            <a:off x="8474488" y="243306"/>
            <a:ext cx="1869984" cy="123671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30000"/>
              </a:lnSpc>
            </a:pPr>
            <a:r>
              <a:rPr lang="zh-TW" altLang="en-US" sz="2700" dirty="0">
                <a:solidFill>
                  <a:schemeClr val="tx1"/>
                </a:solidFill>
              </a:rPr>
              <a:t>八卦</a:t>
            </a:r>
            <a:r>
              <a:rPr lang="en-US" altLang="zh-TW" sz="2800" u="sng" dirty="0">
                <a:solidFill>
                  <a:srgbClr val="FF0000"/>
                </a:solidFill>
              </a:rPr>
              <a:t>Clifford</a:t>
            </a:r>
            <a:endParaRPr lang="zh-TW" altLang="en-US" sz="2700" u="sng" dirty="0">
              <a:solidFill>
                <a:srgbClr val="FF0000"/>
              </a:solidFill>
            </a:endParaRPr>
          </a:p>
        </p:txBody>
      </p:sp>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9592" y="1362480"/>
            <a:ext cx="1229281" cy="1639041"/>
          </a:xfrm>
          <a:prstGeom prst="rect">
            <a:avLst/>
          </a:prstGeom>
        </p:spPr>
      </p:pic>
      <p:sp>
        <p:nvSpPr>
          <p:cNvPr id="13" name="副標題 2"/>
          <p:cNvSpPr txBox="1">
            <a:spLocks/>
          </p:cNvSpPr>
          <p:nvPr/>
        </p:nvSpPr>
        <p:spPr>
          <a:xfrm>
            <a:off x="4239792" y="1869969"/>
            <a:ext cx="880602" cy="3840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dirty="0">
                <a:solidFill>
                  <a:schemeClr val="tx1"/>
                </a:solidFill>
              </a:rPr>
              <a:t>2000</a:t>
            </a:r>
            <a:endParaRPr lang="zh-TW" altLang="en-US" sz="2400" dirty="0">
              <a:solidFill>
                <a:schemeClr val="tx1"/>
              </a:solidFill>
            </a:endParaRPr>
          </a:p>
        </p:txBody>
      </p:sp>
      <p:pic>
        <p:nvPicPr>
          <p:cNvPr id="14" name="圖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0448" y="4860017"/>
            <a:ext cx="1229281" cy="1639041"/>
          </a:xfrm>
          <a:prstGeom prst="rect">
            <a:avLst/>
          </a:prstGeom>
        </p:spPr>
      </p:pic>
      <p:sp>
        <p:nvSpPr>
          <p:cNvPr id="15" name="副標題 2"/>
          <p:cNvSpPr txBox="1">
            <a:spLocks/>
          </p:cNvSpPr>
          <p:nvPr/>
        </p:nvSpPr>
        <p:spPr>
          <a:xfrm>
            <a:off x="4230648" y="5502378"/>
            <a:ext cx="897762" cy="3840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dirty="0">
                <a:solidFill>
                  <a:schemeClr val="tx1"/>
                </a:solidFill>
              </a:rPr>
              <a:t>2015</a:t>
            </a:r>
            <a:endParaRPr lang="zh-TW" altLang="en-US" sz="2400" dirty="0">
              <a:solidFill>
                <a:schemeClr val="tx1"/>
              </a:solidFill>
            </a:endParaRPr>
          </a:p>
        </p:txBody>
      </p:sp>
      <p:pic>
        <p:nvPicPr>
          <p:cNvPr id="16" name="圖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0447" y="3073075"/>
            <a:ext cx="1229281" cy="1676888"/>
          </a:xfrm>
          <a:prstGeom prst="rect">
            <a:avLst/>
          </a:prstGeom>
        </p:spPr>
      </p:pic>
      <p:sp>
        <p:nvSpPr>
          <p:cNvPr id="17" name="副標題 2"/>
          <p:cNvSpPr txBox="1">
            <a:spLocks/>
          </p:cNvSpPr>
          <p:nvPr/>
        </p:nvSpPr>
        <p:spPr>
          <a:xfrm>
            <a:off x="4266080" y="3554913"/>
            <a:ext cx="826882" cy="3840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dirty="0">
                <a:solidFill>
                  <a:schemeClr val="tx1"/>
                </a:solidFill>
              </a:rPr>
              <a:t>2013</a:t>
            </a:r>
            <a:endParaRPr lang="zh-TW" altLang="en-US" sz="2400" dirty="0">
              <a:solidFill>
                <a:schemeClr val="tx1"/>
              </a:solidFill>
            </a:endParaRPr>
          </a:p>
        </p:txBody>
      </p:sp>
      <p:pic>
        <p:nvPicPr>
          <p:cNvPr id="18" name="圖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7152" y="1595662"/>
            <a:ext cx="1476737" cy="1968982"/>
          </a:xfrm>
          <a:prstGeom prst="rect">
            <a:avLst/>
          </a:prstGeom>
        </p:spPr>
      </p:pic>
      <p:sp>
        <p:nvSpPr>
          <p:cNvPr id="19" name="副標題 2"/>
          <p:cNvSpPr txBox="1">
            <a:spLocks/>
          </p:cNvSpPr>
          <p:nvPr/>
        </p:nvSpPr>
        <p:spPr>
          <a:xfrm>
            <a:off x="8895168" y="1206474"/>
            <a:ext cx="1126834" cy="3840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dirty="0">
                <a:solidFill>
                  <a:schemeClr val="tx1"/>
                </a:solidFill>
              </a:rPr>
              <a:t>2016</a:t>
            </a:r>
            <a:endParaRPr lang="zh-TW" altLang="en-US" sz="2400" dirty="0">
              <a:solidFill>
                <a:schemeClr val="tx1"/>
              </a:solidFill>
            </a:endParaRPr>
          </a:p>
        </p:txBody>
      </p:sp>
      <p:sp>
        <p:nvSpPr>
          <p:cNvPr id="20" name="副標題 2"/>
          <p:cNvSpPr txBox="1">
            <a:spLocks/>
          </p:cNvSpPr>
          <p:nvPr/>
        </p:nvSpPr>
        <p:spPr>
          <a:xfrm>
            <a:off x="6168008" y="4970496"/>
            <a:ext cx="1457362" cy="91291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dirty="0">
                <a:solidFill>
                  <a:schemeClr val="tx1"/>
                </a:solidFill>
              </a:rPr>
              <a:t>NTU/MSV</a:t>
            </a:r>
          </a:p>
          <a:p>
            <a:r>
              <a:rPr lang="en-US" altLang="zh-TW" sz="2400" dirty="0">
                <a:solidFill>
                  <a:schemeClr val="tx1"/>
                </a:solidFill>
              </a:rPr>
              <a:t>H.-</a:t>
            </a:r>
            <a:r>
              <a:rPr lang="en-US" altLang="zh-TW" sz="2400" dirty="0" err="1">
                <a:solidFill>
                  <a:schemeClr val="tx1"/>
                </a:solidFill>
              </a:rPr>
              <a:t>K.Hong</a:t>
            </a:r>
            <a:endParaRPr lang="zh-TW" altLang="en-US" sz="2400" dirty="0">
              <a:solidFill>
                <a:schemeClr val="tx1"/>
              </a:solidFill>
            </a:endParaRPr>
          </a:p>
        </p:txBody>
      </p:sp>
      <p:sp>
        <p:nvSpPr>
          <p:cNvPr id="21" name="副標題 2"/>
          <p:cNvSpPr txBox="1">
            <a:spLocks/>
          </p:cNvSpPr>
          <p:nvPr/>
        </p:nvSpPr>
        <p:spPr>
          <a:xfrm>
            <a:off x="9120336" y="3573016"/>
            <a:ext cx="1587224"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dirty="0">
                <a:solidFill>
                  <a:schemeClr val="tx1"/>
                </a:solidFill>
              </a:rPr>
              <a:t>NCKU/MSV</a:t>
            </a:r>
          </a:p>
          <a:p>
            <a:r>
              <a:rPr lang="en-US" altLang="zh-TW" sz="2400" dirty="0">
                <a:solidFill>
                  <a:schemeClr val="tx1"/>
                </a:solidFill>
              </a:rPr>
              <a:t>L.W. Liu</a:t>
            </a:r>
            <a:endParaRPr lang="zh-TW" altLang="en-US" sz="2400" dirty="0">
              <a:solidFill>
                <a:schemeClr val="tx1"/>
              </a:solidFill>
            </a:endParaRPr>
          </a:p>
        </p:txBody>
      </p:sp>
      <p:sp>
        <p:nvSpPr>
          <p:cNvPr id="22" name="副標題 2"/>
          <p:cNvSpPr txBox="1">
            <a:spLocks/>
          </p:cNvSpPr>
          <p:nvPr/>
        </p:nvSpPr>
        <p:spPr>
          <a:xfrm>
            <a:off x="9293321" y="5131330"/>
            <a:ext cx="1457362" cy="75508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dirty="0">
                <a:solidFill>
                  <a:schemeClr val="tx1"/>
                </a:solidFill>
              </a:rPr>
              <a:t>TKU/MSV</a:t>
            </a:r>
          </a:p>
          <a:p>
            <a:r>
              <a:rPr lang="en-US" altLang="zh-TW" sz="2400" dirty="0">
                <a:solidFill>
                  <a:schemeClr val="tx1"/>
                </a:solidFill>
              </a:rPr>
              <a:t>J.W. Lee</a:t>
            </a:r>
            <a:endParaRPr lang="zh-TW" altLang="en-US" sz="2400" dirty="0">
              <a:solidFill>
                <a:schemeClr val="tx1"/>
              </a:solidFill>
            </a:endParaRPr>
          </a:p>
        </p:txBody>
      </p:sp>
      <p:pic>
        <p:nvPicPr>
          <p:cNvPr id="24" name="圖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58841" y="5669597"/>
            <a:ext cx="825232" cy="822137"/>
          </a:xfrm>
          <a:prstGeom prst="rect">
            <a:avLst/>
          </a:prstGeom>
        </p:spPr>
      </p:pic>
      <p:pic>
        <p:nvPicPr>
          <p:cNvPr id="25" name="圖片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5740" y="4123090"/>
            <a:ext cx="842628" cy="847407"/>
          </a:xfrm>
          <a:prstGeom prst="rect">
            <a:avLst/>
          </a:prstGeom>
        </p:spPr>
      </p:pic>
      <p:pic>
        <p:nvPicPr>
          <p:cNvPr id="26" name="圖片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1295" y="5628956"/>
            <a:ext cx="851772" cy="851772"/>
          </a:xfrm>
          <a:prstGeom prst="rect">
            <a:avLst/>
          </a:prstGeom>
        </p:spPr>
      </p:pic>
      <p:pic>
        <p:nvPicPr>
          <p:cNvPr id="27" name="圖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6917" y="1566491"/>
            <a:ext cx="1431215" cy="1951657"/>
          </a:xfrm>
          <a:prstGeom prst="rect">
            <a:avLst/>
          </a:prstGeom>
        </p:spPr>
      </p:pic>
      <p:sp>
        <p:nvSpPr>
          <p:cNvPr id="28" name="副標題 2"/>
          <p:cNvSpPr txBox="1">
            <a:spLocks/>
          </p:cNvSpPr>
          <p:nvPr/>
        </p:nvSpPr>
        <p:spPr>
          <a:xfrm>
            <a:off x="6960659" y="1218677"/>
            <a:ext cx="1126834" cy="3840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dirty="0">
                <a:solidFill>
                  <a:schemeClr val="tx1"/>
                </a:solidFill>
              </a:rPr>
              <a:t>2018</a:t>
            </a:r>
            <a:endParaRPr lang="zh-TW" altLang="en-US" sz="2400" dirty="0">
              <a:solidFill>
                <a:schemeClr val="tx1"/>
              </a:solidFill>
            </a:endParaRPr>
          </a:p>
        </p:txBody>
      </p:sp>
      <p:pic>
        <p:nvPicPr>
          <p:cNvPr id="29" name="圖片 28"/>
          <p:cNvPicPr>
            <a:picLocks noChangeAspect="1"/>
          </p:cNvPicPr>
          <p:nvPr/>
        </p:nvPicPr>
        <p:blipFill>
          <a:blip r:embed="rId12" cstate="print">
            <a:extLst>
              <a:ext uri="{BEBA8EAE-BF5A-486C-A8C5-ECC9F3942E4B}">
                <a14:imgProps xmlns:a14="http://schemas.microsoft.com/office/drawing/2010/main">
                  <a14:imgLayer r:embed="rId13">
                    <a14:imgEffect>
                      <a14:backgroundRemoval t="1852" b="98704" l="2167" r="97000">
                        <a14:foregroundMark x1="5333" y1="32222" x2="10000" y2="24630"/>
                        <a14:foregroundMark x1="9833" y1="25185" x2="9667" y2="31852"/>
                        <a14:foregroundMark x1="10000" y1="32037" x2="15167" y2="24815"/>
                        <a14:foregroundMark x1="74500" y1="32407" x2="72500" y2="32037"/>
                        <a14:foregroundMark x1="72500" y1="32222" x2="69500" y2="33704"/>
                        <a14:foregroundMark x1="69333" y1="34074" x2="68667" y2="36111"/>
                        <a14:foregroundMark x1="68833" y1="36111" x2="72333" y2="36852"/>
                        <a14:foregroundMark x1="72500" y1="37222" x2="73000" y2="38889"/>
                        <a14:foregroundMark x1="73000" y1="39074" x2="71167" y2="41111"/>
                        <a14:foregroundMark x1="36000" y1="77593" x2="35333" y2="86111"/>
                        <a14:foregroundMark x1="36000" y1="86111" x2="42167" y2="77037"/>
                        <a14:foregroundMark x1="45000" y1="81111" x2="43333" y2="86667"/>
                        <a14:foregroundMark x1="55333" y1="83333" x2="54167" y2="82963"/>
                        <a14:foregroundMark x1="64000" y1="83704" x2="62667" y2="85556"/>
                        <a14:foregroundMark x1="68167" y1="83333" x2="67000" y2="86481"/>
                        <a14:foregroundMark x1="68667" y1="83704" x2="70333" y2="82593"/>
                        <a14:foregroundMark x1="70500" y1="83333" x2="69833" y2="86667"/>
                        <a14:foregroundMark x1="47000" y1="96481" x2="50000" y2="97222"/>
                        <a14:foregroundMark x1="51333" y1="97222" x2="54500" y2="97222"/>
                        <a14:foregroundMark x1="55667" y1="97037" x2="59333" y2="95926"/>
                        <a14:foregroundMark x1="59333" y1="95926" x2="63500" y2="94259"/>
                        <a14:foregroundMark x1="64667" y1="94074" x2="68000" y2="91852"/>
                        <a14:foregroundMark x1="68500" y1="91481" x2="71500" y2="88519"/>
                        <a14:foregroundMark x1="72167" y1="87593" x2="75000" y2="80926"/>
                        <a14:foregroundMark x1="75000" y1="81111" x2="77000" y2="75370"/>
                        <a14:foregroundMark x1="77000" y1="75000" x2="78000" y2="67222"/>
                        <a14:foregroundMark x1="77667" y1="66667" x2="76667" y2="60000"/>
                        <a14:foregroundMark x1="76667" y1="59259" x2="81000" y2="57407"/>
                        <a14:foregroundMark x1="81167" y1="57407" x2="86167" y2="53889"/>
                        <a14:foregroundMark x1="86333" y1="53704" x2="91000" y2="47593"/>
                        <a14:foregroundMark x1="91167" y1="47407" x2="93667" y2="40741"/>
                        <a14:foregroundMark x1="93833" y1="40000" x2="94500" y2="32037"/>
                        <a14:foregroundMark x1="94833" y1="31852" x2="93333" y2="23704"/>
                        <a14:backgroundMark x1="51000" y1="98148" x2="56167" y2="98148"/>
                        <a14:backgroundMark x1="74667" y1="86296" x2="78500" y2="75926"/>
                        <a14:backgroundMark x1="45333" y1="97037" x2="48167" y2="98148"/>
                        <a14:backgroundMark x1="43667" y1="95926" x2="45333" y2="97037"/>
                        <a14:backgroundMark x1="43167" y1="95185" x2="45500" y2="96481"/>
                        <a14:backgroundMark x1="58333" y1="97778" x2="61167" y2="96852"/>
                        <a14:backgroundMark x1="62667" y1="96667" x2="65333" y2="94815"/>
                        <a14:backgroundMark x1="77667" y1="60370" x2="80000" y2="59259"/>
                        <a14:backgroundMark x1="80833" y1="58889" x2="84333" y2="56852"/>
                        <a14:backgroundMark x1="85000" y1="56296" x2="88167" y2="53704"/>
                        <a14:backgroundMark x1="88500" y1="53333" x2="90667" y2="50000"/>
                        <a14:backgroundMark x1="91000" y1="49444" x2="92667" y2="45741"/>
                        <a14:backgroundMark x1="95167" y1="30185" x2="95333" y2="35556"/>
                        <a14:backgroundMark x1="94333" y1="25185" x2="94667" y2="27593"/>
                        <a14:backgroundMark x1="93500" y1="23704" x2="94333" y2="25926"/>
                        <a14:backgroundMark x1="78000" y1="75556" x2="76667" y2="80000"/>
                        <a14:backgroundMark x1="76167" y1="81481" x2="73833" y2="86481"/>
                      </a14:backgroundRemoval>
                    </a14:imgEffect>
                  </a14:imgLayer>
                </a14:imgProps>
              </a:ext>
              <a:ext uri="{28A0092B-C50C-407E-A947-70E740481C1C}">
                <a14:useLocalDpi xmlns:a14="http://schemas.microsoft.com/office/drawing/2010/main" val="0"/>
              </a:ext>
            </a:extLst>
          </a:blip>
          <a:stretch>
            <a:fillRect/>
          </a:stretch>
        </p:blipFill>
        <p:spPr>
          <a:xfrm>
            <a:off x="1524000" y="6262801"/>
            <a:ext cx="651800" cy="586620"/>
          </a:xfrm>
          <a:prstGeom prst="rect">
            <a:avLst/>
          </a:prstGeom>
        </p:spPr>
      </p:pic>
      <p:pic>
        <p:nvPicPr>
          <p:cNvPr id="30" name="圖片 29"/>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1676" r="100000">
                        <a14:foregroundMark x1="12106" y1="20575" x2="10945" y2="35177"/>
                        <a14:foregroundMark x1="10282" y1="57301" x2="10282" y2="57301"/>
                        <a14:foregroundMark x1="11774" y1="20133" x2="14428" y2="13053"/>
                        <a14:foregroundMark x1="6302" y1="12168" x2="11443" y2="8850"/>
                        <a14:foregroundMark x1="14594" y1="7743" x2="20398" y2="6858"/>
                        <a14:foregroundMark x1="15091" y1="12611" x2="16252" y2="10619"/>
                        <a14:foregroundMark x1="5804" y1="59071" x2="11277" y2="62611"/>
                        <a14:foregroundMark x1="11111" y1="63496" x2="20232" y2="69248"/>
                        <a14:foregroundMark x1="26866" y1="70354" x2="33665" y2="63938"/>
                        <a14:foregroundMark x1="33167" y1="65487" x2="35158" y2="63717"/>
                        <a14:foregroundMark x1="14594" y1="32965" x2="18076" y2="31858"/>
                        <a14:foregroundMark x1="17579" y1="31858" x2="17745" y2="30531"/>
                        <a14:foregroundMark x1="28027" y1="7080" x2="34660" y2="13274"/>
                        <a14:foregroundMark x1="33665" y1="13053" x2="36153" y2="19469"/>
                        <a14:foregroundMark x1="32007" y1="24779" x2="24710" y2="31637"/>
                        <a14:foregroundMark x1="28027" y1="30973" x2="36650" y2="35177"/>
                        <a14:foregroundMark x1="36153" y1="35177" x2="42454" y2="41150"/>
                        <a14:foregroundMark x1="51244" y1="51327" x2="58043" y2="64381"/>
                        <a14:foregroundMark x1="41294" y1="40929" x2="40962" y2="55310"/>
                        <a14:foregroundMark x1="62852" y1="66150" x2="66003" y2="61283"/>
                        <a14:foregroundMark x1="66335" y1="60619" x2="68657" y2="51106"/>
                        <a14:foregroundMark x1="69320" y1="47345" x2="69652" y2="34956"/>
                        <a14:foregroundMark x1="69320" y1="35177" x2="62852" y2="34071"/>
                        <a14:foregroundMark x1="62355" y1="33850" x2="62355" y2="17699"/>
                        <a14:foregroundMark x1="62189" y1="17035" x2="66667" y2="7743"/>
                        <a14:foregroundMark x1="66667" y1="7965" x2="71144" y2="19469"/>
                        <a14:foregroundMark x1="72637" y1="24779" x2="74461" y2="30310"/>
                        <a14:foregroundMark x1="74461" y1="30310" x2="74129" y2="44469"/>
                        <a14:foregroundMark x1="73632" y1="44912" x2="76949" y2="48894"/>
                        <a14:foregroundMark x1="77280" y1="49336" x2="81758" y2="41372"/>
                        <a14:foregroundMark x1="81924" y1="40929" x2="81758" y2="28319"/>
                        <a14:foregroundMark x1="81924" y1="28097" x2="87396" y2="37389"/>
                        <a14:foregroundMark x1="87231" y1="38496" x2="90547" y2="55973"/>
                        <a14:foregroundMark x1="90713" y1="56858" x2="92537" y2="75885"/>
                        <a14:foregroundMark x1="5307" y1="92920" x2="5473" y2="93805"/>
                        <a14:foregroundMark x1="5804" y1="92699" x2="7297" y2="78097"/>
                        <a14:foregroundMark x1="9453" y1="93142" x2="11277" y2="74558"/>
                        <a14:foregroundMark x1="12106" y1="80088" x2="13599" y2="77434"/>
                        <a14:foregroundMark x1="13267" y1="78097" x2="16252" y2="77434"/>
                        <a14:foregroundMark x1="14428" y1="78761" x2="13267" y2="94248"/>
                        <a14:foregroundMark x1="16086" y1="84513" x2="17081" y2="92035"/>
                        <a14:foregroundMark x1="19071" y1="78761" x2="20066" y2="76991"/>
                        <a14:foregroundMark x1="19403" y1="92478" x2="20564" y2="87168"/>
                        <a14:foregroundMark x1="22388" y1="78097" x2="22388" y2="83407"/>
                        <a14:foregroundMark x1="21891" y1="93805" x2="23881" y2="90487"/>
                        <a14:foregroundMark x1="24710" y1="86947" x2="25705" y2="80088"/>
                        <a14:foregroundMark x1="28856" y1="92478" x2="29353" y2="93584"/>
                        <a14:foregroundMark x1="29685" y1="90708" x2="31012" y2="77876"/>
                        <a14:foregroundMark x1="41625" y1="78540" x2="40464" y2="76327"/>
                        <a14:foregroundMark x1="46269" y1="78540" x2="46434" y2="80531"/>
                        <a14:foregroundMark x1="50249" y1="78097" x2="50415" y2="85841"/>
                        <a14:foregroundMark x1="54063" y1="85841" x2="55058" y2="76327"/>
                        <a14:foregroundMark x1="58375" y1="84071" x2="58209" y2="76549"/>
                        <a14:foregroundMark x1="61857" y1="80752" x2="62355" y2="83407"/>
                        <a14:foregroundMark x1="66998" y1="81416" x2="67993" y2="81195"/>
                        <a14:foregroundMark x1="72139" y1="77655" x2="73300" y2="83407"/>
                        <a14:foregroundMark x1="76285" y1="76770" x2="76451" y2="85177"/>
                        <a14:foregroundMark x1="77778" y1="82743" x2="78109" y2="78761"/>
                        <a14:foregroundMark x1="82919" y1="81637" x2="83914" y2="81416"/>
                        <a14:foregroundMark x1="88226" y1="80088" x2="87231" y2="76106"/>
                        <a14:foregroundMark x1="87894" y1="81858" x2="87894" y2="86726"/>
                        <a14:foregroundMark x1="86401" y1="76770" x2="87562" y2="81637"/>
                        <a14:foregroundMark x1="88391" y1="79425" x2="89221" y2="75885"/>
                        <a14:foregroundMark x1="70481" y1="86504" x2="71808" y2="76770"/>
                        <a14:foregroundMark x1="53234" y1="90265" x2="51907" y2="89823"/>
                        <a14:foregroundMark x1="50580" y1="91814" x2="52405" y2="92478"/>
                        <a14:foregroundMark x1="57048" y1="90265" x2="55721" y2="93805"/>
                        <a14:foregroundMark x1="70149" y1="94469" x2="68325" y2="93805"/>
                        <a14:foregroundMark x1="77114" y1="90265" x2="75622" y2="89823"/>
                        <a14:foregroundMark x1="79768" y1="92478" x2="79934" y2="94027"/>
                        <a14:foregroundMark x1="85904" y1="92920" x2="86235" y2="94912"/>
                        <a14:foregroundMark x1="83416" y1="93805" x2="83416" y2="91814"/>
                        <a14:foregroundMark x1="91045" y1="94912" x2="91045" y2="91814"/>
                        <a14:foregroundMark x1="95357" y1="95133" x2="95357" y2="91814"/>
                        <a14:foregroundMark x1="5638" y1="91150" x2="5638" y2="91150"/>
                        <a14:foregroundMark x1="5970" y1="88717" x2="5970" y2="88717"/>
                        <a14:foregroundMark x1="10282" y1="86947" x2="10282" y2="86947"/>
                        <a14:foregroundMark x1="10945" y1="80310" x2="10945" y2="80310"/>
                        <a14:foregroundMark x1="31593" y1="81882" x2="32115" y2="90592"/>
                        <a14:foregroundMark x1="43342" y1="80488" x2="43864" y2="93728"/>
                        <a14:foregroundMark x1="44125" y1="93031" x2="46475" y2="82927"/>
                        <a14:foregroundMark x1="66580" y1="76655" x2="66580" y2="87108"/>
                        <a14:foregroundMark x1="67885" y1="82578" x2="69191" y2="87108"/>
                        <a14:foregroundMark x1="62141" y1="79443" x2="62663" y2="76307"/>
                        <a14:foregroundMark x1="64230" y1="76307" x2="65535" y2="79094"/>
                        <a14:foregroundMark x1="62402" y1="84321" x2="63185" y2="87108"/>
                        <a14:foregroundMark x1="63708" y1="87108" x2="65274" y2="84321"/>
                        <a14:foregroundMark x1="83551" y1="81882" x2="85379" y2="87456"/>
                        <a14:foregroundMark x1="83029" y1="82578" x2="82768" y2="86411"/>
                        <a14:foregroundMark x1="82768" y1="81882" x2="83029" y2="76307"/>
                        <a14:foregroundMark x1="84856" y1="79094" x2="84595" y2="77352"/>
                        <a14:foregroundMark x1="80679" y1="77352" x2="81201" y2="82927"/>
                        <a14:foregroundMark x1="80940" y1="83275" x2="80157" y2="86760"/>
                        <a14:foregroundMark x1="79112" y1="86760" x2="78329" y2="79791"/>
                        <a14:foregroundMark x1="78329" y1="78397" x2="79112" y2="75958"/>
                        <a14:foregroundMark x1="68407" y1="76307" x2="68930" y2="79443"/>
                        <a14:foregroundMark x1="79373" y1="75958" x2="80940" y2="77700"/>
                        <a14:foregroundMark x1="48825" y1="93031" x2="49347" y2="94425"/>
                        <a14:foregroundMark x1="61880" y1="90592" x2="60052" y2="94425"/>
                        <a14:foregroundMark x1="73107" y1="94077" x2="74413" y2="94077"/>
                        <a14:foregroundMark x1="65013" y1="93728" x2="66841" y2="89199"/>
                        <a14:foregroundMark x1="87990" y1="93031" x2="89295" y2="94077"/>
                        <a14:foregroundMark x1="69191" y1="90244" x2="71802" y2="89895"/>
                        <a14:foregroundMark x1="78590" y1="94425" x2="80940" y2="94425"/>
                        <a14:foregroundMark x1="73107" y1="83972" x2="73890" y2="86760"/>
                        <a14:foregroundMark x1="60052" y1="76655" x2="60836" y2="78397"/>
                        <a14:foregroundMark x1="60836" y1="84321" x2="59791" y2="87108"/>
                        <a14:foregroundMark x1="55614" y1="79791" x2="56919" y2="86760"/>
                        <a14:foregroundMark x1="60836" y1="83624" x2="60836" y2="83624"/>
                        <a14:foregroundMark x1="60052" y1="81533" x2="60052" y2="81533"/>
                        <a14:foregroundMark x1="33520" y1="87313" x2="35754" y2="80597"/>
                        <a14:foregroundMark x1="37989" y1="91045" x2="39106" y2="93284"/>
                        <a14:foregroundMark x1="56425" y1="90299" x2="59218" y2="89552"/>
                        <a14:foregroundMark x1="62570" y1="91045" x2="64804" y2="94030"/>
                        <a14:foregroundMark x1="54749" y1="94030" x2="57542" y2="94030"/>
                        <a14:foregroundMark x1="94413" y1="91791" x2="95531" y2="91791"/>
                        <a14:foregroundMark x1="93296" y1="94776" x2="95531" y2="94030"/>
                        <a14:backgroundMark x1="11774" y1="76991" x2="11277" y2="79425"/>
                        <a14:backgroundMark x1="55390" y1="82080" x2="55390" y2="82080"/>
                        <a14:backgroundMark x1="60033" y1="78761" x2="60033" y2="78761"/>
                        <a14:backgroundMark x1="60033" y1="84956" x2="60033" y2="84956"/>
                        <a14:backgroundMark x1="67993" y1="78982" x2="67993" y2="78982"/>
                        <a14:backgroundMark x1="72305" y1="82080" x2="72305" y2="82080"/>
                        <a14:backgroundMark x1="84080" y1="79204" x2="84080" y2="79204"/>
                        <a14:backgroundMark x1="87562" y1="80752" x2="87562" y2="80752"/>
                        <a14:backgroundMark x1="21559" y1="83628" x2="21559" y2="83628"/>
                        <a14:backgroundMark x1="21393" y1="81858" x2="21393" y2="81858"/>
                        <a14:backgroundMark x1="21559" y1="80310" x2="21559" y2="80310"/>
                        <a14:backgroundMark x1="10945" y1="81416" x2="10945" y2="81416"/>
                        <a14:backgroundMark x1="84909" y1="92478" x2="84909" y2="92478"/>
                        <a14:backgroundMark x1="84577" y1="95133" x2="84577" y2="95133"/>
                        <a14:backgroundMark x1="89718" y1="93142" x2="89718" y2="93142"/>
                        <a14:backgroundMark x1="89386" y1="95133" x2="89386" y2="95133"/>
                        <a14:backgroundMark x1="94527" y1="93805" x2="94527" y2="93805"/>
                        <a14:backgroundMark x1="79634" y1="78746" x2="79634" y2="84669"/>
                        <a14:backgroundMark x1="79634" y1="86063" x2="79634" y2="85366"/>
                        <a14:backgroundMark x1="69974" y1="84669" x2="69713" y2="87108"/>
                        <a14:backgroundMark x1="44909" y1="86063" x2="45431" y2="82578"/>
                        <a14:backgroundMark x1="61097" y1="81533" x2="61097" y2="81533"/>
                        <a14:backgroundMark x1="61619" y1="79791" x2="61619" y2="79791"/>
                        <a14:backgroundMark x1="22346" y1="46269" x2="22346" y2="46269"/>
                        <a14:backgroundMark x1="20670" y1="20896" x2="20670" y2="20896"/>
                        <a14:backgroundMark x1="68715" y1="25373" x2="68715" y2="25373"/>
                        <a14:backgroundMark x1="79330" y1="65672" x2="79330" y2="65672"/>
                        <a14:backgroundMark x1="83799" y1="56716" x2="83799" y2="56716"/>
                        <a14:backgroundMark x1="74860" y1="58209" x2="74860" y2="58209"/>
                        <a14:backgroundMark x1="38547" y1="70149" x2="49162" y2="62687"/>
                        <a14:backgroundMark x1="5028" y1="69403" x2="15642" y2="71642"/>
                        <a14:backgroundMark x1="12291" y1="95522" x2="31285" y2="96269"/>
                        <a14:backgroundMark x1="71508" y1="73134" x2="83240" y2="51493"/>
                        <a14:backgroundMark x1="91620" y1="89552" x2="97765" y2="88806"/>
                        <a14:backgroundMark x1="43575" y1="95522" x2="80447" y2="97015"/>
                        <a14:backgroundMark x1="3352" y1="82836" x2="3352" y2="97015"/>
                        <a14:backgroundMark x1="12291" y1="85075" x2="11173" y2="94030"/>
                        <a14:backgroundMark x1="7263" y1="91045" x2="7263" y2="94776"/>
                        <a14:backgroundMark x1="9497" y1="79851" x2="9497" y2="76866"/>
                        <a14:backgroundMark x1="18436" y1="83582" x2="18436" y2="88060"/>
                        <a14:backgroundMark x1="28492" y1="80597" x2="27374" y2="91045"/>
                        <a14:backgroundMark x1="24022" y1="81343" x2="24022" y2="85075"/>
                        <a14:backgroundMark x1="32961" y1="82836" x2="32961" y2="85075"/>
                        <a14:backgroundMark x1="41341" y1="81343" x2="41899" y2="82090"/>
                        <a14:backgroundMark x1="42458" y1="89552" x2="43017" y2="93284"/>
                        <a14:backgroundMark x1="48603" y1="81343" x2="48045" y2="88806"/>
                        <a14:backgroundMark x1="51955" y1="88806" x2="61453" y2="88806"/>
                        <a14:backgroundMark x1="63128" y1="88060" x2="82123" y2="88806"/>
                        <a14:backgroundMark x1="82682" y1="88806" x2="90503" y2="88060"/>
                        <a14:backgroundMark x1="89385" y1="76866" x2="90503" y2="85075"/>
                        <a14:backgroundMark x1="51955" y1="77612" x2="51955" y2="82090"/>
                        <a14:backgroundMark x1="69832" y1="76866" x2="69832" y2="80597"/>
                        <a14:backgroundMark x1="74302" y1="79851" x2="74860" y2="84328"/>
                        <a14:backgroundMark x1="86034" y1="83582" x2="87151" y2="88806"/>
                        <a14:backgroundMark x1="89385" y1="74627" x2="89944" y2="77612"/>
                        <a14:backgroundMark x1="54190" y1="93284" x2="55307" y2="91791"/>
                        <a14:backgroundMark x1="59218" y1="92537" x2="59777" y2="91045"/>
                        <a14:backgroundMark x1="70950" y1="92537" x2="73184" y2="91045"/>
                        <a14:backgroundMark x1="77095" y1="94776" x2="78212" y2="91045"/>
                        <a14:backgroundMark x1="81006" y1="98507" x2="97765" y2="98507"/>
                        <a14:backgroundMark x1="92737" y1="91045" x2="93296" y2="92537"/>
                        <a14:backgroundMark x1="92737" y1="96269" x2="92737" y2="95522"/>
                        <a14:backgroundMark x1="66480" y1="94776" x2="67039" y2="92537"/>
                      </a14:backgroundRemoval>
                    </a14:imgEffect>
                  </a14:imgLayer>
                </a14:imgProps>
              </a:ext>
              <a:ext uri="{28A0092B-C50C-407E-A947-70E740481C1C}">
                <a14:useLocalDpi xmlns:a14="http://schemas.microsoft.com/office/drawing/2010/main" val="0"/>
              </a:ext>
            </a:extLst>
          </a:blip>
          <a:stretch>
            <a:fillRect/>
          </a:stretch>
        </p:blipFill>
        <p:spPr>
          <a:xfrm>
            <a:off x="9995623" y="6351372"/>
            <a:ext cx="662437" cy="496553"/>
          </a:xfrm>
          <a:prstGeom prst="rect">
            <a:avLst/>
          </a:prstGeom>
        </p:spPr>
      </p:pic>
      <p:sp>
        <p:nvSpPr>
          <p:cNvPr id="32" name="副標題 2"/>
          <p:cNvSpPr txBox="1">
            <a:spLocks/>
          </p:cNvSpPr>
          <p:nvPr/>
        </p:nvSpPr>
        <p:spPr>
          <a:xfrm>
            <a:off x="1487488" y="334746"/>
            <a:ext cx="2624296"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10000"/>
              </a:lnSpc>
            </a:pPr>
            <a:r>
              <a:rPr lang="zh-TW" altLang="en-US" sz="2700" dirty="0">
                <a:solidFill>
                  <a:schemeClr val="tx1"/>
                </a:solidFill>
              </a:rPr>
              <a:t>太極</a:t>
            </a:r>
            <a:endParaRPr lang="en-US" altLang="zh-TW" sz="2700" dirty="0">
              <a:solidFill>
                <a:schemeClr val="tx1"/>
              </a:solidFill>
            </a:endParaRPr>
          </a:p>
          <a:p>
            <a:pPr>
              <a:lnSpc>
                <a:spcPct val="110000"/>
              </a:lnSpc>
            </a:pPr>
            <a:r>
              <a:rPr lang="en-US" altLang="zh-TW" sz="2700" u="sng" dirty="0">
                <a:solidFill>
                  <a:srgbClr val="FF0000"/>
                </a:solidFill>
              </a:rPr>
              <a:t>Real variable</a:t>
            </a:r>
            <a:endParaRPr lang="zh-TW" altLang="en-US" sz="2700" u="sng" dirty="0">
              <a:solidFill>
                <a:srgbClr val="FF0000"/>
              </a:solidFill>
            </a:endParaRPr>
          </a:p>
        </p:txBody>
      </p:sp>
      <p:pic>
        <p:nvPicPr>
          <p:cNvPr id="31" name="Picture 8" descr="海大"/>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92562" y="4064895"/>
            <a:ext cx="1007695" cy="96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副標題 2"/>
          <p:cNvSpPr txBox="1">
            <a:spLocks/>
          </p:cNvSpPr>
          <p:nvPr/>
        </p:nvSpPr>
        <p:spPr>
          <a:xfrm>
            <a:off x="5888086" y="3429001"/>
            <a:ext cx="2080123" cy="104356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dirty="0">
                <a:solidFill>
                  <a:schemeClr val="tx1"/>
                </a:solidFill>
              </a:rPr>
              <a:t>NTOU/MSV</a:t>
            </a:r>
          </a:p>
          <a:p>
            <a:r>
              <a:rPr lang="en-US" altLang="zh-TW" sz="2400" dirty="0">
                <a:solidFill>
                  <a:schemeClr val="tx1"/>
                </a:solidFill>
              </a:rPr>
              <a:t>J. T. Chen</a:t>
            </a:r>
            <a:endParaRPr lang="zh-TW" altLang="en-US" sz="2400" dirty="0">
              <a:solidFill>
                <a:schemeClr val="tx1"/>
              </a:solidFill>
            </a:endParaRPr>
          </a:p>
        </p:txBody>
      </p:sp>
    </p:spTree>
    <p:extLst>
      <p:ext uri="{BB962C8B-B14F-4D97-AF65-F5344CB8AC3E}">
        <p14:creationId xmlns:p14="http://schemas.microsoft.com/office/powerpoint/2010/main" val="466198868"/>
      </p:ext>
    </p:extLst>
  </p:cSld>
  <p:clrMapOvr>
    <a:masterClrMapping/>
  </p:clrMapOvr>
  <p:transition>
    <p:cov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日期版面配置區 1"/>
          <p:cNvSpPr>
            <a:spLocks noGrp="1"/>
          </p:cNvSpPr>
          <p:nvPr>
            <p:ph type="dt" sz="half" idx="4294967295"/>
          </p:nvPr>
        </p:nvSpPr>
        <p:spPr/>
        <p:txBody>
          <a:bodyPr/>
          <a:lstStyle/>
          <a:p>
            <a:fld id="{321DEB4C-A56D-4310-A7AF-B77EB20E1B76}" type="datetime1">
              <a:rPr lang="zh-TW" altLang="en-US"/>
              <a:pPr/>
              <a:t>2023/9/14</a:t>
            </a:fld>
            <a:endParaRPr lang="en-US" altLang="zh-TW"/>
          </a:p>
        </p:txBody>
      </p:sp>
      <p:sp>
        <p:nvSpPr>
          <p:cNvPr id="33" name="投影片編號版面配置區 2"/>
          <p:cNvSpPr>
            <a:spLocks noGrp="1"/>
          </p:cNvSpPr>
          <p:nvPr>
            <p:ph type="sldNum" sz="quarter" idx="4294967295"/>
          </p:nvPr>
        </p:nvSpPr>
        <p:spPr/>
        <p:txBody>
          <a:bodyPr/>
          <a:lstStyle/>
          <a:p>
            <a:r>
              <a:rPr lang="en-US" altLang="zh-TW"/>
              <a:t>    Page </a:t>
            </a:r>
            <a:fld id="{5E4A694D-E1A0-451A-885A-5983987E0121}" type="slidenum">
              <a:rPr lang="en-US" altLang="zh-TW"/>
              <a:pPr/>
              <a:t>67</a:t>
            </a:fld>
            <a:endParaRPr lang="en-US" altLang="zh-TW"/>
          </a:p>
        </p:txBody>
      </p:sp>
      <p:sp>
        <p:nvSpPr>
          <p:cNvPr id="1284230" name="Text Box 134"/>
          <p:cNvSpPr txBox="1">
            <a:spLocks noChangeArrowheads="1"/>
          </p:cNvSpPr>
          <p:nvPr/>
        </p:nvSpPr>
        <p:spPr bwMode="auto">
          <a:xfrm>
            <a:off x="4067175" y="-47625"/>
            <a:ext cx="419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TW" altLang="en-US" sz="4400">
                <a:solidFill>
                  <a:schemeClr val="tx2"/>
                </a:solidFill>
                <a:ea typeface="標楷體" panose="03000509000000000000" pitchFamily="65" charset="-120"/>
              </a:rPr>
              <a:t>八卦邊界元</a:t>
            </a:r>
          </a:p>
        </p:txBody>
      </p:sp>
      <p:graphicFrame>
        <p:nvGraphicFramePr>
          <p:cNvPr id="1284231" name="Object 135"/>
          <p:cNvGraphicFramePr>
            <a:graphicFrameLocks noChangeAspect="1"/>
          </p:cNvGraphicFramePr>
          <p:nvPr/>
        </p:nvGraphicFramePr>
        <p:xfrm>
          <a:off x="4800600" y="4038600"/>
          <a:ext cx="685800" cy="685800"/>
        </p:xfrm>
        <a:graphic>
          <a:graphicData uri="http://schemas.openxmlformats.org/presentationml/2006/ole">
            <mc:AlternateContent xmlns:mc="http://schemas.openxmlformats.org/markup-compatibility/2006">
              <mc:Choice xmlns:v="urn:schemas-microsoft-com:vml" Requires="v">
                <p:oleObj spid="_x0000_s93526" name="Equation" r:id="rId3" imgW="228600" imgH="228600" progId="Equation.DSMT4">
                  <p:embed/>
                </p:oleObj>
              </mc:Choice>
              <mc:Fallback>
                <p:oleObj name="Equation" r:id="rId3" imgW="228600" imgH="228600" progId="Equation.DSMT4">
                  <p:embed/>
                  <p:pic>
                    <p:nvPicPr>
                      <p:cNvPr id="1284231" name="Object 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038600"/>
                        <a:ext cx="6858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32" name="Object 136"/>
          <p:cNvGraphicFramePr>
            <a:graphicFrameLocks noChangeAspect="1"/>
          </p:cNvGraphicFramePr>
          <p:nvPr/>
        </p:nvGraphicFramePr>
        <p:xfrm>
          <a:off x="7086601" y="4038601"/>
          <a:ext cx="493713" cy="493713"/>
        </p:xfrm>
        <a:graphic>
          <a:graphicData uri="http://schemas.openxmlformats.org/presentationml/2006/ole">
            <mc:AlternateContent xmlns:mc="http://schemas.openxmlformats.org/markup-compatibility/2006">
              <mc:Choice xmlns:v="urn:schemas-microsoft-com:vml" Requires="v">
                <p:oleObj spid="_x0000_s93527" name="Equation" r:id="rId5" imgW="164880" imgH="164880" progId="Equation.DSMT4">
                  <p:embed/>
                </p:oleObj>
              </mc:Choice>
              <mc:Fallback>
                <p:oleObj name="Equation" r:id="rId5" imgW="164880" imgH="164880" progId="Equation.DSMT4">
                  <p:embed/>
                  <p:pic>
                    <p:nvPicPr>
                      <p:cNvPr id="1284232" name="Object 1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1" y="4038601"/>
                        <a:ext cx="493713"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33" name="Object 137"/>
          <p:cNvGraphicFramePr>
            <a:graphicFrameLocks noChangeAspect="1"/>
          </p:cNvGraphicFramePr>
          <p:nvPr/>
        </p:nvGraphicFramePr>
        <p:xfrm>
          <a:off x="6858000" y="2768601"/>
          <a:ext cx="457200" cy="493713"/>
        </p:xfrm>
        <a:graphic>
          <a:graphicData uri="http://schemas.openxmlformats.org/presentationml/2006/ole">
            <mc:AlternateContent xmlns:mc="http://schemas.openxmlformats.org/markup-compatibility/2006">
              <mc:Choice xmlns:v="urn:schemas-microsoft-com:vml" Requires="v">
                <p:oleObj spid="_x0000_s93528" name="Equation" r:id="rId7" imgW="152280" imgH="164880" progId="Equation.DSMT4">
                  <p:embed/>
                </p:oleObj>
              </mc:Choice>
              <mc:Fallback>
                <p:oleObj name="Equation" r:id="rId7" imgW="152280" imgH="164880" progId="Equation.DSMT4">
                  <p:embed/>
                  <p:pic>
                    <p:nvPicPr>
                      <p:cNvPr id="1284233" name="Object 1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768601"/>
                        <a:ext cx="45720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34" name="Object 138"/>
          <p:cNvGraphicFramePr>
            <a:graphicFrameLocks noChangeAspect="1"/>
          </p:cNvGraphicFramePr>
          <p:nvPr/>
        </p:nvGraphicFramePr>
        <p:xfrm>
          <a:off x="4953001" y="2692401"/>
          <a:ext cx="493713" cy="493713"/>
        </p:xfrm>
        <a:graphic>
          <a:graphicData uri="http://schemas.openxmlformats.org/presentationml/2006/ole">
            <mc:AlternateContent xmlns:mc="http://schemas.openxmlformats.org/markup-compatibility/2006">
              <mc:Choice xmlns:v="urn:schemas-microsoft-com:vml" Requires="v">
                <p:oleObj spid="_x0000_s93529" name="Equation" r:id="rId9" imgW="164880" imgH="164880" progId="Equation.DSMT4">
                  <p:embed/>
                </p:oleObj>
              </mc:Choice>
              <mc:Fallback>
                <p:oleObj name="Equation" r:id="rId9" imgW="164880" imgH="164880" progId="Equation.DSMT4">
                  <p:embed/>
                  <p:pic>
                    <p:nvPicPr>
                      <p:cNvPr id="1284234" name="Object 1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1" y="2692401"/>
                        <a:ext cx="493713"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35" name="Object 139"/>
          <p:cNvGraphicFramePr>
            <a:graphicFrameLocks noChangeAspect="1"/>
          </p:cNvGraphicFramePr>
          <p:nvPr/>
        </p:nvGraphicFramePr>
        <p:xfrm>
          <a:off x="4419600" y="2667000"/>
          <a:ext cx="446088" cy="508000"/>
        </p:xfrm>
        <a:graphic>
          <a:graphicData uri="http://schemas.openxmlformats.org/presentationml/2006/ole">
            <mc:AlternateContent xmlns:mc="http://schemas.openxmlformats.org/markup-compatibility/2006">
              <mc:Choice xmlns:v="urn:schemas-microsoft-com:vml" Requires="v">
                <p:oleObj spid="_x0000_s93530" name="Equation" r:id="rId11" imgW="177480" imgH="203040" progId="Equation.DSMT4">
                  <p:embed/>
                </p:oleObj>
              </mc:Choice>
              <mc:Fallback>
                <p:oleObj name="Equation" r:id="rId11" imgW="177480" imgH="203040" progId="Equation.DSMT4">
                  <p:embed/>
                  <p:pic>
                    <p:nvPicPr>
                      <p:cNvPr id="1284235" name="Object 1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600" y="2667000"/>
                        <a:ext cx="446088" cy="508000"/>
                      </a:xfrm>
                      <a:prstGeom prst="rect">
                        <a:avLst/>
                      </a:prstGeom>
                      <a:solidFill>
                        <a:srgbClr val="FF99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36" name="Object 140"/>
          <p:cNvGraphicFramePr>
            <a:graphicFrameLocks noChangeAspect="1"/>
          </p:cNvGraphicFramePr>
          <p:nvPr/>
        </p:nvGraphicFramePr>
        <p:xfrm>
          <a:off x="7620001" y="3962400"/>
          <a:ext cx="1590675" cy="573088"/>
        </p:xfrm>
        <a:graphic>
          <a:graphicData uri="http://schemas.openxmlformats.org/presentationml/2006/ole">
            <mc:AlternateContent xmlns:mc="http://schemas.openxmlformats.org/markup-compatibility/2006">
              <mc:Choice xmlns:v="urn:schemas-microsoft-com:vml" Requires="v">
                <p:oleObj spid="_x0000_s93531" name="Equation" r:id="rId13" imgW="634680" imgH="228600" progId="Equation.DSMT4">
                  <p:embed/>
                </p:oleObj>
              </mc:Choice>
              <mc:Fallback>
                <p:oleObj name="Equation" r:id="rId13" imgW="634680" imgH="228600" progId="Equation.DSMT4">
                  <p:embed/>
                  <p:pic>
                    <p:nvPicPr>
                      <p:cNvPr id="1284236" name="Object 1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01" y="3962400"/>
                        <a:ext cx="1590675" cy="573088"/>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37" name="Object 141"/>
          <p:cNvGraphicFramePr>
            <a:graphicFrameLocks noChangeAspect="1"/>
          </p:cNvGraphicFramePr>
          <p:nvPr/>
        </p:nvGraphicFramePr>
        <p:xfrm>
          <a:off x="7391401" y="2768600"/>
          <a:ext cx="733425" cy="508000"/>
        </p:xfrm>
        <a:graphic>
          <a:graphicData uri="http://schemas.openxmlformats.org/presentationml/2006/ole">
            <mc:AlternateContent xmlns:mc="http://schemas.openxmlformats.org/markup-compatibility/2006">
              <mc:Choice xmlns:v="urn:schemas-microsoft-com:vml" Requires="v">
                <p:oleObj spid="_x0000_s93532" name="Equation" r:id="rId15" imgW="291960" imgH="203040" progId="Equation.DSMT4">
                  <p:embed/>
                </p:oleObj>
              </mc:Choice>
              <mc:Fallback>
                <p:oleObj name="Equation" r:id="rId15" imgW="291960" imgH="203040" progId="Equation.DSMT4">
                  <p:embed/>
                  <p:pic>
                    <p:nvPicPr>
                      <p:cNvPr id="1284237" name="Object 1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91401" y="2768600"/>
                        <a:ext cx="733425" cy="508000"/>
                      </a:xfrm>
                      <a:prstGeom prst="rect">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49" name="Object 153"/>
          <p:cNvGraphicFramePr>
            <a:graphicFrameLocks noChangeAspect="1"/>
          </p:cNvGraphicFramePr>
          <p:nvPr/>
        </p:nvGraphicFramePr>
        <p:xfrm>
          <a:off x="1600200" y="3962400"/>
          <a:ext cx="3200400" cy="457200"/>
        </p:xfrm>
        <a:graphic>
          <a:graphicData uri="http://schemas.openxmlformats.org/presentationml/2006/ole">
            <mc:AlternateContent xmlns:mc="http://schemas.openxmlformats.org/markup-compatibility/2006">
              <mc:Choice xmlns:v="urn:schemas-microsoft-com:vml" Requires="v">
                <p:oleObj spid="_x0000_s93533" name="Equation" r:id="rId17" imgW="1600200" imgH="228600" progId="Equation.DSMT4">
                  <p:embed/>
                </p:oleObj>
              </mc:Choice>
              <mc:Fallback>
                <p:oleObj name="Equation" r:id="rId17" imgW="1600200" imgH="228600" progId="Equation.DSMT4">
                  <p:embed/>
                  <p:pic>
                    <p:nvPicPr>
                      <p:cNvPr id="1284249" name="Object 15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00200" y="3962400"/>
                        <a:ext cx="3200400" cy="457200"/>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84250" name="Picture 154" descr="Logo-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33800" y="6286500"/>
            <a:ext cx="762000" cy="571500"/>
          </a:xfrm>
          <a:prstGeom prst="rect">
            <a:avLst/>
          </a:prstGeom>
          <a:noFill/>
          <a:extLst>
            <a:ext uri="{909E8E84-426E-40DD-AFC4-6F175D3DCCD1}">
              <a14:hiddenFill xmlns:a14="http://schemas.microsoft.com/office/drawing/2010/main">
                <a:solidFill>
                  <a:srgbClr val="FFFFFF"/>
                </a:solidFill>
              </a14:hiddenFill>
            </a:ext>
          </a:extLst>
        </p:spPr>
      </p:pic>
      <p:sp>
        <p:nvSpPr>
          <p:cNvPr id="1284262" name="Text Box 166"/>
          <p:cNvSpPr txBox="1">
            <a:spLocks noChangeArrowheads="1"/>
          </p:cNvSpPr>
          <p:nvPr/>
        </p:nvSpPr>
        <p:spPr bwMode="auto">
          <a:xfrm>
            <a:off x="3733800" y="533401"/>
            <a:ext cx="495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800">
                <a:solidFill>
                  <a:srgbClr val="FF6600"/>
                </a:solidFill>
                <a:latin typeface="Times New Roman" panose="02020603050405020304" pitchFamily="18" charset="0"/>
              </a:rPr>
              <a:t>Bagua boundary element method</a:t>
            </a:r>
          </a:p>
        </p:txBody>
      </p:sp>
      <p:sp>
        <p:nvSpPr>
          <p:cNvPr id="1284265" name="Oval 169"/>
          <p:cNvSpPr>
            <a:spLocks noChangeArrowheads="1"/>
          </p:cNvSpPr>
          <p:nvPr/>
        </p:nvSpPr>
        <p:spPr bwMode="auto">
          <a:xfrm>
            <a:off x="1752600" y="1152525"/>
            <a:ext cx="3886200" cy="687388"/>
          </a:xfrm>
          <a:prstGeom prst="ellipse">
            <a:avLst/>
          </a:prstGeom>
          <a:solidFill>
            <a:srgbClr val="FFFF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84266" name="Text Box 170"/>
          <p:cNvSpPr txBox="1">
            <a:spLocks noChangeArrowheads="1"/>
          </p:cNvSpPr>
          <p:nvPr/>
        </p:nvSpPr>
        <p:spPr bwMode="auto">
          <a:xfrm>
            <a:off x="5562600" y="44958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3600">
                <a:solidFill>
                  <a:srgbClr val="000000"/>
                </a:solidFill>
                <a:latin typeface="Times New Roman" panose="02020603050405020304" pitchFamily="18" charset="0"/>
              </a:rPr>
              <a:t>BEM</a:t>
            </a:r>
          </a:p>
        </p:txBody>
      </p:sp>
      <p:sp>
        <p:nvSpPr>
          <p:cNvPr id="1284267" name="Oval 171"/>
          <p:cNvSpPr>
            <a:spLocks noChangeArrowheads="1"/>
          </p:cNvSpPr>
          <p:nvPr/>
        </p:nvSpPr>
        <p:spPr bwMode="auto">
          <a:xfrm>
            <a:off x="6629400" y="1152525"/>
            <a:ext cx="3886200" cy="687388"/>
          </a:xfrm>
          <a:prstGeom prst="ellipse">
            <a:avLst/>
          </a:prstGeom>
          <a:solidFill>
            <a:srgbClr val="CC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84268" name="Oval 172"/>
          <p:cNvSpPr>
            <a:spLocks noChangeArrowheads="1"/>
          </p:cNvSpPr>
          <p:nvPr/>
        </p:nvSpPr>
        <p:spPr bwMode="auto">
          <a:xfrm>
            <a:off x="6629400" y="5486400"/>
            <a:ext cx="3886200" cy="687388"/>
          </a:xfrm>
          <a:prstGeom prst="ellipse">
            <a:avLst/>
          </a:prstGeom>
          <a:solidFill>
            <a:srgbClr val="FF99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84269" name="Oval 173"/>
          <p:cNvSpPr>
            <a:spLocks noChangeArrowheads="1"/>
          </p:cNvSpPr>
          <p:nvPr/>
        </p:nvSpPr>
        <p:spPr bwMode="auto">
          <a:xfrm>
            <a:off x="1752600" y="5486400"/>
            <a:ext cx="3886200" cy="685800"/>
          </a:xfrm>
          <a:prstGeom prst="ellipse">
            <a:avLst/>
          </a:prstGeom>
          <a:solidFill>
            <a:srgbClr val="CCFF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84099" name="文字方塊 4"/>
          <p:cNvSpPr txBox="1">
            <a:spLocks noChangeArrowheads="1"/>
          </p:cNvSpPr>
          <p:nvPr/>
        </p:nvSpPr>
        <p:spPr bwMode="auto">
          <a:xfrm>
            <a:off x="2057400" y="1228725"/>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sz="2400">
                <a:solidFill>
                  <a:srgbClr val="0000FF"/>
                </a:solidFill>
                <a:latin typeface="Times New Roman" panose="02020603050405020304" pitchFamily="18" charset="0"/>
              </a:rPr>
              <a:t>Real variable BEM</a:t>
            </a:r>
          </a:p>
        </p:txBody>
      </p:sp>
      <p:sp>
        <p:nvSpPr>
          <p:cNvPr id="1284100" name="文字方塊 5"/>
          <p:cNvSpPr txBox="1">
            <a:spLocks noChangeArrowheads="1"/>
          </p:cNvSpPr>
          <p:nvPr/>
        </p:nvSpPr>
        <p:spPr bwMode="auto">
          <a:xfrm>
            <a:off x="1828800" y="5611814"/>
            <a:ext cx="35052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sz="2200">
                <a:solidFill>
                  <a:srgbClr val="FF0000"/>
                </a:solidFill>
                <a:latin typeface="Times New Roman" panose="02020603050405020304" pitchFamily="18" charset="0"/>
              </a:rPr>
              <a:t>Clifford algebra valued BEM</a:t>
            </a:r>
          </a:p>
        </p:txBody>
      </p:sp>
      <p:sp>
        <p:nvSpPr>
          <p:cNvPr id="1284102" name="文字方塊 7"/>
          <p:cNvSpPr txBox="1">
            <a:spLocks noChangeArrowheads="1"/>
          </p:cNvSpPr>
          <p:nvPr/>
        </p:nvSpPr>
        <p:spPr bwMode="auto">
          <a:xfrm>
            <a:off x="6781800" y="1257300"/>
            <a:ext cx="346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sz="2400">
                <a:solidFill>
                  <a:srgbClr val="FF0000"/>
                </a:solidFill>
                <a:latin typeface="Times New Roman" panose="02020603050405020304" pitchFamily="18" charset="0"/>
              </a:rPr>
              <a:t>Complex variable BEM</a:t>
            </a:r>
          </a:p>
        </p:txBody>
      </p:sp>
      <p:sp>
        <p:nvSpPr>
          <p:cNvPr id="1284103" name="文字方塊 8"/>
          <p:cNvSpPr txBox="1">
            <a:spLocks noChangeArrowheads="1"/>
          </p:cNvSpPr>
          <p:nvPr/>
        </p:nvSpPr>
        <p:spPr bwMode="auto">
          <a:xfrm>
            <a:off x="6781800" y="5599113"/>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sz="2400">
                <a:solidFill>
                  <a:srgbClr val="0000FF"/>
                </a:solidFill>
                <a:latin typeface="Times New Roman" panose="02020603050405020304" pitchFamily="18" charset="0"/>
              </a:rPr>
              <a:t>Quaternion valued BEM</a:t>
            </a:r>
          </a:p>
        </p:txBody>
      </p:sp>
      <p:sp>
        <p:nvSpPr>
          <p:cNvPr id="1284271" name="AutoShape 175"/>
          <p:cNvSpPr>
            <a:spLocks noChangeArrowheads="1"/>
          </p:cNvSpPr>
          <p:nvPr/>
        </p:nvSpPr>
        <p:spPr bwMode="auto">
          <a:xfrm rot="2700000">
            <a:off x="6495257" y="4895057"/>
            <a:ext cx="1258887" cy="228600"/>
          </a:xfrm>
          <a:prstGeom prst="rightArrow">
            <a:avLst>
              <a:gd name="adj1" fmla="val 50000"/>
              <a:gd name="adj2" fmla="val 137674"/>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84272" name="AutoShape 176"/>
          <p:cNvSpPr>
            <a:spLocks noChangeArrowheads="1"/>
          </p:cNvSpPr>
          <p:nvPr/>
        </p:nvSpPr>
        <p:spPr bwMode="auto">
          <a:xfrm rot="13500000">
            <a:off x="4666456" y="2191544"/>
            <a:ext cx="1258888" cy="228600"/>
          </a:xfrm>
          <a:prstGeom prst="rightArrow">
            <a:avLst>
              <a:gd name="adj1" fmla="val 50000"/>
              <a:gd name="adj2" fmla="val 137674"/>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84273" name="AutoShape 177"/>
          <p:cNvSpPr>
            <a:spLocks noChangeArrowheads="1"/>
          </p:cNvSpPr>
          <p:nvPr/>
        </p:nvSpPr>
        <p:spPr bwMode="auto">
          <a:xfrm rot="18900000">
            <a:off x="6513514" y="2209800"/>
            <a:ext cx="1258887" cy="228600"/>
          </a:xfrm>
          <a:prstGeom prst="rightArrow">
            <a:avLst>
              <a:gd name="adj1" fmla="val 50000"/>
              <a:gd name="adj2" fmla="val 137674"/>
            </a:avLst>
          </a:prstGeom>
          <a:solidFill>
            <a:srgbClr val="008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84274" name="AutoShape 178"/>
          <p:cNvSpPr>
            <a:spLocks noChangeArrowheads="1"/>
          </p:cNvSpPr>
          <p:nvPr/>
        </p:nvSpPr>
        <p:spPr bwMode="auto">
          <a:xfrm rot="8100000">
            <a:off x="4648200" y="4876800"/>
            <a:ext cx="1258888" cy="228600"/>
          </a:xfrm>
          <a:prstGeom prst="rightArrow">
            <a:avLst>
              <a:gd name="adj1" fmla="val 50000"/>
              <a:gd name="adj2" fmla="val 137674"/>
            </a:avLst>
          </a:prstGeom>
          <a:solidFill>
            <a:srgbClr val="0000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1284277" name="Object 181"/>
          <p:cNvGraphicFramePr>
            <a:graphicFrameLocks noChangeAspect="1"/>
          </p:cNvGraphicFramePr>
          <p:nvPr/>
        </p:nvGraphicFramePr>
        <p:xfrm>
          <a:off x="1981201" y="1905000"/>
          <a:ext cx="2417763" cy="914400"/>
        </p:xfrm>
        <a:graphic>
          <a:graphicData uri="http://schemas.openxmlformats.org/presentationml/2006/ole">
            <mc:AlternateContent xmlns:mc="http://schemas.openxmlformats.org/markup-compatibility/2006">
              <mc:Choice xmlns:v="urn:schemas-microsoft-com:vml" Requires="v">
                <p:oleObj spid="_x0000_s93534" name="Equation" r:id="rId20" imgW="1612800" imgH="609480" progId="Equation.DSMT4">
                  <p:embed/>
                </p:oleObj>
              </mc:Choice>
              <mc:Fallback>
                <p:oleObj name="Equation" r:id="rId20" imgW="1612800" imgH="609480" progId="Equation.DSMT4">
                  <p:embed/>
                  <p:pic>
                    <p:nvPicPr>
                      <p:cNvPr id="1284277" name="Object 18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81201" y="1905000"/>
                        <a:ext cx="241776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78" name="Object 182"/>
          <p:cNvGraphicFramePr>
            <a:graphicFrameLocks noChangeAspect="1"/>
          </p:cNvGraphicFramePr>
          <p:nvPr/>
        </p:nvGraphicFramePr>
        <p:xfrm>
          <a:off x="7697788" y="1828800"/>
          <a:ext cx="2970212" cy="1219200"/>
        </p:xfrm>
        <a:graphic>
          <a:graphicData uri="http://schemas.openxmlformats.org/presentationml/2006/ole">
            <mc:AlternateContent xmlns:mc="http://schemas.openxmlformats.org/markup-compatibility/2006">
              <mc:Choice xmlns:v="urn:schemas-microsoft-com:vml" Requires="v">
                <p:oleObj spid="_x0000_s93535" name="Equation" r:id="rId22" imgW="1981080" imgH="812520" progId="Equation.DSMT4">
                  <p:embed/>
                </p:oleObj>
              </mc:Choice>
              <mc:Fallback>
                <p:oleObj name="Equation" r:id="rId22" imgW="1981080" imgH="812520" progId="Equation.DSMT4">
                  <p:embed/>
                  <p:pic>
                    <p:nvPicPr>
                      <p:cNvPr id="1284278" name="Object 18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97788" y="1828800"/>
                        <a:ext cx="2970212"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79" name="Object 183"/>
          <p:cNvGraphicFramePr>
            <a:graphicFrameLocks noChangeAspect="1"/>
          </p:cNvGraphicFramePr>
          <p:nvPr/>
        </p:nvGraphicFramePr>
        <p:xfrm>
          <a:off x="7448550" y="4543425"/>
          <a:ext cx="3162300" cy="914400"/>
        </p:xfrm>
        <a:graphic>
          <a:graphicData uri="http://schemas.openxmlformats.org/presentationml/2006/ole">
            <mc:AlternateContent xmlns:mc="http://schemas.openxmlformats.org/markup-compatibility/2006">
              <mc:Choice xmlns:v="urn:schemas-microsoft-com:vml" Requires="v">
                <p:oleObj spid="_x0000_s93536" name="Equation" r:id="rId24" imgW="2108160" imgH="609480" progId="Equation.DSMT4">
                  <p:embed/>
                </p:oleObj>
              </mc:Choice>
              <mc:Fallback>
                <p:oleObj name="Equation" r:id="rId24" imgW="2108160" imgH="609480" progId="Equation.DSMT4">
                  <p:embed/>
                  <p:pic>
                    <p:nvPicPr>
                      <p:cNvPr id="1284279" name="Object 18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48550" y="4543425"/>
                        <a:ext cx="31623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84280" name="Object 184"/>
          <p:cNvGraphicFramePr>
            <a:graphicFrameLocks noChangeAspect="1"/>
          </p:cNvGraphicFramePr>
          <p:nvPr/>
        </p:nvGraphicFramePr>
        <p:xfrm>
          <a:off x="1676401" y="4724400"/>
          <a:ext cx="3198813" cy="438150"/>
        </p:xfrm>
        <a:graphic>
          <a:graphicData uri="http://schemas.openxmlformats.org/presentationml/2006/ole">
            <mc:AlternateContent xmlns:mc="http://schemas.openxmlformats.org/markup-compatibility/2006">
              <mc:Choice xmlns:v="urn:schemas-microsoft-com:vml" Requires="v">
                <p:oleObj spid="_x0000_s93537" name="Equation" r:id="rId26" imgW="2133360" imgH="291960" progId="Equation.DSMT4">
                  <p:embed/>
                </p:oleObj>
              </mc:Choice>
              <mc:Fallback>
                <p:oleObj name="Equation" r:id="rId26" imgW="2133360" imgH="291960" progId="Equation.DSMT4">
                  <p:embed/>
                  <p:pic>
                    <p:nvPicPr>
                      <p:cNvPr id="1284280" name="Object 18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76401" y="4724400"/>
                        <a:ext cx="3198813"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84281" name="Picture 185" descr="2000px-Bagua-name-earlie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334000" y="2743200"/>
            <a:ext cx="1754188" cy="1754188"/>
          </a:xfrm>
          <a:prstGeom prst="rect">
            <a:avLst/>
          </a:prstGeom>
          <a:noFill/>
          <a:extLst>
            <a:ext uri="{909E8E84-426E-40DD-AFC4-6F175D3DCCD1}">
              <a14:hiddenFill xmlns:a14="http://schemas.microsoft.com/office/drawing/2010/main">
                <a:solidFill>
                  <a:srgbClr val="FFFFFF"/>
                </a:solidFill>
              </a14:hiddenFill>
            </a:ext>
          </a:extLst>
        </p:spPr>
      </p:pic>
      <p:sp>
        <p:nvSpPr>
          <p:cNvPr id="1284282" name="Text Box 186"/>
          <p:cNvSpPr txBox="1">
            <a:spLocks noChangeArrowheads="1"/>
          </p:cNvSpPr>
          <p:nvPr/>
        </p:nvSpPr>
        <p:spPr bwMode="auto">
          <a:xfrm>
            <a:off x="5638800" y="20574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3600">
                <a:solidFill>
                  <a:srgbClr val="000000"/>
                </a:solidFill>
                <a:latin typeface="Times New Roman" panose="02020603050405020304" pitchFamily="18" charset="0"/>
              </a:rPr>
              <a:t>八卦</a:t>
            </a:r>
          </a:p>
        </p:txBody>
      </p:sp>
    </p:spTree>
    <p:extLst>
      <p:ext uri="{BB962C8B-B14F-4D97-AF65-F5344CB8AC3E}">
        <p14:creationId xmlns:p14="http://schemas.microsoft.com/office/powerpoint/2010/main" val="2478683658"/>
      </p:ext>
    </p:extLst>
  </p:cSld>
  <p:clrMapOvr>
    <a:masterClrMapping/>
  </p:clrMapOvr>
  <p:transition>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0492" y="5643402"/>
            <a:ext cx="1337094" cy="100282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57" y="5729483"/>
            <a:ext cx="1086704" cy="998467"/>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0492" y="229344"/>
            <a:ext cx="1288342" cy="1159508"/>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064" y="204177"/>
            <a:ext cx="1003282" cy="1025828"/>
          </a:xfrm>
          <a:prstGeom prst="rect">
            <a:avLst/>
          </a:prstGeom>
        </p:spPr>
      </p:pic>
      <p:sp>
        <p:nvSpPr>
          <p:cNvPr id="12" name="文字方塊 11">
            <a:extLst>
              <a:ext uri="{FF2B5EF4-FFF2-40B4-BE49-F238E27FC236}">
                <a16:creationId xmlns:a16="http://schemas.microsoft.com/office/drawing/2014/main" id="{656D3DD7-33A2-4F81-A818-BEAE7221D60D}"/>
              </a:ext>
            </a:extLst>
          </p:cNvPr>
          <p:cNvSpPr txBox="1"/>
          <p:nvPr/>
        </p:nvSpPr>
        <p:spPr>
          <a:xfrm>
            <a:off x="6509333" y="6432480"/>
            <a:ext cx="5048614" cy="307777"/>
          </a:xfrm>
          <a:prstGeom prst="rect">
            <a:avLst/>
          </a:prstGeom>
          <a:noFill/>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File </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name:</a:t>
            </a:r>
            <a:r>
              <a:rPr lang="en-US" altLang="zh-TW" sz="1400" b="0" i="0" dirty="0" err="1">
                <a:solidFill>
                  <a:schemeClr val="tx1"/>
                </a:solidFill>
                <a:latin typeface="Times New Roman" panose="02020603050405020304" pitchFamily="18" charset="0"/>
                <a:cs typeface="Times New Roman" panose="02020603050405020304" pitchFamily="18" charset="0"/>
              </a:rPr>
              <a:t>Numerical</a:t>
            </a:r>
            <a:r>
              <a:rPr lang="en-US" altLang="zh-TW" sz="1400" b="0" i="0" dirty="0">
                <a:solidFill>
                  <a:schemeClr val="tx1"/>
                </a:solidFill>
                <a:latin typeface="Times New Roman" panose="02020603050405020304" pitchFamily="18" charset="0"/>
                <a:cs typeface="Times New Roman" panose="02020603050405020304" pitchFamily="18" charset="0"/>
              </a:rPr>
              <a:t> instability of BEMBIEM</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by PH</a:t>
            </a:r>
            <a:endParaRPr lang="zh-TW" altLang="en-US" sz="1400" dirty="0">
              <a:latin typeface="Times New Roman" panose="02020603050405020304" pitchFamily="18" charset="0"/>
              <a:cs typeface="Times New Roman" panose="02020603050405020304" pitchFamily="18" charset="0"/>
            </a:endParaRPr>
          </a:p>
        </p:txBody>
      </p:sp>
      <p:graphicFrame>
        <p:nvGraphicFramePr>
          <p:cNvPr id="20" name="表格 19">
            <a:extLst>
              <a:ext uri="{FF2B5EF4-FFF2-40B4-BE49-F238E27FC236}">
                <a16:creationId xmlns:a16="http://schemas.microsoft.com/office/drawing/2014/main" id="{12E179D5-2ABA-45EA-828C-019D9EEC623F}"/>
              </a:ext>
            </a:extLst>
          </p:cNvPr>
          <p:cNvGraphicFramePr>
            <a:graphicFrameLocks noGrp="1"/>
          </p:cNvGraphicFramePr>
          <p:nvPr>
            <p:extLst/>
          </p:nvPr>
        </p:nvGraphicFramePr>
        <p:xfrm>
          <a:off x="1675923" y="704850"/>
          <a:ext cx="8840154" cy="5448300"/>
        </p:xfrm>
        <a:graphic>
          <a:graphicData uri="http://schemas.openxmlformats.org/drawingml/2006/table">
            <a:tbl>
              <a:tblPr firstRow="1" bandRow="1">
                <a:tableStyleId>{5C22544A-7EE6-4342-B048-85BDC9FD1C3A}</a:tableStyleId>
              </a:tblPr>
              <a:tblGrid>
                <a:gridCol w="2946718">
                  <a:extLst>
                    <a:ext uri="{9D8B030D-6E8A-4147-A177-3AD203B41FA5}">
                      <a16:colId xmlns:a16="http://schemas.microsoft.com/office/drawing/2014/main" val="1249274965"/>
                    </a:ext>
                  </a:extLst>
                </a:gridCol>
                <a:gridCol w="2946718">
                  <a:extLst>
                    <a:ext uri="{9D8B030D-6E8A-4147-A177-3AD203B41FA5}">
                      <a16:colId xmlns:a16="http://schemas.microsoft.com/office/drawing/2014/main" val="480609998"/>
                    </a:ext>
                  </a:extLst>
                </a:gridCol>
                <a:gridCol w="2946718">
                  <a:extLst>
                    <a:ext uri="{9D8B030D-6E8A-4147-A177-3AD203B41FA5}">
                      <a16:colId xmlns:a16="http://schemas.microsoft.com/office/drawing/2014/main" val="2425387849"/>
                    </a:ext>
                  </a:extLst>
                </a:gridCol>
              </a:tblGrid>
              <a:tr h="506521">
                <a:tc gridSpan="3">
                  <a:txBody>
                    <a:bodyPr/>
                    <a:lstStyle/>
                    <a:p>
                      <a:pPr algn="ctr"/>
                      <a:r>
                        <a:rPr lang="en-US" altLang="zh-TW" sz="2400" b="0" i="0" dirty="0">
                          <a:solidFill>
                            <a:schemeClr val="tx1"/>
                          </a:solidFill>
                          <a:latin typeface="Times New Roman" panose="02020603050405020304" pitchFamily="18" charset="0"/>
                          <a:cs typeface="Times New Roman" panose="02020603050405020304" pitchFamily="18" charset="0"/>
                        </a:rPr>
                        <a:t>Numerical instability of BEM/BIEM</a:t>
                      </a:r>
                      <a:endParaRPr lang="zh-TW" altLang="en-US" sz="2400" b="0" i="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a:p>
                  </a:txBody>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7725741"/>
                  </a:ext>
                </a:extLst>
              </a:tr>
              <a:tr h="709129">
                <a:tc>
                  <a:txBody>
                    <a:bodyPr/>
                    <a:lstStyle/>
                    <a:p>
                      <a:pPr algn="ctr"/>
                      <a:r>
                        <a:rPr lang="en-US" altLang="zh-TW" sz="1800" b="0" i="0" kern="1200" dirty="0">
                          <a:solidFill>
                            <a:schemeClr val="tx1"/>
                          </a:solidFill>
                          <a:latin typeface="Times New Roman" panose="02020603050405020304" pitchFamily="18" charset="0"/>
                          <a:ea typeface="+mn-ea"/>
                          <a:cs typeface="Times New Roman" panose="02020603050405020304" pitchFamily="18" charset="0"/>
                        </a:rPr>
                        <a:t>Statics (rigid line inclusion)</a:t>
                      </a:r>
                    </a:p>
                    <a:p>
                      <a:pPr algn="ctr"/>
                      <a:r>
                        <a:rPr lang="en-US" altLang="zh-TW" sz="1800" b="0" i="0" kern="1200" dirty="0">
                          <a:solidFill>
                            <a:schemeClr val="tx1"/>
                          </a:solidFill>
                          <a:latin typeface="Times New Roman" panose="02020603050405020304" pitchFamily="18" charset="0"/>
                          <a:ea typeface="+mn-ea"/>
                          <a:cs typeface="Times New Roman" panose="02020603050405020304" pitchFamily="18" charset="0"/>
                        </a:rPr>
                        <a:t>2D Laplace equation</a:t>
                      </a:r>
                      <a:endParaRPr lang="zh-TW" altLang="en-US" sz="1800" b="0" i="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dirty="0">
                          <a:solidFill>
                            <a:schemeClr val="tx1"/>
                          </a:solidFill>
                          <a:latin typeface="Times New Roman" panose="02020603050405020304" pitchFamily="18" charset="0"/>
                          <a:cs typeface="Times New Roman" panose="02020603050405020304" pitchFamily="18" charset="0"/>
                        </a:rPr>
                        <a:t>Dynamics (time-harmonic)</a:t>
                      </a:r>
                    </a:p>
                    <a:p>
                      <a:pPr algn="ctr"/>
                      <a:r>
                        <a:rPr lang="en-US" altLang="zh-TW" b="0" i="0" dirty="0">
                          <a:solidFill>
                            <a:schemeClr val="tx1"/>
                          </a:solidFill>
                          <a:latin typeface="Times New Roman" panose="02020603050405020304" pitchFamily="18" charset="0"/>
                          <a:cs typeface="Times New Roman" panose="02020603050405020304" pitchFamily="18" charset="0"/>
                        </a:rPr>
                        <a:t>Helmholtz equation</a:t>
                      </a:r>
                      <a:endParaRPr lang="zh-TW" altLang="en-US" b="0" i="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b="0" i="0" dirty="0">
                          <a:solidFill>
                            <a:schemeClr val="tx1"/>
                          </a:solidFill>
                          <a:latin typeface="Times New Roman" panose="02020603050405020304" pitchFamily="18" charset="0"/>
                          <a:cs typeface="Times New Roman" panose="02020603050405020304" pitchFamily="18" charset="0"/>
                        </a:rPr>
                        <a:t>Statics (heat conduction)</a:t>
                      </a:r>
                    </a:p>
                    <a:p>
                      <a:pPr algn="ctr"/>
                      <a:r>
                        <a:rPr lang="en-US" altLang="zh-TW" b="0" i="0" dirty="0">
                          <a:solidFill>
                            <a:schemeClr val="tx1"/>
                          </a:solidFill>
                          <a:latin typeface="Times New Roman" panose="02020603050405020304" pitchFamily="18" charset="0"/>
                          <a:cs typeface="Times New Roman" panose="02020603050405020304" pitchFamily="18" charset="0"/>
                        </a:rPr>
                        <a:t>2D Laplace equation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3664390"/>
                  </a:ext>
                </a:extLst>
              </a:tr>
              <a:tr h="2202017">
                <a:tc>
                  <a:txBody>
                    <a:bodyPr/>
                    <a:lstStyle/>
                    <a:p>
                      <a:pPr algn="ctr"/>
                      <a:endParaRPr lang="zh-TW" altLang="en-US" b="0" i="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b="0" i="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b="0" i="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8125052"/>
                  </a:ext>
                </a:extLst>
              </a:tr>
              <a:tr h="405216">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dirty="0">
                          <a:latin typeface="Times New Roman" panose="02020603050405020304" pitchFamily="18" charset="0"/>
                          <a:cs typeface="Times New Roman" panose="02020603050405020304" pitchFamily="18" charset="0"/>
                        </a:rPr>
                        <a:t>Degenerate </a:t>
                      </a:r>
                      <a:r>
                        <a:rPr lang="en-US" altLang="zh-TW" dirty="0" smtClean="0">
                          <a:latin typeface="Times New Roman" panose="02020603050405020304" pitchFamily="18" charset="0"/>
                          <a:cs typeface="Times New Roman" panose="02020603050405020304" pitchFamily="18" charset="0"/>
                        </a:rPr>
                        <a:t>scale</a:t>
                      </a:r>
                      <a:endParaRPr lang="zh-TW" alt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dirty="0">
                          <a:latin typeface="Times New Roman" panose="02020603050405020304" pitchFamily="18" charset="0"/>
                          <a:cs typeface="Times New Roman" panose="02020603050405020304" pitchFamily="18" charset="0"/>
                        </a:rPr>
                        <a:t>Fictitious frequency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en-US" altLang="zh-TW" dirty="0">
                          <a:latin typeface="Times New Roman" panose="02020603050405020304" pitchFamily="18" charset="0"/>
                          <a:cs typeface="Times New Roman" panose="02020603050405020304" pitchFamily="18" charset="0"/>
                        </a:rPr>
                        <a:t>Degenerate scale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2400171"/>
                  </a:ext>
                </a:extLst>
              </a:tr>
              <a:tr h="1625417">
                <a:tc>
                  <a:txBody>
                    <a:bodyPr/>
                    <a:lstStyle/>
                    <a:p>
                      <a:pPr algn="ctr"/>
                      <a:endParaRPr lang="zh-TW" altLang="en-US" b="0" i="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b="0" i="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zh-TW" altLang="en-US" b="0" i="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3997187"/>
                  </a:ext>
                </a:extLst>
              </a:tr>
            </a:tbl>
          </a:graphicData>
        </a:graphic>
      </p:graphicFrame>
      <p:pic>
        <p:nvPicPr>
          <p:cNvPr id="8" name="圖片 7">
            <a:extLst>
              <a:ext uri="{FF2B5EF4-FFF2-40B4-BE49-F238E27FC236}">
                <a16:creationId xmlns:a16="http://schemas.microsoft.com/office/drawing/2014/main" id="{55F8E006-5430-4FC4-8C44-F46ED4292CCF}"/>
              </a:ext>
            </a:extLst>
          </p:cNvPr>
          <p:cNvPicPr>
            <a:picLocks noChangeAspect="1"/>
          </p:cNvPicPr>
          <p:nvPr/>
        </p:nvPicPr>
        <p:blipFill>
          <a:blip r:embed="rId6"/>
          <a:stretch>
            <a:fillRect/>
          </a:stretch>
        </p:blipFill>
        <p:spPr>
          <a:xfrm>
            <a:off x="8020600" y="2014962"/>
            <a:ext cx="2026080" cy="2032528"/>
          </a:xfrm>
          <a:prstGeom prst="rect">
            <a:avLst/>
          </a:prstGeom>
        </p:spPr>
      </p:pic>
      <mc:AlternateContent xmlns:mc="http://schemas.openxmlformats.org/markup-compatibility/2006" xmlns:a14="http://schemas.microsoft.com/office/drawing/2010/main">
        <mc:Choice Requires="a14">
          <p:sp>
            <p:nvSpPr>
              <p:cNvPr id="24" name="文字方塊 2">
                <a:extLst>
                  <a:ext uri="{FF2B5EF4-FFF2-40B4-BE49-F238E27FC236}">
                    <a16:creationId xmlns:a16="http://schemas.microsoft.com/office/drawing/2014/main" id="{496979FA-300E-4B01-8BC9-E2D8CB384948}"/>
                  </a:ext>
                </a:extLst>
              </p:cNvPr>
              <p:cNvSpPr txBox="1">
                <a:spLocks noChangeArrowheads="1"/>
              </p:cNvSpPr>
              <p:nvPr/>
            </p:nvSpPr>
            <p:spPr bwMode="auto">
              <a:xfrm>
                <a:off x="9033640" y="2550894"/>
                <a:ext cx="1196552" cy="4321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US" sz="1000" kern="100" dirty="0">
                    <a:effectLst/>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a:rPr lang="en-US" sz="1000" b="0" i="1" kern="100" smtClean="0">
                        <a:effectLst/>
                        <a:latin typeface="Cambria Math" panose="02040503050406030204" pitchFamily="18" charset="0"/>
                        <a:ea typeface="標楷體" panose="03000509000000000000" pitchFamily="65" charset="-120"/>
                        <a:cs typeface="新細明體" panose="02020500000000000000" pitchFamily="18" charset="-120"/>
                      </a:rPr>
                      <m:t>𝑙</m:t>
                    </m:r>
                    <m:r>
                      <a:rPr lang="en-US" sz="1000" b="0" i="1" kern="100" smtClean="0">
                        <a:effectLst/>
                        <a:latin typeface="Cambria Math" panose="02040503050406030204" pitchFamily="18" charset="0"/>
                        <a:ea typeface="標楷體" panose="03000509000000000000" pitchFamily="65" charset="-120"/>
                        <a:cs typeface="新細明體" panose="02020500000000000000" pitchFamily="18" charset="-120"/>
                      </a:rPr>
                      <m:t>=2.37291</m:t>
                    </m:r>
                  </m:oMath>
                </a14:m>
                <a:r>
                  <a:rPr lang="en-US" sz="10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0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15000"/>
                  </a:lnSpc>
                  <a:spcAft>
                    <a:spcPts val="0"/>
                  </a:spcAft>
                </a:pPr>
                <a:r>
                  <a:rPr lang="en-US" sz="1000" kern="100" dirty="0">
                    <a:effectLst/>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a:rPr lang="en-US" sz="1000" b="0" i="1" kern="100" smtClean="0">
                        <a:effectLst/>
                        <a:latin typeface="Cambria Math" panose="02040503050406030204" pitchFamily="18" charset="0"/>
                        <a:ea typeface="標楷體" panose="03000509000000000000" pitchFamily="65" charset="-120"/>
                        <a:cs typeface="新細明體" panose="02020500000000000000" pitchFamily="18" charset="-120"/>
                      </a:rPr>
                      <m:t>𝑙</m:t>
                    </m:r>
                    <m:r>
                      <a:rPr lang="en-US" sz="1000" b="0" i="1" kern="100" smtClean="0">
                        <a:effectLst/>
                        <a:latin typeface="Cambria Math" panose="02040503050406030204" pitchFamily="18" charset="0"/>
                        <a:ea typeface="標楷體" panose="03000509000000000000" pitchFamily="65" charset="-120"/>
                        <a:cs typeface="新細明體" panose="02020500000000000000" pitchFamily="18" charset="-120"/>
                      </a:rPr>
                      <m:t>=2.37105</m:t>
                    </m:r>
                  </m:oMath>
                </a14:m>
                <a:r>
                  <a:rPr lang="en-US" sz="10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0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24" name="文字方塊 2">
                <a:extLst>
                  <a:ext uri="{FF2B5EF4-FFF2-40B4-BE49-F238E27FC236}">
                    <a16:creationId xmlns:a16="http://schemas.microsoft.com/office/drawing/2014/main" id="{496979FA-300E-4B01-8BC9-E2D8CB384948}"/>
                  </a:ext>
                </a:extLst>
              </p:cNvPr>
              <p:cNvSpPr txBox="1">
                <a:spLocks noRot="1" noChangeAspect="1" noMove="1" noResize="1" noEditPoints="1" noAdjustHandles="1" noChangeArrowheads="1" noChangeShapeType="1" noTextEdit="1"/>
              </p:cNvSpPr>
              <p:nvPr/>
            </p:nvSpPr>
            <p:spPr bwMode="auto">
              <a:xfrm>
                <a:off x="9033640" y="2550894"/>
                <a:ext cx="1196552" cy="432106"/>
              </a:xfrm>
              <a:prstGeom prst="rect">
                <a:avLst/>
              </a:prstGeom>
              <a:blipFill>
                <a:blip r:embed="rId7"/>
                <a:stretch>
                  <a:fillRect b="-7042"/>
                </a:stretch>
              </a:blipFill>
              <a:ln w="9525">
                <a:noFill/>
                <a:miter lim="800000"/>
                <a:headEnd/>
                <a:tailEnd/>
              </a:ln>
            </p:spPr>
            <p:txBody>
              <a:bodyPr/>
              <a:lstStyle/>
              <a:p>
                <a:r>
                  <a:rPr lang="zh-TW" altLang="en-US">
                    <a:noFill/>
                  </a:rPr>
                  <a:t> </a:t>
                </a:r>
              </a:p>
            </p:txBody>
          </p:sp>
        </mc:Fallback>
      </mc:AlternateContent>
      <p:pic>
        <p:nvPicPr>
          <p:cNvPr id="25" name="圖片 24">
            <a:extLst>
              <a:ext uri="{FF2B5EF4-FFF2-40B4-BE49-F238E27FC236}">
                <a16:creationId xmlns:a16="http://schemas.microsoft.com/office/drawing/2014/main" id="{E053687F-62C6-4EFC-9F3A-3D9A2D9D4DE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76848" y="4677255"/>
            <a:ext cx="1474826" cy="1360686"/>
          </a:xfrm>
          <a:prstGeom prst="rect">
            <a:avLst/>
          </a:prstGeom>
          <a:noFill/>
        </p:spPr>
      </p:pic>
      <p:sp>
        <p:nvSpPr>
          <p:cNvPr id="26" name="文字方塊 25">
            <a:extLst>
              <a:ext uri="{FF2B5EF4-FFF2-40B4-BE49-F238E27FC236}">
                <a16:creationId xmlns:a16="http://schemas.microsoft.com/office/drawing/2014/main" id="{93ACBB43-87C2-42ED-9174-15FE5ED5D40C}"/>
              </a:ext>
            </a:extLst>
          </p:cNvPr>
          <p:cNvSpPr txBox="1"/>
          <p:nvPr/>
        </p:nvSpPr>
        <p:spPr>
          <a:xfrm>
            <a:off x="9051380" y="5611951"/>
            <a:ext cx="2732522" cy="400110"/>
          </a:xfrm>
          <a:prstGeom prst="rect">
            <a:avLst/>
          </a:prstGeom>
          <a:noFill/>
        </p:spPr>
        <p:txBody>
          <a:bodyPr wrap="square" rtlCol="0">
            <a:spAutoFit/>
          </a:bodyPr>
          <a:lstStyle/>
          <a:p>
            <a:r>
              <a:rPr lang="en-US" altLang="zh-TW" sz="1000" dirty="0">
                <a:latin typeface="Times New Roman" panose="02020603050405020304" pitchFamily="18" charset="0"/>
                <a:cs typeface="Times New Roman" panose="02020603050405020304" pitchFamily="18" charset="0"/>
              </a:rPr>
              <a:t>Exchanger tube</a:t>
            </a:r>
            <a:br>
              <a:rPr lang="en-US" altLang="zh-TW" sz="1000" dirty="0">
                <a:latin typeface="Times New Roman" panose="02020603050405020304" pitchFamily="18" charset="0"/>
                <a:cs typeface="Times New Roman" panose="02020603050405020304" pitchFamily="18" charset="0"/>
              </a:rPr>
            </a:br>
            <a:r>
              <a:rPr lang="en-US" altLang="zh-TW" sz="1000" dirty="0">
                <a:latin typeface="Times New Roman" panose="02020603050405020304" pitchFamily="18" charset="0"/>
                <a:cs typeface="Times New Roman" panose="02020603050405020304" pitchFamily="18" charset="0"/>
              </a:rPr>
              <a:t>conduction shape factor</a:t>
            </a:r>
            <a:endParaRPr lang="zh-TW" altLang="en-US" sz="1000" dirty="0">
              <a:latin typeface="Times New Roman" panose="02020603050405020304" pitchFamily="18" charset="0"/>
              <a:cs typeface="Times New Roman" panose="02020603050405020304" pitchFamily="18" charset="0"/>
            </a:endParaRPr>
          </a:p>
        </p:txBody>
      </p:sp>
      <p:pic>
        <p:nvPicPr>
          <p:cNvPr id="29" name="圖片 28">
            <a:extLst>
              <a:ext uri="{FF2B5EF4-FFF2-40B4-BE49-F238E27FC236}">
                <a16:creationId xmlns:a16="http://schemas.microsoft.com/office/drawing/2014/main" id="{4A5FF139-7863-4EAD-BAAE-D295292B88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6724" y="1976463"/>
            <a:ext cx="2178552" cy="2109526"/>
          </a:xfrm>
          <a:prstGeom prst="rect">
            <a:avLst/>
          </a:prstGeom>
        </p:spPr>
      </p:pic>
      <p:pic>
        <p:nvPicPr>
          <p:cNvPr id="30" name="圖片 29">
            <a:extLst>
              <a:ext uri="{FF2B5EF4-FFF2-40B4-BE49-F238E27FC236}">
                <a16:creationId xmlns:a16="http://schemas.microsoft.com/office/drawing/2014/main" id="{054740A0-B5A6-45EB-9672-A13F9A218C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9648" y="4542953"/>
            <a:ext cx="2279074" cy="1256104"/>
          </a:xfrm>
          <a:prstGeom prst="rect">
            <a:avLst/>
          </a:prstGeom>
        </p:spPr>
      </p:pic>
      <p:sp>
        <p:nvSpPr>
          <p:cNvPr id="31" name="矩形 30">
            <a:extLst>
              <a:ext uri="{FF2B5EF4-FFF2-40B4-BE49-F238E27FC236}">
                <a16:creationId xmlns:a16="http://schemas.microsoft.com/office/drawing/2014/main" id="{85200DD1-18AD-4D25-BD0B-4E333F69C2D0}"/>
              </a:ext>
            </a:extLst>
          </p:cNvPr>
          <p:cNvSpPr/>
          <p:nvPr/>
        </p:nvSpPr>
        <p:spPr>
          <a:xfrm>
            <a:off x="5853287" y="5760210"/>
            <a:ext cx="1729146" cy="276999"/>
          </a:xfrm>
          <a:prstGeom prst="rect">
            <a:avLst/>
          </a:prstGeom>
        </p:spPr>
        <p:txBody>
          <a:bodyPr wrap="square">
            <a:spAutoFit/>
          </a:bodyPr>
          <a:lstStyle/>
          <a:p>
            <a:r>
              <a:rPr lang="zh-TW" altLang="en-US" sz="1200" dirty="0"/>
              <a:t>radiation </a:t>
            </a:r>
            <a:r>
              <a:rPr lang="en-US" altLang="zh-TW" sz="1200" dirty="0"/>
              <a:t>and scattering</a:t>
            </a:r>
            <a:endParaRPr lang="zh-TW" altLang="en-US" sz="1200" dirty="0"/>
          </a:p>
        </p:txBody>
      </p:sp>
      <p:pic>
        <p:nvPicPr>
          <p:cNvPr id="2" name="圖片 1">
            <a:extLst>
              <a:ext uri="{FF2B5EF4-FFF2-40B4-BE49-F238E27FC236}">
                <a16:creationId xmlns:a16="http://schemas.microsoft.com/office/drawing/2014/main" id="{9C085948-9373-4AC1-B81A-FE0840606092}"/>
              </a:ext>
            </a:extLst>
          </p:cNvPr>
          <p:cNvPicPr>
            <a:picLocks noChangeAspect="1"/>
          </p:cNvPicPr>
          <p:nvPr/>
        </p:nvPicPr>
        <p:blipFill>
          <a:blip r:embed="rId11"/>
          <a:stretch>
            <a:fillRect/>
          </a:stretch>
        </p:blipFill>
        <p:spPr>
          <a:xfrm>
            <a:off x="2195158" y="4635109"/>
            <a:ext cx="1686886" cy="1328258"/>
          </a:xfrm>
          <a:prstGeom prst="rect">
            <a:avLst/>
          </a:prstGeom>
        </p:spPr>
      </p:pic>
      <p:sp>
        <p:nvSpPr>
          <p:cNvPr id="19" name="文字方塊 18">
            <a:extLst>
              <a:ext uri="{FF2B5EF4-FFF2-40B4-BE49-F238E27FC236}">
                <a16:creationId xmlns:a16="http://schemas.microsoft.com/office/drawing/2014/main" id="{93ACBB43-87C2-42ED-9174-15FE5ED5D40C}"/>
              </a:ext>
            </a:extLst>
          </p:cNvPr>
          <p:cNvSpPr txBox="1"/>
          <p:nvPr/>
        </p:nvSpPr>
        <p:spPr>
          <a:xfrm>
            <a:off x="3096025" y="5902471"/>
            <a:ext cx="1434420" cy="246221"/>
          </a:xfrm>
          <a:prstGeom prst="rect">
            <a:avLst/>
          </a:prstGeom>
          <a:noFill/>
        </p:spPr>
        <p:txBody>
          <a:bodyPr wrap="square" rtlCol="0">
            <a:spAutoFit/>
          </a:bodyPr>
          <a:lstStyle/>
          <a:p>
            <a:r>
              <a:rPr lang="en-US" altLang="zh-TW" sz="1000" dirty="0">
                <a:latin typeface="Times New Roman" panose="02020603050405020304" pitchFamily="18" charset="0"/>
                <a:cs typeface="Times New Roman" panose="02020603050405020304" pitchFamily="18" charset="0"/>
              </a:rPr>
              <a:t>Stress intensity factor</a:t>
            </a:r>
            <a:endParaRPr lang="zh-TW" altLang="en-US" sz="1000" dirty="0">
              <a:latin typeface="Times New Roman" panose="02020603050405020304" pitchFamily="18" charset="0"/>
              <a:cs typeface="Times New Roman" panose="02020603050405020304" pitchFamily="18" charset="0"/>
            </a:endParaRPr>
          </a:p>
        </p:txBody>
      </p:sp>
      <p:pic>
        <p:nvPicPr>
          <p:cNvPr id="1027" name="圖片 50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91485" y="2036506"/>
            <a:ext cx="2014263" cy="199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圖片 30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98616" y="2895449"/>
            <a:ext cx="879880" cy="85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2998616" y="2550894"/>
            <a:ext cx="212725" cy="276225"/>
          </a:xfrm>
          <a:prstGeom prst="rect">
            <a:avLst/>
          </a:prstGeom>
          <a:noFill/>
          <a:ln w="38100">
            <a:solidFill>
              <a:srgbClr val="ED7D3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1" name="圖片 20">
            <a:extLst>
              <a:ext uri="{FF2B5EF4-FFF2-40B4-BE49-F238E27FC236}">
                <a16:creationId xmlns:a16="http://schemas.microsoft.com/office/drawing/2014/main" id="{C04BE817-7431-46B2-8A7F-68387238C23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16920" y="2347741"/>
            <a:ext cx="1468961" cy="2320640"/>
          </a:xfrm>
          <a:prstGeom prst="rect">
            <a:avLst/>
          </a:prstGeom>
        </p:spPr>
      </p:pic>
    </p:spTree>
    <p:extLst>
      <p:ext uri="{BB962C8B-B14F-4D97-AF65-F5344CB8AC3E}">
        <p14:creationId xmlns:p14="http://schemas.microsoft.com/office/powerpoint/2010/main" val="2701467868"/>
      </p:ext>
    </p:extLst>
  </p:cSld>
  <p:clrMapOvr>
    <a:masterClrMapping/>
  </p:clrMapOvr>
  <p:transition>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a:xfrm>
            <a:off x="-1561580" y="6354419"/>
            <a:ext cx="585281" cy="365125"/>
          </a:xfrm>
        </p:spPr>
        <p:txBody>
          <a:bodyPr/>
          <a:lstStyle/>
          <a:p>
            <a:fld id="{70FD0527-6A35-4EEC-B24E-E840087E3925}" type="slidenum">
              <a:rPr lang="zh-TW" altLang="en-US" smtClean="0"/>
              <a:pPr/>
              <a:t>69</a:t>
            </a:fld>
            <a:endParaRPr lang="zh-TW" altLang="en-US" dirty="0"/>
          </a:p>
        </p:txBody>
      </p:sp>
      <p:pic>
        <p:nvPicPr>
          <p:cNvPr id="3" name="Picture 2" descr="手绘水彩插画春夏茂盛的水墨柳树树枝"/>
          <p:cNvPicPr>
            <a:picLocks noChangeAspect="1" noChangeArrowheads="1"/>
          </p:cNvPicPr>
          <p:nvPr/>
        </p:nvPicPr>
        <p:blipFill rotWithShape="1">
          <a:blip r:embed="rId2">
            <a:extLst>
              <a:ext uri="{28A0092B-C50C-407E-A947-70E740481C1C}">
                <a14:useLocalDpi xmlns:a14="http://schemas.microsoft.com/office/drawing/2010/main" val="0"/>
              </a:ext>
            </a:extLst>
          </a:blip>
          <a:srcRect b="5843"/>
          <a:stretch/>
        </p:blipFill>
        <p:spPr bwMode="auto">
          <a:xfrm>
            <a:off x="1210282" y="1396975"/>
            <a:ext cx="5341620" cy="40292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1533183" y="2165290"/>
            <a:ext cx="2267957" cy="2516073"/>
          </a:xfrm>
          <a:prstGeom prst="rect">
            <a:avLst/>
          </a:prstGeom>
          <a:noFill/>
        </p:spPr>
        <p:txBody>
          <a:bodyPr wrap="square" rtlCol="0">
            <a:spAutoFit/>
          </a:bodyPr>
          <a:lstStyle/>
          <a:p>
            <a:pPr algn="ctr"/>
            <a:r>
              <a:rPr lang="zh-TW" altLang="en-US" sz="2700" b="1" spc="450" dirty="0" smtClean="0">
                <a:solidFill>
                  <a:srgbClr val="0000FF"/>
                </a:solidFill>
                <a:latin typeface="標楷體" panose="03000509000000000000" pitchFamily="65" charset="-120"/>
                <a:ea typeface="標楷體" panose="03000509000000000000" pitchFamily="65" charset="-120"/>
                <a:cs typeface="MV Boli" panose="02000500030200090000" pitchFamily="2" charset="0"/>
              </a:rPr>
              <a:t>本</a:t>
            </a:r>
            <a:r>
              <a:rPr lang="zh-TW" altLang="en-US" sz="2700"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rPr>
              <a:t>無菩提樹</a:t>
            </a:r>
            <a:endParaRPr lang="en-US" altLang="zh-TW" sz="2700"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endParaRPr lang="zh-TW" altLang="en-US"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r>
              <a:rPr lang="zh-TW" altLang="en-US" sz="2700"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rPr>
              <a:t>明鏡亦非台</a:t>
            </a: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r>
              <a:rPr lang="zh-TW" altLang="en-US" sz="2700"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rPr>
              <a:t>本來無一物</a:t>
            </a: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r>
              <a:rPr lang="zh-TW" altLang="en-US" sz="2700"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rPr>
              <a:t>何處惹塵埃</a:t>
            </a:r>
          </a:p>
        </p:txBody>
      </p:sp>
      <p:sp>
        <p:nvSpPr>
          <p:cNvPr id="5" name="文字方塊 4"/>
          <p:cNvSpPr txBox="1"/>
          <p:nvPr/>
        </p:nvSpPr>
        <p:spPr>
          <a:xfrm>
            <a:off x="4242845" y="2703535"/>
            <a:ext cx="2267957" cy="1304203"/>
          </a:xfrm>
          <a:prstGeom prst="rect">
            <a:avLst/>
          </a:prstGeom>
          <a:noFill/>
        </p:spPr>
        <p:txBody>
          <a:bodyPr wrap="square" rtlCol="0">
            <a:spAutoFit/>
          </a:bodyPr>
          <a:lstStyle/>
          <a:p>
            <a:pPr algn="ct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r>
              <a:rPr lang="zh-TW" altLang="en-US" sz="2700"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rPr>
              <a:t>時時勤拂拭</a:t>
            </a: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endParaRPr lang="en-US" altLang="zh-TW" sz="825"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endParaRPr>
          </a:p>
          <a:p>
            <a:pPr algn="ctr"/>
            <a:r>
              <a:rPr lang="zh-TW" altLang="en-US" sz="2700" b="1" spc="450" dirty="0">
                <a:solidFill>
                  <a:srgbClr val="0000FF"/>
                </a:solidFill>
                <a:latin typeface="標楷體" panose="03000509000000000000" pitchFamily="65" charset="-120"/>
                <a:ea typeface="標楷體" panose="03000509000000000000" pitchFamily="65" charset="-120"/>
                <a:cs typeface="MV Boli" panose="02000500030200090000" pitchFamily="2" charset="0"/>
              </a:rPr>
              <a:t>勿使惹塵埃</a:t>
            </a:r>
          </a:p>
        </p:txBody>
      </p:sp>
      <p:sp>
        <p:nvSpPr>
          <p:cNvPr id="8" name="矩形 7"/>
          <p:cNvSpPr/>
          <p:nvPr/>
        </p:nvSpPr>
        <p:spPr>
          <a:xfrm>
            <a:off x="2086741" y="784129"/>
            <a:ext cx="3208103" cy="553998"/>
          </a:xfrm>
          <a:prstGeom prst="rect">
            <a:avLst/>
          </a:prstGeom>
        </p:spPr>
        <p:txBody>
          <a:bodyPr wrap="square">
            <a:spAutoFit/>
          </a:bodyPr>
          <a:lstStyle/>
          <a:p>
            <a:r>
              <a:rPr lang="zh-TW" altLang="en-US" sz="3000" b="1" dirty="0">
                <a:solidFill>
                  <a:srgbClr val="0000FF"/>
                </a:solidFill>
                <a:latin typeface="Times New Roman" panose="02020603050405020304" pitchFamily="18" charset="0"/>
                <a:cs typeface="Times New Roman" panose="02020603050405020304" pitchFamily="18" charset="0"/>
              </a:rPr>
              <a:t>心得</a:t>
            </a:r>
            <a:r>
              <a:rPr lang="zh-TW" altLang="en-US" sz="3000" b="1" dirty="0" smtClean="0">
                <a:solidFill>
                  <a:srgbClr val="0000FF"/>
                </a:solidFill>
                <a:latin typeface="Times New Roman" panose="02020603050405020304" pitchFamily="18" charset="0"/>
                <a:cs typeface="Times New Roman" panose="02020603050405020304" pitchFamily="18" charset="0"/>
              </a:rPr>
              <a:t>分享</a:t>
            </a:r>
            <a:r>
              <a:rPr lang="en-US" altLang="zh-TW" sz="3000" b="1" dirty="0" smtClean="0">
                <a:solidFill>
                  <a:srgbClr val="0000FF"/>
                </a:solidFill>
                <a:latin typeface="Times New Roman" panose="02020603050405020304" pitchFamily="18" charset="0"/>
                <a:cs typeface="Times New Roman" panose="02020603050405020304" pitchFamily="18" charset="0"/>
              </a:rPr>
              <a:t>(</a:t>
            </a:r>
            <a:r>
              <a:rPr lang="zh-TW" altLang="en-US" sz="3000" b="1" dirty="0" smtClean="0">
                <a:solidFill>
                  <a:srgbClr val="0000FF"/>
                </a:solidFill>
                <a:latin typeface="Times New Roman" panose="02020603050405020304" pitchFamily="18" charset="0"/>
                <a:cs typeface="Times New Roman" panose="02020603050405020304" pitchFamily="18" charset="0"/>
              </a:rPr>
              <a:t>黃文生</a:t>
            </a:r>
            <a:r>
              <a:rPr lang="en-US" altLang="zh-TW" sz="3000" b="1" dirty="0" smtClean="0">
                <a:solidFill>
                  <a:srgbClr val="0000FF"/>
                </a:solidFill>
                <a:latin typeface="Times New Roman" panose="02020603050405020304" pitchFamily="18" charset="0"/>
                <a:cs typeface="Times New Roman" panose="02020603050405020304" pitchFamily="18" charset="0"/>
              </a:rPr>
              <a:t>)</a:t>
            </a:r>
            <a:endParaRPr lang="zh-TW" altLang="en-US" sz="3000" b="1" dirty="0">
              <a:solidFill>
                <a:srgbClr val="0000FF"/>
              </a:solidFill>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5096" y="1271805"/>
            <a:ext cx="3115849" cy="4154465"/>
          </a:xfrm>
          <a:prstGeom prst="rect">
            <a:avLst/>
          </a:prstGeom>
        </p:spPr>
      </p:pic>
    </p:spTree>
    <p:extLst>
      <p:ext uri="{BB962C8B-B14F-4D97-AF65-F5344CB8AC3E}">
        <p14:creationId xmlns:p14="http://schemas.microsoft.com/office/powerpoint/2010/main" val="1671273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片 47"/>
          <p:cNvPicPr>
            <a:picLocks noChangeAspect="1"/>
          </p:cNvPicPr>
          <p:nvPr/>
        </p:nvPicPr>
        <p:blipFill rotWithShape="1">
          <a:blip r:embed="rId2"/>
          <a:srcRect l="27842" t="42800" r="62703" b="42655"/>
          <a:stretch/>
        </p:blipFill>
        <p:spPr>
          <a:xfrm>
            <a:off x="5460167" y="5200022"/>
            <a:ext cx="805428" cy="1239120"/>
          </a:xfrm>
          <a:prstGeom prst="rect">
            <a:avLst/>
          </a:prstGeom>
        </p:spPr>
      </p:pic>
      <p:grpSp>
        <p:nvGrpSpPr>
          <p:cNvPr id="13" name="群組 12"/>
          <p:cNvGrpSpPr/>
          <p:nvPr/>
        </p:nvGrpSpPr>
        <p:grpSpPr>
          <a:xfrm>
            <a:off x="4136761" y="2038027"/>
            <a:ext cx="3537032" cy="2776451"/>
            <a:chOff x="4695294" y="1375870"/>
            <a:chExt cx="3537032" cy="2727763"/>
          </a:xfrm>
        </p:grpSpPr>
        <p:pic>
          <p:nvPicPr>
            <p:cNvPr id="5" name="圖片 4"/>
            <p:cNvPicPr>
              <a:picLocks noChangeAspect="1"/>
            </p:cNvPicPr>
            <p:nvPr/>
          </p:nvPicPr>
          <p:blipFill>
            <a:blip r:embed="rId3"/>
            <a:stretch>
              <a:fillRect/>
            </a:stretch>
          </p:blipFill>
          <p:spPr>
            <a:xfrm>
              <a:off x="6050526" y="3086079"/>
              <a:ext cx="976651" cy="897349"/>
            </a:xfrm>
            <a:prstGeom prst="rect">
              <a:avLst/>
            </a:prstGeom>
          </p:spPr>
        </p:pic>
        <p:pic>
          <p:nvPicPr>
            <p:cNvPr id="6" name="圖片 5"/>
            <p:cNvPicPr>
              <a:picLocks noChangeAspect="1"/>
            </p:cNvPicPr>
            <p:nvPr/>
          </p:nvPicPr>
          <p:blipFill>
            <a:blip r:embed="rId4"/>
            <a:stretch>
              <a:fillRect/>
            </a:stretch>
          </p:blipFill>
          <p:spPr>
            <a:xfrm>
              <a:off x="5974013" y="1489411"/>
              <a:ext cx="876886" cy="896592"/>
            </a:xfrm>
            <a:prstGeom prst="rect">
              <a:avLst/>
            </a:prstGeom>
          </p:spPr>
        </p:pic>
        <p:pic>
          <p:nvPicPr>
            <p:cNvPr id="8" name="圖片 7"/>
            <p:cNvPicPr>
              <a:picLocks noChangeAspect="1"/>
            </p:cNvPicPr>
            <p:nvPr/>
          </p:nvPicPr>
          <p:blipFill>
            <a:blip r:embed="rId5"/>
            <a:stretch>
              <a:fillRect/>
            </a:stretch>
          </p:blipFill>
          <p:spPr>
            <a:xfrm>
              <a:off x="6893352" y="2234253"/>
              <a:ext cx="1100882" cy="825662"/>
            </a:xfrm>
            <a:prstGeom prst="rect">
              <a:avLst/>
            </a:prstGeom>
          </p:spPr>
        </p:pic>
        <p:pic>
          <p:nvPicPr>
            <p:cNvPr id="4" name="圖片 3"/>
            <p:cNvPicPr>
              <a:picLocks noChangeAspect="1"/>
            </p:cNvPicPr>
            <p:nvPr/>
          </p:nvPicPr>
          <p:blipFill>
            <a:blip r:embed="rId6"/>
            <a:stretch>
              <a:fillRect/>
            </a:stretch>
          </p:blipFill>
          <p:spPr>
            <a:xfrm>
              <a:off x="4975900" y="2266553"/>
              <a:ext cx="1090424" cy="981381"/>
            </a:xfrm>
            <a:prstGeom prst="rect">
              <a:avLst/>
            </a:prstGeom>
          </p:spPr>
        </p:pic>
        <p:sp>
          <p:nvSpPr>
            <p:cNvPr id="12" name="橢圓 11"/>
            <p:cNvSpPr/>
            <p:nvPr/>
          </p:nvSpPr>
          <p:spPr>
            <a:xfrm>
              <a:off x="4695294" y="1375870"/>
              <a:ext cx="3537032" cy="272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7" name="直線接點 16"/>
          <p:cNvCxnSpPr>
            <a:stCxn id="12" idx="5"/>
          </p:cNvCxnSpPr>
          <p:nvPr/>
        </p:nvCxnSpPr>
        <p:spPr>
          <a:xfrm>
            <a:off x="7155807" y="4407876"/>
            <a:ext cx="822647" cy="76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a:stCxn id="12" idx="4"/>
            <a:endCxn id="38" idx="0"/>
          </p:cNvCxnSpPr>
          <p:nvPr/>
        </p:nvCxnSpPr>
        <p:spPr>
          <a:xfrm>
            <a:off x="5905277" y="4814478"/>
            <a:ext cx="3564" cy="4008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a:endCxn id="41" idx="4"/>
          </p:cNvCxnSpPr>
          <p:nvPr/>
        </p:nvCxnSpPr>
        <p:spPr>
          <a:xfrm flipV="1">
            <a:off x="6721794" y="1789417"/>
            <a:ext cx="488295" cy="437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a:stCxn id="12" idx="3"/>
          </p:cNvCxnSpPr>
          <p:nvPr/>
        </p:nvCxnSpPr>
        <p:spPr>
          <a:xfrm flipH="1">
            <a:off x="3910793" y="4407876"/>
            <a:ext cx="743954" cy="7905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文字方塊 25"/>
          <p:cNvSpPr txBox="1"/>
          <p:nvPr/>
        </p:nvSpPr>
        <p:spPr>
          <a:xfrm rot="2749478">
            <a:off x="7086429" y="5096914"/>
            <a:ext cx="2294313"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理事</a:t>
            </a:r>
          </a:p>
        </p:txBody>
      </p:sp>
      <p:grpSp>
        <p:nvGrpSpPr>
          <p:cNvPr id="2" name="群組 1"/>
          <p:cNvGrpSpPr/>
          <p:nvPr/>
        </p:nvGrpSpPr>
        <p:grpSpPr>
          <a:xfrm>
            <a:off x="7319885" y="5086279"/>
            <a:ext cx="2667214" cy="1636393"/>
            <a:chOff x="7839813" y="4490976"/>
            <a:chExt cx="2667214" cy="1636393"/>
          </a:xfrm>
        </p:grpSpPr>
        <p:pic>
          <p:nvPicPr>
            <p:cNvPr id="10" name="圖片 9"/>
            <p:cNvPicPr>
              <a:picLocks noChangeAspect="1"/>
            </p:cNvPicPr>
            <p:nvPr/>
          </p:nvPicPr>
          <p:blipFill>
            <a:blip r:embed="rId7"/>
            <a:stretch>
              <a:fillRect/>
            </a:stretch>
          </p:blipFill>
          <p:spPr>
            <a:xfrm>
              <a:off x="8318202" y="4603089"/>
              <a:ext cx="1619042" cy="1117679"/>
            </a:xfrm>
            <a:prstGeom prst="rect">
              <a:avLst/>
            </a:prstGeom>
          </p:spPr>
        </p:pic>
        <p:sp>
          <p:nvSpPr>
            <p:cNvPr id="28" name="文字方塊 27"/>
            <p:cNvSpPr txBox="1"/>
            <p:nvPr/>
          </p:nvSpPr>
          <p:spPr>
            <a:xfrm>
              <a:off x="8243191" y="5624095"/>
              <a:ext cx="2263836" cy="307777"/>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振動與噪音工程學會</a:t>
              </a:r>
              <a:endParaRPr lang="zh-TW" altLang="en-US" sz="1400" dirty="0">
                <a:latin typeface="標楷體" panose="03000509000000000000" pitchFamily="65" charset="-120"/>
                <a:ea typeface="標楷體" panose="03000509000000000000" pitchFamily="65" charset="-120"/>
              </a:endParaRPr>
            </a:p>
          </p:txBody>
        </p:sp>
        <p:sp>
          <p:nvSpPr>
            <p:cNvPr id="30" name="橢圓 29"/>
            <p:cNvSpPr/>
            <p:nvPr/>
          </p:nvSpPr>
          <p:spPr>
            <a:xfrm>
              <a:off x="7839813" y="4490976"/>
              <a:ext cx="2536549" cy="163639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9" name="群組 28"/>
          <p:cNvGrpSpPr/>
          <p:nvPr/>
        </p:nvGrpSpPr>
        <p:grpSpPr>
          <a:xfrm>
            <a:off x="7555721" y="1220563"/>
            <a:ext cx="3453065" cy="1697395"/>
            <a:chOff x="7032449" y="719667"/>
            <a:chExt cx="3453065" cy="1697395"/>
          </a:xfrm>
        </p:grpSpPr>
        <p:pic>
          <p:nvPicPr>
            <p:cNvPr id="11" name="圖片 10"/>
            <p:cNvPicPr>
              <a:picLocks noChangeAspect="1"/>
            </p:cNvPicPr>
            <p:nvPr/>
          </p:nvPicPr>
          <p:blipFill>
            <a:blip r:embed="rId8"/>
            <a:stretch>
              <a:fillRect/>
            </a:stretch>
          </p:blipFill>
          <p:spPr>
            <a:xfrm>
              <a:off x="7909080" y="970567"/>
              <a:ext cx="2287153" cy="816019"/>
            </a:xfrm>
            <a:prstGeom prst="rect">
              <a:avLst/>
            </a:prstGeom>
          </p:spPr>
        </p:pic>
        <p:cxnSp>
          <p:nvCxnSpPr>
            <p:cNvPr id="15" name="直線接點 14"/>
            <p:cNvCxnSpPr/>
            <p:nvPr/>
          </p:nvCxnSpPr>
          <p:spPr>
            <a:xfrm flipV="1">
              <a:off x="7036272" y="1895293"/>
              <a:ext cx="761066" cy="5217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橢圓 26"/>
            <p:cNvSpPr/>
            <p:nvPr/>
          </p:nvSpPr>
          <p:spPr>
            <a:xfrm>
              <a:off x="7640374" y="719667"/>
              <a:ext cx="2744947" cy="163023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p:cNvSpPr txBox="1"/>
            <p:nvPr/>
          </p:nvSpPr>
          <p:spPr>
            <a:xfrm>
              <a:off x="8221678" y="1850944"/>
              <a:ext cx="2263836" cy="307777"/>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rPr>
                <a:t>台灣計算力學</a:t>
              </a:r>
              <a:r>
                <a:rPr lang="zh-TW" altLang="en-US" sz="1400" dirty="0" smtClean="0">
                  <a:latin typeface="標楷體" panose="03000509000000000000" pitchFamily="65" charset="-120"/>
                  <a:ea typeface="標楷體" panose="03000509000000000000" pitchFamily="65" charset="-120"/>
                </a:rPr>
                <a:t>學會</a:t>
              </a:r>
              <a:endParaRPr lang="zh-TW" altLang="en-US" sz="1400" dirty="0">
                <a:latin typeface="標楷體" panose="03000509000000000000" pitchFamily="65" charset="-120"/>
                <a:ea typeface="標楷體" panose="03000509000000000000" pitchFamily="65" charset="-120"/>
              </a:endParaRPr>
            </a:p>
          </p:txBody>
        </p:sp>
        <p:sp>
          <p:nvSpPr>
            <p:cNvPr id="32" name="文字方塊 31"/>
            <p:cNvSpPr txBox="1"/>
            <p:nvPr/>
          </p:nvSpPr>
          <p:spPr>
            <a:xfrm rot="19501844">
              <a:off x="7032449" y="1618236"/>
              <a:ext cx="2294313" cy="369332"/>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監事</a:t>
              </a:r>
              <a:endParaRPr lang="zh-TW" altLang="en-US" dirty="0">
                <a:latin typeface="標楷體" panose="03000509000000000000" pitchFamily="65" charset="-120"/>
                <a:ea typeface="標楷體" panose="03000509000000000000" pitchFamily="65" charset="-120"/>
              </a:endParaRPr>
            </a:p>
          </p:txBody>
        </p:sp>
      </p:grpSp>
      <p:sp>
        <p:nvSpPr>
          <p:cNvPr id="38" name="橢圓 37"/>
          <p:cNvSpPr/>
          <p:nvPr/>
        </p:nvSpPr>
        <p:spPr>
          <a:xfrm>
            <a:off x="4637003" y="5215345"/>
            <a:ext cx="2543676" cy="15024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5212736" y="6310754"/>
            <a:ext cx="2263836" cy="307777"/>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rPr>
              <a:t>中國工程師</a:t>
            </a:r>
            <a:r>
              <a:rPr lang="zh-TW" altLang="en-US" sz="1400" dirty="0" smtClean="0">
                <a:latin typeface="標楷體" panose="03000509000000000000" pitchFamily="65" charset="-120"/>
                <a:ea typeface="標楷體" panose="03000509000000000000" pitchFamily="65" charset="-120"/>
              </a:rPr>
              <a:t>學會</a:t>
            </a:r>
            <a:endParaRPr lang="zh-TW" altLang="en-US" sz="1400" dirty="0">
              <a:latin typeface="標楷體" panose="03000509000000000000" pitchFamily="65" charset="-120"/>
              <a:ea typeface="標楷體" panose="03000509000000000000" pitchFamily="65" charset="-120"/>
            </a:endParaRPr>
          </a:p>
        </p:txBody>
      </p:sp>
      <p:sp>
        <p:nvSpPr>
          <p:cNvPr id="53" name="文字方塊 52"/>
          <p:cNvSpPr txBox="1"/>
          <p:nvPr/>
        </p:nvSpPr>
        <p:spPr>
          <a:xfrm>
            <a:off x="1798384" y="4716947"/>
            <a:ext cx="2263836" cy="369332"/>
          </a:xfrm>
          <a:prstGeom prst="rect">
            <a:avLst/>
          </a:prstGeom>
          <a:noFill/>
        </p:spPr>
        <p:txBody>
          <a:bodyPr wrap="square" rtlCol="0">
            <a:spAutoFit/>
          </a:bodyPr>
          <a:lstStyle/>
          <a:p>
            <a:endParaRPr lang="zh-TW" altLang="en-US" dirty="0">
              <a:latin typeface="標楷體" panose="03000509000000000000" pitchFamily="65" charset="-120"/>
              <a:ea typeface="標楷體" panose="03000509000000000000" pitchFamily="65" charset="-120"/>
            </a:endParaRPr>
          </a:p>
        </p:txBody>
      </p:sp>
      <p:grpSp>
        <p:nvGrpSpPr>
          <p:cNvPr id="33" name="群組 32"/>
          <p:cNvGrpSpPr/>
          <p:nvPr/>
        </p:nvGrpSpPr>
        <p:grpSpPr>
          <a:xfrm>
            <a:off x="787433" y="1255763"/>
            <a:ext cx="4771805" cy="2110118"/>
            <a:chOff x="1642303" y="719667"/>
            <a:chExt cx="4771805" cy="2110118"/>
          </a:xfrm>
        </p:grpSpPr>
        <p:pic>
          <p:nvPicPr>
            <p:cNvPr id="7" name="圖片 6"/>
            <p:cNvPicPr>
              <a:picLocks noChangeAspect="1"/>
            </p:cNvPicPr>
            <p:nvPr/>
          </p:nvPicPr>
          <p:blipFill>
            <a:blip r:embed="rId9"/>
            <a:stretch>
              <a:fillRect/>
            </a:stretch>
          </p:blipFill>
          <p:spPr>
            <a:xfrm>
              <a:off x="1853122" y="947228"/>
              <a:ext cx="2400942" cy="852623"/>
            </a:xfrm>
            <a:prstGeom prst="rect">
              <a:avLst/>
            </a:prstGeom>
          </p:spPr>
        </p:pic>
        <p:cxnSp>
          <p:nvCxnSpPr>
            <p:cNvPr id="23" name="直線接點 22"/>
            <p:cNvCxnSpPr/>
            <p:nvPr/>
          </p:nvCxnSpPr>
          <p:spPr>
            <a:xfrm flipH="1" flipV="1">
              <a:off x="4165557" y="1849193"/>
              <a:ext cx="949064" cy="528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橢圓 34"/>
            <p:cNvSpPr/>
            <p:nvPr/>
          </p:nvSpPr>
          <p:spPr>
            <a:xfrm>
              <a:off x="1642303" y="719667"/>
              <a:ext cx="2638327" cy="158611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35"/>
            <p:cNvSpPr txBox="1"/>
            <p:nvPr/>
          </p:nvSpPr>
          <p:spPr>
            <a:xfrm>
              <a:off x="2490081" y="1822086"/>
              <a:ext cx="2263836" cy="307777"/>
            </a:xfrm>
            <a:prstGeom prst="rect">
              <a:avLst/>
            </a:prstGeom>
            <a:noFill/>
          </p:spPr>
          <p:txBody>
            <a:bodyPr wrap="square" rtlCol="0">
              <a:spAutoFit/>
            </a:bodyPr>
            <a:lstStyle/>
            <a:p>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TwSIAM</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5" name="文字方塊 54"/>
            <p:cNvSpPr txBox="1"/>
            <p:nvPr/>
          </p:nvSpPr>
          <p:spPr>
            <a:xfrm rot="1824991">
              <a:off x="4119795" y="2460453"/>
              <a:ext cx="2294313" cy="369332"/>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監事</a:t>
              </a:r>
              <a:endParaRPr lang="zh-TW" altLang="en-US" dirty="0">
                <a:latin typeface="標楷體" panose="03000509000000000000" pitchFamily="65" charset="-120"/>
                <a:ea typeface="標楷體" panose="03000509000000000000" pitchFamily="65" charset="-120"/>
              </a:endParaRPr>
            </a:p>
          </p:txBody>
        </p:sp>
      </p:grpSp>
      <p:grpSp>
        <p:nvGrpSpPr>
          <p:cNvPr id="43" name="群組 42"/>
          <p:cNvGrpSpPr/>
          <p:nvPr/>
        </p:nvGrpSpPr>
        <p:grpSpPr>
          <a:xfrm>
            <a:off x="5941814" y="284117"/>
            <a:ext cx="3281672" cy="1920505"/>
            <a:chOff x="4637003" y="104669"/>
            <a:chExt cx="3281672" cy="1920505"/>
          </a:xfrm>
        </p:grpSpPr>
        <p:sp>
          <p:nvSpPr>
            <p:cNvPr id="41" name="橢圓 40"/>
            <p:cNvSpPr/>
            <p:nvPr/>
          </p:nvSpPr>
          <p:spPr>
            <a:xfrm>
              <a:off x="4637003" y="104669"/>
              <a:ext cx="2536549" cy="15053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5013763" y="1182647"/>
              <a:ext cx="2263836" cy="307777"/>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中國機械工程學會</a:t>
              </a:r>
              <a:endParaRPr lang="zh-TW" altLang="en-US" sz="1400" dirty="0">
                <a:latin typeface="標楷體" panose="03000509000000000000" pitchFamily="65" charset="-120"/>
                <a:ea typeface="標楷體" panose="03000509000000000000" pitchFamily="65" charset="-120"/>
              </a:endParaRPr>
            </a:p>
          </p:txBody>
        </p:sp>
        <p:sp>
          <p:nvSpPr>
            <p:cNvPr id="56" name="文字方塊 55"/>
            <p:cNvSpPr txBox="1"/>
            <p:nvPr/>
          </p:nvSpPr>
          <p:spPr>
            <a:xfrm>
              <a:off x="5624362" y="1655842"/>
              <a:ext cx="2294313" cy="369332"/>
            </a:xfrm>
            <a:prstGeom prst="rect">
              <a:avLst/>
            </a:prstGeom>
            <a:noFill/>
          </p:spPr>
          <p:txBody>
            <a:bodyPr wrap="square" rtlCol="0">
              <a:spAutoFit/>
            </a:bodyPr>
            <a:lstStyle/>
            <a:p>
              <a:r>
                <a:rPr lang="zh-TW" altLang="en-US">
                  <a:latin typeface="標楷體" panose="03000509000000000000" pitchFamily="65" charset="-120"/>
                  <a:ea typeface="標楷體" panose="03000509000000000000" pitchFamily="65" charset="-120"/>
                </a:rPr>
                <a:t>正</a:t>
              </a:r>
              <a:r>
                <a:rPr lang="zh-TW" altLang="en-US" smtClean="0">
                  <a:latin typeface="標楷體" panose="03000509000000000000" pitchFamily="65" charset="-120"/>
                  <a:ea typeface="標楷體" panose="03000509000000000000" pitchFamily="65" charset="-120"/>
                </a:rPr>
                <a:t>會員</a:t>
              </a:r>
              <a:endParaRPr lang="zh-TW" altLang="en-US" dirty="0">
                <a:latin typeface="標楷體" panose="03000509000000000000" pitchFamily="65" charset="-120"/>
                <a:ea typeface="標楷體" panose="03000509000000000000" pitchFamily="65" charset="-120"/>
              </a:endParaRPr>
            </a:p>
          </p:txBody>
        </p:sp>
      </p:grpSp>
      <p:sp>
        <p:nvSpPr>
          <p:cNvPr id="60" name="文字方塊 59"/>
          <p:cNvSpPr txBox="1"/>
          <p:nvPr/>
        </p:nvSpPr>
        <p:spPr>
          <a:xfrm>
            <a:off x="6023908" y="4818920"/>
            <a:ext cx="2294313" cy="369332"/>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永久會員</a:t>
            </a:r>
            <a:endParaRPr lang="zh-TW" altLang="en-US" dirty="0">
              <a:latin typeface="標楷體" panose="03000509000000000000" pitchFamily="65" charset="-120"/>
              <a:ea typeface="標楷體" panose="03000509000000000000" pitchFamily="65" charset="-120"/>
            </a:endParaRPr>
          </a:p>
        </p:txBody>
      </p:sp>
      <p:sp>
        <p:nvSpPr>
          <p:cNvPr id="61" name="文字方塊 60"/>
          <p:cNvSpPr txBox="1"/>
          <p:nvPr/>
        </p:nvSpPr>
        <p:spPr>
          <a:xfrm rot="18792293">
            <a:off x="3702524" y="4294523"/>
            <a:ext cx="2294313"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永久</a:t>
            </a:r>
            <a:r>
              <a:rPr lang="zh-TW" altLang="en-US" dirty="0" smtClean="0">
                <a:latin typeface="標楷體" panose="03000509000000000000" pitchFamily="65" charset="-120"/>
                <a:ea typeface="標楷體" panose="03000509000000000000" pitchFamily="65" charset="-120"/>
              </a:rPr>
              <a:t>會員</a:t>
            </a:r>
            <a:endParaRPr lang="zh-TW" altLang="en-US" dirty="0">
              <a:latin typeface="標楷體" panose="03000509000000000000" pitchFamily="65" charset="-120"/>
              <a:ea typeface="標楷體" panose="03000509000000000000" pitchFamily="65" charset="-120"/>
            </a:endParaRPr>
          </a:p>
        </p:txBody>
      </p:sp>
      <p:grpSp>
        <p:nvGrpSpPr>
          <p:cNvPr id="3" name="群組 2"/>
          <p:cNvGrpSpPr/>
          <p:nvPr/>
        </p:nvGrpSpPr>
        <p:grpSpPr>
          <a:xfrm>
            <a:off x="1956663" y="5062646"/>
            <a:ext cx="2872638" cy="1688685"/>
            <a:chOff x="1434192" y="4622068"/>
            <a:chExt cx="2872638" cy="1688685"/>
          </a:xfrm>
        </p:grpSpPr>
        <p:pic>
          <p:nvPicPr>
            <p:cNvPr id="54" name="圖片 53"/>
            <p:cNvPicPr>
              <a:picLocks noChangeAspect="1"/>
            </p:cNvPicPr>
            <p:nvPr/>
          </p:nvPicPr>
          <p:blipFill>
            <a:blip r:embed="rId10"/>
            <a:stretch>
              <a:fillRect/>
            </a:stretch>
          </p:blipFill>
          <p:spPr>
            <a:xfrm>
              <a:off x="2072375" y="4768410"/>
              <a:ext cx="1172161" cy="1172161"/>
            </a:xfrm>
            <a:prstGeom prst="rect">
              <a:avLst/>
            </a:prstGeom>
          </p:spPr>
        </p:pic>
        <p:sp>
          <p:nvSpPr>
            <p:cNvPr id="52" name="橢圓 51"/>
            <p:cNvSpPr/>
            <p:nvPr/>
          </p:nvSpPr>
          <p:spPr>
            <a:xfrm>
              <a:off x="1434192" y="4622068"/>
              <a:ext cx="2536549" cy="168868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文字方塊 63"/>
            <p:cNvSpPr txBox="1"/>
            <p:nvPr/>
          </p:nvSpPr>
          <p:spPr>
            <a:xfrm>
              <a:off x="2042994" y="5944186"/>
              <a:ext cx="2263836" cy="307777"/>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rPr>
                <a:t>地震</a:t>
              </a:r>
              <a:r>
                <a:rPr lang="zh-TW" altLang="en-US" sz="1400" dirty="0" smtClean="0">
                  <a:latin typeface="標楷體" panose="03000509000000000000" pitchFamily="65" charset="-120"/>
                  <a:ea typeface="標楷體" panose="03000509000000000000" pitchFamily="65" charset="-120"/>
                </a:rPr>
                <a:t>工程學會</a:t>
              </a:r>
              <a:endParaRPr lang="zh-TW" altLang="en-US" sz="1400" dirty="0">
                <a:latin typeface="標楷體" panose="03000509000000000000" pitchFamily="65" charset="-120"/>
                <a:ea typeface="標楷體" panose="03000509000000000000" pitchFamily="65" charset="-120"/>
              </a:endParaRPr>
            </a:p>
          </p:txBody>
        </p:sp>
      </p:grpSp>
      <p:sp>
        <p:nvSpPr>
          <p:cNvPr id="65" name="文字方塊 64"/>
          <p:cNvSpPr txBox="1"/>
          <p:nvPr/>
        </p:nvSpPr>
        <p:spPr>
          <a:xfrm>
            <a:off x="9655887" y="6549579"/>
            <a:ext cx="3516283" cy="276999"/>
          </a:xfrm>
          <a:prstGeom prst="rect">
            <a:avLst/>
          </a:prstGeom>
          <a:noFill/>
        </p:spPr>
        <p:txBody>
          <a:bodyPr wrap="square" rtlCol="0">
            <a:spAutoFit/>
          </a:bodyPr>
          <a:lstStyle/>
          <a:p>
            <a:r>
              <a:rPr lang="en-US" altLang="zh-TW" sz="1200" dirty="0" smtClean="0">
                <a:solidFill>
                  <a:schemeClr val="bg1">
                    <a:lumMod val="50000"/>
                  </a:schemeClr>
                </a:solidFill>
                <a:latin typeface="Times New Roman" panose="02020603050405020304" pitchFamily="18" charset="0"/>
                <a:ea typeface="標楷體" panose="03000509000000000000" pitchFamily="65" charset="-120"/>
              </a:rPr>
              <a:t>NTOU/MSV</a:t>
            </a:r>
            <a:r>
              <a:rPr lang="zh-TW" altLang="en-US" sz="1200" dirty="0" smtClean="0">
                <a:solidFill>
                  <a:schemeClr val="bg1">
                    <a:lumMod val="50000"/>
                  </a:schemeClr>
                </a:solidFill>
                <a:latin typeface="Times New Roman" panose="02020603050405020304" pitchFamily="18" charset="0"/>
                <a:ea typeface="標楷體" panose="03000509000000000000" pitchFamily="65" charset="-120"/>
              </a:rPr>
              <a:t> 學會群 製表</a:t>
            </a:r>
            <a:r>
              <a:rPr lang="en-US" altLang="zh-TW" sz="1200" dirty="0" smtClean="0">
                <a:solidFill>
                  <a:schemeClr val="bg1">
                    <a:lumMod val="50000"/>
                  </a:schemeClr>
                </a:solidFill>
                <a:latin typeface="Times New Roman" panose="02020603050405020304" pitchFamily="18" charset="0"/>
                <a:ea typeface="標楷體" panose="03000509000000000000" pitchFamily="65" charset="-120"/>
              </a:rPr>
              <a:t>by Mei-Na</a:t>
            </a:r>
            <a:endParaRPr lang="zh-TW" altLang="en-US" sz="1200" dirty="0">
              <a:solidFill>
                <a:schemeClr val="bg1">
                  <a:lumMod val="50000"/>
                </a:schemeClr>
              </a:solidFill>
              <a:latin typeface="Times New Roman" panose="02020603050405020304" pitchFamily="18" charset="0"/>
              <a:ea typeface="標楷體" panose="03000509000000000000" pitchFamily="65" charset="-120"/>
            </a:endParaRPr>
          </a:p>
        </p:txBody>
      </p:sp>
      <p:grpSp>
        <p:nvGrpSpPr>
          <p:cNvPr id="22" name="群組 21"/>
          <p:cNvGrpSpPr/>
          <p:nvPr/>
        </p:nvGrpSpPr>
        <p:grpSpPr>
          <a:xfrm>
            <a:off x="1306528" y="3326434"/>
            <a:ext cx="2263836" cy="1303612"/>
            <a:chOff x="1226895" y="3245195"/>
            <a:chExt cx="2263836" cy="1303612"/>
          </a:xfrm>
        </p:grpSpPr>
        <p:sp>
          <p:nvSpPr>
            <p:cNvPr id="77" name="文字方塊 76"/>
            <p:cNvSpPr txBox="1"/>
            <p:nvPr/>
          </p:nvSpPr>
          <p:spPr>
            <a:xfrm>
              <a:off x="1226895" y="4241030"/>
              <a:ext cx="2263836" cy="307777"/>
            </a:xfrm>
            <a:prstGeom prst="rect">
              <a:avLst/>
            </a:prstGeom>
            <a:noFill/>
          </p:spPr>
          <p:txBody>
            <a:bodyPr wrap="square" rtlCol="0">
              <a:spAutoFit/>
            </a:bodyPr>
            <a:lstStyle/>
            <a:p>
              <a:r>
                <a:rPr lang="zh-TW" altLang="en-US" sz="1400" dirty="0">
                  <a:latin typeface="標楷體" panose="03000509000000000000" pitchFamily="65" charset="-120"/>
                  <a:ea typeface="標楷體" panose="03000509000000000000" pitchFamily="65" charset="-120"/>
                </a:rPr>
                <a:t>中華民國數學會</a:t>
              </a:r>
            </a:p>
          </p:txBody>
        </p:sp>
        <p:pic>
          <p:nvPicPr>
            <p:cNvPr id="82" name="圖片 81"/>
            <p:cNvPicPr>
              <a:picLocks noChangeAspect="1"/>
            </p:cNvPicPr>
            <p:nvPr/>
          </p:nvPicPr>
          <p:blipFill>
            <a:blip r:embed="rId11"/>
            <a:stretch>
              <a:fillRect/>
            </a:stretch>
          </p:blipFill>
          <p:spPr>
            <a:xfrm>
              <a:off x="1452309" y="3245195"/>
              <a:ext cx="1108183" cy="1013870"/>
            </a:xfrm>
            <a:prstGeom prst="rect">
              <a:avLst/>
            </a:prstGeom>
          </p:spPr>
        </p:pic>
      </p:grpSp>
      <p:grpSp>
        <p:nvGrpSpPr>
          <p:cNvPr id="20" name="群組 19"/>
          <p:cNvGrpSpPr/>
          <p:nvPr/>
        </p:nvGrpSpPr>
        <p:grpSpPr>
          <a:xfrm>
            <a:off x="784298" y="3151056"/>
            <a:ext cx="4754172" cy="1636393"/>
            <a:chOff x="661308" y="2645726"/>
            <a:chExt cx="4754172" cy="1636393"/>
          </a:xfrm>
        </p:grpSpPr>
        <p:cxnSp>
          <p:nvCxnSpPr>
            <p:cNvPr id="71" name="直線接點 70"/>
            <p:cNvCxnSpPr>
              <a:stCxn id="12" idx="2"/>
            </p:cNvCxnSpPr>
            <p:nvPr/>
          </p:nvCxnSpPr>
          <p:spPr>
            <a:xfrm flipH="1">
              <a:off x="3192221" y="3426253"/>
              <a:ext cx="944540" cy="67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橢圓 77"/>
            <p:cNvSpPr/>
            <p:nvPr/>
          </p:nvSpPr>
          <p:spPr>
            <a:xfrm>
              <a:off x="661308" y="2645726"/>
              <a:ext cx="2536549" cy="163639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文字方塊 82"/>
            <p:cNvSpPr txBox="1"/>
            <p:nvPr/>
          </p:nvSpPr>
          <p:spPr>
            <a:xfrm>
              <a:off x="3121167" y="3490861"/>
              <a:ext cx="2294313" cy="369332"/>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永久會員</a:t>
              </a:r>
              <a:endParaRPr lang="zh-TW" altLang="en-US" dirty="0">
                <a:latin typeface="標楷體" panose="03000509000000000000" pitchFamily="65" charset="-120"/>
                <a:ea typeface="標楷體" panose="03000509000000000000" pitchFamily="65" charset="-120"/>
              </a:endParaRPr>
            </a:p>
          </p:txBody>
        </p:sp>
      </p:grpSp>
      <p:grpSp>
        <p:nvGrpSpPr>
          <p:cNvPr id="24" name="群組 23"/>
          <p:cNvGrpSpPr/>
          <p:nvPr/>
        </p:nvGrpSpPr>
        <p:grpSpPr>
          <a:xfrm>
            <a:off x="7543285" y="2944608"/>
            <a:ext cx="3832589" cy="1818269"/>
            <a:chOff x="7623565" y="2491210"/>
            <a:chExt cx="3832589" cy="1818269"/>
          </a:xfrm>
        </p:grpSpPr>
        <p:sp>
          <p:nvSpPr>
            <p:cNvPr id="91" name="文字方塊 90"/>
            <p:cNvSpPr txBox="1"/>
            <p:nvPr/>
          </p:nvSpPr>
          <p:spPr>
            <a:xfrm>
              <a:off x="9192318" y="3865887"/>
              <a:ext cx="2263836" cy="307777"/>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斐陶斐榮譽學會</a:t>
              </a:r>
              <a:endParaRPr lang="zh-TW" altLang="en-US" sz="1400" dirty="0">
                <a:latin typeface="標楷體" panose="03000509000000000000" pitchFamily="65" charset="-120"/>
                <a:ea typeface="標楷體" panose="03000509000000000000" pitchFamily="65" charset="-120"/>
              </a:endParaRPr>
            </a:p>
          </p:txBody>
        </p:sp>
        <p:sp>
          <p:nvSpPr>
            <p:cNvPr id="92" name="橢圓 91"/>
            <p:cNvSpPr/>
            <p:nvPr/>
          </p:nvSpPr>
          <p:spPr>
            <a:xfrm>
              <a:off x="8616062" y="2491210"/>
              <a:ext cx="2456737" cy="181826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文字方塊 93"/>
            <p:cNvSpPr txBox="1"/>
            <p:nvPr/>
          </p:nvSpPr>
          <p:spPr>
            <a:xfrm>
              <a:off x="7623565" y="3463922"/>
              <a:ext cx="2294313"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榮譽</a:t>
              </a:r>
              <a:r>
                <a:rPr lang="zh-TW" altLang="en-US" dirty="0" smtClean="0">
                  <a:latin typeface="標楷體" panose="03000509000000000000" pitchFamily="65" charset="-120"/>
                  <a:ea typeface="標楷體" panose="03000509000000000000" pitchFamily="65" charset="-120"/>
                </a:rPr>
                <a:t>會員</a:t>
              </a:r>
              <a:endParaRPr lang="zh-TW" altLang="en-US" dirty="0">
                <a:latin typeface="標楷體" panose="03000509000000000000" pitchFamily="65" charset="-120"/>
                <a:ea typeface="標楷體" panose="03000509000000000000" pitchFamily="65" charset="-120"/>
              </a:endParaRPr>
            </a:p>
          </p:txBody>
        </p:sp>
        <p:cxnSp>
          <p:nvCxnSpPr>
            <p:cNvPr id="96" name="直線接點 95"/>
            <p:cNvCxnSpPr>
              <a:stCxn id="12" idx="6"/>
              <a:endCxn id="92" idx="2"/>
            </p:cNvCxnSpPr>
            <p:nvPr/>
          </p:nvCxnSpPr>
          <p:spPr>
            <a:xfrm flipV="1">
              <a:off x="7673793" y="3400345"/>
              <a:ext cx="942269" cy="259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8" name="圖片 97"/>
            <p:cNvPicPr>
              <a:picLocks noChangeAspect="1"/>
            </p:cNvPicPr>
            <p:nvPr/>
          </p:nvPicPr>
          <p:blipFill>
            <a:blip r:embed="rId12"/>
            <a:stretch>
              <a:fillRect/>
            </a:stretch>
          </p:blipFill>
          <p:spPr>
            <a:xfrm>
              <a:off x="9420854" y="2609892"/>
              <a:ext cx="857375" cy="1278957"/>
            </a:xfrm>
            <a:prstGeom prst="rect">
              <a:avLst/>
            </a:prstGeom>
          </p:spPr>
        </p:pic>
      </p:grpSp>
      <p:grpSp>
        <p:nvGrpSpPr>
          <p:cNvPr id="66" name="群組 65"/>
          <p:cNvGrpSpPr/>
          <p:nvPr/>
        </p:nvGrpSpPr>
        <p:grpSpPr>
          <a:xfrm>
            <a:off x="3200620" y="288418"/>
            <a:ext cx="2750568" cy="1850320"/>
            <a:chOff x="4637003" y="104669"/>
            <a:chExt cx="2750568" cy="1850320"/>
          </a:xfrm>
        </p:grpSpPr>
        <p:pic>
          <p:nvPicPr>
            <p:cNvPr id="67" name="圖片 66"/>
            <p:cNvPicPr>
              <a:picLocks noChangeAspect="1"/>
            </p:cNvPicPr>
            <p:nvPr/>
          </p:nvPicPr>
          <p:blipFill>
            <a:blip r:embed="rId13"/>
            <a:stretch>
              <a:fillRect/>
            </a:stretch>
          </p:blipFill>
          <p:spPr>
            <a:xfrm>
              <a:off x="5427900" y="227361"/>
              <a:ext cx="952822" cy="952822"/>
            </a:xfrm>
            <a:prstGeom prst="rect">
              <a:avLst/>
            </a:prstGeom>
          </p:spPr>
        </p:pic>
        <p:sp>
          <p:nvSpPr>
            <p:cNvPr id="68" name="橢圓 67"/>
            <p:cNvSpPr/>
            <p:nvPr/>
          </p:nvSpPr>
          <p:spPr>
            <a:xfrm>
              <a:off x="4637003" y="104669"/>
              <a:ext cx="2536549" cy="15053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文字方塊 68"/>
            <p:cNvSpPr txBox="1"/>
            <p:nvPr/>
          </p:nvSpPr>
          <p:spPr>
            <a:xfrm>
              <a:off x="5123735" y="1203514"/>
              <a:ext cx="2263836" cy="307777"/>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中華民國力學學會</a:t>
              </a:r>
              <a:endParaRPr lang="zh-TW" altLang="en-US" sz="1400" dirty="0">
                <a:latin typeface="標楷體" panose="03000509000000000000" pitchFamily="65" charset="-120"/>
                <a:ea typeface="標楷體" panose="03000509000000000000" pitchFamily="65" charset="-120"/>
              </a:endParaRPr>
            </a:p>
          </p:txBody>
        </p:sp>
        <p:sp>
          <p:nvSpPr>
            <p:cNvPr id="70" name="文字方塊 69"/>
            <p:cNvSpPr txBox="1"/>
            <p:nvPr/>
          </p:nvSpPr>
          <p:spPr>
            <a:xfrm>
              <a:off x="6223293" y="1585657"/>
              <a:ext cx="720881"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理事</a:t>
              </a:r>
            </a:p>
          </p:txBody>
        </p:sp>
      </p:grpSp>
      <p:cxnSp>
        <p:nvCxnSpPr>
          <p:cNvPr id="72" name="直線接點 71"/>
          <p:cNvCxnSpPr/>
          <p:nvPr/>
        </p:nvCxnSpPr>
        <p:spPr>
          <a:xfrm>
            <a:off x="4489704" y="1798415"/>
            <a:ext cx="559933" cy="4286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文字方塊 72"/>
          <p:cNvSpPr txBox="1"/>
          <p:nvPr/>
        </p:nvSpPr>
        <p:spPr>
          <a:xfrm>
            <a:off x="2258336" y="1485023"/>
            <a:ext cx="951658" cy="523220"/>
          </a:xfrm>
          <a:prstGeom prst="rect">
            <a:avLst/>
          </a:prstGeom>
          <a:noFill/>
        </p:spPr>
        <p:txBody>
          <a:bodyPr wrap="square" rtlCol="0">
            <a:spAutoFit/>
          </a:bodyPr>
          <a:lstStyle/>
          <a:p>
            <a:pPr algn="ct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會員編號</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F00002</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7" name="圖片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92751" y="369200"/>
            <a:ext cx="1034673" cy="1034673"/>
          </a:xfrm>
          <a:prstGeom prst="rect">
            <a:avLst/>
          </a:prstGeom>
        </p:spPr>
      </p:pic>
      <p:sp>
        <p:nvSpPr>
          <p:cNvPr id="76" name="文字方塊 75"/>
          <p:cNvSpPr txBox="1"/>
          <p:nvPr/>
        </p:nvSpPr>
        <p:spPr>
          <a:xfrm>
            <a:off x="4819270" y="721013"/>
            <a:ext cx="951658" cy="523220"/>
          </a:xfrm>
          <a:prstGeom prst="rect">
            <a:avLst/>
          </a:prstGeom>
          <a:noFill/>
        </p:spPr>
        <p:txBody>
          <a:bodyPr wrap="square" rtlCol="0">
            <a:spAutoFit/>
          </a:bodyPr>
          <a:lstStyle/>
          <a:p>
            <a:pPr algn="ct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會員編號</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P1266</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9" name="文字方塊 78"/>
          <p:cNvSpPr txBox="1"/>
          <p:nvPr/>
        </p:nvSpPr>
        <p:spPr>
          <a:xfrm>
            <a:off x="6174939" y="5642865"/>
            <a:ext cx="951658" cy="523220"/>
          </a:xfrm>
          <a:prstGeom prst="rect">
            <a:avLst/>
          </a:prstGeom>
          <a:noFill/>
        </p:spPr>
        <p:txBody>
          <a:bodyPr wrap="square" rtlCol="0">
            <a:spAutoFit/>
          </a:bodyPr>
          <a:lstStyle/>
          <a:p>
            <a:pPr algn="ct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會員編號</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33193</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4" name="文字方塊 73"/>
          <p:cNvSpPr txBox="1"/>
          <p:nvPr/>
        </p:nvSpPr>
        <p:spPr>
          <a:xfrm>
            <a:off x="7584124" y="742694"/>
            <a:ext cx="951658" cy="523220"/>
          </a:xfrm>
          <a:prstGeom prst="rect">
            <a:avLst/>
          </a:prstGeom>
          <a:noFill/>
        </p:spPr>
        <p:txBody>
          <a:bodyPr wrap="square" rtlCol="0">
            <a:spAutoFit/>
          </a:bodyPr>
          <a:lstStyle/>
          <a:p>
            <a:pPr algn="ct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會員編號</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algn="ct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16924</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24225499"/>
      </p:ext>
    </p:extLst>
  </p:cSld>
  <p:clrMapOvr>
    <a:masterClrMapping/>
  </p:clrMapOvr>
  <p:transition>
    <p:cov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p:txBody>
          <a:bodyPr/>
          <a:lstStyle/>
          <a:p>
            <a:fld id="{70FD0527-6A35-4EEC-B24E-E840087E3925}" type="slidenum">
              <a:rPr lang="zh-TW" altLang="en-US" smtClean="0"/>
              <a:pPr/>
              <a:t>70</a:t>
            </a:fld>
            <a:endParaRPr lang="zh-TW" altLang="en-US" dirty="0"/>
          </a:p>
        </p:txBody>
      </p:sp>
      <p:sp>
        <p:nvSpPr>
          <p:cNvPr id="8" name="矩形 7"/>
          <p:cNvSpPr/>
          <p:nvPr/>
        </p:nvSpPr>
        <p:spPr>
          <a:xfrm>
            <a:off x="2945118" y="58773"/>
            <a:ext cx="11266991" cy="1446550"/>
          </a:xfrm>
          <a:prstGeom prst="rect">
            <a:avLst/>
          </a:prstGeom>
        </p:spPr>
        <p:txBody>
          <a:bodyPr wrap="square">
            <a:spAutoFit/>
          </a:bodyPr>
          <a:lstStyle/>
          <a:p>
            <a:r>
              <a:rPr lang="en-US" altLang="zh-TW" sz="4400" b="1" dirty="0" smtClean="0">
                <a:solidFill>
                  <a:srgbClr val="0000FF"/>
                </a:solidFill>
                <a:latin typeface="Times New Roman" panose="02020603050405020304" pitchFamily="18" charset="0"/>
                <a:cs typeface="Times New Roman" panose="02020603050405020304" pitchFamily="18" charset="0"/>
              </a:rPr>
              <a:t>1984-2023 </a:t>
            </a:r>
            <a:r>
              <a:rPr lang="zh-TW" altLang="en-US" sz="4400" b="1" dirty="0" smtClean="0">
                <a:solidFill>
                  <a:srgbClr val="0000FF"/>
                </a:solidFill>
                <a:latin typeface="Times New Roman" panose="02020603050405020304" pitchFamily="18" charset="0"/>
                <a:cs typeface="Times New Roman" panose="02020603050405020304" pitchFamily="18" charset="0"/>
              </a:rPr>
              <a:t>研究近四十年 </a:t>
            </a:r>
            <a:endParaRPr lang="en-US" altLang="zh-TW" sz="4400" b="1" dirty="0" smtClean="0">
              <a:solidFill>
                <a:srgbClr val="0000FF"/>
              </a:solidFill>
              <a:latin typeface="Times New Roman" panose="02020603050405020304" pitchFamily="18" charset="0"/>
              <a:cs typeface="Times New Roman" panose="02020603050405020304" pitchFamily="18" charset="0"/>
            </a:endParaRPr>
          </a:p>
          <a:p>
            <a:r>
              <a:rPr lang="zh-TW" altLang="en-US" sz="4400" b="1" dirty="0" smtClean="0">
                <a:solidFill>
                  <a:srgbClr val="0000FF"/>
                </a:solidFill>
                <a:latin typeface="Times New Roman" panose="02020603050405020304" pitchFamily="18" charset="0"/>
                <a:cs typeface="Times New Roman" panose="02020603050405020304" pitchFamily="18" charset="0"/>
              </a:rPr>
              <a:t>                             分享蘇東坡心境</a:t>
            </a:r>
            <a:endParaRPr lang="zh-TW" altLang="en-US" sz="4400" b="1" dirty="0">
              <a:solidFill>
                <a:srgbClr val="0000FF"/>
              </a:solidFill>
              <a:latin typeface="Times New Roman" panose="02020603050405020304" pitchFamily="18" charset="0"/>
              <a:cs typeface="Times New Roman" panose="02020603050405020304" pitchFamily="18" charset="0"/>
            </a:endParaRPr>
          </a:p>
        </p:txBody>
      </p:sp>
      <p:sp>
        <p:nvSpPr>
          <p:cNvPr id="4" name="矩形 3"/>
          <p:cNvSpPr/>
          <p:nvPr/>
        </p:nvSpPr>
        <p:spPr>
          <a:xfrm>
            <a:off x="411794" y="1491040"/>
            <a:ext cx="7798340" cy="3970318"/>
          </a:xfrm>
          <a:prstGeom prst="rect">
            <a:avLst/>
          </a:prstGeom>
        </p:spPr>
        <p:txBody>
          <a:bodyPr wrap="square">
            <a:spAutoFit/>
          </a:bodyPr>
          <a:lstStyle/>
          <a:p>
            <a:pPr fontAlgn="base" latinLnBrk="1"/>
            <a:r>
              <a:rPr lang="zh-TW" altLang="en-US" sz="3600" dirty="0">
                <a:solidFill>
                  <a:srgbClr val="FF0000"/>
                </a:solidFill>
                <a:latin typeface="Microsoft JhengHei" panose="020B0604030504040204" pitchFamily="34" charset="-120"/>
                <a:ea typeface="Microsoft JhengHei" panose="020B0604030504040204" pitchFamily="34" charset="-120"/>
              </a:rPr>
              <a:t>廬山煙雨</a:t>
            </a:r>
            <a:r>
              <a:rPr lang="zh-TW" altLang="en-US" sz="3600" dirty="0" smtClean="0">
                <a:solidFill>
                  <a:srgbClr val="FF0000"/>
                </a:solidFill>
                <a:latin typeface="Microsoft JhengHei" panose="020B0604030504040204" pitchFamily="34" charset="-120"/>
                <a:ea typeface="Microsoft JhengHei" panose="020B0604030504040204" pitchFamily="34" charset="-120"/>
              </a:rPr>
              <a:t>浙江潮</a:t>
            </a:r>
            <a:endParaRPr lang="en-US" altLang="zh-TW" sz="3600" dirty="0" smtClean="0">
              <a:solidFill>
                <a:srgbClr val="FF0000"/>
              </a:solidFill>
              <a:latin typeface="Microsoft JhengHei" panose="020B0604030504040204" pitchFamily="34" charset="-120"/>
              <a:ea typeface="Microsoft JhengHei" panose="020B0604030504040204" pitchFamily="34" charset="-120"/>
            </a:endParaRPr>
          </a:p>
          <a:p>
            <a:pPr fontAlgn="base" latinLnBrk="1"/>
            <a:r>
              <a:rPr lang="zh-TW" altLang="en-US" sz="3600" dirty="0">
                <a:solidFill>
                  <a:srgbClr val="FF0000"/>
                </a:solidFill>
                <a:latin typeface="Microsoft JhengHei" panose="020B0604030504040204" pitchFamily="34" charset="-120"/>
                <a:ea typeface="Microsoft JhengHei" panose="020B0604030504040204" pitchFamily="34" charset="-120"/>
              </a:rPr>
              <a:t> </a:t>
            </a:r>
            <a:r>
              <a:rPr lang="zh-TW" altLang="en-US" sz="3600" dirty="0" smtClean="0">
                <a:solidFill>
                  <a:srgbClr val="FF0000"/>
                </a:solidFill>
                <a:latin typeface="Microsoft JhengHei" panose="020B0604030504040204" pitchFamily="34" charset="-120"/>
                <a:ea typeface="Microsoft JhengHei" panose="020B0604030504040204" pitchFamily="34" charset="-120"/>
              </a:rPr>
              <a:t>                      </a:t>
            </a:r>
            <a:endParaRPr lang="en-US" altLang="zh-TW" sz="3600" dirty="0" smtClean="0">
              <a:solidFill>
                <a:srgbClr val="FF0000"/>
              </a:solidFill>
              <a:latin typeface="Microsoft JhengHei" panose="020B0604030504040204" pitchFamily="34" charset="-120"/>
              <a:ea typeface="Microsoft JhengHei" panose="020B0604030504040204" pitchFamily="34" charset="-120"/>
            </a:endParaRPr>
          </a:p>
          <a:p>
            <a:pPr fontAlgn="base" latinLnBrk="1"/>
            <a:r>
              <a:rPr lang="zh-TW" altLang="en-US" sz="3600" dirty="0" smtClean="0">
                <a:solidFill>
                  <a:srgbClr val="FF0000"/>
                </a:solidFill>
                <a:latin typeface="Microsoft JhengHei" panose="020B0604030504040204" pitchFamily="34" charset="-120"/>
                <a:ea typeface="Microsoft JhengHei" panose="020B0604030504040204" pitchFamily="34" charset="-120"/>
              </a:rPr>
              <a:t>                        未到</a:t>
            </a:r>
            <a:r>
              <a:rPr lang="zh-TW" altLang="en-US" sz="3600" dirty="0">
                <a:solidFill>
                  <a:srgbClr val="FF0000"/>
                </a:solidFill>
                <a:latin typeface="Microsoft JhengHei" panose="020B0604030504040204" pitchFamily="34" charset="-120"/>
                <a:ea typeface="Microsoft JhengHei" panose="020B0604030504040204" pitchFamily="34" charset="-120"/>
              </a:rPr>
              <a:t>千般恨</a:t>
            </a:r>
            <a:r>
              <a:rPr lang="zh-TW" altLang="en-US" sz="3600" dirty="0" smtClean="0">
                <a:solidFill>
                  <a:srgbClr val="FF0000"/>
                </a:solidFill>
                <a:latin typeface="Microsoft JhengHei" panose="020B0604030504040204" pitchFamily="34" charset="-120"/>
                <a:ea typeface="Microsoft JhengHei" panose="020B0604030504040204" pitchFamily="34" charset="-120"/>
              </a:rPr>
              <a:t>不消</a:t>
            </a:r>
            <a:endParaRPr lang="zh-TW" altLang="en-US" sz="3600" dirty="0">
              <a:solidFill>
                <a:srgbClr val="FF0000"/>
              </a:solidFill>
              <a:latin typeface="Microsoft JhengHei" panose="020B0604030504040204" pitchFamily="34" charset="-120"/>
              <a:ea typeface="Microsoft JhengHei" panose="020B0604030504040204" pitchFamily="34" charset="-120"/>
            </a:endParaRPr>
          </a:p>
          <a:p>
            <a:pPr fontAlgn="base" latinLnBrk="1"/>
            <a:endParaRPr lang="en-US" altLang="zh-TW" sz="3600" dirty="0" smtClean="0">
              <a:solidFill>
                <a:srgbClr val="FF0000"/>
              </a:solidFill>
              <a:latin typeface="Microsoft JhengHei" panose="020B0604030504040204" pitchFamily="34" charset="-120"/>
              <a:ea typeface="Microsoft JhengHei" panose="020B0604030504040204" pitchFamily="34" charset="-120"/>
            </a:endParaRPr>
          </a:p>
          <a:p>
            <a:pPr fontAlgn="base" latinLnBrk="1"/>
            <a:r>
              <a:rPr lang="zh-TW" altLang="en-US" sz="3600" dirty="0" smtClean="0">
                <a:solidFill>
                  <a:srgbClr val="FF0000"/>
                </a:solidFill>
                <a:latin typeface="Microsoft JhengHei" panose="020B0604030504040204" pitchFamily="34" charset="-120"/>
                <a:ea typeface="Microsoft JhengHei" panose="020B0604030504040204" pitchFamily="34" charset="-120"/>
              </a:rPr>
              <a:t>到</a:t>
            </a:r>
            <a:r>
              <a:rPr lang="zh-TW" altLang="en-US" sz="3600" dirty="0">
                <a:solidFill>
                  <a:srgbClr val="FF0000"/>
                </a:solidFill>
                <a:latin typeface="Microsoft JhengHei" panose="020B0604030504040204" pitchFamily="34" charset="-120"/>
                <a:ea typeface="Microsoft JhengHei" panose="020B0604030504040204" pitchFamily="34" charset="-120"/>
              </a:rPr>
              <a:t>得還來別無</a:t>
            </a:r>
            <a:r>
              <a:rPr lang="zh-TW" altLang="en-US" sz="3600" dirty="0" smtClean="0">
                <a:solidFill>
                  <a:srgbClr val="FF0000"/>
                </a:solidFill>
                <a:latin typeface="Microsoft JhengHei" panose="020B0604030504040204" pitchFamily="34" charset="-120"/>
                <a:ea typeface="Microsoft JhengHei" panose="020B0604030504040204" pitchFamily="34" charset="-120"/>
              </a:rPr>
              <a:t>事</a:t>
            </a:r>
            <a:endParaRPr lang="en-US" altLang="zh-TW" sz="3600" dirty="0" smtClean="0">
              <a:solidFill>
                <a:srgbClr val="FF0000"/>
              </a:solidFill>
              <a:latin typeface="Microsoft JhengHei" panose="020B0604030504040204" pitchFamily="34" charset="-120"/>
              <a:ea typeface="Microsoft JhengHei" panose="020B0604030504040204" pitchFamily="34" charset="-120"/>
            </a:endParaRPr>
          </a:p>
          <a:p>
            <a:pPr fontAlgn="base" latinLnBrk="1"/>
            <a:r>
              <a:rPr lang="zh-TW" altLang="en-US" sz="3600" dirty="0">
                <a:solidFill>
                  <a:srgbClr val="FF0000"/>
                </a:solidFill>
                <a:latin typeface="Microsoft JhengHei" panose="020B0604030504040204" pitchFamily="34" charset="-120"/>
                <a:ea typeface="Microsoft JhengHei" panose="020B0604030504040204" pitchFamily="34" charset="-120"/>
              </a:rPr>
              <a:t> </a:t>
            </a:r>
            <a:r>
              <a:rPr lang="zh-TW" altLang="en-US" sz="3600" dirty="0" smtClean="0">
                <a:solidFill>
                  <a:srgbClr val="FF0000"/>
                </a:solidFill>
                <a:latin typeface="Microsoft JhengHei" panose="020B0604030504040204" pitchFamily="34" charset="-120"/>
                <a:ea typeface="Microsoft JhengHei" panose="020B0604030504040204" pitchFamily="34" charset="-120"/>
              </a:rPr>
              <a:t>                           </a:t>
            </a:r>
            <a:endParaRPr lang="en-US" altLang="zh-TW" sz="3600" dirty="0" smtClean="0">
              <a:solidFill>
                <a:srgbClr val="FF0000"/>
              </a:solidFill>
              <a:latin typeface="Microsoft JhengHei" panose="020B0604030504040204" pitchFamily="34" charset="-120"/>
              <a:ea typeface="Microsoft JhengHei" panose="020B0604030504040204" pitchFamily="34" charset="-120"/>
            </a:endParaRPr>
          </a:p>
          <a:p>
            <a:pPr fontAlgn="base" latinLnBrk="1"/>
            <a:r>
              <a:rPr lang="zh-TW" altLang="en-US" sz="3600" dirty="0">
                <a:solidFill>
                  <a:srgbClr val="FF0000"/>
                </a:solidFill>
                <a:latin typeface="Microsoft JhengHei" panose="020B0604030504040204" pitchFamily="34" charset="-120"/>
                <a:ea typeface="Microsoft JhengHei" panose="020B0604030504040204" pitchFamily="34" charset="-120"/>
              </a:rPr>
              <a:t> </a:t>
            </a:r>
            <a:r>
              <a:rPr lang="zh-TW" altLang="en-US" sz="3600" dirty="0" smtClean="0">
                <a:solidFill>
                  <a:srgbClr val="FF0000"/>
                </a:solidFill>
                <a:latin typeface="Microsoft JhengHei" panose="020B0604030504040204" pitchFamily="34" charset="-120"/>
                <a:ea typeface="Microsoft JhengHei" panose="020B0604030504040204" pitchFamily="34" charset="-120"/>
              </a:rPr>
              <a:t>                        廬山</a:t>
            </a:r>
            <a:r>
              <a:rPr lang="zh-TW" altLang="en-US" sz="3600" dirty="0">
                <a:solidFill>
                  <a:srgbClr val="FF0000"/>
                </a:solidFill>
                <a:latin typeface="Microsoft JhengHei" panose="020B0604030504040204" pitchFamily="34" charset="-120"/>
                <a:ea typeface="Microsoft JhengHei" panose="020B0604030504040204" pitchFamily="34" charset="-120"/>
              </a:rPr>
              <a:t>煙雨</a:t>
            </a:r>
            <a:r>
              <a:rPr lang="zh-TW" altLang="en-US" sz="3600" dirty="0" smtClean="0">
                <a:solidFill>
                  <a:srgbClr val="FF0000"/>
                </a:solidFill>
                <a:latin typeface="Microsoft JhengHei" panose="020B0604030504040204" pitchFamily="34" charset="-120"/>
                <a:ea typeface="Microsoft JhengHei" panose="020B0604030504040204" pitchFamily="34" charset="-120"/>
              </a:rPr>
              <a:t>浙江潮</a:t>
            </a:r>
            <a:endParaRPr lang="zh-TW" altLang="en-US" sz="3600" b="0" i="0" dirty="0">
              <a:solidFill>
                <a:srgbClr val="FF0000"/>
              </a:solidFill>
              <a:effectLst/>
              <a:latin typeface="Microsoft JhengHei" panose="020B0604030504040204" pitchFamily="34" charset="-120"/>
              <a:ea typeface="Microsoft JhengHei" panose="020B0604030504040204" pitchFamily="34" charset="-12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817" y="2685173"/>
            <a:ext cx="5554797" cy="3100352"/>
          </a:xfrm>
          <a:prstGeom prst="rect">
            <a:avLst/>
          </a:prstGeom>
        </p:spPr>
      </p:pic>
    </p:spTree>
    <p:extLst>
      <p:ext uri="{BB962C8B-B14F-4D97-AF65-F5344CB8AC3E}">
        <p14:creationId xmlns:p14="http://schemas.microsoft.com/office/powerpoint/2010/main" val="324787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05930" y="695816"/>
            <a:ext cx="11516396" cy="1368674"/>
          </a:xfrm>
        </p:spPr>
        <p:txBody>
          <a:bodyPr>
            <a:normAutofit/>
          </a:bodyPr>
          <a:lstStyle/>
          <a:p>
            <a:r>
              <a:rPr lang="en-US" altLang="zh-TW" dirty="0" smtClean="0">
                <a:latin typeface="Times New Roman" panose="02020603050405020304" pitchFamily="18" charset="0"/>
                <a:ea typeface="標楷體" panose="03000509000000000000" pitchFamily="65" charset="-120"/>
                <a:cs typeface="Calibri Light"/>
              </a:rPr>
              <a:t>Take home parameters</a:t>
            </a:r>
            <a:endParaRPr lang="zh-TW" altLang="en-US" dirty="0">
              <a:latin typeface="Times New Roman" panose="02020603050405020304" pitchFamily="18" charset="0"/>
              <a:ea typeface="標楷體" panose="03000509000000000000" pitchFamily="65" charset="-120"/>
              <a:cs typeface="Calibri Light"/>
            </a:endParaRPr>
          </a:p>
        </p:txBody>
      </p:sp>
      <p:pic>
        <p:nvPicPr>
          <p:cNvPr id="4" name="圖片 4">
            <a:extLst>
              <a:ext uri="{FF2B5EF4-FFF2-40B4-BE49-F238E27FC236}">
                <a16:creationId xmlns:a16="http://schemas.microsoft.com/office/drawing/2014/main" id="{170A648F-82C1-0479-BE8B-440A117A6989}"/>
              </a:ext>
            </a:extLst>
          </p:cNvPr>
          <p:cNvPicPr>
            <a:picLocks noChangeAspect="1"/>
          </p:cNvPicPr>
          <p:nvPr/>
        </p:nvPicPr>
        <p:blipFill>
          <a:blip r:embed="rId2"/>
          <a:stretch>
            <a:fillRect/>
          </a:stretch>
        </p:blipFill>
        <p:spPr>
          <a:xfrm>
            <a:off x="574354" y="446589"/>
            <a:ext cx="987707" cy="978061"/>
          </a:xfrm>
          <a:prstGeom prst="rect">
            <a:avLst/>
          </a:prstGeom>
        </p:spPr>
      </p:pic>
      <p:pic>
        <p:nvPicPr>
          <p:cNvPr id="5" name="圖片 5">
            <a:extLst>
              <a:ext uri="{FF2B5EF4-FFF2-40B4-BE49-F238E27FC236}">
                <a16:creationId xmlns:a16="http://schemas.microsoft.com/office/drawing/2014/main" id="{2827AC9A-16AE-053F-465D-211BD4C74181}"/>
              </a:ext>
            </a:extLst>
          </p:cNvPr>
          <p:cNvPicPr>
            <a:picLocks noChangeAspect="1"/>
          </p:cNvPicPr>
          <p:nvPr/>
        </p:nvPicPr>
        <p:blipFill>
          <a:blip r:embed="rId3"/>
          <a:stretch>
            <a:fillRect/>
          </a:stretch>
        </p:blipFill>
        <p:spPr>
          <a:xfrm>
            <a:off x="10723944" y="446589"/>
            <a:ext cx="987708" cy="978063"/>
          </a:xfrm>
          <a:prstGeom prst="rect">
            <a:avLst/>
          </a:prstGeom>
        </p:spPr>
      </p:pic>
      <p:sp>
        <p:nvSpPr>
          <p:cNvPr id="13" name="文字方塊 12">
            <a:extLst>
              <a:ext uri="{FF2B5EF4-FFF2-40B4-BE49-F238E27FC236}">
                <a16:creationId xmlns:a16="http://schemas.microsoft.com/office/drawing/2014/main" id="{F935374C-6F90-4681-AFB5-77A056006B52}"/>
              </a:ext>
            </a:extLst>
          </p:cNvPr>
          <p:cNvSpPr txBox="1"/>
          <p:nvPr/>
        </p:nvSpPr>
        <p:spPr>
          <a:xfrm>
            <a:off x="5868672" y="6554054"/>
            <a:ext cx="75138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dirty="0">
                <a:latin typeface="Times New Roman" panose="02020603050405020304" pitchFamily="18" charset="0"/>
                <a:ea typeface="標楷體" panose="03000509000000000000" pitchFamily="65" charset="-120"/>
                <a:cs typeface="Calibri"/>
              </a:rPr>
              <a:t>File name:</a:t>
            </a:r>
            <a:r>
              <a:rPr lang="zh-TW" sz="1200" dirty="0">
                <a:latin typeface="Times New Roman" panose="02020603050405020304" pitchFamily="18" charset="0"/>
                <a:ea typeface="標楷體" panose="03000509000000000000" pitchFamily="65" charset="-120"/>
                <a:cs typeface="Calibri"/>
              </a:rPr>
              <a:t>一人當選</a:t>
            </a:r>
            <a:r>
              <a:rPr lang="zh-TW" altLang="en-US" sz="1200" dirty="0">
                <a:latin typeface="Times New Roman" panose="02020603050405020304" pitchFamily="18" charset="0"/>
                <a:ea typeface="標楷體" panose="03000509000000000000" pitchFamily="65" charset="-120"/>
                <a:cs typeface="Calibri"/>
              </a:rPr>
              <a:t>三人</a:t>
            </a:r>
            <a:r>
              <a:rPr lang="zh-TW" sz="1200" dirty="0">
                <a:latin typeface="Times New Roman" panose="02020603050405020304" pitchFamily="18" charset="0"/>
                <a:ea typeface="標楷體" panose="03000509000000000000" pitchFamily="65" charset="-120"/>
                <a:cs typeface="Calibri"/>
              </a:rPr>
              <a:t>服務 (2022)</a:t>
            </a:r>
            <a:r>
              <a:rPr lang="zh-TW" altLang="en-US" sz="1200" dirty="0">
                <a:latin typeface="Times New Roman" panose="02020603050405020304" pitchFamily="18" charset="0"/>
                <a:ea typeface="標楷體" panose="03000509000000000000" pitchFamily="65" charset="-120"/>
                <a:cs typeface="Calibri"/>
              </a:rPr>
              <a:t>   M</a:t>
            </a:r>
            <a:r>
              <a:rPr lang="en-US" altLang="zh-TW" sz="1200" dirty="0" err="1">
                <a:latin typeface="Times New Roman" panose="02020603050405020304" pitchFamily="18" charset="0"/>
                <a:ea typeface="標楷體" panose="03000509000000000000" pitchFamily="65" charset="-120"/>
                <a:cs typeface="Calibri"/>
              </a:rPr>
              <a:t>ade</a:t>
            </a:r>
            <a:r>
              <a:rPr lang="en-US" altLang="zh-TW" sz="1200" dirty="0">
                <a:latin typeface="Times New Roman" panose="02020603050405020304" pitchFamily="18" charset="0"/>
                <a:ea typeface="標楷體" panose="03000509000000000000" pitchFamily="65" charset="-120"/>
                <a:cs typeface="Calibri"/>
              </a:rPr>
              <a:t> </a:t>
            </a:r>
            <a:r>
              <a:rPr lang="en-US" altLang="zh-TW" sz="1200" dirty="0" err="1">
                <a:latin typeface="Times New Roman" panose="02020603050405020304" pitchFamily="18" charset="0"/>
                <a:ea typeface="標楷體" panose="03000509000000000000" pitchFamily="65" charset="-120"/>
                <a:cs typeface="Calibri"/>
              </a:rPr>
              <a:t>by:劉冠辰</a:t>
            </a:r>
            <a:r>
              <a:rPr lang="en-US" altLang="zh-TW" sz="1200" dirty="0">
                <a:latin typeface="Times New Roman" panose="02020603050405020304" pitchFamily="18" charset="0"/>
                <a:ea typeface="標楷體" panose="03000509000000000000" pitchFamily="65" charset="-120"/>
                <a:cs typeface="Calibri"/>
              </a:rPr>
              <a:t>     Date:111/10/31</a:t>
            </a:r>
            <a:endParaRPr lang="zh-TW" altLang="en-US" sz="1400" dirty="0">
              <a:latin typeface="Times New Roman" panose="02020603050405020304" pitchFamily="18" charset="0"/>
              <a:ea typeface="標楷體" panose="03000509000000000000" pitchFamily="65" charset="-120"/>
              <a:cs typeface="Calibri" panose="020F0502020204030204"/>
            </a:endParaRPr>
          </a:p>
        </p:txBody>
      </p:sp>
      <p:pic>
        <p:nvPicPr>
          <p:cNvPr id="1026" name="Picture 2" descr="NTOU-海洋大學力學聲響振動實驗室">
            <a:extLst>
              <a:ext uri="{FF2B5EF4-FFF2-40B4-BE49-F238E27FC236}">
                <a16:creationId xmlns:a16="http://schemas.microsoft.com/office/drawing/2014/main" id="{50E58D89-6E6A-4DA8-9356-C6431F7B4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52" y="5410727"/>
            <a:ext cx="1095518" cy="1043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TOU-海洋大學力學聲響振動實驗室">
            <a:extLst>
              <a:ext uri="{FF2B5EF4-FFF2-40B4-BE49-F238E27FC236}">
                <a16:creationId xmlns:a16="http://schemas.microsoft.com/office/drawing/2014/main" id="{3D1394AD-C06E-46C6-9FB1-4737E5318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2177" y="5702499"/>
            <a:ext cx="1095518" cy="1095518"/>
          </a:xfrm>
          <a:prstGeom prst="rect">
            <a:avLst/>
          </a:prstGeom>
          <a:noFill/>
          <a:extLst>
            <a:ext uri="{909E8E84-426E-40DD-AFC4-6F175D3DCCD1}">
              <a14:hiddenFill xmlns:a14="http://schemas.microsoft.com/office/drawing/2010/main">
                <a:solidFill>
                  <a:srgbClr val="FFFFFF"/>
                </a:solidFill>
              </a14:hiddenFill>
            </a:ext>
          </a:extLst>
        </p:spPr>
      </p:pic>
      <p:sp>
        <p:nvSpPr>
          <p:cNvPr id="6" name="副標題 5"/>
          <p:cNvSpPr>
            <a:spLocks noGrp="1"/>
          </p:cNvSpPr>
          <p:nvPr>
            <p:ph type="subTitle" idx="1"/>
          </p:nvPr>
        </p:nvSpPr>
        <p:spPr/>
        <p:txBody>
          <a:bodyPr/>
          <a:lstStyle/>
          <a:p>
            <a:endParaRPr lang="zh-TW" altLang="en-US"/>
          </a:p>
        </p:txBody>
      </p:sp>
      <p:sp>
        <p:nvSpPr>
          <p:cNvPr id="9" name="矩形 8"/>
          <p:cNvSpPr/>
          <p:nvPr/>
        </p:nvSpPr>
        <p:spPr>
          <a:xfrm>
            <a:off x="486454" y="2259320"/>
            <a:ext cx="11572015" cy="923330"/>
          </a:xfrm>
          <a:prstGeom prst="rect">
            <a:avLst/>
          </a:prstGeom>
          <a:noFill/>
        </p:spPr>
        <p:txBody>
          <a:bodyPr wrap="none">
            <a:spAutoFit/>
          </a:bodyPr>
          <a:lstStyle/>
          <a:p>
            <a:pPr algn="ctr">
              <a:defRPr/>
            </a:pPr>
            <a:r>
              <a:rPr lang="en-US" altLang="zh-TW" sz="5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ea typeface="新細明體" charset="-120"/>
                <a:cs typeface="Times New Roman" panose="02020603050405020304" pitchFamily="18" charset="0"/>
              </a:rPr>
              <a:t>Paradise     </a:t>
            </a:r>
            <a:r>
              <a:rPr lang="en-US" altLang="zh-TW" sz="5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ea typeface="新細明體" charset="-120"/>
                <a:cs typeface="Times New Roman" panose="02020603050405020304" pitchFamily="18" charset="0"/>
              </a:rPr>
              <a:t>parasite PARADOX</a:t>
            </a:r>
            <a:endParaRPr lang="zh-TW" altLang="en-US" sz="5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a typeface="新細明體" charset="-120"/>
            </a:endParaRPr>
          </a:p>
        </p:txBody>
      </p:sp>
      <p:sp>
        <p:nvSpPr>
          <p:cNvPr id="10" name="標題 1"/>
          <p:cNvSpPr txBox="1">
            <a:spLocks/>
          </p:cNvSpPr>
          <p:nvPr/>
        </p:nvSpPr>
        <p:spPr>
          <a:xfrm>
            <a:off x="658330" y="3541085"/>
            <a:ext cx="11516396" cy="1368674"/>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4800" b="1" kern="120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r>
              <a:rPr lang="en-US" altLang="zh-TW" dirty="0" smtClean="0">
                <a:latin typeface="Times New Roman" panose="02020603050405020304" pitchFamily="18" charset="0"/>
                <a:ea typeface="標楷體" panose="03000509000000000000" pitchFamily="65" charset="-120"/>
                <a:cs typeface="Calibri Light"/>
              </a:rPr>
              <a:t>Take home poems</a:t>
            </a:r>
            <a:endParaRPr lang="zh-TW" altLang="en-US" dirty="0">
              <a:latin typeface="Times New Roman" panose="02020603050405020304" pitchFamily="18" charset="0"/>
              <a:ea typeface="標楷體" panose="03000509000000000000" pitchFamily="65" charset="-120"/>
              <a:cs typeface="Calibri Light"/>
            </a:endParaRPr>
          </a:p>
        </p:txBody>
      </p:sp>
      <p:sp>
        <p:nvSpPr>
          <p:cNvPr id="12" name="矩形 11"/>
          <p:cNvSpPr/>
          <p:nvPr/>
        </p:nvSpPr>
        <p:spPr>
          <a:xfrm>
            <a:off x="3475973" y="4894864"/>
            <a:ext cx="5897768" cy="923330"/>
          </a:xfrm>
          <a:prstGeom prst="rect">
            <a:avLst/>
          </a:prstGeom>
          <a:noFill/>
        </p:spPr>
        <p:txBody>
          <a:bodyPr wrap="none">
            <a:spAutoFit/>
          </a:bodyPr>
          <a:lstStyle/>
          <a:p>
            <a:pPr algn="ctr">
              <a:defRPr/>
            </a:pPr>
            <a:r>
              <a:rPr lang="zh-TW" altLang="en-US" sz="5400" b="1" cap="all" dirty="0" smtClean="0">
                <a:ln w="9000" cmpd="sng">
                  <a:solidFill>
                    <a:schemeClr val="accent4">
                      <a:shade val="50000"/>
                      <a:satMod val="120000"/>
                    </a:schemeClr>
                  </a:solidFill>
                  <a:prstDash val="solid"/>
                </a:ln>
                <a:solidFill>
                  <a:srgbClr val="0000CC"/>
                </a:solidFill>
                <a:effectLst>
                  <a:reflection blurRad="12700" stA="28000" endPos="45000" dist="1000" dir="5400000" sy="-100000" algn="bl" rotWithShape="0"/>
                </a:effectLst>
                <a:latin typeface="Times New Roman" panose="02020603050405020304" pitchFamily="18" charset="0"/>
                <a:ea typeface="新細明體" charset="-120"/>
                <a:cs typeface="Times New Roman" panose="02020603050405020304" pitchFamily="18" charset="0"/>
              </a:rPr>
              <a:t>蘇軾觀</a:t>
            </a:r>
            <a:r>
              <a:rPr lang="zh-TW" altLang="en-US" sz="5400" b="1" cap="all" dirty="0">
                <a:ln w="9000" cmpd="sng">
                  <a:solidFill>
                    <a:schemeClr val="accent4">
                      <a:shade val="50000"/>
                      <a:satMod val="120000"/>
                    </a:schemeClr>
                  </a:solidFill>
                  <a:prstDash val="solid"/>
                </a:ln>
                <a:solidFill>
                  <a:srgbClr val="0000CC"/>
                </a:solidFill>
                <a:effectLst>
                  <a:reflection blurRad="12700" stA="28000" endPos="45000" dist="1000" dir="5400000" sy="-100000" algn="bl" rotWithShape="0"/>
                </a:effectLst>
                <a:latin typeface="Times New Roman" panose="02020603050405020304" pitchFamily="18" charset="0"/>
                <a:ea typeface="新細明體" charset="-120"/>
                <a:cs typeface="Times New Roman" panose="02020603050405020304" pitchFamily="18" charset="0"/>
              </a:rPr>
              <a:t>潮</a:t>
            </a:r>
            <a:r>
              <a:rPr lang="en-US" altLang="zh-TW"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新細明體" charset="-120"/>
                <a:cs typeface="Times New Roman" panose="02020603050405020304" pitchFamily="18" charset="0"/>
              </a:rPr>
              <a:t> </a:t>
            </a:r>
            <a:r>
              <a:rPr lang="zh-TW" altLang="en-US" sz="5400" b="1" cap="all" dirty="0">
                <a:ln w="9000" cmpd="sng">
                  <a:solidFill>
                    <a:schemeClr val="accent4">
                      <a:shade val="50000"/>
                      <a:satMod val="120000"/>
                    </a:schemeClr>
                  </a:solidFill>
                  <a:prstDash val="solid"/>
                </a:ln>
                <a:solidFill>
                  <a:srgbClr val="0000CC"/>
                </a:solidFill>
                <a:effectLst>
                  <a:reflection blurRad="12700" stA="28000" endPos="45000" dist="1000" dir="5400000" sy="-100000" algn="bl" rotWithShape="0"/>
                </a:effectLst>
                <a:latin typeface="Times New Roman" panose="02020603050405020304" pitchFamily="18" charset="0"/>
                <a:ea typeface="新細明體" charset="-120"/>
                <a:cs typeface="Times New Roman" panose="02020603050405020304" pitchFamily="18" charset="0"/>
              </a:rPr>
              <a:t>惠</a:t>
            </a:r>
            <a:r>
              <a:rPr lang="zh-TW" altLang="en-US" sz="5400" b="1" cap="all" dirty="0" smtClean="0">
                <a:ln w="9000" cmpd="sng">
                  <a:solidFill>
                    <a:schemeClr val="accent4">
                      <a:shade val="50000"/>
                      <a:satMod val="120000"/>
                    </a:schemeClr>
                  </a:solidFill>
                  <a:prstDash val="solid"/>
                </a:ln>
                <a:solidFill>
                  <a:srgbClr val="0000CC"/>
                </a:solidFill>
                <a:effectLst>
                  <a:reflection blurRad="12700" stA="28000" endPos="45000" dist="1000" dir="5400000" sy="-100000" algn="bl" rotWithShape="0"/>
                </a:effectLst>
                <a:latin typeface="Times New Roman" panose="02020603050405020304" pitchFamily="18" charset="0"/>
                <a:ea typeface="新細明體" charset="-120"/>
                <a:cs typeface="Times New Roman" panose="02020603050405020304" pitchFamily="18" charset="0"/>
              </a:rPr>
              <a:t>能悟禪</a:t>
            </a:r>
            <a:endParaRPr lang="zh-TW" altLang="en-US" sz="5400" b="1" cap="all" dirty="0">
              <a:ln w="9000" cmpd="sng">
                <a:solidFill>
                  <a:schemeClr val="accent4">
                    <a:shade val="50000"/>
                    <a:satMod val="120000"/>
                  </a:schemeClr>
                </a:solidFill>
                <a:prstDash val="solid"/>
              </a:ln>
              <a:solidFill>
                <a:srgbClr val="0000CC"/>
              </a:solidFill>
              <a:effectLst>
                <a:reflection blurRad="12700" stA="28000" endPos="45000" dist="1000" dir="5400000" sy="-100000" algn="bl" rotWithShape="0"/>
              </a:effectLst>
              <a:latin typeface="Times New Roman" panose="02020603050405020304" pitchFamily="18" charset="0"/>
              <a:ea typeface="新細明體" charset="-120"/>
              <a:cs typeface="Times New Roman" panose="02020603050405020304" pitchFamily="18" charset="0"/>
            </a:endParaRPr>
          </a:p>
        </p:txBody>
      </p:sp>
    </p:spTree>
    <p:extLst>
      <p:ext uri="{BB962C8B-B14F-4D97-AF65-F5344CB8AC3E}">
        <p14:creationId xmlns:p14="http://schemas.microsoft.com/office/powerpoint/2010/main" val="1897592275"/>
      </p:ext>
    </p:extLst>
  </p:cSld>
  <p:clrMapOvr>
    <a:masterClrMapping/>
  </p:clrMapOvr>
  <p:transition>
    <p:cov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FAA71872-4D4F-49F2-B6DA-9FAA875E8E07}" type="slidenum">
              <a:rPr lang="zh-TW" altLang="en-US" smtClean="0"/>
              <a:t>72</a:t>
            </a:fld>
            <a:endParaRPr lang="zh-TW" altLang="en-US"/>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232" y="1420559"/>
            <a:ext cx="5281512" cy="5281512"/>
          </a:xfrm>
          <a:prstGeom prst="rect">
            <a:avLst/>
          </a:prstGeom>
        </p:spPr>
      </p:pic>
      <p:sp>
        <p:nvSpPr>
          <p:cNvPr id="4" name="標題 1"/>
          <p:cNvSpPr txBox="1">
            <a:spLocks/>
          </p:cNvSpPr>
          <p:nvPr/>
        </p:nvSpPr>
        <p:spPr>
          <a:xfrm>
            <a:off x="2532923" y="789987"/>
            <a:ext cx="14519669" cy="1437646"/>
          </a:xfrm>
          <a:prstGeom prst="rect">
            <a:avLst/>
          </a:prstGeom>
        </p:spPr>
        <p:txBody>
          <a:bodyPr>
            <a:normAutofit lnSpcReduction="10000"/>
          </a:bodyPr>
          <a:lstStyle>
            <a:lvl1pPr algn="l" defTabSz="914377" rtl="0" eaLnBrk="1" latinLnBrk="0" hangingPunct="1">
              <a:lnSpc>
                <a:spcPct val="90000"/>
              </a:lnSpc>
              <a:spcBef>
                <a:spcPct val="0"/>
              </a:spcBef>
              <a:buNone/>
              <a:defRPr sz="36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zh-TW" altLang="en-US" dirty="0">
                <a:solidFill>
                  <a:srgbClr val="FF0000"/>
                </a:solidFill>
              </a:rPr>
              <a:t>邊界</a:t>
            </a:r>
            <a:r>
              <a:rPr lang="zh-TW" altLang="en-US" dirty="0" smtClean="0">
                <a:solidFill>
                  <a:srgbClr val="FF0000"/>
                </a:solidFill>
              </a:rPr>
              <a:t>元 來結緣 </a:t>
            </a:r>
            <a:r>
              <a:rPr lang="en-US" altLang="zh-TW" dirty="0" smtClean="0">
                <a:solidFill>
                  <a:srgbClr val="FF0000"/>
                </a:solidFill>
              </a:rPr>
              <a:t>Line group</a:t>
            </a:r>
            <a:r>
              <a:rPr lang="zh-TW" altLang="en-US" dirty="0" smtClean="0">
                <a:solidFill>
                  <a:srgbClr val="FF0000"/>
                </a:solidFill>
              </a:rPr>
              <a:t>  學術俱樂部 </a:t>
            </a:r>
            <a:endParaRPr lang="en-US" altLang="zh-TW" dirty="0" smtClean="0">
              <a:solidFill>
                <a:srgbClr val="FF0000"/>
              </a:solidFill>
            </a:endParaRPr>
          </a:p>
          <a:p>
            <a:r>
              <a:rPr lang="zh-TW" altLang="en-US" dirty="0" smtClean="0">
                <a:solidFill>
                  <a:srgbClr val="FF0000"/>
                </a:solidFill>
              </a:rPr>
              <a:t> </a:t>
            </a:r>
            <a:endParaRPr lang="en-US" altLang="zh-TW" dirty="0" smtClean="0">
              <a:solidFill>
                <a:srgbClr val="FF0000"/>
              </a:solidFill>
            </a:endParaRPr>
          </a:p>
          <a:p>
            <a:r>
              <a:rPr lang="zh-TW" altLang="en-US" dirty="0" smtClean="0">
                <a:solidFill>
                  <a:srgbClr val="FF0000"/>
                </a:solidFill>
              </a:rPr>
              <a:t> </a:t>
            </a:r>
            <a:r>
              <a:rPr lang="en-US" altLang="zh-TW" dirty="0" smtClean="0">
                <a:solidFill>
                  <a:srgbClr val="FF0000"/>
                </a:solidFill>
              </a:rPr>
              <a:t>(</a:t>
            </a:r>
            <a:r>
              <a:rPr lang="zh-TW" altLang="en-US" dirty="0" smtClean="0">
                <a:solidFill>
                  <a:srgbClr val="FF0000"/>
                </a:solidFill>
              </a:rPr>
              <a:t>我們不是邊緣人</a:t>
            </a:r>
            <a:r>
              <a:rPr lang="en-US" altLang="zh-TW" dirty="0" smtClean="0">
                <a:solidFill>
                  <a:srgbClr val="FF0000"/>
                </a:solidFill>
              </a:rPr>
              <a:t>)</a:t>
            </a:r>
            <a:endParaRPr lang="zh-TW" altLang="en-US" dirty="0">
              <a:solidFill>
                <a:srgbClr val="FF0000"/>
              </a:solidFill>
            </a:endParaRPr>
          </a:p>
        </p:txBody>
      </p:sp>
    </p:spTree>
    <p:extLst>
      <p:ext uri="{BB962C8B-B14F-4D97-AF65-F5344CB8AC3E}">
        <p14:creationId xmlns:p14="http://schemas.microsoft.com/office/powerpoint/2010/main" val="1995154006"/>
      </p:ext>
    </p:extLst>
  </p:cSld>
  <p:clrMapOvr>
    <a:masterClrMapping/>
  </p:clrMapOvr>
  <p:transition>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descr="馬克杯(更新)-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29" y="1247907"/>
            <a:ext cx="8534400" cy="3414712"/>
          </a:xfrm>
          <a:prstGeom prst="rect">
            <a:avLst/>
          </a:prstGeom>
          <a:noFill/>
          <a:extLst>
            <a:ext uri="{909E8E84-426E-40DD-AFC4-6F175D3DCCD1}">
              <a14:hiddenFill xmlns:a14="http://schemas.microsoft.com/office/drawing/2010/main">
                <a:solidFill>
                  <a:srgbClr val="FFFFFF"/>
                </a:solidFill>
              </a14:hiddenFill>
            </a:ext>
          </a:extLst>
        </p:spPr>
      </p:pic>
      <p:sp>
        <p:nvSpPr>
          <p:cNvPr id="775173" name="Text Box 5"/>
          <p:cNvSpPr txBox="1">
            <a:spLocks noChangeArrowheads="1"/>
          </p:cNvSpPr>
          <p:nvPr/>
        </p:nvSpPr>
        <p:spPr bwMode="auto">
          <a:xfrm>
            <a:off x="-381000" y="4808695"/>
            <a:ext cx="9144000"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TW" sz="3200" dirty="0">
                <a:solidFill>
                  <a:srgbClr val="009900"/>
                </a:solidFill>
                <a:ea typeface="新細明體" pitchFamily="18" charset="-120"/>
              </a:rPr>
              <a:t> URL:</a:t>
            </a:r>
            <a:r>
              <a:rPr lang="en-US" altLang="zh-TW" sz="4000" i="1" u="sng" dirty="0">
                <a:solidFill>
                  <a:srgbClr val="009900"/>
                </a:solidFill>
                <a:ea typeface="新細明體" pitchFamily="18" charset="-120"/>
                <a:hlinkClick r:id="rId4"/>
              </a:rPr>
              <a:t>http://msvlab.hre.ntou.edu.tw/</a:t>
            </a:r>
            <a:r>
              <a:rPr lang="en-US" altLang="zh-TW" sz="4000" i="1" u="sng" dirty="0">
                <a:solidFill>
                  <a:srgbClr val="009900"/>
                </a:solidFill>
                <a:ea typeface="新細明體" pitchFamily="18" charset="-120"/>
              </a:rPr>
              <a:t> </a:t>
            </a:r>
            <a:r>
              <a:rPr lang="en-US" altLang="zh-TW" i="1" u="sng" dirty="0">
                <a:solidFill>
                  <a:srgbClr val="009900"/>
                </a:solidFill>
                <a:ea typeface="新細明體" pitchFamily="18" charset="-120"/>
              </a:rPr>
              <a:t>Since 1999</a:t>
            </a:r>
          </a:p>
          <a:p>
            <a:pPr algn="ctr">
              <a:spcBef>
                <a:spcPct val="50000"/>
              </a:spcBef>
            </a:pPr>
            <a:r>
              <a:rPr lang="en-US" altLang="zh-TW" sz="1600" dirty="0">
                <a:solidFill>
                  <a:srgbClr val="009900"/>
                </a:solidFill>
                <a:ea typeface="新細明體" pitchFamily="18" charset="-120"/>
              </a:rPr>
              <a:t>U tube:</a:t>
            </a:r>
            <a:r>
              <a:rPr lang="en-US" altLang="zh-TW" dirty="0"/>
              <a:t> https://www.youtube.com/watch?v=1d3xr9zdFGg </a:t>
            </a:r>
            <a:r>
              <a:rPr lang="en-US" altLang="zh-TW" i="1" u="sng" dirty="0">
                <a:solidFill>
                  <a:srgbClr val="009900"/>
                </a:solidFill>
                <a:ea typeface="新細明體" pitchFamily="18" charset="-120"/>
              </a:rPr>
              <a:t>Since 2015</a:t>
            </a:r>
          </a:p>
        </p:txBody>
      </p:sp>
      <p:sp>
        <p:nvSpPr>
          <p:cNvPr id="9" name="Text Box 5"/>
          <p:cNvSpPr txBox="1">
            <a:spLocks noChangeArrowheads="1"/>
          </p:cNvSpPr>
          <p:nvPr/>
        </p:nvSpPr>
        <p:spPr bwMode="auto">
          <a:xfrm>
            <a:off x="158429" y="6034673"/>
            <a:ext cx="864953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zh-TW" sz="2000" dirty="0">
                <a:solidFill>
                  <a:srgbClr val="009900"/>
                </a:solidFill>
                <a:latin typeface="+mj-ea"/>
                <a:ea typeface="+mj-ea"/>
              </a:rPr>
              <a:t> E mail: </a:t>
            </a:r>
            <a:r>
              <a:rPr lang="en-US" altLang="zh-TW" sz="2000" u="sng" dirty="0">
                <a:solidFill>
                  <a:srgbClr val="009900"/>
                </a:solidFill>
                <a:latin typeface="+mj-ea"/>
                <a:ea typeface="+mj-ea"/>
                <a:hlinkClick r:id="rId5"/>
              </a:rPr>
              <a:t>jtchen@mail.ntou.edu.tw</a:t>
            </a:r>
            <a:endParaRPr lang="en-US" altLang="zh-TW" sz="2000" u="sng" dirty="0">
              <a:solidFill>
                <a:srgbClr val="009900"/>
              </a:solidFill>
              <a:latin typeface="+mj-ea"/>
              <a:ea typeface="+mj-ea"/>
            </a:endParaRPr>
          </a:p>
          <a:p>
            <a:r>
              <a:rPr lang="en-US" altLang="zh-TW" dirty="0"/>
              <a:t>Google citing: http://scholar.google.com/citations?user=CcL1xQoAAAAJ&amp;hl=en</a:t>
            </a:r>
            <a:endParaRPr lang="zh-TW" altLang="zh-TW" dirty="0"/>
          </a:p>
          <a:p>
            <a:pPr>
              <a:spcBef>
                <a:spcPct val="50000"/>
              </a:spcBef>
              <a:defRPr/>
            </a:pPr>
            <a:r>
              <a:rPr lang="en-US" altLang="zh-TW" sz="2000" dirty="0">
                <a:solidFill>
                  <a:srgbClr val="009900"/>
                </a:solidFill>
                <a:latin typeface="+mj-ea"/>
                <a:ea typeface="+mj-ea"/>
              </a:rPr>
              <a:t> </a:t>
            </a:r>
            <a:endParaRPr lang="en-US" altLang="zh-TW" sz="2800" i="1" u="sng" dirty="0">
              <a:solidFill>
                <a:srgbClr val="009900"/>
              </a:solidFill>
              <a:latin typeface="+mj-ea"/>
              <a:ea typeface="+mj-ea"/>
            </a:endParaRPr>
          </a:p>
        </p:txBody>
      </p:sp>
      <p:sp>
        <p:nvSpPr>
          <p:cNvPr id="6" name="Rectangle 4"/>
          <p:cNvSpPr>
            <a:spLocks noChangeArrowheads="1"/>
          </p:cNvSpPr>
          <p:nvPr/>
        </p:nvSpPr>
        <p:spPr bwMode="auto">
          <a:xfrm>
            <a:off x="1307467" y="-106992"/>
            <a:ext cx="11250852"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TW" sz="4500" dirty="0">
                <a:solidFill>
                  <a:srgbClr val="FF0000"/>
                </a:solidFill>
                <a:ea typeface="新細明體" pitchFamily="18" charset="-120"/>
              </a:rPr>
              <a:t>Thanks for your kind attention</a:t>
            </a:r>
          </a:p>
          <a:p>
            <a:r>
              <a:rPr lang="zh-TW" altLang="en-US" sz="4000" dirty="0" smtClean="0">
                <a:solidFill>
                  <a:srgbClr val="FF0000"/>
                </a:solidFill>
                <a:ea typeface="新細明體" pitchFamily="18" charset="-120"/>
              </a:rPr>
              <a:t>感謝 </a:t>
            </a:r>
            <a:r>
              <a:rPr lang="zh-TW" altLang="en-US" sz="4000" dirty="0">
                <a:solidFill>
                  <a:srgbClr val="FF0000"/>
                </a:solidFill>
                <a:ea typeface="新細明體" pitchFamily="18" charset="-120"/>
              </a:rPr>
              <a:t>陳建隆</a:t>
            </a:r>
            <a:r>
              <a:rPr lang="zh-TW" altLang="en-US" sz="4000" dirty="0" smtClean="0">
                <a:solidFill>
                  <a:srgbClr val="FF0000"/>
                </a:solidFill>
                <a:ea typeface="新細明體" pitchFamily="18" charset="-120"/>
              </a:rPr>
              <a:t> </a:t>
            </a:r>
            <a:r>
              <a:rPr lang="zh-TW" altLang="en-US" sz="4000" dirty="0" smtClean="0">
                <a:solidFill>
                  <a:srgbClr val="C00000"/>
                </a:solidFill>
                <a:ea typeface="新細明體" pitchFamily="18" charset="-120"/>
              </a:rPr>
              <a:t>講座</a:t>
            </a:r>
            <a:r>
              <a:rPr lang="zh-TW" altLang="en-US" sz="4000" dirty="0" smtClean="0">
                <a:solidFill>
                  <a:srgbClr val="C00000"/>
                </a:solidFill>
              </a:rPr>
              <a:t>教授與陳界山院長 邀請</a:t>
            </a:r>
            <a:r>
              <a:rPr lang="zh-TW" altLang="en-US" sz="4000" dirty="0" smtClean="0"/>
              <a:t> </a:t>
            </a:r>
            <a:endParaRPr lang="en-US" altLang="zh-TW" sz="4000" dirty="0">
              <a:solidFill>
                <a:srgbClr val="7030A0"/>
              </a:solidFill>
              <a:ea typeface="新細明體" pitchFamily="18" charset="-120"/>
            </a:endParaRPr>
          </a:p>
          <a:p>
            <a:endParaRPr lang="en-US" altLang="zh-TW" sz="4000" dirty="0">
              <a:solidFill>
                <a:srgbClr val="7030A0"/>
              </a:solidFill>
              <a:ea typeface="新細明體" pitchFamily="18" charset="-120"/>
            </a:endParaRPr>
          </a:p>
        </p:txBody>
      </p:sp>
      <p:pic>
        <p:nvPicPr>
          <p:cNvPr id="2" name="圖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1507" y="1247907"/>
            <a:ext cx="2831122" cy="3773978"/>
          </a:xfrm>
          <a:prstGeom prst="rect">
            <a:avLst/>
          </a:prstGeom>
        </p:spPr>
      </p:pic>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425" y="4662619"/>
            <a:ext cx="3264204" cy="1836115"/>
          </a:xfrm>
          <a:prstGeom prst="rect">
            <a:avLst/>
          </a:prstGeom>
        </p:spPr>
      </p:pic>
    </p:spTree>
    <p:extLst>
      <p:ext uri="{BB962C8B-B14F-4D97-AF65-F5344CB8AC3E}">
        <p14:creationId xmlns:p14="http://schemas.microsoft.com/office/powerpoint/2010/main" val="418107801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879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87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11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日期版面配置區 1"/>
          <p:cNvSpPr>
            <a:spLocks noGrp="1"/>
          </p:cNvSpPr>
          <p:nvPr>
            <p:ph type="dt" sz="half" idx="10"/>
          </p:nvPr>
        </p:nvSpPr>
        <p:spPr/>
        <p:txBody>
          <a:bodyPr/>
          <a:lstStyle/>
          <a:p>
            <a:fld id="{4A2E260F-B91B-4544-9DF2-C1827A8362F7}" type="datetime10">
              <a:rPr lang="zh-TW" altLang="en-US"/>
              <a:pPr/>
              <a:t>15:49</a:t>
            </a:fld>
            <a:r>
              <a:rPr lang="en-US" altLang="zh-TW"/>
              <a:t>March 20, 2013</a:t>
            </a:r>
          </a:p>
        </p:txBody>
      </p:sp>
      <p:sp>
        <p:nvSpPr>
          <p:cNvPr id="41" name="頁尾版面配置區 2"/>
          <p:cNvSpPr>
            <a:spLocks noGrp="1"/>
          </p:cNvSpPr>
          <p:nvPr>
            <p:ph type="ftr" sz="quarter" idx="11"/>
          </p:nvPr>
        </p:nvSpPr>
        <p:spPr/>
        <p:txBody>
          <a:bodyPr/>
          <a:lstStyle/>
          <a:p>
            <a:r>
              <a:rPr lang="en-US" altLang="zh-TW"/>
              <a:t>BEM 4-Taiwan, 2013</a:t>
            </a:r>
          </a:p>
          <a:p>
            <a:endParaRPr lang="en-US" altLang="zh-TW"/>
          </a:p>
        </p:txBody>
      </p:sp>
      <p:sp>
        <p:nvSpPr>
          <p:cNvPr id="42" name="投影片編號版面配置區 3"/>
          <p:cNvSpPr>
            <a:spLocks noGrp="1"/>
          </p:cNvSpPr>
          <p:nvPr>
            <p:ph type="sldNum" sz="quarter" idx="12"/>
          </p:nvPr>
        </p:nvSpPr>
        <p:spPr/>
        <p:txBody>
          <a:bodyPr/>
          <a:lstStyle/>
          <a:p>
            <a:r>
              <a:rPr lang="en-US" altLang="zh-TW"/>
              <a:t>P.</a:t>
            </a:r>
            <a:fld id="{D3C50F0B-F161-417A-9F91-4C38C62E95BF}" type="slidenum">
              <a:rPr lang="en-US" altLang="zh-TW"/>
              <a:pPr/>
              <a:t>77</a:t>
            </a:fld>
            <a:endParaRPr lang="en-US" altLang="zh-TW"/>
          </a:p>
        </p:txBody>
      </p:sp>
      <p:grpSp>
        <p:nvGrpSpPr>
          <p:cNvPr id="579586" name="群組 35"/>
          <p:cNvGrpSpPr>
            <a:grpSpLocks/>
          </p:cNvGrpSpPr>
          <p:nvPr/>
        </p:nvGrpSpPr>
        <p:grpSpPr bwMode="auto">
          <a:xfrm>
            <a:off x="4108451" y="1219200"/>
            <a:ext cx="4048125" cy="2008188"/>
            <a:chOff x="330970" y="2734026"/>
            <a:chExt cx="3551682" cy="1677545"/>
          </a:xfrm>
        </p:grpSpPr>
        <p:sp>
          <p:nvSpPr>
            <p:cNvPr id="37" name="橢圓 36"/>
            <p:cNvSpPr/>
            <p:nvPr/>
          </p:nvSpPr>
          <p:spPr>
            <a:xfrm>
              <a:off x="330970" y="2734026"/>
              <a:ext cx="3551682" cy="1677545"/>
            </a:xfrm>
            <a:prstGeom prst="ellipse">
              <a:avLst/>
            </a:prstGeom>
            <a:solidFill>
              <a:schemeClr val="tx2">
                <a:lumMod val="40000"/>
                <a:lumOff val="60000"/>
              </a:schemeClr>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8" name="橢圓 4"/>
            <p:cNvSpPr/>
            <p:nvPr/>
          </p:nvSpPr>
          <p:spPr>
            <a:xfrm>
              <a:off x="850491" y="2979359"/>
              <a:ext cx="2512641" cy="1186879"/>
            </a:xfrm>
            <a:prstGeom prst="rect">
              <a:avLst/>
            </a:prstGeom>
          </p:spPr>
          <p:style>
            <a:lnRef idx="0">
              <a:scrgbClr r="0" g="0" b="0"/>
            </a:lnRef>
            <a:fillRef idx="0">
              <a:scrgbClr r="0" g="0" b="0"/>
            </a:fillRef>
            <a:effectRef idx="0">
              <a:scrgbClr r="0" g="0" b="0"/>
            </a:effectRef>
            <a:fontRef idx="minor">
              <a:schemeClr val="lt1"/>
            </a:fontRef>
          </p:style>
          <p:txBody>
            <a:bodyPr lIns="41910" tIns="41910" rIns="41910" bIns="41910" spcCol="1270" anchor="ctr"/>
            <a:lstStyle/>
            <a:p>
              <a:pPr algn="ctr" defTabSz="1466850">
                <a:lnSpc>
                  <a:spcPct val="90000"/>
                </a:lnSpc>
                <a:spcAft>
                  <a:spcPct val="35000"/>
                </a:spcAft>
                <a:defRPr/>
              </a:pPr>
              <a:endParaRPr lang="en-US" altLang="zh-TW" sz="3300" dirty="0"/>
            </a:p>
          </p:txBody>
        </p:sp>
      </p:grpSp>
      <p:sp>
        <p:nvSpPr>
          <p:cNvPr id="3" name="向下箭號 2"/>
          <p:cNvSpPr/>
          <p:nvPr/>
        </p:nvSpPr>
        <p:spPr>
          <a:xfrm>
            <a:off x="4916489" y="2865438"/>
            <a:ext cx="2439987" cy="723900"/>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9590" name="標題 1"/>
          <p:cNvSpPr>
            <a:spLocks noGrp="1"/>
          </p:cNvSpPr>
          <p:nvPr>
            <p:ph type="title" idx="4294967295"/>
          </p:nvPr>
        </p:nvSpPr>
        <p:spPr>
          <a:xfrm>
            <a:off x="1905000" y="0"/>
            <a:ext cx="8789988" cy="1143000"/>
          </a:xfrm>
        </p:spPr>
        <p:txBody>
          <a:bodyPr anchor="ctr"/>
          <a:lstStyle/>
          <a:p>
            <a:r>
              <a:rPr lang="en-US" altLang="zh-TW" sz="3800" dirty="0"/>
              <a:t>Dual BEM, DDM and Dislocation theory</a:t>
            </a:r>
          </a:p>
        </p:txBody>
      </p:sp>
      <p:sp>
        <p:nvSpPr>
          <p:cNvPr id="8" name="文字方塊 7"/>
          <p:cNvSpPr txBox="1">
            <a:spLocks noRot="1" noChangeAspect="1" noMove="1" noResize="1" noEditPoints="1" noAdjustHandles="1" noChangeArrowheads="1" noChangeShapeType="1" noTextEdit="1"/>
          </p:cNvSpPr>
          <p:nvPr/>
        </p:nvSpPr>
        <p:spPr>
          <a:xfrm>
            <a:off x="4961737" y="3060754"/>
            <a:ext cx="2340532" cy="818879"/>
          </a:xfrm>
          <a:prstGeom prst="rect">
            <a:avLst/>
          </a:prstGeom>
          <a:blipFill rotWithShape="1">
            <a:blip r:embed="rId3"/>
            <a:stretch>
              <a:fillRect/>
            </a:stretch>
          </a:blipFill>
        </p:spPr>
        <p:txBody>
          <a:bodyPr/>
          <a:lstStyle/>
          <a:p>
            <a:r>
              <a:rPr lang="zh-TW" altLang="en-US">
                <a:noFill/>
              </a:rPr>
              <a:t> </a:t>
            </a:r>
          </a:p>
        </p:txBody>
      </p:sp>
      <p:sp>
        <p:nvSpPr>
          <p:cNvPr id="579592" name="文字方塊 8"/>
          <p:cNvSpPr txBox="1">
            <a:spLocks noChangeArrowheads="1"/>
          </p:cNvSpPr>
          <p:nvPr/>
        </p:nvSpPr>
        <p:spPr bwMode="auto">
          <a:xfrm>
            <a:off x="4598988" y="5661026"/>
            <a:ext cx="2195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a:latin typeface="Calibri" panose="020F0502020204030204" pitchFamily="34" charset="0"/>
              </a:rPr>
              <a:t>Higher order element</a:t>
            </a:r>
          </a:p>
          <a:p>
            <a:pPr algn="ctr"/>
            <a:r>
              <a:rPr kumimoji="0" lang="en-US" altLang="zh-TW">
                <a:latin typeface="Calibri" panose="020F0502020204030204" pitchFamily="34" charset="0"/>
              </a:rPr>
              <a:t>by Shou K.J.</a:t>
            </a:r>
          </a:p>
        </p:txBody>
      </p:sp>
      <p:sp>
        <p:nvSpPr>
          <p:cNvPr id="579593" name="文字方塊 9"/>
          <p:cNvSpPr txBox="1">
            <a:spLocks noChangeArrowheads="1"/>
          </p:cNvSpPr>
          <p:nvPr/>
        </p:nvSpPr>
        <p:spPr bwMode="auto">
          <a:xfrm>
            <a:off x="1350963" y="5656264"/>
            <a:ext cx="32829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en-US" altLang="zh-TW">
                <a:latin typeface="Calibri" panose="020F0502020204030204" pitchFamily="34" charset="0"/>
              </a:rPr>
              <a:t>Neuber-Papkovitch function</a:t>
            </a:r>
          </a:p>
        </p:txBody>
      </p:sp>
      <p:sp>
        <p:nvSpPr>
          <p:cNvPr id="579594" name="矩形 15"/>
          <p:cNvSpPr>
            <a:spLocks noChangeArrowheads="1"/>
          </p:cNvSpPr>
          <p:nvPr/>
        </p:nvSpPr>
        <p:spPr bwMode="auto">
          <a:xfrm>
            <a:off x="4511675" y="1252539"/>
            <a:ext cx="32400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466850">
              <a:defRPr kumimoji="1">
                <a:solidFill>
                  <a:schemeClr val="tx1"/>
                </a:solidFill>
                <a:latin typeface="Arial" panose="020B0604020202020204" pitchFamily="34" charset="0"/>
                <a:ea typeface="新細明體" panose="02020500000000000000" pitchFamily="18" charset="-120"/>
              </a:defRPr>
            </a:lvl1pPr>
            <a:lvl2pPr marL="742950" indent="-285750" defTabSz="1466850">
              <a:defRPr kumimoji="1">
                <a:solidFill>
                  <a:schemeClr val="tx1"/>
                </a:solidFill>
                <a:latin typeface="Arial" panose="020B0604020202020204" pitchFamily="34" charset="0"/>
                <a:ea typeface="新細明體" panose="02020500000000000000" pitchFamily="18" charset="-120"/>
              </a:defRPr>
            </a:lvl2pPr>
            <a:lvl3pPr marL="1143000" indent="-228600" defTabSz="1466850">
              <a:defRPr kumimoji="1">
                <a:solidFill>
                  <a:schemeClr val="tx1"/>
                </a:solidFill>
                <a:latin typeface="Arial" panose="020B0604020202020204" pitchFamily="34" charset="0"/>
                <a:ea typeface="新細明體" panose="02020500000000000000" pitchFamily="18" charset="-120"/>
              </a:defRPr>
            </a:lvl3pPr>
            <a:lvl4pPr marL="1600200" indent="-228600" defTabSz="1466850">
              <a:defRPr kumimoji="1">
                <a:solidFill>
                  <a:schemeClr val="tx1"/>
                </a:solidFill>
                <a:latin typeface="Arial" panose="020B0604020202020204" pitchFamily="34" charset="0"/>
                <a:ea typeface="新細明體" panose="02020500000000000000" pitchFamily="18" charset="-120"/>
              </a:defRPr>
            </a:lvl4pPr>
            <a:lvl5pPr marL="2057400" indent="-228600" defTabSz="1466850">
              <a:defRPr kumimoji="1">
                <a:solidFill>
                  <a:schemeClr val="tx1"/>
                </a:solidFill>
                <a:latin typeface="Arial" panose="020B0604020202020204" pitchFamily="34" charset="0"/>
                <a:ea typeface="新細明體" panose="02020500000000000000" pitchFamily="18" charset="-120"/>
              </a:defRPr>
            </a:lvl5pPr>
            <a:lvl6pPr marL="25146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lnSpc>
                <a:spcPct val="90000"/>
              </a:lnSpc>
              <a:spcAft>
                <a:spcPct val="35000"/>
              </a:spcAft>
            </a:pPr>
            <a:r>
              <a:rPr kumimoji="0" lang="en-US" altLang="zh-TW" sz="2800">
                <a:latin typeface="Calibri" panose="020F0502020204030204" pitchFamily="34" charset="0"/>
              </a:rPr>
              <a:t>Dual BEM</a:t>
            </a:r>
          </a:p>
          <a:p>
            <a:pPr algn="ctr">
              <a:lnSpc>
                <a:spcPct val="90000"/>
              </a:lnSpc>
              <a:spcAft>
                <a:spcPct val="35000"/>
              </a:spcAft>
            </a:pPr>
            <a:r>
              <a:rPr kumimoji="0" lang="en-US" altLang="zh-TW">
                <a:latin typeface="Calibri" panose="020F0502020204030204" pitchFamily="34" charset="0"/>
              </a:rPr>
              <a:t> Hong and Chen (ASCE, 1988)</a:t>
            </a:r>
          </a:p>
        </p:txBody>
      </p:sp>
      <p:grpSp>
        <p:nvGrpSpPr>
          <p:cNvPr id="579595" name="群組 22"/>
          <p:cNvGrpSpPr>
            <a:grpSpLocks/>
          </p:cNvGrpSpPr>
          <p:nvPr/>
        </p:nvGrpSpPr>
        <p:grpSpPr bwMode="auto">
          <a:xfrm>
            <a:off x="6581775" y="4006850"/>
            <a:ext cx="3708400" cy="1714500"/>
            <a:chOff x="4387293" y="2793216"/>
            <a:chExt cx="3707837" cy="1715184"/>
          </a:xfrm>
        </p:grpSpPr>
        <p:sp>
          <p:nvSpPr>
            <p:cNvPr id="24" name="橢圓 23"/>
            <p:cNvSpPr/>
            <p:nvPr/>
          </p:nvSpPr>
          <p:spPr>
            <a:xfrm>
              <a:off x="4387293" y="2793216"/>
              <a:ext cx="3707837" cy="1715184"/>
            </a:xfrm>
            <a:prstGeom prst="ellipse">
              <a:avLst/>
            </a:prstGeom>
            <a:solidFill>
              <a:schemeClr val="tx2">
                <a:lumMod val="40000"/>
                <a:lumOff val="60000"/>
              </a:schemeClr>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橢圓 4"/>
            <p:cNvSpPr/>
            <p:nvPr/>
          </p:nvSpPr>
          <p:spPr>
            <a:xfrm>
              <a:off x="4930136" y="3044141"/>
              <a:ext cx="2622152" cy="1213334"/>
            </a:xfrm>
            <a:prstGeom prst="rect">
              <a:avLst/>
            </a:prstGeom>
          </p:spPr>
          <p:style>
            <a:lnRef idx="0">
              <a:scrgbClr r="0" g="0" b="0"/>
            </a:lnRef>
            <a:fillRef idx="0">
              <a:scrgbClr r="0" g="0" b="0"/>
            </a:fillRef>
            <a:effectRef idx="0">
              <a:scrgbClr r="0" g="0" b="0"/>
            </a:effectRef>
            <a:fontRef idx="minor">
              <a:schemeClr val="lt1"/>
            </a:fontRef>
          </p:style>
          <p:txBody>
            <a:bodyPr lIns="41910" tIns="41910" rIns="41910" bIns="41910" anchor="ctr"/>
            <a:lstStyle>
              <a:lvl1pPr defTabSz="1466850">
                <a:defRPr kumimoji="1">
                  <a:solidFill>
                    <a:schemeClr val="tx1"/>
                  </a:solidFill>
                  <a:latin typeface="Arial" panose="020B0604020202020204" pitchFamily="34" charset="0"/>
                  <a:ea typeface="新細明體" panose="02020500000000000000" pitchFamily="18" charset="-120"/>
                </a:defRPr>
              </a:lvl1pPr>
              <a:lvl2pPr marL="742950" indent="-285750" defTabSz="1466850">
                <a:defRPr kumimoji="1">
                  <a:solidFill>
                    <a:schemeClr val="tx1"/>
                  </a:solidFill>
                  <a:latin typeface="Arial" panose="020B0604020202020204" pitchFamily="34" charset="0"/>
                  <a:ea typeface="新細明體" panose="02020500000000000000" pitchFamily="18" charset="-120"/>
                </a:defRPr>
              </a:lvl2pPr>
              <a:lvl3pPr marL="1143000" indent="-228600" defTabSz="1466850">
                <a:defRPr kumimoji="1">
                  <a:solidFill>
                    <a:schemeClr val="tx1"/>
                  </a:solidFill>
                  <a:latin typeface="Arial" panose="020B0604020202020204" pitchFamily="34" charset="0"/>
                  <a:ea typeface="新細明體" panose="02020500000000000000" pitchFamily="18" charset="-120"/>
                </a:defRPr>
              </a:lvl3pPr>
              <a:lvl4pPr marL="1600200" indent="-228600" defTabSz="1466850">
                <a:defRPr kumimoji="1">
                  <a:solidFill>
                    <a:schemeClr val="tx1"/>
                  </a:solidFill>
                  <a:latin typeface="Arial" panose="020B0604020202020204" pitchFamily="34" charset="0"/>
                  <a:ea typeface="新細明體" panose="02020500000000000000" pitchFamily="18" charset="-120"/>
                </a:defRPr>
              </a:lvl4pPr>
              <a:lvl5pPr marL="2057400" indent="-228600" defTabSz="1466850">
                <a:defRPr kumimoji="1">
                  <a:solidFill>
                    <a:schemeClr val="tx1"/>
                  </a:solidFill>
                  <a:latin typeface="Arial" panose="020B0604020202020204" pitchFamily="34" charset="0"/>
                  <a:ea typeface="新細明體" panose="02020500000000000000" pitchFamily="18" charset="-120"/>
                </a:defRPr>
              </a:lvl5pPr>
              <a:lvl6pPr marL="25146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lnSpc>
                  <a:spcPct val="90000"/>
                </a:lnSpc>
                <a:spcAft>
                  <a:spcPct val="35000"/>
                </a:spcAft>
              </a:pPr>
              <a:r>
                <a:rPr kumimoji="0" lang="en-US" altLang="zh-TW" sz="3300">
                  <a:latin typeface="Calibri" panose="020F0502020204030204" pitchFamily="34" charset="0"/>
                </a:rPr>
                <a:t>Dislocation theory</a:t>
              </a:r>
            </a:p>
          </p:txBody>
        </p:sp>
      </p:grpSp>
      <p:grpSp>
        <p:nvGrpSpPr>
          <p:cNvPr id="579598" name="群組 25"/>
          <p:cNvGrpSpPr>
            <a:grpSpLocks/>
          </p:cNvGrpSpPr>
          <p:nvPr/>
        </p:nvGrpSpPr>
        <p:grpSpPr bwMode="auto">
          <a:xfrm>
            <a:off x="1979614" y="4014789"/>
            <a:ext cx="3552825" cy="1677987"/>
            <a:chOff x="330970" y="2734026"/>
            <a:chExt cx="3551682" cy="1677545"/>
          </a:xfrm>
        </p:grpSpPr>
        <p:sp>
          <p:nvSpPr>
            <p:cNvPr id="27" name="橢圓 26"/>
            <p:cNvSpPr/>
            <p:nvPr/>
          </p:nvSpPr>
          <p:spPr>
            <a:xfrm>
              <a:off x="330970" y="2734026"/>
              <a:ext cx="3551682" cy="1677545"/>
            </a:xfrm>
            <a:prstGeom prst="ellipse">
              <a:avLst/>
            </a:prstGeom>
            <a:solidFill>
              <a:schemeClr val="tx2">
                <a:lumMod val="40000"/>
                <a:lumOff val="60000"/>
              </a:schemeClr>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8" name="橢圓 4"/>
            <p:cNvSpPr/>
            <p:nvPr/>
          </p:nvSpPr>
          <p:spPr>
            <a:xfrm>
              <a:off x="557909" y="2980023"/>
              <a:ext cx="3096217" cy="1185551"/>
            </a:xfrm>
            <a:prstGeom prst="rect">
              <a:avLst/>
            </a:prstGeom>
          </p:spPr>
          <p:style>
            <a:lnRef idx="0">
              <a:scrgbClr r="0" g="0" b="0"/>
            </a:lnRef>
            <a:fillRef idx="0">
              <a:scrgbClr r="0" g="0" b="0"/>
            </a:fillRef>
            <a:effectRef idx="0">
              <a:scrgbClr r="0" g="0" b="0"/>
            </a:effectRef>
            <a:fontRef idx="minor">
              <a:schemeClr val="lt1"/>
            </a:fontRef>
          </p:style>
          <p:txBody>
            <a:bodyPr lIns="41910" tIns="41910" rIns="41910" bIns="41910" anchor="ctr"/>
            <a:lstStyle>
              <a:lvl1pPr defTabSz="1466850">
                <a:defRPr kumimoji="1">
                  <a:solidFill>
                    <a:schemeClr val="tx1"/>
                  </a:solidFill>
                  <a:latin typeface="Arial" panose="020B0604020202020204" pitchFamily="34" charset="0"/>
                  <a:ea typeface="新細明體" panose="02020500000000000000" pitchFamily="18" charset="-120"/>
                </a:defRPr>
              </a:lvl1pPr>
              <a:lvl2pPr marL="742950" indent="-285750" defTabSz="1466850">
                <a:defRPr kumimoji="1">
                  <a:solidFill>
                    <a:schemeClr val="tx1"/>
                  </a:solidFill>
                  <a:latin typeface="Arial" panose="020B0604020202020204" pitchFamily="34" charset="0"/>
                  <a:ea typeface="新細明體" panose="02020500000000000000" pitchFamily="18" charset="-120"/>
                </a:defRPr>
              </a:lvl2pPr>
              <a:lvl3pPr marL="1143000" indent="-228600" defTabSz="1466850">
                <a:defRPr kumimoji="1">
                  <a:solidFill>
                    <a:schemeClr val="tx1"/>
                  </a:solidFill>
                  <a:latin typeface="Arial" panose="020B0604020202020204" pitchFamily="34" charset="0"/>
                  <a:ea typeface="新細明體" panose="02020500000000000000" pitchFamily="18" charset="-120"/>
                </a:defRPr>
              </a:lvl3pPr>
              <a:lvl4pPr marL="1600200" indent="-228600" defTabSz="1466850">
                <a:defRPr kumimoji="1">
                  <a:solidFill>
                    <a:schemeClr val="tx1"/>
                  </a:solidFill>
                  <a:latin typeface="Arial" panose="020B0604020202020204" pitchFamily="34" charset="0"/>
                  <a:ea typeface="新細明體" panose="02020500000000000000" pitchFamily="18" charset="-120"/>
                </a:defRPr>
              </a:lvl4pPr>
              <a:lvl5pPr marL="2057400" indent="-228600" defTabSz="1466850">
                <a:defRPr kumimoji="1">
                  <a:solidFill>
                    <a:schemeClr val="tx1"/>
                  </a:solidFill>
                  <a:latin typeface="Arial" panose="020B0604020202020204" pitchFamily="34" charset="0"/>
                  <a:ea typeface="新細明體" panose="02020500000000000000" pitchFamily="18" charset="-120"/>
                </a:defRPr>
              </a:lvl5pPr>
              <a:lvl6pPr marL="25146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146685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lnSpc>
                  <a:spcPct val="90000"/>
                </a:lnSpc>
                <a:spcAft>
                  <a:spcPct val="35000"/>
                </a:spcAft>
              </a:pPr>
              <a:r>
                <a:rPr kumimoji="0" lang="en-US" altLang="zh-TW" sz="3300">
                  <a:latin typeface="Calibri" panose="020F0502020204030204" pitchFamily="34" charset="0"/>
                </a:rPr>
                <a:t>DDM</a:t>
              </a:r>
            </a:p>
            <a:p>
              <a:pPr algn="ctr">
                <a:lnSpc>
                  <a:spcPct val="90000"/>
                </a:lnSpc>
                <a:spcAft>
                  <a:spcPct val="35000"/>
                </a:spcAft>
              </a:pPr>
              <a:r>
                <a:rPr kumimoji="0" lang="en-US" altLang="zh-TW">
                  <a:latin typeface="Calibri" panose="020F0502020204030204" pitchFamily="34" charset="0"/>
                </a:rPr>
                <a:t> Crouch S.L. (1983)</a:t>
              </a:r>
            </a:p>
          </p:txBody>
        </p:sp>
      </p:grpSp>
      <p:grpSp>
        <p:nvGrpSpPr>
          <p:cNvPr id="29" name="群組 28"/>
          <p:cNvGrpSpPr>
            <a:grpSpLocks/>
          </p:cNvGrpSpPr>
          <p:nvPr/>
        </p:nvGrpSpPr>
        <p:grpSpPr bwMode="auto">
          <a:xfrm>
            <a:off x="7356475" y="3470276"/>
            <a:ext cx="438150" cy="619125"/>
            <a:chOff x="4907883" y="2254305"/>
            <a:chExt cx="438563" cy="619538"/>
          </a:xfrm>
        </p:grpSpPr>
        <p:sp>
          <p:nvSpPr>
            <p:cNvPr id="30" name="向右箭號 29"/>
            <p:cNvSpPr/>
            <p:nvPr/>
          </p:nvSpPr>
          <p:spPr>
            <a:xfrm rot="3095066">
              <a:off x="4817395" y="2344793"/>
              <a:ext cx="619538" cy="43856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sp>
        <p:sp>
          <p:nvSpPr>
            <p:cNvPr id="31" name="向右箭號 4"/>
            <p:cNvSpPr/>
            <p:nvPr/>
          </p:nvSpPr>
          <p:spPr>
            <a:xfrm rot="3095066">
              <a:off x="4842008" y="2380559"/>
              <a:ext cx="487687" cy="263773"/>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800100">
                <a:lnSpc>
                  <a:spcPct val="90000"/>
                </a:lnSpc>
                <a:spcAft>
                  <a:spcPct val="35000"/>
                </a:spcAft>
                <a:defRPr/>
              </a:pPr>
              <a:endParaRPr lang="zh-TW" altLang="en-US"/>
            </a:p>
          </p:txBody>
        </p:sp>
      </p:grpSp>
      <p:grpSp>
        <p:nvGrpSpPr>
          <p:cNvPr id="33" name="群組 32"/>
          <p:cNvGrpSpPr>
            <a:grpSpLocks/>
          </p:cNvGrpSpPr>
          <p:nvPr/>
        </p:nvGrpSpPr>
        <p:grpSpPr bwMode="auto">
          <a:xfrm>
            <a:off x="4454525" y="3429001"/>
            <a:ext cx="438150" cy="619125"/>
            <a:chOff x="4907883" y="2254305"/>
            <a:chExt cx="438563" cy="619538"/>
          </a:xfrm>
        </p:grpSpPr>
        <p:sp>
          <p:nvSpPr>
            <p:cNvPr id="34" name="向右箭號 33"/>
            <p:cNvSpPr/>
            <p:nvPr/>
          </p:nvSpPr>
          <p:spPr>
            <a:xfrm rot="18504934" flipH="1">
              <a:off x="4817395" y="2344793"/>
              <a:ext cx="619538" cy="438563"/>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sp>
        <p:sp>
          <p:nvSpPr>
            <p:cNvPr id="35" name="向右箭號 4"/>
            <p:cNvSpPr/>
            <p:nvPr/>
          </p:nvSpPr>
          <p:spPr>
            <a:xfrm rot="3095066">
              <a:off x="4842008" y="2380559"/>
              <a:ext cx="487687" cy="263773"/>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800100">
                <a:lnSpc>
                  <a:spcPct val="90000"/>
                </a:lnSpc>
                <a:spcAft>
                  <a:spcPct val="35000"/>
                </a:spcAft>
                <a:defRPr/>
              </a:pPr>
              <a:endParaRPr lang="zh-TW" altLang="en-US"/>
            </a:p>
          </p:txBody>
        </p:sp>
      </p:grpSp>
      <p:pic>
        <p:nvPicPr>
          <p:cNvPr id="57960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5864" y="4373563"/>
            <a:ext cx="712787"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9608" name="Picture 39" descr="http://www.ct.ntust.edu.tw/chep/intro/images/hkho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401" y="1150939"/>
            <a:ext cx="7905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609" name="Picture 17" descr="C:\Documents and Settings\Administrator\桌面\JTCHEN.JPG"/>
          <p:cNvPicPr>
            <a:picLocks noChangeAspect="1" noChangeArrowheads="1"/>
          </p:cNvPicPr>
          <p:nvPr/>
        </p:nvPicPr>
        <p:blipFill>
          <a:blip r:embed="rId6">
            <a:extLst>
              <a:ext uri="{28A0092B-C50C-407E-A947-70E740481C1C}">
                <a14:useLocalDpi xmlns:a14="http://schemas.microsoft.com/office/drawing/2010/main" val="0"/>
              </a:ext>
            </a:extLst>
          </a:blip>
          <a:srcRect l="11673" t="9485" r="12132" b="16069"/>
          <a:stretch>
            <a:fillRect/>
          </a:stretch>
        </p:blipFill>
        <p:spPr bwMode="auto">
          <a:xfrm>
            <a:off x="7939088" y="1150939"/>
            <a:ext cx="73660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610" name="Picture 4" descr="Steven L. Crou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2126" y="4408489"/>
            <a:ext cx="7667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9611" name="Object 27"/>
          <p:cNvGraphicFramePr>
            <a:graphicFrameLocks noChangeAspect="1"/>
          </p:cNvGraphicFramePr>
          <p:nvPr/>
        </p:nvGraphicFramePr>
        <p:xfrm>
          <a:off x="4079876" y="2133601"/>
          <a:ext cx="4646613" cy="377825"/>
        </p:xfrm>
        <a:graphic>
          <a:graphicData uri="http://schemas.openxmlformats.org/presentationml/2006/ole">
            <mc:AlternateContent xmlns:mc="http://schemas.openxmlformats.org/markup-compatibility/2006">
              <mc:Choice xmlns:v="urn:schemas-microsoft-com:vml" Requires="v">
                <p:oleObj spid="_x0000_s84310" name="方程式" r:id="rId8" imgW="3860800" imgH="317500" progId="Equation.3">
                  <p:embed/>
                </p:oleObj>
              </mc:Choice>
              <mc:Fallback>
                <p:oleObj name="方程式" r:id="rId8" imgW="3860800" imgH="317500" progId="Equation.3">
                  <p:embed/>
                  <p:pic>
                    <p:nvPicPr>
                      <p:cNvPr id="579611" name="Object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9876" y="2133601"/>
                        <a:ext cx="4646613"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9612" name="Object 28"/>
          <p:cNvGraphicFramePr>
            <a:graphicFrameLocks noChangeAspect="1"/>
          </p:cNvGraphicFramePr>
          <p:nvPr/>
        </p:nvGraphicFramePr>
        <p:xfrm>
          <a:off x="3863975" y="2420938"/>
          <a:ext cx="5226050" cy="381000"/>
        </p:xfrm>
        <a:graphic>
          <a:graphicData uri="http://schemas.openxmlformats.org/presentationml/2006/ole">
            <mc:AlternateContent xmlns:mc="http://schemas.openxmlformats.org/markup-compatibility/2006">
              <mc:Choice xmlns:v="urn:schemas-microsoft-com:vml" Requires="v">
                <p:oleObj spid="_x0000_s84311" name="方程式" r:id="rId10" imgW="4305300" imgH="317500" progId="Equation.3">
                  <p:embed/>
                </p:oleObj>
              </mc:Choice>
              <mc:Fallback>
                <p:oleObj name="方程式" r:id="rId10" imgW="4305300" imgH="317500" progId="Equation.3">
                  <p:embed/>
                  <p:pic>
                    <p:nvPicPr>
                      <p:cNvPr id="579612" name="Object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3975" y="2420938"/>
                        <a:ext cx="522605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79613" name="Group 29"/>
          <p:cNvGrpSpPr>
            <a:grpSpLocks/>
          </p:cNvGrpSpPr>
          <p:nvPr/>
        </p:nvGrpSpPr>
        <p:grpSpPr bwMode="auto">
          <a:xfrm>
            <a:off x="2135189" y="2789238"/>
            <a:ext cx="1800225" cy="1071562"/>
            <a:chOff x="249" y="1661"/>
            <a:chExt cx="1134" cy="675"/>
          </a:xfrm>
        </p:grpSpPr>
        <p:sp>
          <p:nvSpPr>
            <p:cNvPr id="579614" name="Freeform 30"/>
            <p:cNvSpPr>
              <a:spLocks/>
            </p:cNvSpPr>
            <p:nvPr/>
          </p:nvSpPr>
          <p:spPr bwMode="auto">
            <a:xfrm>
              <a:off x="249" y="1661"/>
              <a:ext cx="1134" cy="675"/>
            </a:xfrm>
            <a:custGeom>
              <a:avLst/>
              <a:gdLst>
                <a:gd name="T0" fmla="*/ 214 w 1962"/>
                <a:gd name="T1" fmla="*/ 238 h 1355"/>
                <a:gd name="T2" fmla="*/ 296 w 1962"/>
                <a:gd name="T3" fmla="*/ 155 h 1355"/>
                <a:gd name="T4" fmla="*/ 369 w 1962"/>
                <a:gd name="T5" fmla="*/ 82 h 1355"/>
                <a:gd name="T6" fmla="*/ 433 w 1962"/>
                <a:gd name="T7" fmla="*/ 55 h 1355"/>
                <a:gd name="T8" fmla="*/ 543 w 1962"/>
                <a:gd name="T9" fmla="*/ 0 h 1355"/>
                <a:gd name="T10" fmla="*/ 954 w 1962"/>
                <a:gd name="T11" fmla="*/ 9 h 1355"/>
                <a:gd name="T12" fmla="*/ 1064 w 1962"/>
                <a:gd name="T13" fmla="*/ 55 h 1355"/>
                <a:gd name="T14" fmla="*/ 1119 w 1962"/>
                <a:gd name="T15" fmla="*/ 73 h 1355"/>
                <a:gd name="T16" fmla="*/ 1265 w 1962"/>
                <a:gd name="T17" fmla="*/ 119 h 1355"/>
                <a:gd name="T18" fmla="*/ 1320 w 1962"/>
                <a:gd name="T19" fmla="*/ 137 h 1355"/>
                <a:gd name="T20" fmla="*/ 1347 w 1962"/>
                <a:gd name="T21" fmla="*/ 146 h 1355"/>
                <a:gd name="T22" fmla="*/ 1494 w 1962"/>
                <a:gd name="T23" fmla="*/ 238 h 1355"/>
                <a:gd name="T24" fmla="*/ 1722 w 1962"/>
                <a:gd name="T25" fmla="*/ 411 h 1355"/>
                <a:gd name="T26" fmla="*/ 1768 w 1962"/>
                <a:gd name="T27" fmla="*/ 457 h 1355"/>
                <a:gd name="T28" fmla="*/ 1850 w 1962"/>
                <a:gd name="T29" fmla="*/ 558 h 1355"/>
                <a:gd name="T30" fmla="*/ 1905 w 1962"/>
                <a:gd name="T31" fmla="*/ 640 h 1355"/>
                <a:gd name="T32" fmla="*/ 1942 w 1962"/>
                <a:gd name="T33" fmla="*/ 731 h 1355"/>
                <a:gd name="T34" fmla="*/ 1859 w 1962"/>
                <a:gd name="T35" fmla="*/ 1024 h 1355"/>
                <a:gd name="T36" fmla="*/ 1731 w 1962"/>
                <a:gd name="T37" fmla="*/ 1134 h 1355"/>
                <a:gd name="T38" fmla="*/ 1640 w 1962"/>
                <a:gd name="T39" fmla="*/ 1170 h 1355"/>
                <a:gd name="T40" fmla="*/ 1567 w 1962"/>
                <a:gd name="T41" fmla="*/ 1198 h 1355"/>
                <a:gd name="T42" fmla="*/ 1539 w 1962"/>
                <a:gd name="T43" fmla="*/ 1216 h 1355"/>
                <a:gd name="T44" fmla="*/ 1430 w 1962"/>
                <a:gd name="T45" fmla="*/ 1253 h 1355"/>
                <a:gd name="T46" fmla="*/ 1265 w 1962"/>
                <a:gd name="T47" fmla="*/ 1307 h 1355"/>
                <a:gd name="T48" fmla="*/ 1128 w 1962"/>
                <a:gd name="T49" fmla="*/ 1335 h 1355"/>
                <a:gd name="T50" fmla="*/ 1073 w 1962"/>
                <a:gd name="T51" fmla="*/ 1353 h 1355"/>
                <a:gd name="T52" fmla="*/ 579 w 1962"/>
                <a:gd name="T53" fmla="*/ 1326 h 1355"/>
                <a:gd name="T54" fmla="*/ 515 w 1962"/>
                <a:gd name="T55" fmla="*/ 1307 h 1355"/>
                <a:gd name="T56" fmla="*/ 351 w 1962"/>
                <a:gd name="T57" fmla="*/ 1207 h 1355"/>
                <a:gd name="T58" fmla="*/ 250 w 1962"/>
                <a:gd name="T59" fmla="*/ 1143 h 1355"/>
                <a:gd name="T60" fmla="*/ 131 w 1962"/>
                <a:gd name="T61" fmla="*/ 1079 h 1355"/>
                <a:gd name="T62" fmla="*/ 58 w 1962"/>
                <a:gd name="T63" fmla="*/ 997 h 1355"/>
                <a:gd name="T64" fmla="*/ 31 w 1962"/>
                <a:gd name="T65" fmla="*/ 933 h 1355"/>
                <a:gd name="T66" fmla="*/ 86 w 1962"/>
                <a:gd name="T67" fmla="*/ 613 h 1355"/>
                <a:gd name="T68" fmla="*/ 113 w 1962"/>
                <a:gd name="T69" fmla="*/ 530 h 1355"/>
                <a:gd name="T70" fmla="*/ 122 w 1962"/>
                <a:gd name="T71" fmla="*/ 503 h 1355"/>
                <a:gd name="T72" fmla="*/ 159 w 1962"/>
                <a:gd name="T73" fmla="*/ 366 h 1355"/>
                <a:gd name="T74" fmla="*/ 195 w 1962"/>
                <a:gd name="T75" fmla="*/ 283 h 1355"/>
                <a:gd name="T76" fmla="*/ 214 w 1962"/>
                <a:gd name="T77" fmla="*/ 238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2" h="1355">
                  <a:moveTo>
                    <a:pt x="214" y="238"/>
                  </a:moveTo>
                  <a:cubicBezTo>
                    <a:pt x="230" y="188"/>
                    <a:pt x="256" y="186"/>
                    <a:pt x="296" y="155"/>
                  </a:cubicBezTo>
                  <a:cubicBezTo>
                    <a:pt x="309" y="144"/>
                    <a:pt x="352" y="99"/>
                    <a:pt x="369" y="82"/>
                  </a:cubicBezTo>
                  <a:cubicBezTo>
                    <a:pt x="385" y="65"/>
                    <a:pt x="413" y="66"/>
                    <a:pt x="433" y="55"/>
                  </a:cubicBezTo>
                  <a:cubicBezTo>
                    <a:pt x="471" y="34"/>
                    <a:pt x="502" y="13"/>
                    <a:pt x="543" y="0"/>
                  </a:cubicBezTo>
                  <a:cubicBezTo>
                    <a:pt x="680" y="3"/>
                    <a:pt x="817" y="1"/>
                    <a:pt x="954" y="9"/>
                  </a:cubicBezTo>
                  <a:cubicBezTo>
                    <a:pt x="995" y="11"/>
                    <a:pt x="1029" y="40"/>
                    <a:pt x="1064" y="55"/>
                  </a:cubicBezTo>
                  <a:cubicBezTo>
                    <a:pt x="1082" y="63"/>
                    <a:pt x="1119" y="73"/>
                    <a:pt x="1119" y="73"/>
                  </a:cubicBezTo>
                  <a:cubicBezTo>
                    <a:pt x="1164" y="103"/>
                    <a:pt x="1213" y="102"/>
                    <a:pt x="1265" y="119"/>
                  </a:cubicBezTo>
                  <a:cubicBezTo>
                    <a:pt x="1283" y="125"/>
                    <a:pt x="1302" y="131"/>
                    <a:pt x="1320" y="137"/>
                  </a:cubicBezTo>
                  <a:cubicBezTo>
                    <a:pt x="1329" y="140"/>
                    <a:pt x="1347" y="146"/>
                    <a:pt x="1347" y="146"/>
                  </a:cubicBezTo>
                  <a:cubicBezTo>
                    <a:pt x="1389" y="174"/>
                    <a:pt x="1459" y="203"/>
                    <a:pt x="1494" y="238"/>
                  </a:cubicBezTo>
                  <a:cubicBezTo>
                    <a:pt x="1547" y="291"/>
                    <a:pt x="1650" y="375"/>
                    <a:pt x="1722" y="411"/>
                  </a:cubicBezTo>
                  <a:cubicBezTo>
                    <a:pt x="1785" y="509"/>
                    <a:pt x="1692" y="373"/>
                    <a:pt x="1768" y="457"/>
                  </a:cubicBezTo>
                  <a:cubicBezTo>
                    <a:pt x="1797" y="489"/>
                    <a:pt x="1822" y="525"/>
                    <a:pt x="1850" y="558"/>
                  </a:cubicBezTo>
                  <a:cubicBezTo>
                    <a:pt x="1874" y="587"/>
                    <a:pt x="1877" y="612"/>
                    <a:pt x="1905" y="640"/>
                  </a:cubicBezTo>
                  <a:cubicBezTo>
                    <a:pt x="1914" y="677"/>
                    <a:pt x="1920" y="700"/>
                    <a:pt x="1942" y="731"/>
                  </a:cubicBezTo>
                  <a:cubicBezTo>
                    <a:pt x="1962" y="852"/>
                    <a:pt x="1925" y="930"/>
                    <a:pt x="1859" y="1024"/>
                  </a:cubicBezTo>
                  <a:cubicBezTo>
                    <a:pt x="1844" y="1085"/>
                    <a:pt x="1791" y="1119"/>
                    <a:pt x="1731" y="1134"/>
                  </a:cubicBezTo>
                  <a:cubicBezTo>
                    <a:pt x="1701" y="1154"/>
                    <a:pt x="1673" y="1159"/>
                    <a:pt x="1640" y="1170"/>
                  </a:cubicBezTo>
                  <a:cubicBezTo>
                    <a:pt x="1577" y="1213"/>
                    <a:pt x="1654" y="1166"/>
                    <a:pt x="1567" y="1198"/>
                  </a:cubicBezTo>
                  <a:cubicBezTo>
                    <a:pt x="1557" y="1202"/>
                    <a:pt x="1549" y="1212"/>
                    <a:pt x="1539" y="1216"/>
                  </a:cubicBezTo>
                  <a:cubicBezTo>
                    <a:pt x="1505" y="1230"/>
                    <a:pt x="1466" y="1243"/>
                    <a:pt x="1430" y="1253"/>
                  </a:cubicBezTo>
                  <a:cubicBezTo>
                    <a:pt x="1384" y="1283"/>
                    <a:pt x="1319" y="1298"/>
                    <a:pt x="1265" y="1307"/>
                  </a:cubicBezTo>
                  <a:cubicBezTo>
                    <a:pt x="1169" y="1347"/>
                    <a:pt x="1276" y="1308"/>
                    <a:pt x="1128" y="1335"/>
                  </a:cubicBezTo>
                  <a:cubicBezTo>
                    <a:pt x="1109" y="1339"/>
                    <a:pt x="1073" y="1353"/>
                    <a:pt x="1073" y="1353"/>
                  </a:cubicBezTo>
                  <a:cubicBezTo>
                    <a:pt x="621" y="1334"/>
                    <a:pt x="785" y="1355"/>
                    <a:pt x="579" y="1326"/>
                  </a:cubicBezTo>
                  <a:cubicBezTo>
                    <a:pt x="558" y="1319"/>
                    <a:pt x="535" y="1317"/>
                    <a:pt x="515" y="1307"/>
                  </a:cubicBezTo>
                  <a:cubicBezTo>
                    <a:pt x="458" y="1278"/>
                    <a:pt x="413" y="1228"/>
                    <a:pt x="351" y="1207"/>
                  </a:cubicBezTo>
                  <a:cubicBezTo>
                    <a:pt x="304" y="1160"/>
                    <a:pt x="335" y="1185"/>
                    <a:pt x="250" y="1143"/>
                  </a:cubicBezTo>
                  <a:cubicBezTo>
                    <a:pt x="204" y="1121"/>
                    <a:pt x="180" y="1095"/>
                    <a:pt x="131" y="1079"/>
                  </a:cubicBezTo>
                  <a:cubicBezTo>
                    <a:pt x="68" y="1016"/>
                    <a:pt x="90" y="1046"/>
                    <a:pt x="58" y="997"/>
                  </a:cubicBezTo>
                  <a:cubicBezTo>
                    <a:pt x="51" y="975"/>
                    <a:pt x="32" y="956"/>
                    <a:pt x="31" y="933"/>
                  </a:cubicBezTo>
                  <a:cubicBezTo>
                    <a:pt x="27" y="819"/>
                    <a:pt x="0" y="694"/>
                    <a:pt x="86" y="613"/>
                  </a:cubicBezTo>
                  <a:cubicBezTo>
                    <a:pt x="95" y="585"/>
                    <a:pt x="104" y="558"/>
                    <a:pt x="113" y="530"/>
                  </a:cubicBezTo>
                  <a:cubicBezTo>
                    <a:pt x="116" y="521"/>
                    <a:pt x="122" y="503"/>
                    <a:pt x="122" y="503"/>
                  </a:cubicBezTo>
                  <a:cubicBezTo>
                    <a:pt x="129" y="439"/>
                    <a:pt x="125" y="414"/>
                    <a:pt x="159" y="366"/>
                  </a:cubicBezTo>
                  <a:cubicBezTo>
                    <a:pt x="169" y="336"/>
                    <a:pt x="187" y="314"/>
                    <a:pt x="195" y="283"/>
                  </a:cubicBezTo>
                  <a:cubicBezTo>
                    <a:pt x="207" y="235"/>
                    <a:pt x="188" y="238"/>
                    <a:pt x="214" y="238"/>
                  </a:cubicBezTo>
                  <a:close/>
                </a:path>
              </a:pathLst>
            </a:custGeom>
            <a:solidFill>
              <a:srgbClr val="FFFF99"/>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5" name="圓角矩形 14"/>
            <p:cNvSpPr/>
            <p:nvPr/>
          </p:nvSpPr>
          <p:spPr>
            <a:xfrm>
              <a:off x="567" y="1979"/>
              <a:ext cx="453" cy="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9616" name="Text Box 32"/>
            <p:cNvSpPr txBox="1">
              <a:spLocks noChangeArrowheads="1"/>
            </p:cNvSpPr>
            <p:nvPr/>
          </p:nvSpPr>
          <p:spPr bwMode="auto">
            <a:xfrm>
              <a:off x="430" y="1979"/>
              <a:ext cx="2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a:t>-</a:t>
              </a:r>
              <a:r>
                <a:rPr lang="en-US" altLang="zh-TW" i="1"/>
                <a:t>a</a:t>
              </a:r>
            </a:p>
          </p:txBody>
        </p:sp>
        <p:sp>
          <p:nvSpPr>
            <p:cNvPr id="579617" name="Text Box 33"/>
            <p:cNvSpPr txBox="1">
              <a:spLocks noChangeArrowheads="1"/>
            </p:cNvSpPr>
            <p:nvPr/>
          </p:nvSpPr>
          <p:spPr bwMode="auto">
            <a:xfrm>
              <a:off x="884" y="1979"/>
              <a:ext cx="2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i="1"/>
                <a:t>a</a:t>
              </a:r>
            </a:p>
          </p:txBody>
        </p:sp>
      </p:grpSp>
      <p:sp>
        <p:nvSpPr>
          <p:cNvPr id="579618" name="Freeform 34"/>
          <p:cNvSpPr>
            <a:spLocks/>
          </p:cNvSpPr>
          <p:nvPr/>
        </p:nvSpPr>
        <p:spPr bwMode="auto">
          <a:xfrm>
            <a:off x="8688389" y="2781301"/>
            <a:ext cx="1800225" cy="1071563"/>
          </a:xfrm>
          <a:custGeom>
            <a:avLst/>
            <a:gdLst>
              <a:gd name="T0" fmla="*/ 214 w 1962"/>
              <a:gd name="T1" fmla="*/ 238 h 1355"/>
              <a:gd name="T2" fmla="*/ 296 w 1962"/>
              <a:gd name="T3" fmla="*/ 155 h 1355"/>
              <a:gd name="T4" fmla="*/ 369 w 1962"/>
              <a:gd name="T5" fmla="*/ 82 h 1355"/>
              <a:gd name="T6" fmla="*/ 433 w 1962"/>
              <a:gd name="T7" fmla="*/ 55 h 1355"/>
              <a:gd name="T8" fmla="*/ 543 w 1962"/>
              <a:gd name="T9" fmla="*/ 0 h 1355"/>
              <a:gd name="T10" fmla="*/ 954 w 1962"/>
              <a:gd name="T11" fmla="*/ 9 h 1355"/>
              <a:gd name="T12" fmla="*/ 1064 w 1962"/>
              <a:gd name="T13" fmla="*/ 55 h 1355"/>
              <a:gd name="T14" fmla="*/ 1119 w 1962"/>
              <a:gd name="T15" fmla="*/ 73 h 1355"/>
              <a:gd name="T16" fmla="*/ 1265 w 1962"/>
              <a:gd name="T17" fmla="*/ 119 h 1355"/>
              <a:gd name="T18" fmla="*/ 1320 w 1962"/>
              <a:gd name="T19" fmla="*/ 137 h 1355"/>
              <a:gd name="T20" fmla="*/ 1347 w 1962"/>
              <a:gd name="T21" fmla="*/ 146 h 1355"/>
              <a:gd name="T22" fmla="*/ 1494 w 1962"/>
              <a:gd name="T23" fmla="*/ 238 h 1355"/>
              <a:gd name="T24" fmla="*/ 1722 w 1962"/>
              <a:gd name="T25" fmla="*/ 411 h 1355"/>
              <a:gd name="T26" fmla="*/ 1768 w 1962"/>
              <a:gd name="T27" fmla="*/ 457 h 1355"/>
              <a:gd name="T28" fmla="*/ 1850 w 1962"/>
              <a:gd name="T29" fmla="*/ 558 h 1355"/>
              <a:gd name="T30" fmla="*/ 1905 w 1962"/>
              <a:gd name="T31" fmla="*/ 640 h 1355"/>
              <a:gd name="T32" fmla="*/ 1942 w 1962"/>
              <a:gd name="T33" fmla="*/ 731 h 1355"/>
              <a:gd name="T34" fmla="*/ 1859 w 1962"/>
              <a:gd name="T35" fmla="*/ 1024 h 1355"/>
              <a:gd name="T36" fmla="*/ 1731 w 1962"/>
              <a:gd name="T37" fmla="*/ 1134 h 1355"/>
              <a:gd name="T38" fmla="*/ 1640 w 1962"/>
              <a:gd name="T39" fmla="*/ 1170 h 1355"/>
              <a:gd name="T40" fmla="*/ 1567 w 1962"/>
              <a:gd name="T41" fmla="*/ 1198 h 1355"/>
              <a:gd name="T42" fmla="*/ 1539 w 1962"/>
              <a:gd name="T43" fmla="*/ 1216 h 1355"/>
              <a:gd name="T44" fmla="*/ 1430 w 1962"/>
              <a:gd name="T45" fmla="*/ 1253 h 1355"/>
              <a:gd name="T46" fmla="*/ 1265 w 1962"/>
              <a:gd name="T47" fmla="*/ 1307 h 1355"/>
              <a:gd name="T48" fmla="*/ 1128 w 1962"/>
              <a:gd name="T49" fmla="*/ 1335 h 1355"/>
              <a:gd name="T50" fmla="*/ 1073 w 1962"/>
              <a:gd name="T51" fmla="*/ 1353 h 1355"/>
              <a:gd name="T52" fmla="*/ 579 w 1962"/>
              <a:gd name="T53" fmla="*/ 1326 h 1355"/>
              <a:gd name="T54" fmla="*/ 515 w 1962"/>
              <a:gd name="T55" fmla="*/ 1307 h 1355"/>
              <a:gd name="T56" fmla="*/ 351 w 1962"/>
              <a:gd name="T57" fmla="*/ 1207 h 1355"/>
              <a:gd name="T58" fmla="*/ 250 w 1962"/>
              <a:gd name="T59" fmla="*/ 1143 h 1355"/>
              <a:gd name="T60" fmla="*/ 131 w 1962"/>
              <a:gd name="T61" fmla="*/ 1079 h 1355"/>
              <a:gd name="T62" fmla="*/ 58 w 1962"/>
              <a:gd name="T63" fmla="*/ 997 h 1355"/>
              <a:gd name="T64" fmla="*/ 31 w 1962"/>
              <a:gd name="T65" fmla="*/ 933 h 1355"/>
              <a:gd name="T66" fmla="*/ 86 w 1962"/>
              <a:gd name="T67" fmla="*/ 613 h 1355"/>
              <a:gd name="T68" fmla="*/ 113 w 1962"/>
              <a:gd name="T69" fmla="*/ 530 h 1355"/>
              <a:gd name="T70" fmla="*/ 122 w 1962"/>
              <a:gd name="T71" fmla="*/ 503 h 1355"/>
              <a:gd name="T72" fmla="*/ 159 w 1962"/>
              <a:gd name="T73" fmla="*/ 366 h 1355"/>
              <a:gd name="T74" fmla="*/ 195 w 1962"/>
              <a:gd name="T75" fmla="*/ 283 h 1355"/>
              <a:gd name="T76" fmla="*/ 214 w 1962"/>
              <a:gd name="T77" fmla="*/ 238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2" h="1355">
                <a:moveTo>
                  <a:pt x="214" y="238"/>
                </a:moveTo>
                <a:cubicBezTo>
                  <a:pt x="230" y="188"/>
                  <a:pt x="256" y="186"/>
                  <a:pt x="296" y="155"/>
                </a:cubicBezTo>
                <a:cubicBezTo>
                  <a:pt x="309" y="144"/>
                  <a:pt x="352" y="99"/>
                  <a:pt x="369" y="82"/>
                </a:cubicBezTo>
                <a:cubicBezTo>
                  <a:pt x="385" y="65"/>
                  <a:pt x="413" y="66"/>
                  <a:pt x="433" y="55"/>
                </a:cubicBezTo>
                <a:cubicBezTo>
                  <a:pt x="471" y="34"/>
                  <a:pt x="502" y="13"/>
                  <a:pt x="543" y="0"/>
                </a:cubicBezTo>
                <a:cubicBezTo>
                  <a:pt x="680" y="3"/>
                  <a:pt x="817" y="1"/>
                  <a:pt x="954" y="9"/>
                </a:cubicBezTo>
                <a:cubicBezTo>
                  <a:pt x="995" y="11"/>
                  <a:pt x="1029" y="40"/>
                  <a:pt x="1064" y="55"/>
                </a:cubicBezTo>
                <a:cubicBezTo>
                  <a:pt x="1082" y="63"/>
                  <a:pt x="1119" y="73"/>
                  <a:pt x="1119" y="73"/>
                </a:cubicBezTo>
                <a:cubicBezTo>
                  <a:pt x="1164" y="103"/>
                  <a:pt x="1213" y="102"/>
                  <a:pt x="1265" y="119"/>
                </a:cubicBezTo>
                <a:cubicBezTo>
                  <a:pt x="1283" y="125"/>
                  <a:pt x="1302" y="131"/>
                  <a:pt x="1320" y="137"/>
                </a:cubicBezTo>
                <a:cubicBezTo>
                  <a:pt x="1329" y="140"/>
                  <a:pt x="1347" y="146"/>
                  <a:pt x="1347" y="146"/>
                </a:cubicBezTo>
                <a:cubicBezTo>
                  <a:pt x="1389" y="174"/>
                  <a:pt x="1459" y="203"/>
                  <a:pt x="1494" y="238"/>
                </a:cubicBezTo>
                <a:cubicBezTo>
                  <a:pt x="1547" y="291"/>
                  <a:pt x="1650" y="375"/>
                  <a:pt x="1722" y="411"/>
                </a:cubicBezTo>
                <a:cubicBezTo>
                  <a:pt x="1785" y="509"/>
                  <a:pt x="1692" y="373"/>
                  <a:pt x="1768" y="457"/>
                </a:cubicBezTo>
                <a:cubicBezTo>
                  <a:pt x="1797" y="489"/>
                  <a:pt x="1822" y="525"/>
                  <a:pt x="1850" y="558"/>
                </a:cubicBezTo>
                <a:cubicBezTo>
                  <a:pt x="1874" y="587"/>
                  <a:pt x="1877" y="612"/>
                  <a:pt x="1905" y="640"/>
                </a:cubicBezTo>
                <a:cubicBezTo>
                  <a:pt x="1914" y="677"/>
                  <a:pt x="1920" y="700"/>
                  <a:pt x="1942" y="731"/>
                </a:cubicBezTo>
                <a:cubicBezTo>
                  <a:pt x="1962" y="852"/>
                  <a:pt x="1925" y="930"/>
                  <a:pt x="1859" y="1024"/>
                </a:cubicBezTo>
                <a:cubicBezTo>
                  <a:pt x="1844" y="1085"/>
                  <a:pt x="1791" y="1119"/>
                  <a:pt x="1731" y="1134"/>
                </a:cubicBezTo>
                <a:cubicBezTo>
                  <a:pt x="1701" y="1154"/>
                  <a:pt x="1673" y="1159"/>
                  <a:pt x="1640" y="1170"/>
                </a:cubicBezTo>
                <a:cubicBezTo>
                  <a:pt x="1577" y="1213"/>
                  <a:pt x="1654" y="1166"/>
                  <a:pt x="1567" y="1198"/>
                </a:cubicBezTo>
                <a:cubicBezTo>
                  <a:pt x="1557" y="1202"/>
                  <a:pt x="1549" y="1212"/>
                  <a:pt x="1539" y="1216"/>
                </a:cubicBezTo>
                <a:cubicBezTo>
                  <a:pt x="1505" y="1230"/>
                  <a:pt x="1466" y="1243"/>
                  <a:pt x="1430" y="1253"/>
                </a:cubicBezTo>
                <a:cubicBezTo>
                  <a:pt x="1384" y="1283"/>
                  <a:pt x="1319" y="1298"/>
                  <a:pt x="1265" y="1307"/>
                </a:cubicBezTo>
                <a:cubicBezTo>
                  <a:pt x="1169" y="1347"/>
                  <a:pt x="1276" y="1308"/>
                  <a:pt x="1128" y="1335"/>
                </a:cubicBezTo>
                <a:cubicBezTo>
                  <a:pt x="1109" y="1339"/>
                  <a:pt x="1073" y="1353"/>
                  <a:pt x="1073" y="1353"/>
                </a:cubicBezTo>
                <a:cubicBezTo>
                  <a:pt x="621" y="1334"/>
                  <a:pt x="785" y="1355"/>
                  <a:pt x="579" y="1326"/>
                </a:cubicBezTo>
                <a:cubicBezTo>
                  <a:pt x="558" y="1319"/>
                  <a:pt x="535" y="1317"/>
                  <a:pt x="515" y="1307"/>
                </a:cubicBezTo>
                <a:cubicBezTo>
                  <a:pt x="458" y="1278"/>
                  <a:pt x="413" y="1228"/>
                  <a:pt x="351" y="1207"/>
                </a:cubicBezTo>
                <a:cubicBezTo>
                  <a:pt x="304" y="1160"/>
                  <a:pt x="335" y="1185"/>
                  <a:pt x="250" y="1143"/>
                </a:cubicBezTo>
                <a:cubicBezTo>
                  <a:pt x="204" y="1121"/>
                  <a:pt x="180" y="1095"/>
                  <a:pt x="131" y="1079"/>
                </a:cubicBezTo>
                <a:cubicBezTo>
                  <a:pt x="68" y="1016"/>
                  <a:pt x="90" y="1046"/>
                  <a:pt x="58" y="997"/>
                </a:cubicBezTo>
                <a:cubicBezTo>
                  <a:pt x="51" y="975"/>
                  <a:pt x="32" y="956"/>
                  <a:pt x="31" y="933"/>
                </a:cubicBezTo>
                <a:cubicBezTo>
                  <a:pt x="27" y="819"/>
                  <a:pt x="0" y="694"/>
                  <a:pt x="86" y="613"/>
                </a:cubicBezTo>
                <a:cubicBezTo>
                  <a:pt x="95" y="585"/>
                  <a:pt x="104" y="558"/>
                  <a:pt x="113" y="530"/>
                </a:cubicBezTo>
                <a:cubicBezTo>
                  <a:pt x="116" y="521"/>
                  <a:pt x="122" y="503"/>
                  <a:pt x="122" y="503"/>
                </a:cubicBezTo>
                <a:cubicBezTo>
                  <a:pt x="129" y="439"/>
                  <a:pt x="125" y="414"/>
                  <a:pt x="159" y="366"/>
                </a:cubicBezTo>
                <a:cubicBezTo>
                  <a:pt x="169" y="336"/>
                  <a:pt x="187" y="314"/>
                  <a:pt x="195" y="283"/>
                </a:cubicBezTo>
                <a:cubicBezTo>
                  <a:pt x="207" y="235"/>
                  <a:pt x="188" y="238"/>
                  <a:pt x="214" y="238"/>
                </a:cubicBezTo>
                <a:close/>
              </a:path>
            </a:pathLst>
          </a:custGeom>
          <a:solidFill>
            <a:srgbClr val="FFFF99"/>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579619" name="Text Box 35"/>
          <p:cNvSpPr txBox="1">
            <a:spLocks noChangeArrowheads="1"/>
          </p:cNvSpPr>
          <p:nvPr/>
        </p:nvSpPr>
        <p:spPr bwMode="auto">
          <a:xfrm>
            <a:off x="8975725" y="3286125"/>
            <a:ext cx="433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1600"/>
              <a:t>0</a:t>
            </a:r>
          </a:p>
        </p:txBody>
      </p:sp>
      <p:sp>
        <p:nvSpPr>
          <p:cNvPr id="579620" name="Text Box 36"/>
          <p:cNvSpPr txBox="1">
            <a:spLocks noChangeArrowheads="1"/>
          </p:cNvSpPr>
          <p:nvPr/>
        </p:nvSpPr>
        <p:spPr bwMode="auto">
          <a:xfrm>
            <a:off x="9912350" y="3284538"/>
            <a:ext cx="433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1600">
                <a:latin typeface="Calibri" panose="020F0502020204030204" pitchFamily="34" charset="0"/>
              </a:rPr>
              <a:t>∞</a:t>
            </a:r>
          </a:p>
        </p:txBody>
      </p:sp>
      <p:sp>
        <p:nvSpPr>
          <p:cNvPr id="579621" name="AutoShape 37"/>
          <p:cNvSpPr>
            <a:spLocks noChangeArrowheads="1"/>
          </p:cNvSpPr>
          <p:nvPr/>
        </p:nvSpPr>
        <p:spPr bwMode="auto">
          <a:xfrm>
            <a:off x="9120188" y="3286125"/>
            <a:ext cx="1008062" cy="71438"/>
          </a:xfrm>
          <a:prstGeom prst="rightArrow">
            <a:avLst>
              <a:gd name="adj1" fmla="val 50000"/>
              <a:gd name="adj2" fmla="val 352775"/>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579622" name="Object 38"/>
          <p:cNvGraphicFramePr>
            <a:graphicFrameLocks noChangeAspect="1"/>
          </p:cNvGraphicFramePr>
          <p:nvPr/>
        </p:nvGraphicFramePr>
        <p:xfrm>
          <a:off x="7896225" y="3141664"/>
          <a:ext cx="655638" cy="784225"/>
        </p:xfrm>
        <a:graphic>
          <a:graphicData uri="http://schemas.openxmlformats.org/presentationml/2006/ole">
            <mc:AlternateContent xmlns:mc="http://schemas.openxmlformats.org/markup-compatibility/2006">
              <mc:Choice xmlns:v="urn:schemas-microsoft-com:vml" Requires="v">
                <p:oleObj spid="_x0000_s84312" name="方程式" r:id="rId12" imgW="291973" imgH="355446" progId="Equation.3">
                  <p:embed/>
                </p:oleObj>
              </mc:Choice>
              <mc:Fallback>
                <p:oleObj name="方程式" r:id="rId12" imgW="291973" imgH="355446" progId="Equation.3">
                  <p:embed/>
                  <p:pic>
                    <p:nvPicPr>
                      <p:cNvPr id="579622" name="Object 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6225" y="3141664"/>
                        <a:ext cx="655638" cy="784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9623" name="Object 39"/>
          <p:cNvGraphicFramePr>
            <a:graphicFrameLocks noChangeAspect="1"/>
          </p:cNvGraphicFramePr>
          <p:nvPr/>
        </p:nvGraphicFramePr>
        <p:xfrm>
          <a:off x="3935413" y="3141663"/>
          <a:ext cx="685800" cy="792162"/>
        </p:xfrm>
        <a:graphic>
          <a:graphicData uri="http://schemas.openxmlformats.org/presentationml/2006/ole">
            <mc:AlternateContent xmlns:mc="http://schemas.openxmlformats.org/markup-compatibility/2006">
              <mc:Choice xmlns:v="urn:schemas-microsoft-com:vml" Requires="v">
                <p:oleObj spid="_x0000_s84313" name="方程式" r:id="rId14" imgW="304536" imgH="355292" progId="Equation.3">
                  <p:embed/>
                </p:oleObj>
              </mc:Choice>
              <mc:Fallback>
                <p:oleObj name="方程式" r:id="rId14" imgW="304536" imgH="355292" progId="Equation.3">
                  <p:embed/>
                  <p:pic>
                    <p:nvPicPr>
                      <p:cNvPr id="579623" name="Object 3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35413" y="3141663"/>
                        <a:ext cx="685800" cy="792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45387494"/>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nodeType="afterGroup">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par>
                                <p:cTn id="12" presetID="10"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nodeType="afterGroup">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44500" y="3396"/>
            <a:ext cx="10582275" cy="1576387"/>
          </a:xfrm>
        </p:spPr>
        <p:txBody>
          <a:bodyPr/>
          <a:lstStyle/>
          <a:p>
            <a:r>
              <a:rPr lang="en-US" altLang="zh-TW" sz="4000" dirty="0">
                <a:solidFill>
                  <a:srgbClr val="0000CC"/>
                </a:solidFill>
                <a:latin typeface="Times New Roman" panose="02020603050405020304" pitchFamily="18" charset="0"/>
              </a:rPr>
              <a:t>Paradox in mathematics and mechanics</a:t>
            </a:r>
            <a:br>
              <a:rPr lang="en-US" altLang="zh-TW" sz="4000" dirty="0">
                <a:solidFill>
                  <a:srgbClr val="0000CC"/>
                </a:solidFill>
                <a:latin typeface="Times New Roman" panose="02020603050405020304" pitchFamily="18" charset="0"/>
              </a:rPr>
            </a:br>
            <a:r>
              <a:rPr lang="en-US" altLang="zh-TW" sz="4000" dirty="0">
                <a:solidFill>
                  <a:srgbClr val="0000CC"/>
                </a:solidFill>
                <a:latin typeface="Times New Roman" panose="02020603050405020304" pitchFamily="18" charset="0"/>
              </a:rPr>
              <a:t>(1986-2019)</a:t>
            </a:r>
          </a:p>
        </p:txBody>
      </p:sp>
      <p:sp>
        <p:nvSpPr>
          <p:cNvPr id="2051" name="Text Box 4"/>
          <p:cNvSpPr txBox="1">
            <a:spLocks noChangeArrowheads="1"/>
          </p:cNvSpPr>
          <p:nvPr/>
        </p:nvSpPr>
        <p:spPr bwMode="auto">
          <a:xfrm>
            <a:off x="2160589" y="1550988"/>
            <a:ext cx="1800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eaLnBrk="1" hangingPunct="1">
              <a:spcBef>
                <a:spcPct val="50000"/>
              </a:spcBef>
            </a:pPr>
            <a:r>
              <a:rPr lang="en-US" altLang="zh-TW" sz="2000">
                <a:latin typeface="Times New Roman" panose="02020603050405020304" pitchFamily="18" charset="0"/>
              </a:rPr>
              <a:t>Elasticity</a:t>
            </a:r>
          </a:p>
        </p:txBody>
      </p:sp>
      <p:sp>
        <p:nvSpPr>
          <p:cNvPr id="2052" name="Text Box 5"/>
          <p:cNvSpPr txBox="1">
            <a:spLocks noChangeArrowheads="1"/>
          </p:cNvSpPr>
          <p:nvPr/>
        </p:nvSpPr>
        <p:spPr bwMode="auto">
          <a:xfrm>
            <a:off x="8256216" y="1484784"/>
            <a:ext cx="1800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eaLnBrk="1" hangingPunct="1">
              <a:spcBef>
                <a:spcPct val="50000"/>
              </a:spcBef>
            </a:pPr>
            <a:r>
              <a:rPr lang="en-US" altLang="zh-TW" sz="2000" dirty="0">
                <a:latin typeface="Times New Roman" panose="02020603050405020304" pitchFamily="18" charset="0"/>
              </a:rPr>
              <a:t>Harbor</a:t>
            </a:r>
          </a:p>
        </p:txBody>
      </p:sp>
      <p:sp>
        <p:nvSpPr>
          <p:cNvPr id="2053" name="Text Box 6"/>
          <p:cNvSpPr txBox="1">
            <a:spLocks noChangeArrowheads="1"/>
          </p:cNvSpPr>
          <p:nvPr/>
        </p:nvSpPr>
        <p:spPr bwMode="auto">
          <a:xfrm>
            <a:off x="5275466" y="1616873"/>
            <a:ext cx="1800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eaLnBrk="1" hangingPunct="1">
              <a:spcBef>
                <a:spcPct val="50000"/>
              </a:spcBef>
            </a:pPr>
            <a:r>
              <a:rPr lang="en-US" altLang="zh-TW" sz="2000" dirty="0">
                <a:latin typeface="Times New Roman" panose="02020603050405020304" pitchFamily="18" charset="0"/>
              </a:rPr>
              <a:t>BIEM</a:t>
            </a:r>
          </a:p>
        </p:txBody>
      </p:sp>
      <p:sp>
        <p:nvSpPr>
          <p:cNvPr id="2054" name="Text Box 8"/>
          <p:cNvSpPr txBox="1">
            <a:spLocks noChangeArrowheads="1"/>
          </p:cNvSpPr>
          <p:nvPr/>
        </p:nvSpPr>
        <p:spPr bwMode="auto">
          <a:xfrm>
            <a:off x="1782764" y="4003675"/>
            <a:ext cx="2447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eaLnBrk="1" hangingPunct="1">
              <a:spcBef>
                <a:spcPct val="50000"/>
              </a:spcBef>
            </a:pPr>
            <a:r>
              <a:rPr lang="en-US" altLang="zh-TW" sz="2000" dirty="0">
                <a:latin typeface="Times New Roman" panose="02020603050405020304" pitchFamily="18" charset="0"/>
              </a:rPr>
              <a:t>( From T.C.T. Ting )</a:t>
            </a:r>
          </a:p>
        </p:txBody>
      </p:sp>
      <p:sp>
        <p:nvSpPr>
          <p:cNvPr id="2055" name="Text Box 9"/>
          <p:cNvSpPr txBox="1">
            <a:spLocks noChangeArrowheads="1"/>
          </p:cNvSpPr>
          <p:nvPr/>
        </p:nvSpPr>
        <p:spPr bwMode="auto">
          <a:xfrm>
            <a:off x="1981201" y="3695700"/>
            <a:ext cx="2447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eaLnBrk="1" hangingPunct="1">
              <a:spcBef>
                <a:spcPct val="50000"/>
              </a:spcBef>
            </a:pPr>
            <a:r>
              <a:rPr kumimoji="0" lang="en-US" altLang="zh-TW" sz="2000">
                <a:solidFill>
                  <a:schemeClr val="tx2"/>
                </a:solidFill>
                <a:latin typeface="Times New Roman" panose="02020603050405020304" pitchFamily="18" charset="0"/>
              </a:rPr>
              <a:t>Levy’s problem</a:t>
            </a:r>
          </a:p>
        </p:txBody>
      </p:sp>
      <p:graphicFrame>
        <p:nvGraphicFramePr>
          <p:cNvPr id="2056" name="Object 10"/>
          <p:cNvGraphicFramePr>
            <a:graphicFrameLocks noChangeAspect="1"/>
          </p:cNvGraphicFramePr>
          <p:nvPr>
            <p:extLst/>
          </p:nvPr>
        </p:nvGraphicFramePr>
        <p:xfrm>
          <a:off x="4775894" y="2129373"/>
          <a:ext cx="1717675" cy="1736725"/>
        </p:xfrm>
        <a:graphic>
          <a:graphicData uri="http://schemas.openxmlformats.org/presentationml/2006/ole">
            <mc:AlternateContent xmlns:mc="http://schemas.openxmlformats.org/markup-compatibility/2006">
              <mc:Choice xmlns:v="urn:schemas-microsoft-com:vml" Requires="v">
                <p:oleObj spid="_x0000_s89769" r:id="rId3" imgW="6173114" imgH="6185002" progId="Grapher.Document">
                  <p:embed/>
                </p:oleObj>
              </mc:Choice>
              <mc:Fallback>
                <p:oleObj r:id="rId3" imgW="6173114" imgH="6185002" progId="Grapher.Document">
                  <p:embed/>
                  <p:pic>
                    <p:nvPicPr>
                      <p:cNvPr id="2056"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894" y="2129373"/>
                        <a:ext cx="171767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7" name="Text Box 13"/>
          <p:cNvSpPr txBox="1">
            <a:spLocks noChangeArrowheads="1"/>
          </p:cNvSpPr>
          <p:nvPr/>
        </p:nvSpPr>
        <p:spPr bwMode="auto">
          <a:xfrm>
            <a:off x="4705628" y="3861474"/>
            <a:ext cx="2447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eaLnBrk="1" hangingPunct="1">
              <a:spcBef>
                <a:spcPct val="50000"/>
              </a:spcBef>
            </a:pPr>
            <a:r>
              <a:rPr kumimoji="0" lang="en-US" altLang="zh-TW" sz="2000" dirty="0">
                <a:solidFill>
                  <a:schemeClr val="tx2"/>
                </a:solidFill>
                <a:latin typeface="Times New Roman" panose="02020603050405020304" pitchFamily="18" charset="0"/>
              </a:rPr>
              <a:t>Degenerate scale</a:t>
            </a:r>
          </a:p>
        </p:txBody>
      </p:sp>
      <p:sp>
        <p:nvSpPr>
          <p:cNvPr id="2058" name="Text Box 14"/>
          <p:cNvSpPr txBox="1">
            <a:spLocks noChangeArrowheads="1"/>
          </p:cNvSpPr>
          <p:nvPr/>
        </p:nvSpPr>
        <p:spPr bwMode="auto">
          <a:xfrm>
            <a:off x="7896548" y="3778250"/>
            <a:ext cx="2447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eaLnBrk="1" hangingPunct="1">
              <a:spcBef>
                <a:spcPct val="50000"/>
              </a:spcBef>
            </a:pPr>
            <a:r>
              <a:rPr kumimoji="0" lang="en-US" altLang="zh-TW" sz="2000" dirty="0">
                <a:solidFill>
                  <a:schemeClr val="tx2"/>
                </a:solidFill>
                <a:latin typeface="Times New Roman" panose="02020603050405020304" pitchFamily="18" charset="0"/>
              </a:rPr>
              <a:t>Harbor resonance</a:t>
            </a:r>
          </a:p>
        </p:txBody>
      </p:sp>
      <p:grpSp>
        <p:nvGrpSpPr>
          <p:cNvPr id="2059" name="Group 15"/>
          <p:cNvGrpSpPr>
            <a:grpSpLocks/>
          </p:cNvGrpSpPr>
          <p:nvPr/>
        </p:nvGrpSpPr>
        <p:grpSpPr bwMode="auto">
          <a:xfrm>
            <a:off x="1720850" y="1831975"/>
            <a:ext cx="1873250" cy="1944688"/>
            <a:chOff x="510" y="1207"/>
            <a:chExt cx="1599" cy="1777"/>
          </a:xfrm>
        </p:grpSpPr>
        <p:grpSp>
          <p:nvGrpSpPr>
            <p:cNvPr id="2086" name="Group 16"/>
            <p:cNvGrpSpPr>
              <a:grpSpLocks/>
            </p:cNvGrpSpPr>
            <p:nvPr/>
          </p:nvGrpSpPr>
          <p:grpSpPr bwMode="auto">
            <a:xfrm>
              <a:off x="510" y="1207"/>
              <a:ext cx="1599" cy="1777"/>
              <a:chOff x="510" y="1207"/>
              <a:chExt cx="1599" cy="1777"/>
            </a:xfrm>
          </p:grpSpPr>
          <p:grpSp>
            <p:nvGrpSpPr>
              <p:cNvPr id="2088" name="Group 17"/>
              <p:cNvGrpSpPr>
                <a:grpSpLocks/>
              </p:cNvGrpSpPr>
              <p:nvPr/>
            </p:nvGrpSpPr>
            <p:grpSpPr bwMode="auto">
              <a:xfrm>
                <a:off x="510" y="1207"/>
                <a:ext cx="1599" cy="1777"/>
                <a:chOff x="510" y="1207"/>
                <a:chExt cx="1599" cy="1777"/>
              </a:xfrm>
            </p:grpSpPr>
            <p:grpSp>
              <p:nvGrpSpPr>
                <p:cNvPr id="2102" name="Group 18"/>
                <p:cNvGrpSpPr>
                  <a:grpSpLocks/>
                </p:cNvGrpSpPr>
                <p:nvPr/>
              </p:nvGrpSpPr>
              <p:grpSpPr bwMode="auto">
                <a:xfrm>
                  <a:off x="642" y="1493"/>
                  <a:ext cx="1216" cy="1491"/>
                  <a:chOff x="699" y="1493"/>
                  <a:chExt cx="1216" cy="1491"/>
                </a:xfrm>
              </p:grpSpPr>
              <p:grpSp>
                <p:nvGrpSpPr>
                  <p:cNvPr id="2108" name="Group 19"/>
                  <p:cNvGrpSpPr>
                    <a:grpSpLocks/>
                  </p:cNvGrpSpPr>
                  <p:nvPr/>
                </p:nvGrpSpPr>
                <p:grpSpPr bwMode="auto">
                  <a:xfrm>
                    <a:off x="699" y="1493"/>
                    <a:ext cx="1216" cy="1491"/>
                    <a:chOff x="699" y="1493"/>
                    <a:chExt cx="1216" cy="1491"/>
                  </a:xfrm>
                </p:grpSpPr>
                <p:grpSp>
                  <p:nvGrpSpPr>
                    <p:cNvPr id="2112" name="Group 20"/>
                    <p:cNvGrpSpPr>
                      <a:grpSpLocks/>
                    </p:cNvGrpSpPr>
                    <p:nvPr/>
                  </p:nvGrpSpPr>
                  <p:grpSpPr bwMode="auto">
                    <a:xfrm>
                      <a:off x="699" y="1493"/>
                      <a:ext cx="1216" cy="1491"/>
                      <a:chOff x="699" y="1493"/>
                      <a:chExt cx="1216" cy="1491"/>
                    </a:xfrm>
                  </p:grpSpPr>
                  <p:sp>
                    <p:nvSpPr>
                      <p:cNvPr id="2121" name="Arc 21"/>
                      <p:cNvSpPr>
                        <a:spLocks/>
                      </p:cNvSpPr>
                      <p:nvPr/>
                    </p:nvSpPr>
                    <p:spPr bwMode="auto">
                      <a:xfrm>
                        <a:off x="736" y="1501"/>
                        <a:ext cx="1179" cy="1475"/>
                      </a:xfrm>
                      <a:custGeom>
                        <a:avLst/>
                        <a:gdLst>
                          <a:gd name="T0" fmla="*/ 0 w 21600"/>
                          <a:gd name="T1" fmla="*/ 0 h 27021"/>
                          <a:gd name="T2" fmla="*/ 0 w 21600"/>
                          <a:gd name="T3" fmla="*/ 0 h 27021"/>
                          <a:gd name="T4" fmla="*/ 0 w 21600"/>
                          <a:gd name="T5" fmla="*/ 0 h 27021"/>
                          <a:gd name="T6" fmla="*/ 0 60000 65536"/>
                          <a:gd name="T7" fmla="*/ 0 60000 65536"/>
                          <a:gd name="T8" fmla="*/ 0 60000 65536"/>
                        </a:gdLst>
                        <a:ahLst/>
                        <a:cxnLst>
                          <a:cxn ang="T6">
                            <a:pos x="T0" y="T1"/>
                          </a:cxn>
                          <a:cxn ang="T7">
                            <a:pos x="T2" y="T3"/>
                          </a:cxn>
                          <a:cxn ang="T8">
                            <a:pos x="T4" y="T5"/>
                          </a:cxn>
                        </a:cxnLst>
                        <a:rect l="0" t="0" r="r" b="b"/>
                        <a:pathLst>
                          <a:path w="21600" h="27021" fill="none" extrusionOk="0">
                            <a:moveTo>
                              <a:pt x="16828" y="-1"/>
                            </a:moveTo>
                            <a:cubicBezTo>
                              <a:pt x="19916" y="3837"/>
                              <a:pt x="21600" y="8615"/>
                              <a:pt x="21600" y="13541"/>
                            </a:cubicBezTo>
                            <a:cubicBezTo>
                              <a:pt x="21600" y="18439"/>
                              <a:pt x="19934" y="23193"/>
                              <a:pt x="16877" y="27021"/>
                            </a:cubicBezTo>
                          </a:path>
                          <a:path w="21600" h="27021" stroke="0" extrusionOk="0">
                            <a:moveTo>
                              <a:pt x="16828" y="-1"/>
                            </a:moveTo>
                            <a:cubicBezTo>
                              <a:pt x="19916" y="3837"/>
                              <a:pt x="21600" y="8615"/>
                              <a:pt x="21600" y="13541"/>
                            </a:cubicBezTo>
                            <a:cubicBezTo>
                              <a:pt x="21600" y="18439"/>
                              <a:pt x="19934" y="23193"/>
                              <a:pt x="16877" y="27021"/>
                            </a:cubicBezTo>
                            <a:lnTo>
                              <a:pt x="0" y="13541"/>
                            </a:lnTo>
                            <a:lnTo>
                              <a:pt x="16828" y="-1"/>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cxnSp>
                    <p:nvCxnSpPr>
                      <p:cNvPr id="2122" name="AutoShape 22"/>
                      <p:cNvCxnSpPr>
                        <a:cxnSpLocks noChangeShapeType="1"/>
                        <a:stCxn id="2104" idx="0"/>
                        <a:endCxn id="2121" idx="0"/>
                      </p:cNvCxnSpPr>
                      <p:nvPr/>
                    </p:nvCxnSpPr>
                    <p:spPr bwMode="auto">
                      <a:xfrm flipV="1">
                        <a:off x="703" y="1493"/>
                        <a:ext cx="952" cy="712"/>
                      </a:xfrm>
                      <a:prstGeom prst="straightConnector1">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23" name="AutoShape 23"/>
                      <p:cNvCxnSpPr>
                        <a:cxnSpLocks noChangeShapeType="1"/>
                        <a:stCxn id="2105" idx="0"/>
                        <a:endCxn id="2121" idx="1"/>
                      </p:cNvCxnSpPr>
                      <p:nvPr/>
                    </p:nvCxnSpPr>
                    <p:spPr bwMode="auto">
                      <a:xfrm>
                        <a:off x="699" y="2206"/>
                        <a:ext cx="958" cy="778"/>
                      </a:xfrm>
                      <a:prstGeom prst="straightConnector1">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13" name="Group 24"/>
                    <p:cNvGrpSpPr>
                      <a:grpSpLocks/>
                    </p:cNvGrpSpPr>
                    <p:nvPr/>
                  </p:nvGrpSpPr>
                  <p:grpSpPr bwMode="auto">
                    <a:xfrm>
                      <a:off x="701" y="1980"/>
                      <a:ext cx="462" cy="469"/>
                      <a:chOff x="701" y="1980"/>
                      <a:chExt cx="462" cy="469"/>
                    </a:xfrm>
                  </p:grpSpPr>
                  <p:sp>
                    <p:nvSpPr>
                      <p:cNvPr id="2117" name="Arc 25"/>
                      <p:cNvSpPr>
                        <a:spLocks/>
                      </p:cNvSpPr>
                      <p:nvPr/>
                    </p:nvSpPr>
                    <p:spPr bwMode="auto">
                      <a:xfrm>
                        <a:off x="703" y="1985"/>
                        <a:ext cx="363" cy="229"/>
                      </a:xfrm>
                      <a:custGeom>
                        <a:avLst/>
                        <a:gdLst>
                          <a:gd name="T0" fmla="*/ 0 w 21600"/>
                          <a:gd name="T1" fmla="*/ 0 h 13576"/>
                          <a:gd name="T2" fmla="*/ 0 w 21600"/>
                          <a:gd name="T3" fmla="*/ 0 h 13576"/>
                          <a:gd name="T4" fmla="*/ 0 w 21600"/>
                          <a:gd name="T5" fmla="*/ 0 h 13576"/>
                          <a:gd name="T6" fmla="*/ 0 60000 65536"/>
                          <a:gd name="T7" fmla="*/ 0 60000 65536"/>
                          <a:gd name="T8" fmla="*/ 0 60000 65536"/>
                        </a:gdLst>
                        <a:ahLst/>
                        <a:cxnLst>
                          <a:cxn ang="T6">
                            <a:pos x="T0" y="T1"/>
                          </a:cxn>
                          <a:cxn ang="T7">
                            <a:pos x="T2" y="T3"/>
                          </a:cxn>
                          <a:cxn ang="T8">
                            <a:pos x="T4" y="T5"/>
                          </a:cxn>
                        </a:cxnLst>
                        <a:rect l="0" t="0" r="r" b="b"/>
                        <a:pathLst>
                          <a:path w="21600" h="13576" fill="none" extrusionOk="0">
                            <a:moveTo>
                              <a:pt x="17081" y="0"/>
                            </a:moveTo>
                            <a:cubicBezTo>
                              <a:pt x="20010" y="3784"/>
                              <a:pt x="21600" y="8434"/>
                              <a:pt x="21600" y="13220"/>
                            </a:cubicBezTo>
                            <a:cubicBezTo>
                              <a:pt x="21600" y="13338"/>
                              <a:pt x="21599" y="13457"/>
                              <a:pt x="21597" y="13576"/>
                            </a:cubicBezTo>
                          </a:path>
                          <a:path w="21600" h="13576" stroke="0" extrusionOk="0">
                            <a:moveTo>
                              <a:pt x="17081" y="0"/>
                            </a:moveTo>
                            <a:cubicBezTo>
                              <a:pt x="20010" y="3784"/>
                              <a:pt x="21600" y="8434"/>
                              <a:pt x="21600" y="13220"/>
                            </a:cubicBezTo>
                            <a:cubicBezTo>
                              <a:pt x="21600" y="13338"/>
                              <a:pt x="21599" y="13457"/>
                              <a:pt x="21597" y="13576"/>
                            </a:cubicBezTo>
                            <a:lnTo>
                              <a:pt x="0" y="13220"/>
                            </a:lnTo>
                            <a:lnTo>
                              <a:pt x="17081" y="0"/>
                            </a:lnTo>
                            <a:close/>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18" name="Arc 26"/>
                      <p:cNvSpPr>
                        <a:spLocks/>
                      </p:cNvSpPr>
                      <p:nvPr/>
                    </p:nvSpPr>
                    <p:spPr bwMode="auto">
                      <a:xfrm>
                        <a:off x="701" y="2190"/>
                        <a:ext cx="363" cy="259"/>
                      </a:xfrm>
                      <a:custGeom>
                        <a:avLst/>
                        <a:gdLst>
                          <a:gd name="T0" fmla="*/ 0 w 21600"/>
                          <a:gd name="T1" fmla="*/ 0 h 15352"/>
                          <a:gd name="T2" fmla="*/ 0 w 21600"/>
                          <a:gd name="T3" fmla="*/ 0 h 15352"/>
                          <a:gd name="T4" fmla="*/ 0 w 21600"/>
                          <a:gd name="T5" fmla="*/ 0 h 15352"/>
                          <a:gd name="T6" fmla="*/ 0 60000 65536"/>
                          <a:gd name="T7" fmla="*/ 0 60000 65536"/>
                          <a:gd name="T8" fmla="*/ 0 60000 65536"/>
                        </a:gdLst>
                        <a:ahLst/>
                        <a:cxnLst>
                          <a:cxn ang="T6">
                            <a:pos x="T0" y="T1"/>
                          </a:cxn>
                          <a:cxn ang="T7">
                            <a:pos x="T2" y="T3"/>
                          </a:cxn>
                          <a:cxn ang="T8">
                            <a:pos x="T4" y="T5"/>
                          </a:cxn>
                        </a:cxnLst>
                        <a:rect l="0" t="0" r="r" b="b"/>
                        <a:pathLst>
                          <a:path w="21600" h="15352" fill="none" extrusionOk="0">
                            <a:moveTo>
                              <a:pt x="21557" y="-1"/>
                            </a:moveTo>
                            <a:cubicBezTo>
                              <a:pt x="21585" y="450"/>
                              <a:pt x="21600" y="902"/>
                              <a:pt x="21600" y="1354"/>
                            </a:cubicBezTo>
                            <a:cubicBezTo>
                              <a:pt x="21600" y="6483"/>
                              <a:pt x="19774" y="11445"/>
                              <a:pt x="16450" y="15351"/>
                            </a:cubicBezTo>
                          </a:path>
                          <a:path w="21600" h="15352" stroke="0" extrusionOk="0">
                            <a:moveTo>
                              <a:pt x="21557" y="-1"/>
                            </a:moveTo>
                            <a:cubicBezTo>
                              <a:pt x="21585" y="450"/>
                              <a:pt x="21600" y="902"/>
                              <a:pt x="21600" y="1354"/>
                            </a:cubicBezTo>
                            <a:cubicBezTo>
                              <a:pt x="21600" y="6483"/>
                              <a:pt x="19774" y="11445"/>
                              <a:pt x="16450" y="15351"/>
                            </a:cubicBezTo>
                            <a:lnTo>
                              <a:pt x="0" y="1354"/>
                            </a:lnTo>
                            <a:lnTo>
                              <a:pt x="21557" y="-1"/>
                            </a:lnTo>
                            <a:close/>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2119" name="Object 27"/>
                      <p:cNvGraphicFramePr>
                        <a:graphicFrameLocks noChangeAspect="1"/>
                      </p:cNvGraphicFramePr>
                      <p:nvPr/>
                    </p:nvGraphicFramePr>
                    <p:xfrm>
                      <a:off x="1059" y="1980"/>
                      <a:ext cx="97" cy="89"/>
                    </p:xfrm>
                    <a:graphic>
                      <a:graphicData uri="http://schemas.openxmlformats.org/presentationml/2006/ole">
                        <mc:AlternateContent xmlns:mc="http://schemas.openxmlformats.org/markup-compatibility/2006">
                          <mc:Choice xmlns:v="urn:schemas-microsoft-com:vml" Requires="v">
                            <p:oleObj spid="_x0000_s89770" name="方程式" r:id="rId5" imgW="152334" imgH="139639" progId="Equation.3">
                              <p:embed/>
                            </p:oleObj>
                          </mc:Choice>
                          <mc:Fallback>
                            <p:oleObj name="方程式" r:id="rId5" imgW="152334" imgH="139639" progId="Equation.3">
                              <p:embed/>
                              <p:pic>
                                <p:nvPicPr>
                                  <p:cNvPr id="2119"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 y="1980"/>
                                    <a:ext cx="97" cy="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20" name="Object 28"/>
                      <p:cNvGraphicFramePr>
                        <a:graphicFrameLocks noChangeAspect="1"/>
                      </p:cNvGraphicFramePr>
                      <p:nvPr/>
                    </p:nvGraphicFramePr>
                    <p:xfrm>
                      <a:off x="1066" y="2341"/>
                      <a:ext cx="97" cy="89"/>
                    </p:xfrm>
                    <a:graphic>
                      <a:graphicData uri="http://schemas.openxmlformats.org/presentationml/2006/ole">
                        <mc:AlternateContent xmlns:mc="http://schemas.openxmlformats.org/markup-compatibility/2006">
                          <mc:Choice xmlns:v="urn:schemas-microsoft-com:vml" Requires="v">
                            <p:oleObj spid="_x0000_s89771" name="方程式" r:id="rId7" imgW="152334" imgH="139639" progId="Equation.3">
                              <p:embed/>
                            </p:oleObj>
                          </mc:Choice>
                          <mc:Fallback>
                            <p:oleObj name="方程式" r:id="rId7" imgW="152334" imgH="139639" progId="Equation.3">
                              <p:embed/>
                              <p:pic>
                                <p:nvPicPr>
                                  <p:cNvPr id="2120"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 y="2341"/>
                                    <a:ext cx="97" cy="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114" name="Group 29"/>
                    <p:cNvGrpSpPr>
                      <a:grpSpLocks/>
                    </p:cNvGrpSpPr>
                    <p:nvPr/>
                  </p:nvGrpSpPr>
                  <p:grpSpPr bwMode="auto">
                    <a:xfrm>
                      <a:off x="703" y="1979"/>
                      <a:ext cx="862" cy="226"/>
                      <a:chOff x="703" y="1979"/>
                      <a:chExt cx="862" cy="226"/>
                    </a:xfrm>
                  </p:grpSpPr>
                  <p:sp>
                    <p:nvSpPr>
                      <p:cNvPr id="2115" name="Line 30"/>
                      <p:cNvSpPr>
                        <a:spLocks noChangeShapeType="1"/>
                      </p:cNvSpPr>
                      <p:nvPr/>
                    </p:nvSpPr>
                    <p:spPr bwMode="auto">
                      <a:xfrm flipV="1">
                        <a:off x="703" y="1979"/>
                        <a:ext cx="862"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2116" name="Object 31"/>
                      <p:cNvGraphicFramePr>
                        <a:graphicFrameLocks noChangeAspect="1"/>
                      </p:cNvGraphicFramePr>
                      <p:nvPr/>
                    </p:nvGraphicFramePr>
                    <p:xfrm>
                      <a:off x="1187" y="1985"/>
                      <a:ext cx="73" cy="81"/>
                    </p:xfrm>
                    <a:graphic>
                      <a:graphicData uri="http://schemas.openxmlformats.org/presentationml/2006/ole">
                        <mc:AlternateContent xmlns:mc="http://schemas.openxmlformats.org/markup-compatibility/2006">
                          <mc:Choice xmlns:v="urn:schemas-microsoft-com:vml" Requires="v">
                            <p:oleObj spid="_x0000_s89772" name="Equation" r:id="rId8" imgW="114102" imgH="126780" progId="Equation.DSMT4">
                              <p:embed/>
                            </p:oleObj>
                          </mc:Choice>
                          <mc:Fallback>
                            <p:oleObj name="Equation" r:id="rId8" imgW="114102" imgH="126780" progId="Equation.DSMT4">
                              <p:embed/>
                              <p:pic>
                                <p:nvPicPr>
                                  <p:cNvPr id="2116"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 y="1985"/>
                                    <a:ext cx="73" cy="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2109" name="Group 32"/>
                  <p:cNvGrpSpPr>
                    <a:grpSpLocks/>
                  </p:cNvGrpSpPr>
                  <p:nvPr/>
                </p:nvGrpSpPr>
                <p:grpSpPr bwMode="auto">
                  <a:xfrm>
                    <a:off x="703" y="2026"/>
                    <a:ext cx="775" cy="224"/>
                    <a:chOff x="703" y="2026"/>
                    <a:chExt cx="775" cy="224"/>
                  </a:xfrm>
                </p:grpSpPr>
                <p:sp>
                  <p:nvSpPr>
                    <p:cNvPr id="2110" name="Arc 33"/>
                    <p:cNvSpPr>
                      <a:spLocks/>
                    </p:cNvSpPr>
                    <p:nvPr/>
                  </p:nvSpPr>
                  <p:spPr bwMode="auto">
                    <a:xfrm>
                      <a:off x="703" y="2026"/>
                      <a:ext cx="680" cy="224"/>
                    </a:xfrm>
                    <a:custGeom>
                      <a:avLst/>
                      <a:gdLst>
                        <a:gd name="T0" fmla="*/ 0 w 21573"/>
                        <a:gd name="T1" fmla="*/ 0 h 7124"/>
                        <a:gd name="T2" fmla="*/ 0 w 21573"/>
                        <a:gd name="T3" fmla="*/ 0 h 7124"/>
                        <a:gd name="T4" fmla="*/ 0 w 21573"/>
                        <a:gd name="T5" fmla="*/ 0 h 7124"/>
                        <a:gd name="T6" fmla="*/ 0 60000 65536"/>
                        <a:gd name="T7" fmla="*/ 0 60000 65536"/>
                        <a:gd name="T8" fmla="*/ 0 60000 65536"/>
                      </a:gdLst>
                      <a:ahLst/>
                      <a:cxnLst>
                        <a:cxn ang="T6">
                          <a:pos x="T0" y="T1"/>
                        </a:cxn>
                        <a:cxn ang="T7">
                          <a:pos x="T2" y="T3"/>
                        </a:cxn>
                        <a:cxn ang="T8">
                          <a:pos x="T4" y="T5"/>
                        </a:cxn>
                      </a:cxnLst>
                      <a:rect l="0" t="0" r="r" b="b"/>
                      <a:pathLst>
                        <a:path w="21573" h="7124" fill="none" extrusionOk="0">
                          <a:moveTo>
                            <a:pt x="20391" y="-1"/>
                          </a:moveTo>
                          <a:cubicBezTo>
                            <a:pt x="21072" y="1950"/>
                            <a:pt x="21471" y="3989"/>
                            <a:pt x="21573" y="6053"/>
                          </a:cubicBezTo>
                        </a:path>
                        <a:path w="21573" h="7124" stroke="0" extrusionOk="0">
                          <a:moveTo>
                            <a:pt x="20391" y="-1"/>
                          </a:moveTo>
                          <a:cubicBezTo>
                            <a:pt x="21072" y="1950"/>
                            <a:pt x="21471" y="3989"/>
                            <a:pt x="21573" y="6053"/>
                          </a:cubicBezTo>
                          <a:lnTo>
                            <a:pt x="0" y="7124"/>
                          </a:lnTo>
                          <a:lnTo>
                            <a:pt x="20391" y="-1"/>
                          </a:lnTo>
                          <a:close/>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2111" name="Object 34"/>
                    <p:cNvGraphicFramePr>
                      <a:graphicFrameLocks noChangeAspect="1"/>
                    </p:cNvGraphicFramePr>
                    <p:nvPr/>
                  </p:nvGraphicFramePr>
                  <p:xfrm>
                    <a:off x="1397" y="2049"/>
                    <a:ext cx="81" cy="113"/>
                  </p:xfrm>
                  <a:graphic>
                    <a:graphicData uri="http://schemas.openxmlformats.org/presentationml/2006/ole">
                      <mc:AlternateContent xmlns:mc="http://schemas.openxmlformats.org/markup-compatibility/2006">
                        <mc:Choice xmlns:v="urn:schemas-microsoft-com:vml" Requires="v">
                          <p:oleObj spid="_x0000_s89773" name="Equation" r:id="rId10" imgW="126725" imgH="177415" progId="Equation.DSMT4">
                            <p:embed/>
                          </p:oleObj>
                        </mc:Choice>
                        <mc:Fallback>
                          <p:oleObj name="Equation" r:id="rId10" imgW="126725" imgH="177415" progId="Equation.DSMT4">
                            <p:embed/>
                            <p:pic>
                              <p:nvPicPr>
                                <p:cNvPr id="2111" name="Object 3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7" y="2049"/>
                                  <a:ext cx="81"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2103" name="Group 35"/>
                <p:cNvGrpSpPr>
                  <a:grpSpLocks/>
                </p:cNvGrpSpPr>
                <p:nvPr/>
              </p:nvGrpSpPr>
              <p:grpSpPr bwMode="auto">
                <a:xfrm>
                  <a:off x="510" y="1207"/>
                  <a:ext cx="1599" cy="1099"/>
                  <a:chOff x="510" y="1207"/>
                  <a:chExt cx="1599" cy="1099"/>
                </a:xfrm>
              </p:grpSpPr>
              <p:sp>
                <p:nvSpPr>
                  <p:cNvPr id="2104" name="Line 36"/>
                  <p:cNvSpPr>
                    <a:spLocks noChangeShapeType="1"/>
                  </p:cNvSpPr>
                  <p:nvPr/>
                </p:nvSpPr>
                <p:spPr bwMode="auto">
                  <a:xfrm>
                    <a:off x="646" y="2205"/>
                    <a:ext cx="1361" cy="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105" name="Line 37"/>
                  <p:cNvSpPr>
                    <a:spLocks noChangeShapeType="1"/>
                  </p:cNvSpPr>
                  <p:nvPr/>
                </p:nvSpPr>
                <p:spPr bwMode="auto">
                  <a:xfrm flipV="1">
                    <a:off x="642" y="1207"/>
                    <a:ext cx="4" cy="999"/>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2106" name="Object 38"/>
                  <p:cNvGraphicFramePr>
                    <a:graphicFrameLocks noChangeAspect="1"/>
                  </p:cNvGraphicFramePr>
                  <p:nvPr/>
                </p:nvGraphicFramePr>
                <p:xfrm>
                  <a:off x="510" y="1207"/>
                  <a:ext cx="106" cy="146"/>
                </p:xfrm>
                <a:graphic>
                  <a:graphicData uri="http://schemas.openxmlformats.org/presentationml/2006/ole">
                    <mc:AlternateContent xmlns:mc="http://schemas.openxmlformats.org/markup-compatibility/2006">
                      <mc:Choice xmlns:v="urn:schemas-microsoft-com:vml" Requires="v">
                        <p:oleObj spid="_x0000_s89774" name="Equation" r:id="rId12" imgW="165028" imgH="228501" progId="Equation.DSMT4">
                          <p:embed/>
                        </p:oleObj>
                      </mc:Choice>
                      <mc:Fallback>
                        <p:oleObj name="Equation" r:id="rId12" imgW="165028" imgH="228501" progId="Equation.DSMT4">
                          <p:embed/>
                          <p:pic>
                            <p:nvPicPr>
                              <p:cNvPr id="2106" name="Object 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 y="1207"/>
                                <a:ext cx="106"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07" name="Object 39"/>
                  <p:cNvGraphicFramePr>
                    <a:graphicFrameLocks noChangeAspect="1"/>
                  </p:cNvGraphicFramePr>
                  <p:nvPr/>
                </p:nvGraphicFramePr>
                <p:xfrm>
                  <a:off x="2011" y="2160"/>
                  <a:ext cx="98" cy="146"/>
                </p:xfrm>
                <a:graphic>
                  <a:graphicData uri="http://schemas.openxmlformats.org/presentationml/2006/ole">
                    <mc:AlternateContent xmlns:mc="http://schemas.openxmlformats.org/markup-compatibility/2006">
                      <mc:Choice xmlns:v="urn:schemas-microsoft-com:vml" Requires="v">
                        <p:oleObj spid="_x0000_s89775" name="Equation" r:id="rId14" imgW="152334" imgH="228501" progId="Equation.DSMT4">
                          <p:embed/>
                        </p:oleObj>
                      </mc:Choice>
                      <mc:Fallback>
                        <p:oleObj name="Equation" r:id="rId14" imgW="152334" imgH="228501" progId="Equation.DSMT4">
                          <p:embed/>
                          <p:pic>
                            <p:nvPicPr>
                              <p:cNvPr id="2107" name="Object 3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11" y="2160"/>
                                <a:ext cx="98"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2089" name="Group 40"/>
              <p:cNvGrpSpPr>
                <a:grpSpLocks/>
              </p:cNvGrpSpPr>
              <p:nvPr/>
            </p:nvGrpSpPr>
            <p:grpSpPr bwMode="auto">
              <a:xfrm>
                <a:off x="535" y="1376"/>
                <a:ext cx="1061" cy="827"/>
                <a:chOff x="535" y="1376"/>
                <a:chExt cx="1061" cy="827"/>
              </a:xfrm>
            </p:grpSpPr>
            <p:sp>
              <p:nvSpPr>
                <p:cNvPr id="2090" name="Line 41"/>
                <p:cNvSpPr>
                  <a:spLocks noChangeShapeType="1"/>
                </p:cNvSpPr>
                <p:nvPr/>
              </p:nvSpPr>
              <p:spPr bwMode="auto">
                <a:xfrm>
                  <a:off x="1490" y="1376"/>
                  <a:ext cx="106" cy="120"/>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91" name="Line 42"/>
                <p:cNvSpPr>
                  <a:spLocks noChangeShapeType="1"/>
                </p:cNvSpPr>
                <p:nvPr/>
              </p:nvSpPr>
              <p:spPr bwMode="auto">
                <a:xfrm>
                  <a:off x="535" y="2097"/>
                  <a:ext cx="106" cy="106"/>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cxnSp>
              <p:nvCxnSpPr>
                <p:cNvPr id="2092" name="AutoShape 43"/>
                <p:cNvCxnSpPr>
                  <a:cxnSpLocks noChangeShapeType="1"/>
                  <a:stCxn id="2091" idx="0"/>
                  <a:endCxn id="2090" idx="0"/>
                </p:cNvCxnSpPr>
                <p:nvPr/>
              </p:nvCxnSpPr>
              <p:spPr bwMode="auto">
                <a:xfrm flipV="1">
                  <a:off x="535" y="1376"/>
                  <a:ext cx="955" cy="721"/>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3" name="Line 44"/>
                <p:cNvSpPr>
                  <a:spLocks noChangeShapeType="1"/>
                </p:cNvSpPr>
                <p:nvPr/>
              </p:nvSpPr>
              <p:spPr bwMode="auto">
                <a:xfrm>
                  <a:off x="1395" y="1454"/>
                  <a:ext cx="103" cy="111"/>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94" name="Line 45"/>
                <p:cNvSpPr>
                  <a:spLocks noChangeShapeType="1"/>
                </p:cNvSpPr>
                <p:nvPr/>
              </p:nvSpPr>
              <p:spPr bwMode="auto">
                <a:xfrm>
                  <a:off x="1306" y="1519"/>
                  <a:ext cx="100" cy="120"/>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95" name="Line 46"/>
                <p:cNvSpPr>
                  <a:spLocks noChangeShapeType="1"/>
                </p:cNvSpPr>
                <p:nvPr/>
              </p:nvSpPr>
              <p:spPr bwMode="auto">
                <a:xfrm>
                  <a:off x="1220" y="1586"/>
                  <a:ext cx="104" cy="121"/>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96" name="Line 47"/>
                <p:cNvSpPr>
                  <a:spLocks noChangeShapeType="1"/>
                </p:cNvSpPr>
                <p:nvPr/>
              </p:nvSpPr>
              <p:spPr bwMode="auto">
                <a:xfrm>
                  <a:off x="1117" y="1662"/>
                  <a:ext cx="100" cy="120"/>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97" name="Line 48"/>
                <p:cNvSpPr>
                  <a:spLocks noChangeShapeType="1"/>
                </p:cNvSpPr>
                <p:nvPr/>
              </p:nvSpPr>
              <p:spPr bwMode="auto">
                <a:xfrm>
                  <a:off x="1021" y="1736"/>
                  <a:ext cx="99" cy="114"/>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98" name="Line 49"/>
                <p:cNvSpPr>
                  <a:spLocks noChangeShapeType="1"/>
                </p:cNvSpPr>
                <p:nvPr/>
              </p:nvSpPr>
              <p:spPr bwMode="auto">
                <a:xfrm>
                  <a:off x="924" y="1806"/>
                  <a:ext cx="104" cy="119"/>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099" name="Line 50"/>
                <p:cNvSpPr>
                  <a:spLocks noChangeShapeType="1"/>
                </p:cNvSpPr>
                <p:nvPr/>
              </p:nvSpPr>
              <p:spPr bwMode="auto">
                <a:xfrm>
                  <a:off x="835" y="1875"/>
                  <a:ext cx="100" cy="109"/>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100" name="Line 51"/>
                <p:cNvSpPr>
                  <a:spLocks noChangeShapeType="1"/>
                </p:cNvSpPr>
                <p:nvPr/>
              </p:nvSpPr>
              <p:spPr bwMode="auto">
                <a:xfrm>
                  <a:off x="737" y="1947"/>
                  <a:ext cx="98" cy="111"/>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101" name="Line 52"/>
                <p:cNvSpPr>
                  <a:spLocks noChangeShapeType="1"/>
                </p:cNvSpPr>
                <p:nvPr/>
              </p:nvSpPr>
              <p:spPr bwMode="auto">
                <a:xfrm>
                  <a:off x="634" y="2023"/>
                  <a:ext cx="98" cy="109"/>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graphicFrame>
          <p:nvGraphicFramePr>
            <p:cNvPr id="2087" name="Object 53"/>
            <p:cNvGraphicFramePr>
              <a:graphicFrameLocks noChangeAspect="1"/>
            </p:cNvGraphicFramePr>
            <p:nvPr/>
          </p:nvGraphicFramePr>
          <p:xfrm>
            <a:off x="975" y="1590"/>
            <a:ext cx="98" cy="105"/>
          </p:xfrm>
          <a:graphic>
            <a:graphicData uri="http://schemas.openxmlformats.org/presentationml/2006/ole">
              <mc:AlternateContent xmlns:mc="http://schemas.openxmlformats.org/markup-compatibility/2006">
                <mc:Choice xmlns:v="urn:schemas-microsoft-com:vml" Requires="v">
                  <p:oleObj spid="_x0000_s89776" name="Equation" r:id="rId16" imgW="152268" imgH="164957" progId="Equation.DSMT4">
                    <p:embed/>
                  </p:oleObj>
                </mc:Choice>
                <mc:Fallback>
                  <p:oleObj name="Equation" r:id="rId16" imgW="152268" imgH="164957" progId="Equation.DSMT4">
                    <p:embed/>
                    <p:pic>
                      <p:nvPicPr>
                        <p:cNvPr id="2087" name="Object 5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5" y="1590"/>
                          <a:ext cx="98" cy="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2060" name="Picture 5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96201" y="2055814"/>
            <a:ext cx="178752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矩形 1"/>
          <p:cNvSpPr>
            <a:spLocks noChangeArrowheads="1"/>
          </p:cNvSpPr>
          <p:nvPr/>
        </p:nvSpPr>
        <p:spPr bwMode="auto">
          <a:xfrm>
            <a:off x="1847528" y="6341318"/>
            <a:ext cx="210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r>
              <a:rPr lang="zh-TW" altLang="en-US" sz="2000" dirty="0">
                <a:latin typeface="標楷體" panose="03000509000000000000" pitchFamily="65" charset="-120"/>
                <a:ea typeface="標楷體" panose="03000509000000000000" pitchFamily="65" charset="-120"/>
              </a:rPr>
              <a:t>莊子 日取一半尺</a:t>
            </a:r>
          </a:p>
        </p:txBody>
      </p:sp>
      <p:grpSp>
        <p:nvGrpSpPr>
          <p:cNvPr id="2062" name="群組 10"/>
          <p:cNvGrpSpPr>
            <a:grpSpLocks/>
          </p:cNvGrpSpPr>
          <p:nvPr/>
        </p:nvGrpSpPr>
        <p:grpSpPr bwMode="auto">
          <a:xfrm>
            <a:off x="1847528" y="4524276"/>
            <a:ext cx="2268538" cy="1497013"/>
            <a:chOff x="1807043" y="4478207"/>
            <a:chExt cx="2268717" cy="1496206"/>
          </a:xfrm>
        </p:grpSpPr>
        <p:pic>
          <p:nvPicPr>
            <p:cNvPr id="2076" name="圖片 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rot="-1256241">
              <a:off x="1807043" y="4857309"/>
              <a:ext cx="2225125" cy="111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接點 4"/>
            <p:cNvCxnSpPr>
              <a:stCxn id="2076" idx="0"/>
              <a:endCxn id="2076" idx="2"/>
            </p:cNvCxnSpPr>
            <p:nvPr/>
          </p:nvCxnSpPr>
          <p:spPr>
            <a:xfrm>
              <a:off x="2719928" y="4893908"/>
              <a:ext cx="398493" cy="104401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接點 60"/>
            <p:cNvCxnSpPr/>
            <p:nvPr/>
          </p:nvCxnSpPr>
          <p:spPr>
            <a:xfrm>
              <a:off x="3232730" y="4684471"/>
              <a:ext cx="400082" cy="1042426"/>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接點 61"/>
            <p:cNvCxnSpPr/>
            <p:nvPr/>
          </p:nvCxnSpPr>
          <p:spPr>
            <a:xfrm>
              <a:off x="3496276" y="4578166"/>
              <a:ext cx="398494" cy="104401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080" name="Object 53"/>
            <p:cNvGraphicFramePr>
              <a:graphicFrameLocks noChangeAspect="1"/>
            </p:cNvGraphicFramePr>
            <p:nvPr/>
          </p:nvGraphicFramePr>
          <p:xfrm>
            <a:off x="2284435" y="5118997"/>
            <a:ext cx="115887" cy="273050"/>
          </p:xfrm>
          <a:graphic>
            <a:graphicData uri="http://schemas.openxmlformats.org/presentationml/2006/ole">
              <mc:AlternateContent xmlns:mc="http://schemas.openxmlformats.org/markup-compatibility/2006">
                <mc:Choice xmlns:v="urn:schemas-microsoft-com:vml" Requires="v">
                  <p:oleObj spid="_x0000_s89777" name="Equation" r:id="rId20" imgW="152334" imgH="393529" progId="Equation.DSMT4">
                    <p:embed/>
                  </p:oleObj>
                </mc:Choice>
                <mc:Fallback>
                  <p:oleObj name="Equation" r:id="rId20" imgW="152334" imgH="393529" progId="Equation.DSMT4">
                    <p:embed/>
                    <p:pic>
                      <p:nvPicPr>
                        <p:cNvPr id="2080" name="Object 5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4435" y="5118997"/>
                          <a:ext cx="1158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81" name="Object 53"/>
            <p:cNvGraphicFramePr>
              <a:graphicFrameLocks noChangeAspect="1"/>
            </p:cNvGraphicFramePr>
            <p:nvPr/>
          </p:nvGraphicFramePr>
          <p:xfrm>
            <a:off x="3019804" y="4852695"/>
            <a:ext cx="115887" cy="273050"/>
          </p:xfrm>
          <a:graphic>
            <a:graphicData uri="http://schemas.openxmlformats.org/presentationml/2006/ole">
              <mc:AlternateContent xmlns:mc="http://schemas.openxmlformats.org/markup-compatibility/2006">
                <mc:Choice xmlns:v="urn:schemas-microsoft-com:vml" Requires="v">
                  <p:oleObj spid="_x0000_s89778" name="Equation" r:id="rId22" imgW="152334" imgH="393529" progId="Equation.DSMT4">
                    <p:embed/>
                  </p:oleObj>
                </mc:Choice>
                <mc:Fallback>
                  <p:oleObj name="Equation" r:id="rId22" imgW="152334" imgH="393529" progId="Equation.DSMT4">
                    <p:embed/>
                    <p:pic>
                      <p:nvPicPr>
                        <p:cNvPr id="2081" name="Object 5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19804" y="4852695"/>
                          <a:ext cx="1158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82" name="Object 53"/>
            <p:cNvGraphicFramePr>
              <a:graphicFrameLocks noChangeAspect="1"/>
            </p:cNvGraphicFramePr>
            <p:nvPr/>
          </p:nvGraphicFramePr>
          <p:xfrm>
            <a:off x="3418998" y="4713751"/>
            <a:ext cx="106362" cy="273050"/>
          </p:xfrm>
          <a:graphic>
            <a:graphicData uri="http://schemas.openxmlformats.org/presentationml/2006/ole">
              <mc:AlternateContent xmlns:mc="http://schemas.openxmlformats.org/markup-compatibility/2006">
                <mc:Choice xmlns:v="urn:schemas-microsoft-com:vml" Requires="v">
                  <p:oleObj spid="_x0000_s89779" name="Equation" r:id="rId24" imgW="139639" imgH="393529" progId="Equation.DSMT4">
                    <p:embed/>
                  </p:oleObj>
                </mc:Choice>
                <mc:Fallback>
                  <p:oleObj name="Equation" r:id="rId24" imgW="139639" imgH="393529" progId="Equation.DSMT4">
                    <p:embed/>
                    <p:pic>
                      <p:nvPicPr>
                        <p:cNvPr id="2082" name="Object 5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18998" y="4713751"/>
                          <a:ext cx="1063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8" name="直線接點 67"/>
            <p:cNvCxnSpPr/>
            <p:nvPr/>
          </p:nvCxnSpPr>
          <p:spPr>
            <a:xfrm>
              <a:off x="3596297" y="4527393"/>
              <a:ext cx="400082" cy="104242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a:off x="3643926" y="4503593"/>
              <a:ext cx="400082" cy="104401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a:off x="3677266" y="4478207"/>
              <a:ext cx="398494" cy="104401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063" name="矩形 94"/>
          <p:cNvSpPr>
            <a:spLocks noChangeArrowheads="1"/>
          </p:cNvSpPr>
          <p:nvPr/>
        </p:nvSpPr>
        <p:spPr bwMode="auto">
          <a:xfrm>
            <a:off x="4275832" y="6248400"/>
            <a:ext cx="210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r>
              <a:rPr lang="en-US" altLang="zh-TW" sz="2000">
                <a:latin typeface="標楷體" panose="03000509000000000000" pitchFamily="65" charset="-120"/>
                <a:ea typeface="標楷體" panose="03000509000000000000" pitchFamily="65" charset="-120"/>
              </a:rPr>
              <a:t>Zeno</a:t>
            </a:r>
            <a:r>
              <a:rPr lang="zh-TW" altLang="en-US" sz="2000">
                <a:latin typeface="標楷體" panose="03000509000000000000" pitchFamily="65" charset="-120"/>
                <a:ea typeface="標楷體" panose="03000509000000000000" pitchFamily="65" charset="-120"/>
              </a:rPr>
              <a:t> 人賽不過龜</a:t>
            </a:r>
          </a:p>
        </p:txBody>
      </p:sp>
      <p:pic>
        <p:nvPicPr>
          <p:cNvPr id="2064" name="圖片 31"/>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816080" y="4498975"/>
            <a:ext cx="154463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矩形 96"/>
          <p:cNvSpPr>
            <a:spLocks noChangeArrowheads="1"/>
          </p:cNvSpPr>
          <p:nvPr/>
        </p:nvSpPr>
        <p:spPr bwMode="auto">
          <a:xfrm>
            <a:off x="7859713" y="6276975"/>
            <a:ext cx="249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r>
              <a:rPr lang="zh-TW" altLang="en-US" sz="2000">
                <a:latin typeface="標楷體" panose="03000509000000000000" pitchFamily="65" charset="-120"/>
                <a:ea typeface="標楷體" panose="03000509000000000000" pitchFamily="65" charset="-120"/>
              </a:rPr>
              <a:t>有限體積無限表面積</a:t>
            </a:r>
          </a:p>
        </p:txBody>
      </p:sp>
      <p:grpSp>
        <p:nvGrpSpPr>
          <p:cNvPr id="2066" name="群組 2"/>
          <p:cNvGrpSpPr>
            <a:grpSpLocks/>
          </p:cNvGrpSpPr>
          <p:nvPr/>
        </p:nvGrpSpPr>
        <p:grpSpPr bwMode="auto">
          <a:xfrm>
            <a:off x="4367808" y="4738689"/>
            <a:ext cx="2222500" cy="1087437"/>
            <a:chOff x="4179888" y="4738688"/>
            <a:chExt cx="2222500" cy="1087437"/>
          </a:xfrm>
        </p:grpSpPr>
        <p:grpSp>
          <p:nvGrpSpPr>
            <p:cNvPr id="2067" name="群組 32"/>
            <p:cNvGrpSpPr>
              <a:grpSpLocks/>
            </p:cNvGrpSpPr>
            <p:nvPr/>
          </p:nvGrpSpPr>
          <p:grpSpPr bwMode="auto">
            <a:xfrm>
              <a:off x="4179888" y="4738688"/>
              <a:ext cx="2222500" cy="1087437"/>
              <a:chOff x="4182902" y="4824790"/>
              <a:chExt cx="2223239" cy="1087737"/>
            </a:xfrm>
          </p:grpSpPr>
          <p:pic>
            <p:nvPicPr>
              <p:cNvPr id="2069" name="圖片 13"/>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4182902" y="4824790"/>
                <a:ext cx="2223239" cy="10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圖片 1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rot="158868">
                <a:off x="5826421" y="5131706"/>
                <a:ext cx="506379" cy="50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單箭頭接點 16"/>
              <p:cNvCxnSpPr/>
              <p:nvPr/>
            </p:nvCxnSpPr>
            <p:spPr>
              <a:xfrm>
                <a:off x="4497332" y="5247181"/>
                <a:ext cx="740021"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a:off x="5234176" y="5247181"/>
                <a:ext cx="498641"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5739169" y="5247181"/>
                <a:ext cx="308077" cy="6352"/>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弧形向右箭號 30"/>
              <p:cNvSpPr/>
              <p:nvPr/>
            </p:nvSpPr>
            <p:spPr>
              <a:xfrm rot="16200000" flipH="1">
                <a:off x="4764918" y="4777927"/>
                <a:ext cx="168321" cy="684440"/>
              </a:xfrm>
              <a:prstGeom prst="curved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94" name="弧形向右箭號 93"/>
              <p:cNvSpPr/>
              <p:nvPr/>
            </p:nvSpPr>
            <p:spPr>
              <a:xfrm rot="16200000" flipH="1">
                <a:off x="5382661" y="4904969"/>
                <a:ext cx="136563" cy="433531"/>
              </a:xfrm>
              <a:prstGeom prst="curved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pic>
          <p:nvPicPr>
            <p:cNvPr id="2068" name="圖片 1"/>
            <p:cNvPicPr>
              <a:picLocks noChangeAspect="1"/>
            </p:cNvPicPr>
            <p:nvPr/>
          </p:nvPicPr>
          <p:blipFill>
            <a:blip r:embed="rId29" cstate="print">
              <a:extLst>
                <a:ext uri="{28A0092B-C50C-407E-A947-70E740481C1C}">
                  <a14:useLocalDpi xmlns:a14="http://schemas.microsoft.com/office/drawing/2010/main" val="0"/>
                </a:ext>
              </a:extLst>
            </a:blip>
            <a:srcRect l="31908" b="3380"/>
            <a:stretch>
              <a:fillRect/>
            </a:stretch>
          </p:blipFill>
          <p:spPr bwMode="auto">
            <a:xfrm flipH="1">
              <a:off x="5541095" y="5204343"/>
              <a:ext cx="331483" cy="48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圖片 1"/>
          <p:cNvPicPr>
            <a:picLocks noChangeAspect="1"/>
          </p:cNvPicPr>
          <p:nvPr/>
        </p:nvPicPr>
        <p:blipFill>
          <a:blip r:embed="rId30"/>
          <a:stretch>
            <a:fillRect/>
          </a:stretch>
        </p:blipFill>
        <p:spPr>
          <a:xfrm>
            <a:off x="8534561" y="4580686"/>
            <a:ext cx="2158316" cy="1584619"/>
          </a:xfrm>
          <a:prstGeom prst="rect">
            <a:avLst/>
          </a:prstGeom>
        </p:spPr>
      </p:pic>
    </p:spTree>
    <p:extLst>
      <p:ext uri="{BB962C8B-B14F-4D97-AF65-F5344CB8AC3E}">
        <p14:creationId xmlns:p14="http://schemas.microsoft.com/office/powerpoint/2010/main" val="929397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15901"/>
            <a:ext cx="8229600" cy="836613"/>
          </a:xfrm>
        </p:spPr>
        <p:txBody>
          <a:bodyPr rtlCol="0">
            <a:normAutofit/>
          </a:bodyPr>
          <a:lstStyle/>
          <a:p>
            <a:pPr>
              <a:defRPr/>
            </a:pPr>
            <a:r>
              <a:rPr lang="en-US" altLang="zh-TW" dirty="0">
                <a:latin typeface="+mj-ea"/>
              </a:rPr>
              <a:t>Some Paradox </a:t>
            </a:r>
            <a:r>
              <a:rPr lang="en-US" altLang="zh-TW" sz="2400" dirty="0">
                <a:effectLst>
                  <a:outerShdw blurRad="38100" dist="38100" dir="2700000" algn="tl">
                    <a:srgbClr val="000000">
                      <a:alpha val="43137"/>
                    </a:srgbClr>
                  </a:outerShdw>
                </a:effectLst>
                <a:latin typeface="+mj-ea"/>
              </a:rPr>
              <a:t>(NTOU/MSV)</a:t>
            </a:r>
            <a:endParaRPr lang="zh-TW" altLang="en-US" sz="2400" dirty="0">
              <a:effectLst>
                <a:outerShdw blurRad="38100" dist="38100" dir="2700000" algn="tl">
                  <a:srgbClr val="000000">
                    <a:alpha val="43137"/>
                  </a:srgbClr>
                </a:outerShdw>
              </a:effectLst>
              <a:latin typeface="+mj-ea"/>
            </a:endParaRPr>
          </a:p>
        </p:txBody>
      </p:sp>
      <p:sp>
        <p:nvSpPr>
          <p:cNvPr id="30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fld id="{B70E5516-6ADF-458A-940F-6A986E3A6950}" type="slidenum">
              <a:rPr kumimoji="0" lang="zh-TW" altLang="en-US" sz="1400"/>
              <a:pPr/>
              <a:t>79</a:t>
            </a:fld>
            <a:endParaRPr kumimoji="0" lang="zh-TW" altLang="en-US" sz="1400"/>
          </a:p>
        </p:txBody>
      </p:sp>
      <p:sp>
        <p:nvSpPr>
          <p:cNvPr id="5" name="Text Box 4"/>
          <p:cNvSpPr txBox="1">
            <a:spLocks noChangeArrowheads="1"/>
          </p:cNvSpPr>
          <p:nvPr/>
        </p:nvSpPr>
        <p:spPr bwMode="auto">
          <a:xfrm>
            <a:off x="2171701" y="1298575"/>
            <a:ext cx="20542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omic Sans MS" pitchFamily="66" charset="0"/>
                <a:ea typeface="新細明體" charset="-120"/>
              </a:defRPr>
            </a:lvl1pPr>
            <a:lvl2pPr marL="742950" indent="-285750" eaLnBrk="0" hangingPunct="0">
              <a:defRPr kumimoji="1">
                <a:solidFill>
                  <a:schemeClr val="tx1"/>
                </a:solidFill>
                <a:latin typeface="Comic Sans MS" pitchFamily="66" charset="0"/>
                <a:ea typeface="新細明體" charset="-120"/>
              </a:defRPr>
            </a:lvl2pPr>
            <a:lvl3pPr marL="1143000" indent="-228600" eaLnBrk="0" hangingPunct="0">
              <a:defRPr kumimoji="1">
                <a:solidFill>
                  <a:schemeClr val="tx1"/>
                </a:solidFill>
                <a:latin typeface="Comic Sans MS" pitchFamily="66" charset="0"/>
                <a:ea typeface="新細明體" charset="-120"/>
              </a:defRPr>
            </a:lvl3pPr>
            <a:lvl4pPr marL="1600200" indent="-228600" eaLnBrk="0" hangingPunct="0">
              <a:defRPr kumimoji="1">
                <a:solidFill>
                  <a:schemeClr val="tx1"/>
                </a:solidFill>
                <a:latin typeface="Comic Sans MS" pitchFamily="66" charset="0"/>
                <a:ea typeface="新細明體" charset="-120"/>
              </a:defRPr>
            </a:lvl4pPr>
            <a:lvl5pPr marL="2057400" indent="-228600" eaLnBrk="0" hangingPunct="0">
              <a:defRPr kumimoji="1">
                <a:solidFill>
                  <a:schemeClr val="tx1"/>
                </a:solidFill>
                <a:latin typeface="Comic Sans MS" pitchFamily="66" charset="0"/>
                <a:ea typeface="新細明體"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charset="-120"/>
              </a:defRPr>
            </a:lvl9pPr>
          </a:lstStyle>
          <a:p>
            <a:pPr algn="ctr" eaLnBrk="1" hangingPunct="1">
              <a:spcBef>
                <a:spcPct val="50000"/>
              </a:spcBef>
              <a:defRPr/>
            </a:pPr>
            <a:r>
              <a:rPr lang="en-US" altLang="zh-TW" dirty="0">
                <a:solidFill>
                  <a:srgbClr val="0070C0"/>
                </a:solidFill>
                <a:latin typeface="+mj-ea"/>
                <a:ea typeface="+mj-ea"/>
              </a:rPr>
              <a:t>Angle degeneracy</a:t>
            </a:r>
          </a:p>
        </p:txBody>
      </p:sp>
      <p:grpSp>
        <p:nvGrpSpPr>
          <p:cNvPr id="3077" name="Group 15"/>
          <p:cNvGrpSpPr>
            <a:grpSpLocks/>
          </p:cNvGrpSpPr>
          <p:nvPr/>
        </p:nvGrpSpPr>
        <p:grpSpPr bwMode="auto">
          <a:xfrm>
            <a:off x="1957388" y="1973264"/>
            <a:ext cx="2482850" cy="2555875"/>
            <a:chOff x="510" y="1207"/>
            <a:chExt cx="1599" cy="1777"/>
          </a:xfrm>
        </p:grpSpPr>
        <p:grpSp>
          <p:nvGrpSpPr>
            <p:cNvPr id="3127" name="Group 16"/>
            <p:cNvGrpSpPr>
              <a:grpSpLocks/>
            </p:cNvGrpSpPr>
            <p:nvPr/>
          </p:nvGrpSpPr>
          <p:grpSpPr bwMode="auto">
            <a:xfrm>
              <a:off x="510" y="1207"/>
              <a:ext cx="1599" cy="1777"/>
              <a:chOff x="510" y="1207"/>
              <a:chExt cx="1599" cy="1777"/>
            </a:xfrm>
          </p:grpSpPr>
          <p:grpSp>
            <p:nvGrpSpPr>
              <p:cNvPr id="3129" name="Group 17"/>
              <p:cNvGrpSpPr>
                <a:grpSpLocks/>
              </p:cNvGrpSpPr>
              <p:nvPr/>
            </p:nvGrpSpPr>
            <p:grpSpPr bwMode="auto">
              <a:xfrm>
                <a:off x="510" y="1207"/>
                <a:ext cx="1599" cy="1777"/>
                <a:chOff x="510" y="1207"/>
                <a:chExt cx="1599" cy="1777"/>
              </a:xfrm>
            </p:grpSpPr>
            <p:grpSp>
              <p:nvGrpSpPr>
                <p:cNvPr id="3143" name="Group 18"/>
                <p:cNvGrpSpPr>
                  <a:grpSpLocks/>
                </p:cNvGrpSpPr>
                <p:nvPr/>
              </p:nvGrpSpPr>
              <p:grpSpPr bwMode="auto">
                <a:xfrm>
                  <a:off x="642" y="1493"/>
                  <a:ext cx="1216" cy="1491"/>
                  <a:chOff x="699" y="1493"/>
                  <a:chExt cx="1216" cy="1491"/>
                </a:xfrm>
              </p:grpSpPr>
              <p:grpSp>
                <p:nvGrpSpPr>
                  <p:cNvPr id="3149" name="Group 19"/>
                  <p:cNvGrpSpPr>
                    <a:grpSpLocks/>
                  </p:cNvGrpSpPr>
                  <p:nvPr/>
                </p:nvGrpSpPr>
                <p:grpSpPr bwMode="auto">
                  <a:xfrm>
                    <a:off x="699" y="1493"/>
                    <a:ext cx="1216" cy="1491"/>
                    <a:chOff x="699" y="1493"/>
                    <a:chExt cx="1216" cy="1491"/>
                  </a:xfrm>
                </p:grpSpPr>
                <p:grpSp>
                  <p:nvGrpSpPr>
                    <p:cNvPr id="3153" name="Group 20"/>
                    <p:cNvGrpSpPr>
                      <a:grpSpLocks/>
                    </p:cNvGrpSpPr>
                    <p:nvPr/>
                  </p:nvGrpSpPr>
                  <p:grpSpPr bwMode="auto">
                    <a:xfrm>
                      <a:off x="699" y="1493"/>
                      <a:ext cx="1216" cy="1491"/>
                      <a:chOff x="699" y="1493"/>
                      <a:chExt cx="1216" cy="1491"/>
                    </a:xfrm>
                  </p:grpSpPr>
                  <p:sp>
                    <p:nvSpPr>
                      <p:cNvPr id="3162" name="Arc 21"/>
                      <p:cNvSpPr>
                        <a:spLocks/>
                      </p:cNvSpPr>
                      <p:nvPr/>
                    </p:nvSpPr>
                    <p:spPr bwMode="auto">
                      <a:xfrm>
                        <a:off x="736" y="1501"/>
                        <a:ext cx="1179" cy="1475"/>
                      </a:xfrm>
                      <a:custGeom>
                        <a:avLst/>
                        <a:gdLst>
                          <a:gd name="T0" fmla="*/ 0 w 21600"/>
                          <a:gd name="T1" fmla="*/ 0 h 27021"/>
                          <a:gd name="T2" fmla="*/ 0 w 21600"/>
                          <a:gd name="T3" fmla="*/ 0 h 27021"/>
                          <a:gd name="T4" fmla="*/ 0 w 21600"/>
                          <a:gd name="T5" fmla="*/ 0 h 27021"/>
                          <a:gd name="T6" fmla="*/ 0 60000 65536"/>
                          <a:gd name="T7" fmla="*/ 0 60000 65536"/>
                          <a:gd name="T8" fmla="*/ 0 60000 65536"/>
                        </a:gdLst>
                        <a:ahLst/>
                        <a:cxnLst>
                          <a:cxn ang="T6">
                            <a:pos x="T0" y="T1"/>
                          </a:cxn>
                          <a:cxn ang="T7">
                            <a:pos x="T2" y="T3"/>
                          </a:cxn>
                          <a:cxn ang="T8">
                            <a:pos x="T4" y="T5"/>
                          </a:cxn>
                        </a:cxnLst>
                        <a:rect l="0" t="0" r="r" b="b"/>
                        <a:pathLst>
                          <a:path w="21600" h="27021" fill="none" extrusionOk="0">
                            <a:moveTo>
                              <a:pt x="16828" y="-1"/>
                            </a:moveTo>
                            <a:cubicBezTo>
                              <a:pt x="19916" y="3837"/>
                              <a:pt x="21600" y="8615"/>
                              <a:pt x="21600" y="13541"/>
                            </a:cubicBezTo>
                            <a:cubicBezTo>
                              <a:pt x="21600" y="18439"/>
                              <a:pt x="19934" y="23193"/>
                              <a:pt x="16877" y="27021"/>
                            </a:cubicBezTo>
                          </a:path>
                          <a:path w="21600" h="27021" stroke="0" extrusionOk="0">
                            <a:moveTo>
                              <a:pt x="16828" y="-1"/>
                            </a:moveTo>
                            <a:cubicBezTo>
                              <a:pt x="19916" y="3837"/>
                              <a:pt x="21600" y="8615"/>
                              <a:pt x="21600" y="13541"/>
                            </a:cubicBezTo>
                            <a:cubicBezTo>
                              <a:pt x="21600" y="18439"/>
                              <a:pt x="19934" y="23193"/>
                              <a:pt x="16877" y="27021"/>
                            </a:cubicBezTo>
                            <a:lnTo>
                              <a:pt x="0" y="13541"/>
                            </a:lnTo>
                            <a:lnTo>
                              <a:pt x="16828" y="-1"/>
                            </a:lnTo>
                            <a:close/>
                          </a:path>
                        </a:pathLst>
                      </a:cu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cxnSp>
                    <p:nvCxnSpPr>
                      <p:cNvPr id="3163" name="AutoShape 22"/>
                      <p:cNvCxnSpPr>
                        <a:cxnSpLocks noChangeShapeType="1"/>
                        <a:stCxn id="3145" idx="0"/>
                        <a:endCxn id="3162" idx="0"/>
                      </p:cNvCxnSpPr>
                      <p:nvPr/>
                    </p:nvCxnSpPr>
                    <p:spPr bwMode="auto">
                      <a:xfrm flipV="1">
                        <a:off x="703" y="1493"/>
                        <a:ext cx="952" cy="712"/>
                      </a:xfrm>
                      <a:prstGeom prst="straightConnector1">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64" name="AutoShape 23"/>
                      <p:cNvCxnSpPr>
                        <a:cxnSpLocks noChangeShapeType="1"/>
                        <a:stCxn id="3146" idx="0"/>
                        <a:endCxn id="3162" idx="1"/>
                      </p:cNvCxnSpPr>
                      <p:nvPr/>
                    </p:nvCxnSpPr>
                    <p:spPr bwMode="auto">
                      <a:xfrm>
                        <a:off x="699" y="2206"/>
                        <a:ext cx="958" cy="778"/>
                      </a:xfrm>
                      <a:prstGeom prst="straightConnector1">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54" name="Group 24"/>
                    <p:cNvGrpSpPr>
                      <a:grpSpLocks/>
                    </p:cNvGrpSpPr>
                    <p:nvPr/>
                  </p:nvGrpSpPr>
                  <p:grpSpPr bwMode="auto">
                    <a:xfrm>
                      <a:off x="701" y="1980"/>
                      <a:ext cx="462" cy="469"/>
                      <a:chOff x="701" y="1980"/>
                      <a:chExt cx="462" cy="469"/>
                    </a:xfrm>
                  </p:grpSpPr>
                  <p:sp>
                    <p:nvSpPr>
                      <p:cNvPr id="3158" name="Arc 25"/>
                      <p:cNvSpPr>
                        <a:spLocks/>
                      </p:cNvSpPr>
                      <p:nvPr/>
                    </p:nvSpPr>
                    <p:spPr bwMode="auto">
                      <a:xfrm>
                        <a:off x="703" y="1985"/>
                        <a:ext cx="363" cy="229"/>
                      </a:xfrm>
                      <a:custGeom>
                        <a:avLst/>
                        <a:gdLst>
                          <a:gd name="T0" fmla="*/ 0 w 21600"/>
                          <a:gd name="T1" fmla="*/ 0 h 13576"/>
                          <a:gd name="T2" fmla="*/ 0 w 21600"/>
                          <a:gd name="T3" fmla="*/ 0 h 13576"/>
                          <a:gd name="T4" fmla="*/ 0 w 21600"/>
                          <a:gd name="T5" fmla="*/ 0 h 13576"/>
                          <a:gd name="T6" fmla="*/ 0 60000 65536"/>
                          <a:gd name="T7" fmla="*/ 0 60000 65536"/>
                          <a:gd name="T8" fmla="*/ 0 60000 65536"/>
                        </a:gdLst>
                        <a:ahLst/>
                        <a:cxnLst>
                          <a:cxn ang="T6">
                            <a:pos x="T0" y="T1"/>
                          </a:cxn>
                          <a:cxn ang="T7">
                            <a:pos x="T2" y="T3"/>
                          </a:cxn>
                          <a:cxn ang="T8">
                            <a:pos x="T4" y="T5"/>
                          </a:cxn>
                        </a:cxnLst>
                        <a:rect l="0" t="0" r="r" b="b"/>
                        <a:pathLst>
                          <a:path w="21600" h="13576" fill="none" extrusionOk="0">
                            <a:moveTo>
                              <a:pt x="17081" y="0"/>
                            </a:moveTo>
                            <a:cubicBezTo>
                              <a:pt x="20010" y="3784"/>
                              <a:pt x="21600" y="8434"/>
                              <a:pt x="21600" y="13220"/>
                            </a:cubicBezTo>
                            <a:cubicBezTo>
                              <a:pt x="21600" y="13338"/>
                              <a:pt x="21599" y="13457"/>
                              <a:pt x="21597" y="13576"/>
                            </a:cubicBezTo>
                          </a:path>
                          <a:path w="21600" h="13576" stroke="0" extrusionOk="0">
                            <a:moveTo>
                              <a:pt x="17081" y="0"/>
                            </a:moveTo>
                            <a:cubicBezTo>
                              <a:pt x="20010" y="3784"/>
                              <a:pt x="21600" y="8434"/>
                              <a:pt x="21600" y="13220"/>
                            </a:cubicBezTo>
                            <a:cubicBezTo>
                              <a:pt x="21600" y="13338"/>
                              <a:pt x="21599" y="13457"/>
                              <a:pt x="21597" y="13576"/>
                            </a:cubicBezTo>
                            <a:lnTo>
                              <a:pt x="0" y="13220"/>
                            </a:lnTo>
                            <a:lnTo>
                              <a:pt x="17081" y="0"/>
                            </a:lnTo>
                            <a:close/>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59" name="Arc 26"/>
                      <p:cNvSpPr>
                        <a:spLocks/>
                      </p:cNvSpPr>
                      <p:nvPr/>
                    </p:nvSpPr>
                    <p:spPr bwMode="auto">
                      <a:xfrm>
                        <a:off x="701" y="2190"/>
                        <a:ext cx="363" cy="259"/>
                      </a:xfrm>
                      <a:custGeom>
                        <a:avLst/>
                        <a:gdLst>
                          <a:gd name="T0" fmla="*/ 0 w 21600"/>
                          <a:gd name="T1" fmla="*/ 0 h 15352"/>
                          <a:gd name="T2" fmla="*/ 0 w 21600"/>
                          <a:gd name="T3" fmla="*/ 0 h 15352"/>
                          <a:gd name="T4" fmla="*/ 0 w 21600"/>
                          <a:gd name="T5" fmla="*/ 0 h 15352"/>
                          <a:gd name="T6" fmla="*/ 0 60000 65536"/>
                          <a:gd name="T7" fmla="*/ 0 60000 65536"/>
                          <a:gd name="T8" fmla="*/ 0 60000 65536"/>
                        </a:gdLst>
                        <a:ahLst/>
                        <a:cxnLst>
                          <a:cxn ang="T6">
                            <a:pos x="T0" y="T1"/>
                          </a:cxn>
                          <a:cxn ang="T7">
                            <a:pos x="T2" y="T3"/>
                          </a:cxn>
                          <a:cxn ang="T8">
                            <a:pos x="T4" y="T5"/>
                          </a:cxn>
                        </a:cxnLst>
                        <a:rect l="0" t="0" r="r" b="b"/>
                        <a:pathLst>
                          <a:path w="21600" h="15352" fill="none" extrusionOk="0">
                            <a:moveTo>
                              <a:pt x="21557" y="-1"/>
                            </a:moveTo>
                            <a:cubicBezTo>
                              <a:pt x="21585" y="450"/>
                              <a:pt x="21600" y="902"/>
                              <a:pt x="21600" y="1354"/>
                            </a:cubicBezTo>
                            <a:cubicBezTo>
                              <a:pt x="21600" y="6483"/>
                              <a:pt x="19774" y="11445"/>
                              <a:pt x="16450" y="15351"/>
                            </a:cubicBezTo>
                          </a:path>
                          <a:path w="21600" h="15352" stroke="0" extrusionOk="0">
                            <a:moveTo>
                              <a:pt x="21557" y="-1"/>
                            </a:moveTo>
                            <a:cubicBezTo>
                              <a:pt x="21585" y="450"/>
                              <a:pt x="21600" y="902"/>
                              <a:pt x="21600" y="1354"/>
                            </a:cubicBezTo>
                            <a:cubicBezTo>
                              <a:pt x="21600" y="6483"/>
                              <a:pt x="19774" y="11445"/>
                              <a:pt x="16450" y="15351"/>
                            </a:cubicBezTo>
                            <a:lnTo>
                              <a:pt x="0" y="1354"/>
                            </a:lnTo>
                            <a:lnTo>
                              <a:pt x="21557" y="-1"/>
                            </a:lnTo>
                            <a:close/>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3160" name="Object 27"/>
                      <p:cNvGraphicFramePr>
                        <a:graphicFrameLocks noChangeAspect="1"/>
                      </p:cNvGraphicFramePr>
                      <p:nvPr/>
                    </p:nvGraphicFramePr>
                    <p:xfrm>
                      <a:off x="1059" y="1980"/>
                      <a:ext cx="97" cy="89"/>
                    </p:xfrm>
                    <a:graphic>
                      <a:graphicData uri="http://schemas.openxmlformats.org/presentationml/2006/ole">
                        <mc:AlternateContent xmlns:mc="http://schemas.openxmlformats.org/markup-compatibility/2006">
                          <mc:Choice xmlns:v="urn:schemas-microsoft-com:vml" Requires="v">
                            <p:oleObj spid="_x0000_s96592" name="方程式" r:id="rId3" imgW="152334" imgH="139639" progId="Equation.3">
                              <p:embed/>
                            </p:oleObj>
                          </mc:Choice>
                          <mc:Fallback>
                            <p:oleObj name="方程式" r:id="rId3" imgW="152334" imgH="139639" progId="Equation.3">
                              <p:embed/>
                              <p:pic>
                                <p:nvPicPr>
                                  <p:cNvPr id="316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1980"/>
                                    <a:ext cx="97" cy="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61" name="Object 28"/>
                      <p:cNvGraphicFramePr>
                        <a:graphicFrameLocks noChangeAspect="1"/>
                      </p:cNvGraphicFramePr>
                      <p:nvPr/>
                    </p:nvGraphicFramePr>
                    <p:xfrm>
                      <a:off x="1066" y="2341"/>
                      <a:ext cx="97" cy="89"/>
                    </p:xfrm>
                    <a:graphic>
                      <a:graphicData uri="http://schemas.openxmlformats.org/presentationml/2006/ole">
                        <mc:AlternateContent xmlns:mc="http://schemas.openxmlformats.org/markup-compatibility/2006">
                          <mc:Choice xmlns:v="urn:schemas-microsoft-com:vml" Requires="v">
                            <p:oleObj spid="_x0000_s96593" name="方程式" r:id="rId5" imgW="152334" imgH="139639" progId="Equation.3">
                              <p:embed/>
                            </p:oleObj>
                          </mc:Choice>
                          <mc:Fallback>
                            <p:oleObj name="方程式" r:id="rId5" imgW="152334" imgH="139639" progId="Equation.3">
                              <p:embed/>
                              <p:pic>
                                <p:nvPicPr>
                                  <p:cNvPr id="3161"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2341"/>
                                    <a:ext cx="97" cy="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155" name="Group 29"/>
                    <p:cNvGrpSpPr>
                      <a:grpSpLocks/>
                    </p:cNvGrpSpPr>
                    <p:nvPr/>
                  </p:nvGrpSpPr>
                  <p:grpSpPr bwMode="auto">
                    <a:xfrm>
                      <a:off x="703" y="1979"/>
                      <a:ext cx="862" cy="226"/>
                      <a:chOff x="703" y="1979"/>
                      <a:chExt cx="862" cy="226"/>
                    </a:xfrm>
                  </p:grpSpPr>
                  <p:sp>
                    <p:nvSpPr>
                      <p:cNvPr id="3156" name="Line 30"/>
                      <p:cNvSpPr>
                        <a:spLocks noChangeShapeType="1"/>
                      </p:cNvSpPr>
                      <p:nvPr/>
                    </p:nvSpPr>
                    <p:spPr bwMode="auto">
                      <a:xfrm flipV="1">
                        <a:off x="703" y="1979"/>
                        <a:ext cx="862"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3157" name="Object 31"/>
                      <p:cNvGraphicFramePr>
                        <a:graphicFrameLocks noChangeAspect="1"/>
                      </p:cNvGraphicFramePr>
                      <p:nvPr/>
                    </p:nvGraphicFramePr>
                    <p:xfrm>
                      <a:off x="1187" y="1985"/>
                      <a:ext cx="73" cy="81"/>
                    </p:xfrm>
                    <a:graphic>
                      <a:graphicData uri="http://schemas.openxmlformats.org/presentationml/2006/ole">
                        <mc:AlternateContent xmlns:mc="http://schemas.openxmlformats.org/markup-compatibility/2006">
                          <mc:Choice xmlns:v="urn:schemas-microsoft-com:vml" Requires="v">
                            <p:oleObj spid="_x0000_s96594" name="Equation" r:id="rId6" imgW="114102" imgH="126780" progId="Equation.DSMT4">
                              <p:embed/>
                            </p:oleObj>
                          </mc:Choice>
                          <mc:Fallback>
                            <p:oleObj name="Equation" r:id="rId6" imgW="114102" imgH="126780" progId="Equation.DSMT4">
                              <p:embed/>
                              <p:pic>
                                <p:nvPicPr>
                                  <p:cNvPr id="3157"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 y="1985"/>
                                    <a:ext cx="73" cy="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3150" name="Group 32"/>
                  <p:cNvGrpSpPr>
                    <a:grpSpLocks/>
                  </p:cNvGrpSpPr>
                  <p:nvPr/>
                </p:nvGrpSpPr>
                <p:grpSpPr bwMode="auto">
                  <a:xfrm>
                    <a:off x="703" y="2026"/>
                    <a:ext cx="775" cy="224"/>
                    <a:chOff x="703" y="2026"/>
                    <a:chExt cx="775" cy="224"/>
                  </a:xfrm>
                </p:grpSpPr>
                <p:sp>
                  <p:nvSpPr>
                    <p:cNvPr id="3151" name="Arc 33"/>
                    <p:cNvSpPr>
                      <a:spLocks/>
                    </p:cNvSpPr>
                    <p:nvPr/>
                  </p:nvSpPr>
                  <p:spPr bwMode="auto">
                    <a:xfrm>
                      <a:off x="703" y="2026"/>
                      <a:ext cx="680" cy="224"/>
                    </a:xfrm>
                    <a:custGeom>
                      <a:avLst/>
                      <a:gdLst>
                        <a:gd name="T0" fmla="*/ 0 w 21573"/>
                        <a:gd name="T1" fmla="*/ 0 h 7124"/>
                        <a:gd name="T2" fmla="*/ 0 w 21573"/>
                        <a:gd name="T3" fmla="*/ 0 h 7124"/>
                        <a:gd name="T4" fmla="*/ 0 w 21573"/>
                        <a:gd name="T5" fmla="*/ 0 h 7124"/>
                        <a:gd name="T6" fmla="*/ 0 60000 65536"/>
                        <a:gd name="T7" fmla="*/ 0 60000 65536"/>
                        <a:gd name="T8" fmla="*/ 0 60000 65536"/>
                      </a:gdLst>
                      <a:ahLst/>
                      <a:cxnLst>
                        <a:cxn ang="T6">
                          <a:pos x="T0" y="T1"/>
                        </a:cxn>
                        <a:cxn ang="T7">
                          <a:pos x="T2" y="T3"/>
                        </a:cxn>
                        <a:cxn ang="T8">
                          <a:pos x="T4" y="T5"/>
                        </a:cxn>
                      </a:cxnLst>
                      <a:rect l="0" t="0" r="r" b="b"/>
                      <a:pathLst>
                        <a:path w="21573" h="7124" fill="none" extrusionOk="0">
                          <a:moveTo>
                            <a:pt x="20391" y="-1"/>
                          </a:moveTo>
                          <a:cubicBezTo>
                            <a:pt x="21072" y="1950"/>
                            <a:pt x="21471" y="3989"/>
                            <a:pt x="21573" y="6053"/>
                          </a:cubicBezTo>
                        </a:path>
                        <a:path w="21573" h="7124" stroke="0" extrusionOk="0">
                          <a:moveTo>
                            <a:pt x="20391" y="-1"/>
                          </a:moveTo>
                          <a:cubicBezTo>
                            <a:pt x="21072" y="1950"/>
                            <a:pt x="21471" y="3989"/>
                            <a:pt x="21573" y="6053"/>
                          </a:cubicBezTo>
                          <a:lnTo>
                            <a:pt x="0" y="7124"/>
                          </a:lnTo>
                          <a:lnTo>
                            <a:pt x="20391" y="-1"/>
                          </a:lnTo>
                          <a:close/>
                        </a:path>
                      </a:pathLst>
                    </a:custGeom>
                    <a:noFill/>
                    <a:ln w="9525">
                      <a:solidFill>
                        <a:schemeClr val="tx1"/>
                      </a:solidFill>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aphicFrame>
                  <p:nvGraphicFramePr>
                    <p:cNvPr id="3152" name="Object 34"/>
                    <p:cNvGraphicFramePr>
                      <a:graphicFrameLocks noChangeAspect="1"/>
                    </p:cNvGraphicFramePr>
                    <p:nvPr/>
                  </p:nvGraphicFramePr>
                  <p:xfrm>
                    <a:off x="1397" y="2049"/>
                    <a:ext cx="81" cy="113"/>
                  </p:xfrm>
                  <a:graphic>
                    <a:graphicData uri="http://schemas.openxmlformats.org/presentationml/2006/ole">
                      <mc:AlternateContent xmlns:mc="http://schemas.openxmlformats.org/markup-compatibility/2006">
                        <mc:Choice xmlns:v="urn:schemas-microsoft-com:vml" Requires="v">
                          <p:oleObj spid="_x0000_s96595" name="Equation" r:id="rId8" imgW="126725" imgH="177415" progId="Equation.DSMT4">
                            <p:embed/>
                          </p:oleObj>
                        </mc:Choice>
                        <mc:Fallback>
                          <p:oleObj name="Equation" r:id="rId8" imgW="126725" imgH="177415" progId="Equation.DSMT4">
                            <p:embed/>
                            <p:pic>
                              <p:nvPicPr>
                                <p:cNvPr id="3152" name="Object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7" y="2049"/>
                                  <a:ext cx="81"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3144" name="Group 35"/>
                <p:cNvGrpSpPr>
                  <a:grpSpLocks/>
                </p:cNvGrpSpPr>
                <p:nvPr/>
              </p:nvGrpSpPr>
              <p:grpSpPr bwMode="auto">
                <a:xfrm>
                  <a:off x="510" y="1207"/>
                  <a:ext cx="1599" cy="1099"/>
                  <a:chOff x="510" y="1207"/>
                  <a:chExt cx="1599" cy="1099"/>
                </a:xfrm>
              </p:grpSpPr>
              <p:sp>
                <p:nvSpPr>
                  <p:cNvPr id="3145" name="Line 36"/>
                  <p:cNvSpPr>
                    <a:spLocks noChangeShapeType="1"/>
                  </p:cNvSpPr>
                  <p:nvPr/>
                </p:nvSpPr>
                <p:spPr bwMode="auto">
                  <a:xfrm>
                    <a:off x="646" y="2205"/>
                    <a:ext cx="1361" cy="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46" name="Line 37"/>
                  <p:cNvSpPr>
                    <a:spLocks noChangeShapeType="1"/>
                  </p:cNvSpPr>
                  <p:nvPr/>
                </p:nvSpPr>
                <p:spPr bwMode="auto">
                  <a:xfrm flipV="1">
                    <a:off x="642" y="1207"/>
                    <a:ext cx="4" cy="999"/>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aphicFrame>
                <p:nvGraphicFramePr>
                  <p:cNvPr id="3147" name="Object 38"/>
                  <p:cNvGraphicFramePr>
                    <a:graphicFrameLocks noChangeAspect="1"/>
                  </p:cNvGraphicFramePr>
                  <p:nvPr/>
                </p:nvGraphicFramePr>
                <p:xfrm>
                  <a:off x="510" y="1207"/>
                  <a:ext cx="106" cy="146"/>
                </p:xfrm>
                <a:graphic>
                  <a:graphicData uri="http://schemas.openxmlformats.org/presentationml/2006/ole">
                    <mc:AlternateContent xmlns:mc="http://schemas.openxmlformats.org/markup-compatibility/2006">
                      <mc:Choice xmlns:v="urn:schemas-microsoft-com:vml" Requires="v">
                        <p:oleObj spid="_x0000_s96596" name="Equation" r:id="rId10" imgW="165028" imgH="228501" progId="Equation.DSMT4">
                          <p:embed/>
                        </p:oleObj>
                      </mc:Choice>
                      <mc:Fallback>
                        <p:oleObj name="Equation" r:id="rId10" imgW="165028" imgH="228501" progId="Equation.DSMT4">
                          <p:embed/>
                          <p:pic>
                            <p:nvPicPr>
                              <p:cNvPr id="3147" name="Object 3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 y="1207"/>
                                <a:ext cx="106"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48" name="Object 39"/>
                  <p:cNvGraphicFramePr>
                    <a:graphicFrameLocks noChangeAspect="1"/>
                  </p:cNvGraphicFramePr>
                  <p:nvPr/>
                </p:nvGraphicFramePr>
                <p:xfrm>
                  <a:off x="2011" y="2160"/>
                  <a:ext cx="98" cy="146"/>
                </p:xfrm>
                <a:graphic>
                  <a:graphicData uri="http://schemas.openxmlformats.org/presentationml/2006/ole">
                    <mc:AlternateContent xmlns:mc="http://schemas.openxmlformats.org/markup-compatibility/2006">
                      <mc:Choice xmlns:v="urn:schemas-microsoft-com:vml" Requires="v">
                        <p:oleObj spid="_x0000_s96597" name="Equation" r:id="rId12" imgW="152334" imgH="228501" progId="Equation.DSMT4">
                          <p:embed/>
                        </p:oleObj>
                      </mc:Choice>
                      <mc:Fallback>
                        <p:oleObj name="Equation" r:id="rId12" imgW="152334" imgH="228501" progId="Equation.DSMT4">
                          <p:embed/>
                          <p:pic>
                            <p:nvPicPr>
                              <p:cNvPr id="3148" name="Object 3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1" y="2160"/>
                                <a:ext cx="98" cy="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3130" name="Group 40"/>
              <p:cNvGrpSpPr>
                <a:grpSpLocks/>
              </p:cNvGrpSpPr>
              <p:nvPr/>
            </p:nvGrpSpPr>
            <p:grpSpPr bwMode="auto">
              <a:xfrm>
                <a:off x="535" y="1376"/>
                <a:ext cx="1061" cy="827"/>
                <a:chOff x="535" y="1376"/>
                <a:chExt cx="1061" cy="827"/>
              </a:xfrm>
            </p:grpSpPr>
            <p:sp>
              <p:nvSpPr>
                <p:cNvPr id="3131" name="Line 41"/>
                <p:cNvSpPr>
                  <a:spLocks noChangeShapeType="1"/>
                </p:cNvSpPr>
                <p:nvPr/>
              </p:nvSpPr>
              <p:spPr bwMode="auto">
                <a:xfrm>
                  <a:off x="1490" y="1376"/>
                  <a:ext cx="106" cy="120"/>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2" name="Line 42"/>
                <p:cNvSpPr>
                  <a:spLocks noChangeShapeType="1"/>
                </p:cNvSpPr>
                <p:nvPr/>
              </p:nvSpPr>
              <p:spPr bwMode="auto">
                <a:xfrm>
                  <a:off x="535" y="2097"/>
                  <a:ext cx="106" cy="106"/>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cxnSp>
              <p:nvCxnSpPr>
                <p:cNvPr id="3133" name="AutoShape 43"/>
                <p:cNvCxnSpPr>
                  <a:cxnSpLocks noChangeShapeType="1"/>
                  <a:stCxn id="3132" idx="0"/>
                  <a:endCxn id="3131" idx="0"/>
                </p:cNvCxnSpPr>
                <p:nvPr/>
              </p:nvCxnSpPr>
              <p:spPr bwMode="auto">
                <a:xfrm flipV="1">
                  <a:off x="535" y="1376"/>
                  <a:ext cx="955" cy="721"/>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34" name="Line 44"/>
                <p:cNvSpPr>
                  <a:spLocks noChangeShapeType="1"/>
                </p:cNvSpPr>
                <p:nvPr/>
              </p:nvSpPr>
              <p:spPr bwMode="auto">
                <a:xfrm>
                  <a:off x="1395" y="1454"/>
                  <a:ext cx="103" cy="111"/>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5" name="Line 45"/>
                <p:cNvSpPr>
                  <a:spLocks noChangeShapeType="1"/>
                </p:cNvSpPr>
                <p:nvPr/>
              </p:nvSpPr>
              <p:spPr bwMode="auto">
                <a:xfrm>
                  <a:off x="1306" y="1519"/>
                  <a:ext cx="100" cy="120"/>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6" name="Line 46"/>
                <p:cNvSpPr>
                  <a:spLocks noChangeShapeType="1"/>
                </p:cNvSpPr>
                <p:nvPr/>
              </p:nvSpPr>
              <p:spPr bwMode="auto">
                <a:xfrm>
                  <a:off x="1220" y="1586"/>
                  <a:ext cx="104" cy="121"/>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7" name="Line 47"/>
                <p:cNvSpPr>
                  <a:spLocks noChangeShapeType="1"/>
                </p:cNvSpPr>
                <p:nvPr/>
              </p:nvSpPr>
              <p:spPr bwMode="auto">
                <a:xfrm>
                  <a:off x="1117" y="1662"/>
                  <a:ext cx="100" cy="120"/>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8" name="Line 48"/>
                <p:cNvSpPr>
                  <a:spLocks noChangeShapeType="1"/>
                </p:cNvSpPr>
                <p:nvPr/>
              </p:nvSpPr>
              <p:spPr bwMode="auto">
                <a:xfrm>
                  <a:off x="1021" y="1736"/>
                  <a:ext cx="99" cy="114"/>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39" name="Line 49"/>
                <p:cNvSpPr>
                  <a:spLocks noChangeShapeType="1"/>
                </p:cNvSpPr>
                <p:nvPr/>
              </p:nvSpPr>
              <p:spPr bwMode="auto">
                <a:xfrm>
                  <a:off x="924" y="1806"/>
                  <a:ext cx="104" cy="119"/>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40" name="Line 50"/>
                <p:cNvSpPr>
                  <a:spLocks noChangeShapeType="1"/>
                </p:cNvSpPr>
                <p:nvPr/>
              </p:nvSpPr>
              <p:spPr bwMode="auto">
                <a:xfrm>
                  <a:off x="835" y="1875"/>
                  <a:ext cx="100" cy="109"/>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41" name="Line 51"/>
                <p:cNvSpPr>
                  <a:spLocks noChangeShapeType="1"/>
                </p:cNvSpPr>
                <p:nvPr/>
              </p:nvSpPr>
              <p:spPr bwMode="auto">
                <a:xfrm>
                  <a:off x="737" y="1947"/>
                  <a:ext cx="98" cy="111"/>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142" name="Line 52"/>
                <p:cNvSpPr>
                  <a:spLocks noChangeShapeType="1"/>
                </p:cNvSpPr>
                <p:nvPr/>
              </p:nvSpPr>
              <p:spPr bwMode="auto">
                <a:xfrm>
                  <a:off x="634" y="2023"/>
                  <a:ext cx="98" cy="109"/>
                </a:xfrm>
                <a:prstGeom prst="line">
                  <a:avLst/>
                </a:prstGeom>
                <a:noFill/>
                <a:ln w="9525">
                  <a:solidFill>
                    <a:schemeClr val="tx2"/>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graphicFrame>
          <p:nvGraphicFramePr>
            <p:cNvPr id="3128" name="Object 53"/>
            <p:cNvGraphicFramePr>
              <a:graphicFrameLocks noChangeAspect="1"/>
            </p:cNvGraphicFramePr>
            <p:nvPr/>
          </p:nvGraphicFramePr>
          <p:xfrm>
            <a:off x="975" y="1590"/>
            <a:ext cx="98" cy="105"/>
          </p:xfrm>
          <a:graphic>
            <a:graphicData uri="http://schemas.openxmlformats.org/presentationml/2006/ole">
              <mc:AlternateContent xmlns:mc="http://schemas.openxmlformats.org/markup-compatibility/2006">
                <mc:Choice xmlns:v="urn:schemas-microsoft-com:vml" Requires="v">
                  <p:oleObj spid="_x0000_s96598" name="Equation" r:id="rId14" imgW="152268" imgH="164957" progId="Equation.DSMT4">
                    <p:embed/>
                  </p:oleObj>
                </mc:Choice>
                <mc:Fallback>
                  <p:oleObj name="Equation" r:id="rId14" imgW="152268" imgH="164957" progId="Equation.DSMT4">
                    <p:embed/>
                    <p:pic>
                      <p:nvPicPr>
                        <p:cNvPr id="3128" name="Object 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5" y="1590"/>
                          <a:ext cx="98" cy="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078" name="群組 118"/>
          <p:cNvGrpSpPr>
            <a:grpSpLocks/>
          </p:cNvGrpSpPr>
          <p:nvPr/>
        </p:nvGrpSpPr>
        <p:grpSpPr bwMode="auto">
          <a:xfrm>
            <a:off x="4660900" y="1773239"/>
            <a:ext cx="2730500" cy="3119437"/>
            <a:chOff x="3131840" y="1868981"/>
            <a:chExt cx="2731880" cy="3119644"/>
          </a:xfrm>
        </p:grpSpPr>
        <p:pic>
          <p:nvPicPr>
            <p:cNvPr id="3110" name="Picture 99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31840" y="2144625"/>
              <a:ext cx="2731880" cy="26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11" name="群組 101"/>
            <p:cNvGrpSpPr>
              <a:grpSpLocks noChangeAspect="1"/>
            </p:cNvGrpSpPr>
            <p:nvPr/>
          </p:nvGrpSpPr>
          <p:grpSpPr bwMode="auto">
            <a:xfrm>
              <a:off x="3564048" y="2452026"/>
              <a:ext cx="1152000" cy="576000"/>
              <a:chOff x="3564048" y="2473990"/>
              <a:chExt cx="1440000" cy="720000"/>
            </a:xfrm>
          </p:grpSpPr>
          <p:sp>
            <p:nvSpPr>
              <p:cNvPr id="103" name="橢圓 102"/>
              <p:cNvSpPr/>
              <p:nvPr/>
            </p:nvSpPr>
            <p:spPr>
              <a:xfrm>
                <a:off x="3563810" y="2473497"/>
                <a:ext cx="1439400" cy="720376"/>
              </a:xfrm>
              <a:prstGeom prst="ellipse">
                <a:avLst/>
              </a:prstGeom>
              <a:solidFill>
                <a:schemeClr val="accent5">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p>
            </p:txBody>
          </p:sp>
          <p:cxnSp>
            <p:nvCxnSpPr>
              <p:cNvPr id="104" name="直線單箭頭接點 103"/>
              <p:cNvCxnSpPr>
                <a:endCxn id="103" idx="6"/>
              </p:cNvCxnSpPr>
              <p:nvPr/>
            </p:nvCxnSpPr>
            <p:spPr>
              <a:xfrm>
                <a:off x="4284503" y="2834678"/>
                <a:ext cx="71870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線單箭頭接點 104"/>
              <p:cNvCxnSpPr/>
              <p:nvPr/>
            </p:nvCxnSpPr>
            <p:spPr>
              <a:xfrm flipV="1">
                <a:off x="4284503" y="2473497"/>
                <a:ext cx="0" cy="3611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125" name="物件 105"/>
              <p:cNvGraphicFramePr>
                <a:graphicFrameLocks noChangeAspect="1"/>
              </p:cNvGraphicFramePr>
              <p:nvPr/>
            </p:nvGraphicFramePr>
            <p:xfrm>
              <a:off x="4088786" y="2516217"/>
              <a:ext cx="195262" cy="277812"/>
            </p:xfrm>
            <a:graphic>
              <a:graphicData uri="http://schemas.openxmlformats.org/presentationml/2006/ole">
                <mc:AlternateContent xmlns:mc="http://schemas.openxmlformats.org/markup-compatibility/2006">
                  <mc:Choice xmlns:v="urn:schemas-microsoft-com:vml" Requires="v">
                    <p:oleObj spid="_x0000_s96599" name="Equation" r:id="rId17" imgW="126725" imgH="177415" progId="Equation.DSMT4">
                      <p:embed/>
                    </p:oleObj>
                  </mc:Choice>
                  <mc:Fallback>
                    <p:oleObj name="Equation" r:id="rId17" imgW="126725" imgH="177415" progId="Equation.DSMT4">
                      <p:embed/>
                      <p:pic>
                        <p:nvPicPr>
                          <p:cNvPr id="3125" name="物件 10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88786" y="2516217"/>
                            <a:ext cx="195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26" name="物件 106"/>
              <p:cNvGraphicFramePr>
                <a:graphicFrameLocks noChangeAspect="1"/>
              </p:cNvGraphicFramePr>
              <p:nvPr/>
            </p:nvGraphicFramePr>
            <p:xfrm>
              <a:off x="4448807" y="2862336"/>
              <a:ext cx="195262" cy="219075"/>
            </p:xfrm>
            <a:graphic>
              <a:graphicData uri="http://schemas.openxmlformats.org/presentationml/2006/ole">
                <mc:AlternateContent xmlns:mc="http://schemas.openxmlformats.org/markup-compatibility/2006">
                  <mc:Choice xmlns:v="urn:schemas-microsoft-com:vml" Requires="v">
                    <p:oleObj spid="_x0000_s96600" name="Equation" r:id="rId19" imgW="126835" imgH="139518" progId="Equation.DSMT4">
                      <p:embed/>
                    </p:oleObj>
                  </mc:Choice>
                  <mc:Fallback>
                    <p:oleObj name="Equation" r:id="rId19" imgW="126835" imgH="139518" progId="Equation.DSMT4">
                      <p:embed/>
                      <p:pic>
                        <p:nvPicPr>
                          <p:cNvPr id="3126" name="物件 10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48807" y="2862336"/>
                            <a:ext cx="19526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112" name="群組 113"/>
            <p:cNvGrpSpPr>
              <a:grpSpLocks/>
            </p:cNvGrpSpPr>
            <p:nvPr/>
          </p:nvGrpSpPr>
          <p:grpSpPr bwMode="auto">
            <a:xfrm>
              <a:off x="3203313" y="3356568"/>
              <a:ext cx="1095755" cy="1031943"/>
              <a:chOff x="3114995" y="3369054"/>
              <a:chExt cx="1154612" cy="1151770"/>
            </a:xfrm>
          </p:grpSpPr>
          <p:sp>
            <p:nvSpPr>
              <p:cNvPr id="109" name="矩形圖說文字 60"/>
              <p:cNvSpPr/>
              <p:nvPr/>
            </p:nvSpPr>
            <p:spPr>
              <a:xfrm>
                <a:off x="3114995" y="3369054"/>
                <a:ext cx="1153120" cy="1151770"/>
              </a:xfrm>
              <a:custGeom>
                <a:avLst/>
                <a:gdLst>
                  <a:gd name="connsiteX0" fmla="*/ 0 w 1295715"/>
                  <a:gd name="connsiteY0" fmla="*/ 0 h 288112"/>
                  <a:gd name="connsiteX1" fmla="*/ 755834 w 1295715"/>
                  <a:gd name="connsiteY1" fmla="*/ 0 h 288112"/>
                  <a:gd name="connsiteX2" fmla="*/ 755834 w 1295715"/>
                  <a:gd name="connsiteY2" fmla="*/ 0 h 288112"/>
                  <a:gd name="connsiteX3" fmla="*/ 1079763 w 1295715"/>
                  <a:gd name="connsiteY3" fmla="*/ 0 h 288112"/>
                  <a:gd name="connsiteX4" fmla="*/ 1295715 w 1295715"/>
                  <a:gd name="connsiteY4" fmla="*/ 0 h 288112"/>
                  <a:gd name="connsiteX5" fmla="*/ 1295715 w 1295715"/>
                  <a:gd name="connsiteY5" fmla="*/ 168065 h 288112"/>
                  <a:gd name="connsiteX6" fmla="*/ 1295715 w 1295715"/>
                  <a:gd name="connsiteY6" fmla="*/ 168065 h 288112"/>
                  <a:gd name="connsiteX7" fmla="*/ 1295715 w 1295715"/>
                  <a:gd name="connsiteY7" fmla="*/ 240093 h 288112"/>
                  <a:gd name="connsiteX8" fmla="*/ 1295715 w 1295715"/>
                  <a:gd name="connsiteY8" fmla="*/ 288112 h 288112"/>
                  <a:gd name="connsiteX9" fmla="*/ 1079763 w 1295715"/>
                  <a:gd name="connsiteY9" fmla="*/ 288112 h 288112"/>
                  <a:gd name="connsiteX10" fmla="*/ 1270086 w 1295715"/>
                  <a:gd name="connsiteY10" fmla="*/ 1295674 h 288112"/>
                  <a:gd name="connsiteX11" fmla="*/ 755834 w 1295715"/>
                  <a:gd name="connsiteY11" fmla="*/ 288112 h 288112"/>
                  <a:gd name="connsiteX12" fmla="*/ 0 w 1295715"/>
                  <a:gd name="connsiteY12" fmla="*/ 288112 h 288112"/>
                  <a:gd name="connsiteX13" fmla="*/ 0 w 1295715"/>
                  <a:gd name="connsiteY13" fmla="*/ 240093 h 288112"/>
                  <a:gd name="connsiteX14" fmla="*/ 0 w 1295715"/>
                  <a:gd name="connsiteY14" fmla="*/ 168065 h 288112"/>
                  <a:gd name="connsiteX15" fmla="*/ 0 w 1295715"/>
                  <a:gd name="connsiteY15" fmla="*/ 168065 h 288112"/>
                  <a:gd name="connsiteX16" fmla="*/ 0 w 1295715"/>
                  <a:gd name="connsiteY16" fmla="*/ 0 h 288112"/>
                  <a:gd name="connsiteX0" fmla="*/ 0 w 1295715"/>
                  <a:gd name="connsiteY0" fmla="*/ 0 h 1295674"/>
                  <a:gd name="connsiteX1" fmla="*/ 755834 w 1295715"/>
                  <a:gd name="connsiteY1" fmla="*/ 0 h 1295674"/>
                  <a:gd name="connsiteX2" fmla="*/ 755834 w 1295715"/>
                  <a:gd name="connsiteY2" fmla="*/ 0 h 1295674"/>
                  <a:gd name="connsiteX3" fmla="*/ 1079763 w 1295715"/>
                  <a:gd name="connsiteY3" fmla="*/ 0 h 1295674"/>
                  <a:gd name="connsiteX4" fmla="*/ 1295715 w 1295715"/>
                  <a:gd name="connsiteY4" fmla="*/ 0 h 1295674"/>
                  <a:gd name="connsiteX5" fmla="*/ 1295715 w 1295715"/>
                  <a:gd name="connsiteY5" fmla="*/ 168065 h 1295674"/>
                  <a:gd name="connsiteX6" fmla="*/ 1295715 w 1295715"/>
                  <a:gd name="connsiteY6" fmla="*/ 168065 h 1295674"/>
                  <a:gd name="connsiteX7" fmla="*/ 1295715 w 1295715"/>
                  <a:gd name="connsiteY7" fmla="*/ 240093 h 1295674"/>
                  <a:gd name="connsiteX8" fmla="*/ 1295715 w 1295715"/>
                  <a:gd name="connsiteY8" fmla="*/ 288112 h 1295674"/>
                  <a:gd name="connsiteX9" fmla="*/ 870213 w 1295715"/>
                  <a:gd name="connsiteY9" fmla="*/ 288112 h 1295674"/>
                  <a:gd name="connsiteX10" fmla="*/ 1270086 w 1295715"/>
                  <a:gd name="connsiteY10" fmla="*/ 1295674 h 1295674"/>
                  <a:gd name="connsiteX11" fmla="*/ 755834 w 1295715"/>
                  <a:gd name="connsiteY11" fmla="*/ 288112 h 1295674"/>
                  <a:gd name="connsiteX12" fmla="*/ 0 w 1295715"/>
                  <a:gd name="connsiteY12" fmla="*/ 288112 h 1295674"/>
                  <a:gd name="connsiteX13" fmla="*/ 0 w 1295715"/>
                  <a:gd name="connsiteY13" fmla="*/ 240093 h 1295674"/>
                  <a:gd name="connsiteX14" fmla="*/ 0 w 1295715"/>
                  <a:gd name="connsiteY14" fmla="*/ 168065 h 1295674"/>
                  <a:gd name="connsiteX15" fmla="*/ 0 w 1295715"/>
                  <a:gd name="connsiteY15" fmla="*/ 168065 h 1295674"/>
                  <a:gd name="connsiteX16" fmla="*/ 0 w 1295715"/>
                  <a:gd name="connsiteY16" fmla="*/ 0 h 12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715" h="1295674">
                    <a:moveTo>
                      <a:pt x="0" y="0"/>
                    </a:moveTo>
                    <a:lnTo>
                      <a:pt x="755834" y="0"/>
                    </a:lnTo>
                    <a:lnTo>
                      <a:pt x="755834" y="0"/>
                    </a:lnTo>
                    <a:lnTo>
                      <a:pt x="1079763" y="0"/>
                    </a:lnTo>
                    <a:lnTo>
                      <a:pt x="1295715" y="0"/>
                    </a:lnTo>
                    <a:lnTo>
                      <a:pt x="1295715" y="168065"/>
                    </a:lnTo>
                    <a:lnTo>
                      <a:pt x="1295715" y="168065"/>
                    </a:lnTo>
                    <a:lnTo>
                      <a:pt x="1295715" y="240093"/>
                    </a:lnTo>
                    <a:lnTo>
                      <a:pt x="1295715" y="288112"/>
                    </a:lnTo>
                    <a:lnTo>
                      <a:pt x="870213" y="288112"/>
                    </a:lnTo>
                    <a:lnTo>
                      <a:pt x="1270086" y="1295674"/>
                    </a:lnTo>
                    <a:lnTo>
                      <a:pt x="755834" y="288112"/>
                    </a:lnTo>
                    <a:lnTo>
                      <a:pt x="0" y="288112"/>
                    </a:lnTo>
                    <a:lnTo>
                      <a:pt x="0" y="240093"/>
                    </a:lnTo>
                    <a:lnTo>
                      <a:pt x="0" y="168065"/>
                    </a:lnTo>
                    <a:lnTo>
                      <a:pt x="0" y="168065"/>
                    </a:lnTo>
                    <a:lnTo>
                      <a:pt x="0" y="0"/>
                    </a:lnTo>
                    <a:close/>
                  </a:path>
                </a:pathLst>
              </a:cu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3121" name="文字方塊 109"/>
              <p:cNvSpPr txBox="1">
                <a:spLocks noChangeArrowheads="1"/>
              </p:cNvSpPr>
              <p:nvPr/>
            </p:nvSpPr>
            <p:spPr bwMode="auto">
              <a:xfrm>
                <a:off x="3129422" y="3370787"/>
                <a:ext cx="1140185" cy="27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algn="ctr"/>
                <a:r>
                  <a:rPr lang="en-US" altLang="zh-TW" sz="1000">
                    <a:latin typeface="Times New Roman" panose="02020603050405020304" pitchFamily="18" charset="0"/>
                    <a:cs typeface="Times New Roman" panose="02020603050405020304" pitchFamily="18" charset="0"/>
                  </a:rPr>
                  <a:t>Degenerate scale</a:t>
                </a:r>
                <a:endParaRPr lang="zh-TW" altLang="en-US" sz="1000"/>
              </a:p>
            </p:txBody>
          </p:sp>
        </p:grpSp>
        <p:grpSp>
          <p:nvGrpSpPr>
            <p:cNvPr id="3113" name="群組 110"/>
            <p:cNvGrpSpPr>
              <a:grpSpLocks/>
            </p:cNvGrpSpPr>
            <p:nvPr/>
          </p:nvGrpSpPr>
          <p:grpSpPr bwMode="auto">
            <a:xfrm>
              <a:off x="3851920" y="3055937"/>
              <a:ext cx="1154340" cy="1394892"/>
              <a:chOff x="4139952" y="3258141"/>
              <a:chExt cx="1296144" cy="1831297"/>
            </a:xfrm>
          </p:grpSpPr>
          <p:sp>
            <p:nvSpPr>
              <p:cNvPr id="112" name="矩形圖說文字 57"/>
              <p:cNvSpPr/>
              <p:nvPr/>
            </p:nvSpPr>
            <p:spPr>
              <a:xfrm>
                <a:off x="4139303" y="3298494"/>
                <a:ext cx="1296543" cy="1790417"/>
              </a:xfrm>
              <a:custGeom>
                <a:avLst/>
                <a:gdLst>
                  <a:gd name="connsiteX0" fmla="*/ 0 w 1295715"/>
                  <a:gd name="connsiteY0" fmla="*/ 0 h 288112"/>
                  <a:gd name="connsiteX1" fmla="*/ 755834 w 1295715"/>
                  <a:gd name="connsiteY1" fmla="*/ 0 h 288112"/>
                  <a:gd name="connsiteX2" fmla="*/ 755834 w 1295715"/>
                  <a:gd name="connsiteY2" fmla="*/ 0 h 288112"/>
                  <a:gd name="connsiteX3" fmla="*/ 1079763 w 1295715"/>
                  <a:gd name="connsiteY3" fmla="*/ 0 h 288112"/>
                  <a:gd name="connsiteX4" fmla="*/ 1295715 w 1295715"/>
                  <a:gd name="connsiteY4" fmla="*/ 0 h 288112"/>
                  <a:gd name="connsiteX5" fmla="*/ 1295715 w 1295715"/>
                  <a:gd name="connsiteY5" fmla="*/ 168065 h 288112"/>
                  <a:gd name="connsiteX6" fmla="*/ 1295715 w 1295715"/>
                  <a:gd name="connsiteY6" fmla="*/ 168065 h 288112"/>
                  <a:gd name="connsiteX7" fmla="*/ 1295715 w 1295715"/>
                  <a:gd name="connsiteY7" fmla="*/ 240093 h 288112"/>
                  <a:gd name="connsiteX8" fmla="*/ 1295715 w 1295715"/>
                  <a:gd name="connsiteY8" fmla="*/ 288112 h 288112"/>
                  <a:gd name="connsiteX9" fmla="*/ 1079763 w 1295715"/>
                  <a:gd name="connsiteY9" fmla="*/ 288112 h 288112"/>
                  <a:gd name="connsiteX10" fmla="*/ 850987 w 1295715"/>
                  <a:gd name="connsiteY10" fmla="*/ 1790976 h 288112"/>
                  <a:gd name="connsiteX11" fmla="*/ 755834 w 1295715"/>
                  <a:gd name="connsiteY11" fmla="*/ 288112 h 288112"/>
                  <a:gd name="connsiteX12" fmla="*/ 0 w 1295715"/>
                  <a:gd name="connsiteY12" fmla="*/ 288112 h 288112"/>
                  <a:gd name="connsiteX13" fmla="*/ 0 w 1295715"/>
                  <a:gd name="connsiteY13" fmla="*/ 240093 h 288112"/>
                  <a:gd name="connsiteX14" fmla="*/ 0 w 1295715"/>
                  <a:gd name="connsiteY14" fmla="*/ 168065 h 288112"/>
                  <a:gd name="connsiteX15" fmla="*/ 0 w 1295715"/>
                  <a:gd name="connsiteY15" fmla="*/ 168065 h 288112"/>
                  <a:gd name="connsiteX16" fmla="*/ 0 w 1295715"/>
                  <a:gd name="connsiteY16" fmla="*/ 0 h 288112"/>
                  <a:gd name="connsiteX0" fmla="*/ 0 w 1295715"/>
                  <a:gd name="connsiteY0" fmla="*/ 0 h 1790976"/>
                  <a:gd name="connsiteX1" fmla="*/ 755834 w 1295715"/>
                  <a:gd name="connsiteY1" fmla="*/ 0 h 1790976"/>
                  <a:gd name="connsiteX2" fmla="*/ 755834 w 1295715"/>
                  <a:gd name="connsiteY2" fmla="*/ 0 h 1790976"/>
                  <a:gd name="connsiteX3" fmla="*/ 1079763 w 1295715"/>
                  <a:gd name="connsiteY3" fmla="*/ 0 h 1790976"/>
                  <a:gd name="connsiteX4" fmla="*/ 1295715 w 1295715"/>
                  <a:gd name="connsiteY4" fmla="*/ 0 h 1790976"/>
                  <a:gd name="connsiteX5" fmla="*/ 1295715 w 1295715"/>
                  <a:gd name="connsiteY5" fmla="*/ 168065 h 1790976"/>
                  <a:gd name="connsiteX6" fmla="*/ 1295715 w 1295715"/>
                  <a:gd name="connsiteY6" fmla="*/ 168065 h 1790976"/>
                  <a:gd name="connsiteX7" fmla="*/ 1295715 w 1295715"/>
                  <a:gd name="connsiteY7" fmla="*/ 240093 h 1790976"/>
                  <a:gd name="connsiteX8" fmla="*/ 1295715 w 1295715"/>
                  <a:gd name="connsiteY8" fmla="*/ 288112 h 1790976"/>
                  <a:gd name="connsiteX9" fmla="*/ 1079763 w 1295715"/>
                  <a:gd name="connsiteY9" fmla="*/ 288112 h 1790976"/>
                  <a:gd name="connsiteX10" fmla="*/ 850987 w 1295715"/>
                  <a:gd name="connsiteY10" fmla="*/ 1790976 h 1790976"/>
                  <a:gd name="connsiteX11" fmla="*/ 984434 w 1295715"/>
                  <a:gd name="connsiteY11" fmla="*/ 288112 h 1790976"/>
                  <a:gd name="connsiteX12" fmla="*/ 0 w 1295715"/>
                  <a:gd name="connsiteY12" fmla="*/ 288112 h 1790976"/>
                  <a:gd name="connsiteX13" fmla="*/ 0 w 1295715"/>
                  <a:gd name="connsiteY13" fmla="*/ 240093 h 1790976"/>
                  <a:gd name="connsiteX14" fmla="*/ 0 w 1295715"/>
                  <a:gd name="connsiteY14" fmla="*/ 168065 h 1790976"/>
                  <a:gd name="connsiteX15" fmla="*/ 0 w 1295715"/>
                  <a:gd name="connsiteY15" fmla="*/ 168065 h 1790976"/>
                  <a:gd name="connsiteX16" fmla="*/ 0 w 1295715"/>
                  <a:gd name="connsiteY16" fmla="*/ 0 h 17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715" h="1790976">
                    <a:moveTo>
                      <a:pt x="0" y="0"/>
                    </a:moveTo>
                    <a:lnTo>
                      <a:pt x="755834" y="0"/>
                    </a:lnTo>
                    <a:lnTo>
                      <a:pt x="755834" y="0"/>
                    </a:lnTo>
                    <a:lnTo>
                      <a:pt x="1079763" y="0"/>
                    </a:lnTo>
                    <a:lnTo>
                      <a:pt x="1295715" y="0"/>
                    </a:lnTo>
                    <a:lnTo>
                      <a:pt x="1295715" y="168065"/>
                    </a:lnTo>
                    <a:lnTo>
                      <a:pt x="1295715" y="168065"/>
                    </a:lnTo>
                    <a:lnTo>
                      <a:pt x="1295715" y="240093"/>
                    </a:lnTo>
                    <a:lnTo>
                      <a:pt x="1295715" y="288112"/>
                    </a:lnTo>
                    <a:lnTo>
                      <a:pt x="1079763" y="288112"/>
                    </a:lnTo>
                    <a:lnTo>
                      <a:pt x="850987" y="1790976"/>
                    </a:lnTo>
                    <a:lnTo>
                      <a:pt x="984434" y="288112"/>
                    </a:lnTo>
                    <a:lnTo>
                      <a:pt x="0" y="288112"/>
                    </a:lnTo>
                    <a:lnTo>
                      <a:pt x="0" y="240093"/>
                    </a:lnTo>
                    <a:lnTo>
                      <a:pt x="0" y="168065"/>
                    </a:lnTo>
                    <a:lnTo>
                      <a:pt x="0" y="168065"/>
                    </a:lnTo>
                    <a:lnTo>
                      <a:pt x="0" y="0"/>
                    </a:lnTo>
                    <a:close/>
                  </a:path>
                </a:pathLst>
              </a:cu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3119" name="文字方塊 112"/>
              <p:cNvSpPr txBox="1">
                <a:spLocks noChangeArrowheads="1"/>
              </p:cNvSpPr>
              <p:nvPr/>
            </p:nvSpPr>
            <p:spPr bwMode="auto">
              <a:xfrm>
                <a:off x="4139952" y="3258141"/>
                <a:ext cx="1296144" cy="32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mic Sans MS" panose="030F0702030302020204" pitchFamily="66" charset="0"/>
                    <a:ea typeface="新細明體" panose="02020500000000000000" pitchFamily="18" charset="-120"/>
                  </a:defRPr>
                </a:lvl1pPr>
                <a:lvl2pPr marL="742950" indent="-285750">
                  <a:defRPr kumimoji="1">
                    <a:solidFill>
                      <a:schemeClr val="tx1"/>
                    </a:solidFill>
                    <a:latin typeface="Comic Sans MS" panose="030F0702030302020204" pitchFamily="66" charset="0"/>
                    <a:ea typeface="新細明體" panose="02020500000000000000" pitchFamily="18" charset="-120"/>
                  </a:defRPr>
                </a:lvl2pPr>
                <a:lvl3pPr marL="1143000" indent="-228600">
                  <a:defRPr kumimoji="1">
                    <a:solidFill>
                      <a:schemeClr val="tx1"/>
                    </a:solidFill>
                    <a:latin typeface="Comic Sans MS" panose="030F0702030302020204" pitchFamily="66" charset="0"/>
                    <a:ea typeface="新細明體" panose="02020500000000000000" pitchFamily="18" charset="-120"/>
                  </a:defRPr>
                </a:lvl3pPr>
                <a:lvl4pPr marL="1600200" indent="-228600">
                  <a:defRPr kumimoji="1">
                    <a:solidFill>
                      <a:schemeClr val="tx1"/>
                    </a:solidFill>
                    <a:latin typeface="Comic Sans MS" panose="030F0702030302020204" pitchFamily="66" charset="0"/>
                    <a:ea typeface="新細明體" panose="02020500000000000000" pitchFamily="18" charset="-120"/>
                  </a:defRPr>
                </a:lvl4pPr>
                <a:lvl5pPr marL="2057400" indent="-228600">
                  <a:defRPr kumimoji="1">
                    <a:solidFill>
                      <a:schemeClr val="tx1"/>
                    </a:solidFill>
                    <a:latin typeface="Comic Sans MS" panose="030F0702030302020204" pitchFamily="66"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omic Sans MS" panose="030F0702030302020204" pitchFamily="66" charset="0"/>
                    <a:ea typeface="新細明體" panose="02020500000000000000" pitchFamily="18" charset="-120"/>
                  </a:defRPr>
                </a:lvl9pPr>
              </a:lstStyle>
              <a:p>
                <a:pPr algn="ctr"/>
                <a:r>
                  <a:rPr lang="en-US" altLang="zh-TW" sz="1000">
                    <a:latin typeface="Times New Roman" panose="02020603050405020304" pitchFamily="18" charset="0"/>
                    <a:cs typeface="Times New Roman" panose="02020603050405020304" pitchFamily="18" charset="0"/>
                  </a:rPr>
                  <a:t>Degenerate scale</a:t>
                </a:r>
                <a:endParaRPr lang="zh-TW" altLang="en-US" sz="1000"/>
              </a:p>
            </p:txBody>
          </p:sp>
        </p:grpSp>
        <p:sp>
          <p:nvSpPr>
            <p:cNvPr id="115" name="文字方塊 114"/>
            <p:cNvSpPr txBox="1"/>
            <p:nvPr/>
          </p:nvSpPr>
          <p:spPr>
            <a:xfrm>
              <a:off x="4531135" y="4388510"/>
              <a:ext cx="719500" cy="254017"/>
            </a:xfrm>
            <a:prstGeom prst="rect">
              <a:avLst/>
            </a:prstGeom>
            <a:noFill/>
          </p:spPr>
          <p:txBody>
            <a:bodyPr>
              <a:spAutoFit/>
            </a:bodyPr>
            <a:lstStyle/>
            <a:p>
              <a:pPr>
                <a:defRPr/>
              </a:pPr>
              <a:r>
                <a:rPr lang="en-US" altLang="zh-TW" sz="1050" b="1" dirty="0"/>
                <a:t>0.93040</a:t>
              </a:r>
              <a:endParaRPr lang="zh-TW" altLang="en-US" sz="1050" b="1" dirty="0"/>
            </a:p>
          </p:txBody>
        </p:sp>
        <p:sp>
          <p:nvSpPr>
            <p:cNvPr id="116" name="文字方塊 115"/>
            <p:cNvSpPr txBox="1"/>
            <p:nvPr/>
          </p:nvSpPr>
          <p:spPr>
            <a:xfrm>
              <a:off x="3757631" y="4380573"/>
              <a:ext cx="665499" cy="254017"/>
            </a:xfrm>
            <a:prstGeom prst="rect">
              <a:avLst/>
            </a:prstGeom>
            <a:noFill/>
          </p:spPr>
          <p:txBody>
            <a:bodyPr>
              <a:spAutoFit/>
            </a:bodyPr>
            <a:lstStyle/>
            <a:p>
              <a:pPr>
                <a:defRPr/>
              </a:pPr>
              <a:r>
                <a:rPr lang="en-US" altLang="zh-TW" sz="1050" b="1" dirty="0"/>
                <a:t>0.78760 </a:t>
              </a:r>
              <a:endParaRPr lang="zh-TW" altLang="en-US" sz="1050" b="1" dirty="0"/>
            </a:p>
          </p:txBody>
        </p:sp>
        <p:graphicFrame>
          <p:nvGraphicFramePr>
            <p:cNvPr id="3116" name="物件 116"/>
            <p:cNvGraphicFramePr>
              <a:graphicFrameLocks noChangeAspect="1"/>
            </p:cNvGraphicFramePr>
            <p:nvPr/>
          </p:nvGraphicFramePr>
          <p:xfrm>
            <a:off x="3270336" y="1868981"/>
            <a:ext cx="274116" cy="216000"/>
          </p:xfrm>
          <a:graphic>
            <a:graphicData uri="http://schemas.openxmlformats.org/presentationml/2006/ole">
              <mc:AlternateContent xmlns:mc="http://schemas.openxmlformats.org/markup-compatibility/2006">
                <mc:Choice xmlns:v="urn:schemas-microsoft-com:vml" Requires="v">
                  <p:oleObj spid="_x0000_s96601" name="Equation" r:id="rId21" imgW="291973" imgH="228501" progId="Equation.DSMT4">
                    <p:embed/>
                  </p:oleObj>
                </mc:Choice>
                <mc:Fallback>
                  <p:oleObj name="Equation" r:id="rId21" imgW="291973" imgH="228501" progId="Equation.DSMT4">
                    <p:embed/>
                    <p:pic>
                      <p:nvPicPr>
                        <p:cNvPr id="3116" name="物件 11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70336" y="1868981"/>
                          <a:ext cx="274116"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17" name="物件 117"/>
            <p:cNvGraphicFramePr>
              <a:graphicFrameLocks noChangeAspect="1"/>
            </p:cNvGraphicFramePr>
            <p:nvPr/>
          </p:nvGraphicFramePr>
          <p:xfrm>
            <a:off x="4486028" y="4808625"/>
            <a:ext cx="99927" cy="180000"/>
          </p:xfrm>
          <a:graphic>
            <a:graphicData uri="http://schemas.openxmlformats.org/presentationml/2006/ole">
              <mc:AlternateContent xmlns:mc="http://schemas.openxmlformats.org/markup-compatibility/2006">
                <mc:Choice xmlns:v="urn:schemas-microsoft-com:vml" Requires="v">
                  <p:oleObj spid="_x0000_s96602" name="Equation" r:id="rId23" imgW="126725" imgH="177415" progId="Equation.DSMT4">
                    <p:embed/>
                  </p:oleObj>
                </mc:Choice>
                <mc:Fallback>
                  <p:oleObj name="Equation" r:id="rId23" imgW="126725" imgH="177415" progId="Equation.DSMT4">
                    <p:embed/>
                    <p:pic>
                      <p:nvPicPr>
                        <p:cNvPr id="3117" name="物件 11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86028" y="4808625"/>
                          <a:ext cx="99927"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28" name="Text Box 4"/>
          <p:cNvSpPr txBox="1">
            <a:spLocks noChangeArrowheads="1"/>
          </p:cNvSpPr>
          <p:nvPr/>
        </p:nvSpPr>
        <p:spPr bwMode="auto">
          <a:xfrm>
            <a:off x="5087939" y="1298576"/>
            <a:ext cx="2149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omic Sans MS" pitchFamily="66" charset="0"/>
                <a:ea typeface="新細明體" charset="-120"/>
              </a:defRPr>
            </a:lvl1pPr>
            <a:lvl2pPr marL="742950" indent="-285750" eaLnBrk="0" hangingPunct="0">
              <a:defRPr kumimoji="1">
                <a:solidFill>
                  <a:schemeClr val="tx1"/>
                </a:solidFill>
                <a:latin typeface="Comic Sans MS" pitchFamily="66" charset="0"/>
                <a:ea typeface="新細明體" charset="-120"/>
              </a:defRPr>
            </a:lvl2pPr>
            <a:lvl3pPr marL="1143000" indent="-228600" eaLnBrk="0" hangingPunct="0">
              <a:defRPr kumimoji="1">
                <a:solidFill>
                  <a:schemeClr val="tx1"/>
                </a:solidFill>
                <a:latin typeface="Comic Sans MS" pitchFamily="66" charset="0"/>
                <a:ea typeface="新細明體" charset="-120"/>
              </a:defRPr>
            </a:lvl3pPr>
            <a:lvl4pPr marL="1600200" indent="-228600" eaLnBrk="0" hangingPunct="0">
              <a:defRPr kumimoji="1">
                <a:solidFill>
                  <a:schemeClr val="tx1"/>
                </a:solidFill>
                <a:latin typeface="Comic Sans MS" pitchFamily="66" charset="0"/>
                <a:ea typeface="新細明體" charset="-120"/>
              </a:defRPr>
            </a:lvl4pPr>
            <a:lvl5pPr marL="2057400" indent="-228600" eaLnBrk="0" hangingPunct="0">
              <a:defRPr kumimoji="1">
                <a:solidFill>
                  <a:schemeClr val="tx1"/>
                </a:solidFill>
                <a:latin typeface="Comic Sans MS" pitchFamily="66" charset="0"/>
                <a:ea typeface="新細明體"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charset="-120"/>
              </a:defRPr>
            </a:lvl9pPr>
          </a:lstStyle>
          <a:p>
            <a:pPr algn="ctr" eaLnBrk="1" hangingPunct="1">
              <a:spcBef>
                <a:spcPct val="50000"/>
              </a:spcBef>
              <a:defRPr/>
            </a:pPr>
            <a:r>
              <a:rPr lang="en-US" altLang="zh-TW" dirty="0">
                <a:solidFill>
                  <a:srgbClr val="0070C0"/>
                </a:solidFill>
                <a:latin typeface="+mj-ea"/>
                <a:ea typeface="+mj-ea"/>
              </a:rPr>
              <a:t>Scale degeneracy (BIEM)</a:t>
            </a:r>
          </a:p>
        </p:txBody>
      </p:sp>
      <p:sp>
        <p:nvSpPr>
          <p:cNvPr id="129" name="Text Box 4"/>
          <p:cNvSpPr txBox="1">
            <a:spLocks noChangeArrowheads="1"/>
          </p:cNvSpPr>
          <p:nvPr/>
        </p:nvSpPr>
        <p:spPr bwMode="auto">
          <a:xfrm>
            <a:off x="8064501" y="1298576"/>
            <a:ext cx="20558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omic Sans MS" pitchFamily="66" charset="0"/>
                <a:ea typeface="新細明體" charset="-120"/>
              </a:defRPr>
            </a:lvl1pPr>
            <a:lvl2pPr marL="742950" indent="-285750" eaLnBrk="0" hangingPunct="0">
              <a:defRPr kumimoji="1">
                <a:solidFill>
                  <a:schemeClr val="tx1"/>
                </a:solidFill>
                <a:latin typeface="Comic Sans MS" pitchFamily="66" charset="0"/>
                <a:ea typeface="新細明體" charset="-120"/>
              </a:defRPr>
            </a:lvl2pPr>
            <a:lvl3pPr marL="1143000" indent="-228600" eaLnBrk="0" hangingPunct="0">
              <a:defRPr kumimoji="1">
                <a:solidFill>
                  <a:schemeClr val="tx1"/>
                </a:solidFill>
                <a:latin typeface="Comic Sans MS" pitchFamily="66" charset="0"/>
                <a:ea typeface="新細明體" charset="-120"/>
              </a:defRPr>
            </a:lvl3pPr>
            <a:lvl4pPr marL="1600200" indent="-228600" eaLnBrk="0" hangingPunct="0">
              <a:defRPr kumimoji="1">
                <a:solidFill>
                  <a:schemeClr val="tx1"/>
                </a:solidFill>
                <a:latin typeface="Comic Sans MS" pitchFamily="66" charset="0"/>
                <a:ea typeface="新細明體" charset="-120"/>
              </a:defRPr>
            </a:lvl4pPr>
            <a:lvl5pPr marL="2057400" indent="-228600" eaLnBrk="0" hangingPunct="0">
              <a:defRPr kumimoji="1">
                <a:solidFill>
                  <a:schemeClr val="tx1"/>
                </a:solidFill>
                <a:latin typeface="Comic Sans MS" pitchFamily="66" charset="0"/>
                <a:ea typeface="新細明體" charset="-120"/>
              </a:defRPr>
            </a:lvl5pPr>
            <a:lvl6pPr marL="2514600" indent="-228600" eaLnBrk="0" fontAlgn="base" hangingPunct="0">
              <a:spcBef>
                <a:spcPct val="0"/>
              </a:spcBef>
              <a:spcAft>
                <a:spcPct val="0"/>
              </a:spcAft>
              <a:defRPr kumimoji="1">
                <a:solidFill>
                  <a:schemeClr val="tx1"/>
                </a:solidFill>
                <a:latin typeface="Comic Sans MS" pitchFamily="66" charset="0"/>
                <a:ea typeface="新細明體" charset="-120"/>
              </a:defRPr>
            </a:lvl6pPr>
            <a:lvl7pPr marL="2971800" indent="-228600" eaLnBrk="0" fontAlgn="base" hangingPunct="0">
              <a:spcBef>
                <a:spcPct val="0"/>
              </a:spcBef>
              <a:spcAft>
                <a:spcPct val="0"/>
              </a:spcAft>
              <a:defRPr kumimoji="1">
                <a:solidFill>
                  <a:schemeClr val="tx1"/>
                </a:solidFill>
                <a:latin typeface="Comic Sans MS" pitchFamily="66" charset="0"/>
                <a:ea typeface="新細明體" charset="-120"/>
              </a:defRPr>
            </a:lvl7pPr>
            <a:lvl8pPr marL="3429000" indent="-228600" eaLnBrk="0" fontAlgn="base" hangingPunct="0">
              <a:spcBef>
                <a:spcPct val="0"/>
              </a:spcBef>
              <a:spcAft>
                <a:spcPct val="0"/>
              </a:spcAft>
              <a:defRPr kumimoji="1">
                <a:solidFill>
                  <a:schemeClr val="tx1"/>
                </a:solidFill>
                <a:latin typeface="Comic Sans MS" pitchFamily="66" charset="0"/>
                <a:ea typeface="新細明體" charset="-120"/>
              </a:defRPr>
            </a:lvl8pPr>
            <a:lvl9pPr marL="3886200" indent="-228600" eaLnBrk="0" fontAlgn="base" hangingPunct="0">
              <a:spcBef>
                <a:spcPct val="0"/>
              </a:spcBef>
              <a:spcAft>
                <a:spcPct val="0"/>
              </a:spcAft>
              <a:defRPr kumimoji="1">
                <a:solidFill>
                  <a:schemeClr val="tx1"/>
                </a:solidFill>
                <a:latin typeface="Comic Sans MS" pitchFamily="66" charset="0"/>
                <a:ea typeface="新細明體" charset="-120"/>
              </a:defRPr>
            </a:lvl9pPr>
          </a:lstStyle>
          <a:p>
            <a:pPr algn="ctr" eaLnBrk="1" hangingPunct="1">
              <a:spcBef>
                <a:spcPct val="50000"/>
              </a:spcBef>
              <a:defRPr/>
            </a:pPr>
            <a:r>
              <a:rPr lang="en-US" altLang="zh-TW" dirty="0">
                <a:solidFill>
                  <a:srgbClr val="0070C0"/>
                </a:solidFill>
                <a:latin typeface="+mj-ea"/>
                <a:ea typeface="+mj-ea"/>
              </a:rPr>
              <a:t>Frequency degeneracy </a:t>
            </a:r>
            <a:r>
              <a:rPr lang="en-US" altLang="zh-TW" sz="1600" dirty="0">
                <a:solidFill>
                  <a:srgbClr val="0070C0"/>
                </a:solidFill>
                <a:latin typeface="+mj-ea"/>
                <a:ea typeface="+mj-ea"/>
              </a:rPr>
              <a:t>(Resonance)</a:t>
            </a:r>
          </a:p>
        </p:txBody>
      </p:sp>
      <p:sp>
        <p:nvSpPr>
          <p:cNvPr id="133" name="文字方塊 132"/>
          <p:cNvSpPr txBox="1"/>
          <p:nvPr/>
        </p:nvSpPr>
        <p:spPr>
          <a:xfrm>
            <a:off x="1812925" y="5445126"/>
            <a:ext cx="2482850" cy="307975"/>
          </a:xfrm>
          <a:prstGeom prst="rect">
            <a:avLst/>
          </a:prstGeom>
          <a:noFill/>
        </p:spPr>
        <p:txBody>
          <a:bodyPr>
            <a:spAutoFit/>
          </a:bodyPr>
          <a:lstStyle/>
          <a:p>
            <a:pPr>
              <a:defRPr/>
            </a:pPr>
            <a:r>
              <a:rPr lang="zh-TW" altLang="en-US" sz="1400" dirty="0">
                <a:latin typeface="+mj-ea"/>
                <a:ea typeface="+mj-ea"/>
              </a:rPr>
              <a:t>補</a:t>
            </a:r>
            <a:r>
              <a:rPr lang="en-US" altLang="zh-TW" sz="1400" dirty="0">
                <a:latin typeface="+mj-ea"/>
                <a:ea typeface="+mj-ea"/>
              </a:rPr>
              <a:t>reasonable </a:t>
            </a:r>
            <a:r>
              <a:rPr lang="en-US" altLang="zh-TW" sz="1400" dirty="0" err="1">
                <a:latin typeface="+mj-ea"/>
                <a:ea typeface="+mj-ea"/>
              </a:rPr>
              <a:t>eigensolution</a:t>
            </a:r>
            <a:endParaRPr lang="en-US" altLang="zh-TW" sz="1400" dirty="0">
              <a:latin typeface="+mj-ea"/>
              <a:ea typeface="+mj-ea"/>
            </a:endParaRPr>
          </a:p>
        </p:txBody>
      </p:sp>
      <p:sp>
        <p:nvSpPr>
          <p:cNvPr id="134" name="文字方塊 133"/>
          <p:cNvSpPr txBox="1"/>
          <p:nvPr/>
        </p:nvSpPr>
        <p:spPr>
          <a:xfrm>
            <a:off x="2590801" y="5811839"/>
            <a:ext cx="1704975" cy="307975"/>
          </a:xfrm>
          <a:prstGeom prst="rect">
            <a:avLst/>
          </a:prstGeom>
          <a:noFill/>
        </p:spPr>
        <p:txBody>
          <a:bodyPr>
            <a:spAutoFit/>
          </a:bodyPr>
          <a:lstStyle/>
          <a:p>
            <a:pPr algn="r">
              <a:defRPr/>
            </a:pPr>
            <a:r>
              <a:rPr lang="en-US" altLang="zh-TW" sz="1400" dirty="0">
                <a:latin typeface="+mj-ea"/>
                <a:ea typeface="+mj-ea"/>
              </a:rPr>
              <a:t>Unique solution</a:t>
            </a:r>
          </a:p>
        </p:txBody>
      </p:sp>
      <p:grpSp>
        <p:nvGrpSpPr>
          <p:cNvPr id="3083" name="群組 1026"/>
          <p:cNvGrpSpPr>
            <a:grpSpLocks/>
          </p:cNvGrpSpPr>
          <p:nvPr/>
        </p:nvGrpSpPr>
        <p:grpSpPr bwMode="auto">
          <a:xfrm>
            <a:off x="2024063" y="4652963"/>
            <a:ext cx="2487761" cy="711200"/>
            <a:chOff x="500534" y="4653136"/>
            <a:chExt cx="2487072" cy="710997"/>
          </a:xfrm>
        </p:grpSpPr>
        <p:graphicFrame>
          <p:nvGraphicFramePr>
            <p:cNvPr id="3107" name="物件 126"/>
            <p:cNvGraphicFramePr>
              <a:graphicFrameLocks noChangeAspect="1"/>
            </p:cNvGraphicFramePr>
            <p:nvPr/>
          </p:nvGraphicFramePr>
          <p:xfrm>
            <a:off x="711342" y="4670691"/>
            <a:ext cx="621506" cy="310753"/>
          </p:xfrm>
          <a:graphic>
            <a:graphicData uri="http://schemas.openxmlformats.org/presentationml/2006/ole">
              <mc:AlternateContent xmlns:mc="http://schemas.openxmlformats.org/markup-compatibility/2006">
                <mc:Choice xmlns:v="urn:schemas-microsoft-com:vml" Requires="v">
                  <p:oleObj spid="_x0000_s96603" name="Equation" r:id="rId25" imgW="380835" imgH="190417" progId="Equation.DSMT4">
                    <p:embed/>
                  </p:oleObj>
                </mc:Choice>
                <mc:Fallback>
                  <p:oleObj name="Equation" r:id="rId25" imgW="380835" imgH="190417" progId="Equation.DSMT4">
                    <p:embed/>
                    <p:pic>
                      <p:nvPicPr>
                        <p:cNvPr id="3107" name="物件 1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11342" y="4670691"/>
                          <a:ext cx="621506" cy="31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5" name="文字方塊 1024"/>
            <p:cNvSpPr txBox="1"/>
            <p:nvPr/>
          </p:nvSpPr>
          <p:spPr>
            <a:xfrm>
              <a:off x="538019" y="5013395"/>
              <a:ext cx="2449587" cy="307689"/>
            </a:xfrm>
            <a:prstGeom prst="rect">
              <a:avLst/>
            </a:prstGeom>
            <a:noFill/>
          </p:spPr>
          <p:txBody>
            <a:bodyPr wrap="square">
              <a:spAutoFit/>
            </a:bodyPr>
            <a:lstStyle/>
            <a:p>
              <a:pPr>
                <a:defRPr/>
              </a:pPr>
              <a:r>
                <a:rPr lang="en-US" altLang="zh-TW" sz="1400" dirty="0">
                  <a:latin typeface="+mj-ea"/>
                  <a:ea typeface="+mj-ea"/>
                </a:rPr>
                <a:t>wedge</a:t>
              </a:r>
              <a:r>
                <a:rPr lang="zh-TW" altLang="en-US" sz="1400" dirty="0">
                  <a:latin typeface="+mj-ea"/>
                  <a:ea typeface="+mj-ea"/>
                </a:rPr>
                <a:t>內應力處處無窮大</a:t>
              </a:r>
              <a:endParaRPr lang="en-US" altLang="zh-TW" sz="1400" dirty="0">
                <a:latin typeface="+mj-ea"/>
                <a:ea typeface="+mj-ea"/>
              </a:endParaRPr>
            </a:p>
          </p:txBody>
        </p:sp>
        <p:sp>
          <p:nvSpPr>
            <p:cNvPr id="1026" name="矩形 1025"/>
            <p:cNvSpPr/>
            <p:nvPr/>
          </p:nvSpPr>
          <p:spPr>
            <a:xfrm>
              <a:off x="500534" y="4653136"/>
              <a:ext cx="2055242" cy="710997"/>
            </a:xfrm>
            <a:prstGeom prst="rect">
              <a:avLst/>
            </a:prstGeom>
            <a:noFill/>
            <a:ln w="19050">
              <a:solidFill>
                <a:srgbClr val="FF0000"/>
              </a:solidFill>
              <a:prstDash val="solid"/>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grpSp>
      <p:sp>
        <p:nvSpPr>
          <p:cNvPr id="1028" name="向右箭號 1027"/>
          <p:cNvSpPr/>
          <p:nvPr/>
        </p:nvSpPr>
        <p:spPr>
          <a:xfrm>
            <a:off x="2297114" y="5859464"/>
            <a:ext cx="287337" cy="211137"/>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grpSp>
        <p:nvGrpSpPr>
          <p:cNvPr id="3085" name="群組 1034"/>
          <p:cNvGrpSpPr>
            <a:grpSpLocks/>
          </p:cNvGrpSpPr>
          <p:nvPr/>
        </p:nvGrpSpPr>
        <p:grpSpPr bwMode="auto">
          <a:xfrm>
            <a:off x="4795839" y="4926014"/>
            <a:ext cx="2592387" cy="1239837"/>
            <a:chOff x="3271448" y="4830212"/>
            <a:chExt cx="2592272" cy="1239985"/>
          </a:xfrm>
        </p:grpSpPr>
        <p:grpSp>
          <p:nvGrpSpPr>
            <p:cNvPr id="3100" name="群組 1031"/>
            <p:cNvGrpSpPr>
              <a:grpSpLocks/>
            </p:cNvGrpSpPr>
            <p:nvPr/>
          </p:nvGrpSpPr>
          <p:grpSpPr bwMode="auto">
            <a:xfrm>
              <a:off x="3404773" y="4948538"/>
              <a:ext cx="1311275" cy="993372"/>
              <a:chOff x="4211960" y="5076825"/>
              <a:chExt cx="1311275" cy="993372"/>
            </a:xfrm>
          </p:grpSpPr>
          <p:graphicFrame>
            <p:nvGraphicFramePr>
              <p:cNvPr id="3104" name="物件 1028"/>
              <p:cNvGraphicFramePr>
                <a:graphicFrameLocks noChangeAspect="1"/>
              </p:cNvGraphicFramePr>
              <p:nvPr/>
            </p:nvGraphicFramePr>
            <p:xfrm>
              <a:off x="4211960" y="5076825"/>
              <a:ext cx="1227137" cy="357188"/>
            </p:xfrm>
            <a:graphic>
              <a:graphicData uri="http://schemas.openxmlformats.org/presentationml/2006/ole">
                <mc:AlternateContent xmlns:mc="http://schemas.openxmlformats.org/markup-compatibility/2006">
                  <mc:Choice xmlns:v="urn:schemas-microsoft-com:vml" Requires="v">
                    <p:oleObj spid="_x0000_s96604" name="Equation" r:id="rId27" imgW="1524000" imgH="444500" progId="Equation.DSMT4">
                      <p:embed/>
                    </p:oleObj>
                  </mc:Choice>
                  <mc:Fallback>
                    <p:oleObj name="Equation" r:id="rId27" imgW="1524000" imgH="444500" progId="Equation.DSMT4">
                      <p:embed/>
                      <p:pic>
                        <p:nvPicPr>
                          <p:cNvPr id="3104" name="物件 102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211960" y="5076825"/>
                            <a:ext cx="122713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05" name="物件 1029"/>
              <p:cNvGraphicFramePr>
                <a:graphicFrameLocks noChangeAspect="1"/>
              </p:cNvGraphicFramePr>
              <p:nvPr/>
            </p:nvGraphicFramePr>
            <p:xfrm>
              <a:off x="4211960" y="5479240"/>
              <a:ext cx="1311275" cy="381000"/>
            </p:xfrm>
            <a:graphic>
              <a:graphicData uri="http://schemas.openxmlformats.org/presentationml/2006/ole">
                <mc:AlternateContent xmlns:mc="http://schemas.openxmlformats.org/markup-compatibility/2006">
                  <mc:Choice xmlns:v="urn:schemas-microsoft-com:vml" Requires="v">
                    <p:oleObj spid="_x0000_s96605" name="Equation" r:id="rId29" imgW="1524000" imgH="444500" progId="Equation.DSMT4">
                      <p:embed/>
                    </p:oleObj>
                  </mc:Choice>
                  <mc:Fallback>
                    <p:oleObj name="Equation" r:id="rId29" imgW="1524000" imgH="444500" progId="Equation.DSMT4">
                      <p:embed/>
                      <p:pic>
                        <p:nvPicPr>
                          <p:cNvPr id="3105" name="物件 1029"/>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211960" y="5479240"/>
                            <a:ext cx="1311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06" name="物件 1030"/>
              <p:cNvGraphicFramePr>
                <a:graphicFrameLocks noChangeAspect="1"/>
              </p:cNvGraphicFramePr>
              <p:nvPr/>
            </p:nvGraphicFramePr>
            <p:xfrm>
              <a:off x="4211960" y="5917797"/>
              <a:ext cx="568325" cy="152400"/>
            </p:xfrm>
            <a:graphic>
              <a:graphicData uri="http://schemas.openxmlformats.org/presentationml/2006/ole">
                <mc:AlternateContent xmlns:mc="http://schemas.openxmlformats.org/markup-compatibility/2006">
                  <mc:Choice xmlns:v="urn:schemas-microsoft-com:vml" Requires="v">
                    <p:oleObj spid="_x0000_s96606" name="Equation" r:id="rId31" imgW="660113" imgH="177723" progId="Equation.DSMT4">
                      <p:embed/>
                    </p:oleObj>
                  </mc:Choice>
                  <mc:Fallback>
                    <p:oleObj name="Equation" r:id="rId31" imgW="660113" imgH="177723" progId="Equation.DSMT4">
                      <p:embed/>
                      <p:pic>
                        <p:nvPicPr>
                          <p:cNvPr id="3106" name="物件 103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211960" y="5917797"/>
                            <a:ext cx="5683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101" name="物件 140"/>
            <p:cNvGraphicFramePr>
              <a:graphicFrameLocks noChangeAspect="1"/>
            </p:cNvGraphicFramePr>
            <p:nvPr/>
          </p:nvGraphicFramePr>
          <p:xfrm>
            <a:off x="5275390" y="5113238"/>
            <a:ext cx="557212" cy="639763"/>
          </p:xfrm>
          <a:graphic>
            <a:graphicData uri="http://schemas.openxmlformats.org/presentationml/2006/ole">
              <mc:AlternateContent xmlns:mc="http://schemas.openxmlformats.org/markup-compatibility/2006">
                <mc:Choice xmlns:v="urn:schemas-microsoft-com:vml" Requires="v">
                  <p:oleObj spid="_x0000_s96607" name="Equation" r:id="rId33" imgW="342751" imgH="393529" progId="Equation.DSMT4">
                    <p:embed/>
                  </p:oleObj>
                </mc:Choice>
                <mc:Fallback>
                  <p:oleObj name="Equation" r:id="rId33" imgW="342751" imgH="393529" progId="Equation.DSMT4">
                    <p:embed/>
                    <p:pic>
                      <p:nvPicPr>
                        <p:cNvPr id="3101" name="物件 14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275390" y="5113238"/>
                          <a:ext cx="5572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4" name="矩形 143"/>
            <p:cNvSpPr/>
            <p:nvPr/>
          </p:nvSpPr>
          <p:spPr>
            <a:xfrm>
              <a:off x="3271448" y="4830212"/>
              <a:ext cx="2592272" cy="1239985"/>
            </a:xfrm>
            <a:prstGeom prst="rect">
              <a:avLst/>
            </a:prstGeom>
            <a:noFill/>
            <a:ln w="19050">
              <a:solidFill>
                <a:srgbClr val="FF0000"/>
              </a:solidFill>
              <a:prstDash val="solid"/>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sp>
          <p:nvSpPr>
            <p:cNvPr id="1034" name="向右箭號 1033"/>
            <p:cNvSpPr/>
            <p:nvPr/>
          </p:nvSpPr>
          <p:spPr>
            <a:xfrm>
              <a:off x="4866814" y="5316045"/>
              <a:ext cx="277801" cy="234978"/>
            </a:xfrm>
            <a:prstGeom prst="right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grpSp>
      <p:sp>
        <p:nvSpPr>
          <p:cNvPr id="148" name="文字方塊 147"/>
          <p:cNvSpPr txBox="1"/>
          <p:nvPr/>
        </p:nvSpPr>
        <p:spPr>
          <a:xfrm>
            <a:off x="5238751" y="6210301"/>
            <a:ext cx="1933575" cy="307975"/>
          </a:xfrm>
          <a:prstGeom prst="rect">
            <a:avLst/>
          </a:prstGeom>
          <a:noFill/>
        </p:spPr>
        <p:txBody>
          <a:bodyPr>
            <a:spAutoFit/>
          </a:bodyPr>
          <a:lstStyle/>
          <a:p>
            <a:pPr algn="r">
              <a:defRPr/>
            </a:pPr>
            <a:r>
              <a:rPr lang="en-US" altLang="zh-TW" sz="1400" dirty="0" err="1">
                <a:latin typeface="+mj-ea"/>
                <a:ea typeface="+mj-ea"/>
              </a:rPr>
              <a:t>Nonunique</a:t>
            </a:r>
            <a:r>
              <a:rPr lang="en-US" altLang="zh-TW" sz="1400" dirty="0">
                <a:latin typeface="+mj-ea"/>
                <a:ea typeface="+mj-ea"/>
              </a:rPr>
              <a:t> solution</a:t>
            </a:r>
          </a:p>
        </p:txBody>
      </p:sp>
      <p:sp>
        <p:nvSpPr>
          <p:cNvPr id="149" name="向右箭號 148"/>
          <p:cNvSpPr/>
          <p:nvPr/>
        </p:nvSpPr>
        <p:spPr>
          <a:xfrm>
            <a:off x="4945064" y="6259514"/>
            <a:ext cx="287337" cy="211137"/>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grpSp>
        <p:nvGrpSpPr>
          <p:cNvPr id="3088" name="群組 1035"/>
          <p:cNvGrpSpPr>
            <a:grpSpLocks/>
          </p:cNvGrpSpPr>
          <p:nvPr/>
        </p:nvGrpSpPr>
        <p:grpSpPr bwMode="auto">
          <a:xfrm>
            <a:off x="7824789" y="2349501"/>
            <a:ext cx="2611437" cy="1139825"/>
            <a:chOff x="6300192" y="2780928"/>
            <a:chExt cx="2611718" cy="1140045"/>
          </a:xfrm>
        </p:grpSpPr>
        <p:grpSp>
          <p:nvGrpSpPr>
            <p:cNvPr id="3096" name="群組 125"/>
            <p:cNvGrpSpPr>
              <a:grpSpLocks/>
            </p:cNvGrpSpPr>
            <p:nvPr/>
          </p:nvGrpSpPr>
          <p:grpSpPr bwMode="auto">
            <a:xfrm>
              <a:off x="6300192" y="2780928"/>
              <a:ext cx="2536153" cy="1140045"/>
              <a:chOff x="6300190" y="2697051"/>
              <a:chExt cx="2536153" cy="1140045"/>
            </a:xfrm>
          </p:grpSpPr>
          <p:pic>
            <p:nvPicPr>
              <p:cNvPr id="3098" name="Picture 23"/>
              <p:cNvPicPr>
                <a:picLocks noChangeAspect="1" noChangeArrowheads="1"/>
              </p:cNvPicPr>
              <p:nvPr/>
            </p:nvPicPr>
            <p:blipFill>
              <a:blip r:embed="rId35">
                <a:extLst>
                  <a:ext uri="{28A0092B-C50C-407E-A947-70E740481C1C}">
                    <a14:useLocalDpi xmlns:a14="http://schemas.microsoft.com/office/drawing/2010/main" val="0"/>
                  </a:ext>
                </a:extLst>
              </a:blip>
              <a:srcRect r="37561"/>
              <a:stretch>
                <a:fillRect/>
              </a:stretch>
            </p:blipFill>
            <p:spPr bwMode="auto">
              <a:xfrm>
                <a:off x="6300190" y="2697051"/>
                <a:ext cx="2284153" cy="114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5" name="直線單箭頭接點 124"/>
              <p:cNvCxnSpPr/>
              <p:nvPr/>
            </p:nvCxnSpPr>
            <p:spPr>
              <a:xfrm>
                <a:off x="8583261" y="3319471"/>
                <a:ext cx="25243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3097" name="物件 149"/>
            <p:cNvGraphicFramePr>
              <a:graphicFrameLocks noChangeAspect="1"/>
            </p:cNvGraphicFramePr>
            <p:nvPr/>
          </p:nvGraphicFramePr>
          <p:xfrm>
            <a:off x="8662673" y="3003204"/>
            <a:ext cx="249237" cy="228600"/>
          </p:xfrm>
          <a:graphic>
            <a:graphicData uri="http://schemas.openxmlformats.org/presentationml/2006/ole">
              <mc:AlternateContent xmlns:mc="http://schemas.openxmlformats.org/markup-compatibility/2006">
                <mc:Choice xmlns:v="urn:schemas-microsoft-com:vml" Requires="v">
                  <p:oleObj spid="_x0000_s96608" name="Equation" r:id="rId36" imgW="152334" imgH="139639" progId="Equation.DSMT4">
                    <p:embed/>
                  </p:oleObj>
                </mc:Choice>
                <mc:Fallback>
                  <p:oleObj name="Equation" r:id="rId36" imgW="152334" imgH="139639" progId="Equation.DSMT4">
                    <p:embed/>
                    <p:pic>
                      <p:nvPicPr>
                        <p:cNvPr id="3097" name="物件 149"/>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662673" y="3003204"/>
                          <a:ext cx="2492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089" name="物件 151"/>
          <p:cNvGraphicFramePr>
            <a:graphicFrameLocks noChangeAspect="1"/>
          </p:cNvGraphicFramePr>
          <p:nvPr/>
        </p:nvGraphicFramePr>
        <p:xfrm>
          <a:off x="7824789" y="3644900"/>
          <a:ext cx="1571625" cy="330200"/>
        </p:xfrm>
        <a:graphic>
          <a:graphicData uri="http://schemas.openxmlformats.org/presentationml/2006/ole">
            <mc:AlternateContent xmlns:mc="http://schemas.openxmlformats.org/markup-compatibility/2006">
              <mc:Choice xmlns:v="urn:schemas-microsoft-com:vml" Requires="v">
                <p:oleObj spid="_x0000_s96609" name="Equation" r:id="rId38" imgW="965200" imgH="203200" progId="Equation.DSMT4">
                  <p:embed/>
                </p:oleObj>
              </mc:Choice>
              <mc:Fallback>
                <p:oleObj name="Equation" r:id="rId38" imgW="965200" imgH="203200" progId="Equation.DSMT4">
                  <p:embed/>
                  <p:pic>
                    <p:nvPicPr>
                      <p:cNvPr id="3089" name="物件 151"/>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824789" y="3644900"/>
                        <a:ext cx="15716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90" name="物件 1036"/>
          <p:cNvGraphicFramePr>
            <a:graphicFrameLocks noChangeAspect="1"/>
          </p:cNvGraphicFramePr>
          <p:nvPr/>
        </p:nvGraphicFramePr>
        <p:xfrm>
          <a:off x="7824788" y="3933826"/>
          <a:ext cx="2089150" cy="536575"/>
        </p:xfrm>
        <a:graphic>
          <a:graphicData uri="http://schemas.openxmlformats.org/presentationml/2006/ole">
            <mc:AlternateContent xmlns:mc="http://schemas.openxmlformats.org/markup-compatibility/2006">
              <mc:Choice xmlns:v="urn:schemas-microsoft-com:vml" Requires="v">
                <p:oleObj spid="_x0000_s96610" name="Equation" r:id="rId40" imgW="1282700" imgH="330200" progId="Equation.DSMT4">
                  <p:embed/>
                </p:oleObj>
              </mc:Choice>
              <mc:Fallback>
                <p:oleObj name="Equation" r:id="rId40" imgW="1282700" imgH="330200" progId="Equation.DSMT4">
                  <p:embed/>
                  <p:pic>
                    <p:nvPicPr>
                      <p:cNvPr id="3090" name="物件 1036"/>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824788" y="3933826"/>
                        <a:ext cx="2089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91" name="物件 1037"/>
          <p:cNvGraphicFramePr>
            <a:graphicFrameLocks noChangeAspect="1"/>
          </p:cNvGraphicFramePr>
          <p:nvPr/>
        </p:nvGraphicFramePr>
        <p:xfrm>
          <a:off x="7824789" y="4652963"/>
          <a:ext cx="598487" cy="247650"/>
        </p:xfrm>
        <a:graphic>
          <a:graphicData uri="http://schemas.openxmlformats.org/presentationml/2006/ole">
            <mc:AlternateContent xmlns:mc="http://schemas.openxmlformats.org/markup-compatibility/2006">
              <mc:Choice xmlns:v="urn:schemas-microsoft-com:vml" Requires="v">
                <p:oleObj spid="_x0000_s96611" name="Equation" r:id="rId42" imgW="368140" imgH="152334" progId="Equation.DSMT4">
                  <p:embed/>
                </p:oleObj>
              </mc:Choice>
              <mc:Fallback>
                <p:oleObj name="Equation" r:id="rId42" imgW="368140" imgH="152334" progId="Equation.DSMT4">
                  <p:embed/>
                  <p:pic>
                    <p:nvPicPr>
                      <p:cNvPr id="3091" name="物件 1037"/>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824789" y="4652963"/>
                        <a:ext cx="5984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5" name="文字方塊 154"/>
          <p:cNvSpPr txBox="1"/>
          <p:nvPr/>
        </p:nvSpPr>
        <p:spPr>
          <a:xfrm>
            <a:off x="8472489" y="4941889"/>
            <a:ext cx="1970087" cy="306387"/>
          </a:xfrm>
          <a:prstGeom prst="rect">
            <a:avLst/>
          </a:prstGeom>
          <a:noFill/>
        </p:spPr>
        <p:txBody>
          <a:bodyPr>
            <a:spAutoFit/>
          </a:bodyPr>
          <a:lstStyle/>
          <a:p>
            <a:pPr>
              <a:defRPr/>
            </a:pPr>
            <a:r>
              <a:rPr lang="zh-TW" altLang="en-US" sz="1400" dirty="0">
                <a:latin typeface="+mj-ea"/>
                <a:ea typeface="+mj-ea"/>
              </a:rPr>
              <a:t>此時可加一補解，使得</a:t>
            </a:r>
            <a:endParaRPr lang="en-US" altLang="zh-TW" sz="1400" dirty="0">
              <a:latin typeface="+mj-ea"/>
              <a:ea typeface="+mj-ea"/>
            </a:endParaRPr>
          </a:p>
        </p:txBody>
      </p:sp>
      <p:graphicFrame>
        <p:nvGraphicFramePr>
          <p:cNvPr id="3093" name="物件 1039"/>
          <p:cNvGraphicFramePr>
            <a:graphicFrameLocks noChangeAspect="1"/>
          </p:cNvGraphicFramePr>
          <p:nvPr/>
        </p:nvGraphicFramePr>
        <p:xfrm>
          <a:off x="7824789" y="5300664"/>
          <a:ext cx="2586037" cy="1093787"/>
        </p:xfrm>
        <a:graphic>
          <a:graphicData uri="http://schemas.openxmlformats.org/presentationml/2006/ole">
            <mc:AlternateContent xmlns:mc="http://schemas.openxmlformats.org/markup-compatibility/2006">
              <mc:Choice xmlns:v="urn:schemas-microsoft-com:vml" Requires="v">
                <p:oleObj spid="_x0000_s96612" name="Equation" r:id="rId44" imgW="1586811" imgH="672808" progId="Equation.DSMT4">
                  <p:embed/>
                </p:oleObj>
              </mc:Choice>
              <mc:Fallback>
                <p:oleObj name="Equation" r:id="rId44" imgW="1586811" imgH="672808" progId="Equation.DSMT4">
                  <p:embed/>
                  <p:pic>
                    <p:nvPicPr>
                      <p:cNvPr id="3093" name="物件 1039"/>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824789" y="5300664"/>
                        <a:ext cx="2586037"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 name="文字方塊 158"/>
          <p:cNvSpPr txBox="1"/>
          <p:nvPr/>
        </p:nvSpPr>
        <p:spPr>
          <a:xfrm>
            <a:off x="8472488" y="4614864"/>
            <a:ext cx="1439862" cy="307975"/>
          </a:xfrm>
          <a:prstGeom prst="rect">
            <a:avLst/>
          </a:prstGeom>
          <a:noFill/>
        </p:spPr>
        <p:txBody>
          <a:bodyPr>
            <a:spAutoFit/>
          </a:bodyPr>
          <a:lstStyle/>
          <a:p>
            <a:pPr>
              <a:defRPr/>
            </a:pPr>
            <a:r>
              <a:rPr lang="zh-TW" altLang="en-US" sz="1400" dirty="0">
                <a:latin typeface="+mj-ea"/>
                <a:ea typeface="+mj-ea"/>
              </a:rPr>
              <a:t>時，解為無限大</a:t>
            </a:r>
            <a:r>
              <a:rPr lang="en-US" altLang="zh-TW" sz="1400" dirty="0">
                <a:latin typeface="+mj-ea"/>
                <a:ea typeface="+mj-ea"/>
              </a:rPr>
              <a:t>.</a:t>
            </a:r>
          </a:p>
        </p:txBody>
      </p:sp>
      <p:sp>
        <p:nvSpPr>
          <p:cNvPr id="161" name="矩形 160"/>
          <p:cNvSpPr/>
          <p:nvPr/>
        </p:nvSpPr>
        <p:spPr>
          <a:xfrm>
            <a:off x="7751763" y="4546601"/>
            <a:ext cx="2690812" cy="396875"/>
          </a:xfrm>
          <a:prstGeom prst="rect">
            <a:avLst/>
          </a:prstGeom>
          <a:noFill/>
          <a:ln w="19050">
            <a:solidFill>
              <a:srgbClr val="FF0000"/>
            </a:solidFill>
            <a:prstDash val="solid"/>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zh-TW" altLang="en-US" sz="2000" b="1" dirty="0">
              <a:solidFill>
                <a:srgbClr val="7030A0"/>
              </a:solidFill>
              <a:latin typeface="+mj-ea"/>
              <a:ea typeface="+mj-ea"/>
            </a:endParaRPr>
          </a:p>
        </p:txBody>
      </p:sp>
      <p:sp>
        <p:nvSpPr>
          <p:cNvPr id="93" name="文字方塊 92"/>
          <p:cNvSpPr txBox="1"/>
          <p:nvPr/>
        </p:nvSpPr>
        <p:spPr bwMode="auto">
          <a:xfrm>
            <a:off x="8902318" y="2113112"/>
            <a:ext cx="2450266" cy="307777"/>
          </a:xfrm>
          <a:prstGeom prst="rect">
            <a:avLst/>
          </a:prstGeom>
          <a:noFill/>
        </p:spPr>
        <p:txBody>
          <a:bodyPr wrap="square">
            <a:spAutoFit/>
          </a:bodyPr>
          <a:lstStyle/>
          <a:p>
            <a:pPr>
              <a:defRPr/>
            </a:pPr>
            <a:r>
              <a:rPr lang="zh-TW" altLang="en-US" sz="1400" dirty="0">
                <a:latin typeface="+mj-ea"/>
                <a:ea typeface="+mj-ea"/>
              </a:rPr>
              <a:t>質點位移 隨時無窮大</a:t>
            </a:r>
            <a:endParaRPr lang="en-US" altLang="zh-TW" sz="1400" dirty="0">
              <a:latin typeface="+mj-ea"/>
              <a:ea typeface="+mj-ea"/>
            </a:endParaRPr>
          </a:p>
        </p:txBody>
      </p:sp>
      <p:graphicFrame>
        <p:nvGraphicFramePr>
          <p:cNvPr id="94" name="物件 1037"/>
          <p:cNvGraphicFramePr>
            <a:graphicFrameLocks noChangeAspect="1"/>
          </p:cNvGraphicFramePr>
          <p:nvPr/>
        </p:nvGraphicFramePr>
        <p:xfrm>
          <a:off x="8184233" y="2132856"/>
          <a:ext cx="598487" cy="247650"/>
        </p:xfrm>
        <a:graphic>
          <a:graphicData uri="http://schemas.openxmlformats.org/presentationml/2006/ole">
            <mc:AlternateContent xmlns:mc="http://schemas.openxmlformats.org/markup-compatibility/2006">
              <mc:Choice xmlns:v="urn:schemas-microsoft-com:vml" Requires="v">
                <p:oleObj spid="_x0000_s96613" name="Equation" r:id="rId42" imgW="368140" imgH="152334" progId="Equation.DSMT4">
                  <p:embed/>
                </p:oleObj>
              </mc:Choice>
              <mc:Fallback>
                <p:oleObj name="Equation" r:id="rId42" imgW="368140" imgH="152334" progId="Equation.DSMT4">
                  <p:embed/>
                  <p:pic>
                    <p:nvPicPr>
                      <p:cNvPr id="94" name="物件 1037"/>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184233" y="2132856"/>
                        <a:ext cx="5984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76986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未提供相片說明。"/>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2223" y="1136055"/>
            <a:ext cx="1321822" cy="13218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成大土木畢業50年紀念- Mr. Mao's Lab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133" y="5315992"/>
            <a:ext cx="1162389" cy="1115424"/>
          </a:xfrm>
          <a:prstGeom prst="rect">
            <a:avLst/>
          </a:prstGeom>
          <a:noFill/>
          <a:extLst>
            <a:ext uri="{909E8E84-426E-40DD-AFC4-6F175D3DCCD1}">
              <a14:hiddenFill xmlns:a14="http://schemas.microsoft.com/office/drawing/2010/main">
                <a:solidFill>
                  <a:srgbClr val="FFFFFF"/>
                </a:solidFill>
              </a14:hiddenFill>
            </a:ext>
          </a:extLst>
        </p:spPr>
      </p:pic>
      <p:sp>
        <p:nvSpPr>
          <p:cNvPr id="24" name="橢圓 23"/>
          <p:cNvSpPr/>
          <p:nvPr/>
        </p:nvSpPr>
        <p:spPr>
          <a:xfrm>
            <a:off x="9261465" y="4204818"/>
            <a:ext cx="2880852" cy="2327867"/>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p:cNvSpPr/>
          <p:nvPr/>
        </p:nvSpPr>
        <p:spPr>
          <a:xfrm>
            <a:off x="76549" y="4461975"/>
            <a:ext cx="3596054" cy="2347547"/>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0" name="Picture 6" descr="未提供相片說明。"/>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9656" y="1186230"/>
            <a:ext cx="900832" cy="900832"/>
          </a:xfrm>
          <a:prstGeom prst="rect">
            <a:avLst/>
          </a:prstGeom>
          <a:noFill/>
          <a:extLst>
            <a:ext uri="{909E8E84-426E-40DD-AFC4-6F175D3DCCD1}">
              <a14:hiddenFill xmlns:a14="http://schemas.microsoft.com/office/drawing/2010/main">
                <a:solidFill>
                  <a:srgbClr val="FFFFFF"/>
                </a:solidFill>
              </a14:hiddenFill>
            </a:ext>
          </a:extLst>
        </p:spPr>
      </p:pic>
      <p:sp>
        <p:nvSpPr>
          <p:cNvPr id="7" name="橢圓 6"/>
          <p:cNvSpPr/>
          <p:nvPr/>
        </p:nvSpPr>
        <p:spPr>
          <a:xfrm>
            <a:off x="4178227" y="62059"/>
            <a:ext cx="4602780" cy="2504216"/>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995" y="2840069"/>
            <a:ext cx="5240429" cy="3493619"/>
          </a:xfrm>
          <a:prstGeom prst="rect">
            <a:avLst/>
          </a:prstGeom>
        </p:spPr>
      </p:pic>
      <p:pic>
        <p:nvPicPr>
          <p:cNvPr id="1026" name="Picture 2" descr="民國86年申請服務標章的校徽"/>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9004" y="4643481"/>
            <a:ext cx="980805" cy="980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點開此圖, 可看較大校徽圖檔"/>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8840" y="4307951"/>
            <a:ext cx="966102" cy="9696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河海工程學系"/>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4667" y="1259591"/>
            <a:ext cx="1001945" cy="839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周彥廷1107\National_Taiwan_Ocean_University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2223" y="179874"/>
            <a:ext cx="996832" cy="1006356"/>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p:cNvSpPr txBox="1"/>
          <p:nvPr/>
        </p:nvSpPr>
        <p:spPr>
          <a:xfrm>
            <a:off x="9965076" y="4976247"/>
            <a:ext cx="3077308" cy="707886"/>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        陳正宗</a:t>
            </a:r>
            <a:endParaRPr lang="en-US" altLang="zh-TW" sz="2000" dirty="0" smtClean="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合聘教授</a:t>
            </a:r>
            <a:endParaRPr lang="zh-TW" altLang="en-US" sz="2000" dirty="0">
              <a:latin typeface="標楷體" panose="03000509000000000000" pitchFamily="65" charset="-120"/>
              <a:ea typeface="標楷體" panose="03000509000000000000" pitchFamily="65" charset="-120"/>
            </a:endParaRPr>
          </a:p>
        </p:txBody>
      </p:sp>
      <p:sp>
        <p:nvSpPr>
          <p:cNvPr id="16" name="文字方塊 15"/>
          <p:cNvSpPr txBox="1"/>
          <p:nvPr/>
        </p:nvSpPr>
        <p:spPr>
          <a:xfrm>
            <a:off x="8953094" y="6532685"/>
            <a:ext cx="3329760" cy="307777"/>
          </a:xfrm>
          <a:prstGeom prst="rect">
            <a:avLst/>
          </a:prstGeom>
          <a:noFill/>
        </p:spPr>
        <p:txBody>
          <a:bodyPr wrap="square" rtlCol="0">
            <a:spAutoFit/>
          </a:bodyPr>
          <a:lstStyle/>
          <a:p>
            <a:r>
              <a:rPr lang="en-US" altLang="zh-TW" sz="1400" dirty="0" smtClean="0">
                <a:solidFill>
                  <a:schemeClr val="bg1">
                    <a:lumMod val="50000"/>
                  </a:schemeClr>
                </a:solidFill>
              </a:rPr>
              <a:t>File name:</a:t>
            </a:r>
            <a:r>
              <a:rPr lang="zh-TW" altLang="en-US" sz="1400" dirty="0" smtClean="0">
                <a:solidFill>
                  <a:schemeClr val="bg1">
                    <a:lumMod val="50000"/>
                  </a:schemeClr>
                </a:solidFill>
                <a:latin typeface="標楷體" panose="03000509000000000000" pitchFamily="65" charset="-120"/>
                <a:ea typeface="標楷體" panose="03000509000000000000" pitchFamily="65" charset="-120"/>
              </a:rPr>
              <a:t>三校五系合聘教授 </a:t>
            </a:r>
            <a:r>
              <a:rPr lang="en-US" altLang="zh-TW" sz="1400" dirty="0">
                <a:solidFill>
                  <a:schemeClr val="bg1">
                    <a:lumMod val="50000"/>
                  </a:schemeClr>
                </a:solidFill>
              </a:rPr>
              <a:t>by</a:t>
            </a:r>
            <a:r>
              <a:rPr lang="zh-TW" altLang="en-US" sz="1400" dirty="0">
                <a:solidFill>
                  <a:schemeClr val="bg1">
                    <a:lumMod val="50000"/>
                  </a:schemeClr>
                </a:solidFill>
              </a:rPr>
              <a:t> </a:t>
            </a:r>
            <a:r>
              <a:rPr lang="en-US" altLang="zh-TW" sz="1400" dirty="0">
                <a:solidFill>
                  <a:schemeClr val="bg1">
                    <a:lumMod val="50000"/>
                  </a:schemeClr>
                </a:solidFill>
              </a:rPr>
              <a:t>Mei-Na</a:t>
            </a:r>
            <a:endParaRPr lang="zh-TW" altLang="en-US" sz="1400" dirty="0">
              <a:solidFill>
                <a:schemeClr val="bg1">
                  <a:lumMod val="50000"/>
                </a:schemeClr>
              </a:solidFill>
            </a:endParaRPr>
          </a:p>
        </p:txBody>
      </p:sp>
      <p:pic>
        <p:nvPicPr>
          <p:cNvPr id="1044" name="Picture 20" descr="NTUCE – 國立臺灣大學土木工程學系"/>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9058" y="5739925"/>
            <a:ext cx="1560695" cy="821231"/>
          </a:xfrm>
          <a:prstGeom prst="rect">
            <a:avLst/>
          </a:prstGeom>
          <a:solidFill>
            <a:schemeClr val="tx1"/>
          </a:solidFill>
        </p:spPr>
      </p:pic>
      <p:sp>
        <p:nvSpPr>
          <p:cNvPr id="19" name="文字方塊 18"/>
          <p:cNvSpPr txBox="1"/>
          <p:nvPr/>
        </p:nvSpPr>
        <p:spPr>
          <a:xfrm>
            <a:off x="6971601" y="430807"/>
            <a:ext cx="3077308" cy="707886"/>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陳正宗</a:t>
            </a:r>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特</a:t>
            </a:r>
            <a:r>
              <a:rPr lang="zh-TW" altLang="en-US" sz="2000" dirty="0">
                <a:latin typeface="標楷體" panose="03000509000000000000" pitchFamily="65" charset="-120"/>
                <a:ea typeface="標楷體" panose="03000509000000000000" pitchFamily="65" charset="-120"/>
              </a:rPr>
              <a:t>聘講座</a:t>
            </a:r>
            <a:r>
              <a:rPr lang="zh-TW" altLang="en-US" sz="2000" dirty="0" smtClean="0">
                <a:latin typeface="標楷體" panose="03000509000000000000" pitchFamily="65" charset="-120"/>
                <a:ea typeface="標楷體" panose="03000509000000000000" pitchFamily="65" charset="-120"/>
              </a:rPr>
              <a:t>教授</a:t>
            </a:r>
            <a:endParaRPr lang="zh-TW" altLang="en-US" sz="2000" dirty="0">
              <a:latin typeface="標楷體" panose="03000509000000000000" pitchFamily="65" charset="-120"/>
              <a:ea typeface="標楷體" panose="03000509000000000000" pitchFamily="65" charset="-120"/>
            </a:endParaRPr>
          </a:p>
        </p:txBody>
      </p:sp>
      <p:sp>
        <p:nvSpPr>
          <p:cNvPr id="21" name="文字方塊 20"/>
          <p:cNvSpPr txBox="1"/>
          <p:nvPr/>
        </p:nvSpPr>
        <p:spPr>
          <a:xfrm>
            <a:off x="4640857" y="474150"/>
            <a:ext cx="3077308"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海洋大學</a:t>
            </a:r>
            <a:endParaRPr lang="en-US" altLang="zh-TW" sz="2000" dirty="0" smtClean="0">
              <a:latin typeface="標楷體" panose="03000509000000000000" pitchFamily="65" charset="-120"/>
              <a:ea typeface="標楷體" panose="03000509000000000000" pitchFamily="65" charset="-120"/>
            </a:endParaRPr>
          </a:p>
        </p:txBody>
      </p:sp>
      <p:sp>
        <p:nvSpPr>
          <p:cNvPr id="22" name="文字方塊 21"/>
          <p:cNvSpPr txBox="1"/>
          <p:nvPr/>
        </p:nvSpPr>
        <p:spPr>
          <a:xfrm>
            <a:off x="180639" y="5012707"/>
            <a:ext cx="3077308"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台灣</a:t>
            </a:r>
            <a:r>
              <a:rPr lang="zh-TW" altLang="en-US" sz="2000" dirty="0" smtClean="0">
                <a:latin typeface="標楷體" panose="03000509000000000000" pitchFamily="65" charset="-120"/>
                <a:ea typeface="標楷體" panose="03000509000000000000" pitchFamily="65" charset="-120"/>
              </a:rPr>
              <a:t>大學</a:t>
            </a:r>
            <a:endParaRPr lang="en-US" altLang="zh-TW" sz="2000" dirty="0" smtClean="0">
              <a:latin typeface="標楷體" panose="03000509000000000000" pitchFamily="65" charset="-120"/>
              <a:ea typeface="標楷體" panose="03000509000000000000" pitchFamily="65" charset="-120"/>
            </a:endParaRPr>
          </a:p>
        </p:txBody>
      </p:sp>
      <p:sp>
        <p:nvSpPr>
          <p:cNvPr id="23" name="文字方塊 22"/>
          <p:cNvSpPr txBox="1"/>
          <p:nvPr/>
        </p:nvSpPr>
        <p:spPr>
          <a:xfrm>
            <a:off x="2291937" y="4945487"/>
            <a:ext cx="3077308" cy="707886"/>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陳正宗</a:t>
            </a:r>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a:t>
            </a:r>
            <a:endParaRPr lang="en-US" altLang="zh-TW" sz="2000" dirty="0" smtClean="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客</a:t>
            </a:r>
            <a:r>
              <a:rPr lang="zh-TW" altLang="en-US" sz="2000" dirty="0" smtClean="0">
                <a:latin typeface="標楷體" panose="03000509000000000000" pitchFamily="65" charset="-120"/>
                <a:ea typeface="標楷體" panose="03000509000000000000" pitchFamily="65" charset="-120"/>
              </a:rPr>
              <a:t>座教授</a:t>
            </a:r>
            <a:endParaRPr lang="zh-TW" altLang="en-US" sz="2000" dirty="0">
              <a:latin typeface="標楷體" panose="03000509000000000000" pitchFamily="65" charset="-120"/>
              <a:ea typeface="標楷體" panose="03000509000000000000" pitchFamily="65" charset="-120"/>
            </a:endParaRPr>
          </a:p>
        </p:txBody>
      </p:sp>
      <p:sp>
        <p:nvSpPr>
          <p:cNvPr id="27" name="文字方塊 26"/>
          <p:cNvSpPr txBox="1"/>
          <p:nvPr/>
        </p:nvSpPr>
        <p:spPr>
          <a:xfrm>
            <a:off x="9300880" y="5106384"/>
            <a:ext cx="3077308"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成功</a:t>
            </a:r>
            <a:r>
              <a:rPr lang="zh-TW" altLang="en-US" sz="2000" dirty="0" smtClean="0">
                <a:latin typeface="標楷體" panose="03000509000000000000" pitchFamily="65" charset="-120"/>
                <a:ea typeface="標楷體" panose="03000509000000000000" pitchFamily="65" charset="-120"/>
              </a:rPr>
              <a:t>大學</a:t>
            </a:r>
            <a:endParaRPr lang="en-US" altLang="zh-TW" sz="2000" dirty="0" smtClean="0">
              <a:latin typeface="標楷體" panose="03000509000000000000" pitchFamily="65" charset="-120"/>
              <a:ea typeface="標楷體" panose="03000509000000000000" pitchFamily="65" charset="-120"/>
            </a:endParaRPr>
          </a:p>
        </p:txBody>
      </p:sp>
      <p:pic>
        <p:nvPicPr>
          <p:cNvPr id="26" name="Picture 5"/>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05" b="95928" l="2929" r="100000"/>
                    </a14:imgEffect>
                  </a14:imgLayer>
                </a14:imgProps>
              </a:ext>
              <a:ext uri="{28A0092B-C50C-407E-A947-70E740481C1C}">
                <a14:useLocalDpi xmlns:a14="http://schemas.microsoft.com/office/drawing/2010/main" val="0"/>
              </a:ext>
            </a:extLst>
          </a:blip>
          <a:srcRect/>
          <a:stretch>
            <a:fillRect/>
          </a:stretch>
        </p:blipFill>
        <p:spPr bwMode="auto">
          <a:xfrm>
            <a:off x="9087476" y="876622"/>
            <a:ext cx="2939184" cy="291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5219" y="1097918"/>
            <a:ext cx="2999165" cy="239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019430"/>
      </p:ext>
    </p:extLst>
  </p:cSld>
  <p:clrMapOvr>
    <a:masterClrMapping/>
  </p:clrMapOvr>
  <p:transition>
    <p:cove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843428" y="1337174"/>
            <a:ext cx="6509936" cy="624215"/>
          </a:xfrm>
        </p:spPr>
        <p:txBody>
          <a:bodyPr>
            <a:normAutofit fontScale="90000"/>
          </a:bodyPr>
          <a:lstStyle/>
          <a:p>
            <a:r>
              <a:rPr lang="en-US" altLang="zh-TW" dirty="0" smtClean="0">
                <a:solidFill>
                  <a:schemeClr val="tx1"/>
                </a:solidFill>
              </a:rPr>
              <a:t>Taiwan role on BEM</a:t>
            </a:r>
            <a:endParaRPr lang="zh-TW" altLang="en-US" dirty="0">
              <a:solidFill>
                <a:schemeClr val="tx1"/>
              </a:solidFill>
            </a:endParaRPr>
          </a:p>
        </p:txBody>
      </p:sp>
      <p:graphicFrame>
        <p:nvGraphicFramePr>
          <p:cNvPr id="4" name="表格 3"/>
          <p:cNvGraphicFramePr>
            <a:graphicFrameLocks noGrp="1"/>
          </p:cNvGraphicFramePr>
          <p:nvPr>
            <p:extLst>
              <p:ext uri="{D42A27DB-BD31-4B8C-83A1-F6EECF244321}">
                <p14:modId xmlns:p14="http://schemas.microsoft.com/office/powerpoint/2010/main" val="2929644742"/>
              </p:ext>
            </p:extLst>
          </p:nvPr>
        </p:nvGraphicFramePr>
        <p:xfrm>
          <a:off x="1877438" y="1819073"/>
          <a:ext cx="8803532" cy="3540865"/>
        </p:xfrm>
        <a:graphic>
          <a:graphicData uri="http://schemas.openxmlformats.org/drawingml/2006/table">
            <a:tbl>
              <a:tblPr firstRow="1" bandRow="1">
                <a:tableStyleId>{5C22544A-7EE6-4342-B048-85BDC9FD1C3A}</a:tableStyleId>
              </a:tblPr>
              <a:tblGrid>
                <a:gridCol w="2148154">
                  <a:extLst>
                    <a:ext uri="{9D8B030D-6E8A-4147-A177-3AD203B41FA5}">
                      <a16:colId xmlns:a16="http://schemas.microsoft.com/office/drawing/2014/main" val="3146383414"/>
                    </a:ext>
                  </a:extLst>
                </a:gridCol>
                <a:gridCol w="6655378">
                  <a:extLst>
                    <a:ext uri="{9D8B030D-6E8A-4147-A177-3AD203B41FA5}">
                      <a16:colId xmlns:a16="http://schemas.microsoft.com/office/drawing/2014/main" val="4114297430"/>
                    </a:ext>
                  </a:extLst>
                </a:gridCol>
              </a:tblGrid>
              <a:tr h="471266">
                <a:tc>
                  <a:txBody>
                    <a:bodyPr/>
                    <a:lstStyle/>
                    <a:p>
                      <a:r>
                        <a:rPr lang="en-US" altLang="zh-TW" sz="1400" dirty="0" smtClean="0"/>
                        <a:t>Project </a:t>
                      </a:r>
                    </a:p>
                  </a:txBody>
                  <a:tcPr marL="68580" marR="68580" marT="34290" marB="34290"/>
                </a:tc>
                <a:tc>
                  <a:txBody>
                    <a:bodyPr/>
                    <a:lstStyle/>
                    <a:p>
                      <a:r>
                        <a:rPr lang="en-US" altLang="zh-TW" sz="1400" dirty="0" smtClean="0"/>
                        <a:t>Roles</a:t>
                      </a:r>
                      <a:endParaRPr lang="zh-TW" altLang="en-US" sz="1400" dirty="0"/>
                    </a:p>
                  </a:txBody>
                  <a:tcPr marL="68580" marR="68580" marT="34290" marB="34290"/>
                </a:tc>
                <a:extLst>
                  <a:ext uri="{0D108BD9-81ED-4DB2-BD59-A6C34878D82A}">
                    <a16:rowId xmlns:a16="http://schemas.microsoft.com/office/drawing/2014/main" val="2255162384"/>
                  </a:ext>
                </a:extLst>
              </a:tr>
              <a:tr h="1184535">
                <a:tc>
                  <a:txBody>
                    <a:bodyPr/>
                    <a:lstStyle/>
                    <a:p>
                      <a:r>
                        <a:rPr lang="en-US" altLang="zh-TW" sz="1400" dirty="0" smtClean="0"/>
                        <a:t>EABE</a:t>
                      </a:r>
                      <a:r>
                        <a:rPr lang="zh-TW" altLang="en-US" sz="1400" dirty="0" smtClean="0"/>
                        <a:t>       </a:t>
                      </a:r>
                      <a:r>
                        <a:rPr lang="en-US" altLang="zh-TW" sz="1400" dirty="0" smtClean="0"/>
                        <a:t>IF=2.138</a:t>
                      </a:r>
                    </a:p>
                    <a:p>
                      <a:r>
                        <a:rPr lang="en-US" altLang="zh-TW" sz="1400" dirty="0" smtClean="0"/>
                        <a:t>Best Paper Award since 2018</a:t>
                      </a:r>
                      <a:endParaRPr lang="zh-TW" altLang="en-US" sz="1400" dirty="0"/>
                    </a:p>
                  </a:txBody>
                  <a:tcPr marL="68580" marR="68580" marT="34290" marB="34290"/>
                </a:tc>
                <a:tc>
                  <a:txBody>
                    <a:bodyPr/>
                    <a:lstStyle/>
                    <a:p>
                      <a:r>
                        <a:rPr lang="en-US" altLang="zh-TW" sz="1400" dirty="0" smtClean="0"/>
                        <a:t>Editor-in-Chief: Alexander H.</a:t>
                      </a:r>
                      <a:r>
                        <a:rPr lang="zh-TW" altLang="en-US" sz="1400" dirty="0" smtClean="0"/>
                        <a:t> </a:t>
                      </a:r>
                      <a:r>
                        <a:rPr lang="en-US" altLang="zh-TW" sz="1400" dirty="0" smtClean="0"/>
                        <a:t>D. Cheng</a:t>
                      </a:r>
                    </a:p>
                    <a:p>
                      <a:r>
                        <a:rPr lang="en-US" altLang="zh-TW" sz="1400" dirty="0" smtClean="0"/>
                        <a:t>Associate</a:t>
                      </a:r>
                      <a:r>
                        <a:rPr lang="zh-TW" altLang="en-US" sz="1400" dirty="0" smtClean="0"/>
                        <a:t> </a:t>
                      </a:r>
                      <a:r>
                        <a:rPr lang="en-US" altLang="zh-TW" sz="1400" dirty="0" smtClean="0"/>
                        <a:t>Editors:</a:t>
                      </a:r>
                      <a:r>
                        <a:rPr lang="zh-TW" altLang="en-US" sz="1400" dirty="0" smtClean="0"/>
                        <a:t> </a:t>
                      </a:r>
                      <a:r>
                        <a:rPr lang="en-US" altLang="zh-TW" sz="1400" dirty="0" smtClean="0"/>
                        <a:t>J.</a:t>
                      </a:r>
                      <a:r>
                        <a:rPr lang="zh-TW" altLang="en-US" sz="1400" dirty="0" smtClean="0"/>
                        <a:t> </a:t>
                      </a:r>
                      <a:r>
                        <a:rPr lang="en-US" altLang="zh-TW" sz="1400" dirty="0" smtClean="0"/>
                        <a:t>T.</a:t>
                      </a:r>
                      <a:r>
                        <a:rPr lang="zh-TW" altLang="en-US" sz="1400" dirty="0" smtClean="0"/>
                        <a:t> </a:t>
                      </a:r>
                      <a:r>
                        <a:rPr lang="en-US" altLang="zh-TW" sz="1400" dirty="0" smtClean="0"/>
                        <a:t>Chen</a:t>
                      </a:r>
                      <a:r>
                        <a:rPr lang="zh-TW" altLang="en-US" sz="1400" dirty="0" smtClean="0"/>
                        <a:t> </a:t>
                      </a:r>
                      <a:r>
                        <a:rPr lang="en-US" altLang="zh-TW" sz="1400" dirty="0" smtClean="0"/>
                        <a:t>(2008~2016, 2020~)</a:t>
                      </a:r>
                    </a:p>
                    <a:p>
                      <a:r>
                        <a:rPr lang="en-US" altLang="zh-TW" sz="1400" dirty="0" smtClean="0"/>
                        <a:t>Editorial Board:</a:t>
                      </a:r>
                      <a:r>
                        <a:rPr lang="zh-TW" altLang="en-US" sz="1400" dirty="0" smtClean="0"/>
                        <a:t> </a:t>
                      </a:r>
                      <a:r>
                        <a:rPr lang="en-US" altLang="zh-TW" sz="1400" dirty="0" smtClean="0"/>
                        <a:t>D.L. Young</a:t>
                      </a:r>
                      <a:r>
                        <a:rPr lang="zh-TW" altLang="en-US" sz="1400" dirty="0" smtClean="0"/>
                        <a:t> </a:t>
                      </a:r>
                      <a:r>
                        <a:rPr lang="en-US" altLang="zh-TW" sz="1400" dirty="0" smtClean="0"/>
                        <a:t>&amp; C M Fan</a:t>
                      </a:r>
                      <a:endParaRPr lang="zh-TW" altLang="en-US" sz="1400" dirty="0"/>
                    </a:p>
                  </a:txBody>
                  <a:tcPr marL="68580" marR="68580" marT="34290" marB="34290"/>
                </a:tc>
                <a:extLst>
                  <a:ext uri="{0D108BD9-81ED-4DB2-BD59-A6C34878D82A}">
                    <a16:rowId xmlns:a16="http://schemas.microsoft.com/office/drawing/2014/main" val="2926628668"/>
                  </a:ext>
                </a:extLst>
              </a:tr>
              <a:tr h="471266">
                <a:tc>
                  <a:txBody>
                    <a:bodyPr/>
                    <a:lstStyle/>
                    <a:p>
                      <a:r>
                        <a:rPr lang="en-US" altLang="zh-TW" sz="1400" dirty="0" smtClean="0"/>
                        <a:t>Rizzo Award</a:t>
                      </a:r>
                      <a:endParaRPr lang="zh-TW" altLang="en-US" sz="1400" dirty="0"/>
                    </a:p>
                  </a:txBody>
                  <a:tcPr marL="68580" marR="68580" marT="34290" marB="34290"/>
                </a:tc>
                <a:tc>
                  <a:txBody>
                    <a:bodyPr/>
                    <a:lstStyle/>
                    <a:p>
                      <a:r>
                        <a:rPr lang="en-US" altLang="zh-TW" sz="1400" dirty="0" smtClean="0"/>
                        <a:t>Committee:</a:t>
                      </a:r>
                      <a:r>
                        <a:rPr lang="zh-TW" altLang="en-US" sz="1400" dirty="0" smtClean="0"/>
                        <a:t> </a:t>
                      </a:r>
                      <a:r>
                        <a:rPr lang="en-US" altLang="zh-TW" sz="1400" dirty="0" smtClean="0"/>
                        <a:t>J.</a:t>
                      </a:r>
                      <a:r>
                        <a:rPr lang="zh-TW" altLang="en-US" sz="1400" dirty="0" smtClean="0"/>
                        <a:t> </a:t>
                      </a:r>
                      <a:r>
                        <a:rPr lang="en-US" altLang="zh-TW" sz="1400" dirty="0" smtClean="0"/>
                        <a:t>T.</a:t>
                      </a:r>
                      <a:r>
                        <a:rPr lang="zh-TW" altLang="en-US" sz="1400" dirty="0" smtClean="0"/>
                        <a:t> </a:t>
                      </a:r>
                      <a:r>
                        <a:rPr lang="en-US" altLang="zh-TW" sz="1400" dirty="0" smtClean="0"/>
                        <a:t>Chen</a:t>
                      </a:r>
                      <a:r>
                        <a:rPr lang="zh-TW" altLang="en-US" sz="1400" dirty="0" smtClean="0"/>
                        <a:t> </a:t>
                      </a:r>
                      <a:r>
                        <a:rPr lang="en-US" altLang="zh-TW" sz="1400" dirty="0" smtClean="0"/>
                        <a:t>(only</a:t>
                      </a:r>
                      <a:r>
                        <a:rPr lang="zh-TW" altLang="en-US" sz="1400" dirty="0" smtClean="0"/>
                        <a:t> </a:t>
                      </a:r>
                      <a:r>
                        <a:rPr lang="en-US" altLang="zh-TW" sz="1400" dirty="0" smtClean="0"/>
                        <a:t>five</a:t>
                      </a:r>
                      <a:r>
                        <a:rPr lang="zh-TW" altLang="en-US" sz="1400" dirty="0" smtClean="0"/>
                        <a:t> </a:t>
                      </a:r>
                      <a:r>
                        <a:rPr lang="en-US" altLang="zh-TW" sz="1400" dirty="0" smtClean="0"/>
                        <a:t>in</a:t>
                      </a:r>
                      <a:r>
                        <a:rPr lang="zh-TW" altLang="en-US" sz="1400" dirty="0" smtClean="0"/>
                        <a:t> </a:t>
                      </a:r>
                      <a:r>
                        <a:rPr lang="en-US" altLang="zh-TW" sz="1400" dirty="0" smtClean="0"/>
                        <a:t>the</a:t>
                      </a:r>
                      <a:r>
                        <a:rPr lang="zh-TW" altLang="en-US" sz="1400" dirty="0" smtClean="0"/>
                        <a:t> </a:t>
                      </a:r>
                      <a:r>
                        <a:rPr lang="en-US" altLang="zh-TW" sz="1400" dirty="0" smtClean="0"/>
                        <a:t>world)</a:t>
                      </a:r>
                      <a:endParaRPr lang="zh-TW" altLang="en-US" sz="1400" dirty="0"/>
                    </a:p>
                  </a:txBody>
                  <a:tcPr marL="68580" marR="68580" marT="34290" marB="34290"/>
                </a:tc>
                <a:extLst>
                  <a:ext uri="{0D108BD9-81ED-4DB2-BD59-A6C34878D82A}">
                    <a16:rowId xmlns:a16="http://schemas.microsoft.com/office/drawing/2014/main" val="722441541"/>
                  </a:ext>
                </a:extLst>
              </a:tr>
              <a:tr h="471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t>BEM/MRM</a:t>
                      </a:r>
                      <a:endParaRPr lang="zh-TW" altLang="en-US" sz="1400" dirty="0" smtClean="0"/>
                    </a:p>
                  </a:txBody>
                  <a:tcPr marL="68580" marR="68580" marT="34290" marB="34290"/>
                </a:tc>
                <a:tc>
                  <a:txBody>
                    <a:bodyPr/>
                    <a:lstStyle/>
                    <a:p>
                      <a:r>
                        <a:rPr lang="en-US" altLang="zh-TW" sz="1400" dirty="0" smtClean="0"/>
                        <a:t>Committee:</a:t>
                      </a:r>
                      <a:r>
                        <a:rPr lang="zh-TW" altLang="en-US" sz="1400" dirty="0" smtClean="0"/>
                        <a:t> </a:t>
                      </a:r>
                      <a:r>
                        <a:rPr lang="en-US" altLang="zh-TW" sz="1400" dirty="0" smtClean="0"/>
                        <a:t>Alexander H.</a:t>
                      </a:r>
                      <a:r>
                        <a:rPr lang="zh-TW" altLang="en-US" sz="1400" dirty="0" smtClean="0"/>
                        <a:t> </a:t>
                      </a:r>
                      <a:r>
                        <a:rPr lang="en-US" altLang="zh-TW" sz="1400" dirty="0" smtClean="0"/>
                        <a:t>D. Cheng</a:t>
                      </a:r>
                      <a:r>
                        <a:rPr lang="zh-TW" altLang="en-US" sz="1400" dirty="0" smtClean="0"/>
                        <a:t> </a:t>
                      </a:r>
                      <a:r>
                        <a:rPr lang="en-US" altLang="zh-TW" sz="1400" dirty="0" smtClean="0"/>
                        <a:t>&amp;</a:t>
                      </a:r>
                      <a:r>
                        <a:rPr lang="zh-TW" altLang="en-US" sz="1400" dirty="0" smtClean="0"/>
                        <a:t> </a:t>
                      </a:r>
                      <a:r>
                        <a:rPr lang="en-US" altLang="zh-TW" sz="1400" dirty="0" smtClean="0"/>
                        <a:t>J.</a:t>
                      </a:r>
                      <a:r>
                        <a:rPr lang="zh-TW" altLang="en-US" sz="1400" dirty="0" smtClean="0"/>
                        <a:t> </a:t>
                      </a:r>
                      <a:r>
                        <a:rPr lang="en-US" altLang="zh-TW" sz="1400" dirty="0" smtClean="0"/>
                        <a:t>T.</a:t>
                      </a:r>
                      <a:r>
                        <a:rPr lang="zh-TW" altLang="en-US" sz="1400" dirty="0" smtClean="0"/>
                        <a:t> </a:t>
                      </a:r>
                      <a:r>
                        <a:rPr lang="en-US" altLang="zh-TW" sz="1400" dirty="0" smtClean="0"/>
                        <a:t>Chen</a:t>
                      </a:r>
                      <a:r>
                        <a:rPr lang="zh-TW" altLang="en-US" sz="1400" dirty="0" smtClean="0"/>
                        <a:t> </a:t>
                      </a:r>
                      <a:endParaRPr lang="zh-TW" altLang="en-US" sz="1400" dirty="0"/>
                    </a:p>
                  </a:txBody>
                  <a:tcPr marL="68580" marR="68580" marT="34290" marB="34290"/>
                </a:tc>
                <a:extLst>
                  <a:ext uri="{0D108BD9-81ED-4DB2-BD59-A6C34878D82A}">
                    <a16:rowId xmlns:a16="http://schemas.microsoft.com/office/drawing/2014/main" val="416501363"/>
                  </a:ext>
                </a:extLst>
              </a:tr>
              <a:tr h="471266">
                <a:tc>
                  <a:txBody>
                    <a:bodyPr/>
                    <a:lstStyle/>
                    <a:p>
                      <a:r>
                        <a:rPr lang="en-US" altLang="zh-TW" sz="1400" dirty="0" err="1" smtClean="0"/>
                        <a:t>Beteq</a:t>
                      </a:r>
                      <a:endParaRPr lang="zh-TW" altLang="en-US" sz="1400" dirty="0"/>
                    </a:p>
                  </a:txBody>
                  <a:tcPr marL="68580" marR="68580" marT="34290" marB="34290"/>
                </a:tc>
                <a:tc>
                  <a:txBody>
                    <a:bodyPr/>
                    <a:lstStyle/>
                    <a:p>
                      <a:r>
                        <a:rPr lang="en-US" altLang="zh-TW" sz="1400" dirty="0" smtClean="0"/>
                        <a:t>Y.C.</a:t>
                      </a:r>
                      <a:r>
                        <a:rPr lang="zh-TW" altLang="en-US" sz="1400" dirty="0" smtClean="0"/>
                        <a:t> </a:t>
                      </a:r>
                      <a:r>
                        <a:rPr lang="en-US" altLang="zh-TW" sz="1400" dirty="0" err="1" smtClean="0"/>
                        <a:t>Shiah</a:t>
                      </a:r>
                      <a:endParaRPr lang="zh-TW" altLang="en-US" sz="1400" dirty="0"/>
                    </a:p>
                  </a:txBody>
                  <a:tcPr marL="68580" marR="68580" marT="34290" marB="34290"/>
                </a:tc>
                <a:extLst>
                  <a:ext uri="{0D108BD9-81ED-4DB2-BD59-A6C34878D82A}">
                    <a16:rowId xmlns:a16="http://schemas.microsoft.com/office/drawing/2014/main" val="4014754486"/>
                  </a:ext>
                </a:extLst>
              </a:tr>
              <a:tr h="471266">
                <a:tc>
                  <a:txBody>
                    <a:bodyPr/>
                    <a:lstStyle/>
                    <a:p>
                      <a:r>
                        <a:rPr lang="en-US" altLang="zh-TW" sz="1400" dirty="0" smtClean="0"/>
                        <a:t>ICOME</a:t>
                      </a:r>
                      <a:endParaRPr lang="zh-TW" altLang="en-US" sz="1400" dirty="0"/>
                    </a:p>
                  </a:txBody>
                  <a:tcPr marL="68580" marR="68580" marT="34290" marB="34290"/>
                </a:tc>
                <a:tc>
                  <a:txBody>
                    <a:bodyPr/>
                    <a:lstStyle/>
                    <a:p>
                      <a:r>
                        <a:rPr lang="en-US" altLang="zh-TW" sz="1400" dirty="0" smtClean="0"/>
                        <a:t>J.</a:t>
                      </a:r>
                      <a:r>
                        <a:rPr lang="zh-TW" altLang="en-US" sz="1400" dirty="0" smtClean="0"/>
                        <a:t> </a:t>
                      </a:r>
                      <a:r>
                        <a:rPr lang="en-US" altLang="zh-TW" sz="1400" dirty="0" smtClean="0"/>
                        <a:t>T.</a:t>
                      </a:r>
                      <a:r>
                        <a:rPr lang="zh-TW" altLang="en-US" sz="1400" dirty="0" smtClean="0"/>
                        <a:t> </a:t>
                      </a:r>
                      <a:r>
                        <a:rPr lang="en-US" altLang="zh-TW" sz="1400" dirty="0" smtClean="0"/>
                        <a:t>Chen</a:t>
                      </a:r>
                      <a:r>
                        <a:rPr lang="zh-TW" altLang="en-US" sz="1400" dirty="0" smtClean="0"/>
                        <a:t> </a:t>
                      </a:r>
                      <a:endParaRPr lang="en-US" altLang="zh-TW" sz="1400" dirty="0" smtClean="0"/>
                    </a:p>
                  </a:txBody>
                  <a:tcPr marL="68580" marR="68580" marT="34290" marB="34290"/>
                </a:tc>
                <a:extLst>
                  <a:ext uri="{0D108BD9-81ED-4DB2-BD59-A6C34878D82A}">
                    <a16:rowId xmlns:a16="http://schemas.microsoft.com/office/drawing/2014/main" val="144214131"/>
                  </a:ext>
                </a:extLst>
              </a:tr>
            </a:tbl>
          </a:graphicData>
        </a:graphic>
      </p:graphicFrame>
      <p:sp>
        <p:nvSpPr>
          <p:cNvPr id="5" name="標題 1"/>
          <p:cNvSpPr txBox="1">
            <a:spLocks/>
          </p:cNvSpPr>
          <p:nvPr/>
        </p:nvSpPr>
        <p:spPr>
          <a:xfrm>
            <a:off x="3938422" y="5147936"/>
            <a:ext cx="6509936" cy="624215"/>
          </a:xfrm>
          <a:prstGeom prst="rect">
            <a:avLst/>
          </a:prstGeom>
        </p:spPr>
        <p:txBody>
          <a:bodyPr vert="horz" lIns="171450" tIns="171450" rIns="171450" bIns="0" rtlCol="0" anchor="b">
            <a:normAutofit fontScale="97500"/>
          </a:bodyPr>
          <a:lstStyle>
            <a:lvl1pPr algn="ctr" defTabSz="914400" rtl="0" eaLnBrk="1" latinLnBrk="0" hangingPunct="1">
              <a:lnSpc>
                <a:spcPct val="80000"/>
              </a:lnSpc>
              <a:spcBef>
                <a:spcPct val="0"/>
              </a:spcBef>
              <a:buNone/>
              <a:defRPr sz="5400" b="0" i="0" kern="1200" cap="none" spc="-150">
                <a:solidFill>
                  <a:srgbClr val="FFFEFF"/>
                </a:solidFill>
                <a:effectLst/>
                <a:latin typeface="+mj-lt"/>
                <a:ea typeface="+mj-ea"/>
                <a:cs typeface="+mj-cs"/>
              </a:defRPr>
            </a:lvl1pPr>
          </a:lstStyle>
          <a:p>
            <a:r>
              <a:rPr lang="en-US" altLang="zh-TW" sz="1500" dirty="0">
                <a:solidFill>
                  <a:schemeClr val="tx1"/>
                </a:solidFill>
                <a:latin typeface="Times New Roman" panose="02020603050405020304" pitchFamily="18" charset="0"/>
                <a:cs typeface="Times New Roman" panose="02020603050405020304" pitchFamily="18" charset="0"/>
              </a:rPr>
              <a:t>Taiwan role on BEM.ppt</a:t>
            </a:r>
            <a:r>
              <a:rPr lang="zh-TW" altLang="en-US" sz="1500" dirty="0">
                <a:solidFill>
                  <a:schemeClr val="tx1"/>
                </a:solidFill>
                <a:latin typeface="Times New Roman" panose="02020603050405020304" pitchFamily="18" charset="0"/>
                <a:cs typeface="Times New Roman" panose="02020603050405020304" pitchFamily="18" charset="0"/>
              </a:rPr>
              <a:t> </a:t>
            </a:r>
            <a:r>
              <a:rPr lang="en-US" altLang="zh-TW" sz="1500" dirty="0">
                <a:solidFill>
                  <a:schemeClr val="tx1"/>
                </a:solidFill>
                <a:latin typeface="Times New Roman" panose="02020603050405020304" pitchFamily="18" charset="0"/>
                <a:cs typeface="Times New Roman" panose="02020603050405020304" pitchFamily="18" charset="0"/>
              </a:rPr>
              <a:t>by</a:t>
            </a:r>
            <a:r>
              <a:rPr lang="zh-TW" altLang="en-US" sz="1500" dirty="0">
                <a:solidFill>
                  <a:schemeClr val="tx1"/>
                </a:solidFill>
                <a:latin typeface="Times New Roman" panose="02020603050405020304" pitchFamily="18" charset="0"/>
                <a:cs typeface="Times New Roman" panose="02020603050405020304" pitchFamily="18" charset="0"/>
              </a:rPr>
              <a:t> </a:t>
            </a:r>
            <a:r>
              <a:rPr lang="en-US" altLang="zh-TW" sz="1500" dirty="0">
                <a:solidFill>
                  <a:schemeClr val="tx1"/>
                </a:solidFill>
                <a:latin typeface="Rage Italic LET" pitchFamily="2" charset="0"/>
                <a:cs typeface="Times New Roman" panose="02020603050405020304" pitchFamily="18" charset="0"/>
              </a:rPr>
              <a:t>KT</a:t>
            </a:r>
            <a:endParaRPr lang="zh-TW" altLang="en-US" sz="1500" dirty="0">
              <a:solidFill>
                <a:schemeClr val="tx1"/>
              </a:solidFill>
              <a:latin typeface="Rage Italic LET" pitchFamily="2" charset="0"/>
              <a:cs typeface="Times New Roman" panose="02020603050405020304" pitchFamily="18" charset="0"/>
            </a:endParaRPr>
          </a:p>
        </p:txBody>
      </p:sp>
    </p:spTree>
    <p:extLst>
      <p:ext uri="{BB962C8B-B14F-4D97-AF65-F5344CB8AC3E}">
        <p14:creationId xmlns:p14="http://schemas.microsoft.com/office/powerpoint/2010/main" val="2072323637"/>
      </p:ext>
    </p:extLst>
  </p:cSld>
  <p:clrMapOvr>
    <a:masterClrMapping/>
  </p:clrMapOvr>
  <p:transition>
    <p:cove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62" y="4408290"/>
            <a:ext cx="1212490" cy="1551988"/>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r="9058"/>
          <a:stretch/>
        </p:blipFill>
        <p:spPr>
          <a:xfrm>
            <a:off x="3530960" y="4516637"/>
            <a:ext cx="1290551" cy="1419091"/>
          </a:xfrm>
          <a:prstGeom prst="rect">
            <a:avLst/>
          </a:prstGeom>
        </p:spPr>
      </p:pic>
      <p:sp>
        <p:nvSpPr>
          <p:cNvPr id="2" name="標題 1"/>
          <p:cNvSpPr>
            <a:spLocks noGrp="1"/>
          </p:cNvSpPr>
          <p:nvPr>
            <p:ph type="title"/>
          </p:nvPr>
        </p:nvSpPr>
        <p:spPr>
          <a:xfrm>
            <a:off x="-1067209" y="87448"/>
            <a:ext cx="9813776" cy="1224136"/>
          </a:xfrm>
        </p:spPr>
        <p:txBody>
          <a:bodyPr>
            <a:normAutofit/>
          </a:bodyPr>
          <a:lstStyle/>
          <a:p>
            <a:r>
              <a:rPr lang="en-US" altLang="zh-TW" sz="4000" dirty="0">
                <a:solidFill>
                  <a:schemeClr val="tx2"/>
                </a:solidFill>
                <a:latin typeface="Times New Roman" panose="02020603050405020304" pitchFamily="18" charset="0"/>
                <a:cs typeface="Times New Roman" panose="02020603050405020304" pitchFamily="18" charset="0"/>
              </a:rPr>
              <a:t>NTOU/MSV Editorial Staff </a:t>
            </a:r>
            <a:r>
              <a:rPr lang="en-US" altLang="zh-TW" sz="4000" dirty="0" smtClean="0">
                <a:solidFill>
                  <a:schemeClr val="tx2"/>
                </a:solidFill>
                <a:latin typeface="Times New Roman" panose="02020603050405020304" pitchFamily="18" charset="0"/>
                <a:cs typeface="Times New Roman" panose="02020603050405020304" pitchFamily="18" charset="0"/>
              </a:rPr>
              <a:t>2021</a:t>
            </a:r>
            <a:r>
              <a:rPr lang="en-US" altLang="zh-TW" sz="4000" dirty="0">
                <a:solidFill>
                  <a:schemeClr val="tx2"/>
                </a:solidFill>
                <a:latin typeface="Times New Roman" panose="02020603050405020304" pitchFamily="18" charset="0"/>
                <a:cs typeface="Times New Roman" panose="02020603050405020304" pitchFamily="18" charset="0"/>
              </a:rPr>
              <a:t/>
            </a:r>
            <a:br>
              <a:rPr lang="en-US" altLang="zh-TW" sz="4000" dirty="0">
                <a:solidFill>
                  <a:schemeClr val="tx2"/>
                </a:solidFill>
                <a:latin typeface="Times New Roman" panose="02020603050405020304" pitchFamily="18" charset="0"/>
                <a:cs typeface="Times New Roman" panose="02020603050405020304" pitchFamily="18" charset="0"/>
              </a:rPr>
            </a:br>
            <a:r>
              <a:rPr lang="en-US" altLang="zh-TW" sz="4000" dirty="0">
                <a:solidFill>
                  <a:schemeClr val="tx2"/>
                </a:solidFill>
                <a:latin typeface="Times New Roman" panose="02020603050405020304" pitchFamily="18" charset="0"/>
                <a:cs typeface="Times New Roman" panose="02020603050405020304" pitchFamily="18" charset="0"/>
              </a:rPr>
              <a:t>(Associate Editor: Chen J T)</a:t>
            </a:r>
            <a:endParaRPr lang="zh-TW" altLang="en-US" sz="4000" dirty="0">
              <a:solidFill>
                <a:schemeClr val="tx2"/>
              </a:solidFill>
              <a:latin typeface="Times New Roman" panose="02020603050405020304" pitchFamily="18" charset="0"/>
              <a:cs typeface="Times New Roman" panose="02020603050405020304" pitchFamily="18" charset="0"/>
            </a:endParaRPr>
          </a:p>
        </p:txBody>
      </p:sp>
      <p:pic>
        <p:nvPicPr>
          <p:cNvPr id="1027" name="Picture 3" descr="Engineering Analysis with Boundary Elements"/>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5824" y="1340768"/>
            <a:ext cx="1718313"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p:cNvPicPr>
            <a:picLocks/>
          </p:cNvPicPr>
          <p:nvPr/>
        </p:nvPicPr>
        <p:blipFill>
          <a:blip r:embed="rId5">
            <a:extLst>
              <a:ext uri="{28A0092B-C50C-407E-A947-70E740481C1C}">
                <a14:useLocalDpi xmlns:a14="http://schemas.microsoft.com/office/drawing/2010/main" val="0"/>
              </a:ext>
            </a:extLst>
          </a:blip>
          <a:stretch>
            <a:fillRect/>
          </a:stretch>
        </p:blipFill>
        <p:spPr>
          <a:xfrm>
            <a:off x="424738" y="1340768"/>
            <a:ext cx="1800000" cy="2520000"/>
          </a:xfrm>
          <a:prstGeom prst="rect">
            <a:avLst/>
          </a:prstGeom>
        </p:spPr>
      </p:pic>
      <p:sp>
        <p:nvSpPr>
          <p:cNvPr id="8" name="文字方塊 7"/>
          <p:cNvSpPr txBox="1"/>
          <p:nvPr/>
        </p:nvSpPr>
        <p:spPr>
          <a:xfrm>
            <a:off x="281487" y="6025237"/>
            <a:ext cx="2160240" cy="646331"/>
          </a:xfrm>
          <a:prstGeom prst="rect">
            <a:avLst/>
          </a:prstGeom>
          <a:noFill/>
        </p:spPr>
        <p:txBody>
          <a:bodyPr wrap="square" rtlCol="0">
            <a:spAutoFit/>
          </a:bodyPr>
          <a:lstStyle/>
          <a:p>
            <a:pPr algn="ctr"/>
            <a:r>
              <a:rPr lang="en-US" altLang="zh-TW" dirty="0" err="1">
                <a:solidFill>
                  <a:srgbClr val="00B050"/>
                </a:solidFill>
                <a:latin typeface="Times New Roman" panose="02020603050405020304" pitchFamily="18" charset="0"/>
                <a:cs typeface="Times New Roman" panose="02020603050405020304" pitchFamily="18" charset="0"/>
              </a:rPr>
              <a:t>Jeng</a:t>
            </a:r>
            <a:r>
              <a:rPr lang="en-US" altLang="zh-TW" dirty="0">
                <a:solidFill>
                  <a:srgbClr val="00B050"/>
                </a:solidFill>
                <a:latin typeface="Times New Roman" panose="02020603050405020304" pitchFamily="18" charset="0"/>
                <a:cs typeface="Times New Roman" panose="02020603050405020304" pitchFamily="18" charset="0"/>
              </a:rPr>
              <a:t>-Hong Kao</a:t>
            </a:r>
          </a:p>
          <a:p>
            <a:pPr algn="ctr"/>
            <a:r>
              <a:rPr lang="zh-TW" altLang="en-US" dirty="0">
                <a:latin typeface="Times New Roman" panose="02020603050405020304" pitchFamily="18" charset="0"/>
                <a:cs typeface="Times New Roman" panose="02020603050405020304" pitchFamily="18" charset="0"/>
              </a:rPr>
              <a:t>高政宏</a:t>
            </a:r>
          </a:p>
        </p:txBody>
      </p:sp>
      <p:sp>
        <p:nvSpPr>
          <p:cNvPr id="16" name="文字方塊 15"/>
          <p:cNvSpPr txBox="1"/>
          <p:nvPr/>
        </p:nvSpPr>
        <p:spPr>
          <a:xfrm>
            <a:off x="3161807" y="6040570"/>
            <a:ext cx="2160240" cy="646331"/>
          </a:xfrm>
          <a:prstGeom prst="rect">
            <a:avLst/>
          </a:prstGeom>
          <a:noFill/>
        </p:spPr>
        <p:txBody>
          <a:bodyPr wrap="square" rtlCol="0">
            <a:spAutoFit/>
          </a:bodyPr>
          <a:lstStyle/>
          <a:p>
            <a:pPr algn="ctr"/>
            <a:r>
              <a:rPr lang="en-US" altLang="zh-TW" dirty="0">
                <a:solidFill>
                  <a:srgbClr val="00B050"/>
                </a:solidFill>
                <a:latin typeface="Times New Roman" panose="02020603050405020304" pitchFamily="18" charset="0"/>
                <a:cs typeface="Times New Roman" panose="02020603050405020304" pitchFamily="18" charset="0"/>
              </a:rPr>
              <a:t>Yi-Ling Huang</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黃乙玲</a:t>
            </a:r>
            <a:endParaRPr lang="en-US" altLang="zh-TW" dirty="0">
              <a:latin typeface="Times New Roman" panose="02020603050405020304" pitchFamily="18" charset="0"/>
              <a:cs typeface="Times New Roman" panose="02020603050405020304" pitchFamily="18" charset="0"/>
            </a:endParaRPr>
          </a:p>
        </p:txBody>
      </p:sp>
      <p:grpSp>
        <p:nvGrpSpPr>
          <p:cNvPr id="10" name="群組 9"/>
          <p:cNvGrpSpPr/>
          <p:nvPr/>
        </p:nvGrpSpPr>
        <p:grpSpPr>
          <a:xfrm>
            <a:off x="578327" y="5649097"/>
            <a:ext cx="1440160" cy="411815"/>
            <a:chOff x="-36512" y="107340"/>
            <a:chExt cx="1440160" cy="411815"/>
          </a:xfrm>
        </p:grpSpPr>
        <p:sp>
          <p:nvSpPr>
            <p:cNvPr id="9" name="圓角矩形 8"/>
            <p:cNvSpPr/>
            <p:nvPr/>
          </p:nvSpPr>
          <p:spPr>
            <a:xfrm>
              <a:off x="71500" y="149823"/>
              <a:ext cx="1224136" cy="369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36512" y="107340"/>
              <a:ext cx="1440160" cy="369332"/>
            </a:xfrm>
            <a:prstGeom prst="rect">
              <a:avLst/>
            </a:prstGeom>
            <a:noFill/>
            <a:ln>
              <a:noFill/>
            </a:ln>
          </p:spPr>
          <p:txBody>
            <a:bodyPr wrap="square" rtlCol="0">
              <a:spAutoFit/>
            </a:bodyPr>
            <a:lstStyle/>
            <a:p>
              <a:pPr algn="ctr"/>
              <a:r>
                <a:rPr lang="en-US" altLang="zh-TW" dirty="0">
                  <a:solidFill>
                    <a:schemeClr val="bg1"/>
                  </a:solidFill>
                  <a:effectLst>
                    <a:reflection blurRad="6350" stA="60000" endA="900" endPos="58000" dir="5400000" sy="-100000" algn="bl" rotWithShape="0"/>
                  </a:effectLst>
                  <a:latin typeface="Times New Roman" panose="02020603050405020304" pitchFamily="18" charset="0"/>
                  <a:ea typeface="標楷體" panose="03000509000000000000" pitchFamily="65" charset="-120"/>
                  <a:cs typeface="Times New Roman" panose="02020603050405020304" pitchFamily="18" charset="0"/>
                </a:rPr>
                <a:t>Secretary</a:t>
              </a:r>
              <a:endParaRPr lang="zh-TW" altLang="en-US" dirty="0">
                <a:solidFill>
                  <a:schemeClr val="bg1"/>
                </a:solidFill>
                <a:effectLst>
                  <a:reflection blurRad="6350" stA="60000" endA="900" endPos="58000" dir="5400000" sy="-100000" algn="bl" rotWithShape="0"/>
                </a:effectLst>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27" name="文字方塊 26"/>
          <p:cNvSpPr txBox="1"/>
          <p:nvPr/>
        </p:nvSpPr>
        <p:spPr>
          <a:xfrm>
            <a:off x="209479" y="3789041"/>
            <a:ext cx="2160240" cy="646331"/>
          </a:xfrm>
          <a:prstGeom prst="rect">
            <a:avLst/>
          </a:prstGeom>
          <a:noFill/>
        </p:spPr>
        <p:txBody>
          <a:bodyPr wrap="square" rtlCol="0">
            <a:spAutoFit/>
          </a:bodyPr>
          <a:lstStyle/>
          <a:p>
            <a:pPr algn="ct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Taylor &amp; Francis</a:t>
            </a:r>
          </a:p>
          <a:p>
            <a:pPr algn="ct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I.F.</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0.667/Q4</a:t>
            </a:r>
          </a:p>
        </p:txBody>
      </p:sp>
      <p:sp>
        <p:nvSpPr>
          <p:cNvPr id="28" name="文字方塊 27"/>
          <p:cNvSpPr txBox="1"/>
          <p:nvPr/>
        </p:nvSpPr>
        <p:spPr>
          <a:xfrm>
            <a:off x="3089799" y="3789041"/>
            <a:ext cx="2160240" cy="646331"/>
          </a:xfrm>
          <a:prstGeom prst="rect">
            <a:avLst/>
          </a:prstGeom>
          <a:noFill/>
        </p:spPr>
        <p:txBody>
          <a:bodyPr wrap="square" rtlCol="0">
            <a:spAutoFit/>
          </a:bodyPr>
          <a:lstStyle/>
          <a:p>
            <a:pPr algn="ct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Elsevier</a:t>
            </a:r>
          </a:p>
          <a:p>
            <a:pPr algn="ctr"/>
            <a:r>
              <a:rPr lang="en-US" altLang="zh-TW" dirty="0">
                <a:solidFill>
                  <a:srgbClr val="FF0000"/>
                </a:solidFill>
                <a:latin typeface="Times New Roman" panose="02020603050405020304" pitchFamily="18" charset="0"/>
                <a:cs typeface="Times New Roman" panose="02020603050405020304" pitchFamily="18" charset="0"/>
              </a:rPr>
              <a:t>I.F.</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2.884/Q1</a:t>
            </a:r>
          </a:p>
        </p:txBody>
      </p:sp>
      <p:sp>
        <p:nvSpPr>
          <p:cNvPr id="29" name="文字方塊 28"/>
          <p:cNvSpPr txBox="1"/>
          <p:nvPr/>
        </p:nvSpPr>
        <p:spPr>
          <a:xfrm>
            <a:off x="5458285" y="3781099"/>
            <a:ext cx="3312368" cy="646331"/>
          </a:xfrm>
          <a:prstGeom prst="rect">
            <a:avLst/>
          </a:prstGeom>
          <a:noFill/>
        </p:spPr>
        <p:txBody>
          <a:bodyPr wrap="square" rtlCol="0">
            <a:spAutoFit/>
          </a:bodyPr>
          <a:lstStyle/>
          <a:p>
            <a:pPr algn="ct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Oxford Univ. Press</a:t>
            </a:r>
          </a:p>
          <a:p>
            <a:pPr algn="ctr"/>
            <a:r>
              <a:rPr lang="en-US" altLang="zh-TW" dirty="0">
                <a:solidFill>
                  <a:srgbClr val="FF0000"/>
                </a:solidFill>
                <a:latin typeface="Times New Roman" panose="02020603050405020304" pitchFamily="18" charset="0"/>
                <a:cs typeface="Times New Roman" panose="02020603050405020304" pitchFamily="18" charset="0"/>
              </a:rPr>
              <a:t>I.F.</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1.293/Q4</a:t>
            </a:r>
          </a:p>
        </p:txBody>
      </p:sp>
      <p:pic>
        <p:nvPicPr>
          <p:cNvPr id="30" name="Picture 7"/>
          <p:cNvPicPr>
            <a:picLocks noChangeArrowheads="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b="12079"/>
          <a:stretch/>
        </p:blipFill>
        <p:spPr bwMode="auto">
          <a:xfrm>
            <a:off x="6489214" y="4395283"/>
            <a:ext cx="1267969" cy="1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文字方塊 30"/>
          <p:cNvSpPr txBox="1"/>
          <p:nvPr/>
        </p:nvSpPr>
        <p:spPr>
          <a:xfrm>
            <a:off x="6078344" y="6049245"/>
            <a:ext cx="2160240" cy="646331"/>
          </a:xfrm>
          <a:prstGeom prst="rect">
            <a:avLst/>
          </a:prstGeom>
          <a:noFill/>
        </p:spPr>
        <p:txBody>
          <a:bodyPr wrap="square" rtlCol="0">
            <a:spAutoFit/>
          </a:bodyPr>
          <a:lstStyle/>
          <a:p>
            <a:pPr algn="ctr"/>
            <a:r>
              <a:rPr lang="en-US" altLang="zh-TW" dirty="0" err="1">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Shing</a:t>
            </a:r>
            <a:r>
              <a:rPr lang="en-US" altLang="zh-TW"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-Kai Kao</a:t>
            </a:r>
          </a:p>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高聖凱</a:t>
            </a:r>
          </a:p>
        </p:txBody>
      </p:sp>
      <p:grpSp>
        <p:nvGrpSpPr>
          <p:cNvPr id="32" name="群組 31"/>
          <p:cNvGrpSpPr/>
          <p:nvPr/>
        </p:nvGrpSpPr>
        <p:grpSpPr>
          <a:xfrm>
            <a:off x="6392757" y="5632889"/>
            <a:ext cx="1460881" cy="411815"/>
            <a:chOff x="-36512" y="107340"/>
            <a:chExt cx="1440160" cy="411815"/>
          </a:xfrm>
        </p:grpSpPr>
        <p:sp>
          <p:nvSpPr>
            <p:cNvPr id="33" name="圓角矩形 32"/>
            <p:cNvSpPr/>
            <p:nvPr/>
          </p:nvSpPr>
          <p:spPr>
            <a:xfrm>
              <a:off x="71500" y="149823"/>
              <a:ext cx="1224136" cy="369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p:cNvSpPr txBox="1"/>
            <p:nvPr/>
          </p:nvSpPr>
          <p:spPr>
            <a:xfrm>
              <a:off x="-36512" y="107340"/>
              <a:ext cx="1440160" cy="369332"/>
            </a:xfrm>
            <a:prstGeom prst="rect">
              <a:avLst/>
            </a:prstGeom>
            <a:noFill/>
            <a:ln>
              <a:noFill/>
            </a:ln>
          </p:spPr>
          <p:txBody>
            <a:bodyPr wrap="square" rtlCol="0">
              <a:spAutoFit/>
            </a:bodyPr>
            <a:lstStyle/>
            <a:p>
              <a:pPr algn="ctr"/>
              <a:r>
                <a:rPr lang="en-US" altLang="zh-TW" dirty="0">
                  <a:solidFill>
                    <a:schemeClr val="bg1"/>
                  </a:solidFill>
                  <a:effectLst>
                    <a:reflection blurRad="6350" stA="60000" endA="900" endPos="58000" dir="5400000" sy="-100000" algn="bl" rotWithShape="0"/>
                  </a:effectLst>
                  <a:latin typeface="Times New Roman" panose="02020603050405020304" pitchFamily="18" charset="0"/>
                  <a:ea typeface="標楷體" panose="03000509000000000000" pitchFamily="65" charset="-120"/>
                  <a:cs typeface="Times New Roman" panose="02020603050405020304" pitchFamily="18" charset="0"/>
                </a:rPr>
                <a:t>Secretary</a:t>
              </a:r>
              <a:endParaRPr lang="zh-TW" altLang="en-US" dirty="0">
                <a:solidFill>
                  <a:schemeClr val="bg1"/>
                </a:solidFill>
                <a:effectLst>
                  <a:reflection blurRad="6350" stA="60000" endA="900" endPos="58000" dir="5400000" sy="-100000" algn="bl" rotWithShape="0"/>
                </a:effectLst>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1" name="文字方塊 10"/>
          <p:cNvSpPr txBox="1"/>
          <p:nvPr/>
        </p:nvSpPr>
        <p:spPr>
          <a:xfrm>
            <a:off x="5322048" y="6631216"/>
            <a:ext cx="2909771" cy="246221"/>
          </a:xfrm>
          <a:prstGeom prst="rect">
            <a:avLst/>
          </a:prstGeom>
          <a:noFill/>
        </p:spPr>
        <p:txBody>
          <a:bodyPr wrap="none" rtlCol="0">
            <a:spAutoFit/>
          </a:bodyPr>
          <a:lstStyle/>
          <a:p>
            <a:r>
              <a:rPr lang="en-US" altLang="zh-TW" sz="1000" dirty="0" err="1">
                <a:latin typeface="+mn-ea"/>
              </a:rPr>
              <a:t>Filename:Associate</a:t>
            </a:r>
            <a:r>
              <a:rPr lang="en-US" altLang="zh-TW" sz="1000" dirty="0">
                <a:latin typeface="+mn-ea"/>
              </a:rPr>
              <a:t> Editor-2020 by </a:t>
            </a:r>
            <a:r>
              <a:rPr lang="zh-TW" altLang="en-US" sz="1000" dirty="0">
                <a:latin typeface="+mn-ea"/>
              </a:rPr>
              <a:t>蘇祉瑜 </a:t>
            </a:r>
            <a:r>
              <a:rPr lang="en-US" altLang="zh-TW" sz="1000" dirty="0">
                <a:latin typeface="+mn-ea"/>
              </a:rPr>
              <a:t>2020.10.13</a:t>
            </a:r>
            <a:endParaRPr lang="zh-TW" altLang="en-US" sz="1000" dirty="0">
              <a:latin typeface="+mn-ea"/>
            </a:endParaRPr>
          </a:p>
        </p:txBody>
      </p:sp>
      <p:grpSp>
        <p:nvGrpSpPr>
          <p:cNvPr id="25" name="群組 24"/>
          <p:cNvGrpSpPr/>
          <p:nvPr/>
        </p:nvGrpSpPr>
        <p:grpSpPr>
          <a:xfrm>
            <a:off x="3472655" y="5659903"/>
            <a:ext cx="1440160" cy="411815"/>
            <a:chOff x="-36512" y="107340"/>
            <a:chExt cx="1440160" cy="411815"/>
          </a:xfrm>
        </p:grpSpPr>
        <p:sp>
          <p:nvSpPr>
            <p:cNvPr id="26" name="圓角矩形 25"/>
            <p:cNvSpPr/>
            <p:nvPr/>
          </p:nvSpPr>
          <p:spPr>
            <a:xfrm>
              <a:off x="71500" y="149823"/>
              <a:ext cx="1224136" cy="369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36512" y="107340"/>
              <a:ext cx="1440160" cy="369332"/>
            </a:xfrm>
            <a:prstGeom prst="rect">
              <a:avLst/>
            </a:prstGeom>
            <a:noFill/>
            <a:ln>
              <a:noFill/>
            </a:ln>
          </p:spPr>
          <p:txBody>
            <a:bodyPr wrap="square" rtlCol="0">
              <a:spAutoFit/>
            </a:bodyPr>
            <a:lstStyle/>
            <a:p>
              <a:pPr algn="ctr"/>
              <a:r>
                <a:rPr lang="en-US" altLang="zh-TW" dirty="0">
                  <a:solidFill>
                    <a:schemeClr val="bg1"/>
                  </a:solidFill>
                  <a:effectLst>
                    <a:reflection blurRad="6350" stA="60000" endA="900" endPos="58000" dir="5400000" sy="-100000" algn="bl" rotWithShape="0"/>
                  </a:effectLst>
                  <a:latin typeface="Times New Roman" panose="02020603050405020304" pitchFamily="18" charset="0"/>
                  <a:ea typeface="標楷體" panose="03000509000000000000" pitchFamily="65" charset="-120"/>
                  <a:cs typeface="Times New Roman" panose="02020603050405020304" pitchFamily="18" charset="0"/>
                </a:rPr>
                <a:t>Secretary</a:t>
              </a:r>
              <a:endParaRPr lang="zh-TW" altLang="en-US" dirty="0">
                <a:solidFill>
                  <a:schemeClr val="bg1"/>
                </a:solidFill>
                <a:effectLst>
                  <a:reflection blurRad="6350" stA="60000" endA="900" endPos="58000" dir="5400000" sy="-100000" algn="bl" rotWithShape="0"/>
                </a:effectLst>
                <a:latin typeface="Times New Roman" panose="02020603050405020304" pitchFamily="18" charset="0"/>
                <a:ea typeface="標楷體" panose="03000509000000000000" pitchFamily="65" charset="-120"/>
                <a:cs typeface="Times New Roman" panose="02020603050405020304" pitchFamily="18" charset="0"/>
              </a:endParaRPr>
            </a:p>
          </p:txBody>
        </p:sp>
      </p:grpSp>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9268" y="1292837"/>
            <a:ext cx="1815709" cy="2567932"/>
          </a:xfrm>
          <a:prstGeom prst="rect">
            <a:avLst/>
          </a:prstGeom>
        </p:spPr>
      </p:pic>
      <p:pic>
        <p:nvPicPr>
          <p:cNvPr id="3" name="圖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5960" y="1060251"/>
            <a:ext cx="2944981" cy="4005870"/>
          </a:xfrm>
          <a:prstGeom prst="rect">
            <a:avLst/>
          </a:prstGeom>
        </p:spPr>
      </p:pic>
      <p:pic>
        <p:nvPicPr>
          <p:cNvPr id="36" name="圖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9750" y="5245536"/>
            <a:ext cx="1243584" cy="1256061"/>
          </a:xfrm>
          <a:prstGeom prst="rect">
            <a:avLst/>
          </a:prstGeom>
        </p:spPr>
      </p:pic>
      <p:sp>
        <p:nvSpPr>
          <p:cNvPr id="37" name="文字方塊 36"/>
          <p:cNvSpPr txBox="1"/>
          <p:nvPr/>
        </p:nvSpPr>
        <p:spPr>
          <a:xfrm>
            <a:off x="9336392" y="5217550"/>
            <a:ext cx="3312368" cy="1200329"/>
          </a:xfrm>
          <a:prstGeom prst="rect">
            <a:avLst/>
          </a:prstGeom>
          <a:noFill/>
        </p:spPr>
        <p:txBody>
          <a:bodyPr wrap="square" rtlCol="0">
            <a:spAutoFit/>
          </a:bodyPr>
          <a:lstStyle/>
          <a:p>
            <a:pPr algn="ct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Elsevier, 2021</a:t>
            </a:r>
            <a:endPar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dirty="0">
                <a:solidFill>
                  <a:srgbClr val="FF0000"/>
                </a:solidFill>
                <a:latin typeface="Times New Roman" panose="02020603050405020304" pitchFamily="18" charset="0"/>
                <a:cs typeface="Times New Roman" panose="02020603050405020304" pitchFamily="18" charset="0"/>
              </a:rPr>
              <a:t>I.F.</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smtClean="0">
                <a:solidFill>
                  <a:srgbClr val="FF0000"/>
                </a:solidFill>
                <a:latin typeface="Times New Roman" panose="02020603050405020304" pitchFamily="18" charset="0"/>
                <a:cs typeface="Times New Roman" panose="02020603050405020304" pitchFamily="18" charset="0"/>
              </a:rPr>
              <a:t>1.293/Q4</a:t>
            </a:r>
          </a:p>
          <a:p>
            <a:pPr algn="ctr"/>
            <a:r>
              <a:rPr lang="en-US" altLang="zh-TW" dirty="0" err="1" smtClean="0">
                <a:solidFill>
                  <a:srgbClr val="FF0000"/>
                </a:solidFill>
                <a:latin typeface="Times New Roman" panose="02020603050405020304" pitchFamily="18" charset="0"/>
                <a:cs typeface="Times New Roman" panose="02020603050405020304" pitchFamily="18" charset="0"/>
              </a:rPr>
              <a:t>Exective</a:t>
            </a:r>
            <a:r>
              <a:rPr lang="en-US" altLang="zh-TW" dirty="0" smtClean="0">
                <a:solidFill>
                  <a:srgbClr val="FF0000"/>
                </a:solidFill>
                <a:latin typeface="Times New Roman" panose="02020603050405020304" pitchFamily="18" charset="0"/>
                <a:cs typeface="Times New Roman" panose="02020603050405020304" pitchFamily="18" charset="0"/>
              </a:rPr>
              <a:t> Editor</a:t>
            </a:r>
          </a:p>
          <a:p>
            <a:pPr algn="ctr"/>
            <a:r>
              <a:rPr lang="en-US" altLang="zh-TW" dirty="0" smtClean="0">
                <a:solidFill>
                  <a:srgbClr val="FF0000"/>
                </a:solidFill>
                <a:latin typeface="Times New Roman" panose="02020603050405020304" pitchFamily="18" charset="0"/>
                <a:cs typeface="Times New Roman" panose="02020603050405020304" pitchFamily="18" charset="0"/>
              </a:rPr>
              <a:t>(1999-2001)</a:t>
            </a:r>
            <a:endParaRPr lang="en-US" altLang="zh-TW"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2832415"/>
      </p:ext>
    </p:extLst>
  </p:cSld>
  <p:clrMapOvr>
    <a:masterClrMapping/>
  </p:clrMapOvr>
  <p:transition>
    <p:cove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710" y="1092658"/>
            <a:ext cx="7766619" cy="4084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5" name="表格 4"/>
          <p:cNvGraphicFramePr>
            <a:graphicFrameLocks noGrp="1"/>
          </p:cNvGraphicFramePr>
          <p:nvPr>
            <p:extLst/>
          </p:nvPr>
        </p:nvGraphicFramePr>
        <p:xfrm>
          <a:off x="1847529" y="5376821"/>
          <a:ext cx="8496945" cy="1364548"/>
        </p:xfrm>
        <a:graphic>
          <a:graphicData uri="http://schemas.openxmlformats.org/drawingml/2006/table">
            <a:tbl>
              <a:tblPr firstRow="1" bandRow="1">
                <a:tableStyleId>{5C22544A-7EE6-4342-B048-85BDC9FD1C3A}</a:tableStyleId>
              </a:tblPr>
              <a:tblGrid>
                <a:gridCol w="1699389">
                  <a:extLst>
                    <a:ext uri="{9D8B030D-6E8A-4147-A177-3AD203B41FA5}">
                      <a16:colId xmlns:a16="http://schemas.microsoft.com/office/drawing/2014/main" val="20000"/>
                    </a:ext>
                  </a:extLst>
                </a:gridCol>
                <a:gridCol w="1699389">
                  <a:extLst>
                    <a:ext uri="{9D8B030D-6E8A-4147-A177-3AD203B41FA5}">
                      <a16:colId xmlns:a16="http://schemas.microsoft.com/office/drawing/2014/main" val="20001"/>
                    </a:ext>
                  </a:extLst>
                </a:gridCol>
                <a:gridCol w="1699389">
                  <a:extLst>
                    <a:ext uri="{9D8B030D-6E8A-4147-A177-3AD203B41FA5}">
                      <a16:colId xmlns:a16="http://schemas.microsoft.com/office/drawing/2014/main" val="20002"/>
                    </a:ext>
                  </a:extLst>
                </a:gridCol>
                <a:gridCol w="1699389">
                  <a:extLst>
                    <a:ext uri="{9D8B030D-6E8A-4147-A177-3AD203B41FA5}">
                      <a16:colId xmlns:a16="http://schemas.microsoft.com/office/drawing/2014/main" val="20003"/>
                    </a:ext>
                  </a:extLst>
                </a:gridCol>
                <a:gridCol w="1699389">
                  <a:extLst>
                    <a:ext uri="{9D8B030D-6E8A-4147-A177-3AD203B41FA5}">
                      <a16:colId xmlns:a16="http://schemas.microsoft.com/office/drawing/2014/main" val="20004"/>
                    </a:ext>
                  </a:extLst>
                </a:gridCol>
              </a:tblGrid>
              <a:tr h="411837">
                <a:tc>
                  <a:txBody>
                    <a:bodyPr/>
                    <a:lstStyle/>
                    <a:p>
                      <a:pPr algn="ctr"/>
                      <a:r>
                        <a:rPr lang="en-US" altLang="zh-TW" dirty="0" smtClean="0"/>
                        <a:t>China</a:t>
                      </a:r>
                      <a:endParaRPr lang="zh-TW" altLang="en-US" dirty="0"/>
                    </a:p>
                  </a:txBody>
                  <a:tcPr/>
                </a:tc>
                <a:tc>
                  <a:txBody>
                    <a:bodyPr/>
                    <a:lstStyle/>
                    <a:p>
                      <a:pPr algn="ctr"/>
                      <a:r>
                        <a:rPr lang="en-US" altLang="zh-TW" dirty="0" smtClean="0"/>
                        <a:t>Iran</a:t>
                      </a:r>
                      <a:endParaRPr lang="zh-TW" altLang="en-US" dirty="0"/>
                    </a:p>
                  </a:txBody>
                  <a:tcPr/>
                </a:tc>
                <a:tc>
                  <a:txBody>
                    <a:bodyPr/>
                    <a:lstStyle/>
                    <a:p>
                      <a:pPr algn="ctr"/>
                      <a:r>
                        <a:rPr lang="en-US" altLang="zh-TW" dirty="0" smtClean="0"/>
                        <a:t>United States</a:t>
                      </a:r>
                      <a:endParaRPr lang="zh-TW" altLang="en-US" dirty="0"/>
                    </a:p>
                  </a:txBody>
                  <a:tcPr/>
                </a:tc>
                <a:tc>
                  <a:txBody>
                    <a:bodyPr/>
                    <a:lstStyle/>
                    <a:p>
                      <a:pPr algn="ctr"/>
                      <a:r>
                        <a:rPr lang="en-US" altLang="zh-TW" dirty="0" smtClean="0"/>
                        <a:t>Taiwan</a:t>
                      </a:r>
                      <a:endParaRPr lang="zh-TW" altLang="en-US" dirty="0"/>
                    </a:p>
                  </a:txBody>
                  <a:tcPr/>
                </a:tc>
                <a:tc>
                  <a:txBody>
                    <a:bodyPr/>
                    <a:lstStyle/>
                    <a:p>
                      <a:pPr algn="ctr"/>
                      <a:r>
                        <a:rPr lang="en-US" altLang="zh-TW" dirty="0" smtClean="0"/>
                        <a:t>United kingdom</a:t>
                      </a:r>
                      <a:endParaRPr lang="zh-TW" altLang="en-US" dirty="0"/>
                    </a:p>
                  </a:txBody>
                  <a:tcPr/>
                </a:tc>
                <a:extLst>
                  <a:ext uri="{0D108BD9-81ED-4DB2-BD59-A6C34878D82A}">
                    <a16:rowId xmlns:a16="http://schemas.microsoft.com/office/drawing/2014/main" val="10000"/>
                  </a:ext>
                </a:extLst>
              </a:tr>
              <a:tr h="952711">
                <a:tc>
                  <a:txBody>
                    <a:bodyPr/>
                    <a:lstStyle/>
                    <a:p>
                      <a:endParaRPr lang="zh-TW" altLang="en-US" dirty="0"/>
                    </a:p>
                  </a:txBody>
                  <a:tcPr/>
                </a:tc>
                <a:tc>
                  <a:txBody>
                    <a:bodyPr/>
                    <a:lstStyle/>
                    <a:p>
                      <a:endParaRPr lang="zh-TW" altLang="en-US" dirty="0"/>
                    </a:p>
                  </a:txBody>
                  <a:tcPr/>
                </a:tc>
                <a:tc>
                  <a:txBody>
                    <a:bodyPr/>
                    <a:lstStyle/>
                    <a:p>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0001"/>
                  </a:ext>
                </a:extLst>
              </a:tr>
            </a:tbl>
          </a:graphicData>
        </a:graphic>
      </p:graphicFrame>
      <p:cxnSp>
        <p:nvCxnSpPr>
          <p:cNvPr id="9" name="直線接點 8"/>
          <p:cNvCxnSpPr/>
          <p:nvPr/>
        </p:nvCxnSpPr>
        <p:spPr>
          <a:xfrm>
            <a:off x="5879976" y="692696"/>
            <a:ext cx="478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6023992" y="728492"/>
            <a:ext cx="46440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6245138" y="755651"/>
            <a:ext cx="4422862"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05420" y="4521894"/>
            <a:ext cx="2751715"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TW"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Top five</a:t>
            </a:r>
            <a:endParaRPr lang="zh-TW" alt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0" name="圖片 1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714779" y="5832592"/>
            <a:ext cx="1310400" cy="871200"/>
          </a:xfrm>
          <a:prstGeom prst="rect">
            <a:avLst/>
          </a:prstGeom>
        </p:spPr>
      </p:pic>
      <p:pic>
        <p:nvPicPr>
          <p:cNvPr id="21" name="圖片 2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0620" y="5832592"/>
            <a:ext cx="1310400" cy="871200"/>
          </a:xfrm>
          <a:prstGeom prst="rect">
            <a:avLst/>
          </a:prstGeom>
        </p:spPr>
      </p:pic>
      <p:pic>
        <p:nvPicPr>
          <p:cNvPr id="23" name="圖片 2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832304" y="5832592"/>
            <a:ext cx="1310400" cy="871200"/>
          </a:xfrm>
          <a:prstGeom prst="rect">
            <a:avLst/>
          </a:prstGeom>
        </p:spPr>
      </p:pic>
      <p:sp>
        <p:nvSpPr>
          <p:cNvPr id="25" name="矩形 24"/>
          <p:cNvSpPr/>
          <p:nvPr/>
        </p:nvSpPr>
        <p:spPr>
          <a:xfrm>
            <a:off x="2271194" y="46366"/>
            <a:ext cx="765703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TW" sz="3600" b="1" spc="50" dirty="0">
                <a:ln w="11430"/>
                <a:solidFill>
                  <a:srgbClr val="C00000"/>
                </a:solidFill>
                <a:effectLst>
                  <a:outerShdw blurRad="76200" dist="50800" dir="5400000" algn="tl" rotWithShape="0">
                    <a:srgbClr val="000000">
                      <a:alpha val="65000"/>
                    </a:srgbClr>
                  </a:outerShdw>
                </a:effectLst>
              </a:rPr>
              <a:t>BEM Power in the world (NTOU/MSV)</a:t>
            </a:r>
            <a:endParaRPr lang="zh-TW" altLang="en-US" sz="3600" b="1" spc="50" dirty="0">
              <a:ln w="11430"/>
              <a:solidFill>
                <a:srgbClr val="C00000"/>
              </a:solidFill>
              <a:effectLst>
                <a:outerShdw blurRad="76200" dist="50800" dir="5400000" algn="tl" rotWithShape="0">
                  <a:srgbClr val="000000">
                    <a:alpha val="65000"/>
                  </a:srgbClr>
                </a:outerShdw>
              </a:effectLst>
            </a:endParaRPr>
          </a:p>
        </p:txBody>
      </p:sp>
      <p:sp>
        <p:nvSpPr>
          <p:cNvPr id="15" name="矩形 14"/>
          <p:cNvSpPr/>
          <p:nvPr/>
        </p:nvSpPr>
        <p:spPr>
          <a:xfrm>
            <a:off x="7752184" y="3081154"/>
            <a:ext cx="450764"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TW"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a:t>
            </a:r>
            <a:endParaRPr lang="zh-TW" alt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矩形 15"/>
          <p:cNvSpPr/>
          <p:nvPr/>
        </p:nvSpPr>
        <p:spPr>
          <a:xfrm>
            <a:off x="6816081" y="3356992"/>
            <a:ext cx="320921"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TW"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endParaRPr lang="zh-TW" alt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矩形 18"/>
          <p:cNvSpPr/>
          <p:nvPr/>
        </p:nvSpPr>
        <p:spPr>
          <a:xfrm>
            <a:off x="3424462" y="3284984"/>
            <a:ext cx="295274"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TW"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endParaRPr lang="zh-TW" alt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矩形 21"/>
          <p:cNvSpPr/>
          <p:nvPr/>
        </p:nvSpPr>
        <p:spPr>
          <a:xfrm>
            <a:off x="5591944" y="2730406"/>
            <a:ext cx="295274"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TW"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a:t>
            </a:r>
            <a:endParaRPr lang="zh-TW" alt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4" name="矩形 23"/>
          <p:cNvSpPr/>
          <p:nvPr/>
        </p:nvSpPr>
        <p:spPr>
          <a:xfrm>
            <a:off x="8328248" y="3645024"/>
            <a:ext cx="295274"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TW"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a:t>
            </a:r>
            <a:endParaRPr lang="zh-TW" altLang="en-US"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6" name="圖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9650" y="5805264"/>
            <a:ext cx="1309688" cy="871538"/>
          </a:xfrm>
          <a:prstGeom prst="rect">
            <a:avLst/>
          </a:prstGeom>
        </p:spPr>
      </p:pic>
      <p:pic>
        <p:nvPicPr>
          <p:cNvPr id="27" name="圖片 26"/>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104112" y="5805264"/>
            <a:ext cx="1310400" cy="871200"/>
          </a:xfrm>
          <a:prstGeom prst="rect">
            <a:avLst/>
          </a:prstGeom>
        </p:spPr>
      </p:pic>
    </p:spTree>
    <p:extLst>
      <p:ext uri="{BB962C8B-B14F-4D97-AF65-F5344CB8AC3E}">
        <p14:creationId xmlns:p14="http://schemas.microsoft.com/office/powerpoint/2010/main" val="1717812825"/>
      </p:ext>
    </p:extLst>
  </p:cSld>
  <p:clrMapOvr>
    <a:masterClrMapping/>
  </p:clrMapOvr>
  <p:transition>
    <p:cove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271466" y="-47271"/>
            <a:ext cx="9577063" cy="399383"/>
          </a:xfrm>
          <a:prstGeom prst="rect">
            <a:avLst/>
          </a:prstGeom>
          <a:noFill/>
        </p:spPr>
        <p:txBody>
          <a:bodyPr wrap="square" rtlCol="0">
            <a:spAutoFit/>
          </a:bodyPr>
          <a:lstStyle/>
          <a:p>
            <a:pPr algn="ctr"/>
            <a:r>
              <a:rPr lang="en-US" altLang="zh-TW" sz="2000" b="1" dirty="0"/>
              <a:t>History &amp; Background Taiwan BEM workshop (1986-2020) see you in </a:t>
            </a:r>
            <a:r>
              <a:rPr lang="en-US" altLang="zh-TW" sz="2000" b="1" dirty="0" smtClean="0"/>
              <a:t>TKU </a:t>
            </a:r>
            <a:r>
              <a:rPr lang="en-US" altLang="zh-TW" sz="2000" b="1" dirty="0"/>
              <a:t>(BEM </a:t>
            </a:r>
            <a:r>
              <a:rPr lang="en-US" altLang="zh-TW" sz="2000" b="1" dirty="0" smtClean="0"/>
              <a:t>12-2021)</a:t>
            </a:r>
            <a:endParaRPr lang="zh-TW" altLang="en-US" sz="2000" b="1" dirty="0"/>
          </a:p>
        </p:txBody>
      </p:sp>
      <p:graphicFrame>
        <p:nvGraphicFramePr>
          <p:cNvPr id="5" name="表格 4"/>
          <p:cNvGraphicFramePr>
            <a:graphicFrameLocks noGrp="1"/>
          </p:cNvGraphicFramePr>
          <p:nvPr>
            <p:extLst>
              <p:ext uri="{D42A27DB-BD31-4B8C-83A1-F6EECF244321}">
                <p14:modId xmlns:p14="http://schemas.microsoft.com/office/powerpoint/2010/main" val="3697411121"/>
              </p:ext>
            </p:extLst>
          </p:nvPr>
        </p:nvGraphicFramePr>
        <p:xfrm>
          <a:off x="17323" y="332656"/>
          <a:ext cx="8712970" cy="6631186"/>
        </p:xfrm>
        <a:graphic>
          <a:graphicData uri="http://schemas.openxmlformats.org/drawingml/2006/table">
            <a:tbl>
              <a:tblPr firstRow="1" bandRow="1">
                <a:tableStyleId>{5C22544A-7EE6-4342-B048-85BDC9FD1C3A}</a:tableStyleId>
              </a:tblPr>
              <a:tblGrid>
                <a:gridCol w="1742594">
                  <a:extLst>
                    <a:ext uri="{9D8B030D-6E8A-4147-A177-3AD203B41FA5}">
                      <a16:colId xmlns:a16="http://schemas.microsoft.com/office/drawing/2014/main" val="20000"/>
                    </a:ext>
                  </a:extLst>
                </a:gridCol>
                <a:gridCol w="1742594">
                  <a:extLst>
                    <a:ext uri="{9D8B030D-6E8A-4147-A177-3AD203B41FA5}">
                      <a16:colId xmlns:a16="http://schemas.microsoft.com/office/drawing/2014/main" val="20001"/>
                    </a:ext>
                  </a:extLst>
                </a:gridCol>
                <a:gridCol w="1742594">
                  <a:extLst>
                    <a:ext uri="{9D8B030D-6E8A-4147-A177-3AD203B41FA5}">
                      <a16:colId xmlns:a16="http://schemas.microsoft.com/office/drawing/2014/main" val="20002"/>
                    </a:ext>
                  </a:extLst>
                </a:gridCol>
                <a:gridCol w="1742594">
                  <a:extLst>
                    <a:ext uri="{9D8B030D-6E8A-4147-A177-3AD203B41FA5}">
                      <a16:colId xmlns:a16="http://schemas.microsoft.com/office/drawing/2014/main" val="20003"/>
                    </a:ext>
                  </a:extLst>
                </a:gridCol>
                <a:gridCol w="1742594">
                  <a:extLst>
                    <a:ext uri="{9D8B030D-6E8A-4147-A177-3AD203B41FA5}">
                      <a16:colId xmlns:a16="http://schemas.microsoft.com/office/drawing/2014/main" val="20004"/>
                    </a:ext>
                  </a:extLst>
                </a:gridCol>
              </a:tblGrid>
              <a:tr h="288032">
                <a:tc>
                  <a:txBody>
                    <a:bodyPr/>
                    <a:lstStyle/>
                    <a:p>
                      <a:pPr algn="ctr"/>
                      <a:r>
                        <a:rPr lang="en-US" altLang="zh-TW" sz="1400" dirty="0" smtClean="0"/>
                        <a:t>Year</a:t>
                      </a:r>
                      <a:endParaRPr lang="zh-TW" altLang="en-US" sz="1400" dirty="0"/>
                    </a:p>
                  </a:txBody>
                  <a:tcPr anchor="ctr"/>
                </a:tc>
                <a:tc>
                  <a:txBody>
                    <a:bodyPr/>
                    <a:lstStyle/>
                    <a:p>
                      <a:pPr algn="ctr"/>
                      <a:r>
                        <a:rPr lang="en-US" altLang="zh-TW" sz="1400" dirty="0" smtClean="0"/>
                        <a:t>The host unit</a:t>
                      </a:r>
                      <a:endParaRPr lang="zh-TW" altLang="en-US" sz="1400" dirty="0"/>
                    </a:p>
                  </a:txBody>
                  <a:tcPr anchor="ctr"/>
                </a:tc>
                <a:tc>
                  <a:txBody>
                    <a:bodyPr/>
                    <a:lstStyle/>
                    <a:p>
                      <a:pPr algn="ctr"/>
                      <a:r>
                        <a:rPr lang="en-US" altLang="zh-TW" sz="1400" b="1" i="0" kern="1200" dirty="0" smtClean="0">
                          <a:solidFill>
                            <a:schemeClr val="lt1"/>
                          </a:solidFill>
                          <a:effectLst/>
                          <a:latin typeface="+mn-lt"/>
                          <a:ea typeface="+mn-ea"/>
                          <a:cs typeface="+mn-cs"/>
                        </a:rPr>
                        <a:t>The organizer</a:t>
                      </a:r>
                      <a:endParaRPr lang="zh-TW" altLang="en-US" sz="1400" b="1" dirty="0"/>
                    </a:p>
                  </a:txBody>
                  <a:tcPr anchor="ctr"/>
                </a:tc>
                <a:tc>
                  <a:txBody>
                    <a:bodyPr/>
                    <a:lstStyle/>
                    <a:p>
                      <a:pPr algn="ctr"/>
                      <a:r>
                        <a:rPr lang="en-US" altLang="zh-TW" sz="1400" b="1" dirty="0" smtClean="0"/>
                        <a:t>Ceremony</a:t>
                      </a:r>
                      <a:endParaRPr lang="zh-TW" altLang="en-US" sz="1400" b="1" dirty="0"/>
                    </a:p>
                  </a:txBody>
                  <a:tcPr anchor="ctr"/>
                </a:tc>
                <a:tc>
                  <a:txBody>
                    <a:bodyPr/>
                    <a:lstStyle/>
                    <a:p>
                      <a:pPr algn="ctr"/>
                      <a:r>
                        <a:rPr lang="en-US" altLang="zh-TW" sz="1400" dirty="0" smtClean="0"/>
                        <a:t> (BEM</a:t>
                      </a:r>
                      <a:r>
                        <a:rPr lang="en-US" altLang="zh-TW" sz="1400" baseline="0" dirty="0" smtClean="0"/>
                        <a:t> 11)</a:t>
                      </a:r>
                      <a:endParaRPr lang="zh-TW" altLang="en-US" sz="1400" dirty="0"/>
                    </a:p>
                  </a:txBody>
                  <a:tcPr anchor="ctr"/>
                </a:tc>
                <a:extLst>
                  <a:ext uri="{0D108BD9-81ED-4DB2-BD59-A6C34878D82A}">
                    <a16:rowId xmlns:a16="http://schemas.microsoft.com/office/drawing/2014/main" val="10000"/>
                  </a:ext>
                </a:extLst>
              </a:tr>
              <a:tr h="549318">
                <a:tc>
                  <a:txBody>
                    <a:bodyPr/>
                    <a:lstStyle/>
                    <a:p>
                      <a:pPr algn="ctr"/>
                      <a:r>
                        <a:rPr lang="en-US" altLang="zh-TW" sz="1200" kern="1200" dirty="0" smtClean="0">
                          <a:solidFill>
                            <a:schemeClr val="tx1"/>
                          </a:solidFill>
                          <a:latin typeface="+mn-lt"/>
                          <a:ea typeface="+mn-ea"/>
                          <a:cs typeface="+mn-cs"/>
                        </a:rPr>
                        <a:t>1986</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NTU IAM </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Y H </a:t>
                      </a:r>
                      <a:r>
                        <a:rPr lang="en-US" altLang="zh-TW" sz="1200" kern="1200" dirty="0" err="1" smtClean="0">
                          <a:solidFill>
                            <a:schemeClr val="tx1"/>
                          </a:solidFill>
                          <a:latin typeface="+mn-lt"/>
                          <a:ea typeface="+mn-ea"/>
                          <a:cs typeface="+mn-cs"/>
                        </a:rPr>
                        <a:t>Pao</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Establishment</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of NTU</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IAM</a:t>
                      </a:r>
                      <a:r>
                        <a:rPr lang="zh-TW" altLang="en-US" sz="1200" kern="1200" dirty="0" smtClean="0">
                          <a:solidFill>
                            <a:schemeClr val="tx1"/>
                          </a:solidFill>
                          <a:latin typeface="+mn-lt"/>
                          <a:ea typeface="+mn-ea"/>
                          <a:cs typeface="+mn-cs"/>
                        </a:rPr>
                        <a:t> </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F J Rizzo</a:t>
                      </a:r>
                      <a:endParaRPr lang="zh-TW" altLang="en-US"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390128">
                <a:tc>
                  <a:txBody>
                    <a:bodyPr/>
                    <a:lstStyle/>
                    <a:p>
                      <a:pPr algn="ctr"/>
                      <a:r>
                        <a:rPr lang="en-US" altLang="zh-TW" sz="1200" kern="1200" dirty="0" smtClean="0">
                          <a:solidFill>
                            <a:schemeClr val="tx1"/>
                          </a:solidFill>
                          <a:latin typeface="+mn-lt"/>
                          <a:ea typeface="+mn-ea"/>
                          <a:cs typeface="+mn-cs"/>
                        </a:rPr>
                        <a:t>1989</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NTU</a:t>
                      </a:r>
                      <a:endParaRPr lang="zh-TW" altLang="en-US" sz="1200" kern="1200" dirty="0">
                        <a:solidFill>
                          <a:schemeClr val="tx1"/>
                        </a:solidFill>
                        <a:latin typeface="+mn-lt"/>
                        <a:ea typeface="+mn-ea"/>
                        <a:cs typeface="+mn-cs"/>
                      </a:endParaRPr>
                    </a:p>
                  </a:txBody>
                  <a:tcPr anchor="ctr"/>
                </a:tc>
                <a:tc>
                  <a:txBody>
                    <a:bodyPr/>
                    <a:lstStyle/>
                    <a:p>
                      <a:pPr marL="0" algn="r" defTabSz="914400" rtl="0" eaLnBrk="1" latinLnBrk="0" hangingPunct="1"/>
                      <a:r>
                        <a:rPr lang="en-US" altLang="zh-TW" sz="1200" kern="1200" dirty="0" smtClean="0">
                          <a:solidFill>
                            <a:schemeClr val="tx1"/>
                          </a:solidFill>
                          <a:latin typeface="+mn-lt"/>
                          <a:ea typeface="+mn-ea"/>
                          <a:cs typeface="+mn-cs"/>
                        </a:rPr>
                        <a:t>Prof. D L Young</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NSC</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J</a:t>
                      </a:r>
                      <a:r>
                        <a:rPr lang="en-US" altLang="zh-TW" sz="1200" kern="1200" baseline="0" dirty="0" smtClean="0">
                          <a:solidFill>
                            <a:schemeClr val="tx1"/>
                          </a:solidFill>
                          <a:latin typeface="+mn-lt"/>
                          <a:ea typeface="+mn-ea"/>
                          <a:cs typeface="+mn-cs"/>
                        </a:rPr>
                        <a:t> A</a:t>
                      </a:r>
                      <a:r>
                        <a:rPr lang="en-US" altLang="zh-TW" sz="1200" kern="1200" dirty="0" smtClean="0">
                          <a:solidFill>
                            <a:schemeClr val="tx1"/>
                          </a:solidFill>
                          <a:latin typeface="+mn-lt"/>
                          <a:ea typeface="+mn-ea"/>
                          <a:cs typeface="+mn-cs"/>
                        </a:rPr>
                        <a:t> Liggett</a:t>
                      </a:r>
                      <a:endParaRPr lang="zh-TW" altLang="en-US"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68592130"/>
                  </a:ext>
                </a:extLst>
              </a:tr>
              <a:tr h="360040">
                <a:tc>
                  <a:txBody>
                    <a:bodyPr/>
                    <a:lstStyle/>
                    <a:p>
                      <a:pPr algn="ctr"/>
                      <a:r>
                        <a:rPr lang="en-US" altLang="zh-TW" sz="1200" kern="1200" dirty="0" smtClean="0">
                          <a:solidFill>
                            <a:schemeClr val="tx1"/>
                          </a:solidFill>
                          <a:latin typeface="+mn-lt"/>
                          <a:ea typeface="+mn-ea"/>
                          <a:cs typeface="+mn-cs"/>
                        </a:rPr>
                        <a:t>1998</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NSC</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J T Chen</a:t>
                      </a:r>
                      <a:endParaRPr lang="zh-TW" altLang="en-US" sz="1200" kern="1200" dirty="0" smtClean="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NCHC</a:t>
                      </a:r>
                      <a:endParaRPr lang="zh-TW" altLang="en-US" sz="1200" kern="1200" dirty="0">
                        <a:solidFill>
                          <a:schemeClr val="tx1"/>
                        </a:solidFill>
                        <a:latin typeface="+mn-lt"/>
                        <a:ea typeface="+mn-ea"/>
                        <a:cs typeface="+mn-cs"/>
                      </a:endParaRPr>
                    </a:p>
                  </a:txBody>
                  <a:tcPr anchor="ctr"/>
                </a:tc>
                <a:tc>
                  <a:txBody>
                    <a:bodyPr/>
                    <a:lstStyle/>
                    <a:p>
                      <a:pPr marL="0" algn="r" defTabSz="914400" rtl="0" eaLnBrk="1" latinLnBrk="0" hangingPunct="1"/>
                      <a:r>
                        <a:rPr lang="en-US" altLang="zh-TW" sz="1200" kern="1200" dirty="0" smtClean="0">
                          <a:solidFill>
                            <a:schemeClr val="tx1"/>
                          </a:solidFill>
                          <a:latin typeface="+mn-lt"/>
                          <a:ea typeface="+mn-ea"/>
                          <a:cs typeface="+mn-cs"/>
                        </a:rPr>
                        <a:t>Prof. A H D Cheng</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r h="529260">
                <a:tc>
                  <a:txBody>
                    <a:bodyPr/>
                    <a:lstStyle/>
                    <a:p>
                      <a:pPr algn="ctr"/>
                      <a:r>
                        <a:rPr lang="en-US" altLang="zh-TW" sz="1200" kern="1200" dirty="0" smtClean="0">
                          <a:solidFill>
                            <a:schemeClr val="tx1"/>
                          </a:solidFill>
                          <a:latin typeface="+mn-lt"/>
                          <a:ea typeface="+mn-ea"/>
                          <a:cs typeface="+mn-cs"/>
                        </a:rPr>
                        <a:t>2010</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NTOU-HRE-MSV</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J T Chen</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NTOU-HRE 50th anniversary</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Z C Li</a:t>
                      </a:r>
                      <a:endParaRPr lang="zh-TW" altLang="en-US"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334888">
                <a:tc>
                  <a:txBody>
                    <a:bodyPr/>
                    <a:lstStyle/>
                    <a:p>
                      <a:pPr algn="ctr"/>
                      <a:r>
                        <a:rPr lang="en-US" altLang="zh-TW" sz="1200" kern="1200" dirty="0" smtClean="0">
                          <a:solidFill>
                            <a:schemeClr val="tx1"/>
                          </a:solidFill>
                          <a:latin typeface="+mn-lt"/>
                          <a:ea typeface="+mn-ea"/>
                          <a:cs typeface="+mn-cs"/>
                        </a:rPr>
                        <a:t>2011</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NCTS(South)</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K M Lee</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NCKU 80th anniversary</a:t>
                      </a:r>
                      <a:endParaRPr lang="zh-TW" altLang="en-US" sz="1200" kern="1200" dirty="0">
                        <a:solidFill>
                          <a:schemeClr val="tx1"/>
                        </a:solidFill>
                        <a:latin typeface="+mn-lt"/>
                        <a:ea typeface="+mn-ea"/>
                        <a:cs typeface="+mn-cs"/>
                      </a:endParaRPr>
                    </a:p>
                  </a:txBody>
                  <a:tcPr anchor="ctr"/>
                </a:tc>
                <a:tc>
                  <a:txBody>
                    <a:bodyPr/>
                    <a:lstStyle/>
                    <a:p>
                      <a:pPr marL="0" algn="r" defTabSz="914400" rtl="0" eaLnBrk="1" latinLnBrk="0" hangingPunct="1"/>
                      <a:r>
                        <a:rPr lang="en-US" altLang="zh-TW" sz="1200" kern="1200" dirty="0" smtClean="0">
                          <a:solidFill>
                            <a:schemeClr val="tx1"/>
                          </a:solidFill>
                          <a:latin typeface="+mn-lt"/>
                          <a:ea typeface="+mn-ea"/>
                          <a:cs typeface="+mn-cs"/>
                        </a:rPr>
                        <a:t>NCKU</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4"/>
                  </a:ext>
                </a:extLst>
              </a:tr>
              <a:tr h="360040">
                <a:tc>
                  <a:txBody>
                    <a:bodyPr/>
                    <a:lstStyle/>
                    <a:p>
                      <a:pPr algn="ctr"/>
                      <a:r>
                        <a:rPr lang="en-US" altLang="zh-TW" sz="1200" kern="1200" dirty="0" smtClean="0">
                          <a:solidFill>
                            <a:schemeClr val="tx1"/>
                          </a:solidFill>
                          <a:latin typeface="+mn-lt"/>
                          <a:ea typeface="+mn-ea"/>
                          <a:cs typeface="+mn-cs"/>
                        </a:rPr>
                        <a:t>2012</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Feng Chia University </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Y C </a:t>
                      </a:r>
                      <a:r>
                        <a:rPr lang="en-US" altLang="zh-TW" sz="1200" kern="1200" dirty="0" err="1" smtClean="0">
                          <a:solidFill>
                            <a:schemeClr val="tx1"/>
                          </a:solidFill>
                          <a:latin typeface="+mn-lt"/>
                          <a:ea typeface="+mn-ea"/>
                          <a:cs typeface="+mn-cs"/>
                        </a:rPr>
                        <a:t>Shiah</a:t>
                      </a:r>
                      <a:r>
                        <a:rPr lang="en-US" altLang="zh-TW" sz="1200" kern="1200" dirty="0" smtClean="0">
                          <a:solidFill>
                            <a:schemeClr val="tx1"/>
                          </a:solidFill>
                          <a:latin typeface="+mn-lt"/>
                          <a:ea typeface="+mn-ea"/>
                          <a:cs typeface="+mn-cs"/>
                        </a:rPr>
                        <a:t> </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Prof. Hong’s 60th birthday</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H-K Hong</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5"/>
                  </a:ext>
                </a:extLst>
              </a:tr>
              <a:tr h="550912">
                <a:tc>
                  <a:txBody>
                    <a:bodyPr/>
                    <a:lstStyle/>
                    <a:p>
                      <a:pPr algn="ctr"/>
                      <a:r>
                        <a:rPr lang="en-US" altLang="zh-TW" sz="1200" kern="1200" dirty="0" smtClean="0">
                          <a:solidFill>
                            <a:schemeClr val="tx1"/>
                          </a:solidFill>
                          <a:latin typeface="+mn-lt"/>
                          <a:ea typeface="+mn-ea"/>
                          <a:cs typeface="+mn-cs"/>
                        </a:rPr>
                        <a:t>2013</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National Chung </a:t>
                      </a:r>
                      <a:r>
                        <a:rPr lang="en-US" altLang="zh-TW" sz="1200" kern="1200" dirty="0" err="1" smtClean="0">
                          <a:solidFill>
                            <a:schemeClr val="tx1"/>
                          </a:solidFill>
                          <a:latin typeface="+mn-lt"/>
                          <a:ea typeface="+mn-ea"/>
                          <a:cs typeface="+mn-cs"/>
                        </a:rPr>
                        <a:t>Hsing</a:t>
                      </a:r>
                      <a:r>
                        <a:rPr lang="en-US" altLang="zh-TW" sz="1200" kern="1200" dirty="0" smtClean="0">
                          <a:solidFill>
                            <a:schemeClr val="tx1"/>
                          </a:solidFill>
                          <a:latin typeface="+mn-lt"/>
                          <a:ea typeface="+mn-ea"/>
                          <a:cs typeface="+mn-cs"/>
                        </a:rPr>
                        <a:t> University</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K J </a:t>
                      </a:r>
                      <a:r>
                        <a:rPr lang="en-US" altLang="zh-TW" sz="1200" kern="1200" dirty="0" err="1" smtClean="0">
                          <a:solidFill>
                            <a:schemeClr val="tx1"/>
                          </a:solidFill>
                          <a:latin typeface="+mn-lt"/>
                          <a:ea typeface="+mn-ea"/>
                          <a:cs typeface="+mn-cs"/>
                        </a:rPr>
                        <a:t>Shou</a:t>
                      </a:r>
                      <a:endParaRPr lang="zh-TW" altLang="en-US" sz="1200" kern="120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Congratulations for </a:t>
                      </a:r>
                      <a:r>
                        <a:rPr lang="en-US" altLang="zh-TW" sz="1200" kern="1200" dirty="0" err="1" smtClean="0">
                          <a:solidFill>
                            <a:schemeClr val="tx1"/>
                          </a:solidFill>
                          <a:latin typeface="+mn-lt"/>
                          <a:ea typeface="+mn-ea"/>
                          <a:cs typeface="+mn-cs"/>
                        </a:rPr>
                        <a:t>Academicain</a:t>
                      </a:r>
                      <a:endParaRPr lang="zh-TW" altLang="en-US" sz="1200" kern="1200" dirty="0" smtClean="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Dean S L Crouch</a:t>
                      </a:r>
                    </a:p>
                    <a:p>
                      <a:pPr algn="r"/>
                      <a:r>
                        <a:rPr lang="en-US" altLang="zh-TW" sz="1200" kern="1200" dirty="0" err="1" smtClean="0">
                          <a:solidFill>
                            <a:schemeClr val="tx1"/>
                          </a:solidFill>
                          <a:latin typeface="+mn-lt"/>
                          <a:ea typeface="+mn-ea"/>
                          <a:cs typeface="+mn-cs"/>
                        </a:rPr>
                        <a:t>Academician,NAE</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6"/>
                  </a:ext>
                </a:extLst>
              </a:tr>
              <a:tr h="504056">
                <a:tc>
                  <a:txBody>
                    <a:bodyPr/>
                    <a:lstStyle/>
                    <a:p>
                      <a:pPr algn="ctr"/>
                      <a:r>
                        <a:rPr lang="en-US" altLang="zh-TW" sz="1200" kern="1200" dirty="0" smtClean="0">
                          <a:solidFill>
                            <a:schemeClr val="tx1"/>
                          </a:solidFill>
                          <a:latin typeface="+mn-lt"/>
                          <a:ea typeface="+mn-ea"/>
                          <a:cs typeface="+mn-cs"/>
                        </a:rPr>
                        <a:t>2014</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National SYS University </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T T Lu</a:t>
                      </a:r>
                      <a:endParaRPr lang="zh-TW" altLang="en-US" sz="1200" kern="1200" dirty="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Prof. Young’s 70th birthday</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D L Young</a:t>
                      </a:r>
                      <a:endParaRPr lang="zh-TW" altLang="en-US"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07"/>
                  </a:ext>
                </a:extLst>
              </a:tr>
              <a:tr h="288032">
                <a:tc>
                  <a:txBody>
                    <a:bodyPr/>
                    <a:lstStyle/>
                    <a:p>
                      <a:pPr algn="ctr"/>
                      <a:r>
                        <a:rPr lang="en-US" altLang="zh-TW" sz="1200" kern="1200" dirty="0" smtClean="0">
                          <a:solidFill>
                            <a:schemeClr val="tx1"/>
                          </a:solidFill>
                          <a:latin typeface="+mn-lt"/>
                          <a:ea typeface="+mn-ea"/>
                          <a:cs typeface="+mn-cs"/>
                        </a:rPr>
                        <a:t>2015</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NCREE</a:t>
                      </a:r>
                    </a:p>
                    <a:p>
                      <a:pPr marL="0" algn="ctr" defTabSz="914400" rtl="0" eaLnBrk="1" latinLnBrk="0" hangingPunct="1"/>
                      <a:r>
                        <a:rPr lang="en-US" altLang="zh-TW" sz="1200" kern="1200" dirty="0" smtClean="0">
                          <a:solidFill>
                            <a:schemeClr val="tx1"/>
                          </a:solidFill>
                          <a:latin typeface="+mn-lt"/>
                          <a:ea typeface="+mn-ea"/>
                          <a:cs typeface="+mn-cs"/>
                        </a:rPr>
                        <a:t>(cross strait)</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Dr. R Z Wang</a:t>
                      </a:r>
                      <a:endParaRPr lang="zh-TW" altLang="en-US" sz="1200" kern="120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NCREE</a:t>
                      </a:r>
                      <a:endParaRPr lang="zh-TW" altLang="en-US" sz="1200" kern="1200" dirty="0" smtClean="0">
                        <a:solidFill>
                          <a:schemeClr val="tx1"/>
                        </a:solidFill>
                        <a:latin typeface="+mn-lt"/>
                        <a:ea typeface="+mn-ea"/>
                        <a:cs typeface="+mn-cs"/>
                      </a:endParaRPr>
                    </a:p>
                  </a:txBody>
                  <a:tcPr anchor="ctr"/>
                </a:tc>
                <a:tc>
                  <a:txBody>
                    <a:bodyPr/>
                    <a:lstStyle/>
                    <a:p>
                      <a:pPr algn="ctr"/>
                      <a:r>
                        <a:rPr lang="en-US" altLang="zh-TW" sz="1200" kern="1200" dirty="0" smtClean="0">
                          <a:solidFill>
                            <a:schemeClr val="tx1"/>
                          </a:solidFill>
                          <a:latin typeface="+mn-lt"/>
                          <a:ea typeface="+mn-ea"/>
                          <a:cs typeface="+mn-cs"/>
                        </a:rPr>
                        <a:t>Cross strait</a:t>
                      </a:r>
                    </a:p>
                    <a:p>
                      <a:pPr algn="ctr"/>
                      <a:r>
                        <a:rPr lang="en-US" altLang="zh-TW" sz="1200" kern="1200" dirty="0" smtClean="0">
                          <a:solidFill>
                            <a:schemeClr val="tx1"/>
                          </a:solidFill>
                          <a:latin typeface="+mn-lt"/>
                          <a:ea typeface="+mn-ea"/>
                          <a:cs typeface="+mn-cs"/>
                        </a:rPr>
                        <a:t>ceremony</a:t>
                      </a:r>
                      <a:endParaRPr lang="zh-TW" altLang="en-US" sz="1200" kern="1200" dirty="0">
                        <a:solidFill>
                          <a:schemeClr val="tx1"/>
                        </a:solidFill>
                        <a:latin typeface="+mn-lt"/>
                        <a:ea typeface="+mn-ea"/>
                        <a:cs typeface="+mn-cs"/>
                      </a:endParaRPr>
                    </a:p>
                  </a:txBody>
                  <a:tcPr anchor="ctr"/>
                </a:tc>
                <a:extLst>
                  <a:ext uri="{0D108BD9-81ED-4DB2-BD59-A6C34878D82A}">
                    <a16:rowId xmlns:a16="http://schemas.microsoft.com/office/drawing/2014/main" val="10008"/>
                  </a:ext>
                </a:extLst>
              </a:tr>
              <a:tr h="334888">
                <a:tc>
                  <a:txBody>
                    <a:bodyPr/>
                    <a:lstStyle/>
                    <a:p>
                      <a:pPr algn="ctr"/>
                      <a:r>
                        <a:rPr lang="en-US" altLang="zh-TW" sz="1200" kern="1200" dirty="0" smtClean="0">
                          <a:solidFill>
                            <a:schemeClr val="tx1"/>
                          </a:solidFill>
                          <a:latin typeface="+mn-lt"/>
                          <a:ea typeface="+mn-ea"/>
                          <a:cs typeface="+mn-cs"/>
                        </a:rPr>
                        <a:t>2016</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NCTS</a:t>
                      </a:r>
                    </a:p>
                    <a:p>
                      <a:pPr marL="0" algn="ctr" defTabSz="914400" rtl="0" eaLnBrk="1" latinLnBrk="0" hangingPunct="1"/>
                      <a:r>
                        <a:rPr lang="en-US" altLang="zh-TW" sz="1200" kern="1200" dirty="0" smtClean="0">
                          <a:solidFill>
                            <a:schemeClr val="tx1"/>
                          </a:solidFill>
                          <a:latin typeface="+mn-lt"/>
                          <a:ea typeface="+mn-ea"/>
                          <a:cs typeface="+mn-cs"/>
                        </a:rPr>
                        <a:t>(Japan-Taiwan)</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J</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H Lee</a:t>
                      </a:r>
                      <a:endParaRPr lang="zh-TW" altLang="en-US" sz="1200" kern="120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NCTS</a:t>
                      </a:r>
                      <a:endParaRPr lang="zh-TW" altLang="en-US" sz="1200" kern="1200" dirty="0" smtClean="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H-K Hong</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Prof. W-W Lin</a:t>
                      </a:r>
                    </a:p>
                  </a:txBody>
                  <a:tcPr anchor="ctr"/>
                </a:tc>
                <a:extLst>
                  <a:ext uri="{0D108BD9-81ED-4DB2-BD59-A6C34878D82A}">
                    <a16:rowId xmlns:a16="http://schemas.microsoft.com/office/drawing/2014/main" val="10009"/>
                  </a:ext>
                </a:extLst>
              </a:tr>
              <a:tr h="0">
                <a:tc>
                  <a:txBody>
                    <a:bodyPr/>
                    <a:lstStyle/>
                    <a:p>
                      <a:pPr algn="ctr"/>
                      <a:r>
                        <a:rPr lang="en-US" altLang="zh-TW" sz="1200" kern="1200" dirty="0" smtClean="0">
                          <a:solidFill>
                            <a:schemeClr val="tx1"/>
                          </a:solidFill>
                          <a:latin typeface="+mn-lt"/>
                          <a:ea typeface="+mn-ea"/>
                          <a:cs typeface="+mn-cs"/>
                        </a:rPr>
                        <a:t>2017</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NIU</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I</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L </a:t>
                      </a:r>
                      <a:r>
                        <a:rPr lang="en-US" altLang="zh-TW" sz="1200" kern="1200" dirty="0" err="1" smtClean="0">
                          <a:solidFill>
                            <a:schemeClr val="tx1"/>
                          </a:solidFill>
                          <a:latin typeface="+mn-lt"/>
                          <a:ea typeface="+mn-ea"/>
                          <a:cs typeface="+mn-cs"/>
                        </a:rPr>
                        <a:t>Chern</a:t>
                      </a:r>
                      <a:r>
                        <a:rPr lang="en-US" altLang="zh-TW" sz="1200" kern="1200" dirty="0" smtClean="0">
                          <a:solidFill>
                            <a:schemeClr val="tx1"/>
                          </a:solidFill>
                          <a:latin typeface="+mn-lt"/>
                          <a:ea typeface="+mn-ea"/>
                          <a:cs typeface="+mn-cs"/>
                        </a:rPr>
                        <a:t> </a:t>
                      </a:r>
                    </a:p>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K</a:t>
                      </a:r>
                      <a:r>
                        <a:rPr lang="zh-TW" altLang="en-US" sz="1200" kern="1200" dirty="0" smtClean="0">
                          <a:solidFill>
                            <a:schemeClr val="tx1"/>
                          </a:solidFill>
                          <a:latin typeface="+mn-lt"/>
                          <a:ea typeface="+mn-ea"/>
                          <a:cs typeface="+mn-cs"/>
                        </a:rPr>
                        <a:t> </a:t>
                      </a:r>
                      <a:r>
                        <a:rPr lang="en-US" altLang="zh-TW" sz="1200" kern="1200" dirty="0" smtClean="0">
                          <a:solidFill>
                            <a:schemeClr val="tx1"/>
                          </a:solidFill>
                          <a:latin typeface="+mn-lt"/>
                          <a:ea typeface="+mn-ea"/>
                          <a:cs typeface="+mn-cs"/>
                        </a:rPr>
                        <a:t>H Chen</a:t>
                      </a:r>
                      <a:endParaRPr lang="zh-TW" altLang="en-US" sz="1200" kern="1200" dirty="0">
                        <a:solidFill>
                          <a:schemeClr val="tx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err="1" smtClean="0">
                          <a:solidFill>
                            <a:schemeClr val="tx1"/>
                          </a:solidFill>
                          <a:latin typeface="+mn-lt"/>
                          <a:ea typeface="+mn-ea"/>
                          <a:cs typeface="+mn-cs"/>
                        </a:rPr>
                        <a:t>Ilan</a:t>
                      </a:r>
                      <a:r>
                        <a:rPr lang="en-US" altLang="zh-TW" sz="1200" kern="1200" baseline="0" dirty="0" smtClean="0">
                          <a:solidFill>
                            <a:schemeClr val="tx1"/>
                          </a:solidFill>
                          <a:latin typeface="+mn-lt"/>
                          <a:ea typeface="+mn-ea"/>
                          <a:cs typeface="+mn-cs"/>
                        </a:rPr>
                        <a:t> </a:t>
                      </a:r>
                      <a:r>
                        <a:rPr lang="en-US" altLang="zh-TW" sz="1200" kern="1200" baseline="0" dirty="0" err="1" smtClean="0">
                          <a:solidFill>
                            <a:schemeClr val="tx1"/>
                          </a:solidFill>
                          <a:latin typeface="+mn-lt"/>
                          <a:ea typeface="+mn-ea"/>
                          <a:cs typeface="+mn-cs"/>
                        </a:rPr>
                        <a:t>Univ</a:t>
                      </a:r>
                      <a:endParaRPr lang="zh-TW" altLang="en-US" sz="1200" kern="1200" dirty="0" smtClean="0">
                        <a:solidFill>
                          <a:schemeClr val="tx1"/>
                        </a:solidFill>
                        <a:latin typeface="+mn-lt"/>
                        <a:ea typeface="+mn-ea"/>
                        <a:cs typeface="+mn-cs"/>
                      </a:endParaRPr>
                    </a:p>
                  </a:txBody>
                  <a:tcPr anchor="ctr"/>
                </a:tc>
                <a:tc>
                  <a:txBody>
                    <a:bodyPr/>
                    <a:lstStyle/>
                    <a:p>
                      <a:pPr marL="0" marR="0" indent="0" algn="just" defTabSz="914400" rtl="0" eaLnBrk="1" fontAlgn="auto" latinLnBrk="0" hangingPunct="1">
                        <a:lnSpc>
                          <a:spcPts val="12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a:t>
                      </a:r>
                    </a:p>
                    <a:p>
                      <a:pPr marL="0" marR="0" indent="0" algn="just" defTabSz="914400" rtl="0" eaLnBrk="1" fontAlgn="auto" latinLnBrk="0" hangingPunct="1">
                        <a:lnSpc>
                          <a:spcPts val="120"/>
                        </a:lnSpc>
                        <a:spcBef>
                          <a:spcPts val="0"/>
                        </a:spcBef>
                        <a:spcAft>
                          <a:spcPts val="0"/>
                        </a:spcAft>
                        <a:buClrTx/>
                        <a:buSzTx/>
                        <a:buFontTx/>
                        <a:buNone/>
                        <a:tabLst/>
                        <a:defRPr/>
                      </a:pPr>
                      <a:endParaRPr lang="en-US" altLang="zh-TW" sz="1200" kern="1200" dirty="0" smtClean="0">
                        <a:solidFill>
                          <a:schemeClr val="tx1"/>
                        </a:solidFill>
                        <a:latin typeface="+mn-lt"/>
                        <a:ea typeface="+mn-ea"/>
                        <a:cs typeface="+mn-cs"/>
                      </a:endParaRPr>
                    </a:p>
                    <a:p>
                      <a:pPr marL="0" marR="0" indent="0" algn="just" defTabSz="914400" rtl="0" eaLnBrk="1" fontAlgn="auto" latinLnBrk="0" hangingPunct="1">
                        <a:lnSpc>
                          <a:spcPts val="120"/>
                        </a:lnSpc>
                        <a:spcBef>
                          <a:spcPts val="0"/>
                        </a:spcBef>
                        <a:spcAft>
                          <a:spcPts val="0"/>
                        </a:spcAft>
                        <a:buClrTx/>
                        <a:buSzTx/>
                        <a:buFontTx/>
                        <a:buNone/>
                        <a:tabLst/>
                        <a:defRPr/>
                      </a:pPr>
                      <a:endParaRPr lang="en-US" altLang="zh-TW" sz="1200" kern="1200" dirty="0" smtClean="0">
                        <a:solidFill>
                          <a:schemeClr val="tx1"/>
                        </a:solidFill>
                        <a:latin typeface="+mn-lt"/>
                        <a:ea typeface="+mn-ea"/>
                        <a:cs typeface="+mn-cs"/>
                      </a:endParaRPr>
                    </a:p>
                    <a:p>
                      <a:pPr marL="0" marR="0" indent="0" algn="just" defTabSz="914400" rtl="0" eaLnBrk="1" fontAlgn="auto" latinLnBrk="0" hangingPunct="1">
                        <a:lnSpc>
                          <a:spcPts val="120"/>
                        </a:lnSpc>
                        <a:spcBef>
                          <a:spcPts val="0"/>
                        </a:spcBef>
                        <a:spcAft>
                          <a:spcPts val="0"/>
                        </a:spcAft>
                        <a:buClrTx/>
                        <a:buSzTx/>
                        <a:buFontTx/>
                        <a:buNone/>
                        <a:tabLst/>
                        <a:defRPr/>
                      </a:pPr>
                      <a:endParaRPr lang="en-US" altLang="zh-TW" sz="1200" kern="1200" dirty="0" smtClean="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H-K Hong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W-C Wang</a:t>
                      </a:r>
                    </a:p>
                  </a:txBody>
                  <a:tcPr/>
                </a:tc>
                <a:extLst>
                  <a:ext uri="{0D108BD9-81ED-4DB2-BD59-A6C34878D82A}">
                    <a16:rowId xmlns:a16="http://schemas.microsoft.com/office/drawing/2014/main" val="10010"/>
                  </a:ext>
                </a:extLst>
              </a:tr>
              <a:tr h="410944">
                <a:tc>
                  <a:txBody>
                    <a:bodyPr/>
                    <a:lstStyle/>
                    <a:p>
                      <a:pPr algn="ctr"/>
                      <a:r>
                        <a:rPr lang="en-US" altLang="zh-TW" sz="1200" kern="1200" dirty="0" smtClean="0">
                          <a:solidFill>
                            <a:schemeClr val="tx1"/>
                          </a:solidFill>
                          <a:latin typeface="+mn-lt"/>
                          <a:ea typeface="+mn-ea"/>
                          <a:cs typeface="+mn-cs"/>
                        </a:rPr>
                        <a:t>2018</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ISU</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 Prof. H T Huang</a:t>
                      </a:r>
                    </a:p>
                    <a:p>
                      <a:pPr algn="r"/>
                      <a:r>
                        <a:rPr lang="en-US" altLang="zh-TW" sz="1200" kern="1200" dirty="0" smtClean="0">
                          <a:solidFill>
                            <a:schemeClr val="tx1"/>
                          </a:solidFill>
                          <a:latin typeface="+mn-lt"/>
                          <a:ea typeface="+mn-ea"/>
                          <a:cs typeface="+mn-cs"/>
                        </a:rPr>
                        <a:t>Prof. I L Chen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err="1" smtClean="0">
                          <a:solidFill>
                            <a:schemeClr val="tx1"/>
                          </a:solidFill>
                          <a:latin typeface="+mn-lt"/>
                          <a:ea typeface="+mn-ea"/>
                          <a:cs typeface="+mn-cs"/>
                        </a:rPr>
                        <a:t>Iso</a:t>
                      </a:r>
                      <a:r>
                        <a:rPr lang="en-US" altLang="zh-TW" sz="1200" kern="1200" baseline="0" dirty="0" smtClean="0">
                          <a:solidFill>
                            <a:schemeClr val="tx1"/>
                          </a:solidFill>
                          <a:latin typeface="+mn-lt"/>
                          <a:ea typeface="+mn-ea"/>
                          <a:cs typeface="+mn-cs"/>
                        </a:rPr>
                        <a:t> </a:t>
                      </a:r>
                      <a:r>
                        <a:rPr lang="en-US" altLang="zh-TW" sz="1200" kern="1200" baseline="0" dirty="0" err="1" smtClean="0">
                          <a:solidFill>
                            <a:schemeClr val="tx1"/>
                          </a:solidFill>
                          <a:latin typeface="+mn-lt"/>
                          <a:ea typeface="+mn-ea"/>
                          <a:cs typeface="+mn-cs"/>
                        </a:rPr>
                        <a:t>univ.</a:t>
                      </a:r>
                      <a:endParaRPr lang="zh-TW" altLang="en-US" sz="1200" kern="1200" dirty="0" smtClean="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          Prof. D L Young</a:t>
                      </a:r>
                      <a:endParaRPr lang="zh-TW" altLang="en-US" sz="1200"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17993775"/>
                  </a:ext>
                </a:extLst>
              </a:tr>
              <a:tr h="313784">
                <a:tc>
                  <a:txBody>
                    <a:bodyPr/>
                    <a:lstStyle/>
                    <a:p>
                      <a:pPr algn="ctr"/>
                      <a:r>
                        <a:rPr lang="en-US" altLang="zh-TW" sz="1200" kern="1200" dirty="0" smtClean="0">
                          <a:solidFill>
                            <a:schemeClr val="tx1"/>
                          </a:solidFill>
                          <a:latin typeface="+mn-lt"/>
                          <a:ea typeface="+mn-ea"/>
                          <a:cs typeface="+mn-cs"/>
                        </a:rPr>
                        <a:t>2019</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NCKU</a:t>
                      </a:r>
                      <a:endParaRPr lang="zh-TW" altLang="en-US" sz="1200" kern="1200" dirty="0">
                        <a:solidFill>
                          <a:schemeClr val="tx1"/>
                        </a:solidFill>
                        <a:latin typeface="+mn-lt"/>
                        <a:ea typeface="+mn-ea"/>
                        <a:cs typeface="+mn-cs"/>
                      </a:endParaRPr>
                    </a:p>
                  </a:txBody>
                  <a:tcPr anchor="ctr"/>
                </a:tc>
                <a:tc>
                  <a:txBody>
                    <a:bodyPr/>
                    <a:lstStyle/>
                    <a:p>
                      <a:pPr algn="r"/>
                      <a:r>
                        <a:rPr lang="en-US" altLang="zh-TW" sz="1200" kern="1200" dirty="0" smtClean="0">
                          <a:solidFill>
                            <a:schemeClr val="tx1"/>
                          </a:solidFill>
                          <a:latin typeface="+mn-lt"/>
                          <a:ea typeface="+mn-ea"/>
                          <a:cs typeface="+mn-cs"/>
                        </a:rPr>
                        <a:t>Prof. L W Liu</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Cheng Kung</a:t>
                      </a:r>
                      <a:r>
                        <a:rPr lang="en-US" altLang="zh-TW" sz="1200" kern="1200" baseline="0" dirty="0" smtClean="0">
                          <a:solidFill>
                            <a:schemeClr val="tx1"/>
                          </a:solidFill>
                          <a:latin typeface="+mn-lt"/>
                          <a:ea typeface="+mn-ea"/>
                          <a:cs typeface="+mn-cs"/>
                        </a:rPr>
                        <a:t> </a:t>
                      </a:r>
                      <a:r>
                        <a:rPr lang="en-US" altLang="zh-TW" sz="1200" kern="1200" baseline="0" dirty="0" err="1" smtClean="0">
                          <a:solidFill>
                            <a:schemeClr val="tx1"/>
                          </a:solidFill>
                          <a:latin typeface="+mn-lt"/>
                          <a:ea typeface="+mn-ea"/>
                          <a:cs typeface="+mn-cs"/>
                        </a:rPr>
                        <a:t>Univ</a:t>
                      </a:r>
                      <a:endParaRPr lang="zh-TW" altLang="en-US" sz="1200" kern="1200" dirty="0" smtClean="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J T Chen</a:t>
                      </a:r>
                    </a:p>
                  </a:txBody>
                  <a:tcPr anchor="ctr"/>
                </a:tc>
                <a:extLst>
                  <a:ext uri="{0D108BD9-81ED-4DB2-BD59-A6C34878D82A}">
                    <a16:rowId xmlns:a16="http://schemas.microsoft.com/office/drawing/2014/main" val="10013"/>
                  </a:ext>
                </a:extLst>
              </a:tr>
              <a:tr h="432048">
                <a:tc>
                  <a:txBody>
                    <a:bodyPr/>
                    <a:lstStyle/>
                    <a:p>
                      <a:pPr algn="ctr"/>
                      <a:r>
                        <a:rPr lang="en-US" altLang="zh-TW" sz="1200" kern="1200" dirty="0" smtClean="0">
                          <a:solidFill>
                            <a:schemeClr val="tx1"/>
                          </a:solidFill>
                          <a:latin typeface="+mn-lt"/>
                          <a:ea typeface="+mn-ea"/>
                          <a:cs typeface="+mn-cs"/>
                        </a:rPr>
                        <a:t>2020</a:t>
                      </a:r>
                      <a:endParaRPr lang="zh-TW" altLang="en-US" sz="1200" kern="1200" dirty="0">
                        <a:solidFill>
                          <a:schemeClr val="tx1"/>
                        </a:solidFill>
                        <a:latin typeface="+mn-lt"/>
                        <a:ea typeface="+mn-ea"/>
                        <a:cs typeface="+mn-cs"/>
                      </a:endParaRPr>
                    </a:p>
                  </a:txBody>
                  <a:tcPr anchor="ctr"/>
                </a:tc>
                <a:tc>
                  <a:txBody>
                    <a:bodyPr/>
                    <a:lstStyle/>
                    <a:p>
                      <a:pPr marL="0" algn="ctr" defTabSz="914400" rtl="0" eaLnBrk="1" latinLnBrk="0" hangingPunct="1"/>
                      <a:r>
                        <a:rPr lang="en-US" altLang="zh-TW" sz="1200" kern="1200" dirty="0" smtClean="0">
                          <a:solidFill>
                            <a:schemeClr val="tx1"/>
                          </a:solidFill>
                          <a:latin typeface="+mn-lt"/>
                          <a:ea typeface="+mn-ea"/>
                          <a:cs typeface="+mn-cs"/>
                        </a:rPr>
                        <a:t>NTOU</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Y T Lee</a:t>
                      </a:r>
                    </a:p>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C M Fan</a:t>
                      </a:r>
                    </a:p>
                  </a:txBody>
                  <a:tcPr anchor="ctr"/>
                </a:tc>
                <a:tc>
                  <a:txBody>
                    <a:bodyPr/>
                    <a:lstStyle/>
                    <a:p>
                      <a:pPr algn="ctr"/>
                      <a:r>
                        <a:rPr lang="en-US" altLang="zh-TW" sz="1200" kern="1200" dirty="0" smtClean="0">
                          <a:solidFill>
                            <a:schemeClr val="tx1"/>
                          </a:solidFill>
                          <a:latin typeface="+mn-lt"/>
                          <a:ea typeface="+mn-ea"/>
                          <a:cs typeface="+mn-cs"/>
                        </a:rPr>
                        <a:t>NTOU-HRE 60th anniversary</a:t>
                      </a:r>
                      <a:endParaRPr lang="zh-TW" altLang="en-US" sz="1200" kern="1200" dirty="0">
                        <a:solidFill>
                          <a:schemeClr val="tx1"/>
                        </a:solidFill>
                        <a:latin typeface="+mn-lt"/>
                        <a:ea typeface="+mn-ea"/>
                        <a:cs typeface="+mn-cs"/>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latin typeface="+mn-lt"/>
                          <a:ea typeface="+mn-ea"/>
                          <a:cs typeface="+mn-cs"/>
                        </a:rPr>
                        <a:t>Prof. C B </a:t>
                      </a:r>
                      <a:r>
                        <a:rPr lang="en-US" altLang="zh-TW" sz="1200" kern="1200" dirty="0" err="1" smtClean="0">
                          <a:solidFill>
                            <a:schemeClr val="tx1"/>
                          </a:solidFill>
                          <a:latin typeface="+mn-lt"/>
                          <a:ea typeface="+mn-ea"/>
                          <a:cs typeface="+mn-cs"/>
                        </a:rPr>
                        <a:t>Hwu</a:t>
                      </a:r>
                      <a:endParaRPr lang="en-US" altLang="zh-TW" sz="12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14"/>
                  </a:ext>
                </a:extLst>
              </a:tr>
            </a:tbl>
          </a:graphicData>
        </a:graphic>
      </p:graphicFrame>
      <p:pic>
        <p:nvPicPr>
          <p:cNvPr id="6" name="Picture 6" descr="crou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5476" y="3194462"/>
            <a:ext cx="307444" cy="365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tl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06" r="17625"/>
          <a:stretch/>
        </p:blipFill>
        <p:spPr bwMode="auto">
          <a:xfrm>
            <a:off x="5391161" y="3695729"/>
            <a:ext cx="299381" cy="4069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kjs20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5920" y="3140968"/>
            <a:ext cx="351112" cy="472266"/>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7614" y="2390911"/>
            <a:ext cx="364074" cy="246002"/>
          </a:xfrm>
          <a:prstGeom prst="rect">
            <a:avLst/>
          </a:prstGeom>
        </p:spPr>
      </p:pic>
      <p:pic>
        <p:nvPicPr>
          <p:cNvPr id="11" name="Picture 13" descr="Ho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29483" y="2717048"/>
            <a:ext cx="281176" cy="308352"/>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8831" y="3735718"/>
            <a:ext cx="277308" cy="341600"/>
          </a:xfrm>
          <a:prstGeom prst="rect">
            <a:avLst/>
          </a:prstGeom>
        </p:spPr>
      </p:pic>
      <p:pic>
        <p:nvPicPr>
          <p:cNvPr id="17" name="Picture 5" descr="陳正宗"/>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8234" y="1523932"/>
            <a:ext cx="290436" cy="275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hiah-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3085" y="2708920"/>
            <a:ext cx="294878" cy="316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ath.nsysu.edu.tw/ezfiles/87/1087/img/43/zcli.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2836" t="1299" r="30231" b="31977"/>
          <a:stretch/>
        </p:blipFill>
        <p:spPr bwMode="auto">
          <a:xfrm>
            <a:off x="8807922" y="1893973"/>
            <a:ext cx="310156" cy="3599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kml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1443" y="2303161"/>
            <a:ext cx="311837" cy="3337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45568" y="1907028"/>
            <a:ext cx="284232" cy="319058"/>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5269" y="4204821"/>
            <a:ext cx="277188" cy="365761"/>
          </a:xfrm>
          <a:prstGeom prst="rect">
            <a:avLst/>
          </a:prstGeom>
        </p:spPr>
      </p:pic>
      <p:pic>
        <p:nvPicPr>
          <p:cNvPr id="20" name="Picture 13" descr="Ho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7818" y="4653554"/>
            <a:ext cx="328272"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p:cNvPicPr>
            <a:picLocks noChangeAspect="1"/>
          </p:cNvPicPr>
          <p:nvPr/>
        </p:nvPicPr>
        <p:blipFill rotWithShape="1">
          <a:blip r:embed="rId15" cstate="print">
            <a:extLst>
              <a:ext uri="{28A0092B-C50C-407E-A947-70E740481C1C}">
                <a14:useLocalDpi xmlns:a14="http://schemas.microsoft.com/office/drawing/2010/main" val="0"/>
              </a:ext>
            </a:extLst>
          </a:blip>
          <a:srcRect l="24864" t="35089" r="24864" b="35089"/>
          <a:stretch/>
        </p:blipFill>
        <p:spPr>
          <a:xfrm>
            <a:off x="5275803" y="4617101"/>
            <a:ext cx="484881" cy="432907"/>
          </a:xfrm>
          <a:prstGeom prst="rect">
            <a:avLst/>
          </a:prstGeom>
        </p:spPr>
      </p:pic>
      <p:pic>
        <p:nvPicPr>
          <p:cNvPr id="30" name="Picture 5" descr="陳正宗"/>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91161" y="1924452"/>
            <a:ext cx="322333" cy="317940"/>
          </a:xfrm>
          <a:prstGeom prst="rect">
            <a:avLst/>
          </a:prstGeom>
          <a:noFill/>
          <a:extLst>
            <a:ext uri="{909E8E84-426E-40DD-AFC4-6F175D3DCCD1}">
              <a14:hiddenFill xmlns:a14="http://schemas.microsoft.com/office/drawing/2010/main">
                <a:solidFill>
                  <a:srgbClr val="FFFFFF"/>
                </a:solidFill>
              </a14:hiddenFill>
            </a:ext>
          </a:extLst>
        </p:spPr>
      </p:pic>
      <p:pic>
        <p:nvPicPr>
          <p:cNvPr id="14" name="圖片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84684" y="5130710"/>
            <a:ext cx="276000" cy="360000"/>
          </a:xfrm>
          <a:prstGeom prst="rect">
            <a:avLst/>
          </a:prstGeom>
        </p:spPr>
      </p:pic>
      <p:pic>
        <p:nvPicPr>
          <p:cNvPr id="16" name="圖片 15"/>
          <p:cNvPicPr>
            <a:picLocks noChangeAspect="1"/>
          </p:cNvPicPr>
          <p:nvPr/>
        </p:nvPicPr>
        <p:blipFill rotWithShape="1">
          <a:blip r:embed="rId18" cstate="print">
            <a:extLst>
              <a:ext uri="{28A0092B-C50C-407E-A947-70E740481C1C}">
                <a14:useLocalDpi xmlns:a14="http://schemas.microsoft.com/office/drawing/2010/main" val="0"/>
              </a:ext>
            </a:extLst>
          </a:blip>
          <a:srcRect l="9380" t="16456" r="9380" b="4427"/>
          <a:stretch/>
        </p:blipFill>
        <p:spPr>
          <a:xfrm>
            <a:off x="5574868" y="5130710"/>
            <a:ext cx="277250" cy="360000"/>
          </a:xfrm>
          <a:prstGeom prst="rect">
            <a:avLst/>
          </a:prstGeom>
        </p:spPr>
      </p:pic>
      <p:pic>
        <p:nvPicPr>
          <p:cNvPr id="25" name="Picture 4" descr="程宏達"/>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850124" y="1481358"/>
            <a:ext cx="252714" cy="37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Rizz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06250" y="669351"/>
            <a:ext cx="342308" cy="3621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鲍亦兴"/>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413332" y="669623"/>
            <a:ext cx="284630" cy="3551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Ho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5988" y="5156344"/>
            <a:ext cx="328272"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36090" y="4662347"/>
            <a:ext cx="360000" cy="360000"/>
          </a:xfrm>
          <a:prstGeom prst="rect">
            <a:avLst/>
          </a:prstGeom>
        </p:spPr>
      </p:pic>
      <p:pic>
        <p:nvPicPr>
          <p:cNvPr id="7" name="圖片 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029886" y="5156345"/>
            <a:ext cx="273837" cy="360000"/>
          </a:xfrm>
          <a:prstGeom prst="rect">
            <a:avLst/>
          </a:prstGeom>
        </p:spPr>
      </p:pic>
      <p:pic>
        <p:nvPicPr>
          <p:cNvPr id="12" name="圖片 1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242081" y="5641574"/>
            <a:ext cx="267678" cy="360000"/>
          </a:xfrm>
          <a:prstGeom prst="rect">
            <a:avLst/>
          </a:prstGeom>
        </p:spPr>
      </p:pic>
      <p:pic>
        <p:nvPicPr>
          <p:cNvPr id="22" name="圖片 2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18152" y="5653477"/>
            <a:ext cx="333652" cy="289058"/>
          </a:xfrm>
          <a:prstGeom prst="rect">
            <a:avLst/>
          </a:prstGeom>
        </p:spPr>
      </p:pic>
      <p:pic>
        <p:nvPicPr>
          <p:cNvPr id="29" name="圖片 2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743173" y="5596861"/>
            <a:ext cx="332967" cy="410163"/>
          </a:xfrm>
          <a:prstGeom prst="rect">
            <a:avLst/>
          </a:prstGeom>
        </p:spPr>
      </p:pic>
      <p:pic>
        <p:nvPicPr>
          <p:cNvPr id="31" name="Picture 12" descr="JALPhoto"/>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31281" t="1" r="26934" b="58427"/>
          <a:stretch/>
        </p:blipFill>
        <p:spPr bwMode="auto">
          <a:xfrm>
            <a:off x="8742492" y="1201142"/>
            <a:ext cx="321114" cy="321296"/>
          </a:xfrm>
          <a:prstGeom prst="rect">
            <a:avLst/>
          </a:prstGeom>
          <a:noFill/>
          <a:extLst>
            <a:ext uri="{909E8E84-426E-40DD-AFC4-6F175D3DCCD1}">
              <a14:hiddenFill xmlns:a14="http://schemas.microsoft.com/office/drawing/2010/main">
                <a:solidFill>
                  <a:srgbClr val="FFFFFF"/>
                </a:solidFill>
              </a14:hiddenFill>
            </a:ext>
          </a:extLst>
        </p:spPr>
      </p:pic>
      <p:pic>
        <p:nvPicPr>
          <p:cNvPr id="32" name="圖片 3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414686" y="1166935"/>
            <a:ext cx="288594" cy="355503"/>
          </a:xfrm>
          <a:prstGeom prst="rect">
            <a:avLst/>
          </a:prstGeom>
        </p:spPr>
      </p:pic>
      <p:pic>
        <p:nvPicPr>
          <p:cNvPr id="23" name="圖片 2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257321" y="6042016"/>
            <a:ext cx="233796" cy="311726"/>
          </a:xfrm>
          <a:prstGeom prst="rect">
            <a:avLst/>
          </a:prstGeom>
        </p:spPr>
      </p:pic>
      <p:pic>
        <p:nvPicPr>
          <p:cNvPr id="33" name="Picture 5" descr="陳正宗"/>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41273" y="6028908"/>
            <a:ext cx="322333" cy="317940"/>
          </a:xfrm>
          <a:prstGeom prst="rect">
            <a:avLst/>
          </a:prstGeom>
          <a:noFill/>
          <a:extLst>
            <a:ext uri="{909E8E84-426E-40DD-AFC4-6F175D3DCCD1}">
              <a14:hiddenFill xmlns:a14="http://schemas.microsoft.com/office/drawing/2010/main">
                <a:solidFill>
                  <a:srgbClr val="FFFFFF"/>
                </a:solidFill>
              </a14:hiddenFill>
            </a:ext>
          </a:extLst>
        </p:spPr>
      </p:pic>
      <p:pic>
        <p:nvPicPr>
          <p:cNvPr id="24" name="圖片 2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246534" y="6383456"/>
            <a:ext cx="268430" cy="345308"/>
          </a:xfrm>
          <a:prstGeom prst="rect">
            <a:avLst/>
          </a:prstGeom>
        </p:spPr>
      </p:pic>
      <p:pic>
        <p:nvPicPr>
          <p:cNvPr id="34" name="圖片 3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575145" y="6367080"/>
            <a:ext cx="279469" cy="374289"/>
          </a:xfrm>
          <a:prstGeom prst="rect">
            <a:avLst/>
          </a:prstGeom>
        </p:spPr>
      </p:pic>
      <p:pic>
        <p:nvPicPr>
          <p:cNvPr id="36" name="圖片 3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753777" y="6388948"/>
            <a:ext cx="295392" cy="372648"/>
          </a:xfrm>
          <a:prstGeom prst="rect">
            <a:avLst/>
          </a:prstGeom>
        </p:spPr>
      </p:pic>
      <p:pic>
        <p:nvPicPr>
          <p:cNvPr id="38" name="Picture 9" descr="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44756" y="6431467"/>
            <a:ext cx="284232" cy="319058"/>
          </a:xfrm>
          <a:prstGeom prst="rect">
            <a:avLst/>
          </a:prstGeom>
          <a:noFill/>
          <a:extLst>
            <a:ext uri="{909E8E84-426E-40DD-AFC4-6F175D3DCCD1}">
              <a14:hiddenFill xmlns:a14="http://schemas.microsoft.com/office/drawing/2010/main">
                <a:solidFill>
                  <a:srgbClr val="FFFFFF"/>
                </a:solidFill>
              </a14:hiddenFill>
            </a:ext>
          </a:extLst>
        </p:spPr>
      </p:pic>
      <p:pic>
        <p:nvPicPr>
          <p:cNvPr id="35" name="圖片 3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253091" y="629869"/>
            <a:ext cx="3307521" cy="4777530"/>
          </a:xfrm>
          <a:prstGeom prst="rect">
            <a:avLst/>
          </a:prstGeom>
        </p:spPr>
      </p:pic>
    </p:spTree>
    <p:extLst>
      <p:ext uri="{BB962C8B-B14F-4D97-AF65-F5344CB8AC3E}">
        <p14:creationId xmlns:p14="http://schemas.microsoft.com/office/powerpoint/2010/main" val="3174914125"/>
      </p:ext>
    </p:extLst>
  </p:cSld>
  <p:clrMapOvr>
    <a:masterClrMapping/>
  </p:clrMapOvr>
  <p:transition>
    <p:cove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60154" y="-289785"/>
            <a:ext cx="11449272" cy="998573"/>
          </a:xfrm>
        </p:spPr>
        <p:txBody>
          <a:bodyPr>
            <a:normAutofit/>
          </a:bodyPr>
          <a:lstStyle/>
          <a:p>
            <a:r>
              <a:rPr lang="en-US" altLang="zh-TW" sz="3600" dirty="0"/>
              <a:t>Taiwan BEM/Meshless Meeting (</a:t>
            </a:r>
            <a:r>
              <a:rPr lang="en-US" altLang="zh-TW" sz="3600" dirty="0" smtClean="0"/>
              <a:t>2010-2020)</a:t>
            </a:r>
            <a:endParaRPr lang="zh-TW" altLang="en-US" sz="3600"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330" y="908720"/>
            <a:ext cx="2057347" cy="1547422"/>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329" y="914454"/>
            <a:ext cx="2736304" cy="1541688"/>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4909" y="914455"/>
            <a:ext cx="3189797" cy="1487243"/>
          </a:xfrm>
          <a:prstGeom prst="rect">
            <a:avLst/>
          </a:prstGeom>
        </p:spPr>
      </p:pic>
      <p:pic>
        <p:nvPicPr>
          <p:cNvPr id="9" name="圖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0343" y="2636912"/>
            <a:ext cx="2369926" cy="1579950"/>
          </a:xfrm>
          <a:prstGeom prst="rect">
            <a:avLst/>
          </a:prstGeom>
        </p:spPr>
      </p:pic>
      <p:pic>
        <p:nvPicPr>
          <p:cNvPr id="12" name="圖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55" y="2636911"/>
            <a:ext cx="2106601" cy="1579951"/>
          </a:xfrm>
          <a:prstGeom prst="rect">
            <a:avLst/>
          </a:prstGeom>
        </p:spPr>
      </p:pic>
      <p:pic>
        <p:nvPicPr>
          <p:cNvPr id="14" name="圖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047" y="2636910"/>
            <a:ext cx="2166578" cy="1624934"/>
          </a:xfrm>
          <a:prstGeom prst="rect">
            <a:avLst/>
          </a:prstGeom>
        </p:spPr>
      </p:pic>
      <p:pic>
        <p:nvPicPr>
          <p:cNvPr id="15" name="圖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0242" y="2636913"/>
            <a:ext cx="2259661" cy="1396591"/>
          </a:xfrm>
          <a:prstGeom prst="rect">
            <a:avLst/>
          </a:prstGeom>
        </p:spPr>
      </p:pic>
      <p:pic>
        <p:nvPicPr>
          <p:cNvPr id="16" name="圖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330" y="4453766"/>
            <a:ext cx="2698793" cy="1799196"/>
          </a:xfrm>
          <a:prstGeom prst="rect">
            <a:avLst/>
          </a:prstGeom>
        </p:spPr>
      </p:pic>
      <p:pic>
        <p:nvPicPr>
          <p:cNvPr id="17" name="圖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69498" y="4453766"/>
            <a:ext cx="2448272" cy="1834142"/>
          </a:xfrm>
          <a:prstGeom prst="rect">
            <a:avLst/>
          </a:prstGeom>
        </p:spPr>
      </p:pic>
      <p:pic>
        <p:nvPicPr>
          <p:cNvPr id="11" name="圖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3141" y="4510124"/>
            <a:ext cx="2698794" cy="1799196"/>
          </a:xfrm>
          <a:prstGeom prst="rect">
            <a:avLst/>
          </a:prstGeom>
        </p:spPr>
      </p:pic>
      <p:pic>
        <p:nvPicPr>
          <p:cNvPr id="3" name="圖片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6820" y="2456142"/>
            <a:ext cx="3280095" cy="4567806"/>
          </a:xfrm>
          <a:prstGeom prst="rect">
            <a:avLst/>
          </a:prstGeom>
        </p:spPr>
      </p:pic>
      <p:pic>
        <p:nvPicPr>
          <p:cNvPr id="6" name="圖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76497" y="605805"/>
            <a:ext cx="2738985" cy="1850337"/>
          </a:xfrm>
          <a:prstGeom prst="rect">
            <a:avLst/>
          </a:prstGeom>
        </p:spPr>
      </p:pic>
    </p:spTree>
    <p:extLst>
      <p:ext uri="{BB962C8B-B14F-4D97-AF65-F5344CB8AC3E}">
        <p14:creationId xmlns:p14="http://schemas.microsoft.com/office/powerpoint/2010/main" val="4077129209"/>
      </p:ext>
    </p:extLst>
  </p:cSld>
  <p:clrMapOvr>
    <a:masterClrMapping/>
  </p:clrMapOvr>
  <p:transition>
    <p:cove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60154" y="-289785"/>
            <a:ext cx="11449272" cy="998573"/>
          </a:xfrm>
        </p:spPr>
        <p:txBody>
          <a:bodyPr>
            <a:normAutofit/>
          </a:bodyPr>
          <a:lstStyle/>
          <a:p>
            <a:r>
              <a:rPr lang="en-US" altLang="zh-TW" sz="3600" dirty="0"/>
              <a:t>Taiwan BEM/Meshless Meeting (</a:t>
            </a:r>
            <a:r>
              <a:rPr lang="en-US" altLang="zh-TW" sz="3600" dirty="0" smtClean="0"/>
              <a:t>2021)</a:t>
            </a:r>
            <a:endParaRPr lang="zh-TW" altLang="en-US" sz="3600" dirty="0"/>
          </a:p>
        </p:txBody>
      </p:sp>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24" y="708788"/>
            <a:ext cx="6836548" cy="4833144"/>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595" y="1980915"/>
            <a:ext cx="6802384" cy="4808992"/>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6945" y="3125360"/>
            <a:ext cx="5718885" cy="4043005"/>
          </a:xfrm>
          <a:prstGeom prst="rect">
            <a:avLst/>
          </a:prstGeom>
        </p:spPr>
      </p:pic>
    </p:spTree>
    <p:extLst>
      <p:ext uri="{BB962C8B-B14F-4D97-AF65-F5344CB8AC3E}">
        <p14:creationId xmlns:p14="http://schemas.microsoft.com/office/powerpoint/2010/main" val="2443843150"/>
      </p:ext>
    </p:extLst>
  </p:cSld>
  <p:clrMapOvr>
    <a:masterClrMapping/>
  </p:clrMapOvr>
  <p:transition>
    <p:cove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4294967295"/>
          </p:nvPr>
        </p:nvSpPr>
        <p:spPr/>
        <p:txBody>
          <a:bodyPr/>
          <a:lstStyle/>
          <a:p>
            <a:fld id="{5711EA49-BAB5-4F3C-834E-F99EDCE5E67C}" type="slidenum">
              <a:rPr lang="en-US" altLang="zh-TW"/>
              <a:pPr/>
              <a:t>86</a:t>
            </a:fld>
            <a:endParaRPr lang="en-US" altLang="zh-TW"/>
          </a:p>
        </p:txBody>
      </p:sp>
      <p:pic>
        <p:nvPicPr>
          <p:cNvPr id="350214" name="Picture 6" descr="Link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601" y="1989138"/>
            <a:ext cx="2957513" cy="4437062"/>
          </a:xfrm>
          <a:prstGeom prst="rect">
            <a:avLst/>
          </a:prstGeom>
          <a:noFill/>
          <a:extLst>
            <a:ext uri="{909E8E84-426E-40DD-AFC4-6F175D3DCCD1}">
              <a14:hiddenFill xmlns:a14="http://schemas.microsoft.com/office/drawing/2010/main">
                <a:solidFill>
                  <a:srgbClr val="FFFFFF"/>
                </a:solidFill>
              </a14:hiddenFill>
            </a:ext>
          </a:extLst>
        </p:spPr>
      </p:pic>
      <p:sp>
        <p:nvSpPr>
          <p:cNvPr id="350215" name="Text Box 7"/>
          <p:cNvSpPr txBox="1">
            <a:spLocks noChangeArrowheads="1"/>
          </p:cNvSpPr>
          <p:nvPr/>
        </p:nvSpPr>
        <p:spPr bwMode="auto">
          <a:xfrm>
            <a:off x="5016501" y="6305551"/>
            <a:ext cx="3127051" cy="37151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ltLang="zh-TW"/>
              <a:t>St. Petersburg 2003 (</a:t>
            </a:r>
            <a:r>
              <a:rPr lang="zh-TW" altLang="en-US"/>
              <a:t>列寧格勒</a:t>
            </a:r>
            <a:r>
              <a:rPr lang="en-US" altLang="zh-TW"/>
              <a:t>)</a:t>
            </a:r>
          </a:p>
        </p:txBody>
      </p:sp>
      <p:sp>
        <p:nvSpPr>
          <p:cNvPr id="350216" name="Text Box 8"/>
          <p:cNvSpPr txBox="1">
            <a:spLocks noChangeArrowheads="1"/>
          </p:cNvSpPr>
          <p:nvPr/>
        </p:nvSpPr>
        <p:spPr bwMode="auto">
          <a:xfrm>
            <a:off x="3585677" y="68264"/>
            <a:ext cx="6836528" cy="3787833"/>
          </a:xfrm>
          <a:prstGeom prst="rect">
            <a:avLst/>
          </a:prstGeom>
          <a:noFill/>
          <a:ln>
            <a:noFill/>
          </a:ln>
          <a:effectLst/>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ltLang="zh-TW" sz="2000" dirty="0"/>
              <a:t>Citing: </a:t>
            </a:r>
          </a:p>
          <a:p>
            <a:r>
              <a:rPr lang="en-US" altLang="zh-TW" sz="2000" dirty="0"/>
              <a:t>Chen J T On </a:t>
            </a:r>
            <a:r>
              <a:rPr lang="en-US" altLang="zh-TW" sz="2000" dirty="0" err="1"/>
              <a:t>Hadamard</a:t>
            </a:r>
            <a:r>
              <a:rPr lang="en-US" altLang="zh-TW" sz="2000" dirty="0"/>
              <a:t> principal value </a:t>
            </a:r>
          </a:p>
          <a:p>
            <a:r>
              <a:rPr lang="en-US" altLang="zh-TW" sz="2000" dirty="0"/>
              <a:t>                  and boundary integral equation of fracture mechanics</a:t>
            </a:r>
          </a:p>
          <a:p>
            <a:r>
              <a:rPr lang="en-US" altLang="zh-TW" sz="2000" dirty="0"/>
              <a:t> M. Sc. Thesis (</a:t>
            </a:r>
            <a:r>
              <a:rPr lang="zh-TW" altLang="en-US" sz="2000" dirty="0"/>
              <a:t>應力所碩士論文</a:t>
            </a:r>
            <a:r>
              <a:rPr lang="en-US" altLang="zh-TW" sz="2000" dirty="0"/>
              <a:t>)</a:t>
            </a:r>
          </a:p>
          <a:p>
            <a:r>
              <a:rPr lang="en-US" altLang="zh-TW" sz="2000" dirty="0"/>
              <a:t>Institute of Applied Mechanics, </a:t>
            </a:r>
          </a:p>
          <a:p>
            <a:r>
              <a:rPr lang="en-US" altLang="zh-TW" sz="2000" dirty="0"/>
              <a:t>           National Taiwan University, 1986. (</a:t>
            </a:r>
            <a:r>
              <a:rPr lang="zh-TW" altLang="en-US" sz="2000" dirty="0"/>
              <a:t>洪宏基教授指導</a:t>
            </a:r>
            <a:r>
              <a:rPr lang="en-US" altLang="zh-TW" sz="2000" dirty="0" smtClean="0"/>
              <a:t>)</a:t>
            </a:r>
          </a:p>
          <a:p>
            <a:endParaRPr lang="en-US" altLang="zh-TW" sz="2000" dirty="0"/>
          </a:p>
          <a:p>
            <a:r>
              <a:rPr lang="zh-TW" altLang="en-US" sz="2000" dirty="0" smtClean="0">
                <a:solidFill>
                  <a:srgbClr val="FF0000"/>
                </a:solidFill>
              </a:rPr>
              <a:t>論文有機會</a:t>
            </a:r>
            <a:endParaRPr lang="en-US" altLang="zh-TW" sz="2000" dirty="0" smtClean="0">
              <a:solidFill>
                <a:srgbClr val="FF0000"/>
              </a:solidFill>
            </a:endParaRPr>
          </a:p>
          <a:p>
            <a:r>
              <a:rPr lang="zh-TW" altLang="en-US" sz="2000" dirty="0" smtClean="0">
                <a:solidFill>
                  <a:srgbClr val="FF0000"/>
                </a:solidFill>
              </a:rPr>
              <a:t>用英文寫</a:t>
            </a:r>
            <a:endParaRPr lang="en-US" altLang="zh-TW" sz="2000" dirty="0" smtClean="0">
              <a:solidFill>
                <a:srgbClr val="FF0000"/>
              </a:solidFill>
            </a:endParaRPr>
          </a:p>
          <a:p>
            <a:endParaRPr lang="en-US" altLang="zh-TW" sz="2000" dirty="0">
              <a:solidFill>
                <a:srgbClr val="FF0000"/>
              </a:solidFill>
            </a:endParaRPr>
          </a:p>
          <a:p>
            <a:r>
              <a:rPr lang="en-US" altLang="zh-TW" sz="2000" dirty="0" smtClean="0">
                <a:solidFill>
                  <a:srgbClr val="FF0000"/>
                </a:solidFill>
              </a:rPr>
              <a:t>1986 NTU</a:t>
            </a:r>
            <a:r>
              <a:rPr lang="zh-TW" altLang="en-US" sz="2000" dirty="0" smtClean="0">
                <a:solidFill>
                  <a:srgbClr val="FF0000"/>
                </a:solidFill>
              </a:rPr>
              <a:t> </a:t>
            </a:r>
            <a:r>
              <a:rPr lang="en-US" altLang="zh-TW" sz="2000" dirty="0" smtClean="0">
                <a:solidFill>
                  <a:srgbClr val="FF0000"/>
                </a:solidFill>
              </a:rPr>
              <a:t>IAM</a:t>
            </a:r>
            <a:r>
              <a:rPr lang="zh-TW" altLang="en-US" sz="2000" dirty="0" smtClean="0">
                <a:solidFill>
                  <a:srgbClr val="FF0000"/>
                </a:solidFill>
              </a:rPr>
              <a:t> 種的因</a:t>
            </a:r>
            <a:endParaRPr lang="en-US" altLang="zh-TW" sz="2000" dirty="0" smtClean="0">
              <a:solidFill>
                <a:srgbClr val="FF0000"/>
              </a:solidFill>
            </a:endParaRPr>
          </a:p>
          <a:p>
            <a:r>
              <a:rPr lang="en-US" altLang="zh-TW" sz="2000" dirty="0" smtClean="0">
                <a:solidFill>
                  <a:srgbClr val="FF0000"/>
                </a:solidFill>
              </a:rPr>
              <a:t>2003</a:t>
            </a:r>
            <a:r>
              <a:rPr lang="zh-TW" altLang="en-US" sz="2000" dirty="0" smtClean="0">
                <a:solidFill>
                  <a:srgbClr val="FF0000"/>
                </a:solidFill>
              </a:rPr>
              <a:t> </a:t>
            </a:r>
            <a:r>
              <a:rPr lang="en-US" altLang="zh-TW" sz="2000" dirty="0" smtClean="0">
                <a:solidFill>
                  <a:srgbClr val="FF0000"/>
                </a:solidFill>
              </a:rPr>
              <a:t>St Petersburg </a:t>
            </a:r>
            <a:r>
              <a:rPr lang="zh-TW" altLang="en-US" sz="2000" dirty="0">
                <a:solidFill>
                  <a:srgbClr val="FF0000"/>
                </a:solidFill>
              </a:rPr>
              <a:t>得</a:t>
            </a:r>
            <a:r>
              <a:rPr lang="zh-TW" altLang="en-US" sz="2000" dirty="0" smtClean="0">
                <a:solidFill>
                  <a:srgbClr val="FF0000"/>
                </a:solidFill>
              </a:rPr>
              <a:t>善果</a:t>
            </a:r>
            <a:endParaRPr lang="en-US" altLang="zh-TW" sz="2000" dirty="0">
              <a:solidFill>
                <a:srgbClr val="FF0000"/>
              </a:solidFill>
            </a:endParaRPr>
          </a:p>
        </p:txBody>
      </p:sp>
      <p:pic>
        <p:nvPicPr>
          <p:cNvPr id="350219" name="Picture 11" descr="Kom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102" y="116633"/>
            <a:ext cx="4391025" cy="621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420501"/>
      </p:ext>
    </p:extLst>
  </p:cSld>
  <p:clrMapOvr>
    <a:masterClrMapping/>
  </p:clrMapOvr>
  <p:transition>
    <p:cov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標題 1"/>
          <p:cNvSpPr>
            <a:spLocks noGrp="1"/>
          </p:cNvSpPr>
          <p:nvPr>
            <p:ph type="ctrTitle"/>
          </p:nvPr>
        </p:nvSpPr>
        <p:spPr>
          <a:xfrm>
            <a:off x="1127448" y="1259035"/>
            <a:ext cx="9361040" cy="717947"/>
          </a:xfrm>
        </p:spPr>
        <p:txBody>
          <a:bodyPr>
            <a:normAutofit fontScale="90000"/>
          </a:bodyPr>
          <a:lstStyle/>
          <a:p>
            <a:pPr eaLnBrk="1" hangingPunct="1"/>
            <a:r>
              <a:rPr lang="en-US" altLang="zh-TW" dirty="0" smtClean="0"/>
              <a:t>Dual BEM </a:t>
            </a:r>
            <a:r>
              <a:rPr lang="zh-TW" altLang="en-US" dirty="0" smtClean="0"/>
              <a:t>走過三十年</a:t>
            </a:r>
            <a:r>
              <a:rPr lang="en-US" altLang="zh-TW" dirty="0" smtClean="0"/>
              <a:t>(1984-2022)</a:t>
            </a:r>
          </a:p>
        </p:txBody>
      </p:sp>
      <p:graphicFrame>
        <p:nvGraphicFramePr>
          <p:cNvPr id="13363" name="Group 51"/>
          <p:cNvGraphicFramePr>
            <a:graphicFrameLocks noGrp="1"/>
          </p:cNvGraphicFramePr>
          <p:nvPr>
            <p:extLst/>
          </p:nvPr>
        </p:nvGraphicFramePr>
        <p:xfrm>
          <a:off x="1819276" y="2295018"/>
          <a:ext cx="8591551" cy="3726270"/>
        </p:xfrm>
        <a:graphic>
          <a:graphicData uri="http://schemas.openxmlformats.org/drawingml/2006/table">
            <a:tbl>
              <a:tblPr/>
              <a:tblGrid>
                <a:gridCol w="2863454">
                  <a:extLst>
                    <a:ext uri="{9D8B030D-6E8A-4147-A177-3AD203B41FA5}">
                      <a16:colId xmlns:a16="http://schemas.microsoft.com/office/drawing/2014/main" val="20000"/>
                    </a:ext>
                  </a:extLst>
                </a:gridCol>
                <a:gridCol w="2864644">
                  <a:extLst>
                    <a:ext uri="{9D8B030D-6E8A-4147-A177-3AD203B41FA5}">
                      <a16:colId xmlns:a16="http://schemas.microsoft.com/office/drawing/2014/main" val="20001"/>
                    </a:ext>
                  </a:extLst>
                </a:gridCol>
                <a:gridCol w="2863453">
                  <a:extLst>
                    <a:ext uri="{9D8B030D-6E8A-4147-A177-3AD203B41FA5}">
                      <a16:colId xmlns:a16="http://schemas.microsoft.com/office/drawing/2014/main" val="20002"/>
                    </a:ext>
                  </a:extLst>
                </a:gridCol>
              </a:tblGrid>
              <a:tr h="320085">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rPr>
                        <a:t>Yu D. H. (</a:t>
                      </a:r>
                      <a:r>
                        <a:rPr kumimoji="0" lang="zh-TW" altLang="en-US" sz="1700" b="0" i="0" u="none" strike="noStrike" cap="none" normalizeH="0" baseline="0" dirty="0" smtClean="0">
                          <a:ln>
                            <a:noFill/>
                          </a:ln>
                          <a:solidFill>
                            <a:srgbClr val="000000"/>
                          </a:solidFill>
                          <a:effectLst/>
                          <a:latin typeface="Calibri" pitchFamily="34" charset="0"/>
                          <a:ea typeface="新細明體" pitchFamily="18" charset="-120"/>
                        </a:rPr>
                        <a:t>余德浩</a:t>
                      </a:r>
                      <a:r>
                        <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rPr>
                        <a:t>)</a:t>
                      </a:r>
                      <a:endParaRPr kumimoji="0" lang="zh-TW" altLang="en-US" sz="1700" b="0" i="0" u="none" strike="noStrike" cap="none" normalizeH="0" baseline="0" dirty="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(1983) </a:t>
                      </a:r>
                      <a:endParaRPr kumimoji="0" lang="zh-TW" altLang="en-US" sz="1700" b="0" i="0" u="none" strike="noStrike" cap="none" normalizeH="0" baseline="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smtClean="0">
                          <a:ln>
                            <a:noFill/>
                          </a:ln>
                          <a:solidFill>
                            <a:srgbClr val="000000"/>
                          </a:solidFill>
                          <a:effectLst/>
                          <a:latin typeface="Calibri" pitchFamily="34" charset="0"/>
                          <a:ea typeface="新細明體" pitchFamily="18" charset="-120"/>
                        </a:rPr>
                        <a:t>中國科學院博士論文</a:t>
                      </a: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(Chinese)</a:t>
                      </a: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0"/>
                  </a:ext>
                </a:extLst>
              </a:tr>
              <a:tr h="320085">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err="1" smtClean="0">
                          <a:ln>
                            <a:noFill/>
                          </a:ln>
                          <a:solidFill>
                            <a:srgbClr val="000000"/>
                          </a:solidFill>
                          <a:effectLst/>
                          <a:latin typeface="Calibri" pitchFamily="34" charset="0"/>
                          <a:ea typeface="新細明體" pitchFamily="18" charset="-120"/>
                        </a:rPr>
                        <a:t>Takakuda</a:t>
                      </a:r>
                      <a:r>
                        <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rPr>
                        <a:t> K.(</a:t>
                      </a:r>
                      <a:r>
                        <a:rPr kumimoji="0" lang="zh-TW" altLang="en-US" sz="1700" b="0" i="0" u="none" strike="noStrike" cap="none" normalizeH="0" baseline="0" dirty="0" smtClean="0">
                          <a:ln>
                            <a:noFill/>
                          </a:ln>
                          <a:solidFill>
                            <a:srgbClr val="000000"/>
                          </a:solidFill>
                          <a:effectLst/>
                          <a:latin typeface="Calibri" pitchFamily="34" charset="0"/>
                          <a:ea typeface="新細明體" pitchFamily="18" charset="-120"/>
                        </a:rPr>
                        <a:t>高久田</a:t>
                      </a:r>
                      <a:r>
                        <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rPr>
                        <a:t>)</a:t>
                      </a:r>
                      <a:endParaRPr kumimoji="0" lang="zh-TW" altLang="en-US" sz="1700" b="0" i="0" u="none" strike="noStrike" cap="none" normalizeH="0" baseline="0" dirty="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(1985) </a:t>
                      </a:r>
                      <a:endParaRPr kumimoji="0" lang="zh-TW" altLang="en-US" sz="1700" b="0" i="0" u="none" strike="noStrike" cap="none" normalizeH="0" baseline="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JSME</a:t>
                      </a: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571580">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Chen J. T. (</a:t>
                      </a:r>
                      <a:r>
                        <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rPr>
                        <a:t>陳正宗</a:t>
                      </a: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a:t>
                      </a:r>
                      <a:endPar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(1986) </a:t>
                      </a:r>
                      <a:endPar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rPr>
                        <a:t>台灣大學應力所碩士論文</a:t>
                      </a: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supervised by Prof. H. –K. Hong</a:t>
                      </a:r>
                      <a:endPar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320085">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err="1" smtClean="0">
                          <a:ln>
                            <a:noFill/>
                          </a:ln>
                          <a:solidFill>
                            <a:srgbClr val="000000"/>
                          </a:solidFill>
                          <a:effectLst/>
                          <a:latin typeface="Calibri" pitchFamily="34" charset="0"/>
                          <a:ea typeface="新細明體" pitchFamily="18" charset="-120"/>
                        </a:rPr>
                        <a:t>Ugodchicoff</a:t>
                      </a:r>
                      <a:r>
                        <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rPr>
                        <a:t> and </a:t>
                      </a:r>
                      <a:r>
                        <a:rPr kumimoji="0" lang="en-US" altLang="zh-TW" sz="1700" b="0" i="0" u="none" strike="noStrike" cap="none" normalizeH="0" baseline="0" dirty="0" err="1" smtClean="0">
                          <a:ln>
                            <a:noFill/>
                          </a:ln>
                          <a:solidFill>
                            <a:srgbClr val="000000"/>
                          </a:solidFill>
                          <a:effectLst/>
                          <a:latin typeface="Calibri" pitchFamily="34" charset="0"/>
                          <a:ea typeface="新細明體" pitchFamily="18" charset="-120"/>
                        </a:rPr>
                        <a:t>Khutoryanskiy</a:t>
                      </a:r>
                      <a:endPar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(1986) </a:t>
                      </a:r>
                      <a:endParaRPr kumimoji="0" lang="zh-TW" altLang="en-US" sz="1700" b="0" i="0" u="none" strike="noStrike" cap="none" normalizeH="0" baseline="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Kazan Univ. Press (Russian)</a:t>
                      </a: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3"/>
                  </a:ext>
                </a:extLst>
              </a:tr>
              <a:tr h="320085">
                <a:tc rowSpan="2">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Hu H. C.(</a:t>
                      </a:r>
                      <a:r>
                        <a:rPr kumimoji="0" lang="zh-TW" altLang="en-US" sz="1700" b="0" i="0" u="none" strike="noStrike" cap="none" normalizeH="0" baseline="0" smtClean="0">
                          <a:ln>
                            <a:noFill/>
                          </a:ln>
                          <a:solidFill>
                            <a:srgbClr val="000000"/>
                          </a:solidFill>
                          <a:effectLst/>
                          <a:latin typeface="Calibri" pitchFamily="34" charset="0"/>
                          <a:ea typeface="新細明體" pitchFamily="18" charset="-120"/>
                        </a:rPr>
                        <a:t>胡海昌</a:t>
                      </a: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a:t>
                      </a:r>
                      <a:endParaRPr kumimoji="0" lang="zh-TW" altLang="en-US" sz="1700" b="0" i="0" u="none" strike="noStrike" cap="none" normalizeH="0" baseline="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rPr>
                        <a:t>(1986)</a:t>
                      </a:r>
                      <a:endParaRPr kumimoji="0" lang="zh-TW" altLang="en-US" sz="1700" b="0" i="0" u="none" strike="noStrike" cap="none" normalizeH="0" baseline="0" dirty="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smtClean="0">
                          <a:ln>
                            <a:noFill/>
                          </a:ln>
                          <a:solidFill>
                            <a:srgbClr val="000000"/>
                          </a:solidFill>
                          <a:effectLst/>
                          <a:latin typeface="Calibri" pitchFamily="34" charset="0"/>
                          <a:ea typeface="新細明體" pitchFamily="18" charset="-120"/>
                        </a:rPr>
                        <a:t>中國科學中文版</a:t>
                      </a: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(Chinese)</a:t>
                      </a: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4"/>
                  </a:ext>
                </a:extLst>
              </a:tr>
              <a:tr h="320085">
                <a:tc vMerge="1">
                  <a:txBody>
                    <a:bodyPr/>
                    <a:lstStyle/>
                    <a:p>
                      <a:endParaRPr lang="zh-TW" altLang="en-US"/>
                    </a:p>
                  </a:txBody>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(1987)</a:t>
                      </a:r>
                      <a:endParaRPr kumimoji="0" lang="zh-TW" altLang="en-US" sz="1700" b="0" i="0" u="none" strike="noStrike" cap="none" normalizeH="0" baseline="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700" b="0" i="0" u="none" strike="noStrike" cap="none" normalizeH="0" baseline="0" smtClean="0">
                          <a:ln>
                            <a:noFill/>
                          </a:ln>
                          <a:solidFill>
                            <a:srgbClr val="000000"/>
                          </a:solidFill>
                          <a:effectLst/>
                          <a:latin typeface="Calibri" pitchFamily="34" charset="0"/>
                          <a:ea typeface="新細明體" pitchFamily="18" charset="-120"/>
                        </a:rPr>
                        <a:t>中國科學英文版</a:t>
                      </a:r>
                      <a:r>
                        <a:rPr kumimoji="0" lang="en-US" altLang="zh-TW" sz="1700" b="0" i="0" u="none" strike="noStrike" cap="none" normalizeH="0" baseline="0" smtClean="0">
                          <a:ln>
                            <a:noFill/>
                          </a:ln>
                          <a:solidFill>
                            <a:srgbClr val="000000"/>
                          </a:solidFill>
                          <a:effectLst/>
                          <a:latin typeface="Calibri" pitchFamily="34" charset="0"/>
                          <a:ea typeface="新細明體" pitchFamily="18" charset="-120"/>
                        </a:rPr>
                        <a:t>(English)</a:t>
                      </a: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5"/>
                  </a:ext>
                </a:extLst>
              </a:tr>
              <a:tr h="571580">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Hong H. -K. and Chen J. 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a:t>
                      </a:r>
                      <a:r>
                        <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rPr>
                        <a:t>洪宏基與陳正宗</a:t>
                      </a: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a:t>
                      </a:r>
                      <a:endPar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(1988)</a:t>
                      </a:r>
                      <a:endPar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ASCE,EM</a:t>
                      </a: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6"/>
                  </a:ext>
                </a:extLst>
              </a:tr>
              <a:tr h="320085">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err="1" smtClean="0">
                          <a:ln>
                            <a:noFill/>
                          </a:ln>
                          <a:solidFill>
                            <a:srgbClr val="000000"/>
                          </a:solidFill>
                          <a:effectLst/>
                          <a:latin typeface="Calibri" pitchFamily="34" charset="0"/>
                          <a:ea typeface="新細明體" pitchFamily="18" charset="-120"/>
                        </a:rPr>
                        <a:t>Portela</a:t>
                      </a:r>
                      <a:r>
                        <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rPr>
                        <a:t> and Aliabadi M. H.</a:t>
                      </a:r>
                      <a:endParaRPr kumimoji="0" lang="zh-TW" altLang="en-US" sz="1700" b="0" i="0" u="none" strike="noStrike" cap="none" normalizeH="0" baseline="0" dirty="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rPr>
                        <a:t>(1992)</a:t>
                      </a:r>
                      <a:endParaRPr kumimoji="0" lang="zh-TW" altLang="en-US" sz="1700" b="0" i="0" u="none" strike="noStrike" cap="none" normalizeH="0" baseline="0" dirty="0" smtClean="0">
                        <a:ln>
                          <a:noFill/>
                        </a:ln>
                        <a:solidFill>
                          <a:srgbClr val="00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000000"/>
                          </a:solidFill>
                          <a:effectLst/>
                          <a:latin typeface="Calibri" pitchFamily="34" charset="0"/>
                          <a:ea typeface="新細明體" pitchFamily="18" charset="-120"/>
                        </a:rPr>
                        <a:t>IJNME</a:t>
                      </a: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7"/>
                  </a:ext>
                </a:extLst>
              </a:tr>
              <a:tr h="320085">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Chen J T and H K Hong</a:t>
                      </a:r>
                      <a:endPar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(1999)</a:t>
                      </a:r>
                      <a:endParaRPr kumimoji="0" lang="zh-TW" altLang="en-US" sz="1700" b="0" i="0" u="none" strike="noStrike" cap="none" normalizeH="0" baseline="0" dirty="0" smtClean="0">
                        <a:ln>
                          <a:noFill/>
                        </a:ln>
                        <a:solidFill>
                          <a:srgbClr val="FF0000"/>
                        </a:solidFill>
                        <a:effectLst/>
                        <a:latin typeface="Calibri" pitchFamily="34" charset="0"/>
                        <a:ea typeface="新細明體" pitchFamily="18" charset="-120"/>
                      </a:endParaRP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itchFamily="34" charset="0"/>
                        <a:defRPr sz="2400">
                          <a:solidFill>
                            <a:schemeClr val="tx1"/>
                          </a:solidFill>
                          <a:latin typeface="Calibri" pitchFamily="34" charset="0"/>
                          <a:ea typeface="新細明體" pitchFamily="18" charset="-120"/>
                        </a:defRPr>
                      </a:lvl1pPr>
                      <a:lvl2pPr marL="742950" indent="-285750">
                        <a:lnSpc>
                          <a:spcPct val="90000"/>
                        </a:lnSpc>
                        <a:spcBef>
                          <a:spcPts val="500"/>
                        </a:spcBef>
                        <a:buFont typeface="Arial" pitchFamily="34" charset="0"/>
                        <a:defRPr sz="2000">
                          <a:solidFill>
                            <a:schemeClr val="tx1"/>
                          </a:solidFill>
                          <a:latin typeface="Calibri" pitchFamily="34" charset="0"/>
                          <a:ea typeface="新細明體" pitchFamily="18" charset="-120"/>
                        </a:defRPr>
                      </a:lvl2pPr>
                      <a:lvl3pPr marL="1143000" indent="-228600">
                        <a:lnSpc>
                          <a:spcPct val="90000"/>
                        </a:lnSpc>
                        <a:spcBef>
                          <a:spcPts val="500"/>
                        </a:spcBef>
                        <a:buFont typeface="Arial" pitchFamily="34" charset="0"/>
                        <a:defRPr>
                          <a:solidFill>
                            <a:schemeClr val="tx1"/>
                          </a:solidFill>
                          <a:latin typeface="Calibri" pitchFamily="34" charset="0"/>
                          <a:ea typeface="新細明體" pitchFamily="18" charset="-120"/>
                        </a:defRPr>
                      </a:lvl3pPr>
                      <a:lvl4pPr marL="16002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4pPr>
                      <a:lvl5pPr marL="2057400" indent="-228600">
                        <a:lnSpc>
                          <a:spcPct val="90000"/>
                        </a:lnSpc>
                        <a:spcBef>
                          <a:spcPts val="500"/>
                        </a:spcBef>
                        <a:buFont typeface="Arial" pitchFamily="34" charset="0"/>
                        <a:defRPr sz="1600">
                          <a:solidFill>
                            <a:schemeClr val="tx1"/>
                          </a:solidFill>
                          <a:latin typeface="Calibri" pitchFamily="34" charset="0"/>
                          <a:ea typeface="新細明體" pitchFamily="18" charset="-120"/>
                        </a:defRPr>
                      </a:lvl5pPr>
                      <a:lvl6pPr marL="25146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6pPr>
                      <a:lvl7pPr marL="29718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7pPr>
                      <a:lvl8pPr marL="34290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8pPr>
                      <a:lvl9pPr marL="3886200" indent="-228600" fontAlgn="base">
                        <a:lnSpc>
                          <a:spcPct val="90000"/>
                        </a:lnSpc>
                        <a:spcBef>
                          <a:spcPts val="500"/>
                        </a:spcBef>
                        <a:spcAft>
                          <a:spcPct val="0"/>
                        </a:spcAft>
                        <a:buFont typeface="Arial" pitchFamily="34" charset="0"/>
                        <a:defRPr sz="1600">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700" b="0" i="0" u="none" strike="noStrike" cap="none" normalizeH="0" baseline="0" dirty="0" smtClean="0">
                          <a:ln>
                            <a:noFill/>
                          </a:ln>
                          <a:solidFill>
                            <a:srgbClr val="FF0000"/>
                          </a:solidFill>
                          <a:effectLst/>
                          <a:latin typeface="Calibri" pitchFamily="34" charset="0"/>
                          <a:ea typeface="新細明體" pitchFamily="18" charset="-120"/>
                        </a:rPr>
                        <a:t>ASME-AMR</a:t>
                      </a:r>
                    </a:p>
                  </a:txBody>
                  <a:tcPr marL="68580" marR="68580" marT="34295" marB="3429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21830952"/>
      </p:ext>
    </p:extLst>
  </p:cSld>
  <p:clrMapOvr>
    <a:masterClrMapping/>
  </p:clrMapOvr>
  <p:transition>
    <p:cove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FAA71872-4D4F-49F2-B6DA-9FAA875E8E07}" type="slidenum">
              <a:rPr lang="zh-TW" altLang="en-US" smtClean="0"/>
              <a:t>88</a:t>
            </a:fld>
            <a:endParaRPr lang="zh-TW" altLang="en-US"/>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232" y="1420559"/>
            <a:ext cx="5281512" cy="5281512"/>
          </a:xfrm>
          <a:prstGeom prst="rect">
            <a:avLst/>
          </a:prstGeom>
        </p:spPr>
      </p:pic>
      <p:sp>
        <p:nvSpPr>
          <p:cNvPr id="4" name="標題 1"/>
          <p:cNvSpPr txBox="1">
            <a:spLocks/>
          </p:cNvSpPr>
          <p:nvPr/>
        </p:nvSpPr>
        <p:spPr>
          <a:xfrm>
            <a:off x="2532923" y="789987"/>
            <a:ext cx="14519669" cy="1437646"/>
          </a:xfrm>
          <a:prstGeom prst="rect">
            <a:avLst/>
          </a:prstGeom>
        </p:spPr>
        <p:txBody>
          <a:bodyPr>
            <a:normAutofit lnSpcReduction="10000"/>
          </a:bodyPr>
          <a:lstStyle>
            <a:lvl1pPr algn="l" defTabSz="914377" rtl="0" eaLnBrk="1" latinLnBrk="0" hangingPunct="1">
              <a:lnSpc>
                <a:spcPct val="90000"/>
              </a:lnSpc>
              <a:spcBef>
                <a:spcPct val="0"/>
              </a:spcBef>
              <a:buNone/>
              <a:defRPr sz="3600" b="1" kern="1200">
                <a:solidFill>
                  <a:schemeClr val="tx1">
                    <a:lumMod val="65000"/>
                    <a:lumOff val="35000"/>
                  </a:schemeClr>
                </a:solidFill>
                <a:latin typeface="微軟正黑體" panose="020B0604030504040204" pitchFamily="34" charset="-120"/>
                <a:ea typeface="微軟正黑體" panose="020B0604030504040204" pitchFamily="34" charset="-120"/>
                <a:cs typeface="+mj-cs"/>
              </a:defRPr>
            </a:lvl1pPr>
          </a:lstStyle>
          <a:p>
            <a:r>
              <a:rPr lang="zh-TW" altLang="en-US" dirty="0">
                <a:solidFill>
                  <a:srgbClr val="FF0000"/>
                </a:solidFill>
              </a:rPr>
              <a:t>邊界</a:t>
            </a:r>
            <a:r>
              <a:rPr lang="zh-TW" altLang="en-US" dirty="0" smtClean="0">
                <a:solidFill>
                  <a:srgbClr val="FF0000"/>
                </a:solidFill>
              </a:rPr>
              <a:t>元 來結緣 </a:t>
            </a:r>
            <a:r>
              <a:rPr lang="en-US" altLang="zh-TW" dirty="0" smtClean="0">
                <a:solidFill>
                  <a:srgbClr val="FF0000"/>
                </a:solidFill>
              </a:rPr>
              <a:t>Line group</a:t>
            </a:r>
            <a:r>
              <a:rPr lang="zh-TW" altLang="en-US" dirty="0" smtClean="0">
                <a:solidFill>
                  <a:srgbClr val="FF0000"/>
                </a:solidFill>
              </a:rPr>
              <a:t>  學術俱樂部 </a:t>
            </a:r>
            <a:endParaRPr lang="en-US" altLang="zh-TW" dirty="0" smtClean="0">
              <a:solidFill>
                <a:srgbClr val="FF0000"/>
              </a:solidFill>
            </a:endParaRPr>
          </a:p>
          <a:p>
            <a:r>
              <a:rPr lang="zh-TW" altLang="en-US" dirty="0" smtClean="0">
                <a:solidFill>
                  <a:srgbClr val="FF0000"/>
                </a:solidFill>
              </a:rPr>
              <a:t> </a:t>
            </a:r>
            <a:endParaRPr lang="en-US" altLang="zh-TW" dirty="0" smtClean="0">
              <a:solidFill>
                <a:srgbClr val="FF0000"/>
              </a:solidFill>
            </a:endParaRPr>
          </a:p>
          <a:p>
            <a:r>
              <a:rPr lang="zh-TW" altLang="en-US" dirty="0" smtClean="0">
                <a:solidFill>
                  <a:srgbClr val="FF0000"/>
                </a:solidFill>
              </a:rPr>
              <a:t> </a:t>
            </a:r>
            <a:r>
              <a:rPr lang="en-US" altLang="zh-TW" dirty="0" smtClean="0">
                <a:solidFill>
                  <a:srgbClr val="FF0000"/>
                </a:solidFill>
              </a:rPr>
              <a:t>(</a:t>
            </a:r>
            <a:r>
              <a:rPr lang="zh-TW" altLang="en-US" dirty="0" smtClean="0">
                <a:solidFill>
                  <a:srgbClr val="FF0000"/>
                </a:solidFill>
              </a:rPr>
              <a:t>我們不是邊緣人</a:t>
            </a:r>
            <a:r>
              <a:rPr lang="en-US" altLang="zh-TW" dirty="0" smtClean="0">
                <a:solidFill>
                  <a:srgbClr val="FF0000"/>
                </a:solidFill>
              </a:rPr>
              <a:t>)</a:t>
            </a:r>
            <a:endParaRPr lang="zh-TW" altLang="en-US" dirty="0">
              <a:solidFill>
                <a:srgbClr val="FF0000"/>
              </a:solidFill>
            </a:endParaRPr>
          </a:p>
        </p:txBody>
      </p:sp>
    </p:spTree>
    <p:extLst>
      <p:ext uri="{BB962C8B-B14F-4D97-AF65-F5344CB8AC3E}">
        <p14:creationId xmlns:p14="http://schemas.microsoft.com/office/powerpoint/2010/main" val="1744564185"/>
      </p:ext>
    </p:extLst>
  </p:cSld>
  <p:clrMapOvr>
    <a:masterClrMapping/>
  </p:clrMapOvr>
  <p:transition>
    <p:cove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descr="馬克杯(更新)-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4050" y="1268760"/>
            <a:ext cx="8534400" cy="3414712"/>
          </a:xfrm>
          <a:prstGeom prst="rect">
            <a:avLst/>
          </a:prstGeom>
          <a:noFill/>
          <a:extLst>
            <a:ext uri="{909E8E84-426E-40DD-AFC4-6F175D3DCCD1}">
              <a14:hiddenFill xmlns:a14="http://schemas.microsoft.com/office/drawing/2010/main">
                <a:solidFill>
                  <a:srgbClr val="FFFFFF"/>
                </a:solidFill>
              </a14:hiddenFill>
            </a:ext>
          </a:extLst>
        </p:spPr>
      </p:pic>
      <p:sp>
        <p:nvSpPr>
          <p:cNvPr id="775173" name="Text Box 5"/>
          <p:cNvSpPr txBox="1">
            <a:spLocks noChangeArrowheads="1"/>
          </p:cNvSpPr>
          <p:nvPr/>
        </p:nvSpPr>
        <p:spPr bwMode="auto">
          <a:xfrm>
            <a:off x="1447800" y="4491697"/>
            <a:ext cx="9144000"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TW" sz="3200" dirty="0">
                <a:solidFill>
                  <a:srgbClr val="009900"/>
                </a:solidFill>
                <a:ea typeface="新細明體" pitchFamily="18" charset="-120"/>
              </a:rPr>
              <a:t> URL:</a:t>
            </a:r>
            <a:r>
              <a:rPr lang="en-US" altLang="zh-TW" sz="4000" i="1" u="sng" dirty="0">
                <a:solidFill>
                  <a:srgbClr val="009900"/>
                </a:solidFill>
                <a:ea typeface="新細明體" pitchFamily="18" charset="-120"/>
                <a:hlinkClick r:id="rId3"/>
              </a:rPr>
              <a:t>http://msvlab.hre.ntou.edu.tw/</a:t>
            </a:r>
            <a:r>
              <a:rPr lang="en-US" altLang="zh-TW" sz="4000" i="1" u="sng" dirty="0">
                <a:solidFill>
                  <a:srgbClr val="009900"/>
                </a:solidFill>
                <a:ea typeface="新細明體" pitchFamily="18" charset="-120"/>
              </a:rPr>
              <a:t> </a:t>
            </a:r>
            <a:r>
              <a:rPr lang="en-US" altLang="zh-TW" i="1" u="sng" dirty="0">
                <a:solidFill>
                  <a:srgbClr val="009900"/>
                </a:solidFill>
                <a:ea typeface="新細明體" pitchFamily="18" charset="-120"/>
              </a:rPr>
              <a:t>Since 1999</a:t>
            </a:r>
          </a:p>
          <a:p>
            <a:pPr algn="ctr">
              <a:spcBef>
                <a:spcPct val="50000"/>
              </a:spcBef>
            </a:pPr>
            <a:r>
              <a:rPr lang="en-US" altLang="zh-TW" sz="1600" dirty="0">
                <a:solidFill>
                  <a:srgbClr val="009900"/>
                </a:solidFill>
                <a:ea typeface="新細明體" pitchFamily="18" charset="-120"/>
              </a:rPr>
              <a:t>U tube:</a:t>
            </a:r>
            <a:r>
              <a:rPr lang="en-US" altLang="zh-TW" dirty="0"/>
              <a:t> https://www.youtube.com/watch?v=1d3xr9zdFGg </a:t>
            </a:r>
            <a:r>
              <a:rPr lang="en-US" altLang="zh-TW" i="1" u="sng" dirty="0">
                <a:solidFill>
                  <a:srgbClr val="009900"/>
                </a:solidFill>
                <a:ea typeface="新細明體" pitchFamily="18" charset="-120"/>
              </a:rPr>
              <a:t>Since 2015</a:t>
            </a:r>
          </a:p>
        </p:txBody>
      </p:sp>
      <p:sp>
        <p:nvSpPr>
          <p:cNvPr id="9" name="Text Box 5"/>
          <p:cNvSpPr txBox="1">
            <a:spLocks noChangeArrowheads="1"/>
          </p:cNvSpPr>
          <p:nvPr/>
        </p:nvSpPr>
        <p:spPr bwMode="auto">
          <a:xfrm>
            <a:off x="1847529" y="5552073"/>
            <a:ext cx="864953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zh-TW" sz="2000" dirty="0">
                <a:solidFill>
                  <a:srgbClr val="009900"/>
                </a:solidFill>
                <a:latin typeface="+mj-ea"/>
                <a:ea typeface="+mj-ea"/>
              </a:rPr>
              <a:t> E mail: </a:t>
            </a:r>
            <a:r>
              <a:rPr lang="en-US" altLang="zh-TW" sz="2000" u="sng" dirty="0">
                <a:solidFill>
                  <a:srgbClr val="009900"/>
                </a:solidFill>
                <a:latin typeface="+mj-ea"/>
                <a:ea typeface="+mj-ea"/>
                <a:hlinkClick r:id="rId4"/>
              </a:rPr>
              <a:t>jtchen@mail.ntou.edu.tw</a:t>
            </a:r>
            <a:endParaRPr lang="en-US" altLang="zh-TW" sz="2000" u="sng" dirty="0">
              <a:solidFill>
                <a:srgbClr val="009900"/>
              </a:solidFill>
              <a:latin typeface="+mj-ea"/>
              <a:ea typeface="+mj-ea"/>
            </a:endParaRPr>
          </a:p>
          <a:p>
            <a:r>
              <a:rPr lang="en-US" altLang="zh-TW" dirty="0"/>
              <a:t>Google citing: http://scholar.google.com/citations?user=CcL1xQoAAAAJ&amp;hl=en</a:t>
            </a:r>
            <a:endParaRPr lang="zh-TW" altLang="zh-TW" dirty="0"/>
          </a:p>
          <a:p>
            <a:pPr>
              <a:spcBef>
                <a:spcPct val="50000"/>
              </a:spcBef>
              <a:defRPr/>
            </a:pPr>
            <a:r>
              <a:rPr lang="en-US" altLang="zh-TW" sz="2000" dirty="0">
                <a:solidFill>
                  <a:srgbClr val="009900"/>
                </a:solidFill>
                <a:latin typeface="+mj-ea"/>
                <a:ea typeface="+mj-ea"/>
              </a:rPr>
              <a:t> </a:t>
            </a:r>
            <a:endParaRPr lang="en-US" altLang="zh-TW" sz="2800" i="1" u="sng" dirty="0">
              <a:solidFill>
                <a:srgbClr val="009900"/>
              </a:solidFill>
              <a:latin typeface="+mj-ea"/>
              <a:ea typeface="+mj-ea"/>
            </a:endParaRPr>
          </a:p>
        </p:txBody>
      </p:sp>
      <p:sp>
        <p:nvSpPr>
          <p:cNvPr id="6" name="Rectangle 4"/>
          <p:cNvSpPr>
            <a:spLocks noChangeArrowheads="1"/>
          </p:cNvSpPr>
          <p:nvPr/>
        </p:nvSpPr>
        <p:spPr bwMode="auto">
          <a:xfrm>
            <a:off x="1883832" y="-112946"/>
            <a:ext cx="9577064"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TW" sz="4500" dirty="0">
                <a:solidFill>
                  <a:srgbClr val="FF0000"/>
                </a:solidFill>
                <a:ea typeface="新細明體" pitchFamily="18" charset="-120"/>
              </a:rPr>
              <a:t>Thanks for your kind attention</a:t>
            </a:r>
          </a:p>
          <a:p>
            <a:r>
              <a:rPr lang="zh-TW" altLang="en-US" sz="4000" dirty="0" smtClean="0">
                <a:solidFill>
                  <a:srgbClr val="FF0000"/>
                </a:solidFill>
                <a:ea typeface="新細明體" pitchFamily="18" charset="-120"/>
              </a:rPr>
              <a:t>感謝</a:t>
            </a:r>
            <a:r>
              <a:rPr lang="zh-TW" altLang="en-US" sz="4000" dirty="0"/>
              <a:t> 方志中主任</a:t>
            </a:r>
            <a:r>
              <a:rPr lang="zh-TW" altLang="en-US" sz="4000" dirty="0" smtClean="0"/>
              <a:t> </a:t>
            </a:r>
            <a:r>
              <a:rPr lang="zh-TW" altLang="en-US" sz="4000" dirty="0" smtClean="0">
                <a:solidFill>
                  <a:srgbClr val="7030A0"/>
                </a:solidFill>
                <a:ea typeface="新細明體" pitchFamily="18" charset="-120"/>
              </a:rPr>
              <a:t>邀請</a:t>
            </a:r>
            <a:endParaRPr lang="en-US" altLang="zh-TW" sz="4000" dirty="0">
              <a:solidFill>
                <a:srgbClr val="7030A0"/>
              </a:solidFill>
              <a:ea typeface="新細明體" pitchFamily="18" charset="-120"/>
            </a:endParaRPr>
          </a:p>
          <a:p>
            <a:endParaRPr lang="en-US" altLang="zh-TW" sz="4000" dirty="0">
              <a:solidFill>
                <a:srgbClr val="7030A0"/>
              </a:solidFill>
              <a:ea typeface="新細明體" pitchFamily="18" charset="-120"/>
            </a:endParaRPr>
          </a:p>
        </p:txBody>
      </p:sp>
    </p:spTree>
    <p:extLst>
      <p:ext uri="{BB962C8B-B14F-4D97-AF65-F5344CB8AC3E}">
        <p14:creationId xmlns:p14="http://schemas.microsoft.com/office/powerpoint/2010/main" val="310866359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89168769-497F-4284-AB63-F5B5DBE80BF5}"/>
              </a:ext>
            </a:extLst>
          </p:cNvPr>
          <p:cNvPicPr>
            <a:picLocks noChangeAspect="1"/>
          </p:cNvPicPr>
          <p:nvPr/>
        </p:nvPicPr>
        <p:blipFill>
          <a:blip r:embed="rId3"/>
          <a:stretch>
            <a:fillRect/>
          </a:stretch>
        </p:blipFill>
        <p:spPr>
          <a:xfrm rot="10800000">
            <a:off x="5621032" y="3429000"/>
            <a:ext cx="4220673" cy="1160685"/>
          </a:xfrm>
          <a:prstGeom prst="rect">
            <a:avLst/>
          </a:prstGeom>
        </p:spPr>
      </p:pic>
      <p:sp>
        <p:nvSpPr>
          <p:cNvPr id="10" name="等腰三角形 9">
            <a:extLst>
              <a:ext uri="{FF2B5EF4-FFF2-40B4-BE49-F238E27FC236}">
                <a16:creationId xmlns:a16="http://schemas.microsoft.com/office/drawing/2014/main" id="{2AA96843-193A-442F-A75F-6955F1728E39}"/>
              </a:ext>
            </a:extLst>
          </p:cNvPr>
          <p:cNvSpPr/>
          <p:nvPr/>
        </p:nvSpPr>
        <p:spPr>
          <a:xfrm rot="21157422">
            <a:off x="1689992" y="1121685"/>
            <a:ext cx="4208262" cy="880211"/>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46"/>
          </a:p>
        </p:txBody>
      </p:sp>
      <p:sp>
        <p:nvSpPr>
          <p:cNvPr id="4" name="標題 3">
            <a:extLst>
              <a:ext uri="{FF2B5EF4-FFF2-40B4-BE49-F238E27FC236}">
                <a16:creationId xmlns:a16="http://schemas.microsoft.com/office/drawing/2014/main" id="{642F55E3-A2AB-4596-BB9A-388F30F5D4AD}"/>
              </a:ext>
            </a:extLst>
          </p:cNvPr>
          <p:cNvSpPr>
            <a:spLocks noGrp="1"/>
          </p:cNvSpPr>
          <p:nvPr>
            <p:ph type="title"/>
          </p:nvPr>
        </p:nvSpPr>
        <p:spPr>
          <a:xfrm>
            <a:off x="-1995347" y="255211"/>
            <a:ext cx="7809542" cy="1148874"/>
          </a:xfrm>
        </p:spPr>
        <p:txBody>
          <a:bodyPr>
            <a:normAutofit/>
          </a:bodyPr>
          <a:lstStyle/>
          <a:p>
            <a:pPr algn="ctr"/>
            <a:r>
              <a:rPr lang="zh-TW" altLang="en-US" sz="2492" dirty="0"/>
              <a:t>國立臺灣海洋</a:t>
            </a:r>
            <a:r>
              <a:rPr lang="zh-TW" altLang="en-US" sz="2492" dirty="0" smtClean="0"/>
              <a:t>大學</a:t>
            </a:r>
            <a:r>
              <a:rPr lang="zh-TW" altLang="en-US" sz="2492" dirty="0"/>
              <a:t>河工</a:t>
            </a:r>
            <a:r>
              <a:rPr lang="zh-TW" altLang="en-US" sz="2492" dirty="0" smtClean="0"/>
              <a:t>系</a:t>
            </a:r>
            <a:r>
              <a:rPr lang="en-US" altLang="zh-TW" sz="2492" dirty="0" smtClean="0"/>
              <a:t/>
            </a:r>
            <a:br>
              <a:rPr lang="en-US" altLang="zh-TW" sz="2492" dirty="0" smtClean="0"/>
            </a:br>
            <a:r>
              <a:rPr lang="zh-TW" altLang="en-US" sz="2492" dirty="0" smtClean="0"/>
              <a:t>               </a:t>
            </a:r>
            <a:r>
              <a:rPr lang="en-US" altLang="zh-TW" sz="2492" dirty="0" smtClean="0"/>
              <a:t>(1994-2023)</a:t>
            </a:r>
            <a:endParaRPr lang="zh-TW" altLang="en-US" sz="2215" dirty="0"/>
          </a:p>
        </p:txBody>
      </p:sp>
      <p:pic>
        <p:nvPicPr>
          <p:cNvPr id="18" name="圖片 17">
            <a:extLst>
              <a:ext uri="{FF2B5EF4-FFF2-40B4-BE49-F238E27FC236}">
                <a16:creationId xmlns:a16="http://schemas.microsoft.com/office/drawing/2014/main" id="{DA73AC21-BBFD-4ED7-BFC6-5557B46F1868}"/>
              </a:ext>
            </a:extLst>
          </p:cNvPr>
          <p:cNvPicPr>
            <a:picLocks noChangeAspect="1"/>
          </p:cNvPicPr>
          <p:nvPr/>
        </p:nvPicPr>
        <p:blipFill>
          <a:blip r:embed="rId4"/>
          <a:stretch>
            <a:fillRect/>
          </a:stretch>
        </p:blipFill>
        <p:spPr>
          <a:xfrm>
            <a:off x="36133" y="5990096"/>
            <a:ext cx="743997" cy="558710"/>
          </a:xfrm>
          <a:prstGeom prst="rect">
            <a:avLst/>
          </a:prstGeom>
        </p:spPr>
      </p:pic>
      <p:pic>
        <p:nvPicPr>
          <p:cNvPr id="19" name="圖片 18">
            <a:extLst>
              <a:ext uri="{FF2B5EF4-FFF2-40B4-BE49-F238E27FC236}">
                <a16:creationId xmlns:a16="http://schemas.microsoft.com/office/drawing/2014/main" id="{3CCA376A-9A4C-4445-AE0D-E7DE35C4F39E}"/>
              </a:ext>
            </a:extLst>
          </p:cNvPr>
          <p:cNvPicPr>
            <a:picLocks noChangeAspect="1"/>
          </p:cNvPicPr>
          <p:nvPr/>
        </p:nvPicPr>
        <p:blipFill>
          <a:blip r:embed="rId5"/>
          <a:stretch>
            <a:fillRect/>
          </a:stretch>
        </p:blipFill>
        <p:spPr>
          <a:xfrm>
            <a:off x="957753" y="5990096"/>
            <a:ext cx="581625" cy="522929"/>
          </a:xfrm>
          <a:prstGeom prst="rect">
            <a:avLst/>
          </a:prstGeom>
        </p:spPr>
      </p:pic>
      <p:pic>
        <p:nvPicPr>
          <p:cNvPr id="23" name="圖片 22">
            <a:extLst>
              <a:ext uri="{FF2B5EF4-FFF2-40B4-BE49-F238E27FC236}">
                <a16:creationId xmlns:a16="http://schemas.microsoft.com/office/drawing/2014/main" id="{FF8953F7-9245-44F2-B472-B869ABB880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1705" y="35837"/>
            <a:ext cx="2064357" cy="669978"/>
          </a:xfrm>
          <a:prstGeom prst="rect">
            <a:avLst/>
          </a:prstGeom>
        </p:spPr>
      </p:pic>
      <p:sp>
        <p:nvSpPr>
          <p:cNvPr id="27" name="文字方塊 26">
            <a:extLst>
              <a:ext uri="{FF2B5EF4-FFF2-40B4-BE49-F238E27FC236}">
                <a16:creationId xmlns:a16="http://schemas.microsoft.com/office/drawing/2014/main" id="{064A86E0-7CE7-4590-9776-34E97D7467B8}"/>
              </a:ext>
            </a:extLst>
          </p:cNvPr>
          <p:cNvSpPr txBox="1"/>
          <p:nvPr/>
        </p:nvSpPr>
        <p:spPr>
          <a:xfrm>
            <a:off x="5303154" y="6353496"/>
            <a:ext cx="1585692" cy="390620"/>
          </a:xfrm>
          <a:prstGeom prst="rect">
            <a:avLst/>
          </a:prstGeom>
          <a:noFill/>
        </p:spPr>
        <p:txBody>
          <a:bodyPr wrap="none" rtlCol="0">
            <a:spAutoFit/>
          </a:bodyPr>
          <a:lstStyle/>
          <a:p>
            <a:pPr algn="ctr"/>
            <a:r>
              <a:rPr lang="en-US" altLang="zh-TW" sz="969" b="1" dirty="0">
                <a:latin typeface="Agency FB" panose="020B0503020202020204" pitchFamily="34" charset="0"/>
              </a:rPr>
              <a:t>National Taiwan Ocean University</a:t>
            </a:r>
          </a:p>
          <a:p>
            <a:pPr algn="ctr"/>
            <a:r>
              <a:rPr lang="en-US" altLang="zh-TW" sz="969" b="1" dirty="0">
                <a:latin typeface="Agency FB" panose="020B0503020202020204" pitchFamily="34" charset="0"/>
              </a:rPr>
              <a:t>Harbor &amp; River Engineering</a:t>
            </a:r>
            <a:endParaRPr lang="zh-TW" altLang="en-US" sz="969" b="1" dirty="0">
              <a:latin typeface="Agency FB" panose="020B0503020202020204" pitchFamily="34" charset="0"/>
            </a:endParaRPr>
          </a:p>
        </p:txBody>
      </p:sp>
      <p:pic>
        <p:nvPicPr>
          <p:cNvPr id="3" name="內容版面配置區 2"/>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882879" y="1286118"/>
            <a:ext cx="10214246" cy="5067378"/>
          </a:xfrm>
        </p:spPr>
      </p:pic>
      <p:pic>
        <p:nvPicPr>
          <p:cNvPr id="13" name="Picture 2" descr="C:\Users\0605CKI\Desktop\MSV-windo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01" y="2053308"/>
            <a:ext cx="1746148" cy="1309611"/>
          </a:xfrm>
          <a:prstGeom prst="rect">
            <a:avLst/>
          </a:prstGeom>
          <a:noFill/>
          <a:extLst>
            <a:ext uri="{909E8E84-426E-40DD-AFC4-6F175D3DCCD1}">
              <a14:hiddenFill xmlns:a14="http://schemas.microsoft.com/office/drawing/2010/main">
                <a:solidFill>
                  <a:srgbClr val="FFFFFF"/>
                </a:solidFill>
              </a14:hiddenFill>
            </a:ext>
          </a:extLst>
        </p:spPr>
      </p:pic>
      <p:sp>
        <p:nvSpPr>
          <p:cNvPr id="14" name="向右箭號 13"/>
          <p:cNvSpPr/>
          <p:nvPr/>
        </p:nvSpPr>
        <p:spPr>
          <a:xfrm>
            <a:off x="2159795" y="2196664"/>
            <a:ext cx="3810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文字方塊 14">
            <a:extLst>
              <a:ext uri="{FF2B5EF4-FFF2-40B4-BE49-F238E27FC236}">
                <a16:creationId xmlns:a16="http://schemas.microsoft.com/office/drawing/2014/main" id="{0214FF17-6917-41E2-AD61-86B91A2A2900}"/>
              </a:ext>
            </a:extLst>
          </p:cNvPr>
          <p:cNvSpPr txBox="1"/>
          <p:nvPr/>
        </p:nvSpPr>
        <p:spPr>
          <a:xfrm>
            <a:off x="3471243" y="26995"/>
            <a:ext cx="6960870" cy="1569660"/>
          </a:xfrm>
          <a:prstGeom prst="rect">
            <a:avLst/>
          </a:prstGeom>
          <a:noFill/>
        </p:spPr>
        <p:txBody>
          <a:bodyPr wrap="square" rtlCol="0">
            <a:spAutoFit/>
          </a:bodyPr>
          <a:lstStyle/>
          <a:p>
            <a:pPr algn="ctr"/>
            <a:r>
              <a:rPr lang="zh-TW" altLang="en-US" sz="2400" dirty="0">
                <a:latin typeface="Times New Roman" panose="02020603050405020304" pitchFamily="18" charset="0"/>
                <a:ea typeface="標楷體" panose="03000509000000000000" pitchFamily="65" charset="-120"/>
              </a:rPr>
              <a:t>第一屆計算力學學會年會</a:t>
            </a:r>
            <a:endParaRPr lang="en-US" altLang="zh-TW" sz="2400" dirty="0">
              <a:latin typeface="Times New Roman" panose="02020603050405020304" pitchFamily="18" charset="0"/>
              <a:ea typeface="標楷體" panose="03000509000000000000" pitchFamily="65" charset="-120"/>
            </a:endParaRPr>
          </a:p>
          <a:p>
            <a:pPr algn="ctr"/>
            <a:r>
              <a:rPr lang="zh-TW" altLang="en-US" sz="2400" dirty="0">
                <a:latin typeface="Times New Roman" panose="02020603050405020304" pitchFamily="18" charset="0"/>
                <a:ea typeface="標楷體" panose="03000509000000000000" pitchFamily="65" charset="-120"/>
              </a:rPr>
              <a:t>暨第十四屆台灣邊界元會議 </a:t>
            </a:r>
            <a:endParaRPr lang="en-US" altLang="zh-TW" sz="2400" dirty="0">
              <a:latin typeface="Times New Roman" panose="02020603050405020304" pitchFamily="18" charset="0"/>
              <a:ea typeface="標楷體" panose="03000509000000000000" pitchFamily="65" charset="-120"/>
            </a:endParaRPr>
          </a:p>
          <a:p>
            <a:pPr algn="ctr"/>
            <a:r>
              <a:rPr lang="zh-TW" altLang="en-US" sz="2400" dirty="0" smtClean="0">
                <a:latin typeface="Times New Roman" panose="02020603050405020304" pitchFamily="18" charset="0"/>
                <a:ea typeface="標楷體" panose="03000509000000000000" pitchFamily="65" charset="-120"/>
              </a:rPr>
              <a:t>  洪</a:t>
            </a:r>
            <a:r>
              <a:rPr lang="zh-TW" altLang="en-US" sz="2400" dirty="0">
                <a:latin typeface="Times New Roman" panose="02020603050405020304" pitchFamily="18" charset="0"/>
                <a:ea typeface="標楷體" panose="03000509000000000000" pitchFamily="65" charset="-120"/>
              </a:rPr>
              <a:t>老師七十大壽慶祝</a:t>
            </a:r>
            <a:r>
              <a:rPr lang="zh-TW" altLang="en-US" sz="2400" dirty="0" smtClean="0">
                <a:latin typeface="Times New Roman" panose="02020603050405020304" pitchFamily="18" charset="0"/>
                <a:ea typeface="標楷體" panose="03000509000000000000" pitchFamily="65" charset="-120"/>
              </a:rPr>
              <a:t>論壇 </a:t>
            </a:r>
            <a:r>
              <a:rPr lang="en-US" altLang="zh-TW" sz="2400" dirty="0">
                <a:latin typeface="Times New Roman" panose="02020603050405020304" pitchFamily="18" charset="0"/>
                <a:ea typeface="標楷體" panose="03000509000000000000" pitchFamily="65" charset="-120"/>
              </a:rPr>
              <a:t>(Oct. 28-29, 2023)</a:t>
            </a:r>
          </a:p>
          <a:p>
            <a:pPr algn="ctr"/>
            <a:endParaRPr lang="zh-TW" altLang="en-US" sz="2400" dirty="0">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1082840365"/>
      </p:ext>
    </p:extLst>
  </p:cSld>
  <p:clrMapOvr>
    <a:masterClrMapping/>
  </p:clrMapOvr>
  <p:transition>
    <p:cove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0605JUA\Desktop\110b4e12e218a20ada8c328a815649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576" y="909639"/>
            <a:ext cx="13557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投影片編號版面配置區 3"/>
          <p:cNvSpPr>
            <a:spLocks noGrp="1"/>
          </p:cNvSpPr>
          <p:nvPr>
            <p:ph type="sldNum" sz="quarter" idx="4294967295"/>
          </p:nvPr>
        </p:nvSpPr>
        <p:spPr>
          <a:xfrm>
            <a:off x="8212138" y="6243638"/>
            <a:ext cx="2133600" cy="457200"/>
          </a:xfrm>
          <a:prstGeom prst="rect">
            <a:avLst/>
          </a:prstGeom>
          <a:noFill/>
        </p:spPr>
        <p:txBody>
          <a:bodyPr/>
          <a:lstStyle>
            <a:lvl1pPr eaLnBrk="0" hangingPunct="0">
              <a:spcBef>
                <a:spcPct val="20000"/>
              </a:spcBef>
              <a:buClr>
                <a:schemeClr val="accent1"/>
              </a:buClr>
              <a:buSzPct val="65000"/>
              <a:buFont typeface="Wingdings" pitchFamily="2" charset="2"/>
              <a:buChar char="n"/>
              <a:defRPr kumimoji="1" sz="3000">
                <a:solidFill>
                  <a:schemeClr val="tx1"/>
                </a:solidFill>
                <a:latin typeface="Arial" charset="0"/>
                <a:ea typeface="新細明體" pitchFamily="18" charset="-120"/>
              </a:defRPr>
            </a:lvl1pPr>
            <a:lvl2pPr marL="742950" indent="-285750" eaLnBrk="0" hangingPunct="0">
              <a:spcBef>
                <a:spcPct val="20000"/>
              </a:spcBef>
              <a:buClr>
                <a:schemeClr val="accent2"/>
              </a:buClr>
              <a:buSzPct val="60000"/>
              <a:buFont typeface="Wingdings" pitchFamily="2" charset="2"/>
              <a:buChar char="q"/>
              <a:defRPr kumimoji="1" sz="2600">
                <a:solidFill>
                  <a:schemeClr val="tx1"/>
                </a:solidFill>
                <a:latin typeface="Arial" charset="0"/>
                <a:ea typeface="新細明體" pitchFamily="18" charset="-120"/>
              </a:defRPr>
            </a:lvl2pPr>
            <a:lvl3pPr marL="1143000" indent="-228600" eaLnBrk="0" hangingPunct="0">
              <a:spcBef>
                <a:spcPct val="20000"/>
              </a:spcBef>
              <a:buClr>
                <a:schemeClr val="accent1"/>
              </a:buClr>
              <a:buSzPct val="65000"/>
              <a:buFont typeface="Wingdings" pitchFamily="2" charset="2"/>
              <a:buChar char="n"/>
              <a:defRPr kumimoji="1" sz="2200">
                <a:solidFill>
                  <a:schemeClr val="tx1"/>
                </a:solidFill>
                <a:latin typeface="Arial" charset="0"/>
                <a:ea typeface="新細明體" pitchFamily="18" charset="-120"/>
              </a:defRPr>
            </a:lvl3pPr>
            <a:lvl4pPr marL="1600200" indent="-228600" eaLnBrk="0" hangingPunct="0">
              <a:spcBef>
                <a:spcPct val="20000"/>
              </a:spcBef>
              <a:buClr>
                <a:schemeClr val="accent2"/>
              </a:buClr>
              <a:buSzPct val="70000"/>
              <a:buFont typeface="Wingdings" pitchFamily="2" charset="2"/>
              <a:buChar char="q"/>
              <a:defRPr kumimoji="1" sz="2000">
                <a:solidFill>
                  <a:schemeClr val="tx1"/>
                </a:solidFill>
                <a:latin typeface="Arial" charset="0"/>
                <a:ea typeface="新細明體" pitchFamily="18" charset="-120"/>
              </a:defRPr>
            </a:lvl4pPr>
            <a:lvl5pPr marL="2057400" indent="-228600" eaLnBrk="0" hangingPunct="0">
              <a:spcBef>
                <a:spcPct val="20000"/>
              </a:spcBef>
              <a:buClr>
                <a:schemeClr val="accent1"/>
              </a:buClr>
              <a:buSzPct val="75000"/>
              <a:buFont typeface="Wingdings" pitchFamily="2" charset="2"/>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Arial" charset="0"/>
                <a:ea typeface="新細明體" pitchFamily="18" charset="-120"/>
              </a:defRPr>
            </a:lvl9pPr>
          </a:lstStyle>
          <a:p>
            <a:pPr eaLnBrk="1" hangingPunct="1">
              <a:spcBef>
                <a:spcPct val="0"/>
              </a:spcBef>
              <a:buClrTx/>
              <a:buSzTx/>
              <a:buFontTx/>
              <a:buNone/>
            </a:pPr>
            <a:fld id="{9C7E0767-721C-49B2-9C83-E3D84345E542}" type="slidenum">
              <a:rPr kumimoji="0" lang="zh-TW" altLang="en-US" sz="1200">
                <a:latin typeface="Times New Roman" pitchFamily="18" charset="0"/>
              </a:rPr>
              <a:pPr eaLnBrk="1" hangingPunct="1">
                <a:spcBef>
                  <a:spcPct val="0"/>
                </a:spcBef>
                <a:buClrTx/>
                <a:buSzTx/>
                <a:buFontTx/>
                <a:buNone/>
              </a:pPr>
              <a:t>90</a:t>
            </a:fld>
            <a:endParaRPr kumimoji="0" lang="zh-TW" altLang="en-US" sz="1200">
              <a:latin typeface="Times New Roman" pitchFamily="18" charset="0"/>
            </a:endParaRPr>
          </a:p>
        </p:txBody>
      </p:sp>
      <p:grpSp>
        <p:nvGrpSpPr>
          <p:cNvPr id="74756" name="群組 1"/>
          <p:cNvGrpSpPr>
            <a:grpSpLocks noChangeAspect="1"/>
          </p:cNvGrpSpPr>
          <p:nvPr/>
        </p:nvGrpSpPr>
        <p:grpSpPr bwMode="auto">
          <a:xfrm>
            <a:off x="6910720" y="116631"/>
            <a:ext cx="3717595" cy="6371482"/>
            <a:chOff x="5160602" y="67762"/>
            <a:chExt cx="3935252" cy="6745614"/>
          </a:xfrm>
        </p:grpSpPr>
        <p:pic>
          <p:nvPicPr>
            <p:cNvPr id="74764" name="圖片 112" descr="b88陳正宗.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2629" y="144288"/>
              <a:ext cx="403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839" y="1167492"/>
              <a:ext cx="545703" cy="57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9868" y="4485307"/>
              <a:ext cx="4429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8425" y="2273126"/>
              <a:ext cx="513220" cy="5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0498" y="606182"/>
              <a:ext cx="468115" cy="6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7139" y="1702353"/>
              <a:ext cx="51774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8468" y="1188827"/>
              <a:ext cx="489914" cy="63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9989" y="1696863"/>
              <a:ext cx="555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02672" y="4213969"/>
              <a:ext cx="5651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3"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84592" y="1768301"/>
              <a:ext cx="419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4"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0114" y="3356992"/>
              <a:ext cx="405580" cy="52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56967" y="2853844"/>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6"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39904" y="3354213"/>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7"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57442" y="1265063"/>
              <a:ext cx="534987"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8"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25742" y="4927426"/>
              <a:ext cx="4556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9"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2929" y="2731913"/>
              <a:ext cx="393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0"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78151" y="2708100"/>
              <a:ext cx="469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1"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06641" y="4725144"/>
              <a:ext cx="569913" cy="70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9566" y="3357810"/>
              <a:ext cx="446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52792" y="3889201"/>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4" name="Picture 2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9595" y="4397201"/>
              <a:ext cx="5413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5" name="Picture 2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68467" y="2057226"/>
              <a:ext cx="523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6" name="Picture 2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16042" y="3914601"/>
              <a:ext cx="4397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7" name="Picture 31"/>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033155" y="601417"/>
              <a:ext cx="511175" cy="54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8" name="Picture 3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886179" y="1193626"/>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9" name="Picture 3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652567" y="2879551"/>
              <a:ext cx="3492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0" name="Picture 3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60541" y="4003501"/>
              <a:ext cx="5619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1" name="Picture 35" descr="Chi-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303766" y="161900"/>
              <a:ext cx="36036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2" name="Picture 36"/>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160602" y="67762"/>
              <a:ext cx="479562" cy="59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3" name="Picture 37"/>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499587" y="906362"/>
              <a:ext cx="484187" cy="74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4" name="Picture 38"/>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078017" y="4690888"/>
              <a:ext cx="45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5" name="Picture 39" descr="DSCF0813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316392" y="1728613"/>
              <a:ext cx="381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6" name="Picture 40" descr="P124018600"/>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881303" y="2290733"/>
              <a:ext cx="4619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7" name="Picture 41" descr="153459156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420868" y="360188"/>
              <a:ext cx="610399" cy="5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8" name="Picture 42" descr="P100051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897292" y="188888"/>
              <a:ext cx="404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9" name="Picture 47" descr="wu">
              <a:hlinkClick r:id="rId39"/>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155804" y="5802138"/>
              <a:ext cx="431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0" name="Picture 51"/>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668692" y="3356992"/>
              <a:ext cx="4333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1" name="Picture 5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587604" y="5871988"/>
              <a:ext cx="419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2" name="Picture 5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373292" y="6283151"/>
              <a:ext cx="4603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3" name="Picture 60"/>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508104" y="3352626"/>
              <a:ext cx="4238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4" name="Picture 64" descr="YORK"/>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104460" y="2185417"/>
              <a:ext cx="40798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5" name="Picture 65" descr="m-ilchen"/>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943551" y="692696"/>
              <a:ext cx="581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6" name="Picture 66" descr="JJ"/>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535217" y="5333826"/>
              <a:ext cx="4381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7" name="Picture 67" descr="LJ"/>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084367" y="5368751"/>
              <a:ext cx="4365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8" name="Picture 68" descr="WS"/>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406629" y="2431978"/>
              <a:ext cx="4270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9" name="Picture 8"/>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770292" y="2276872"/>
              <a:ext cx="331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10" name="Picture 2" descr="C:\Users\0605JUA\Desktop\IMG_1997.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317094" y="2879551"/>
              <a:ext cx="452636" cy="5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11" name="Picture 3" descr="C:\Users\0605JUA\Desktop\10528591_834208599930949_1848048398_o.jpg"/>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442814" y="3284983"/>
              <a:ext cx="453163" cy="60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矩形 57"/>
            <p:cNvSpPr/>
            <p:nvPr/>
          </p:nvSpPr>
          <p:spPr>
            <a:xfrm>
              <a:off x="6825573" y="2878815"/>
              <a:ext cx="504133" cy="472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74813" name="Picture 4" descr="C:\Users\0605JUA\Desktop\10436218_771851279515226_3747084481612684895_n(3).jpg"/>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609984" y="3872053"/>
              <a:ext cx="397638" cy="3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14" name="Picture 30"/>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973367" y="3872053"/>
              <a:ext cx="468313" cy="60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15" name="Picture 26"/>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6889796" y="1668725"/>
              <a:ext cx="481064" cy="66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57" name="群組 2"/>
          <p:cNvGrpSpPr>
            <a:grpSpLocks/>
          </p:cNvGrpSpPr>
          <p:nvPr/>
        </p:nvGrpSpPr>
        <p:grpSpPr bwMode="auto">
          <a:xfrm>
            <a:off x="1487488" y="4614"/>
            <a:ext cx="6336704" cy="6548583"/>
            <a:chOff x="-107600" y="4611906"/>
            <a:chExt cx="6336050" cy="6548646"/>
          </a:xfrm>
        </p:grpSpPr>
        <p:sp>
          <p:nvSpPr>
            <p:cNvPr id="62" name="Text Box 5"/>
            <p:cNvSpPr txBox="1">
              <a:spLocks noChangeArrowheads="1"/>
            </p:cNvSpPr>
            <p:nvPr/>
          </p:nvSpPr>
          <p:spPr bwMode="auto">
            <a:xfrm>
              <a:off x="106094" y="4611906"/>
              <a:ext cx="6122356" cy="4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zh-TW" sz="1600" dirty="0">
                  <a:solidFill>
                    <a:srgbClr val="009900"/>
                  </a:solidFill>
                  <a:latin typeface="+mj-ea"/>
                  <a:ea typeface="+mj-ea"/>
                </a:rPr>
                <a:t> </a:t>
              </a:r>
              <a:r>
                <a:rPr lang="en-US" altLang="zh-TW" sz="2000" u="sng" dirty="0">
                  <a:solidFill>
                    <a:srgbClr val="009900"/>
                  </a:solidFill>
                  <a:latin typeface="+mj-ea"/>
                  <a:ea typeface="+mj-ea"/>
                  <a:hlinkClick r:id="rId56"/>
                </a:rPr>
                <a:t>http://msvlab.hre.ntou.edu.tw/</a:t>
              </a:r>
              <a:r>
                <a:rPr lang="en-US" altLang="zh-TW" sz="2000" u="sng" dirty="0">
                  <a:solidFill>
                    <a:srgbClr val="009900"/>
                  </a:solidFill>
                  <a:latin typeface="+mj-ea"/>
                  <a:ea typeface="+mj-ea"/>
                </a:rPr>
                <a:t> </a:t>
              </a:r>
              <a:r>
                <a:rPr lang="en-US" altLang="zh-TW" sz="2000" dirty="0">
                  <a:solidFill>
                    <a:srgbClr val="009900"/>
                  </a:solidFill>
                  <a:latin typeface="+mj-ea"/>
                  <a:ea typeface="+mj-ea"/>
                </a:rPr>
                <a:t>Since 1999</a:t>
              </a:r>
            </a:p>
          </p:txBody>
        </p:sp>
        <p:sp>
          <p:nvSpPr>
            <p:cNvPr id="63" name="Rectangle 6"/>
            <p:cNvSpPr>
              <a:spLocks noChangeArrowheads="1"/>
            </p:cNvSpPr>
            <p:nvPr/>
          </p:nvSpPr>
          <p:spPr bwMode="auto">
            <a:xfrm>
              <a:off x="-107600" y="6236109"/>
              <a:ext cx="5623932" cy="36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zh-TW" dirty="0">
                  <a:solidFill>
                    <a:srgbClr val="6600FF"/>
                  </a:solidFill>
                  <a:latin typeface="+mj-ea"/>
                  <a:ea typeface="+mj-ea"/>
                </a:rPr>
                <a:t>Welcome to visit the web site of MSVLAB/NTOU</a:t>
              </a:r>
            </a:p>
          </p:txBody>
        </p:sp>
        <p:sp>
          <p:nvSpPr>
            <p:cNvPr id="59" name="Text Box 5"/>
            <p:cNvSpPr txBox="1">
              <a:spLocks noChangeArrowheads="1"/>
            </p:cNvSpPr>
            <p:nvPr/>
          </p:nvSpPr>
          <p:spPr bwMode="auto">
            <a:xfrm>
              <a:off x="891826" y="10760498"/>
              <a:ext cx="5336624" cy="4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TW" sz="2000" dirty="0">
                  <a:solidFill>
                    <a:srgbClr val="009900"/>
                  </a:solidFill>
                  <a:latin typeface="+mj-ea"/>
                  <a:ea typeface="+mj-ea"/>
                </a:rPr>
                <a:t> E mail: </a:t>
              </a:r>
              <a:r>
                <a:rPr lang="en-US" altLang="zh-TW" sz="2000" u="sng" dirty="0">
                  <a:solidFill>
                    <a:srgbClr val="009900"/>
                  </a:solidFill>
                  <a:latin typeface="+mj-ea"/>
                  <a:ea typeface="+mj-ea"/>
                </a:rPr>
                <a:t>jtchen@mail.ntou.edu.tw</a:t>
              </a:r>
              <a:r>
                <a:rPr lang="en-US" altLang="zh-TW" sz="2000" dirty="0">
                  <a:solidFill>
                    <a:srgbClr val="009900"/>
                  </a:solidFill>
                  <a:latin typeface="+mj-ea"/>
                  <a:ea typeface="+mj-ea"/>
                </a:rPr>
                <a:t> </a:t>
              </a:r>
              <a:endParaRPr lang="en-US" altLang="zh-TW" sz="2800" i="1" u="sng" dirty="0">
                <a:solidFill>
                  <a:srgbClr val="009900"/>
                </a:solidFill>
                <a:latin typeface="+mj-ea"/>
                <a:ea typeface="+mj-ea"/>
              </a:endParaRPr>
            </a:p>
          </p:txBody>
        </p:sp>
      </p:grpSp>
      <p:sp>
        <p:nvSpPr>
          <p:cNvPr id="51" name="矩形圖說文字 50"/>
          <p:cNvSpPr/>
          <p:nvPr/>
        </p:nvSpPr>
        <p:spPr>
          <a:xfrm>
            <a:off x="7445375" y="549275"/>
            <a:ext cx="539750" cy="579438"/>
          </a:xfrm>
          <a:prstGeom prst="wedgeRectCallout">
            <a:avLst>
              <a:gd name="adj1" fmla="val -57787"/>
              <a:gd name="adj2" fmla="val 82219"/>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zh-TW" altLang="en-US"/>
          </a:p>
        </p:txBody>
      </p:sp>
      <p:pic>
        <p:nvPicPr>
          <p:cNvPr id="74759" name="Picture 12"/>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466014" y="547689"/>
            <a:ext cx="4968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2" descr="C:\Users\0605CKI\Desktop\chen\MSV2014-OCT15.JPG"/>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520825" y="1984376"/>
            <a:ext cx="5583238"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 Box 49"/>
          <p:cNvSpPr txBox="1">
            <a:spLocks noChangeArrowheads="1"/>
          </p:cNvSpPr>
          <p:nvPr/>
        </p:nvSpPr>
        <p:spPr bwMode="auto">
          <a:xfrm>
            <a:off x="8560370" y="5070054"/>
            <a:ext cx="2216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Lucida Sans Unicode" pitchFamily="34" charset="0"/>
                <a:ea typeface="新細明體" charset="-120"/>
              </a:defRPr>
            </a:lvl1pPr>
            <a:lvl2pPr marL="742950" indent="-285750" eaLnBrk="0" hangingPunct="0">
              <a:defRPr kumimoji="1">
                <a:solidFill>
                  <a:schemeClr val="tx1"/>
                </a:solidFill>
                <a:latin typeface="Lucida Sans Unicode" pitchFamily="34" charset="0"/>
                <a:ea typeface="新細明體" charset="-120"/>
              </a:defRPr>
            </a:lvl2pPr>
            <a:lvl3pPr marL="1143000" indent="-228600" eaLnBrk="0" hangingPunct="0">
              <a:defRPr kumimoji="1">
                <a:solidFill>
                  <a:schemeClr val="tx1"/>
                </a:solidFill>
                <a:latin typeface="Lucida Sans Unicode" pitchFamily="34" charset="0"/>
                <a:ea typeface="新細明體" charset="-120"/>
              </a:defRPr>
            </a:lvl3pPr>
            <a:lvl4pPr marL="1600200" indent="-228600" eaLnBrk="0" hangingPunct="0">
              <a:defRPr kumimoji="1">
                <a:solidFill>
                  <a:schemeClr val="tx1"/>
                </a:solidFill>
                <a:latin typeface="Lucida Sans Unicode" pitchFamily="34" charset="0"/>
                <a:ea typeface="新細明體" charset="-120"/>
              </a:defRPr>
            </a:lvl4pPr>
            <a:lvl5pPr marL="2057400" indent="-228600" eaLnBrk="0" hangingPunct="0">
              <a:defRPr kumimoji="1">
                <a:solidFill>
                  <a:schemeClr val="tx1"/>
                </a:solidFill>
                <a:latin typeface="Lucida Sans Unicode" pitchFamily="34" charset="0"/>
                <a:ea typeface="新細明體" charset="-120"/>
              </a:defRPr>
            </a:lvl5pPr>
            <a:lvl6pPr marL="2514600" indent="-228600" eaLnBrk="0" fontAlgn="base" hangingPunct="0">
              <a:spcBef>
                <a:spcPct val="0"/>
              </a:spcBef>
              <a:spcAft>
                <a:spcPct val="0"/>
              </a:spcAft>
              <a:defRPr kumimoji="1">
                <a:solidFill>
                  <a:schemeClr val="tx1"/>
                </a:solidFill>
                <a:latin typeface="Lucida Sans Unicode" pitchFamily="34" charset="0"/>
                <a:ea typeface="新細明體" charset="-120"/>
              </a:defRPr>
            </a:lvl6pPr>
            <a:lvl7pPr marL="2971800" indent="-228600" eaLnBrk="0" fontAlgn="base" hangingPunct="0">
              <a:spcBef>
                <a:spcPct val="0"/>
              </a:spcBef>
              <a:spcAft>
                <a:spcPct val="0"/>
              </a:spcAft>
              <a:defRPr kumimoji="1">
                <a:solidFill>
                  <a:schemeClr val="tx1"/>
                </a:solidFill>
                <a:latin typeface="Lucida Sans Unicode" pitchFamily="34" charset="0"/>
                <a:ea typeface="新細明體" charset="-120"/>
              </a:defRPr>
            </a:lvl7pPr>
            <a:lvl8pPr marL="3429000" indent="-228600" eaLnBrk="0" fontAlgn="base" hangingPunct="0">
              <a:spcBef>
                <a:spcPct val="0"/>
              </a:spcBef>
              <a:spcAft>
                <a:spcPct val="0"/>
              </a:spcAft>
              <a:defRPr kumimoji="1">
                <a:solidFill>
                  <a:schemeClr val="tx1"/>
                </a:solidFill>
                <a:latin typeface="Lucida Sans Unicode" pitchFamily="34" charset="0"/>
                <a:ea typeface="新細明體" charset="-120"/>
              </a:defRPr>
            </a:lvl8pPr>
            <a:lvl9pPr marL="3886200" indent="-228600" eaLnBrk="0" fontAlgn="base" hangingPunct="0">
              <a:spcBef>
                <a:spcPct val="0"/>
              </a:spcBef>
              <a:spcAft>
                <a:spcPct val="0"/>
              </a:spcAft>
              <a:defRPr kumimoji="1">
                <a:solidFill>
                  <a:schemeClr val="tx1"/>
                </a:solidFill>
                <a:latin typeface="Lucida Sans Unicode" pitchFamily="34" charset="0"/>
                <a:ea typeface="新細明體" charset="-120"/>
              </a:defRPr>
            </a:lvl9pPr>
          </a:lstStyle>
          <a:p>
            <a:pPr eaLnBrk="1" hangingPunct="1"/>
            <a:r>
              <a:rPr lang="zh-TW" altLang="en-US" sz="4000" dirty="0">
                <a:solidFill>
                  <a:schemeClr val="hlink"/>
                </a:solidFill>
                <a:latin typeface="Times New Roman" pitchFamily="18" charset="0"/>
                <a:ea typeface="標楷體" pitchFamily="65" charset="-120"/>
              </a:rPr>
              <a:t>台灣天下</a:t>
            </a:r>
          </a:p>
          <a:p>
            <a:pPr eaLnBrk="1" hangingPunct="1"/>
            <a:r>
              <a:rPr lang="zh-TW" altLang="en-US" sz="4000" dirty="0">
                <a:solidFill>
                  <a:schemeClr val="hlink"/>
                </a:solidFill>
                <a:latin typeface="Times New Roman" pitchFamily="18" charset="0"/>
                <a:ea typeface="標楷體" pitchFamily="65" charset="-120"/>
              </a:rPr>
              <a:t>捨我其誰</a:t>
            </a:r>
          </a:p>
        </p:txBody>
      </p:sp>
      <p:sp>
        <p:nvSpPr>
          <p:cNvPr id="65" name="Text Box 5"/>
          <p:cNvSpPr txBox="1">
            <a:spLocks noChangeArrowheads="1"/>
          </p:cNvSpPr>
          <p:nvPr/>
        </p:nvSpPr>
        <p:spPr bwMode="auto">
          <a:xfrm>
            <a:off x="477068" y="508610"/>
            <a:ext cx="61229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zh-TW" sz="1600" dirty="0">
                <a:solidFill>
                  <a:srgbClr val="009900"/>
                </a:solidFill>
                <a:latin typeface="+mj-ea"/>
                <a:ea typeface="+mj-ea"/>
              </a:rPr>
              <a:t> </a:t>
            </a:r>
            <a:r>
              <a:rPr lang="zh-TW" altLang="en-US" sz="2000" u="sng" dirty="0">
                <a:solidFill>
                  <a:srgbClr val="009900"/>
                </a:solidFill>
                <a:latin typeface="+mj-ea"/>
                <a:ea typeface="+mj-ea"/>
              </a:rPr>
              <a:t>台灣製造 輸出中國</a:t>
            </a:r>
            <a:endParaRPr lang="en-US" altLang="zh-TW" sz="2000" dirty="0">
              <a:solidFill>
                <a:srgbClr val="009900"/>
              </a:solidFill>
              <a:latin typeface="+mj-ea"/>
              <a:ea typeface="+mj-ea"/>
            </a:endParaRPr>
          </a:p>
        </p:txBody>
      </p:sp>
      <p:sp>
        <p:nvSpPr>
          <p:cNvPr id="66" name="Text Box 48"/>
          <p:cNvSpPr txBox="1">
            <a:spLocks noChangeArrowheads="1"/>
          </p:cNvSpPr>
          <p:nvPr/>
        </p:nvSpPr>
        <p:spPr bwMode="auto">
          <a:xfrm>
            <a:off x="1487488" y="855118"/>
            <a:ext cx="4995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Lucida Sans Unicode" pitchFamily="34" charset="0"/>
                <a:ea typeface="新細明體" charset="-120"/>
              </a:defRPr>
            </a:lvl1pPr>
            <a:lvl2pPr marL="742950" indent="-285750" eaLnBrk="0" hangingPunct="0">
              <a:defRPr kumimoji="1">
                <a:solidFill>
                  <a:schemeClr val="tx1"/>
                </a:solidFill>
                <a:latin typeface="Lucida Sans Unicode" pitchFamily="34" charset="0"/>
                <a:ea typeface="新細明體" charset="-120"/>
              </a:defRPr>
            </a:lvl2pPr>
            <a:lvl3pPr marL="1143000" indent="-228600" eaLnBrk="0" hangingPunct="0">
              <a:defRPr kumimoji="1">
                <a:solidFill>
                  <a:schemeClr val="tx1"/>
                </a:solidFill>
                <a:latin typeface="Lucida Sans Unicode" pitchFamily="34" charset="0"/>
                <a:ea typeface="新細明體" charset="-120"/>
              </a:defRPr>
            </a:lvl3pPr>
            <a:lvl4pPr marL="1600200" indent="-228600" eaLnBrk="0" hangingPunct="0">
              <a:defRPr kumimoji="1">
                <a:solidFill>
                  <a:schemeClr val="tx1"/>
                </a:solidFill>
                <a:latin typeface="Lucida Sans Unicode" pitchFamily="34" charset="0"/>
                <a:ea typeface="新細明體" charset="-120"/>
              </a:defRPr>
            </a:lvl4pPr>
            <a:lvl5pPr marL="2057400" indent="-228600" eaLnBrk="0" hangingPunct="0">
              <a:defRPr kumimoji="1">
                <a:solidFill>
                  <a:schemeClr val="tx1"/>
                </a:solidFill>
                <a:latin typeface="Lucida Sans Unicode" pitchFamily="34" charset="0"/>
                <a:ea typeface="新細明體" charset="-120"/>
              </a:defRPr>
            </a:lvl5pPr>
            <a:lvl6pPr marL="2514600" indent="-228600" eaLnBrk="0" fontAlgn="base" hangingPunct="0">
              <a:spcBef>
                <a:spcPct val="0"/>
              </a:spcBef>
              <a:spcAft>
                <a:spcPct val="0"/>
              </a:spcAft>
              <a:defRPr kumimoji="1">
                <a:solidFill>
                  <a:schemeClr val="tx1"/>
                </a:solidFill>
                <a:latin typeface="Lucida Sans Unicode" pitchFamily="34" charset="0"/>
                <a:ea typeface="新細明體" charset="-120"/>
              </a:defRPr>
            </a:lvl6pPr>
            <a:lvl7pPr marL="2971800" indent="-228600" eaLnBrk="0" fontAlgn="base" hangingPunct="0">
              <a:spcBef>
                <a:spcPct val="0"/>
              </a:spcBef>
              <a:spcAft>
                <a:spcPct val="0"/>
              </a:spcAft>
              <a:defRPr kumimoji="1">
                <a:solidFill>
                  <a:schemeClr val="tx1"/>
                </a:solidFill>
                <a:latin typeface="Lucida Sans Unicode" pitchFamily="34" charset="0"/>
                <a:ea typeface="新細明體" charset="-120"/>
              </a:defRPr>
            </a:lvl7pPr>
            <a:lvl8pPr marL="3429000" indent="-228600" eaLnBrk="0" fontAlgn="base" hangingPunct="0">
              <a:spcBef>
                <a:spcPct val="0"/>
              </a:spcBef>
              <a:spcAft>
                <a:spcPct val="0"/>
              </a:spcAft>
              <a:defRPr kumimoji="1">
                <a:solidFill>
                  <a:schemeClr val="tx1"/>
                </a:solidFill>
                <a:latin typeface="Lucida Sans Unicode" pitchFamily="34" charset="0"/>
                <a:ea typeface="新細明體" charset="-120"/>
              </a:defRPr>
            </a:lvl8pPr>
            <a:lvl9pPr marL="3886200" indent="-228600" eaLnBrk="0" fontAlgn="base" hangingPunct="0">
              <a:spcBef>
                <a:spcPct val="0"/>
              </a:spcBef>
              <a:spcAft>
                <a:spcPct val="0"/>
              </a:spcAft>
              <a:defRPr kumimoji="1">
                <a:solidFill>
                  <a:schemeClr val="tx1"/>
                </a:solidFill>
                <a:latin typeface="Lucida Sans Unicode" pitchFamily="34" charset="0"/>
                <a:ea typeface="新細明體" charset="-120"/>
              </a:defRPr>
            </a:lvl9pPr>
          </a:lstStyle>
          <a:p>
            <a:pPr eaLnBrk="1" hangingPunct="1"/>
            <a:r>
              <a:rPr lang="en-US" altLang="zh-TW" sz="4000" dirty="0">
                <a:solidFill>
                  <a:schemeClr val="hlink"/>
                </a:solidFill>
                <a:latin typeface="Times New Roman" pitchFamily="18" charset="0"/>
                <a:ea typeface="標楷體" pitchFamily="65" charset="-120"/>
              </a:rPr>
              <a:t>NTOU/MSV </a:t>
            </a:r>
            <a:r>
              <a:rPr lang="zh-TW" altLang="en-US" sz="4000" dirty="0">
                <a:solidFill>
                  <a:schemeClr val="hlink"/>
                </a:solidFill>
                <a:latin typeface="Times New Roman" pitchFamily="18" charset="0"/>
                <a:ea typeface="標楷體" pitchFamily="65" charset="-120"/>
              </a:rPr>
              <a:t>有您真好</a:t>
            </a:r>
          </a:p>
        </p:txBody>
      </p:sp>
      <p:pic>
        <p:nvPicPr>
          <p:cNvPr id="96258" name="Picture 2" descr="C:\Users\0605CKI\Desktop\ctchen.jpg"/>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6271940" y="332656"/>
            <a:ext cx="544141" cy="73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374329"/>
      </p:ext>
    </p:extLst>
  </p:cSld>
  <p:clrMapOvr>
    <a:masterClrMapping/>
  </p:clrMapOvr>
  <p:transition>
    <p:cove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9" name="Rectangle 5"/>
          <p:cNvSpPr>
            <a:spLocks noChangeArrowheads="1"/>
          </p:cNvSpPr>
          <p:nvPr/>
        </p:nvSpPr>
        <p:spPr bwMode="auto">
          <a:xfrm>
            <a:off x="2065339" y="5084764"/>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4000" b="1">
                <a:solidFill>
                  <a:schemeClr val="hlink"/>
                </a:solidFill>
              </a:rPr>
              <a:t>                      </a:t>
            </a:r>
            <a:endParaRPr lang="en-US" altLang="zh-TW" sz="3200" b="1"/>
          </a:p>
        </p:txBody>
      </p:sp>
      <p:sp>
        <p:nvSpPr>
          <p:cNvPr id="820231" name="Text Box 7"/>
          <p:cNvSpPr txBox="1">
            <a:spLocks noChangeArrowheads="1"/>
          </p:cNvSpPr>
          <p:nvPr/>
        </p:nvSpPr>
        <p:spPr bwMode="auto">
          <a:xfrm>
            <a:off x="3143673" y="300038"/>
            <a:ext cx="61626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4000" dirty="0"/>
              <a:t>Welcome to visit NTOU/MSV</a:t>
            </a:r>
          </a:p>
        </p:txBody>
      </p:sp>
      <p:pic>
        <p:nvPicPr>
          <p:cNvPr id="965634" name="Picture 2" descr="C:\Users\0605CKI\Desktop\MSV-wind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680" y="1064096"/>
            <a:ext cx="6993632" cy="524522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703512" y="2060849"/>
            <a:ext cx="1263166" cy="1323439"/>
          </a:xfrm>
          <a:prstGeom prst="rect">
            <a:avLst/>
          </a:prstGeom>
        </p:spPr>
        <p:txBody>
          <a:bodyPr wrap="none">
            <a:spAutoFit/>
          </a:bodyPr>
          <a:lstStyle/>
          <a:p>
            <a:r>
              <a:rPr lang="en-US" altLang="zh-TW" sz="4000" dirty="0">
                <a:solidFill>
                  <a:srgbClr val="FF0000"/>
                </a:solidFill>
                <a:ea typeface="新細明體" pitchFamily="18" charset="-120"/>
              </a:rPr>
              <a:t>MSV </a:t>
            </a:r>
          </a:p>
          <a:p>
            <a:r>
              <a:rPr lang="zh-TW" altLang="en-US" sz="4000" dirty="0">
                <a:solidFill>
                  <a:srgbClr val="FF0000"/>
                </a:solidFill>
                <a:ea typeface="新細明體" pitchFamily="18" charset="-120"/>
              </a:rPr>
              <a:t>窗外</a:t>
            </a:r>
            <a:endParaRPr lang="en-US" altLang="zh-TW" sz="4000" dirty="0">
              <a:solidFill>
                <a:srgbClr val="FF0000"/>
              </a:solidFill>
              <a:ea typeface="新細明體" pitchFamily="18" charset="-120"/>
            </a:endParaRPr>
          </a:p>
        </p:txBody>
      </p:sp>
    </p:spTree>
    <p:extLst>
      <p:ext uri="{BB962C8B-B14F-4D97-AF65-F5344CB8AC3E}">
        <p14:creationId xmlns:p14="http://schemas.microsoft.com/office/powerpoint/2010/main" val="920834965"/>
      </p:ext>
    </p:extLst>
  </p:cSld>
  <p:clrMapOvr>
    <a:masterClrMapping/>
  </p:clrMapOvr>
  <p:transition>
    <p:cove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005114" y="1201252"/>
            <a:ext cx="9627391" cy="715581"/>
          </a:xfrm>
          <a:prstGeom prst="rect">
            <a:avLst/>
          </a:prstGeom>
          <a:noFill/>
        </p:spPr>
        <p:txBody>
          <a:bodyPr wrap="square" rtlCol="0">
            <a:spAutoFit/>
          </a:bodyPr>
          <a:lstStyle/>
          <a:p>
            <a:pPr algn="ctr"/>
            <a:r>
              <a:rPr lang="en-US" altLang="zh-TW" sz="4050" dirty="0"/>
              <a:t>Taiwan BEM series</a:t>
            </a:r>
            <a:r>
              <a:rPr lang="zh-TW" altLang="en-US" sz="4050" dirty="0"/>
              <a:t> </a:t>
            </a:r>
            <a:r>
              <a:rPr lang="en-US" altLang="zh-TW" sz="4050" dirty="0"/>
              <a:t> (2017-2021)</a:t>
            </a:r>
            <a:endParaRPr lang="zh-TW" altLang="en-US" sz="4050" dirty="0"/>
          </a:p>
        </p:txBody>
      </p:sp>
      <p:graphicFrame>
        <p:nvGraphicFramePr>
          <p:cNvPr id="5" name="表格 4"/>
          <p:cNvGraphicFramePr>
            <a:graphicFrameLocks noGrp="1"/>
          </p:cNvGraphicFramePr>
          <p:nvPr>
            <p:extLst/>
          </p:nvPr>
        </p:nvGraphicFramePr>
        <p:xfrm>
          <a:off x="2067687" y="1906200"/>
          <a:ext cx="8056626" cy="3008865"/>
        </p:xfrm>
        <a:graphic>
          <a:graphicData uri="http://schemas.openxmlformats.org/drawingml/2006/table">
            <a:tbl>
              <a:tblPr firstRow="1" bandRow="1">
                <a:tableStyleId>{5C22544A-7EE6-4342-B048-85BDC9FD1C3A}</a:tableStyleId>
              </a:tblPr>
              <a:tblGrid>
                <a:gridCol w="779907">
                  <a:extLst>
                    <a:ext uri="{9D8B030D-6E8A-4147-A177-3AD203B41FA5}">
                      <a16:colId xmlns:a16="http://schemas.microsoft.com/office/drawing/2014/main" val="2296305537"/>
                    </a:ext>
                  </a:extLst>
                </a:gridCol>
                <a:gridCol w="678942">
                  <a:extLst>
                    <a:ext uri="{9D8B030D-6E8A-4147-A177-3AD203B41FA5}">
                      <a16:colId xmlns:a16="http://schemas.microsoft.com/office/drawing/2014/main" val="2421488495"/>
                    </a:ext>
                  </a:extLst>
                </a:gridCol>
                <a:gridCol w="3867912">
                  <a:extLst>
                    <a:ext uri="{9D8B030D-6E8A-4147-A177-3AD203B41FA5}">
                      <a16:colId xmlns:a16="http://schemas.microsoft.com/office/drawing/2014/main" val="2635518251"/>
                    </a:ext>
                  </a:extLst>
                </a:gridCol>
                <a:gridCol w="2729865">
                  <a:extLst>
                    <a:ext uri="{9D8B030D-6E8A-4147-A177-3AD203B41FA5}">
                      <a16:colId xmlns:a16="http://schemas.microsoft.com/office/drawing/2014/main" val="562269812"/>
                    </a:ext>
                  </a:extLst>
                </a:gridCol>
              </a:tblGrid>
              <a:tr h="496803">
                <a:tc>
                  <a:txBody>
                    <a:bodyPr/>
                    <a:lstStyle/>
                    <a:p>
                      <a:pPr algn="ctr"/>
                      <a:r>
                        <a:rPr lang="zh-TW" altLang="en-US" sz="1400" dirty="0" smtClean="0"/>
                        <a:t>屆數</a:t>
                      </a:r>
                      <a:endParaRPr lang="zh-TW" alt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smtClean="0"/>
                        <a:t>年代</a:t>
                      </a:r>
                    </a:p>
                  </a:txBody>
                  <a:tcPr marL="68580" marR="68580" marT="34290" marB="34290" anchor="ctr"/>
                </a:tc>
                <a:tc>
                  <a:txBody>
                    <a:bodyPr/>
                    <a:lstStyle/>
                    <a:p>
                      <a:pPr algn="ctr"/>
                      <a:r>
                        <a:rPr lang="zh-TW" altLang="en-US" sz="1400" dirty="0" smtClean="0"/>
                        <a:t>主持人</a:t>
                      </a:r>
                      <a:endParaRPr lang="zh-TW" altLang="en-US" sz="1400" dirty="0"/>
                    </a:p>
                  </a:txBody>
                  <a:tcPr marL="68580" marR="68580" marT="34290" marB="34290" anchor="ctr"/>
                </a:tc>
                <a:tc>
                  <a:txBody>
                    <a:bodyPr/>
                    <a:lstStyle/>
                    <a:p>
                      <a:pPr algn="ctr"/>
                      <a:r>
                        <a:rPr lang="zh-TW" altLang="en-US" sz="1400" dirty="0" smtClean="0"/>
                        <a:t>主辦地點</a:t>
                      </a:r>
                      <a:endParaRPr lang="zh-TW" altLang="en-US" sz="1400" dirty="0"/>
                    </a:p>
                  </a:txBody>
                  <a:tcPr marL="68580" marR="68580" marT="34290" marB="34290" anchor="ctr"/>
                </a:tc>
                <a:extLst>
                  <a:ext uri="{0D108BD9-81ED-4DB2-BD59-A6C34878D82A}">
                    <a16:rowId xmlns:a16="http://schemas.microsoft.com/office/drawing/2014/main" val="4148413303"/>
                  </a:ext>
                </a:extLst>
              </a:tr>
              <a:tr h="496803">
                <a:tc>
                  <a:txBody>
                    <a:bodyPr/>
                    <a:lstStyle/>
                    <a:p>
                      <a:pPr algn="ctr"/>
                      <a:r>
                        <a:rPr lang="en-US" altLang="zh-TW" sz="1400" dirty="0" smtClean="0"/>
                        <a:t>8</a:t>
                      </a:r>
                      <a:endParaRPr lang="zh-TW" altLang="en-US" sz="1400" dirty="0"/>
                    </a:p>
                  </a:txBody>
                  <a:tcPr marL="68580" marR="68580" marT="34290" marB="34290" anchor="ctr"/>
                </a:tc>
                <a:tc>
                  <a:txBody>
                    <a:bodyPr/>
                    <a:lstStyle/>
                    <a:p>
                      <a:pPr algn="ctr"/>
                      <a:r>
                        <a:rPr lang="en-US" altLang="zh-TW" sz="1400" dirty="0" smtClean="0"/>
                        <a:t>2017</a:t>
                      </a:r>
                      <a:endParaRPr lang="zh-TW" altLang="en-US" sz="1400" dirty="0"/>
                    </a:p>
                  </a:txBody>
                  <a:tcPr marL="68580" marR="68580" marT="34290" marB="34290" anchor="ctr"/>
                </a:tc>
                <a:tc>
                  <a:txBody>
                    <a:bodyPr/>
                    <a:lstStyle/>
                    <a:p>
                      <a:pPr algn="ctr"/>
                      <a:r>
                        <a:rPr lang="zh-TW" altLang="en-US" sz="1400" smtClean="0"/>
                        <a:t>陳桂鴻 吳清森 </a:t>
                      </a:r>
                      <a:r>
                        <a:rPr lang="zh-TW" altLang="en-US" sz="1400" dirty="0" smtClean="0"/>
                        <a:t>李洋傑</a:t>
                      </a:r>
                      <a:endParaRPr lang="zh-TW" altLang="en-US" sz="1400" dirty="0"/>
                    </a:p>
                  </a:txBody>
                  <a:tcPr marL="68580" marR="68580" marT="34290" marB="34290" anchor="ctr"/>
                </a:tc>
                <a:tc>
                  <a:txBody>
                    <a:bodyPr/>
                    <a:lstStyle/>
                    <a:p>
                      <a:pPr algn="ctr"/>
                      <a:r>
                        <a:rPr lang="zh-TW" altLang="en-US" sz="1400" dirty="0" smtClean="0"/>
                        <a:t>宜蘭大學</a:t>
                      </a:r>
                      <a:r>
                        <a:rPr lang="en-US" altLang="zh-TW" sz="1400" dirty="0" smtClean="0"/>
                        <a:t>(</a:t>
                      </a:r>
                      <a:r>
                        <a:rPr lang="zh-TW" altLang="en-US" sz="1400" dirty="0" smtClean="0"/>
                        <a:t>宜蘭</a:t>
                      </a:r>
                      <a:r>
                        <a:rPr lang="en-US" altLang="zh-TW" sz="1400" dirty="0" smtClean="0"/>
                        <a:t>)</a:t>
                      </a:r>
                      <a:endParaRPr lang="zh-TW" altLang="en-US" sz="1400" dirty="0"/>
                    </a:p>
                  </a:txBody>
                  <a:tcPr marL="68580" marR="68580" marT="34290" marB="34290" anchor="ctr"/>
                </a:tc>
                <a:extLst>
                  <a:ext uri="{0D108BD9-81ED-4DB2-BD59-A6C34878D82A}">
                    <a16:rowId xmlns:a16="http://schemas.microsoft.com/office/drawing/2014/main" val="1901664438"/>
                  </a:ext>
                </a:extLst>
              </a:tr>
              <a:tr h="496803">
                <a:tc>
                  <a:txBody>
                    <a:bodyPr/>
                    <a:lstStyle/>
                    <a:p>
                      <a:pPr algn="ctr"/>
                      <a:r>
                        <a:rPr lang="en-US" altLang="zh-TW" sz="1400" dirty="0" smtClean="0"/>
                        <a:t>9</a:t>
                      </a:r>
                      <a:endParaRPr lang="zh-TW" altLang="en-US" sz="1400" dirty="0"/>
                    </a:p>
                  </a:txBody>
                  <a:tcPr marL="68580" marR="68580" marT="34290" marB="34290" anchor="ctr"/>
                </a:tc>
                <a:tc>
                  <a:txBody>
                    <a:bodyPr/>
                    <a:lstStyle/>
                    <a:p>
                      <a:pPr algn="ctr"/>
                      <a:r>
                        <a:rPr lang="en-US" altLang="zh-TW" sz="1400" dirty="0" smtClean="0"/>
                        <a:t>2018</a:t>
                      </a:r>
                      <a:endParaRPr lang="zh-TW" altLang="en-US" sz="1400" dirty="0"/>
                    </a:p>
                  </a:txBody>
                  <a:tcPr marL="68580" marR="68580" marT="34290" marB="34290" anchor="ctr"/>
                </a:tc>
                <a:tc>
                  <a:txBody>
                    <a:bodyPr/>
                    <a:lstStyle/>
                    <a:p>
                      <a:pPr algn="ctr"/>
                      <a:r>
                        <a:rPr lang="zh-TW" altLang="en-US" sz="1400" dirty="0" smtClean="0"/>
                        <a:t>黃宏財 陳義麟 吳土城</a:t>
                      </a:r>
                      <a:endParaRPr lang="zh-TW" altLang="en-US" sz="1400" dirty="0"/>
                    </a:p>
                  </a:txBody>
                  <a:tcPr marL="68580" marR="68580" marT="34290" marB="34290" anchor="ctr"/>
                </a:tc>
                <a:tc>
                  <a:txBody>
                    <a:bodyPr/>
                    <a:lstStyle/>
                    <a:p>
                      <a:pPr algn="ctr"/>
                      <a:r>
                        <a:rPr lang="zh-TW" altLang="en-US" sz="1400" dirty="0" smtClean="0"/>
                        <a:t>義守大學</a:t>
                      </a:r>
                      <a:r>
                        <a:rPr lang="en-US" altLang="zh-TW" sz="1400" dirty="0" smtClean="0"/>
                        <a:t>(</a:t>
                      </a:r>
                      <a:r>
                        <a:rPr lang="zh-TW" altLang="en-US" sz="1400" dirty="0" smtClean="0"/>
                        <a:t>高雄</a:t>
                      </a:r>
                      <a:r>
                        <a:rPr lang="en-US" altLang="zh-TW" sz="1400" dirty="0" smtClean="0"/>
                        <a:t>)</a:t>
                      </a:r>
                      <a:endParaRPr lang="zh-TW" altLang="en-US" sz="1400" dirty="0"/>
                    </a:p>
                  </a:txBody>
                  <a:tcPr marL="68580" marR="68580" marT="34290" marB="34290" anchor="ctr"/>
                </a:tc>
                <a:extLst>
                  <a:ext uri="{0D108BD9-81ED-4DB2-BD59-A6C34878D82A}">
                    <a16:rowId xmlns:a16="http://schemas.microsoft.com/office/drawing/2014/main" val="1583023592"/>
                  </a:ext>
                </a:extLst>
              </a:tr>
              <a:tr h="496803">
                <a:tc>
                  <a:txBody>
                    <a:bodyPr/>
                    <a:lstStyle/>
                    <a:p>
                      <a:pPr algn="ctr"/>
                      <a:r>
                        <a:rPr lang="en-US" altLang="zh-TW" sz="1400" dirty="0" smtClean="0"/>
                        <a:t>10</a:t>
                      </a:r>
                      <a:endParaRPr lang="zh-TW" altLang="en-US" sz="1400" dirty="0"/>
                    </a:p>
                  </a:txBody>
                  <a:tcPr marL="68580" marR="68580" marT="34290" marB="34290" anchor="ctr"/>
                </a:tc>
                <a:tc>
                  <a:txBody>
                    <a:bodyPr/>
                    <a:lstStyle/>
                    <a:p>
                      <a:pPr algn="ctr"/>
                      <a:r>
                        <a:rPr lang="en-US" altLang="zh-TW" sz="1400" dirty="0" smtClean="0"/>
                        <a:t>2019</a:t>
                      </a:r>
                      <a:endParaRPr lang="zh-TW" altLang="en-US" sz="1400" dirty="0"/>
                    </a:p>
                  </a:txBody>
                  <a:tcPr marL="68580" marR="68580" marT="34290" marB="34290" anchor="ctr"/>
                </a:tc>
                <a:tc>
                  <a:txBody>
                    <a:bodyPr/>
                    <a:lstStyle/>
                    <a:p>
                      <a:pPr algn="ctr"/>
                      <a:r>
                        <a:rPr lang="zh-TW" altLang="en-US" sz="1400" dirty="0" smtClean="0"/>
                        <a:t>李國明 劉立偉 夏育群 胡潛濱</a:t>
                      </a:r>
                      <a:endParaRPr lang="zh-TW" altLang="en-US" sz="1400" dirty="0"/>
                    </a:p>
                  </a:txBody>
                  <a:tcPr marL="68580" marR="68580" marT="34290" marB="34290" anchor="ctr"/>
                </a:tc>
                <a:tc>
                  <a:txBody>
                    <a:bodyPr/>
                    <a:lstStyle/>
                    <a:p>
                      <a:pPr algn="ctr"/>
                      <a:r>
                        <a:rPr lang="zh-TW" altLang="en-US" sz="1400" dirty="0" smtClean="0"/>
                        <a:t>成功大學</a:t>
                      </a:r>
                      <a:r>
                        <a:rPr lang="en-US" altLang="zh-TW" sz="1400" dirty="0" smtClean="0"/>
                        <a:t>(</a:t>
                      </a:r>
                      <a:r>
                        <a:rPr lang="zh-TW" altLang="en-US" sz="1400" dirty="0" smtClean="0"/>
                        <a:t>台南</a:t>
                      </a:r>
                      <a:r>
                        <a:rPr lang="en-US" altLang="zh-TW" sz="1400" dirty="0" smtClean="0"/>
                        <a:t>)</a:t>
                      </a:r>
                      <a:endParaRPr lang="zh-TW" altLang="en-US" sz="1400" dirty="0"/>
                    </a:p>
                  </a:txBody>
                  <a:tcPr marL="68580" marR="68580" marT="34290" marB="34290" anchor="ctr"/>
                </a:tc>
                <a:extLst>
                  <a:ext uri="{0D108BD9-81ED-4DB2-BD59-A6C34878D82A}">
                    <a16:rowId xmlns:a16="http://schemas.microsoft.com/office/drawing/2014/main" val="1033804794"/>
                  </a:ext>
                </a:extLst>
              </a:tr>
              <a:tr h="524850">
                <a:tc>
                  <a:txBody>
                    <a:bodyPr/>
                    <a:lstStyle/>
                    <a:p>
                      <a:pPr algn="ctr"/>
                      <a:r>
                        <a:rPr lang="en-US" altLang="zh-TW" sz="1400" dirty="0" smtClean="0"/>
                        <a:t>11</a:t>
                      </a:r>
                      <a:endParaRPr lang="zh-TW" altLang="en-US" sz="1400" dirty="0"/>
                    </a:p>
                  </a:txBody>
                  <a:tcPr marL="68580" marR="68580" marT="34290" marB="34290" anchor="ctr"/>
                </a:tc>
                <a:tc>
                  <a:txBody>
                    <a:bodyPr/>
                    <a:lstStyle/>
                    <a:p>
                      <a:pPr algn="ctr"/>
                      <a:r>
                        <a:rPr lang="en-US" altLang="zh-TW" sz="1400" dirty="0" smtClean="0"/>
                        <a:t>2020</a:t>
                      </a:r>
                      <a:endParaRPr lang="zh-TW" altLang="en-US" sz="1400" dirty="0"/>
                    </a:p>
                  </a:txBody>
                  <a:tcPr marL="68580" marR="68580" marT="34290" marB="34290" anchor="ctr"/>
                </a:tc>
                <a:tc>
                  <a:txBody>
                    <a:bodyPr/>
                    <a:lstStyle/>
                    <a:p>
                      <a:pPr algn="ctr"/>
                      <a:r>
                        <a:rPr lang="zh-TW" altLang="en-US" sz="1400" dirty="0" smtClean="0"/>
                        <a:t>李應德 范佳銘 陳正宗 郭世榮</a:t>
                      </a:r>
                      <a:endParaRPr lang="zh-TW" altLang="en-US" sz="1400" dirty="0"/>
                    </a:p>
                  </a:txBody>
                  <a:tcPr marL="68580" marR="68580" marT="34290" marB="34290" anchor="ctr"/>
                </a:tc>
                <a:tc>
                  <a:txBody>
                    <a:bodyPr/>
                    <a:lstStyle/>
                    <a:p>
                      <a:pPr algn="ctr"/>
                      <a:r>
                        <a:rPr lang="zh-TW" altLang="en-US" sz="1400" dirty="0" smtClean="0"/>
                        <a:t>海洋大學</a:t>
                      </a:r>
                      <a:r>
                        <a:rPr lang="en-US" altLang="zh-TW" sz="1400" dirty="0" smtClean="0"/>
                        <a:t>(</a:t>
                      </a:r>
                      <a:r>
                        <a:rPr lang="zh-TW" altLang="en-US" sz="1400" dirty="0" smtClean="0"/>
                        <a:t>基隆</a:t>
                      </a:r>
                      <a:r>
                        <a:rPr lang="en-US" altLang="zh-TW" sz="1400" dirty="0" smtClean="0"/>
                        <a:t>)</a:t>
                      </a:r>
                    </a:p>
                    <a:p>
                      <a:pPr algn="ctr"/>
                      <a:r>
                        <a:rPr lang="zh-TW" altLang="en-US" sz="1400" dirty="0" smtClean="0"/>
                        <a:t>河工系</a:t>
                      </a:r>
                      <a:r>
                        <a:rPr lang="en-US" altLang="zh-TW" sz="1400" dirty="0" smtClean="0"/>
                        <a:t>60</a:t>
                      </a:r>
                      <a:r>
                        <a:rPr lang="zh-TW" altLang="en-US" sz="1400" dirty="0" smtClean="0"/>
                        <a:t>周年慶</a:t>
                      </a:r>
                      <a:endParaRPr lang="zh-TW" altLang="en-US" sz="1400" dirty="0"/>
                    </a:p>
                  </a:txBody>
                  <a:tcPr marL="68580" marR="68580" marT="34290" marB="34290" anchor="ctr"/>
                </a:tc>
                <a:extLst>
                  <a:ext uri="{0D108BD9-81ED-4DB2-BD59-A6C34878D82A}">
                    <a16:rowId xmlns:a16="http://schemas.microsoft.com/office/drawing/2014/main" val="3293054597"/>
                  </a:ext>
                </a:extLst>
              </a:tr>
              <a:tr h="496803">
                <a:tc>
                  <a:txBody>
                    <a:bodyPr/>
                    <a:lstStyle/>
                    <a:p>
                      <a:pPr algn="ctr"/>
                      <a:r>
                        <a:rPr lang="en-US" altLang="zh-TW" sz="1400" dirty="0" smtClean="0"/>
                        <a:t>12</a:t>
                      </a:r>
                      <a:endParaRPr lang="zh-TW" altLang="en-US" sz="1400" dirty="0"/>
                    </a:p>
                  </a:txBody>
                  <a:tcPr marL="68580" marR="68580" marT="34290" marB="34290" anchor="ctr"/>
                </a:tc>
                <a:tc>
                  <a:txBody>
                    <a:bodyPr/>
                    <a:lstStyle/>
                    <a:p>
                      <a:pPr algn="ctr"/>
                      <a:r>
                        <a:rPr lang="en-US" altLang="zh-TW" sz="1400" dirty="0" smtClean="0"/>
                        <a:t>2021</a:t>
                      </a:r>
                      <a:endParaRPr lang="zh-TW" altLang="en-US" sz="1400" dirty="0"/>
                    </a:p>
                  </a:txBody>
                  <a:tcPr marL="68580" marR="68580" marT="34290" marB="34290" anchor="ctr"/>
                </a:tc>
                <a:tc>
                  <a:txBody>
                    <a:bodyPr/>
                    <a:lstStyle/>
                    <a:p>
                      <a:pPr algn="ctr"/>
                      <a:r>
                        <a:rPr lang="zh-TW" altLang="en-US" sz="1400" dirty="0" smtClean="0"/>
                        <a:t>李家瑋 李明恭</a:t>
                      </a:r>
                      <a:endParaRPr lang="zh-TW" altLang="en-US" sz="1400" dirty="0"/>
                    </a:p>
                  </a:txBody>
                  <a:tcPr marL="68580" marR="68580" marT="34290" marB="34290" anchor="ctr"/>
                </a:tc>
                <a:tc>
                  <a:txBody>
                    <a:bodyPr/>
                    <a:lstStyle/>
                    <a:p>
                      <a:pPr algn="ctr"/>
                      <a:r>
                        <a:rPr lang="zh-TW" altLang="en-US" sz="1400" dirty="0" smtClean="0"/>
                        <a:t>淡江大學</a:t>
                      </a:r>
                      <a:r>
                        <a:rPr lang="en-US" altLang="zh-TW" sz="1400" dirty="0" smtClean="0"/>
                        <a:t>(</a:t>
                      </a:r>
                      <a:r>
                        <a:rPr lang="zh-TW" altLang="en-US" sz="1400" dirty="0" smtClean="0"/>
                        <a:t>淡水</a:t>
                      </a:r>
                      <a:r>
                        <a:rPr lang="en-US" altLang="zh-TW" sz="1400" dirty="0" smtClean="0"/>
                        <a:t>)</a:t>
                      </a:r>
                      <a:endParaRPr lang="zh-TW" altLang="en-US" sz="1400" dirty="0"/>
                    </a:p>
                  </a:txBody>
                  <a:tcPr marL="68580" marR="68580" marT="34290" marB="34290" anchor="ctr"/>
                </a:tc>
                <a:extLst>
                  <a:ext uri="{0D108BD9-81ED-4DB2-BD59-A6C34878D82A}">
                    <a16:rowId xmlns:a16="http://schemas.microsoft.com/office/drawing/2014/main" val="1708688100"/>
                  </a:ext>
                </a:extLst>
              </a:tr>
            </a:tbl>
          </a:graphicData>
        </a:graphic>
      </p:graphicFrame>
      <p:sp>
        <p:nvSpPr>
          <p:cNvPr id="6" name="文字方塊 5"/>
          <p:cNvSpPr txBox="1"/>
          <p:nvPr/>
        </p:nvSpPr>
        <p:spPr>
          <a:xfrm>
            <a:off x="5649087" y="4983481"/>
            <a:ext cx="5141214" cy="323165"/>
          </a:xfrm>
          <a:prstGeom prst="rect">
            <a:avLst/>
          </a:prstGeom>
          <a:noFill/>
        </p:spPr>
        <p:txBody>
          <a:bodyPr wrap="square" rtlCol="0">
            <a:spAutoFit/>
          </a:bodyPr>
          <a:lstStyle/>
          <a:p>
            <a:pPr algn="ctr"/>
            <a:r>
              <a:rPr lang="en-US" altLang="zh-TW" sz="1500" dirty="0"/>
              <a:t>Taiwan BEM series.ppt by </a:t>
            </a:r>
            <a:r>
              <a:rPr lang="en-US" altLang="zh-TW" sz="1500" dirty="0">
                <a:latin typeface="Rage Italic LET" pitchFamily="2" charset="0"/>
              </a:rPr>
              <a:t>KT</a:t>
            </a:r>
            <a:endParaRPr lang="zh-TW" altLang="en-US" sz="1500" dirty="0">
              <a:latin typeface="Rage Italic LET" pitchFamily="2" charset="0"/>
            </a:endParaRPr>
          </a:p>
        </p:txBody>
      </p:sp>
      <p:sp>
        <p:nvSpPr>
          <p:cNvPr id="7" name="文字方塊 6"/>
          <p:cNvSpPr txBox="1"/>
          <p:nvPr/>
        </p:nvSpPr>
        <p:spPr>
          <a:xfrm>
            <a:off x="861098" y="5589241"/>
            <a:ext cx="9627391" cy="715581"/>
          </a:xfrm>
          <a:prstGeom prst="rect">
            <a:avLst/>
          </a:prstGeom>
          <a:noFill/>
        </p:spPr>
        <p:txBody>
          <a:bodyPr wrap="square" rtlCol="0">
            <a:spAutoFit/>
          </a:bodyPr>
          <a:lstStyle/>
          <a:p>
            <a:pPr algn="ctr"/>
            <a:r>
              <a:rPr lang="en-US" altLang="zh-TW" sz="4050" dirty="0"/>
              <a:t>ICOME 2023 </a:t>
            </a:r>
            <a:r>
              <a:rPr lang="zh-TW" altLang="en-US" sz="4050" dirty="0"/>
              <a:t>在台灣</a:t>
            </a:r>
          </a:p>
        </p:txBody>
      </p:sp>
    </p:spTree>
    <p:extLst>
      <p:ext uri="{BB962C8B-B14F-4D97-AF65-F5344CB8AC3E}">
        <p14:creationId xmlns:p14="http://schemas.microsoft.com/office/powerpoint/2010/main" val="265313072"/>
      </p:ext>
    </p:extLst>
  </p:cSld>
  <p:clrMapOvr>
    <a:masterClrMapping/>
  </p:clrMapOvr>
  <p:transition>
    <p:cove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9" name="Rectangle 5"/>
          <p:cNvSpPr>
            <a:spLocks noChangeArrowheads="1"/>
          </p:cNvSpPr>
          <p:nvPr/>
        </p:nvSpPr>
        <p:spPr bwMode="auto">
          <a:xfrm>
            <a:off x="2065339" y="5084764"/>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4000" b="1">
                <a:solidFill>
                  <a:schemeClr val="hlink"/>
                </a:solidFill>
              </a:rPr>
              <a:t>                      </a:t>
            </a:r>
            <a:endParaRPr lang="en-US" altLang="zh-TW" sz="3200" b="1"/>
          </a:p>
        </p:txBody>
      </p:sp>
      <p:sp>
        <p:nvSpPr>
          <p:cNvPr id="820231" name="Text Box 7"/>
          <p:cNvSpPr txBox="1">
            <a:spLocks noChangeArrowheads="1"/>
          </p:cNvSpPr>
          <p:nvPr/>
        </p:nvSpPr>
        <p:spPr bwMode="auto">
          <a:xfrm>
            <a:off x="3143673" y="300038"/>
            <a:ext cx="61626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4000" dirty="0"/>
              <a:t>Welcome to visit NTOU/MSV</a:t>
            </a:r>
          </a:p>
        </p:txBody>
      </p:sp>
      <p:pic>
        <p:nvPicPr>
          <p:cNvPr id="965634" name="Picture 2" descr="C:\Users\0605CKI\Desktop\MSV-wind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680" y="1064096"/>
            <a:ext cx="6993632" cy="524522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703512" y="2060849"/>
            <a:ext cx="1263166" cy="1323439"/>
          </a:xfrm>
          <a:prstGeom prst="rect">
            <a:avLst/>
          </a:prstGeom>
        </p:spPr>
        <p:txBody>
          <a:bodyPr wrap="none">
            <a:spAutoFit/>
          </a:bodyPr>
          <a:lstStyle/>
          <a:p>
            <a:r>
              <a:rPr lang="en-US" altLang="zh-TW" sz="4000" dirty="0">
                <a:solidFill>
                  <a:srgbClr val="FF0000"/>
                </a:solidFill>
                <a:ea typeface="新細明體" pitchFamily="18" charset="-120"/>
              </a:rPr>
              <a:t>MSV </a:t>
            </a:r>
          </a:p>
          <a:p>
            <a:r>
              <a:rPr lang="zh-TW" altLang="en-US" sz="4000" dirty="0">
                <a:solidFill>
                  <a:srgbClr val="FF0000"/>
                </a:solidFill>
                <a:ea typeface="新細明體" pitchFamily="18" charset="-120"/>
              </a:rPr>
              <a:t>窗外</a:t>
            </a:r>
            <a:endParaRPr lang="en-US" altLang="zh-TW" sz="4000" dirty="0">
              <a:solidFill>
                <a:srgbClr val="FF0000"/>
              </a:solidFill>
              <a:ea typeface="新細明體" pitchFamily="18" charset="-120"/>
            </a:endParaRPr>
          </a:p>
        </p:txBody>
      </p:sp>
    </p:spTree>
    <p:extLst>
      <p:ext uri="{BB962C8B-B14F-4D97-AF65-F5344CB8AC3E}">
        <p14:creationId xmlns:p14="http://schemas.microsoft.com/office/powerpoint/2010/main" val="2590105358"/>
      </p:ext>
    </p:extLst>
  </p:cSld>
  <p:clrMapOvr>
    <a:masterClrMapping/>
  </p:clrMapOvr>
  <p:transition>
    <p:cove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62" name="Picture 2"/>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4681538" y="188913"/>
            <a:ext cx="5662612"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63" name="Text Box 3"/>
          <p:cNvSpPr txBox="1">
            <a:spLocks noChangeArrowheads="1"/>
          </p:cNvSpPr>
          <p:nvPr/>
        </p:nvSpPr>
        <p:spPr bwMode="auto">
          <a:xfrm>
            <a:off x="1776414" y="4737101"/>
            <a:ext cx="7583487"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a:solidFill>
                  <a:srgbClr val="3333FF"/>
                </a:solidFill>
                <a:latin typeface="標楷體" pitchFamily="65" charset="-120"/>
              </a:rPr>
              <a:t>河海工程學系</a:t>
            </a:r>
          </a:p>
          <a:p>
            <a:pPr>
              <a:spcBef>
                <a:spcPct val="50000"/>
              </a:spcBef>
            </a:pPr>
            <a:r>
              <a:rPr lang="en-US" altLang="zh-TW">
                <a:solidFill>
                  <a:srgbClr val="3333FF"/>
                </a:solidFill>
                <a:latin typeface="Bauhaus 93" pitchFamily="82" charset="0"/>
                <a:ea typeface="SimHei" pitchFamily="2" charset="-122"/>
              </a:rPr>
              <a:t>Department of Harbor and River Engineering</a:t>
            </a:r>
          </a:p>
        </p:txBody>
      </p:sp>
      <p:sp>
        <p:nvSpPr>
          <p:cNvPr id="860164" name="Line 4"/>
          <p:cNvSpPr>
            <a:spLocks noChangeShapeType="1"/>
          </p:cNvSpPr>
          <p:nvPr/>
        </p:nvSpPr>
        <p:spPr bwMode="auto">
          <a:xfrm>
            <a:off x="1871663" y="5589589"/>
            <a:ext cx="8515350" cy="33337"/>
          </a:xfrm>
          <a:prstGeom prst="line">
            <a:avLst/>
          </a:prstGeom>
          <a:noFill/>
          <a:ln w="762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60165" name="Line 5"/>
          <p:cNvSpPr>
            <a:spLocks noChangeShapeType="1"/>
          </p:cNvSpPr>
          <p:nvPr/>
        </p:nvSpPr>
        <p:spPr bwMode="auto">
          <a:xfrm>
            <a:off x="1871663" y="6624639"/>
            <a:ext cx="8515350" cy="34925"/>
          </a:xfrm>
          <a:prstGeom prst="line">
            <a:avLst/>
          </a:prstGeom>
          <a:noFill/>
          <a:ln w="762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60166" name="Text Box 6"/>
          <p:cNvSpPr txBox="1">
            <a:spLocks noChangeArrowheads="1"/>
          </p:cNvSpPr>
          <p:nvPr/>
        </p:nvSpPr>
        <p:spPr bwMode="auto">
          <a:xfrm>
            <a:off x="1597025" y="5592764"/>
            <a:ext cx="485933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400" b="1" dirty="0">
                <a:latin typeface="標楷體" pitchFamily="65" charset="-120"/>
              </a:rPr>
              <a:t>   </a:t>
            </a:r>
            <a:r>
              <a:rPr lang="zh-TW" altLang="en-US" sz="2400" b="1" dirty="0">
                <a:latin typeface="標楷體" pitchFamily="65" charset="-120"/>
              </a:rPr>
              <a:t>海洋大學 工學院</a:t>
            </a:r>
          </a:p>
          <a:p>
            <a:pPr>
              <a:spcBef>
                <a:spcPct val="50000"/>
              </a:spcBef>
            </a:pPr>
            <a:r>
              <a:rPr lang="zh-TW" altLang="en-US" sz="2400" b="1" dirty="0">
                <a:latin typeface="標楷體" pitchFamily="65" charset="-120"/>
              </a:rPr>
              <a:t> 陳正宗 </a:t>
            </a:r>
            <a:r>
              <a:rPr lang="zh-TW" altLang="en-US" sz="2400" b="1" dirty="0" smtClean="0">
                <a:latin typeface="標楷體" pitchFamily="65" charset="-120"/>
              </a:rPr>
              <a:t>特聘講座教授</a:t>
            </a:r>
            <a:endParaRPr lang="zh-TW" altLang="en-US" sz="2400" b="1" dirty="0">
              <a:latin typeface="標楷體" pitchFamily="65" charset="-120"/>
            </a:endParaRPr>
          </a:p>
        </p:txBody>
      </p:sp>
      <p:sp>
        <p:nvSpPr>
          <p:cNvPr id="860167" name="Line 7"/>
          <p:cNvSpPr>
            <a:spLocks noChangeShapeType="1"/>
          </p:cNvSpPr>
          <p:nvPr/>
        </p:nvSpPr>
        <p:spPr bwMode="auto">
          <a:xfrm>
            <a:off x="6000750" y="5697539"/>
            <a:ext cx="0" cy="809625"/>
          </a:xfrm>
          <a:prstGeom prst="line">
            <a:avLst/>
          </a:prstGeom>
          <a:noFill/>
          <a:ln w="762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60168" name="Text Box 8"/>
          <p:cNvSpPr txBox="1">
            <a:spLocks noChangeArrowheads="1"/>
          </p:cNvSpPr>
          <p:nvPr/>
        </p:nvSpPr>
        <p:spPr bwMode="auto">
          <a:xfrm>
            <a:off x="6478588" y="5673726"/>
            <a:ext cx="5281612"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a:latin typeface="Bauhaus 93" pitchFamily="82" charset="0"/>
                <a:ea typeface="新細明體" pitchFamily="18" charset="-120"/>
              </a:rPr>
              <a:t>Thomson Reuters</a:t>
            </a:r>
          </a:p>
          <a:p>
            <a:pPr>
              <a:spcBef>
                <a:spcPct val="50000"/>
              </a:spcBef>
            </a:pPr>
            <a:r>
              <a:rPr lang="en-US" altLang="zh-TW">
                <a:latin typeface="Bauhaus 93" pitchFamily="82" charset="0"/>
                <a:ea typeface="新細明體" pitchFamily="18" charset="-120"/>
              </a:rPr>
              <a:t>Highly Cited Researchers (Jan 2013)</a:t>
            </a:r>
          </a:p>
        </p:txBody>
      </p:sp>
      <p:sp>
        <p:nvSpPr>
          <p:cNvPr id="860169" name="Text Box 9"/>
          <p:cNvSpPr txBox="1">
            <a:spLocks noChangeArrowheads="1"/>
          </p:cNvSpPr>
          <p:nvPr/>
        </p:nvSpPr>
        <p:spPr bwMode="auto">
          <a:xfrm>
            <a:off x="6731000" y="6629401"/>
            <a:ext cx="3937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1400">
                <a:latin typeface="標楷體" pitchFamily="65" charset="-120"/>
              </a:rPr>
              <a:t>2013.05.27 Norman</a:t>
            </a:r>
            <a:r>
              <a:rPr lang="zh-TW" altLang="en-US" sz="1400">
                <a:latin typeface="標楷體" pitchFamily="65" charset="-120"/>
              </a:rPr>
              <a:t>製表</a:t>
            </a:r>
          </a:p>
        </p:txBody>
      </p:sp>
      <p:grpSp>
        <p:nvGrpSpPr>
          <p:cNvPr id="860170" name="Group 10"/>
          <p:cNvGrpSpPr>
            <a:grpSpLocks/>
          </p:cNvGrpSpPr>
          <p:nvPr/>
        </p:nvGrpSpPr>
        <p:grpSpPr bwMode="auto">
          <a:xfrm>
            <a:off x="1343025" y="692151"/>
            <a:ext cx="3568700" cy="5400675"/>
            <a:chOff x="1162" y="1383"/>
            <a:chExt cx="1659" cy="2715"/>
          </a:xfrm>
        </p:grpSpPr>
        <p:pic>
          <p:nvPicPr>
            <p:cNvPr id="1026" name="Picture 2" descr="I:\DSC_3992.JPG"/>
            <p:cNvPicPr>
              <a:picLocks noChangeAspect="1" noChangeArrowheads="1"/>
            </p:cNvPicPr>
            <p:nvPr/>
          </p:nvPicPr>
          <p:blipFill>
            <a:blip r:embed="rId3" cstate="print"/>
            <a:srcRect t="10767"/>
            <a:stretch>
              <a:fillRect/>
            </a:stretch>
          </p:blipFill>
          <p:spPr bwMode="auto">
            <a:xfrm>
              <a:off x="1288" y="1418"/>
              <a:ext cx="1409" cy="18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60172" name="Oval 12"/>
            <p:cNvSpPr>
              <a:spLocks noChangeArrowheads="1"/>
            </p:cNvSpPr>
            <p:nvPr/>
          </p:nvSpPr>
          <p:spPr bwMode="auto">
            <a:xfrm>
              <a:off x="1269" y="1391"/>
              <a:ext cx="1451" cy="1934"/>
            </a:xfrm>
            <a:prstGeom prst="ellipse">
              <a:avLst/>
            </a:prstGeom>
            <a:noFill/>
            <a:ln w="82550">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860173" name="Group 13"/>
          <p:cNvGrpSpPr>
            <a:grpSpLocks/>
          </p:cNvGrpSpPr>
          <p:nvPr/>
        </p:nvGrpSpPr>
        <p:grpSpPr bwMode="auto">
          <a:xfrm>
            <a:off x="3935413" y="-26988"/>
            <a:ext cx="1439862" cy="1511301"/>
            <a:chOff x="1933" y="3515"/>
            <a:chExt cx="1361" cy="1361"/>
          </a:xfrm>
        </p:grpSpPr>
        <p:sp>
          <p:nvSpPr>
            <p:cNvPr id="860174" name="Oval 14"/>
            <p:cNvSpPr>
              <a:spLocks noChangeArrowheads="1"/>
            </p:cNvSpPr>
            <p:nvPr/>
          </p:nvSpPr>
          <p:spPr bwMode="auto">
            <a:xfrm>
              <a:off x="1933" y="3515"/>
              <a:ext cx="1361" cy="1361"/>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pic>
          <p:nvPicPr>
            <p:cNvPr id="860175" name="Picture 15" descr="nto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 y="3560"/>
              <a:ext cx="1312" cy="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0176" name="Group 16"/>
          <p:cNvGrpSpPr>
            <a:grpSpLocks/>
          </p:cNvGrpSpPr>
          <p:nvPr/>
        </p:nvGrpSpPr>
        <p:grpSpPr bwMode="auto">
          <a:xfrm>
            <a:off x="8543925" y="2852738"/>
            <a:ext cx="2520950" cy="2881312"/>
            <a:chOff x="255" y="2018"/>
            <a:chExt cx="1587" cy="1587"/>
          </a:xfrm>
        </p:grpSpPr>
        <p:sp>
          <p:nvSpPr>
            <p:cNvPr id="860177" name="Oval 17"/>
            <p:cNvSpPr>
              <a:spLocks noChangeArrowheads="1"/>
            </p:cNvSpPr>
            <p:nvPr/>
          </p:nvSpPr>
          <p:spPr bwMode="auto">
            <a:xfrm>
              <a:off x="255" y="2018"/>
              <a:ext cx="1587" cy="1587"/>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860178" name="Group 18"/>
            <p:cNvGrpSpPr>
              <a:grpSpLocks/>
            </p:cNvGrpSpPr>
            <p:nvPr/>
          </p:nvGrpSpPr>
          <p:grpSpPr bwMode="auto">
            <a:xfrm>
              <a:off x="346" y="2154"/>
              <a:ext cx="1315" cy="1315"/>
              <a:chOff x="572" y="793"/>
              <a:chExt cx="1679" cy="1601"/>
            </a:xfrm>
          </p:grpSpPr>
          <p:sp>
            <p:nvSpPr>
              <p:cNvPr id="860179" name="Oval 19"/>
              <p:cNvSpPr>
                <a:spLocks noChangeAspect="1" noChangeArrowheads="1"/>
              </p:cNvSpPr>
              <p:nvPr/>
            </p:nvSpPr>
            <p:spPr bwMode="auto">
              <a:xfrm>
                <a:off x="572" y="793"/>
                <a:ext cx="1679" cy="1601"/>
              </a:xfrm>
              <a:prstGeom prst="ellipse">
                <a:avLst/>
              </a:prstGeom>
              <a:solidFill>
                <a:srgbClr val="33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60180" name="Text Box 20"/>
              <p:cNvSpPr txBox="1">
                <a:spLocks noChangeArrowheads="1"/>
              </p:cNvSpPr>
              <p:nvPr/>
            </p:nvSpPr>
            <p:spPr bwMode="auto">
              <a:xfrm>
                <a:off x="672" y="1108"/>
                <a:ext cx="1450" cy="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TW" b="1">
                    <a:solidFill>
                      <a:schemeClr val="bg1"/>
                    </a:solidFill>
                    <a:latin typeface="標楷體" pitchFamily="65" charset="-120"/>
                  </a:rPr>
                  <a:t>21</a:t>
                </a:r>
                <a:r>
                  <a:rPr lang="zh-TW" altLang="en-US" b="1">
                    <a:solidFill>
                      <a:schemeClr val="bg1"/>
                    </a:solidFill>
                    <a:latin typeface="標楷體" pitchFamily="65" charset="-120"/>
                  </a:rPr>
                  <a:t>類學術領域中</a:t>
                </a:r>
              </a:p>
              <a:p>
                <a:pPr algn="ctr">
                  <a:spcBef>
                    <a:spcPct val="50000"/>
                  </a:spcBef>
                </a:pPr>
                <a:r>
                  <a:rPr lang="zh-TW" altLang="en-US" b="1">
                    <a:solidFill>
                      <a:schemeClr val="bg1"/>
                    </a:solidFill>
                    <a:latin typeface="標楷體" pitchFamily="65" charset="-120"/>
                  </a:rPr>
                  <a:t>工程類</a:t>
                </a:r>
              </a:p>
              <a:p>
                <a:pPr algn="ctr">
                  <a:spcBef>
                    <a:spcPct val="50000"/>
                  </a:spcBef>
                </a:pPr>
                <a:r>
                  <a:rPr lang="zh-TW" altLang="en-US" b="1">
                    <a:solidFill>
                      <a:schemeClr val="bg1"/>
                    </a:solidFill>
                    <a:latin typeface="標楷體" pitchFamily="65" charset="-120"/>
                  </a:rPr>
                  <a:t>全球 </a:t>
                </a:r>
                <a:r>
                  <a:rPr lang="en-US" altLang="zh-TW" b="1">
                    <a:solidFill>
                      <a:schemeClr val="bg1"/>
                    </a:solidFill>
                    <a:latin typeface="標楷體" pitchFamily="65" charset="-120"/>
                  </a:rPr>
                  <a:t>266</a:t>
                </a:r>
                <a:r>
                  <a:rPr lang="zh-TW" altLang="en-US" b="1">
                    <a:solidFill>
                      <a:schemeClr val="bg1"/>
                    </a:solidFill>
                    <a:latin typeface="標楷體" pitchFamily="65" charset="-120"/>
                  </a:rPr>
                  <a:t>人</a:t>
                </a:r>
              </a:p>
              <a:p>
                <a:pPr algn="ctr">
                  <a:spcBef>
                    <a:spcPct val="50000"/>
                  </a:spcBef>
                </a:pPr>
                <a:r>
                  <a:rPr lang="zh-TW" altLang="en-US" b="1">
                    <a:solidFill>
                      <a:schemeClr val="bg1"/>
                    </a:solidFill>
                    <a:latin typeface="標楷體" pitchFamily="65" charset="-120"/>
                  </a:rPr>
                  <a:t>台灣 </a:t>
                </a:r>
                <a:r>
                  <a:rPr lang="en-US" altLang="zh-TW" b="1">
                    <a:solidFill>
                      <a:schemeClr val="bg1"/>
                    </a:solidFill>
                    <a:latin typeface="標楷體" pitchFamily="65" charset="-120"/>
                  </a:rPr>
                  <a:t>5</a:t>
                </a:r>
                <a:r>
                  <a:rPr lang="zh-TW" altLang="en-US" b="1">
                    <a:solidFill>
                      <a:schemeClr val="bg1"/>
                    </a:solidFill>
                    <a:latin typeface="標楷體" pitchFamily="65" charset="-120"/>
                  </a:rPr>
                  <a:t>人</a:t>
                </a:r>
              </a:p>
            </p:txBody>
          </p:sp>
        </p:grpSp>
      </p:grpSp>
    </p:spTree>
    <p:extLst>
      <p:ext uri="{BB962C8B-B14F-4D97-AF65-F5344CB8AC3E}">
        <p14:creationId xmlns:p14="http://schemas.microsoft.com/office/powerpoint/2010/main" val="2924844662"/>
      </p:ext>
    </p:extLst>
  </p:cSld>
  <p:clrMapOvr>
    <a:masterClrMapping/>
  </p:clrMapOvr>
  <p:transition>
    <p:cove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rotWithShape="1">
          <a:blip r:embed="rId2">
            <a:extLst/>
          </a:blip>
          <a:srcRect l="1447" t="10092" b="8738"/>
          <a:stretch/>
        </p:blipFill>
        <p:spPr bwMode="auto">
          <a:xfrm>
            <a:off x="1813515" y="4682567"/>
            <a:ext cx="3236813" cy="395496"/>
          </a:xfrm>
          <a:prstGeom prst="rect">
            <a:avLst/>
          </a:prstGeom>
          <a:ln>
            <a:noFill/>
          </a:ln>
          <a:effectLst>
            <a:softEdge rad="31750"/>
          </a:effectLst>
          <a:extLst/>
        </p:spPr>
      </p:pic>
      <p:sp>
        <p:nvSpPr>
          <p:cNvPr id="9" name="文字方塊 8"/>
          <p:cNvSpPr txBox="1"/>
          <p:nvPr/>
        </p:nvSpPr>
        <p:spPr>
          <a:xfrm>
            <a:off x="2860792" y="4689806"/>
            <a:ext cx="1450032" cy="307777"/>
          </a:xfrm>
          <a:prstGeom prst="rect">
            <a:avLst/>
          </a:prstGeom>
          <a:noFill/>
          <a:effectLst>
            <a:softEdge rad="31750"/>
          </a:effectLst>
        </p:spPr>
        <p:txBody>
          <a:bodyPr>
            <a:spAutoFit/>
          </a:bodyPr>
          <a:lstStyle/>
          <a:p>
            <a:pPr defTabSz="457200">
              <a:defRPr/>
            </a:pPr>
            <a:r>
              <a:rPr lang="en-US" altLang="zh-TW" sz="1400" dirty="0">
                <a:solidFill>
                  <a:srgbClr val="FF0000"/>
                </a:solidFill>
                <a:latin typeface="Ebrima" panose="02000000000000000000" pitchFamily="2" charset="0"/>
                <a:ea typeface="Ebrima" panose="02000000000000000000" pitchFamily="2" charset="0"/>
                <a:cs typeface="Ebrima" panose="02000000000000000000" pitchFamily="2" charset="0"/>
              </a:rPr>
              <a:t>NTOUMSV</a:t>
            </a:r>
            <a:endParaRPr lang="zh-TW" altLang="en-US" sz="1400" dirty="0">
              <a:solidFill>
                <a:srgbClr val="FF0000"/>
              </a:solidFill>
              <a:latin typeface="Ebrima" panose="02000000000000000000" pitchFamily="2" charset="0"/>
              <a:cs typeface="Ebrima" panose="02000000000000000000" pitchFamily="2" charset="0"/>
            </a:endParaRPr>
          </a:p>
        </p:txBody>
      </p:sp>
      <p:sp>
        <p:nvSpPr>
          <p:cNvPr id="33798" name="標題 4"/>
          <p:cNvSpPr>
            <a:spLocks noGrp="1"/>
          </p:cNvSpPr>
          <p:nvPr>
            <p:ph type="title" idx="4294967295"/>
          </p:nvPr>
        </p:nvSpPr>
        <p:spPr>
          <a:xfrm>
            <a:off x="3254226" y="188913"/>
            <a:ext cx="9034462" cy="1143000"/>
          </a:xfrm>
        </p:spPr>
        <p:txBody>
          <a:bodyPr/>
          <a:lstStyle/>
          <a:p>
            <a:r>
              <a:rPr lang="en-US" altLang="zh-TW" b="0" u="sng" dirty="0" smtClean="0">
                <a:solidFill>
                  <a:schemeClr val="tx1"/>
                </a:solidFill>
                <a:latin typeface="Microsoft YaHei" pitchFamily="34" charset="-122"/>
                <a:ea typeface="Microsoft YaHei" pitchFamily="34" charset="-122"/>
              </a:rPr>
              <a:t>NTOU/MSV Web</a:t>
            </a:r>
            <a:endParaRPr lang="zh-TW" altLang="en-US" u="sng" dirty="0" smtClean="0">
              <a:solidFill>
                <a:schemeClr val="tx1"/>
              </a:solidFill>
              <a:ea typeface="微軟正黑體" pitchFamily="34" charset="-120"/>
            </a:endParaRPr>
          </a:p>
        </p:txBody>
      </p:sp>
      <p:pic>
        <p:nvPicPr>
          <p:cNvPr id="337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25" y="1390650"/>
            <a:ext cx="3176588"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圖片 10"/>
          <p:cNvPicPr>
            <a:picLocks noChangeAspect="1"/>
          </p:cNvPicPr>
          <p:nvPr/>
        </p:nvPicPr>
        <p:blipFill>
          <a:blip r:embed="rId4">
            <a:extLst>
              <a:ext uri="{28A0092B-C50C-407E-A947-70E740481C1C}">
                <a14:useLocalDpi xmlns:a14="http://schemas.microsoft.com/office/drawing/2010/main" val="0"/>
              </a:ext>
            </a:extLst>
          </a:blip>
          <a:srcRect t="5391" r="1295" b="8437"/>
          <a:stretch>
            <a:fillRect/>
          </a:stretch>
        </p:blipFill>
        <p:spPr bwMode="auto">
          <a:xfrm>
            <a:off x="5157789" y="1244601"/>
            <a:ext cx="5424487"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文字方塊 2"/>
          <p:cNvSpPr txBox="1">
            <a:spLocks noChangeArrowheads="1"/>
          </p:cNvSpPr>
          <p:nvPr/>
        </p:nvSpPr>
        <p:spPr bwMode="auto">
          <a:xfrm>
            <a:off x="7302500" y="5892800"/>
            <a:ext cx="1404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SzPct val="60000"/>
              <a:buFont typeface="Wingdings" pitchFamily="2" charset="2"/>
              <a:buChar char="n"/>
              <a:defRPr kumimoji="1" sz="2800">
                <a:solidFill>
                  <a:schemeClr val="tx1"/>
                </a:solidFill>
                <a:latin typeface="Arial" pitchFamily="34" charset="0"/>
                <a:ea typeface="新細明體" pitchFamily="18" charset="-120"/>
              </a:defRPr>
            </a:lvl1pPr>
            <a:lvl2pPr marL="742950" indent="-285750" defTabSz="457200">
              <a:spcBef>
                <a:spcPct val="20000"/>
              </a:spcBef>
              <a:buClr>
                <a:schemeClr val="tx2"/>
              </a:buClr>
              <a:buSzPct val="65000"/>
              <a:buFont typeface="Wingdings" pitchFamily="2" charset="2"/>
              <a:buChar char="u"/>
              <a:defRPr kumimoji="1" sz="2600">
                <a:solidFill>
                  <a:schemeClr val="tx1"/>
                </a:solidFill>
                <a:latin typeface="Arial" pitchFamily="34" charset="0"/>
                <a:ea typeface="新細明體" pitchFamily="18" charset="-120"/>
              </a:defRPr>
            </a:lvl2pPr>
            <a:lvl3pPr marL="1143000" indent="-228600" defTabSz="457200">
              <a:spcBef>
                <a:spcPct val="20000"/>
              </a:spcBef>
              <a:buClr>
                <a:schemeClr val="hlink"/>
              </a:buClr>
              <a:buSzPct val="65000"/>
              <a:buFont typeface="Wingdings" pitchFamily="2" charset="2"/>
              <a:buChar char="«"/>
              <a:defRPr kumimoji="1" sz="2400">
                <a:solidFill>
                  <a:schemeClr val="tx1"/>
                </a:solidFill>
                <a:latin typeface="Arial" pitchFamily="34" charset="0"/>
                <a:ea typeface="新細明體" pitchFamily="18" charset="-120"/>
              </a:defRPr>
            </a:lvl3pPr>
            <a:lvl4pPr marL="1600200" indent="-228600" defTabSz="457200">
              <a:spcBef>
                <a:spcPct val="20000"/>
              </a:spcBef>
              <a:buClr>
                <a:schemeClr val="tx2"/>
              </a:buClr>
              <a:buSzPct val="100000"/>
              <a:buChar char="•"/>
              <a:defRPr kumimoji="1" sz="2000">
                <a:solidFill>
                  <a:schemeClr val="tx1"/>
                </a:solidFill>
                <a:latin typeface="Arial" pitchFamily="34" charset="0"/>
                <a:ea typeface="新細明體" pitchFamily="18" charset="-120"/>
              </a:defRPr>
            </a:lvl4pPr>
            <a:lvl5pPr marL="2057400" indent="-228600" defTabSz="457200">
              <a:spcBef>
                <a:spcPct val="20000"/>
              </a:spcBef>
              <a:buClr>
                <a:schemeClr val="hlink"/>
              </a:buClr>
              <a:buSzPct val="100000"/>
              <a:buChar char="–"/>
              <a:defRPr kumimoji="1" sz="2000">
                <a:solidFill>
                  <a:schemeClr val="tx1"/>
                </a:solidFill>
                <a:latin typeface="Arial" pitchFamily="34" charset="0"/>
                <a:ea typeface="新細明體" pitchFamily="18" charset="-120"/>
              </a:defRPr>
            </a:lvl5pPr>
            <a:lvl6pPr marL="25146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6pPr>
            <a:lvl7pPr marL="29718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7pPr>
            <a:lvl8pPr marL="34290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8pPr>
            <a:lvl9pPr marL="38862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9pPr>
          </a:lstStyle>
          <a:p>
            <a:pPr algn="ctr" eaLnBrk="1" hangingPunct="1">
              <a:spcBef>
                <a:spcPct val="0"/>
              </a:spcBef>
              <a:buClrTx/>
              <a:buSzTx/>
              <a:buFontTx/>
              <a:buNone/>
            </a:pPr>
            <a:r>
              <a:rPr kumimoji="0" lang="en-US" altLang="zh-TW" sz="1800" b="1">
                <a:solidFill>
                  <a:srgbClr val="FF0000"/>
                </a:solidFill>
                <a:latin typeface="Century Gothic" pitchFamily="34" charset="0"/>
                <a:ea typeface="微軟正黑體" pitchFamily="34" charset="-120"/>
              </a:rPr>
              <a:t>News</a:t>
            </a:r>
            <a:endParaRPr kumimoji="0" lang="zh-TW" altLang="en-US" sz="1800" b="1">
              <a:solidFill>
                <a:srgbClr val="FF0000"/>
              </a:solidFill>
              <a:latin typeface="Century Gothic" pitchFamily="34" charset="0"/>
              <a:ea typeface="微軟正黑體" pitchFamily="34" charset="-120"/>
            </a:endParaRPr>
          </a:p>
        </p:txBody>
      </p:sp>
      <p:cxnSp>
        <p:nvCxnSpPr>
          <p:cNvPr id="6" name="直線單箭頭接點 5"/>
          <p:cNvCxnSpPr/>
          <p:nvPr/>
        </p:nvCxnSpPr>
        <p:spPr>
          <a:xfrm>
            <a:off x="8004175" y="4741864"/>
            <a:ext cx="0" cy="293687"/>
          </a:xfrm>
          <a:prstGeom prst="straightConnector1">
            <a:avLst/>
          </a:prstGeom>
          <a:ln>
            <a:solidFill>
              <a:srgbClr val="FF0000">
                <a:alpha val="80000"/>
              </a:srgbClr>
            </a:solidFill>
            <a:tailEnd type="triangle"/>
          </a:ln>
        </p:spPr>
        <p:style>
          <a:lnRef idx="2">
            <a:schemeClr val="accent1"/>
          </a:lnRef>
          <a:fillRef idx="0">
            <a:schemeClr val="accent1"/>
          </a:fillRef>
          <a:effectRef idx="1">
            <a:schemeClr val="accent1"/>
          </a:effectRef>
          <a:fontRef idx="minor">
            <a:schemeClr val="tx1"/>
          </a:fontRef>
        </p:style>
      </p:cxnSp>
      <p:sp>
        <p:nvSpPr>
          <p:cNvPr id="33803" name="文字方塊 13"/>
          <p:cNvSpPr txBox="1">
            <a:spLocks noChangeArrowheads="1"/>
          </p:cNvSpPr>
          <p:nvPr/>
        </p:nvSpPr>
        <p:spPr bwMode="auto">
          <a:xfrm>
            <a:off x="5397500" y="2319339"/>
            <a:ext cx="2025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SzPct val="60000"/>
              <a:buFont typeface="Wingdings" pitchFamily="2" charset="2"/>
              <a:buChar char="n"/>
              <a:defRPr kumimoji="1" sz="2800">
                <a:solidFill>
                  <a:schemeClr val="tx1"/>
                </a:solidFill>
                <a:latin typeface="Arial" pitchFamily="34" charset="0"/>
                <a:ea typeface="新細明體" pitchFamily="18" charset="-120"/>
              </a:defRPr>
            </a:lvl1pPr>
            <a:lvl2pPr marL="742950" indent="-285750" defTabSz="457200">
              <a:spcBef>
                <a:spcPct val="20000"/>
              </a:spcBef>
              <a:buClr>
                <a:schemeClr val="tx2"/>
              </a:buClr>
              <a:buSzPct val="65000"/>
              <a:buFont typeface="Wingdings" pitchFamily="2" charset="2"/>
              <a:buChar char="u"/>
              <a:defRPr kumimoji="1" sz="2600">
                <a:solidFill>
                  <a:schemeClr val="tx1"/>
                </a:solidFill>
                <a:latin typeface="Arial" pitchFamily="34" charset="0"/>
                <a:ea typeface="新細明體" pitchFamily="18" charset="-120"/>
              </a:defRPr>
            </a:lvl2pPr>
            <a:lvl3pPr marL="1143000" indent="-228600" defTabSz="457200">
              <a:spcBef>
                <a:spcPct val="20000"/>
              </a:spcBef>
              <a:buClr>
                <a:schemeClr val="hlink"/>
              </a:buClr>
              <a:buSzPct val="65000"/>
              <a:buFont typeface="Wingdings" pitchFamily="2" charset="2"/>
              <a:buChar char="«"/>
              <a:defRPr kumimoji="1" sz="2400">
                <a:solidFill>
                  <a:schemeClr val="tx1"/>
                </a:solidFill>
                <a:latin typeface="Arial" pitchFamily="34" charset="0"/>
                <a:ea typeface="新細明體" pitchFamily="18" charset="-120"/>
              </a:defRPr>
            </a:lvl3pPr>
            <a:lvl4pPr marL="1600200" indent="-228600" defTabSz="457200">
              <a:spcBef>
                <a:spcPct val="20000"/>
              </a:spcBef>
              <a:buClr>
                <a:schemeClr val="tx2"/>
              </a:buClr>
              <a:buSzPct val="100000"/>
              <a:buChar char="•"/>
              <a:defRPr kumimoji="1" sz="2000">
                <a:solidFill>
                  <a:schemeClr val="tx1"/>
                </a:solidFill>
                <a:latin typeface="Arial" pitchFamily="34" charset="0"/>
                <a:ea typeface="新細明體" pitchFamily="18" charset="-120"/>
              </a:defRPr>
            </a:lvl4pPr>
            <a:lvl5pPr marL="2057400" indent="-228600" defTabSz="457200">
              <a:spcBef>
                <a:spcPct val="20000"/>
              </a:spcBef>
              <a:buClr>
                <a:schemeClr val="hlink"/>
              </a:buClr>
              <a:buSzPct val="100000"/>
              <a:buChar char="–"/>
              <a:defRPr kumimoji="1" sz="2000">
                <a:solidFill>
                  <a:schemeClr val="tx1"/>
                </a:solidFill>
                <a:latin typeface="Arial" pitchFamily="34" charset="0"/>
                <a:ea typeface="新細明體" pitchFamily="18" charset="-120"/>
              </a:defRPr>
            </a:lvl5pPr>
            <a:lvl6pPr marL="25146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6pPr>
            <a:lvl7pPr marL="29718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7pPr>
            <a:lvl8pPr marL="34290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8pPr>
            <a:lvl9pPr marL="38862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9pPr>
          </a:lstStyle>
          <a:p>
            <a:pPr algn="ctr" eaLnBrk="1" hangingPunct="1">
              <a:spcBef>
                <a:spcPct val="0"/>
              </a:spcBef>
              <a:buClrTx/>
              <a:buSzTx/>
              <a:buFontTx/>
              <a:buNone/>
            </a:pPr>
            <a:r>
              <a:rPr kumimoji="0" lang="en-US" altLang="zh-TW" sz="1400" b="1">
                <a:solidFill>
                  <a:srgbClr val="FF0000"/>
                </a:solidFill>
                <a:latin typeface="Century Gothic" pitchFamily="34" charset="0"/>
                <a:ea typeface="微軟正黑體" pitchFamily="34" charset="-120"/>
              </a:rPr>
              <a:t>Our publications</a:t>
            </a:r>
            <a:endParaRPr kumimoji="0" lang="zh-TW" altLang="en-US" sz="1400" b="1">
              <a:solidFill>
                <a:srgbClr val="FF0000"/>
              </a:solidFill>
              <a:latin typeface="Century Gothic" pitchFamily="34" charset="0"/>
              <a:ea typeface="微軟正黑體" pitchFamily="34" charset="-120"/>
            </a:endParaRPr>
          </a:p>
        </p:txBody>
      </p:sp>
      <p:cxnSp>
        <p:nvCxnSpPr>
          <p:cNvPr id="15" name="直線單箭頭接點 14"/>
          <p:cNvCxnSpPr/>
          <p:nvPr/>
        </p:nvCxnSpPr>
        <p:spPr>
          <a:xfrm flipH="1">
            <a:off x="5516564" y="1893888"/>
            <a:ext cx="179387" cy="0"/>
          </a:xfrm>
          <a:prstGeom prst="straightConnector1">
            <a:avLst/>
          </a:prstGeom>
          <a:ln>
            <a:solidFill>
              <a:srgbClr val="FF0000">
                <a:alpha val="80000"/>
              </a:srgbClr>
            </a:solidFill>
            <a:tailEnd type="triangle"/>
          </a:ln>
        </p:spPr>
        <p:style>
          <a:lnRef idx="2">
            <a:schemeClr val="accent1"/>
          </a:lnRef>
          <a:fillRef idx="0">
            <a:schemeClr val="accent1"/>
          </a:fillRef>
          <a:effectRef idx="1">
            <a:schemeClr val="accent1"/>
          </a:effectRef>
          <a:fontRef idx="minor">
            <a:schemeClr val="tx1"/>
          </a:fontRef>
        </p:style>
      </p:cxnSp>
      <p:sp>
        <p:nvSpPr>
          <p:cNvPr id="33805" name="文字方塊 16"/>
          <p:cNvSpPr txBox="1">
            <a:spLocks noChangeArrowheads="1"/>
          </p:cNvSpPr>
          <p:nvPr/>
        </p:nvSpPr>
        <p:spPr bwMode="auto">
          <a:xfrm>
            <a:off x="5245100" y="2878138"/>
            <a:ext cx="2025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hlink"/>
              </a:buClr>
              <a:buSzPct val="60000"/>
              <a:buFont typeface="Wingdings" pitchFamily="2" charset="2"/>
              <a:buChar char="n"/>
              <a:defRPr kumimoji="1" sz="2800">
                <a:solidFill>
                  <a:schemeClr val="tx1"/>
                </a:solidFill>
                <a:latin typeface="Arial" pitchFamily="34" charset="0"/>
                <a:ea typeface="新細明體" pitchFamily="18" charset="-120"/>
              </a:defRPr>
            </a:lvl1pPr>
            <a:lvl2pPr marL="742950" indent="-285750" defTabSz="457200">
              <a:spcBef>
                <a:spcPct val="20000"/>
              </a:spcBef>
              <a:buClr>
                <a:schemeClr val="tx2"/>
              </a:buClr>
              <a:buSzPct val="65000"/>
              <a:buFont typeface="Wingdings" pitchFamily="2" charset="2"/>
              <a:buChar char="u"/>
              <a:defRPr kumimoji="1" sz="2600">
                <a:solidFill>
                  <a:schemeClr val="tx1"/>
                </a:solidFill>
                <a:latin typeface="Arial" pitchFamily="34" charset="0"/>
                <a:ea typeface="新細明體" pitchFamily="18" charset="-120"/>
              </a:defRPr>
            </a:lvl2pPr>
            <a:lvl3pPr marL="1143000" indent="-228600" defTabSz="457200">
              <a:spcBef>
                <a:spcPct val="20000"/>
              </a:spcBef>
              <a:buClr>
                <a:schemeClr val="hlink"/>
              </a:buClr>
              <a:buSzPct val="65000"/>
              <a:buFont typeface="Wingdings" pitchFamily="2" charset="2"/>
              <a:buChar char="«"/>
              <a:defRPr kumimoji="1" sz="2400">
                <a:solidFill>
                  <a:schemeClr val="tx1"/>
                </a:solidFill>
                <a:latin typeface="Arial" pitchFamily="34" charset="0"/>
                <a:ea typeface="新細明體" pitchFamily="18" charset="-120"/>
              </a:defRPr>
            </a:lvl3pPr>
            <a:lvl4pPr marL="1600200" indent="-228600" defTabSz="457200">
              <a:spcBef>
                <a:spcPct val="20000"/>
              </a:spcBef>
              <a:buClr>
                <a:schemeClr val="tx2"/>
              </a:buClr>
              <a:buSzPct val="100000"/>
              <a:buChar char="•"/>
              <a:defRPr kumimoji="1" sz="2000">
                <a:solidFill>
                  <a:schemeClr val="tx1"/>
                </a:solidFill>
                <a:latin typeface="Arial" pitchFamily="34" charset="0"/>
                <a:ea typeface="新細明體" pitchFamily="18" charset="-120"/>
              </a:defRPr>
            </a:lvl4pPr>
            <a:lvl5pPr marL="2057400" indent="-228600" defTabSz="457200">
              <a:spcBef>
                <a:spcPct val="20000"/>
              </a:spcBef>
              <a:buClr>
                <a:schemeClr val="hlink"/>
              </a:buClr>
              <a:buSzPct val="100000"/>
              <a:buChar char="–"/>
              <a:defRPr kumimoji="1" sz="2000">
                <a:solidFill>
                  <a:schemeClr val="tx1"/>
                </a:solidFill>
                <a:latin typeface="Arial" pitchFamily="34" charset="0"/>
                <a:ea typeface="新細明體" pitchFamily="18" charset="-120"/>
              </a:defRPr>
            </a:lvl5pPr>
            <a:lvl6pPr marL="25146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6pPr>
            <a:lvl7pPr marL="29718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7pPr>
            <a:lvl8pPr marL="34290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8pPr>
            <a:lvl9pPr marL="38862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9pPr>
          </a:lstStyle>
          <a:p>
            <a:pPr algn="ctr" eaLnBrk="1" hangingPunct="1">
              <a:spcBef>
                <a:spcPct val="0"/>
              </a:spcBef>
              <a:buClrTx/>
              <a:buSzTx/>
              <a:buFontTx/>
              <a:buNone/>
            </a:pPr>
            <a:r>
              <a:rPr kumimoji="0" lang="en-US" altLang="zh-TW" sz="1400" b="1">
                <a:solidFill>
                  <a:srgbClr val="FF0000"/>
                </a:solidFill>
                <a:latin typeface="Century Gothic" pitchFamily="34" charset="0"/>
                <a:ea typeface="微軟正黑體" pitchFamily="34" charset="-120"/>
              </a:rPr>
              <a:t>Conferences Information</a:t>
            </a:r>
            <a:endParaRPr kumimoji="0" lang="zh-TW" altLang="en-US" sz="1400" b="1">
              <a:solidFill>
                <a:srgbClr val="FF0000"/>
              </a:solidFill>
              <a:latin typeface="Century Gothic" pitchFamily="34" charset="0"/>
              <a:ea typeface="微軟正黑體" pitchFamily="34" charset="-120"/>
            </a:endParaRPr>
          </a:p>
        </p:txBody>
      </p:sp>
      <p:cxnSp>
        <p:nvCxnSpPr>
          <p:cNvPr id="18" name="直線單箭頭接點 17"/>
          <p:cNvCxnSpPr/>
          <p:nvPr/>
        </p:nvCxnSpPr>
        <p:spPr>
          <a:xfrm flipH="1">
            <a:off x="5516564" y="2312988"/>
            <a:ext cx="179387" cy="0"/>
          </a:xfrm>
          <a:prstGeom prst="straightConnector1">
            <a:avLst/>
          </a:prstGeom>
          <a:ln>
            <a:solidFill>
              <a:srgbClr val="FF0000">
                <a:alpha val="80000"/>
              </a:srgbClr>
            </a:solidFill>
            <a:tailEnd type="triangle"/>
          </a:ln>
        </p:spPr>
        <p:style>
          <a:lnRef idx="2">
            <a:schemeClr val="accent1"/>
          </a:lnRef>
          <a:fillRef idx="0">
            <a:schemeClr val="accent1"/>
          </a:fillRef>
          <a:effectRef idx="1">
            <a:schemeClr val="accent1"/>
          </a:effectRef>
          <a:fontRef idx="minor">
            <a:schemeClr val="tx1"/>
          </a:fontRef>
        </p:style>
      </p:cxnSp>
      <p:sp>
        <p:nvSpPr>
          <p:cNvPr id="33807" name="矩形 1"/>
          <p:cNvSpPr>
            <a:spLocks noChangeArrowheads="1"/>
          </p:cNvSpPr>
          <p:nvPr/>
        </p:nvSpPr>
        <p:spPr bwMode="auto">
          <a:xfrm>
            <a:off x="1524000" y="6405563"/>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lr>
                <a:schemeClr val="hlink"/>
              </a:buClr>
              <a:buSzPct val="60000"/>
              <a:buFont typeface="Wingdings" pitchFamily="2" charset="2"/>
              <a:buChar char="n"/>
              <a:defRPr kumimoji="1" sz="2800">
                <a:solidFill>
                  <a:schemeClr val="tx1"/>
                </a:solidFill>
                <a:latin typeface="Arial" pitchFamily="34" charset="0"/>
                <a:ea typeface="新細明體" pitchFamily="18" charset="-120"/>
              </a:defRPr>
            </a:lvl1pPr>
            <a:lvl2pPr marL="742950" indent="-285750" defTabSz="457200">
              <a:spcBef>
                <a:spcPct val="20000"/>
              </a:spcBef>
              <a:buClr>
                <a:schemeClr val="tx2"/>
              </a:buClr>
              <a:buSzPct val="65000"/>
              <a:buFont typeface="Wingdings" pitchFamily="2" charset="2"/>
              <a:buChar char="u"/>
              <a:defRPr kumimoji="1" sz="2600">
                <a:solidFill>
                  <a:schemeClr val="tx1"/>
                </a:solidFill>
                <a:latin typeface="Arial" pitchFamily="34" charset="0"/>
                <a:ea typeface="新細明體" pitchFamily="18" charset="-120"/>
              </a:defRPr>
            </a:lvl2pPr>
            <a:lvl3pPr marL="1143000" indent="-228600" defTabSz="457200">
              <a:spcBef>
                <a:spcPct val="20000"/>
              </a:spcBef>
              <a:buClr>
                <a:schemeClr val="hlink"/>
              </a:buClr>
              <a:buSzPct val="65000"/>
              <a:buFont typeface="Wingdings" pitchFamily="2" charset="2"/>
              <a:buChar char="«"/>
              <a:defRPr kumimoji="1" sz="2400">
                <a:solidFill>
                  <a:schemeClr val="tx1"/>
                </a:solidFill>
                <a:latin typeface="Arial" pitchFamily="34" charset="0"/>
                <a:ea typeface="新細明體" pitchFamily="18" charset="-120"/>
              </a:defRPr>
            </a:lvl3pPr>
            <a:lvl4pPr marL="1600200" indent="-228600" defTabSz="457200">
              <a:spcBef>
                <a:spcPct val="20000"/>
              </a:spcBef>
              <a:buClr>
                <a:schemeClr val="tx2"/>
              </a:buClr>
              <a:buSzPct val="100000"/>
              <a:buChar char="•"/>
              <a:defRPr kumimoji="1" sz="2000">
                <a:solidFill>
                  <a:schemeClr val="tx1"/>
                </a:solidFill>
                <a:latin typeface="Arial" pitchFamily="34" charset="0"/>
                <a:ea typeface="新細明體" pitchFamily="18" charset="-120"/>
              </a:defRPr>
            </a:lvl4pPr>
            <a:lvl5pPr marL="2057400" indent="-228600" defTabSz="457200">
              <a:spcBef>
                <a:spcPct val="20000"/>
              </a:spcBef>
              <a:buClr>
                <a:schemeClr val="hlink"/>
              </a:buClr>
              <a:buSzPct val="100000"/>
              <a:buChar char="–"/>
              <a:defRPr kumimoji="1" sz="2000">
                <a:solidFill>
                  <a:schemeClr val="tx1"/>
                </a:solidFill>
                <a:latin typeface="Arial" pitchFamily="34" charset="0"/>
                <a:ea typeface="新細明體" pitchFamily="18" charset="-120"/>
              </a:defRPr>
            </a:lvl5pPr>
            <a:lvl6pPr marL="25146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6pPr>
            <a:lvl7pPr marL="29718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7pPr>
            <a:lvl8pPr marL="34290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8pPr>
            <a:lvl9pPr marL="3886200" indent="-228600" defTabSz="457200" eaLnBrk="0" fontAlgn="base" hangingPunct="0">
              <a:spcBef>
                <a:spcPct val="20000"/>
              </a:spcBef>
              <a:spcAft>
                <a:spcPct val="0"/>
              </a:spcAft>
              <a:buClr>
                <a:schemeClr val="hlink"/>
              </a:buClr>
              <a:buSzPct val="100000"/>
              <a:buChar char="–"/>
              <a:defRPr kumimoji="1" sz="2000">
                <a:solidFill>
                  <a:schemeClr val="tx1"/>
                </a:solidFill>
                <a:latin typeface="Arial" pitchFamily="34" charset="0"/>
                <a:ea typeface="新細明體" pitchFamily="18" charset="-120"/>
              </a:defRPr>
            </a:lvl9pPr>
          </a:lstStyle>
          <a:p>
            <a:pPr eaLnBrk="1" hangingPunct="1">
              <a:spcBef>
                <a:spcPct val="0"/>
              </a:spcBef>
              <a:buClrTx/>
              <a:buSzTx/>
              <a:buFontTx/>
              <a:buNone/>
            </a:pPr>
            <a:r>
              <a:rPr kumimoji="0" lang="en-US" altLang="zh-TW" sz="1800">
                <a:solidFill>
                  <a:schemeClr val="bg1"/>
                </a:solidFill>
                <a:latin typeface="Century Gothic" pitchFamily="34" charset="0"/>
                <a:ea typeface="微軟正黑體" pitchFamily="34" charset="-120"/>
              </a:rPr>
              <a:t>27</a:t>
            </a:r>
            <a:endParaRPr kumimoji="0" lang="zh-TW" altLang="en-US" sz="1800">
              <a:solidFill>
                <a:schemeClr val="bg1"/>
              </a:solidFill>
              <a:latin typeface="Century Gothic" pitchFamily="34" charset="0"/>
              <a:ea typeface="微軟正黑體" pitchFamily="34" charset="-120"/>
            </a:endParaRPr>
          </a:p>
        </p:txBody>
      </p:sp>
    </p:spTree>
    <p:extLst>
      <p:ext uri="{BB962C8B-B14F-4D97-AF65-F5344CB8AC3E}">
        <p14:creationId xmlns:p14="http://schemas.microsoft.com/office/powerpoint/2010/main" val="3016558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9" name="Rectangle 5"/>
          <p:cNvSpPr>
            <a:spLocks noChangeArrowheads="1"/>
          </p:cNvSpPr>
          <p:nvPr/>
        </p:nvSpPr>
        <p:spPr bwMode="auto">
          <a:xfrm>
            <a:off x="2065339" y="5084764"/>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4000" b="1">
                <a:solidFill>
                  <a:schemeClr val="hlink"/>
                </a:solidFill>
              </a:rPr>
              <a:t>                      </a:t>
            </a:r>
            <a:endParaRPr lang="en-US" altLang="zh-TW" sz="3200" b="1"/>
          </a:p>
        </p:txBody>
      </p:sp>
      <p:sp>
        <p:nvSpPr>
          <p:cNvPr id="820231" name="Text Box 7"/>
          <p:cNvSpPr txBox="1">
            <a:spLocks noChangeArrowheads="1"/>
          </p:cNvSpPr>
          <p:nvPr/>
        </p:nvSpPr>
        <p:spPr bwMode="auto">
          <a:xfrm>
            <a:off x="3143672" y="300038"/>
            <a:ext cx="72278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4000" dirty="0"/>
              <a:t>NTOU/MSV</a:t>
            </a:r>
            <a:r>
              <a:rPr lang="zh-TW" altLang="en-US" sz="4000" dirty="0"/>
              <a:t> 團隊</a:t>
            </a:r>
            <a:r>
              <a:rPr lang="en-US" altLang="zh-TW" sz="4000" dirty="0"/>
              <a:t>(</a:t>
            </a:r>
            <a:r>
              <a:rPr lang="zh-TW" altLang="en-US" sz="4000" dirty="0"/>
              <a:t>課題組</a:t>
            </a:r>
            <a:r>
              <a:rPr lang="en-US" altLang="zh-TW" sz="4000"/>
              <a:t>)</a:t>
            </a:r>
            <a:r>
              <a:rPr lang="zh-TW" altLang="en-US" sz="4000"/>
              <a:t> 歡迎您</a:t>
            </a:r>
            <a:endParaRPr lang="en-US" altLang="zh-TW" sz="4000" dirty="0"/>
          </a:p>
        </p:txBody>
      </p:sp>
      <p:pic>
        <p:nvPicPr>
          <p:cNvPr id="968706" name="Picture 2" descr="C:\Users\0605CKI\Desktop\Group\IMG_84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672" y="1028092"/>
            <a:ext cx="7425680" cy="5569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519867"/>
      </p:ext>
    </p:extLst>
  </p:cSld>
  <p:clrMapOvr>
    <a:masterClrMapping/>
  </p:clrMapOvr>
  <p:transition>
    <p:cove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9" name="Rectangle 5"/>
          <p:cNvSpPr>
            <a:spLocks noChangeArrowheads="1"/>
          </p:cNvSpPr>
          <p:nvPr/>
        </p:nvSpPr>
        <p:spPr bwMode="auto">
          <a:xfrm>
            <a:off x="2065339" y="5084764"/>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4000" b="1">
                <a:solidFill>
                  <a:schemeClr val="hlink"/>
                </a:solidFill>
              </a:rPr>
              <a:t>                      </a:t>
            </a:r>
            <a:endParaRPr lang="en-US" altLang="zh-TW" sz="3200" b="1"/>
          </a:p>
        </p:txBody>
      </p:sp>
      <p:sp>
        <p:nvSpPr>
          <p:cNvPr id="820231" name="Text Box 7"/>
          <p:cNvSpPr txBox="1">
            <a:spLocks noChangeArrowheads="1"/>
          </p:cNvSpPr>
          <p:nvPr/>
        </p:nvSpPr>
        <p:spPr bwMode="auto">
          <a:xfrm>
            <a:off x="845086" y="39979"/>
            <a:ext cx="826655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4000" dirty="0"/>
              <a:t>NTOU/MSV</a:t>
            </a:r>
            <a:r>
              <a:rPr lang="zh-TW" altLang="en-US" sz="4000" dirty="0"/>
              <a:t> </a:t>
            </a:r>
            <a:r>
              <a:rPr lang="en-US" altLang="zh-TW" sz="4000" dirty="0" smtClean="0"/>
              <a:t>2020</a:t>
            </a:r>
            <a:r>
              <a:rPr lang="zh-TW" altLang="en-US" sz="4000" dirty="0" smtClean="0"/>
              <a:t>團隊</a:t>
            </a:r>
            <a:r>
              <a:rPr lang="en-US" altLang="zh-TW" sz="4000" dirty="0"/>
              <a:t>(</a:t>
            </a:r>
            <a:r>
              <a:rPr lang="zh-TW" altLang="en-US" sz="4000" dirty="0"/>
              <a:t>課題組</a:t>
            </a:r>
            <a:r>
              <a:rPr lang="en-US" altLang="zh-TW" sz="4000" dirty="0"/>
              <a:t>)</a:t>
            </a:r>
            <a:r>
              <a:rPr lang="zh-TW" altLang="en-US" sz="4000" dirty="0"/>
              <a:t> 歡迎您</a:t>
            </a:r>
            <a:endParaRPr lang="en-US" altLang="zh-TW" sz="4000" dirty="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781" y="662730"/>
            <a:ext cx="7992346" cy="5991556"/>
          </a:xfrm>
          <a:prstGeom prst="rect">
            <a:avLst/>
          </a:prstGeom>
        </p:spPr>
      </p:pic>
    </p:spTree>
    <p:extLst>
      <p:ext uri="{BB962C8B-B14F-4D97-AF65-F5344CB8AC3E}">
        <p14:creationId xmlns:p14="http://schemas.microsoft.com/office/powerpoint/2010/main" val="2716440927"/>
      </p:ext>
    </p:extLst>
  </p:cSld>
  <p:clrMapOvr>
    <a:masterClrMapping/>
  </p:clrMapOvr>
  <p:transition>
    <p:cove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9" name="Rectangle 5"/>
          <p:cNvSpPr>
            <a:spLocks noChangeArrowheads="1"/>
          </p:cNvSpPr>
          <p:nvPr/>
        </p:nvSpPr>
        <p:spPr bwMode="auto">
          <a:xfrm>
            <a:off x="2065339" y="5084764"/>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4000" b="1">
                <a:solidFill>
                  <a:schemeClr val="hlink"/>
                </a:solidFill>
              </a:rPr>
              <a:t>                      </a:t>
            </a:r>
            <a:endParaRPr lang="en-US" altLang="zh-TW" sz="3200" b="1"/>
          </a:p>
        </p:txBody>
      </p:sp>
      <p:sp>
        <p:nvSpPr>
          <p:cNvPr id="820231" name="Text Box 7"/>
          <p:cNvSpPr txBox="1">
            <a:spLocks noChangeArrowheads="1"/>
          </p:cNvSpPr>
          <p:nvPr/>
        </p:nvSpPr>
        <p:spPr bwMode="auto">
          <a:xfrm>
            <a:off x="845086" y="39979"/>
            <a:ext cx="826655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4000" dirty="0"/>
              <a:t>NTOU/MSV</a:t>
            </a:r>
            <a:r>
              <a:rPr lang="zh-TW" altLang="en-US" sz="4000" dirty="0"/>
              <a:t> </a:t>
            </a:r>
            <a:r>
              <a:rPr lang="en-US" altLang="zh-TW" sz="4000" dirty="0" smtClean="0"/>
              <a:t>2020</a:t>
            </a:r>
            <a:r>
              <a:rPr lang="zh-TW" altLang="en-US" sz="4000" dirty="0" smtClean="0"/>
              <a:t>團隊</a:t>
            </a:r>
            <a:r>
              <a:rPr lang="en-US" altLang="zh-TW" sz="4000" dirty="0"/>
              <a:t>(</a:t>
            </a:r>
            <a:r>
              <a:rPr lang="zh-TW" altLang="en-US" sz="4000" dirty="0"/>
              <a:t>課題組</a:t>
            </a:r>
            <a:r>
              <a:rPr lang="en-US" altLang="zh-TW" sz="4000" dirty="0"/>
              <a:t>)</a:t>
            </a:r>
            <a:r>
              <a:rPr lang="zh-TW" altLang="en-US" sz="4000" dirty="0"/>
              <a:t> 歡迎您</a:t>
            </a:r>
            <a:endParaRPr lang="en-US" altLang="zh-TW" sz="40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030" y="659619"/>
            <a:ext cx="7775861" cy="5829265"/>
          </a:xfrm>
          <a:prstGeom prst="rect">
            <a:avLst/>
          </a:prstGeom>
        </p:spPr>
      </p:pic>
    </p:spTree>
    <p:extLst>
      <p:ext uri="{BB962C8B-B14F-4D97-AF65-F5344CB8AC3E}">
        <p14:creationId xmlns:p14="http://schemas.microsoft.com/office/powerpoint/2010/main" val="2264345503"/>
      </p:ext>
    </p:extLst>
  </p:cSld>
  <p:clrMapOvr>
    <a:masterClrMapping/>
  </p:clrMapOvr>
  <p:transition>
    <p:cove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9" name="Rectangle 5"/>
          <p:cNvSpPr>
            <a:spLocks noChangeArrowheads="1"/>
          </p:cNvSpPr>
          <p:nvPr/>
        </p:nvSpPr>
        <p:spPr bwMode="auto">
          <a:xfrm>
            <a:off x="2065339" y="5084764"/>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800">
                <a:solidFill>
                  <a:schemeClr val="tx2"/>
                </a:solidFill>
                <a:latin typeface="Times New Roman" pitchFamily="18" charset="0"/>
                <a:ea typeface="標楷體" pitchFamily="65" charset="-120"/>
              </a:defRPr>
            </a:lvl1pPr>
            <a:lvl2pPr>
              <a:defRPr kumimoji="1" sz="2800">
                <a:solidFill>
                  <a:schemeClr val="tx2"/>
                </a:solidFill>
                <a:latin typeface="Times New Roman" pitchFamily="18" charset="0"/>
                <a:ea typeface="標楷體" pitchFamily="65" charset="-120"/>
              </a:defRPr>
            </a:lvl2pPr>
            <a:lvl3pPr>
              <a:defRPr kumimoji="1" sz="2800">
                <a:solidFill>
                  <a:schemeClr val="tx2"/>
                </a:solidFill>
                <a:latin typeface="Times New Roman" pitchFamily="18" charset="0"/>
                <a:ea typeface="標楷體" pitchFamily="65" charset="-120"/>
              </a:defRPr>
            </a:lvl3pPr>
            <a:lvl4pPr>
              <a:defRPr kumimoji="1" sz="2800">
                <a:solidFill>
                  <a:schemeClr val="tx2"/>
                </a:solidFill>
                <a:latin typeface="Times New Roman" pitchFamily="18" charset="0"/>
                <a:ea typeface="標楷體" pitchFamily="65" charset="-120"/>
              </a:defRPr>
            </a:lvl4pPr>
            <a:lvl5pPr>
              <a:defRPr kumimoji="1" sz="2800">
                <a:solidFill>
                  <a:schemeClr val="tx2"/>
                </a:solidFill>
                <a:latin typeface="Times New Roman" pitchFamily="18" charset="0"/>
                <a:ea typeface="標楷體" pitchFamily="65" charset="-120"/>
              </a:defRPr>
            </a:lvl5pPr>
            <a:lvl6pPr marL="457200" fontAlgn="base">
              <a:spcBef>
                <a:spcPct val="0"/>
              </a:spcBef>
              <a:spcAft>
                <a:spcPct val="0"/>
              </a:spcAft>
              <a:defRPr kumimoji="1" sz="2800">
                <a:solidFill>
                  <a:schemeClr val="tx2"/>
                </a:solidFill>
                <a:latin typeface="Times New Roman" pitchFamily="18" charset="0"/>
                <a:ea typeface="標楷體" pitchFamily="65" charset="-120"/>
              </a:defRPr>
            </a:lvl6pPr>
            <a:lvl7pPr marL="914400" fontAlgn="base">
              <a:spcBef>
                <a:spcPct val="0"/>
              </a:spcBef>
              <a:spcAft>
                <a:spcPct val="0"/>
              </a:spcAft>
              <a:defRPr kumimoji="1" sz="2800">
                <a:solidFill>
                  <a:schemeClr val="tx2"/>
                </a:solidFill>
                <a:latin typeface="Times New Roman" pitchFamily="18" charset="0"/>
                <a:ea typeface="標楷體" pitchFamily="65" charset="-120"/>
              </a:defRPr>
            </a:lvl7pPr>
            <a:lvl8pPr marL="1371600" fontAlgn="base">
              <a:spcBef>
                <a:spcPct val="0"/>
              </a:spcBef>
              <a:spcAft>
                <a:spcPct val="0"/>
              </a:spcAft>
              <a:defRPr kumimoji="1" sz="2800">
                <a:solidFill>
                  <a:schemeClr val="tx2"/>
                </a:solidFill>
                <a:latin typeface="Times New Roman" pitchFamily="18" charset="0"/>
                <a:ea typeface="標楷體" pitchFamily="65" charset="-120"/>
              </a:defRPr>
            </a:lvl8pPr>
            <a:lvl9pPr marL="1828800" fontAlgn="base">
              <a:spcBef>
                <a:spcPct val="0"/>
              </a:spcBef>
              <a:spcAft>
                <a:spcPct val="0"/>
              </a:spcAft>
              <a:defRPr kumimoji="1" sz="2800">
                <a:solidFill>
                  <a:schemeClr val="tx2"/>
                </a:solidFill>
                <a:latin typeface="Times New Roman" pitchFamily="18" charset="0"/>
                <a:ea typeface="標楷體" pitchFamily="65" charset="-120"/>
              </a:defRPr>
            </a:lvl9pPr>
          </a:lstStyle>
          <a:p>
            <a:r>
              <a:rPr lang="en-US" altLang="zh-TW" sz="4000" b="1">
                <a:solidFill>
                  <a:schemeClr val="hlink"/>
                </a:solidFill>
              </a:rPr>
              <a:t>                      </a:t>
            </a:r>
            <a:endParaRPr lang="en-US" altLang="zh-TW" sz="3200" b="1"/>
          </a:p>
        </p:txBody>
      </p:sp>
      <p:sp>
        <p:nvSpPr>
          <p:cNvPr id="820231" name="Text Box 7"/>
          <p:cNvSpPr txBox="1">
            <a:spLocks noChangeArrowheads="1"/>
          </p:cNvSpPr>
          <p:nvPr/>
        </p:nvSpPr>
        <p:spPr bwMode="auto">
          <a:xfrm>
            <a:off x="845086" y="39979"/>
            <a:ext cx="49323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4000" dirty="0"/>
              <a:t>NTOU/MSV</a:t>
            </a:r>
            <a:r>
              <a:rPr lang="zh-TW" altLang="en-US" sz="4000" dirty="0"/>
              <a:t> </a:t>
            </a:r>
            <a:r>
              <a:rPr lang="en-US" altLang="zh-TW" sz="4000" dirty="0" smtClean="0"/>
              <a:t>1994-2020</a:t>
            </a:r>
            <a:endParaRPr lang="en-US" altLang="zh-TW" sz="4000" dirty="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299" y="636050"/>
            <a:ext cx="8756305" cy="6191012"/>
          </a:xfrm>
          <a:prstGeom prst="rect">
            <a:avLst/>
          </a:prstGeom>
        </p:spPr>
      </p:pic>
    </p:spTree>
    <p:extLst>
      <p:ext uri="{BB962C8B-B14F-4D97-AF65-F5344CB8AC3E}">
        <p14:creationId xmlns:p14="http://schemas.microsoft.com/office/powerpoint/2010/main" val="3739714072"/>
      </p:ext>
    </p:extLst>
  </p:cSld>
  <p:clrMapOvr>
    <a:masterClrMapping/>
  </p:clrMapOvr>
  <p:transition>
    <p:cove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1"/>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13829</TotalTime>
  <Words>5910</Words>
  <Application>Microsoft Office PowerPoint</Application>
  <PresentationFormat>寬螢幕</PresentationFormat>
  <Paragraphs>1585</Paragraphs>
  <Slides>114</Slides>
  <Notes>22</Notes>
  <HiddenSlides>0</HiddenSlides>
  <MMClips>1</MMClips>
  <ScaleCrop>false</ScaleCrop>
  <HeadingPairs>
    <vt:vector size="8" baseType="variant">
      <vt:variant>
        <vt:lpstr>使用字型</vt:lpstr>
      </vt:variant>
      <vt:variant>
        <vt:i4>30</vt:i4>
      </vt:variant>
      <vt:variant>
        <vt:lpstr>佈景主題</vt:lpstr>
      </vt:variant>
      <vt:variant>
        <vt:i4>1</vt:i4>
      </vt:variant>
      <vt:variant>
        <vt:lpstr>內嵌 OLE 伺服程式</vt:lpstr>
      </vt:variant>
      <vt:variant>
        <vt:i4>7</vt:i4>
      </vt:variant>
      <vt:variant>
        <vt:lpstr>投影片標題</vt:lpstr>
      </vt:variant>
      <vt:variant>
        <vt:i4>114</vt:i4>
      </vt:variant>
    </vt:vector>
  </HeadingPairs>
  <TitlesOfParts>
    <vt:vector size="152" baseType="lpstr">
      <vt:lpstr>Cataneo BT</vt:lpstr>
      <vt:lpstr>Microsoft YaHei</vt:lpstr>
      <vt:lpstr>ＭＳ Ｐゴシック</vt:lpstr>
      <vt:lpstr>Oswald</vt:lpstr>
      <vt:lpstr>Rage Italic LET</vt:lpstr>
      <vt:lpstr>SimHei</vt:lpstr>
      <vt:lpstr>宋体</vt:lpstr>
      <vt:lpstr>細明體</vt:lpstr>
      <vt:lpstr>微軟正黑體</vt:lpstr>
      <vt:lpstr>微軟正黑體</vt:lpstr>
      <vt:lpstr>微軟正黑體 Light</vt:lpstr>
      <vt:lpstr>新細明體</vt:lpstr>
      <vt:lpstr>標楷體</vt:lpstr>
      <vt:lpstr>Agency FB</vt:lpstr>
      <vt:lpstr>Arial</vt:lpstr>
      <vt:lpstr>Bauhaus 93</vt:lpstr>
      <vt:lpstr>Bodoni MT Black</vt:lpstr>
      <vt:lpstr>Calibri</vt:lpstr>
      <vt:lpstr>Calibri Light</vt:lpstr>
      <vt:lpstr>Cambria Math</vt:lpstr>
      <vt:lpstr>Century Gothic</vt:lpstr>
      <vt:lpstr>Comic Sans MS</vt:lpstr>
      <vt:lpstr>Cooper Black</vt:lpstr>
      <vt:lpstr>Ebrima</vt:lpstr>
      <vt:lpstr>Forte</vt:lpstr>
      <vt:lpstr>MV Boli</vt:lpstr>
      <vt:lpstr>Symbol</vt:lpstr>
      <vt:lpstr>Tahoma</vt:lpstr>
      <vt:lpstr>Times New Roman</vt:lpstr>
      <vt:lpstr>Wingdings</vt:lpstr>
      <vt:lpstr>Office 佈景主題</vt:lpstr>
      <vt:lpstr>Equation</vt:lpstr>
      <vt:lpstr>Acrobat Document</vt:lpstr>
      <vt:lpstr>Bitmap Image</vt:lpstr>
      <vt:lpstr>方程式</vt:lpstr>
      <vt:lpstr>MS WordArt</vt:lpstr>
      <vt:lpstr>Plot</vt:lpstr>
      <vt:lpstr>Grapher.Document</vt:lpstr>
      <vt:lpstr>數學力學與計算-邊界元走過四十年 Math., Mech. and Computation (BEM 40 years)  (1983-2023) </vt:lpstr>
      <vt:lpstr>PowerPoint 簡報</vt:lpstr>
      <vt:lpstr>PowerPoint 簡報</vt:lpstr>
      <vt:lpstr>數學貴人: 張國男 李志豪 陳鞏 陳宜良 李子才  林文偉 劉晉良 李明恭 …</vt:lpstr>
      <vt:lpstr>與林文偉老師結緣</vt:lpstr>
      <vt:lpstr>注入數學活水 研究多采多姿</vt:lpstr>
      <vt:lpstr>PowerPoint 簡報</vt:lpstr>
      <vt:lpstr>PowerPoint 簡報</vt:lpstr>
      <vt:lpstr>國立臺灣海洋大學河工系                (1994-2023)</vt:lpstr>
      <vt:lpstr>一人聘任  三人服務    學術三代傳承 (2023)</vt:lpstr>
      <vt:lpstr>Global  MSV  Family</vt:lpstr>
      <vt:lpstr>  TwSIAM (11 YEARS)</vt:lpstr>
      <vt:lpstr>PowerPoint 簡報</vt:lpstr>
      <vt:lpstr>PowerPoint 簡報</vt:lpstr>
      <vt:lpstr>Taiwan BEM/Meshless Meeting (2010-2020)</vt:lpstr>
      <vt:lpstr>Taiwan BEM 12/Meshless Meeting (2021)                             on-line</vt:lpstr>
      <vt:lpstr>Taiwan BEM 13, 2022 (Since 2010)</vt:lpstr>
      <vt:lpstr>PowerPoint 簡報</vt:lpstr>
      <vt:lpstr>PowerPoint 簡報</vt:lpstr>
      <vt:lpstr>PowerPoint 簡報</vt:lpstr>
      <vt:lpstr>V- &amp; M-diagrams &amp; Influence Lines  Green`s Functions  (Pan 2022 NTOU MSV seminar)</vt:lpstr>
      <vt:lpstr>Concentrated Force Solution   Green’s Function</vt:lpstr>
      <vt:lpstr>PowerPoint 簡報</vt:lpstr>
      <vt:lpstr> 計算硬體capability與計算軟體efficiency          (硬體軟體本一家 分不開)</vt:lpstr>
      <vt:lpstr>PowerPoint 簡報</vt:lpstr>
      <vt:lpstr>求積儀 VCR</vt:lpstr>
      <vt:lpstr>求積儀(3.14159) 台北科教館 March 14, 2021 </vt:lpstr>
      <vt:lpstr>求積儀(3.14159) 台北科教館 March 14, 2021 </vt:lpstr>
      <vt:lpstr>求積儀客觀性(求積儀隨便擺)</vt:lpstr>
      <vt:lpstr>PowerPoint 簡報</vt:lpstr>
      <vt:lpstr>PowerPoint 簡報</vt:lpstr>
      <vt:lpstr>PowerPoint 簡報</vt:lpstr>
      <vt:lpstr>                                                     </vt:lpstr>
      <vt:lpstr>搞計算教工數 一輩子  逃不了 高斯的手掌心                                                     </vt:lpstr>
      <vt:lpstr>Overview of numerical methods</vt:lpstr>
      <vt:lpstr>BEM/BIEM與``辟(B)``法 邊界元素法 境界要素法 </vt:lpstr>
      <vt:lpstr>PowerPoint 簡報</vt:lpstr>
      <vt:lpstr>PowerPoint 簡報</vt:lpstr>
      <vt:lpstr>裂縫成長 Crack growth</vt:lpstr>
      <vt:lpstr>Seepage (sheet pile) </vt:lpstr>
      <vt:lpstr>Degenerate boundary</vt:lpstr>
      <vt:lpstr>How to get an additional constraint</vt:lpstr>
      <vt:lpstr>PowerPoint 簡報</vt:lpstr>
      <vt:lpstr>PowerPoint 簡報</vt:lpstr>
      <vt:lpstr>PowerPoint 簡報</vt:lpstr>
      <vt:lpstr>PowerPoint 簡報</vt:lpstr>
      <vt:lpstr>Liggett and Liu (1983) </vt:lpstr>
      <vt:lpstr>PowerPoint 簡報</vt:lpstr>
      <vt:lpstr>Solid rocket motor  (Army工蜂火箭)</vt:lpstr>
      <vt:lpstr>Shong-Fon II missile (Navy)</vt:lpstr>
      <vt:lpstr>IDF (Air Force)</vt:lpstr>
      <vt:lpstr>V-band structure (Tien-Gen missile)</vt:lpstr>
      <vt:lpstr>PowerPoint 簡報</vt:lpstr>
      <vt:lpstr>PowerPoint 簡報</vt:lpstr>
      <vt:lpstr>PowerPoint 簡報</vt:lpstr>
      <vt:lpstr>PowerPoint 簡報</vt:lpstr>
      <vt:lpstr>Some Paradox (NTOU/MSV)</vt:lpstr>
      <vt:lpstr>PowerPoint 簡報</vt:lpstr>
      <vt:lpstr>PowerPoint 簡報</vt:lpstr>
      <vt:lpstr>PowerPoint 簡報</vt:lpstr>
      <vt:lpstr>Analytical derivation (Objectivity) </vt:lpstr>
      <vt:lpstr>Null space of influence matrices in the BEM  Stupid Chen paid more than 40 years (from 1981 to 2023) to understand one book cover of Master Strang book May 15, 2023  </vt:lpstr>
      <vt:lpstr>Message from Gilbert Strang May 15, 2023 last lecture</vt:lpstr>
      <vt:lpstr>NTOU/MSV 與 MIT 大師 結緣    1989 BEM 11 J J Connor       1995 S H Crandall     Gilbert Strang May 15, 202`3 last lecture</vt:lpstr>
      <vt:lpstr>Mapping diagram of Strang</vt:lpstr>
      <vt:lpstr>PowerPoint 簡報</vt:lpstr>
      <vt:lpstr>PowerPoint 簡報</vt:lpstr>
      <vt:lpstr>PowerPoint 簡報</vt:lpstr>
      <vt:lpstr>PowerPoint 簡報</vt:lpstr>
      <vt:lpstr>PowerPoint 簡報</vt:lpstr>
      <vt:lpstr>Take home parameters</vt:lpstr>
      <vt:lpstr>PowerPoint 簡報</vt:lpstr>
      <vt:lpstr>PowerPoint 簡報</vt:lpstr>
      <vt:lpstr>PowerPoint 簡報</vt:lpstr>
      <vt:lpstr>PowerPoint 簡報</vt:lpstr>
      <vt:lpstr>PowerPoint 簡報</vt:lpstr>
      <vt:lpstr>Dual BEM, DDM and Dislocation theory</vt:lpstr>
      <vt:lpstr>Paradox in mathematics and mechanics (1986-2019)</vt:lpstr>
      <vt:lpstr>Some Paradox (NTOU/MSV)</vt:lpstr>
      <vt:lpstr>Taiwan role on BEM</vt:lpstr>
      <vt:lpstr>NTOU/MSV Editorial Staff 2021 (Associate Editor: Chen J T)</vt:lpstr>
      <vt:lpstr>PowerPoint 簡報</vt:lpstr>
      <vt:lpstr>PowerPoint 簡報</vt:lpstr>
      <vt:lpstr>Taiwan BEM/Meshless Meeting (2010-2020)</vt:lpstr>
      <vt:lpstr>Taiwan BEM/Meshless Meeting (2021)</vt:lpstr>
      <vt:lpstr>PowerPoint 簡報</vt:lpstr>
      <vt:lpstr>Dual BEM 走過三十年(1984-2022)</vt:lpstr>
      <vt:lpstr>PowerPoint 簡報</vt:lpstr>
      <vt:lpstr>PowerPoint 簡報</vt:lpstr>
      <vt:lpstr>PowerPoint 簡報</vt:lpstr>
      <vt:lpstr>PowerPoint 簡報</vt:lpstr>
      <vt:lpstr>PowerPoint 簡報</vt:lpstr>
      <vt:lpstr>PowerPoint 簡報</vt:lpstr>
      <vt:lpstr>PowerPoint 簡報</vt:lpstr>
      <vt:lpstr>NTOU/MSV Web</vt:lpstr>
      <vt:lpstr>PowerPoint 簡報</vt:lpstr>
      <vt:lpstr>PowerPoint 簡報</vt:lpstr>
      <vt:lpstr>PowerPoint 簡報</vt:lpstr>
      <vt:lpstr>PowerPoint 簡報</vt:lpstr>
      <vt:lpstr>PowerPoint 簡報</vt:lpstr>
      <vt:lpstr>一般邊界 (ordinary boundary)</vt:lpstr>
      <vt:lpstr>PowerPoint 簡報</vt:lpstr>
      <vt:lpstr>History (BEM Workshop in 1986)</vt:lpstr>
      <vt:lpstr>PowerPoint 簡報</vt:lpstr>
      <vt:lpstr>PowerPoint 簡報</vt:lpstr>
      <vt:lpstr>My Beginning Since 1994</vt:lpstr>
      <vt:lpstr>My Engng. Math (III),HRE, NTOU 1994</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洪萱育</dc:creator>
  <cp:lastModifiedBy>user</cp:lastModifiedBy>
  <cp:revision>1296</cp:revision>
  <cp:lastPrinted>2023-08-15T01:40:57Z</cp:lastPrinted>
  <dcterms:created xsi:type="dcterms:W3CDTF">2018-01-04T02:06:03Z</dcterms:created>
  <dcterms:modified xsi:type="dcterms:W3CDTF">2023-09-14T07:52:30Z</dcterms:modified>
</cp:coreProperties>
</file>