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DAA840-4EEB-4D9C-895B-F2808AC1D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61ACB77-24A8-4AD3-B628-59ECC1617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22A1D1-924E-4476-B0CC-5CD34114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19E13A-6369-4A67-BBFB-7394D1CC7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74C829-D71F-47F8-87D7-F95842C8A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6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DDB540-EF97-4EA5-B2A2-2D8BAC3B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0BE4D67-8701-4BFC-924C-D2D80D6BBE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B6BB7E-9437-47CF-8158-BE120FAC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49123D-5692-4067-B4D7-88A70C2B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53F330-963E-4C9D-A617-D71BED160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6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939FD09-FE03-4D88-9FD1-A520AB1A80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E5F40FF-005F-42CB-9B3C-AED7F721A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26164F-5C73-4C3A-A202-CFF17CFA9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A1E47B-15FB-4E14-9E40-4CD79203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32E3A4-8329-4832-9D54-2914134C9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6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6B1C64-FB46-4DFC-9A7C-E4C1C84BE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B308A48-C163-495B-A8D5-E987556E9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80AD4D-C185-4BA0-AA72-046B82D26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BD6063C-3340-4126-8466-F9EC66412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0DA776-5C3B-4EA0-A643-BB701629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5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938DBED-37B5-45A7-B6BA-8D75A6D8E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748008-75DE-43D1-8AFA-F6B6D4F44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C9A1637-B478-40CA-ADC1-2B0F2ADB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F45437-CE1C-4B92-AE02-B2A6D3692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C12AAEF-3F77-42AF-9B89-3B0E5FC7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0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9DA0AB-30E0-48A2-9D09-65F6EE516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3E45B6-6BDB-4969-8B7A-D101731B71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8EECB41-7270-4F97-B331-3C956CC41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6A0ECA3-560B-4199-A30D-A5FF19258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A18D438-C25B-4B0C-BA7F-91C368727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32B5FDC-1EED-425C-9993-5A6120D4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8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2AE15D-EFCD-41C1-A110-B7A3F9B0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2675F83-C8C7-420F-B2F0-EDE9AFACB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14A21B6-2B83-49D3-BCDB-CEA791F38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B08277B-6B64-4C12-A52F-C54834203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64EAEA1-82F1-42EB-82E7-37D4600910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E169BD5-26C0-45D4-8ABB-797A6D32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BEA6EE9-C37C-498E-982B-C250CB8FF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571EA62-F6CF-47E9-B0A2-262B1293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919C7D-4010-4DD5-A5CB-840EE507D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42F6426-3D9A-482B-B574-2CBD2EA9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1C7E6A5-E2C4-4BCB-B12C-91621EE0F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EEBEB74-9B32-46EA-9868-BBE9B29F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BC023A7-F1F8-4015-B6A7-B8ACA7FBB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C312DF0-59A3-4385-A012-D27211BAD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7C4C831-405B-42FA-A5F8-FEC5FB1F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6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06BBD2-206A-45FF-82D4-5FC897CF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BEE0D1-5A81-4178-942F-6EDE2DDAC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40B758D-823D-489B-90D4-0F15CABD4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722851-96F1-449A-8DC5-B2E6BA378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CA0505B-5D97-4960-A774-3529B8494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24CC219-B2DD-4E15-8BB6-D54C5118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1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A988A6-71D5-4FC4-B3AF-D6D341995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700D6EA-762F-4F73-8735-8804AC4E64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BB6DF9-29F7-49AE-A65B-7395B273C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B55D1B-D85D-4FC7-8EB7-055E4E6E1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B71A46A-0F6D-43D0-B600-B95DFD66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27025B0-8021-4718-AC44-7D191F1B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223089E-D640-43C5-937B-17EE78FB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71E45-52D8-49E9-B993-CA01EB20D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19F5F1B-2B42-4184-BDA0-C4F04D43E4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4F26B-6F03-42F9-B469-1A252A802E9D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284F2E4-C776-4216-AFDA-CABC45CC2F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0AC18A9-44A6-41C1-92CB-33F887065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1BB60-E6F5-4A39-A695-D2083857A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6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07508E18-4EE9-4566-A07A-5C7AC77B6F74}"/>
              </a:ext>
            </a:extLst>
          </p:cNvPr>
          <p:cNvSpPr/>
          <p:nvPr/>
        </p:nvSpPr>
        <p:spPr>
          <a:xfrm>
            <a:off x="1751859" y="1966186"/>
            <a:ext cx="8448583" cy="2047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PMingLiU" panose="02020500000000000000" pitchFamily="18" charset="-120"/>
                <a:ea typeface="DengXian" panose="02010600030101010101" pitchFamily="2" charset="-122"/>
                <a:cs typeface="Times New Roman" panose="02020603050405020304" pitchFamily="18" charset="0"/>
              </a:rPr>
              <a:t>Review: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PMingLiU" panose="02020500000000000000" pitchFamily="18" charset="-120"/>
                <a:ea typeface="DengXian" panose="02010600030101010101" pitchFamily="2" charset="-122"/>
                <a:cs typeface="Times New Roman" panose="02020603050405020304" pitchFamily="18" charset="0"/>
              </a:rPr>
              <a:t>The solution of linear equation using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latin typeface="PMingLiU" panose="02020500000000000000" pitchFamily="18" charset="-120"/>
                <a:ea typeface="DengXian" panose="02010600030101010101" pitchFamily="2" charset="-122"/>
                <a:cs typeface="Times New Roman" panose="02020603050405020304" pitchFamily="18" charset="0"/>
              </a:rPr>
              <a:t> the decomposition matrices of K matrix</a:t>
            </a:r>
            <a:endParaRPr lang="en-US" sz="36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61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F45AE164-3982-4737-8A4B-0283779AC3DA}"/>
                  </a:ext>
                </a:extLst>
              </p:cNvPr>
              <p:cNvSpPr/>
              <p:nvPr/>
            </p:nvSpPr>
            <p:spPr>
              <a:xfrm>
                <a:off x="559293" y="852325"/>
                <a:ext cx="11008311" cy="32664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/>
                  <a:t>Find rigid mode: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  <m:t>𝑢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.5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.5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  <m:t>𝑢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F45AE164-3982-4737-8A4B-0283779AC3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293" y="852325"/>
                <a:ext cx="11008311" cy="3266407"/>
              </a:xfrm>
              <a:prstGeom prst="rect">
                <a:avLst/>
              </a:prstGeom>
              <a:blipFill>
                <a:blip r:embed="rId2"/>
                <a:stretch>
                  <a:fillRect l="-498" t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567">
            <a:extLst>
              <a:ext uri="{FF2B5EF4-FFF2-40B4-BE49-F238E27FC236}">
                <a16:creationId xmlns:a16="http://schemas.microsoft.com/office/drawing/2014/main" id="{4B049318-5315-48D1-BC85-1D87AA6061DC}"/>
              </a:ext>
            </a:extLst>
          </p:cNvPr>
          <p:cNvCxnSpPr/>
          <p:nvPr/>
        </p:nvCxnSpPr>
        <p:spPr>
          <a:xfrm>
            <a:off x="6433723" y="5406538"/>
            <a:ext cx="1847850" cy="9525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" name="Straight Connector 567">
            <a:extLst>
              <a:ext uri="{FF2B5EF4-FFF2-40B4-BE49-F238E27FC236}">
                <a16:creationId xmlns:a16="http://schemas.microsoft.com/office/drawing/2014/main" id="{B6EC790F-1D07-4D9D-93DC-AF7BDFB63EF6}"/>
              </a:ext>
            </a:extLst>
          </p:cNvPr>
          <p:cNvCxnSpPr/>
          <p:nvPr/>
        </p:nvCxnSpPr>
        <p:spPr>
          <a:xfrm>
            <a:off x="6424198" y="5149363"/>
            <a:ext cx="1847850" cy="9525"/>
          </a:xfrm>
          <a:prstGeom prst="line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569">
            <a:extLst>
              <a:ext uri="{FF2B5EF4-FFF2-40B4-BE49-F238E27FC236}">
                <a16:creationId xmlns:a16="http://schemas.microsoft.com/office/drawing/2014/main" id="{78C4D0D3-B41A-49CE-B080-355EF4775EA8}"/>
              </a:ext>
            </a:extLst>
          </p:cNvPr>
          <p:cNvCxnSpPr/>
          <p:nvPr/>
        </p:nvCxnSpPr>
        <p:spPr>
          <a:xfrm flipH="1" flipV="1">
            <a:off x="8272048" y="5149363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</p:cxnSp>
      <p:cxnSp>
        <p:nvCxnSpPr>
          <p:cNvPr id="6" name="Straight Connector 569">
            <a:extLst>
              <a:ext uri="{FF2B5EF4-FFF2-40B4-BE49-F238E27FC236}">
                <a16:creationId xmlns:a16="http://schemas.microsoft.com/office/drawing/2014/main" id="{BD6ACAC4-2139-4300-AF9A-C4F43D29DCEF}"/>
              </a:ext>
            </a:extLst>
          </p:cNvPr>
          <p:cNvCxnSpPr/>
          <p:nvPr/>
        </p:nvCxnSpPr>
        <p:spPr>
          <a:xfrm flipH="1" flipV="1">
            <a:off x="6433723" y="5149363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</p:cxnSp>
      <p:cxnSp>
        <p:nvCxnSpPr>
          <p:cNvPr id="7" name="Straight Connector 567">
            <a:extLst>
              <a:ext uri="{FF2B5EF4-FFF2-40B4-BE49-F238E27FC236}">
                <a16:creationId xmlns:a16="http://schemas.microsoft.com/office/drawing/2014/main" id="{BECD22FE-30C5-491A-8E6E-EFFA98B8D990}"/>
              </a:ext>
            </a:extLst>
          </p:cNvPr>
          <p:cNvCxnSpPr/>
          <p:nvPr/>
        </p:nvCxnSpPr>
        <p:spPr>
          <a:xfrm>
            <a:off x="2981055" y="4846051"/>
            <a:ext cx="1838325" cy="285750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567">
            <a:extLst>
              <a:ext uri="{FF2B5EF4-FFF2-40B4-BE49-F238E27FC236}">
                <a16:creationId xmlns:a16="http://schemas.microsoft.com/office/drawing/2014/main" id="{5EBD0097-D56B-4727-BE22-ABD88681007F}"/>
              </a:ext>
            </a:extLst>
          </p:cNvPr>
          <p:cNvCxnSpPr/>
          <p:nvPr/>
        </p:nvCxnSpPr>
        <p:spPr>
          <a:xfrm>
            <a:off x="2998811" y="5131801"/>
            <a:ext cx="1847850" cy="9525"/>
          </a:xfrm>
          <a:prstGeom prst="line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569">
            <a:extLst>
              <a:ext uri="{FF2B5EF4-FFF2-40B4-BE49-F238E27FC236}">
                <a16:creationId xmlns:a16="http://schemas.microsoft.com/office/drawing/2014/main" id="{6C26D98D-39E8-414F-BC1A-D034239C4324}"/>
              </a:ext>
            </a:extLst>
          </p:cNvPr>
          <p:cNvCxnSpPr/>
          <p:nvPr/>
        </p:nvCxnSpPr>
        <p:spPr>
          <a:xfrm flipH="1" flipV="1">
            <a:off x="2989286" y="4855576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8439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57870B88-77A4-480B-BEF1-03598156465F}"/>
                  </a:ext>
                </a:extLst>
              </p:cNvPr>
              <p:cNvSpPr/>
              <p:nvPr/>
            </p:nvSpPr>
            <p:spPr>
              <a:xfrm>
                <a:off x="479394" y="1504425"/>
                <a:ext cx="11248008" cy="43496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4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6   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2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−6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.5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.5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0 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16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.5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.5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0 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</m:t>
                                      </m:r>
                                    </m:e>
                                    <m:e>
                                      <m:r>
                                        <a:rPr lang="en-US" sz="1600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0   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sz="1600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       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𝐾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𝐿𝐷𝑅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𝑅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′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𝐷𝑅</m:t>
                      </m:r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𝐾𝑈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    →    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600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R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DRU</m:t>
                      </m:r>
                      <m: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    →    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𝐷𝑅𝑈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R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Z</m:t>
                      </m:r>
                      <m: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    →    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R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𝑈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600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D</m:t>
                          </m:r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R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Y</m:t>
                      </m:r>
                      <m: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    →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    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𝑈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1600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D</m:t>
                          </m:r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1600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R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PMingLiU" panose="02020500000000000000" pitchFamily="18" charset="-120"/>
                                  <a:cs typeface="Times New Roman" panose="020206030504050203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  <m:sup>
                          <m:r>
                            <a:rPr lang="zh-TW" altLang="en-US" sz="1600" i="1">
                              <a:latin typeface="Cambria Math" panose="02040503050406030204" pitchFamily="18" charset="0"/>
                              <a:ea typeface="Microsoft YaHei" panose="020B0503020204020204" pitchFamily="34" charset="-122"/>
                              <a:cs typeface="Microsoft YaHei" panose="020B0503020204020204" pitchFamily="34" charset="-122"/>
                            </a:rPr>
                            <m:t>−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PMingLiU" panose="02020500000000000000" pitchFamily="18" charset="-12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1600">
                          <a:latin typeface="Cambria Math" panose="02040503050406030204" pitchFamily="18" charset="0"/>
                          <a:ea typeface="PMingLiU" panose="02020500000000000000" pitchFamily="18" charset="-120"/>
                          <a:cs typeface="Times New Roman" panose="02020603050405020304" pitchFamily="18" charset="0"/>
                        </a:rPr>
                        <m:t>P</m:t>
                      </m:r>
                    </m:oMath>
                  </m:oMathPara>
                </a14:m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KU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DRU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57870B88-77A4-480B-BEF1-0359815646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94" y="1504425"/>
                <a:ext cx="11248008" cy="43496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0424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8773C9A6-BBDF-4406-8141-EB57EFE70850}"/>
                  </a:ext>
                </a:extLst>
              </p:cNvPr>
              <p:cNvSpPr/>
              <p:nvPr/>
            </p:nvSpPr>
            <p:spPr>
              <a:xfrm>
                <a:off x="328474" y="482515"/>
                <a:ext cx="11558726" cy="57791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                                           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KU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/>
                  <a:t>                    Find displacement from loading:</a:t>
                </a:r>
                <a:endParaRPr lang="en-US" sz="1600" dirty="0">
                  <a:latin typeface="Cambria Math" panose="020405030504060302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</m:t>
                    </m:r>
                    <m:r>
                      <a:rPr lang="en-US" sz="1600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R</m:t>
                        </m:r>
                      </m:e>
                      <m:sup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DRU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PMingLiU" panose="02020500000000000000" pitchFamily="18" charset="-120"/>
                                            <a:cs typeface="Times New Roman" panose="02020603050405020304" pitchFamily="18" charset="0"/>
                                          </a:rPr>
                                          <m:t>𝑍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PMingLiU" panose="02020500000000000000" pitchFamily="18" charset="-120"/>
                                            <a:cs typeface="Times New Roman" panose="02020603050405020304" pitchFamily="18" charset="0"/>
                                          </a:rPr>
                                          <m:t>𝑍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PMingLiU" panose="02020500000000000000" pitchFamily="18" charset="-120"/>
                                            <a:cs typeface="Times New Roman" panose="02020603050405020304" pitchFamily="18" charset="0"/>
                                          </a:rPr>
                                          <m:t>𝑍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PMingLiU" panose="02020500000000000000" pitchFamily="18" charset="-120"/>
                                            <a:cs typeface="Times New Roman" panose="02020603050405020304" pitchFamily="18" charset="0"/>
                                          </a:rPr>
                                          <m:t>𝑍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r>
                      <a:rPr lang="en-US" sz="1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𝐷𝑅𝑈</m:t>
                    </m:r>
                    <m:r>
                      <a:rPr lang="en-US" sz="1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Z</m:t>
                    </m:r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RU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D</m:t>
                        </m:r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  <m: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Y</m:t>
                    </m:r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:endParaRPr lang="en-US" sz="16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sz="1600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sz="1600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600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</m:t>
                    </m:r>
                    <m:r>
                      <a:rPr lang="en-US" sz="1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𝑈</m:t>
                    </m:r>
                    <m:r>
                      <a:rPr lang="en-US" sz="1600" i="1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D</m:t>
                        </m:r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sSup>
                      <m:sSupPr>
                        <m:ctrlP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600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  <a:ea typeface="PMingLiU" panose="02020500000000000000" pitchFamily="18" charset="-120"/>
                                <a:cs typeface="Times New Roman" panose="02020603050405020304" pitchFamily="18" charset="0"/>
                              </a:rPr>
                              <m:t>′</m:t>
                            </m:r>
                          </m:sup>
                        </m:sSup>
                      </m:e>
                      <m:sup>
                        <m:r>
                          <a:rPr lang="zh-TW" altLang="en-US" sz="1600" i="1">
                            <a:latin typeface="Cambria Math" panose="02040503050406030204" pitchFamily="18" charset="0"/>
                            <a:ea typeface="Microsoft YaHei" panose="020B0503020204020204" pitchFamily="34" charset="-122"/>
                            <a:cs typeface="Microsoft YaHei" panose="020B0503020204020204" pitchFamily="34" charset="-122"/>
                          </a:rPr>
                          <m:t>−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PMingLiU" panose="02020500000000000000" pitchFamily="18" charset="-120"/>
                            <a:cs typeface="Times New Roman" panose="02020603050405020304" pitchFamily="18" charset="0"/>
                          </a:rPr>
                          <m:t>1</m:t>
                        </m:r>
                      </m:sup>
                    </m:sSup>
                    <m:r>
                      <m:rPr>
                        <m:sty m:val="p"/>
                      </m:rPr>
                      <a:rPr lang="en-US" sz="1600">
                        <a:latin typeface="Cambria Math" panose="02040503050406030204" pitchFamily="18" charset="0"/>
                        <a:ea typeface="PMingLiU" panose="02020500000000000000" pitchFamily="18" charset="-120"/>
                        <a:cs typeface="Times New Roman" panose="02020603050405020304" pitchFamily="18" charset="0"/>
                      </a:rPr>
                      <m:t>P</m:t>
                    </m:r>
                  </m:oMath>
                </a14:m>
                <a:endParaRPr lang="en-US" sz="1600" dirty="0"/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8773C9A6-BBDF-4406-8141-EB57EFE708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474" y="482515"/>
                <a:ext cx="11558726" cy="57791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854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855FE233-8D11-422F-9EA8-79D7279227A7}"/>
                  </a:ext>
                </a:extLst>
              </p:cNvPr>
              <p:cNvSpPr/>
              <p:nvPr/>
            </p:nvSpPr>
            <p:spPr>
              <a:xfrm>
                <a:off x="3048000" y="812571"/>
                <a:ext cx="6096000" cy="498059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/>
                  <a:t>Find rigid mode: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dirty="0"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𝑠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855FE233-8D11-422F-9EA8-79D7279227A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812571"/>
                <a:ext cx="6096000" cy="4980594"/>
              </a:xfrm>
              <a:prstGeom prst="rect">
                <a:avLst/>
              </a:prstGeom>
              <a:blipFill>
                <a:blip r:embed="rId2"/>
                <a:stretch>
                  <a:fillRect l="-800" t="-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81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569">
            <a:extLst>
              <a:ext uri="{FF2B5EF4-FFF2-40B4-BE49-F238E27FC236}">
                <a16:creationId xmlns:a16="http://schemas.microsoft.com/office/drawing/2014/main" id="{F96ADC9D-296A-4B01-B38B-06C727343933}"/>
              </a:ext>
            </a:extLst>
          </p:cNvPr>
          <p:cNvCxnSpPr/>
          <p:nvPr/>
        </p:nvCxnSpPr>
        <p:spPr>
          <a:xfrm flipH="1" flipV="1">
            <a:off x="5116765" y="1451066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p:cxnSp>
        <p:nvCxnSpPr>
          <p:cNvPr id="3" name="Straight Connector 567">
            <a:extLst>
              <a:ext uri="{FF2B5EF4-FFF2-40B4-BE49-F238E27FC236}">
                <a16:creationId xmlns:a16="http://schemas.microsoft.com/office/drawing/2014/main" id="{E3D04FF0-ADF8-4817-861D-002A79FD49F5}"/>
              </a:ext>
            </a:extLst>
          </p:cNvPr>
          <p:cNvCxnSpPr/>
          <p:nvPr/>
        </p:nvCxnSpPr>
        <p:spPr>
          <a:xfrm>
            <a:off x="5097715" y="1813016"/>
            <a:ext cx="1847850" cy="9525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" name="Arc 570">
            <a:extLst>
              <a:ext uri="{FF2B5EF4-FFF2-40B4-BE49-F238E27FC236}">
                <a16:creationId xmlns:a16="http://schemas.microsoft.com/office/drawing/2014/main" id="{64B6CC8F-AD1B-4BB4-AD25-765BF2934BCD}"/>
              </a:ext>
            </a:extLst>
          </p:cNvPr>
          <p:cNvSpPr/>
          <p:nvPr/>
        </p:nvSpPr>
        <p:spPr>
          <a:xfrm>
            <a:off x="4964365" y="1748881"/>
            <a:ext cx="186055" cy="186690"/>
          </a:xfrm>
          <a:prstGeom prst="arc">
            <a:avLst>
              <a:gd name="adj1" fmla="val 5501676"/>
              <a:gd name="adj2" fmla="val 16297855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stealth"/>
            <a:tailEnd type="none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Arc 570">
            <a:extLst>
              <a:ext uri="{FF2B5EF4-FFF2-40B4-BE49-F238E27FC236}">
                <a16:creationId xmlns:a16="http://schemas.microsoft.com/office/drawing/2014/main" id="{9DEDD466-3150-4AEA-BBCF-4D91CC86C013}"/>
              </a:ext>
            </a:extLst>
          </p:cNvPr>
          <p:cNvSpPr/>
          <p:nvPr/>
        </p:nvSpPr>
        <p:spPr>
          <a:xfrm rot="10800000">
            <a:off x="6897940" y="1743166"/>
            <a:ext cx="186055" cy="186690"/>
          </a:xfrm>
          <a:prstGeom prst="arc">
            <a:avLst>
              <a:gd name="adj1" fmla="val 5501676"/>
              <a:gd name="adj2" fmla="val 16297855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stealth"/>
            <a:tailEnd type="none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F425D5-4D7D-4D2E-B54A-FF7ACCC2B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6190" y="587136"/>
            <a:ext cx="37124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Numerical example : A beam element</a:t>
            </a:r>
          </a:p>
        </p:txBody>
      </p:sp>
      <p:cxnSp>
        <p:nvCxnSpPr>
          <p:cNvPr id="9" name="Straight Connector 569">
            <a:extLst>
              <a:ext uri="{FF2B5EF4-FFF2-40B4-BE49-F238E27FC236}">
                <a16:creationId xmlns:a16="http://schemas.microsoft.com/office/drawing/2014/main" id="{570743DC-0F52-460A-8BBD-57BAA5EF469B}"/>
              </a:ext>
            </a:extLst>
          </p:cNvPr>
          <p:cNvCxnSpPr/>
          <p:nvPr/>
        </p:nvCxnSpPr>
        <p:spPr>
          <a:xfrm flipH="1" flipV="1">
            <a:off x="6930249" y="1467695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18">
                <a:extLst>
                  <a:ext uri="{FF2B5EF4-FFF2-40B4-BE49-F238E27FC236}">
                    <a16:creationId xmlns:a16="http://schemas.microsoft.com/office/drawing/2014/main" id="{E64A0B54-46DD-4654-BB29-79BED98DABBF}"/>
                  </a:ext>
                </a:extLst>
              </p:cNvPr>
              <p:cNvSpPr txBox="1"/>
              <p:nvPr/>
            </p:nvSpPr>
            <p:spPr>
              <a:xfrm>
                <a:off x="4735204" y="1512441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0" name="Text Box 18">
                <a:extLst>
                  <a:ext uri="{FF2B5EF4-FFF2-40B4-BE49-F238E27FC236}">
                    <a16:creationId xmlns:a16="http://schemas.microsoft.com/office/drawing/2014/main" id="{E64A0B54-46DD-4654-BB29-79BED98DAB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204" y="1512441"/>
                <a:ext cx="331470" cy="302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 Box 18">
                <a:extLst>
                  <a:ext uri="{FF2B5EF4-FFF2-40B4-BE49-F238E27FC236}">
                    <a16:creationId xmlns:a16="http://schemas.microsoft.com/office/drawing/2014/main" id="{8395B69B-08F4-42CB-9F8A-ADDE7A3F8D7F}"/>
                  </a:ext>
                </a:extLst>
              </p:cNvPr>
              <p:cNvSpPr txBox="1"/>
              <p:nvPr/>
            </p:nvSpPr>
            <p:spPr>
              <a:xfrm>
                <a:off x="7007620" y="1530557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1" name="Text Box 18">
                <a:extLst>
                  <a:ext uri="{FF2B5EF4-FFF2-40B4-BE49-F238E27FC236}">
                    <a16:creationId xmlns:a16="http://schemas.microsoft.com/office/drawing/2014/main" id="{8395B69B-08F4-42CB-9F8A-ADDE7A3F8D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7620" y="1530557"/>
                <a:ext cx="331470" cy="3022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 Box 18">
                <a:extLst>
                  <a:ext uri="{FF2B5EF4-FFF2-40B4-BE49-F238E27FC236}">
                    <a16:creationId xmlns:a16="http://schemas.microsoft.com/office/drawing/2014/main" id="{430A3178-8BFD-4C5E-8E60-48A644A7CF9A}"/>
                  </a:ext>
                </a:extLst>
              </p:cNvPr>
              <p:cNvSpPr txBox="1"/>
              <p:nvPr/>
            </p:nvSpPr>
            <p:spPr>
              <a:xfrm>
                <a:off x="6643972" y="1275561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2" name="Text Box 18">
                <a:extLst>
                  <a:ext uri="{FF2B5EF4-FFF2-40B4-BE49-F238E27FC236}">
                    <a16:creationId xmlns:a16="http://schemas.microsoft.com/office/drawing/2014/main" id="{430A3178-8BFD-4C5E-8E60-48A644A7C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972" y="1275561"/>
                <a:ext cx="331470" cy="3022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 Box 18">
                <a:extLst>
                  <a:ext uri="{FF2B5EF4-FFF2-40B4-BE49-F238E27FC236}">
                    <a16:creationId xmlns:a16="http://schemas.microsoft.com/office/drawing/2014/main" id="{B24BDA1A-80D6-4FA5-817D-5F867F0B8C8B}"/>
                  </a:ext>
                </a:extLst>
              </p:cNvPr>
              <p:cNvSpPr txBox="1"/>
              <p:nvPr/>
            </p:nvSpPr>
            <p:spPr>
              <a:xfrm>
                <a:off x="5086774" y="1258429"/>
                <a:ext cx="331470" cy="3646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3" name="Text Box 18">
                <a:extLst>
                  <a:ext uri="{FF2B5EF4-FFF2-40B4-BE49-F238E27FC236}">
                    <a16:creationId xmlns:a16="http://schemas.microsoft.com/office/drawing/2014/main" id="{B24BDA1A-80D6-4FA5-817D-5F867F0B8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774" y="1258429"/>
                <a:ext cx="331470" cy="3646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8F081B24-B295-482D-BAC1-85431F2B0152}"/>
                  </a:ext>
                </a:extLst>
              </p:cNvPr>
              <p:cNvSpPr/>
              <p:nvPr/>
            </p:nvSpPr>
            <p:spPr>
              <a:xfrm>
                <a:off x="2684015" y="2669679"/>
                <a:ext cx="6096000" cy="374807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𝐾</m:t>
                      </m:r>
                      <m:r>
                        <a:rPr lang="en-US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𝐸𝐼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4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𝐿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Let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𝐸𝐼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and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𝐾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矩形 13">
                <a:extLst>
                  <a:ext uri="{FF2B5EF4-FFF2-40B4-BE49-F238E27FC236}">
                    <a16:creationId xmlns:a16="http://schemas.microsoft.com/office/drawing/2014/main" id="{8F081B24-B295-482D-BAC1-85431F2B01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015" y="2669679"/>
                <a:ext cx="6096000" cy="37480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6667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E0533012-7AD1-4838-9676-D2B8C3899BF0}"/>
                  </a:ext>
                </a:extLst>
              </p:cNvPr>
              <p:cNvSpPr/>
              <p:nvPr/>
            </p:nvSpPr>
            <p:spPr>
              <a:xfrm>
                <a:off x="108642" y="480192"/>
                <a:ext cx="11896253" cy="59879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                </m:t>
                    </m:r>
                    <m:r>
                      <a:rPr lang="en-US" i="1"/>
                      <m:t>𝐾</m:t>
                    </m:r>
                    <m:r>
                      <a:rPr lang="en-US" i="1"/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/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/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4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2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/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/>
                        </m:ctrlPr>
                      </m:dPr>
                      <m:e>
                        <m:r>
                          <a:rPr lang="en-US" i="1"/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/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r>
                                <a:rPr lang="en-US" i="1"/>
                                <m:t>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/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/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/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/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/>
                                  </m:ctrlPr>
                                </m:mPr>
                                <m:mr>
                                  <m:e>
                                    <m:r>
                                      <a:rPr lang="en-US" i="1"/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/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/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i="1" dirty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      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8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                           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−6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</a:t>
                </a:r>
                <a:r>
                  <a:rPr lang="en-US" dirty="0"/>
                  <a:t>Find displacement from loading:</a:t>
                </a: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PMingLiU" panose="02020500000000000000" pitchFamily="18" charset="-120"/>
                    <a:cs typeface="Times New Roman" panose="02020603050405020304" pitchFamily="18" charset="0"/>
                  </a:rPr>
                  <a:t>     </a:t>
                </a: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=∞</m:t>
                    </m:r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E0533012-7AD1-4838-9676-D2B8C3899B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42" y="480192"/>
                <a:ext cx="11896253" cy="59879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6088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45CCA313-8572-46F6-99CE-AA2C107C0752}"/>
                  </a:ext>
                </a:extLst>
              </p:cNvPr>
              <p:cNvSpPr/>
              <p:nvPr/>
            </p:nvSpPr>
            <p:spPr>
              <a:xfrm>
                <a:off x="1065328" y="572511"/>
                <a:ext cx="10475649" cy="37514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/>
                  <a:t>Find rigid mode:</a:t>
                </a: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dirty="0"/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.5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.5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=−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45CCA313-8572-46F6-99CE-AA2C107C07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328" y="572511"/>
                <a:ext cx="10475649" cy="3751412"/>
              </a:xfrm>
              <a:prstGeom prst="rect">
                <a:avLst/>
              </a:prstGeom>
              <a:blipFill>
                <a:blip r:embed="rId2"/>
                <a:stretch>
                  <a:fillRect l="-524" t="-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567">
            <a:extLst>
              <a:ext uri="{FF2B5EF4-FFF2-40B4-BE49-F238E27FC236}">
                <a16:creationId xmlns:a16="http://schemas.microsoft.com/office/drawing/2014/main" id="{DDB03549-3408-48BB-B4A5-9AD7B4B52C2E}"/>
              </a:ext>
            </a:extLst>
          </p:cNvPr>
          <p:cNvCxnSpPr/>
          <p:nvPr/>
        </p:nvCxnSpPr>
        <p:spPr>
          <a:xfrm>
            <a:off x="2980298" y="5600344"/>
            <a:ext cx="1847850" cy="9525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" name="Straight Connector 567">
            <a:extLst>
              <a:ext uri="{FF2B5EF4-FFF2-40B4-BE49-F238E27FC236}">
                <a16:creationId xmlns:a16="http://schemas.microsoft.com/office/drawing/2014/main" id="{0CB1C403-9399-4C04-B14C-3B4FEA4E0049}"/>
              </a:ext>
            </a:extLst>
          </p:cNvPr>
          <p:cNvCxnSpPr/>
          <p:nvPr/>
        </p:nvCxnSpPr>
        <p:spPr>
          <a:xfrm>
            <a:off x="2970773" y="5343169"/>
            <a:ext cx="1847850" cy="9525"/>
          </a:xfrm>
          <a:prstGeom prst="line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569">
            <a:extLst>
              <a:ext uri="{FF2B5EF4-FFF2-40B4-BE49-F238E27FC236}">
                <a16:creationId xmlns:a16="http://schemas.microsoft.com/office/drawing/2014/main" id="{DA839461-4F13-4097-B7FB-BCA20E07257E}"/>
              </a:ext>
            </a:extLst>
          </p:cNvPr>
          <p:cNvCxnSpPr/>
          <p:nvPr/>
        </p:nvCxnSpPr>
        <p:spPr>
          <a:xfrm flipH="1" flipV="1">
            <a:off x="4818623" y="5343169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</p:cxnSp>
      <p:cxnSp>
        <p:nvCxnSpPr>
          <p:cNvPr id="6" name="Straight Connector 569">
            <a:extLst>
              <a:ext uri="{FF2B5EF4-FFF2-40B4-BE49-F238E27FC236}">
                <a16:creationId xmlns:a16="http://schemas.microsoft.com/office/drawing/2014/main" id="{ADDF0574-848C-4FD7-9C29-5DCB6ECD988E}"/>
              </a:ext>
            </a:extLst>
          </p:cNvPr>
          <p:cNvCxnSpPr/>
          <p:nvPr/>
        </p:nvCxnSpPr>
        <p:spPr>
          <a:xfrm flipH="1" flipV="1">
            <a:off x="2980298" y="5343169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</p:cxnSp>
      <p:cxnSp>
        <p:nvCxnSpPr>
          <p:cNvPr id="7" name="Straight Connector 567">
            <a:extLst>
              <a:ext uri="{FF2B5EF4-FFF2-40B4-BE49-F238E27FC236}">
                <a16:creationId xmlns:a16="http://schemas.microsoft.com/office/drawing/2014/main" id="{2D456172-8A14-49BC-8852-BF0E1914C54F}"/>
              </a:ext>
            </a:extLst>
          </p:cNvPr>
          <p:cNvCxnSpPr/>
          <p:nvPr/>
        </p:nvCxnSpPr>
        <p:spPr>
          <a:xfrm>
            <a:off x="6425599" y="5066491"/>
            <a:ext cx="1838325" cy="285750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567">
            <a:extLst>
              <a:ext uri="{FF2B5EF4-FFF2-40B4-BE49-F238E27FC236}">
                <a16:creationId xmlns:a16="http://schemas.microsoft.com/office/drawing/2014/main" id="{BD88C602-262B-43DC-BA63-3AC8D774A2B3}"/>
              </a:ext>
            </a:extLst>
          </p:cNvPr>
          <p:cNvCxnSpPr/>
          <p:nvPr/>
        </p:nvCxnSpPr>
        <p:spPr>
          <a:xfrm>
            <a:off x="6425599" y="5352241"/>
            <a:ext cx="1847850" cy="9525"/>
          </a:xfrm>
          <a:prstGeom prst="line">
            <a:avLst/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569">
            <a:extLst>
              <a:ext uri="{FF2B5EF4-FFF2-40B4-BE49-F238E27FC236}">
                <a16:creationId xmlns:a16="http://schemas.microsoft.com/office/drawing/2014/main" id="{6A54836B-B768-43AD-B55F-AE585DB398D9}"/>
              </a:ext>
            </a:extLst>
          </p:cNvPr>
          <p:cNvCxnSpPr/>
          <p:nvPr/>
        </p:nvCxnSpPr>
        <p:spPr>
          <a:xfrm flipH="1" flipV="1">
            <a:off x="6416074" y="5076016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p:sp>
        <p:nvSpPr>
          <p:cNvPr id="10" name="Rectangle 8">
            <a:extLst>
              <a:ext uri="{FF2B5EF4-FFF2-40B4-BE49-F238E27FC236}">
                <a16:creationId xmlns:a16="http://schemas.microsoft.com/office/drawing/2014/main" id="{FD1E6717-577D-41DD-9089-20680E6DB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6AC418B1-B529-4181-9EC0-2F9AD5E79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zh-CN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kumimoji="0" lang="en-US" altLang="zh-CN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51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569">
            <a:extLst>
              <a:ext uri="{FF2B5EF4-FFF2-40B4-BE49-F238E27FC236}">
                <a16:creationId xmlns:a16="http://schemas.microsoft.com/office/drawing/2014/main" id="{3D2DD09B-C533-4151-BE07-533C3DA0D654}"/>
              </a:ext>
            </a:extLst>
          </p:cNvPr>
          <p:cNvCxnSpPr/>
          <p:nvPr/>
        </p:nvCxnSpPr>
        <p:spPr>
          <a:xfrm flipH="1" flipV="1">
            <a:off x="5116765" y="1470336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p:cxnSp>
        <p:nvCxnSpPr>
          <p:cNvPr id="3" name="Straight Connector 567">
            <a:extLst>
              <a:ext uri="{FF2B5EF4-FFF2-40B4-BE49-F238E27FC236}">
                <a16:creationId xmlns:a16="http://schemas.microsoft.com/office/drawing/2014/main" id="{95F56B09-99A9-4FC8-9C04-5306FFC3A2E4}"/>
              </a:ext>
            </a:extLst>
          </p:cNvPr>
          <p:cNvCxnSpPr/>
          <p:nvPr/>
        </p:nvCxnSpPr>
        <p:spPr>
          <a:xfrm>
            <a:off x="5097715" y="1832286"/>
            <a:ext cx="1847850" cy="9525"/>
          </a:xfrm>
          <a:prstGeom prst="line">
            <a:avLst/>
          </a:prstGeom>
          <a:noFill/>
          <a:ln w="762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4" name="Arc 570">
            <a:extLst>
              <a:ext uri="{FF2B5EF4-FFF2-40B4-BE49-F238E27FC236}">
                <a16:creationId xmlns:a16="http://schemas.microsoft.com/office/drawing/2014/main" id="{CF2AD130-151F-4123-844C-E722C3FA825D}"/>
              </a:ext>
            </a:extLst>
          </p:cNvPr>
          <p:cNvSpPr/>
          <p:nvPr/>
        </p:nvSpPr>
        <p:spPr>
          <a:xfrm>
            <a:off x="4964365" y="1768151"/>
            <a:ext cx="186055" cy="186690"/>
          </a:xfrm>
          <a:prstGeom prst="arc">
            <a:avLst>
              <a:gd name="adj1" fmla="val 5501676"/>
              <a:gd name="adj2" fmla="val 16297855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stealth"/>
            <a:tailEnd type="none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5" name="Arc 570">
            <a:extLst>
              <a:ext uri="{FF2B5EF4-FFF2-40B4-BE49-F238E27FC236}">
                <a16:creationId xmlns:a16="http://schemas.microsoft.com/office/drawing/2014/main" id="{C2436A83-30AF-448C-8FA2-5836FE9175F3}"/>
              </a:ext>
            </a:extLst>
          </p:cNvPr>
          <p:cNvSpPr/>
          <p:nvPr/>
        </p:nvSpPr>
        <p:spPr>
          <a:xfrm rot="10800000">
            <a:off x="6897940" y="1762436"/>
            <a:ext cx="186055" cy="186690"/>
          </a:xfrm>
          <a:prstGeom prst="arc">
            <a:avLst>
              <a:gd name="adj1" fmla="val 5501676"/>
              <a:gd name="adj2" fmla="val 16297855"/>
            </a:avLst>
          </a:prstGeom>
          <a:noFill/>
          <a:ln w="19050" cap="flat" cmpd="sng" algn="ctr">
            <a:solidFill>
              <a:srgbClr val="5B9BD5"/>
            </a:solidFill>
            <a:prstDash val="solid"/>
            <a:miter lim="800000"/>
            <a:headEnd type="stealth"/>
            <a:tailEnd type="none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6" name="Straight Connector 569">
            <a:extLst>
              <a:ext uri="{FF2B5EF4-FFF2-40B4-BE49-F238E27FC236}">
                <a16:creationId xmlns:a16="http://schemas.microsoft.com/office/drawing/2014/main" id="{D84A5335-0242-4EB3-BA87-48A8219D42BA}"/>
              </a:ext>
            </a:extLst>
          </p:cNvPr>
          <p:cNvCxnSpPr/>
          <p:nvPr/>
        </p:nvCxnSpPr>
        <p:spPr>
          <a:xfrm flipH="1" flipV="1">
            <a:off x="6930249" y="1486965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Box 18">
                <a:extLst>
                  <a:ext uri="{FF2B5EF4-FFF2-40B4-BE49-F238E27FC236}">
                    <a16:creationId xmlns:a16="http://schemas.microsoft.com/office/drawing/2014/main" id="{AB353A2C-C966-4808-9D9D-C616788136DE}"/>
                  </a:ext>
                </a:extLst>
              </p:cNvPr>
              <p:cNvSpPr txBox="1"/>
              <p:nvPr/>
            </p:nvSpPr>
            <p:spPr>
              <a:xfrm>
                <a:off x="4735204" y="1531711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7" name="Text Box 18">
                <a:extLst>
                  <a:ext uri="{FF2B5EF4-FFF2-40B4-BE49-F238E27FC236}">
                    <a16:creationId xmlns:a16="http://schemas.microsoft.com/office/drawing/2014/main" id="{AB353A2C-C966-4808-9D9D-C616788136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204" y="1531711"/>
                <a:ext cx="331470" cy="302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 Box 18">
                <a:extLst>
                  <a:ext uri="{FF2B5EF4-FFF2-40B4-BE49-F238E27FC236}">
                    <a16:creationId xmlns:a16="http://schemas.microsoft.com/office/drawing/2014/main" id="{C49E4D62-79E7-41EA-BA73-EA06A2F9CE00}"/>
                  </a:ext>
                </a:extLst>
              </p:cNvPr>
              <p:cNvSpPr txBox="1"/>
              <p:nvPr/>
            </p:nvSpPr>
            <p:spPr>
              <a:xfrm>
                <a:off x="7007620" y="1549827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8" name="Text Box 18">
                <a:extLst>
                  <a:ext uri="{FF2B5EF4-FFF2-40B4-BE49-F238E27FC236}">
                    <a16:creationId xmlns:a16="http://schemas.microsoft.com/office/drawing/2014/main" id="{C49E4D62-79E7-41EA-BA73-EA06A2F9C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7620" y="1549827"/>
                <a:ext cx="331470" cy="3022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 Box 18">
                <a:extLst>
                  <a:ext uri="{FF2B5EF4-FFF2-40B4-BE49-F238E27FC236}">
                    <a16:creationId xmlns:a16="http://schemas.microsoft.com/office/drawing/2014/main" id="{74C3A3C8-55C1-47B1-A9B3-BB6FFD1380D8}"/>
                  </a:ext>
                </a:extLst>
              </p:cNvPr>
              <p:cNvSpPr txBox="1"/>
              <p:nvPr/>
            </p:nvSpPr>
            <p:spPr>
              <a:xfrm>
                <a:off x="6643972" y="1294831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9" name="Text Box 18">
                <a:extLst>
                  <a:ext uri="{FF2B5EF4-FFF2-40B4-BE49-F238E27FC236}">
                    <a16:creationId xmlns:a16="http://schemas.microsoft.com/office/drawing/2014/main" id="{74C3A3C8-55C1-47B1-A9B3-BB6FFD1380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972" y="1294831"/>
                <a:ext cx="331470" cy="3022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18">
                <a:extLst>
                  <a:ext uri="{FF2B5EF4-FFF2-40B4-BE49-F238E27FC236}">
                    <a16:creationId xmlns:a16="http://schemas.microsoft.com/office/drawing/2014/main" id="{3B4475ED-E81D-4DAC-A4C1-DBC1FC5E4B53}"/>
                  </a:ext>
                </a:extLst>
              </p:cNvPr>
              <p:cNvSpPr txBox="1"/>
              <p:nvPr/>
            </p:nvSpPr>
            <p:spPr>
              <a:xfrm>
                <a:off x="5086774" y="1277699"/>
                <a:ext cx="331470" cy="3646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0" name="Text Box 18">
                <a:extLst>
                  <a:ext uri="{FF2B5EF4-FFF2-40B4-BE49-F238E27FC236}">
                    <a16:creationId xmlns:a16="http://schemas.microsoft.com/office/drawing/2014/main" id="{3B4475ED-E81D-4DAC-A4C1-DBC1FC5E4B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774" y="1277699"/>
                <a:ext cx="331470" cy="3646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A801DF3D-DD74-4551-A4FF-5B73E6F56A65}"/>
                  </a:ext>
                </a:extLst>
              </p:cNvPr>
              <p:cNvSpPr/>
              <p:nvPr/>
            </p:nvSpPr>
            <p:spPr>
              <a:xfrm>
                <a:off x="2848834" y="2874265"/>
                <a:ext cx="6096000" cy="334912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𝐾</m:t>
                      </m:r>
                      <m:r>
                        <a:rPr lang="en-US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𝐸𝐼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𝐿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4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𝐿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𝐿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𝐿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Let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𝐸𝐼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and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𝐾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2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A801DF3D-DD74-4551-A4FF-5B73E6F56A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834" y="2874265"/>
                <a:ext cx="6096000" cy="334912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5">
            <a:extLst>
              <a:ext uri="{FF2B5EF4-FFF2-40B4-BE49-F238E27FC236}">
                <a16:creationId xmlns:a16="http://schemas.microsoft.com/office/drawing/2014/main" id="{41FF6E29-0059-4380-9BEA-E925B7729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3727" y="649282"/>
            <a:ext cx="54954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Numerical example : A beam element with a dummy link</a:t>
            </a:r>
          </a:p>
        </p:txBody>
      </p:sp>
      <p:cxnSp>
        <p:nvCxnSpPr>
          <p:cNvPr id="14" name="Straight Connector 569">
            <a:extLst>
              <a:ext uri="{FF2B5EF4-FFF2-40B4-BE49-F238E27FC236}">
                <a16:creationId xmlns:a16="http://schemas.microsoft.com/office/drawing/2014/main" id="{49C47BE2-19E9-417D-8AD3-E740F783F22F}"/>
              </a:ext>
            </a:extLst>
          </p:cNvPr>
          <p:cNvCxnSpPr/>
          <p:nvPr/>
        </p:nvCxnSpPr>
        <p:spPr>
          <a:xfrm flipH="1" flipV="1">
            <a:off x="6922845" y="2154265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/>
            <a:tailEnd type="triangle" w="med" len="med"/>
          </a:ln>
          <a:effectLst/>
        </p:spPr>
      </p:cxnSp>
      <p:cxnSp>
        <p:nvCxnSpPr>
          <p:cNvPr id="15" name="Straight Connector 569">
            <a:extLst>
              <a:ext uri="{FF2B5EF4-FFF2-40B4-BE49-F238E27FC236}">
                <a16:creationId xmlns:a16="http://schemas.microsoft.com/office/drawing/2014/main" id="{01272909-3682-4825-B24C-4B20CB2559CC}"/>
              </a:ext>
            </a:extLst>
          </p:cNvPr>
          <p:cNvCxnSpPr/>
          <p:nvPr/>
        </p:nvCxnSpPr>
        <p:spPr>
          <a:xfrm flipH="1" flipV="1">
            <a:off x="6931730" y="1816922"/>
            <a:ext cx="0" cy="266065"/>
          </a:xfrm>
          <a:prstGeom prst="line">
            <a:avLst/>
          </a:prstGeom>
          <a:noFill/>
          <a:ln w="25400" cap="flat" cmpd="sng" algn="ctr">
            <a:solidFill>
              <a:srgbClr val="5B9BD5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 Box 18">
                <a:extLst>
                  <a:ext uri="{FF2B5EF4-FFF2-40B4-BE49-F238E27FC236}">
                    <a16:creationId xmlns:a16="http://schemas.microsoft.com/office/drawing/2014/main" id="{AC27A751-F411-45D1-9D2E-F0F63AEF65E2}"/>
                  </a:ext>
                </a:extLst>
              </p:cNvPr>
              <p:cNvSpPr txBox="1"/>
              <p:nvPr/>
            </p:nvSpPr>
            <p:spPr>
              <a:xfrm>
                <a:off x="6902900" y="2219593"/>
                <a:ext cx="33147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 b="0" i="0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100" b="0" i="1" smtClean="0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10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1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u</m:t>
                          </m:r>
                        </m:e>
                        <m:sub>
                          <m:r>
                            <a:rPr lang="en-US" sz="1100" b="0" i="1" smtClean="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5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</a:p>
            </p:txBody>
          </p:sp>
        </mc:Choice>
        <mc:Fallback>
          <p:sp>
            <p:nvSpPr>
              <p:cNvPr id="16" name="Text Box 18">
                <a:extLst>
                  <a:ext uri="{FF2B5EF4-FFF2-40B4-BE49-F238E27FC236}">
                    <a16:creationId xmlns:a16="http://schemas.microsoft.com/office/drawing/2014/main" id="{AC27A751-F411-45D1-9D2E-F0F63AEF6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900" y="2219593"/>
                <a:ext cx="331470" cy="302260"/>
              </a:xfrm>
              <a:prstGeom prst="rect">
                <a:avLst/>
              </a:prstGeom>
              <a:blipFill>
                <a:blip r:embed="rId7"/>
                <a:stretch>
                  <a:fillRect r="-74545"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5369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A8AA7A38-DE2E-4F5D-A257-15F207089901}"/>
                  </a:ext>
                </a:extLst>
              </p:cNvPr>
              <p:cNvSpPr/>
              <p:nvPr/>
            </p:nvSpPr>
            <p:spPr>
              <a:xfrm>
                <a:off x="221942" y="-70656"/>
                <a:ext cx="11727402" cy="69851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                        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𝐾</m:t>
                    </m:r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2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0  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b="1" i="1" dirty="0">
                  <a:latin typeface="Cambria Math" panose="02040503050406030204" pitchFamily="18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𝟑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4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−6</m:t>
                                      </m:r>
                                    </m:e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−6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4  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0  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  <a:cs typeface="Times New Roman" panose="02020603050405020304" pitchFamily="18" charset="0"/>
                                  </a:rPr>
                                  <m:t>  </m:t>
                                </m:r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𝟏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−12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1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6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0 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−1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 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.5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+1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1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.5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−1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0   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0   </m:t>
                                      </m:r>
                                    </m:e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0 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𝟎</m:t>
                                      </m:r>
                                    </m:e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𝟎</m:t>
                                      </m:r>
                                    </m:e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    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  <a:cs typeface="Times New Roman" panose="02020603050405020304" pitchFamily="18" charset="0"/>
                                        </a:rPr>
                                        <m:t>𝟎</m:t>
                                      </m:r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−6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4  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0  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  </m:t>
                              </m:r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𝟏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0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dirty="0"/>
                  <a:t>Find displacement from loading:</a:t>
                </a: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4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−6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−6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2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𝑝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24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−24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18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sz="2800" dirty="0">
                  <a:effectLst/>
                  <a:latin typeface="Calibri" panose="020F0502020204030204" pitchFamily="34" charset="0"/>
                  <a:ea typeface="DengXian" panose="02010600030101010101" pitchFamily="2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+1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.5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−1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3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0   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0 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1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  <m:e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    </m:t>
                                    </m:r>
                                    <m:r>
                                      <a:rPr lang="en-US" b="1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𝟎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3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𝑢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  <m:m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DengXian" panose="02010600030101010101" pitchFamily="2" charset="-122"/>
                                                      <a:cs typeface="Times New Roman" panose="02020603050405020304" pitchFamily="18" charset="0"/>
                                                    </a:rPr>
                                                    <m:t>𝑝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  <a:ea typeface="DengXian" panose="02010600030101010101" pitchFamily="2" charset="-122"/>
                                                  <a:cs typeface="Times New Roman" panose="02020603050405020304" pitchFamily="18" charset="0"/>
                                                </a:rPr>
                                                <m:t>4</m:t>
                                              </m:r>
                                            </m:sub>
                                          </m:sSub>
                                        </m:e>
                                      </m:mr>
                                    </m:m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b="0" i="1" smtClean="0">
                                                <a:latin typeface="Cambria Math" panose="02040503050406030204" pitchFamily="18" charset="0"/>
                                                <a:ea typeface="DengXian" panose="02010600030101010101" pitchFamily="2" charset="-122"/>
                                                <a:cs typeface="Times New Roman" panose="02020603050405020304" pitchFamily="18" charset="0"/>
                                              </a:rPr>
                                              <m:t>𝑝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PMingLiU" panose="02020500000000000000" pitchFamily="18" charset="-120"/>
                    <a:cs typeface="Times New Roman" panose="02020603050405020304" pitchFamily="18" charset="0"/>
                  </a:rPr>
                  <a:t>     </a:t>
                </a:r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  <a:cs typeface="Times New Roman" panose="020206030504050203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  <a:ea typeface="DengXian" panose="02010600030101010101" pitchFamily="2" charset="-122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1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  <a:ea typeface="DengXian" panose="02010600030101010101" pitchFamily="2" charset="-122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6</m:t>
                                          </m:r>
                                        </m:e>
                                      </m:mr>
                                      <m:m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DengXian" panose="02010600030101010101" pitchFamily="2" charset="-122"/>
                                              <a:cs typeface="Times New Roman" panose="02020603050405020304" pitchFamily="18" charset="0"/>
                                            </a:rPr>
                                            <m:t>0</m:t>
                                          </m:r>
                                        </m:e>
                                      </m:mr>
                                    </m:m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>
                    <a:latin typeface="Calibri" panose="020F0502020204030204" pitchFamily="34" charset="0"/>
                    <a:ea typeface="DengXian" panose="02010600030101010101" pitchFamily="2" charset="-122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𝑢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=∞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矩形 1">
                <a:extLst>
                  <a:ext uri="{FF2B5EF4-FFF2-40B4-BE49-F238E27FC236}">
                    <a16:creationId xmlns:a16="http://schemas.microsoft.com/office/drawing/2014/main" id="{A8AA7A38-DE2E-4F5D-A257-15F2070899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942" y="-70656"/>
                <a:ext cx="11727402" cy="69851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07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BF9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257</Words>
  <Application>Microsoft Office PowerPoint</Application>
  <PresentationFormat>寬螢幕</PresentationFormat>
  <Paragraphs>77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1" baseType="lpstr">
      <vt:lpstr>DengXian</vt:lpstr>
      <vt:lpstr>DengXian</vt:lpstr>
      <vt:lpstr>Microsoft YaHei</vt:lpstr>
      <vt:lpstr>PMingLiU</vt:lpstr>
      <vt:lpstr>PMingLiU</vt:lpstr>
      <vt:lpstr>Arial</vt:lpstr>
      <vt:lpstr>Calibri</vt:lpstr>
      <vt:lpstr>Calibri Light</vt:lpstr>
      <vt:lpstr>Cambria Math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TW Lin</dc:creator>
  <cp:lastModifiedBy>TW Lin</cp:lastModifiedBy>
  <cp:revision>15</cp:revision>
  <dcterms:created xsi:type="dcterms:W3CDTF">2019-12-31T05:24:58Z</dcterms:created>
  <dcterms:modified xsi:type="dcterms:W3CDTF">2019-12-31T07:23:16Z</dcterms:modified>
</cp:coreProperties>
</file>