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未命名的章節" id="{C8B18B7A-4D3D-40FC-A042-8D4A95923776}">
          <p14:sldIdLst>
            <p14:sldId id="258"/>
            <p14:sldId id="257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A3A-70BA-4A4A-91C1-750DB8B8EECF}" type="datetimeFigureOut">
              <a:rPr lang="zh-TW" altLang="en-US" smtClean="0"/>
              <a:t>2016/6/13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C776-11D8-4D08-AFB0-2D7B8297C6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527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A3A-70BA-4A4A-91C1-750DB8B8EECF}" type="datetimeFigureOut">
              <a:rPr lang="zh-TW" altLang="en-US" smtClean="0"/>
              <a:t>2016/6/13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C776-11D8-4D08-AFB0-2D7B8297C6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774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A3A-70BA-4A4A-91C1-750DB8B8EECF}" type="datetimeFigureOut">
              <a:rPr lang="zh-TW" altLang="en-US" smtClean="0"/>
              <a:t>2016/6/13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C776-11D8-4D08-AFB0-2D7B8297C6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265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A3A-70BA-4A4A-91C1-750DB8B8EECF}" type="datetimeFigureOut">
              <a:rPr lang="zh-TW" altLang="en-US" smtClean="0"/>
              <a:t>2016/6/13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C776-11D8-4D08-AFB0-2D7B8297C6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873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A3A-70BA-4A4A-91C1-750DB8B8EECF}" type="datetimeFigureOut">
              <a:rPr lang="zh-TW" altLang="en-US" smtClean="0"/>
              <a:t>2016/6/13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C776-11D8-4D08-AFB0-2D7B8297C6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8976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A3A-70BA-4A4A-91C1-750DB8B8EECF}" type="datetimeFigureOut">
              <a:rPr lang="zh-TW" altLang="en-US" smtClean="0"/>
              <a:t>2016/6/13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C776-11D8-4D08-AFB0-2D7B8297C6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634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A3A-70BA-4A4A-91C1-750DB8B8EECF}" type="datetimeFigureOut">
              <a:rPr lang="zh-TW" altLang="en-US" smtClean="0"/>
              <a:t>2016/6/13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C776-11D8-4D08-AFB0-2D7B8297C6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51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A3A-70BA-4A4A-91C1-750DB8B8EECF}" type="datetimeFigureOut">
              <a:rPr lang="zh-TW" altLang="en-US" smtClean="0"/>
              <a:t>2016/6/13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C776-11D8-4D08-AFB0-2D7B8297C6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7712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A3A-70BA-4A4A-91C1-750DB8B8EECF}" type="datetimeFigureOut">
              <a:rPr lang="zh-TW" altLang="en-US" smtClean="0"/>
              <a:t>2016/6/13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C776-11D8-4D08-AFB0-2D7B8297C6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717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A3A-70BA-4A4A-91C1-750DB8B8EECF}" type="datetimeFigureOut">
              <a:rPr lang="zh-TW" altLang="en-US" smtClean="0"/>
              <a:t>2016/6/13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C776-11D8-4D08-AFB0-2D7B8297C6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1995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48A3A-70BA-4A4A-91C1-750DB8B8EECF}" type="datetimeFigureOut">
              <a:rPr lang="zh-TW" altLang="en-US" smtClean="0"/>
              <a:t>2016/6/13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C776-11D8-4D08-AFB0-2D7B8297C6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395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48A3A-70BA-4A4A-91C1-750DB8B8EECF}" type="datetimeFigureOut">
              <a:rPr lang="zh-TW" altLang="en-US" smtClean="0"/>
              <a:t>2016/6/13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6C776-11D8-4D08-AFB0-2D7B8297C6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588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zh-TW" altLang="en-US" dirty="0" smtClean="0"/>
              <a:t>大家好，我是</a:t>
            </a:r>
            <a:r>
              <a:rPr lang="en-US" altLang="zh-TW" dirty="0" smtClean="0"/>
              <a:t>NTOU/MSV</a:t>
            </a:r>
            <a:r>
              <a:rPr lang="zh-TW" altLang="en-US" dirty="0" smtClean="0"/>
              <a:t>工數教學的</a:t>
            </a:r>
            <a:r>
              <a:rPr lang="en-US" altLang="zh-TW" dirty="0" smtClean="0"/>
              <a:t>York</a:t>
            </a:r>
            <a:r>
              <a:rPr lang="zh-TW" altLang="en-US" dirty="0" smtClean="0"/>
              <a:t>老師，今天跟大家講解工程數學的第一課，一階常微分方程。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>
                <a:solidFill>
                  <a:srgbClr val="FF0000"/>
                </a:solidFill>
              </a:rPr>
              <a:t>一般我們講一階</a:t>
            </a:r>
            <a:r>
              <a:rPr lang="en-US" altLang="zh-TW" dirty="0" smtClean="0">
                <a:solidFill>
                  <a:srgbClr val="FF0000"/>
                </a:solidFill>
              </a:rPr>
              <a:t>ODE</a:t>
            </a:r>
            <a:r>
              <a:rPr lang="zh-TW" altLang="en-US" dirty="0" smtClean="0">
                <a:solidFill>
                  <a:srgbClr val="FF0000"/>
                </a:solidFill>
              </a:rPr>
              <a:t>，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order ordinary differential equation</a:t>
            </a:r>
            <a:r>
              <a:rPr lang="zh-TW" altLang="en-US" dirty="0" smtClean="0">
                <a:solidFill>
                  <a:srgbClr val="FF0000"/>
                </a:solidFill>
              </a:rPr>
              <a:t>。這邊的話我們建議大家要先修過微積分，才能懂得我們要講甚麼。另外也有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PDE</a:t>
            </a:r>
            <a:r>
              <a:rPr lang="zh-TW" altLang="en-US" dirty="0" smtClean="0">
                <a:solidFill>
                  <a:srgbClr val="FF0000"/>
                </a:solidFill>
              </a:rPr>
              <a:t>，我們請同學也去比較這兩者有甚麼不同。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下面我們看幾個方程式，大家猜一</a:t>
            </a:r>
            <a:r>
              <a:rPr lang="zh-TW" altLang="en-US" dirty="0" smtClean="0"/>
              <a:t>猜哪</a:t>
            </a:r>
            <a:r>
              <a:rPr lang="zh-TW" altLang="en-US" dirty="0" smtClean="0"/>
              <a:t>一個方程式是一階</a:t>
            </a:r>
            <a:r>
              <a:rPr lang="en-US" altLang="zh-TW" dirty="0" smtClean="0"/>
              <a:t>ODE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>
                <a:solidFill>
                  <a:srgbClr val="FF0000"/>
                </a:solidFill>
              </a:rPr>
              <a:t>一階</a:t>
            </a:r>
            <a:r>
              <a:rPr lang="en-US" altLang="zh-TW" dirty="0" smtClean="0">
                <a:solidFill>
                  <a:srgbClr val="FF0000"/>
                </a:solidFill>
              </a:rPr>
              <a:t>ODE</a:t>
            </a:r>
            <a:r>
              <a:rPr lang="zh-TW" altLang="en-US" dirty="0" smtClean="0">
                <a:solidFill>
                  <a:srgbClr val="FF0000"/>
                </a:solidFill>
              </a:rPr>
              <a:t>的敘述講法是微分方程式中自變數只有一個，變數出現的最高階導數的階數為一階，稱為一階</a:t>
            </a:r>
            <a:r>
              <a:rPr lang="en-US" altLang="zh-TW" dirty="0" smtClean="0">
                <a:solidFill>
                  <a:srgbClr val="FF0000"/>
                </a:solidFill>
              </a:rPr>
              <a:t>ODE</a:t>
            </a:r>
            <a:r>
              <a:rPr lang="zh-TW" altLang="en-US" dirty="0" smtClean="0">
                <a:solidFill>
                  <a:srgbClr val="FF0000"/>
                </a:solidFill>
              </a:rPr>
              <a:t>，所以我們很清楚剛剛的範例中哪個才是一階</a:t>
            </a:r>
            <a:r>
              <a:rPr lang="en-US" altLang="zh-TW" dirty="0" smtClean="0">
                <a:solidFill>
                  <a:srgbClr val="FF0000"/>
                </a:solidFill>
              </a:rPr>
              <a:t>ODE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在工程或生活的應用中，有幾個類型的問題可以使用一階</a:t>
            </a:r>
            <a:r>
              <a:rPr lang="en-US" altLang="zh-TW" dirty="0" smtClean="0"/>
              <a:t>ODE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en-US" altLang="zh-TW" dirty="0" smtClean="0">
                <a:solidFill>
                  <a:srgbClr val="FF0000"/>
                </a:solidFill>
              </a:rPr>
              <a:t>a.</a:t>
            </a:r>
            <a:r>
              <a:rPr lang="zh-TW" altLang="en-US" b="1" dirty="0" smtClean="0">
                <a:solidFill>
                  <a:srgbClr val="FF0000"/>
                </a:solidFill>
              </a:rPr>
              <a:t>指數型的成長或衰減</a:t>
            </a:r>
            <a:r>
              <a:rPr lang="zh-TW" altLang="en-US" dirty="0" smtClean="0">
                <a:solidFill>
                  <a:srgbClr val="FF0000"/>
                </a:solidFill>
              </a:rPr>
              <a:t>，如</a:t>
            </a:r>
            <a:r>
              <a:rPr lang="zh-TW" altLang="en-US" u="sng" dirty="0" smtClean="0">
                <a:solidFill>
                  <a:srgbClr val="FF0000"/>
                </a:solidFill>
              </a:rPr>
              <a:t>銀行的利息本金問題</a:t>
            </a:r>
            <a:r>
              <a:rPr lang="zh-TW" altLang="en-US" dirty="0" smtClean="0">
                <a:solidFill>
                  <a:srgbClr val="FF0000"/>
                </a:solidFill>
              </a:rPr>
              <a:t>及</a:t>
            </a:r>
            <a:r>
              <a:rPr lang="zh-TW" altLang="en-US" u="sng" dirty="0" smtClean="0">
                <a:solidFill>
                  <a:srgbClr val="FF0000"/>
                </a:solidFill>
              </a:rPr>
              <a:t>半衰期問題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en-US" altLang="zh-TW" dirty="0" smtClean="0"/>
              <a:t>b.</a:t>
            </a:r>
            <a:r>
              <a:rPr lang="zh-TW" altLang="en-US" b="1" dirty="0" smtClean="0"/>
              <a:t>邏輯成長曲線</a:t>
            </a:r>
            <a:r>
              <a:rPr lang="zh-TW" altLang="en-US" dirty="0" smtClean="0"/>
              <a:t>，如考慮</a:t>
            </a:r>
            <a:r>
              <a:rPr lang="zh-TW" altLang="en-US" u="sng" dirty="0" smtClean="0"/>
              <a:t>環境乘載量的生物生長個數問題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en-US" altLang="zh-TW" dirty="0" smtClean="0">
                <a:solidFill>
                  <a:srgbClr val="FF0000"/>
                </a:solidFill>
              </a:rPr>
              <a:t>c.</a:t>
            </a:r>
            <a:r>
              <a:rPr lang="zh-TW" altLang="en-US" b="1" dirty="0" smtClean="0">
                <a:solidFill>
                  <a:srgbClr val="FF0000"/>
                </a:solidFill>
              </a:rPr>
              <a:t>變數替代的問題應用</a:t>
            </a:r>
            <a:r>
              <a:rPr lang="zh-TW" altLang="en-US" dirty="0" smtClean="0">
                <a:solidFill>
                  <a:srgbClr val="FF0000"/>
                </a:solidFill>
              </a:rPr>
              <a:t>，如</a:t>
            </a:r>
            <a:r>
              <a:rPr lang="zh-TW" altLang="en-US" u="sng" dirty="0" smtClean="0">
                <a:solidFill>
                  <a:srgbClr val="FF0000"/>
                </a:solidFill>
              </a:rPr>
              <a:t>車燈曲面設計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en-US" altLang="zh-TW" dirty="0" smtClean="0"/>
              <a:t>d.</a:t>
            </a:r>
            <a:r>
              <a:rPr lang="zh-TW" altLang="en-US" b="1" dirty="0" smtClean="0"/>
              <a:t>勢能函數</a:t>
            </a:r>
            <a:r>
              <a:rPr lang="zh-TW" altLang="en-US" dirty="0" smtClean="0"/>
              <a:t>。這些部分之後會再詳加描述。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5590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7173"/>
            <a:ext cx="8229600" cy="661419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zh-TW" altLang="en-US" dirty="0" smtClean="0">
                <a:solidFill>
                  <a:srgbClr val="FF0000"/>
                </a:solidFill>
              </a:rPr>
              <a:t>所以其實生活中也可以應用這種基本的微分方程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一般線性一階</a:t>
            </a:r>
            <a:r>
              <a:rPr lang="en-US" altLang="zh-TW" dirty="0" smtClean="0"/>
              <a:t>ODE</a:t>
            </a:r>
            <a:r>
              <a:rPr lang="zh-TW" altLang="en-US" dirty="0" smtClean="0"/>
              <a:t>的標準形式為</a:t>
            </a:r>
            <a:r>
              <a:rPr lang="en-US" altLang="zh-TW" dirty="0" err="1" smtClean="0"/>
              <a:t>Dy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Dx+P</a:t>
            </a:r>
            <a:r>
              <a:rPr lang="en-US" altLang="zh-TW" dirty="0" smtClean="0"/>
              <a:t>(x)*y=r(x)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>
                <a:solidFill>
                  <a:srgbClr val="FF0000"/>
                </a:solidFill>
              </a:rPr>
              <a:t>因篇幅關係，煩請同學參考我們</a:t>
            </a:r>
            <a:r>
              <a:rPr lang="en-US" altLang="zh-TW" dirty="0" smtClean="0">
                <a:solidFill>
                  <a:srgbClr val="FF0000"/>
                </a:solidFill>
              </a:rPr>
              <a:t>NTOU/MSV</a:t>
            </a:r>
            <a:r>
              <a:rPr lang="zh-TW" altLang="en-US" dirty="0" smtClean="0">
                <a:solidFill>
                  <a:srgbClr val="FF0000"/>
                </a:solidFill>
              </a:rPr>
              <a:t>的工數講義內容，可以得到公式解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但其實不需要去背，因為不同形式的微分方程不能使用這種公式解。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>
                <a:solidFill>
                  <a:srgbClr val="FF0000"/>
                </a:solidFill>
              </a:rPr>
              <a:t>比如說一階微分方程有剛剛講的一階線性</a:t>
            </a:r>
            <a:r>
              <a:rPr lang="en-US" altLang="zh-TW" dirty="0" smtClean="0">
                <a:solidFill>
                  <a:srgbClr val="FF0000"/>
                </a:solidFill>
              </a:rPr>
              <a:t>ODE</a:t>
            </a:r>
            <a:r>
              <a:rPr lang="zh-TW" altLang="en-US" dirty="0" smtClean="0">
                <a:solidFill>
                  <a:srgbClr val="FF0000"/>
                </a:solidFill>
              </a:rPr>
              <a:t>、</a:t>
            </a:r>
            <a:r>
              <a:rPr lang="en-US" altLang="zh-TW" dirty="0" smtClean="0">
                <a:solidFill>
                  <a:srgbClr val="FF0000"/>
                </a:solidFill>
              </a:rPr>
              <a:t>Bernoulli</a:t>
            </a:r>
            <a:r>
              <a:rPr lang="zh-TW" altLang="en-US" dirty="0" smtClean="0">
                <a:solidFill>
                  <a:srgbClr val="FF0000"/>
                </a:solidFill>
              </a:rPr>
              <a:t>方程式、</a:t>
            </a:r>
            <a:r>
              <a:rPr lang="en-US" altLang="zh-TW" dirty="0" err="1" smtClean="0">
                <a:solidFill>
                  <a:srgbClr val="FF0000"/>
                </a:solidFill>
              </a:rPr>
              <a:t>Riccati</a:t>
            </a:r>
            <a:r>
              <a:rPr lang="zh-TW" altLang="en-US" dirty="0" smtClean="0">
                <a:solidFill>
                  <a:srgbClr val="FF0000"/>
                </a:solidFill>
              </a:rPr>
              <a:t>方程式與</a:t>
            </a:r>
            <a:r>
              <a:rPr lang="en-US" altLang="zh-TW" dirty="0" err="1" smtClean="0">
                <a:solidFill>
                  <a:srgbClr val="FF0000"/>
                </a:solidFill>
              </a:rPr>
              <a:t>Clairaut</a:t>
            </a:r>
            <a:r>
              <a:rPr lang="zh-TW" altLang="en-US" dirty="0" smtClean="0">
                <a:solidFill>
                  <a:srgbClr val="FF0000"/>
                </a:solidFill>
              </a:rPr>
              <a:t>方程式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r>
              <a:rPr lang="zh-TW" altLang="en-US" dirty="0" smtClean="0"/>
              <a:t>這些不同的一階</a:t>
            </a:r>
            <a:r>
              <a:rPr lang="en-US" altLang="zh-TW" dirty="0" smtClean="0"/>
              <a:t>ODE</a:t>
            </a:r>
            <a:r>
              <a:rPr lang="zh-TW" altLang="en-US" dirty="0" smtClean="0"/>
              <a:t>有其解題流程可以使用</a:t>
            </a:r>
            <a:r>
              <a:rPr lang="zh-TW" altLang="en-US" dirty="0" smtClean="0"/>
              <a:t>，比如說將這個微分方程式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dy</a:t>
            </a:r>
            <a:r>
              <a:rPr lang="en-US" altLang="zh-TW" dirty="0" smtClean="0"/>
              <a:t>/dx=-y/x)</a:t>
            </a:r>
            <a:r>
              <a:rPr lang="zh-TW" altLang="en-US" dirty="0" smtClean="0"/>
              <a:t>中相同的變數整理再一起成個別函數後各分一邊，就像這樣子，兩邊積分就可以得到解，這就是分離變數法。</a:t>
            </a:r>
            <a:endParaRPr lang="en-US" altLang="zh-TW" dirty="0" smtClean="0"/>
          </a:p>
          <a:p>
            <a:pPr algn="just"/>
            <a:endParaRPr lang="en-US" altLang="zh-TW" dirty="0" smtClean="0"/>
          </a:p>
          <a:p>
            <a:pPr algn="just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9366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zh-TW" altLang="en-US" dirty="0">
                <a:solidFill>
                  <a:srgbClr val="FF0000"/>
                </a:solidFill>
              </a:rPr>
              <a:t>如果有一個式子長成這樣</a:t>
            </a:r>
            <a:r>
              <a:rPr lang="en-US" altLang="zh-TW" dirty="0">
                <a:solidFill>
                  <a:srgbClr val="FF0000"/>
                </a:solidFill>
              </a:rPr>
              <a:t>(M(</a:t>
            </a:r>
            <a:r>
              <a:rPr lang="en-US" altLang="zh-TW" dirty="0" err="1">
                <a:solidFill>
                  <a:srgbClr val="FF0000"/>
                </a:solidFill>
              </a:rPr>
              <a:t>x,y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r>
              <a:rPr lang="en-US" altLang="zh-TW" dirty="0" err="1">
                <a:solidFill>
                  <a:srgbClr val="FF0000"/>
                </a:solidFill>
              </a:rPr>
              <a:t>dx+N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en-US" altLang="zh-TW" dirty="0" err="1">
                <a:solidFill>
                  <a:srgbClr val="FF0000"/>
                </a:solidFill>
              </a:rPr>
              <a:t>x,y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r>
              <a:rPr lang="en-US" altLang="zh-TW" dirty="0" err="1">
                <a:solidFill>
                  <a:srgbClr val="FF0000"/>
                </a:solidFill>
              </a:rPr>
              <a:t>dy</a:t>
            </a:r>
            <a:r>
              <a:rPr lang="en-US" altLang="zh-TW" dirty="0">
                <a:solidFill>
                  <a:srgbClr val="FF0000"/>
                </a:solidFill>
              </a:rPr>
              <a:t>=0)</a:t>
            </a:r>
            <a:r>
              <a:rPr lang="zh-TW" altLang="en-US" dirty="0">
                <a:solidFill>
                  <a:srgbClr val="FF0000"/>
                </a:solidFill>
              </a:rPr>
              <a:t>，如果這個式子正合，也就是說有一個</a:t>
            </a:r>
            <a:r>
              <a:rPr lang="en-US" altLang="zh-TW" dirty="0">
                <a:solidFill>
                  <a:srgbClr val="FF0000"/>
                </a:solidFill>
              </a:rPr>
              <a:t>phi</a:t>
            </a:r>
            <a:r>
              <a:rPr lang="zh-TW" altLang="en-US" dirty="0">
                <a:solidFill>
                  <a:srgbClr val="FF0000"/>
                </a:solidFill>
              </a:rPr>
              <a:t>做全微分，可以讓上式變成 </a:t>
            </a:r>
            <a:r>
              <a:rPr lang="en-US" altLang="zh-TW" dirty="0">
                <a:solidFill>
                  <a:srgbClr val="FF0000"/>
                </a:solidFill>
              </a:rPr>
              <a:t>partial M/ partial y= partial N/ partial x=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partial phi</a:t>
            </a:r>
            <a:r>
              <a:rPr lang="zh-TW" altLang="en-US" dirty="0">
                <a:solidFill>
                  <a:srgbClr val="FF0000"/>
                </a:solidFill>
              </a:rPr>
              <a:t>兩次</a:t>
            </a:r>
            <a:r>
              <a:rPr lang="en-US" altLang="zh-TW" dirty="0">
                <a:solidFill>
                  <a:srgbClr val="FF0000"/>
                </a:solidFill>
              </a:rPr>
              <a:t>/partial x partial y</a:t>
            </a:r>
            <a:r>
              <a:rPr lang="zh-TW" altLang="en-US" dirty="0">
                <a:solidFill>
                  <a:srgbClr val="FF0000"/>
                </a:solidFill>
              </a:rPr>
              <a:t>，因此兩個函數</a:t>
            </a:r>
            <a:r>
              <a:rPr lang="en-US" altLang="zh-TW" dirty="0">
                <a:solidFill>
                  <a:srgbClr val="FF0000"/>
                </a:solidFill>
              </a:rPr>
              <a:t>M,N</a:t>
            </a:r>
            <a:r>
              <a:rPr lang="zh-TW" altLang="en-US" dirty="0">
                <a:solidFill>
                  <a:srgbClr val="FF0000"/>
                </a:solidFill>
              </a:rPr>
              <a:t>對</a:t>
            </a:r>
            <a:r>
              <a:rPr lang="en-US" altLang="zh-TW" dirty="0">
                <a:solidFill>
                  <a:srgbClr val="FF0000"/>
                </a:solidFill>
              </a:rPr>
              <a:t>x,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y</a:t>
            </a:r>
            <a:r>
              <a:rPr lang="zh-TW" altLang="en-US" dirty="0">
                <a:solidFill>
                  <a:srgbClr val="FF0000"/>
                </a:solidFill>
              </a:rPr>
              <a:t>積分後並加入非相關變數增加項，就可以得到解，如果這個式子非正合，我們也可以使用積分因子的方法，將兩項各乘一個積分因子，讓這個式子正合。至於這個積分因子怎麼找，礙於時間限制請參考我們的工數講義內容。</a:t>
            </a:r>
            <a:endParaRPr lang="en-US" altLang="zh-TW" dirty="0">
              <a:solidFill>
                <a:srgbClr val="FF0000"/>
              </a:solidFill>
            </a:endParaRPr>
          </a:p>
          <a:p>
            <a:pPr algn="just"/>
            <a:endParaRPr lang="en-US" altLang="zh-TW" dirty="0">
              <a:solidFill>
                <a:srgbClr val="FF0000"/>
              </a:solidFill>
            </a:endParaRPr>
          </a:p>
          <a:p>
            <a:pPr algn="just"/>
            <a:r>
              <a:rPr lang="zh-TW" altLang="en-US" dirty="0"/>
              <a:t>至於齊次函數定義如下，而齊次微分方程這是這條微分方程中</a:t>
            </a:r>
            <a:r>
              <a:rPr lang="en-US" altLang="zh-TW" dirty="0"/>
              <a:t>f(x)=0</a:t>
            </a:r>
            <a:r>
              <a:rPr lang="zh-TW" altLang="en-US" dirty="0"/>
              <a:t>，而解齊次方程式可用變數代換另</a:t>
            </a:r>
            <a:r>
              <a:rPr lang="en-US" altLang="zh-TW" dirty="0"/>
              <a:t>y=</a:t>
            </a:r>
            <a:r>
              <a:rPr lang="en-US" altLang="zh-TW" dirty="0" err="1"/>
              <a:t>ux</a:t>
            </a:r>
            <a:r>
              <a:rPr lang="zh-TW" altLang="en-US" dirty="0"/>
              <a:t>去代換方程式中的</a:t>
            </a:r>
            <a:r>
              <a:rPr lang="en-US" altLang="zh-TW" dirty="0"/>
              <a:t>y</a:t>
            </a:r>
            <a:r>
              <a:rPr lang="zh-TW" altLang="en-US" dirty="0"/>
              <a:t>相關項，而可以用分離變數法來求解。</a:t>
            </a:r>
            <a:endParaRPr lang="en-US" altLang="zh-TW" dirty="0"/>
          </a:p>
          <a:p>
            <a:pPr algn="just"/>
            <a:endParaRPr lang="en-US" altLang="zh-TW" dirty="0"/>
          </a:p>
          <a:p>
            <a:pPr algn="just"/>
            <a:r>
              <a:rPr lang="zh-TW" altLang="en-US" dirty="0">
                <a:solidFill>
                  <a:srgbClr val="FF0000"/>
                </a:solidFill>
              </a:rPr>
              <a:t>最後，也煩請各位同學上我們的網站，</a:t>
            </a:r>
            <a:r>
              <a:rPr lang="en-US" altLang="zh-TW" dirty="0">
                <a:solidFill>
                  <a:srgbClr val="FF0000"/>
                </a:solidFill>
              </a:rPr>
              <a:t>Google</a:t>
            </a:r>
            <a:r>
              <a:rPr lang="zh-TW" altLang="en-US" dirty="0">
                <a:solidFill>
                  <a:srgbClr val="FF0000"/>
                </a:solidFill>
              </a:rPr>
              <a:t>搜尋</a:t>
            </a:r>
            <a:r>
              <a:rPr lang="en-US" altLang="zh-TW" dirty="0">
                <a:solidFill>
                  <a:srgbClr val="FF0000"/>
                </a:solidFill>
              </a:rPr>
              <a:t>NTOUMSV</a:t>
            </a:r>
            <a:r>
              <a:rPr lang="zh-TW" altLang="en-US" dirty="0">
                <a:solidFill>
                  <a:srgbClr val="FF0000"/>
                </a:solidFill>
              </a:rPr>
              <a:t>這個關鍵字就可以找到，裡面有許多關於工程數學與學術相關活動的資訊，謝謝大家。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25230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582</Words>
  <Application>Microsoft Office PowerPoint</Application>
  <PresentationFormat>如螢幕大小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6177</dc:creator>
  <cp:lastModifiedBy>6177</cp:lastModifiedBy>
  <cp:revision>19</cp:revision>
  <cp:lastPrinted>2016-06-13T07:51:14Z</cp:lastPrinted>
  <dcterms:created xsi:type="dcterms:W3CDTF">2016-06-13T01:25:40Z</dcterms:created>
  <dcterms:modified xsi:type="dcterms:W3CDTF">2016-06-13T09:28:17Z</dcterms:modified>
</cp:coreProperties>
</file>