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79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D30F4-BB01-4D03-B1B6-DF8A217220F2}" type="datetimeFigureOut">
              <a:rPr lang="zh-TW" altLang="en-US" smtClean="0"/>
              <a:t>2014/10/30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C320D-DE09-403E-ABFC-6B2D69173EF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6910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D30F4-BB01-4D03-B1B6-DF8A217220F2}" type="datetimeFigureOut">
              <a:rPr lang="zh-TW" altLang="en-US" smtClean="0"/>
              <a:t>2014/10/30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C320D-DE09-403E-ABFC-6B2D69173EF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94898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D30F4-BB01-4D03-B1B6-DF8A217220F2}" type="datetimeFigureOut">
              <a:rPr lang="zh-TW" altLang="en-US" smtClean="0"/>
              <a:t>2014/10/30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C320D-DE09-403E-ABFC-6B2D69173EF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8619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D30F4-BB01-4D03-B1B6-DF8A217220F2}" type="datetimeFigureOut">
              <a:rPr lang="zh-TW" altLang="en-US" smtClean="0"/>
              <a:t>2014/10/30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C320D-DE09-403E-ABFC-6B2D69173EF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76403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D30F4-BB01-4D03-B1B6-DF8A217220F2}" type="datetimeFigureOut">
              <a:rPr lang="zh-TW" altLang="en-US" smtClean="0"/>
              <a:t>2014/10/30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C320D-DE09-403E-ABFC-6B2D69173EF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9698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D30F4-BB01-4D03-B1B6-DF8A217220F2}" type="datetimeFigureOut">
              <a:rPr lang="zh-TW" altLang="en-US" smtClean="0"/>
              <a:t>2014/10/30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C320D-DE09-403E-ABFC-6B2D69173EF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8800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D30F4-BB01-4D03-B1B6-DF8A217220F2}" type="datetimeFigureOut">
              <a:rPr lang="zh-TW" altLang="en-US" smtClean="0"/>
              <a:t>2014/10/30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C320D-DE09-403E-ABFC-6B2D69173EF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5823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D30F4-BB01-4D03-B1B6-DF8A217220F2}" type="datetimeFigureOut">
              <a:rPr lang="zh-TW" altLang="en-US" smtClean="0"/>
              <a:t>2014/10/30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C320D-DE09-403E-ABFC-6B2D69173EF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3243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D30F4-BB01-4D03-B1B6-DF8A217220F2}" type="datetimeFigureOut">
              <a:rPr lang="zh-TW" altLang="en-US" smtClean="0"/>
              <a:t>2014/10/30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C320D-DE09-403E-ABFC-6B2D69173EF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5781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D30F4-BB01-4D03-B1B6-DF8A217220F2}" type="datetimeFigureOut">
              <a:rPr lang="zh-TW" altLang="en-US" smtClean="0"/>
              <a:t>2014/10/30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C320D-DE09-403E-ABFC-6B2D69173EF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0443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D30F4-BB01-4D03-B1B6-DF8A217220F2}" type="datetimeFigureOut">
              <a:rPr lang="zh-TW" altLang="en-US" smtClean="0"/>
              <a:t>2014/10/30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C320D-DE09-403E-ABFC-6B2D69173EF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3584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D30F4-BB01-4D03-B1B6-DF8A217220F2}" type="datetimeFigureOut">
              <a:rPr lang="zh-TW" altLang="en-US" smtClean="0"/>
              <a:t>2014/10/30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C320D-DE09-403E-ABFC-6B2D69173EF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556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8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wmf"/><Relationship Id="rId17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7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4.wmf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44624"/>
            <a:ext cx="7772400" cy="1470025"/>
          </a:xfrm>
        </p:spPr>
        <p:txBody>
          <a:bodyPr/>
          <a:lstStyle/>
          <a:p>
            <a:r>
              <a:rPr lang="en-US" altLang="zh-TW" b="1" dirty="0" smtClean="0"/>
              <a:t>BEM Course 2014</a:t>
            </a:r>
            <a:br>
              <a:rPr lang="en-US" altLang="zh-TW" b="1" dirty="0" smtClean="0"/>
            </a:br>
            <a:r>
              <a:rPr lang="en-US" altLang="zh-TW" sz="2800" dirty="0" smtClean="0"/>
              <a:t>NTOU/MSV, Keelung, Taiwan</a:t>
            </a:r>
            <a:endParaRPr lang="zh-TW" altLang="en-US" sz="2800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5197781"/>
              </p:ext>
            </p:extLst>
          </p:nvPr>
        </p:nvGraphicFramePr>
        <p:xfrm>
          <a:off x="251520" y="1397000"/>
          <a:ext cx="8568952" cy="5128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2238"/>
                <a:gridCol w="2142238"/>
                <a:gridCol w="2142238"/>
                <a:gridCol w="2142238"/>
              </a:tblGrid>
              <a:tr h="128208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O.D.E.</a:t>
                      </a:r>
                      <a:endParaRPr lang="zh-TW" altLang="en-US" sz="2800" dirty="0"/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Integral E.</a:t>
                      </a:r>
                      <a:endParaRPr lang="zh-TW" altLang="en-US" sz="28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anchor="ctr"/>
                </a:tc>
              </a:tr>
              <a:tr h="1282086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補解</a:t>
                      </a:r>
                      <a:r>
                        <a:rPr lang="en-US" altLang="zh-TW" dirty="0" smtClean="0"/>
                        <a:t>+</a:t>
                      </a:r>
                      <a:r>
                        <a:rPr lang="zh-TW" altLang="en-US" dirty="0" smtClean="0"/>
                        <a:t>特解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補解</a:t>
                      </a:r>
                      <a:r>
                        <a:rPr lang="en-US" altLang="zh-TW" dirty="0" smtClean="0"/>
                        <a:t>+</a:t>
                      </a:r>
                      <a:r>
                        <a:rPr lang="zh-TW" altLang="en-US" dirty="0" smtClean="0"/>
                        <a:t>特解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全解</a:t>
                      </a:r>
                      <a:r>
                        <a:rPr lang="en-US" altLang="zh-TW" dirty="0" smtClean="0"/>
                        <a:t>(</a:t>
                      </a:r>
                      <a:r>
                        <a:rPr lang="zh-TW" altLang="en-US" dirty="0" smtClean="0"/>
                        <a:t>特解含補解</a:t>
                      </a:r>
                      <a:r>
                        <a:rPr lang="en-US" altLang="zh-TW" dirty="0" smtClean="0"/>
                        <a:t>)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全解</a:t>
                      </a:r>
                      <a:r>
                        <a:rPr lang="en-US" altLang="zh-TW" dirty="0" smtClean="0"/>
                        <a:t>(</a:t>
                      </a:r>
                      <a:r>
                        <a:rPr lang="zh-TW" altLang="en-US" dirty="0" smtClean="0"/>
                        <a:t>補解含特解</a:t>
                      </a:r>
                      <a:r>
                        <a:rPr lang="en-US" altLang="zh-TW" dirty="0" smtClean="0"/>
                        <a:t>)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1282086"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(</a:t>
                      </a:r>
                      <a:r>
                        <a:rPr lang="zh-TW" altLang="en-US" sz="1200" dirty="0" smtClean="0"/>
                        <a:t>體積分</a:t>
                      </a:r>
                      <a:r>
                        <a:rPr lang="en-US" altLang="zh-TW" sz="1200" dirty="0" smtClean="0"/>
                        <a:t>)</a:t>
                      </a:r>
                      <a:endParaRPr lang="zh-TW" altLang="en-US" sz="12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dirty="0" smtClean="0"/>
                        <a:t>(</a:t>
                      </a:r>
                      <a:r>
                        <a:rPr lang="zh-TW" altLang="en-US" sz="1200" dirty="0" smtClean="0"/>
                        <a:t>純邊界積分</a:t>
                      </a:r>
                      <a:r>
                        <a:rPr lang="en-US" altLang="zh-TW" sz="1200" dirty="0" smtClean="0"/>
                        <a:t>)</a:t>
                      </a:r>
                      <a:endParaRPr lang="zh-TW" altLang="en-US" sz="1200" dirty="0" smtClean="0"/>
                    </a:p>
                  </a:txBody>
                  <a:tcPr anchor="b"/>
                </a:tc>
              </a:tr>
              <a:tr h="1282086">
                <a:tc gridSpan="4">
                  <a:txBody>
                    <a:bodyPr/>
                    <a:lstStyle/>
                    <a:p>
                      <a:r>
                        <a:rPr lang="zh-TW" altLang="en-US" dirty="0" smtClean="0"/>
                        <a:t>成果分享</a:t>
                      </a:r>
                      <a:r>
                        <a:rPr lang="en-US" altLang="zh-TW" dirty="0" smtClean="0"/>
                        <a:t>(</a:t>
                      </a:r>
                      <a:r>
                        <a:rPr lang="zh-TW" altLang="en-US" dirty="0" smtClean="0"/>
                        <a:t>雙雙入圍第</a:t>
                      </a:r>
                      <a:r>
                        <a:rPr lang="en-US" altLang="zh-TW" dirty="0" smtClean="0"/>
                        <a:t>38</a:t>
                      </a:r>
                      <a:r>
                        <a:rPr lang="zh-TW" altLang="en-US" dirty="0" smtClean="0"/>
                        <a:t>屆力學會議學生論文競賽，預祝奪標成功，請大家幫忙</a:t>
                      </a:r>
                      <a:r>
                        <a:rPr lang="en-US" altLang="zh-TW" dirty="0" smtClean="0"/>
                        <a:t>)</a:t>
                      </a:r>
                    </a:p>
                    <a:p>
                      <a:r>
                        <a:rPr lang="zh-TW" altLang="en-US" dirty="0" smtClean="0"/>
                        <a:t>凃雅瀞</a:t>
                      </a:r>
                      <a:r>
                        <a:rPr lang="en-US" altLang="zh-TW" dirty="0" smtClean="0"/>
                        <a:t>(</a:t>
                      </a:r>
                      <a:r>
                        <a:rPr lang="zh-TW" altLang="en-US" dirty="0" smtClean="0"/>
                        <a:t>大學部</a:t>
                      </a:r>
                      <a:r>
                        <a:rPr lang="en-US" altLang="zh-TW" dirty="0" smtClean="0"/>
                        <a:t>)</a:t>
                      </a:r>
                      <a:r>
                        <a:rPr lang="zh-TW" altLang="en-US" dirty="0" smtClean="0"/>
                        <a:t>：</a:t>
                      </a:r>
                      <a:r>
                        <a:rPr lang="en-US" altLang="zh-TW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Focusing phenomenon and near-trapped modes of SH waves.</a:t>
                      </a:r>
                      <a:endParaRPr lang="en-US" altLang="zh-TW" dirty="0" smtClean="0"/>
                    </a:p>
                    <a:p>
                      <a:r>
                        <a:rPr lang="zh-TW" altLang="en-US" dirty="0" smtClean="0"/>
                        <a:t>黃文生</a:t>
                      </a:r>
                      <a:r>
                        <a:rPr lang="en-US" altLang="zh-TW" dirty="0" smtClean="0"/>
                        <a:t>(</a:t>
                      </a:r>
                      <a:r>
                        <a:rPr lang="zh-TW" altLang="en-US" dirty="0" smtClean="0"/>
                        <a:t>碩士班</a:t>
                      </a:r>
                      <a:r>
                        <a:rPr lang="en-US" altLang="zh-TW" dirty="0" smtClean="0"/>
                        <a:t>)</a:t>
                      </a:r>
                      <a:r>
                        <a:rPr lang="zh-TW" altLang="en-US" dirty="0" smtClean="0"/>
                        <a:t>：</a:t>
                      </a:r>
                      <a:r>
                        <a:rPr lang="en-US" altLang="zh-TW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Revisit of analytical degenerate scales in the BIEM/BEM for 2D elasticity </a:t>
                      </a:r>
                      <a:r>
                        <a:rPr lang="zh-TW" alt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altLang="zh-TW" sz="18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zh-TW" alt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             </a:t>
                      </a:r>
                      <a:r>
                        <a:rPr lang="en-US" altLang="zh-TW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problem.</a:t>
                      </a:r>
                      <a:endParaRPr lang="zh-TW" alt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076404"/>
              </p:ext>
            </p:extLst>
          </p:nvPr>
        </p:nvGraphicFramePr>
        <p:xfrm>
          <a:off x="6776428" y="188640"/>
          <a:ext cx="1035932" cy="1110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4" name="Equation" r:id="rId3" imgW="723600" imgH="774360" progId="Equation.DSMT4">
                  <p:embed/>
                </p:oleObj>
              </mc:Choice>
              <mc:Fallback>
                <p:oleObj name="Equation" r:id="rId3" imgW="723600" imgH="774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776428" y="188640"/>
                        <a:ext cx="1035932" cy="1110719"/>
                      </a:xfrm>
                      <a:prstGeom prst="rect">
                        <a:avLst/>
                      </a:prstGeom>
                      <a:ln w="25400" cmpd="tri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6395739"/>
              </p:ext>
            </p:extLst>
          </p:nvPr>
        </p:nvGraphicFramePr>
        <p:xfrm>
          <a:off x="512591" y="3940549"/>
          <a:ext cx="1447800" cy="133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" name="Equation" r:id="rId5" imgW="1447560" imgH="1333440" progId="Equation.DSMT4">
                  <p:embed/>
                </p:oleObj>
              </mc:Choice>
              <mc:Fallback>
                <p:oleObj name="Equation" r:id="rId5" imgW="1447560" imgH="1333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12591" y="3940549"/>
                        <a:ext cx="1447800" cy="1333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2688658"/>
              </p:ext>
            </p:extLst>
          </p:nvPr>
        </p:nvGraphicFramePr>
        <p:xfrm>
          <a:off x="4784725" y="4292600"/>
          <a:ext cx="16129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6" name="Equation" r:id="rId7" imgW="1612800" imgH="545760" progId="Equation.DSMT4">
                  <p:embed/>
                </p:oleObj>
              </mc:Choice>
              <mc:Fallback>
                <p:oleObj name="Equation" r:id="rId7" imgW="1612800" imgH="5457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784725" y="4292600"/>
                        <a:ext cx="1612900" cy="546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文字方塊 8"/>
          <p:cNvSpPr txBox="1"/>
          <p:nvPr/>
        </p:nvSpPr>
        <p:spPr>
          <a:xfrm>
            <a:off x="1494178" y="4923478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solidFill>
                  <a:srgbClr val="FF0000"/>
                </a:solidFill>
              </a:rPr>
              <a:t>宋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3635896" y="4922823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solidFill>
                  <a:srgbClr val="FF0000"/>
                </a:solidFill>
              </a:rPr>
              <a:t>宋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5796136" y="4923062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 smtClean="0">
                <a:solidFill>
                  <a:srgbClr val="FF0000"/>
                </a:solidFill>
              </a:rPr>
              <a:t>卜</a:t>
            </a:r>
            <a:endParaRPr lang="en-US" altLang="zh-TW" dirty="0" smtClean="0">
              <a:solidFill>
                <a:srgbClr val="FF0000"/>
              </a:solidFill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7875315" y="4571659"/>
            <a:ext cx="15121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400" dirty="0">
                <a:solidFill>
                  <a:srgbClr val="FF0000"/>
                </a:solidFill>
              </a:rPr>
              <a:t>小</a:t>
            </a:r>
            <a:r>
              <a:rPr lang="zh-TW" altLang="en-US" sz="1400" dirty="0" smtClean="0">
                <a:solidFill>
                  <a:srgbClr val="FF0000"/>
                </a:solidFill>
              </a:rPr>
              <a:t>黃</a:t>
            </a:r>
            <a:endParaRPr lang="en-US" altLang="zh-TW" sz="1400" dirty="0" smtClean="0">
              <a:solidFill>
                <a:srgbClr val="FF0000"/>
              </a:solidFill>
            </a:endParaRPr>
          </a:p>
          <a:p>
            <a:pPr algn="ctr"/>
            <a:r>
              <a:rPr lang="zh-TW" altLang="en-US" sz="1400" dirty="0" smtClean="0">
                <a:solidFill>
                  <a:srgbClr val="FF0000"/>
                </a:solidFill>
              </a:rPr>
              <a:t>昱凱</a:t>
            </a:r>
            <a:endParaRPr lang="en-US" altLang="zh-TW" sz="1400" dirty="0" smtClean="0">
              <a:solidFill>
                <a:srgbClr val="FF0000"/>
              </a:solidFill>
            </a:endParaRPr>
          </a:p>
          <a:p>
            <a:pPr algn="ctr"/>
            <a:r>
              <a:rPr lang="en-US" altLang="zh-TW" sz="1400" dirty="0" smtClean="0">
                <a:solidFill>
                  <a:srgbClr val="FF0000"/>
                </a:solidFill>
              </a:rPr>
              <a:t>York</a:t>
            </a:r>
          </a:p>
        </p:txBody>
      </p:sp>
      <p:cxnSp>
        <p:nvCxnSpPr>
          <p:cNvPr id="14" name="直線接點 13"/>
          <p:cNvCxnSpPr/>
          <p:nvPr/>
        </p:nvCxnSpPr>
        <p:spPr>
          <a:xfrm>
            <a:off x="467544" y="116632"/>
            <a:ext cx="0" cy="10801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/>
        </p:nvSpPr>
        <p:spPr>
          <a:xfrm>
            <a:off x="467544" y="540043"/>
            <a:ext cx="1224136" cy="1800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/>
          <p:cNvSpPr/>
          <p:nvPr/>
        </p:nvSpPr>
        <p:spPr>
          <a:xfrm>
            <a:off x="395536" y="116632"/>
            <a:ext cx="72008" cy="1080120"/>
          </a:xfrm>
          <a:prstGeom prst="rect">
            <a:avLst/>
          </a:prstGeom>
          <a:pattFill prst="ltUpDiag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8" name="直線單箭頭接點 17"/>
          <p:cNvCxnSpPr/>
          <p:nvPr/>
        </p:nvCxnSpPr>
        <p:spPr>
          <a:xfrm>
            <a:off x="1016865" y="630989"/>
            <a:ext cx="224661" cy="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字方塊 18"/>
          <p:cNvSpPr txBox="1"/>
          <p:nvPr/>
        </p:nvSpPr>
        <p:spPr>
          <a:xfrm>
            <a:off x="818531" y="647639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/>
              <a:t>s</a:t>
            </a:r>
            <a:endParaRPr lang="zh-TW" altLang="en-US" dirty="0"/>
          </a:p>
        </p:txBody>
      </p:sp>
      <p:sp>
        <p:nvSpPr>
          <p:cNvPr id="20" name="文字方塊 19"/>
          <p:cNvSpPr txBox="1"/>
          <p:nvPr/>
        </p:nvSpPr>
        <p:spPr>
          <a:xfrm>
            <a:off x="818531" y="251356"/>
            <a:ext cx="585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altLang="zh-TW" dirty="0" smtClean="0"/>
              <a:t>δ</a:t>
            </a:r>
            <a:endParaRPr lang="zh-TW" altLang="en-US" dirty="0"/>
          </a:p>
        </p:txBody>
      </p:sp>
      <p:sp>
        <p:nvSpPr>
          <p:cNvPr id="21" name="文字方塊 20"/>
          <p:cNvSpPr txBox="1"/>
          <p:nvPr/>
        </p:nvSpPr>
        <p:spPr>
          <a:xfrm>
            <a:off x="530499" y="89942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/>
              <a:t>x</a:t>
            </a:r>
            <a:endParaRPr lang="zh-TW" altLang="en-US" dirty="0"/>
          </a:p>
        </p:txBody>
      </p:sp>
      <p:cxnSp>
        <p:nvCxnSpPr>
          <p:cNvPr id="23" name="直線單箭頭接點 22"/>
          <p:cNvCxnSpPr/>
          <p:nvPr/>
        </p:nvCxnSpPr>
        <p:spPr>
          <a:xfrm>
            <a:off x="458075" y="1024745"/>
            <a:ext cx="1224552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/>
          <p:cNvCxnSpPr/>
          <p:nvPr/>
        </p:nvCxnSpPr>
        <p:spPr>
          <a:xfrm>
            <a:off x="1682627" y="539523"/>
            <a:ext cx="0" cy="566699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字方塊 27"/>
          <p:cNvSpPr txBox="1"/>
          <p:nvPr/>
        </p:nvSpPr>
        <p:spPr>
          <a:xfrm>
            <a:off x="1636946" y="557109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x=1</a:t>
            </a:r>
            <a:endParaRPr lang="zh-TW" altLang="en-US" dirty="0"/>
          </a:p>
        </p:txBody>
      </p:sp>
      <p:graphicFrame>
        <p:nvGraphicFramePr>
          <p:cNvPr id="29" name="物件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9003160"/>
              </p:ext>
            </p:extLst>
          </p:nvPr>
        </p:nvGraphicFramePr>
        <p:xfrm>
          <a:off x="2483768" y="4005064"/>
          <a:ext cx="1981075" cy="12252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7" name="Equation" r:id="rId9" imgW="2197080" imgH="1358640" progId="Equation.DSMT4">
                  <p:embed/>
                </p:oleObj>
              </mc:Choice>
              <mc:Fallback>
                <p:oleObj name="Equation" r:id="rId9" imgW="2197080" imgH="1358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483768" y="4005064"/>
                        <a:ext cx="1981075" cy="12252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物件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6042372"/>
              </p:ext>
            </p:extLst>
          </p:nvPr>
        </p:nvGraphicFramePr>
        <p:xfrm>
          <a:off x="6695380" y="3951401"/>
          <a:ext cx="2053084" cy="9897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8" name="Equation" r:id="rId11" imgW="2197080" imgH="1358640" progId="Equation.DSMT4">
                  <p:embed/>
                </p:oleObj>
              </mc:Choice>
              <mc:Fallback>
                <p:oleObj name="Equation" r:id="rId11" imgW="2197080" imgH="1358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6695380" y="3951401"/>
                        <a:ext cx="2053084" cy="9897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物件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5128833"/>
              </p:ext>
            </p:extLst>
          </p:nvPr>
        </p:nvGraphicFramePr>
        <p:xfrm>
          <a:off x="3103563" y="3606800"/>
          <a:ext cx="9271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9" name="Equation" r:id="rId13" imgW="927000" imgH="241200" progId="Equation.DSMT4">
                  <p:embed/>
                </p:oleObj>
              </mc:Choice>
              <mc:Fallback>
                <p:oleObj name="Equation" r:id="rId13" imgW="92700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3103563" y="3606800"/>
                        <a:ext cx="927100" cy="241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物件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5330505"/>
              </p:ext>
            </p:extLst>
          </p:nvPr>
        </p:nvGraphicFramePr>
        <p:xfrm>
          <a:off x="5229076" y="3601642"/>
          <a:ext cx="9271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0" name="Equation" r:id="rId15" imgW="927000" imgH="241200" progId="Equation.DSMT4">
                  <p:embed/>
                </p:oleObj>
              </mc:Choice>
              <mc:Fallback>
                <p:oleObj name="Equation" r:id="rId15" imgW="92700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5229076" y="3601642"/>
                        <a:ext cx="927100" cy="241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文字方塊 29"/>
          <p:cNvSpPr txBox="1"/>
          <p:nvPr/>
        </p:nvSpPr>
        <p:spPr>
          <a:xfrm>
            <a:off x="-36512" y="548680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x=0</a:t>
            </a:r>
            <a:endParaRPr lang="zh-TW" altLang="en-US" dirty="0"/>
          </a:p>
        </p:txBody>
      </p:sp>
      <p:graphicFrame>
        <p:nvGraphicFramePr>
          <p:cNvPr id="8" name="物件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8389641"/>
              </p:ext>
            </p:extLst>
          </p:nvPr>
        </p:nvGraphicFramePr>
        <p:xfrm>
          <a:off x="7956376" y="188640"/>
          <a:ext cx="1068492" cy="1110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1" name="Equation" r:id="rId17" imgW="952200" imgH="774360" progId="Equation.DSMT4">
                  <p:embed/>
                </p:oleObj>
              </mc:Choice>
              <mc:Fallback>
                <p:oleObj name="Equation" r:id="rId17" imgW="952200" imgH="774360" progId="Equation.DSMT4">
                  <p:embed/>
                  <p:pic>
                    <p:nvPicPr>
                      <p:cNvPr id="0" name="物件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6376" y="188640"/>
                        <a:ext cx="1068492" cy="1110719"/>
                      </a:xfrm>
                      <a:prstGeom prst="rect">
                        <a:avLst/>
                      </a:prstGeom>
                      <a:noFill/>
                      <a:ln w="25400" cmpd="tri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文字方塊 21"/>
          <p:cNvSpPr txBox="1"/>
          <p:nvPr/>
        </p:nvSpPr>
        <p:spPr>
          <a:xfrm>
            <a:off x="8388424" y="817548"/>
            <a:ext cx="899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400" dirty="0" smtClean="0">
                <a:solidFill>
                  <a:srgbClr val="FF0000"/>
                </a:solidFill>
              </a:rPr>
              <a:t>小黃</a:t>
            </a:r>
            <a:endParaRPr lang="en-US" altLang="zh-TW" sz="1400" dirty="0" smtClean="0">
              <a:solidFill>
                <a:srgbClr val="FF0000"/>
              </a:solidFill>
            </a:endParaRPr>
          </a:p>
          <a:p>
            <a:pPr algn="ctr"/>
            <a:r>
              <a:rPr lang="zh-TW" altLang="en-US" sz="1400" dirty="0">
                <a:solidFill>
                  <a:srgbClr val="FF0000"/>
                </a:solidFill>
              </a:rPr>
              <a:t>文生</a:t>
            </a:r>
          </a:p>
        </p:txBody>
      </p:sp>
      <p:cxnSp>
        <p:nvCxnSpPr>
          <p:cNvPr id="25" name="肘形接點 24"/>
          <p:cNvCxnSpPr/>
          <p:nvPr/>
        </p:nvCxnSpPr>
        <p:spPr>
          <a:xfrm rot="16200000" flipH="1" flipV="1">
            <a:off x="7452320" y="2636912"/>
            <a:ext cx="2808312" cy="216024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467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121</Words>
  <Application>Microsoft Office PowerPoint</Application>
  <PresentationFormat>如螢幕大小 (4:3)</PresentationFormat>
  <Paragraphs>26</Paragraphs>
  <Slides>1</Slides>
  <Notes>0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2</vt:i4>
      </vt:variant>
      <vt:variant>
        <vt:lpstr>投影片標題</vt:lpstr>
      </vt:variant>
      <vt:variant>
        <vt:i4>1</vt:i4>
      </vt:variant>
    </vt:vector>
  </HeadingPairs>
  <TitlesOfParts>
    <vt:vector size="4" baseType="lpstr">
      <vt:lpstr>Office 佈景主題</vt:lpstr>
      <vt:lpstr>Equation</vt:lpstr>
      <vt:lpstr>MathType 6.0 Equation</vt:lpstr>
      <vt:lpstr>BEM Course 2014 NTOU/MSV, Keelung, Taiwan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BEM Course 2014 NTOU/MSV, Keelung, Taiwan</dc:title>
  <dc:creator>6177</dc:creator>
  <cp:lastModifiedBy>6177</cp:lastModifiedBy>
  <cp:revision>10</cp:revision>
  <dcterms:created xsi:type="dcterms:W3CDTF">2014-10-16T00:09:02Z</dcterms:created>
  <dcterms:modified xsi:type="dcterms:W3CDTF">2014-10-30T00:25:33Z</dcterms:modified>
</cp:coreProperties>
</file>