
<file path=[Content_Types].xml><?xml version="1.0" encoding="utf-8"?>
<Types xmlns="http://schemas.openxmlformats.org/package/2006/content-types">
  <Default Extension="tmp" ContentType="image/png"/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0" r:id="rId2"/>
  </p:sldMasterIdLst>
  <p:notesMasterIdLst>
    <p:notesMasterId r:id="rId16"/>
  </p:notesMasterIdLst>
  <p:sldIdLst>
    <p:sldId id="256" r:id="rId3"/>
    <p:sldId id="259" r:id="rId4"/>
    <p:sldId id="264" r:id="rId5"/>
    <p:sldId id="260" r:id="rId6"/>
    <p:sldId id="257" r:id="rId7"/>
    <p:sldId id="261" r:id="rId8"/>
    <p:sldId id="262" r:id="rId9"/>
    <p:sldId id="263" r:id="rId10"/>
    <p:sldId id="266" r:id="rId11"/>
    <p:sldId id="267" r:id="rId12"/>
    <p:sldId id="269" r:id="rId13"/>
    <p:sldId id="268" r:id="rId14"/>
    <p:sldId id="258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B74E5-D21F-4205-B578-5FE501AEE19F}" type="datetimeFigureOut">
              <a:rPr lang="zh-TW" altLang="en-US" smtClean="0"/>
              <a:t>2014/3/15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0D4EC-D67F-4458-82B8-405C55D2D1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7604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E0983A-335C-429A-B92E-F6E14E89067A}" type="datetime1">
              <a:rPr lang="zh-TW" altLang="en-US" smtClean="0"/>
              <a:t>2014/3/15</a:t>
            </a:fld>
            <a:endParaRPr lang="zh-TW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4D54A-BB79-441C-BB86-3AFFDA43D2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4927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BA1A91-01A1-4994-BC03-22FE9DC0FB67}" type="datetime1">
              <a:rPr lang="zh-TW" altLang="en-US" smtClean="0"/>
              <a:t>2014/3/15</a:t>
            </a:fld>
            <a:endParaRPr lang="zh-TW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4D54A-BB79-441C-BB86-3AFFDA43D2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8546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60FD2F-03E0-4DEE-831D-8FFC3FC1388E}" type="datetime1">
              <a:rPr lang="zh-TW" altLang="en-US" smtClean="0"/>
              <a:t>2014/3/15</a:t>
            </a:fld>
            <a:endParaRPr lang="zh-TW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4D54A-BB79-441C-BB86-3AFFDA43D2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6857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4869160"/>
            <a:ext cx="7772400" cy="1056117"/>
          </a:xfrm>
        </p:spPr>
        <p:txBody>
          <a:bodyPr>
            <a:normAutofit/>
          </a:bodyPr>
          <a:lstStyle/>
          <a:p>
            <a:r>
              <a:rPr lang="zh-TW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按一下以編輯母片標題樣式</a:t>
            </a:r>
            <a:endParaRPr lang="fr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5637246"/>
            <a:ext cx="6400800" cy="768085"/>
          </a:xfrm>
        </p:spPr>
        <p:txBody>
          <a:bodyPr>
            <a:normAutofit lnSpcReduction="10000"/>
          </a:bodyPr>
          <a:lstStyle>
            <a:lvl1pPr marL="0" indent="0" algn="ctr">
              <a:buNone/>
              <a:defRPr/>
            </a:lvl1pPr>
          </a:lstStyle>
          <a:p>
            <a:r>
              <a:rPr lang="zh-TW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按一下以編輯母片副標題樣式</a:t>
            </a:r>
            <a:endParaRPr lang="fr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570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1F87E8-4378-44A4-9858-B46C641D7F6C}" type="datetime1">
              <a:rPr lang="zh-TW" altLang="en-US" smtClean="0"/>
              <a:t>2014/3/15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E0D4F-3455-43CE-8CF4-6EBA0AF1A79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2189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473ADA-5D9C-4222-9156-6777D656E9EF}" type="datetime1">
              <a:rPr lang="zh-TW" altLang="en-US" smtClean="0"/>
              <a:t>2014/3/15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E0D4F-3455-43CE-8CF4-6EBA0AF1A79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4080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6137A6-CD88-45E4-A1B9-0C8AEDC5AFEB}" type="datetime1">
              <a:rPr lang="zh-TW" altLang="en-US" smtClean="0"/>
              <a:t>2014/3/15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E0D4F-3455-43CE-8CF4-6EBA0AF1A79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3233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5E6E77-5E3E-4F0F-B93D-982CA754CFB7}" type="datetime1">
              <a:rPr lang="zh-TW" altLang="en-US" smtClean="0"/>
              <a:t>2014/3/15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E0D4F-3455-43CE-8CF4-6EBA0AF1A79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8322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76945A-BADA-4D54-A711-E2A2C92A8A2C}" type="datetime1">
              <a:rPr lang="zh-TW" altLang="en-US" smtClean="0"/>
              <a:t>2014/3/15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E0D4F-3455-43CE-8CF4-6EBA0AF1A79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0911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4D390C-9D2D-4218-ACB5-D6FB6C415E61}" type="datetime1">
              <a:rPr lang="zh-TW" altLang="en-US" smtClean="0"/>
              <a:t>2014/3/15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E0D4F-3455-43CE-8CF4-6EBA0AF1A79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7492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39163D-BB91-4D67-BF99-0CA4C0EE9528}" type="datetime1">
              <a:rPr lang="zh-TW" altLang="en-US" smtClean="0"/>
              <a:t>2014/3/15</a:t>
            </a:fld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E0D4F-3455-43CE-8CF4-6EBA0AF1A79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162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15063A-F0B9-45C8-A76A-3799F9641C0B}" type="datetime1">
              <a:rPr lang="zh-TW" altLang="en-US" smtClean="0"/>
              <a:t>2014/3/15</a:t>
            </a:fld>
            <a:endParaRPr lang="zh-TW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4D54A-BB79-441C-BB86-3AFFDA43D2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1204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6692E0-D139-4C16-8BDA-E5896ADBCF53}" type="datetime1">
              <a:rPr lang="zh-TW" altLang="en-US" smtClean="0"/>
              <a:t>2014/3/15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E0D4F-3455-43CE-8CF4-6EBA0AF1A79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4409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956751-4D9C-49B9-A18D-B4BF95D0B64C}" type="datetime1">
              <a:rPr lang="zh-TW" altLang="en-US" smtClean="0"/>
              <a:t>2014/3/15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E0D4F-3455-43CE-8CF4-6EBA0AF1A79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6479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187D4F-378B-444A-8266-8BADFD5EA4CD}" type="datetime1">
              <a:rPr lang="zh-TW" altLang="en-US" smtClean="0"/>
              <a:t>2014/3/15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E0D4F-3455-43CE-8CF4-6EBA0AF1A79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54779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DE8D0A-79DE-4083-B816-093F3195C320}" type="datetime1">
              <a:rPr lang="zh-TW" altLang="en-US" smtClean="0"/>
              <a:t>2014/3/15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E0D4F-3455-43CE-8CF4-6EBA0AF1A79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026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12CAF5-4E29-450C-8C0F-44980ED15601}" type="datetime1">
              <a:rPr lang="zh-TW" altLang="en-US" smtClean="0"/>
              <a:t>2014/3/15</a:t>
            </a:fld>
            <a:endParaRPr lang="zh-TW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4D54A-BB79-441C-BB86-3AFFDA43D2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9152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9D96A1-576C-496E-B7D3-2B00E2BF712D}" type="datetime1">
              <a:rPr lang="zh-TW" altLang="en-US" smtClean="0"/>
              <a:t>2014/3/15</a:t>
            </a:fld>
            <a:endParaRPr lang="zh-TW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4D54A-BB79-441C-BB86-3AFFDA43D2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032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4E59E5-ECB9-4E60-82F5-1B5AF78E5A72}" type="datetime1">
              <a:rPr lang="zh-TW" altLang="en-US" smtClean="0"/>
              <a:t>2014/3/15</a:t>
            </a:fld>
            <a:endParaRPr lang="zh-TW" alt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4D54A-BB79-441C-BB86-3AFFDA43D2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6866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4CDBA1-3060-44AD-AB1F-9F1333C6453A}" type="datetime1">
              <a:rPr lang="zh-TW" altLang="en-US" smtClean="0"/>
              <a:t>2014/3/15</a:t>
            </a:fld>
            <a:endParaRPr lang="zh-TW" alt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4D54A-BB79-441C-BB86-3AFFDA43D2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7876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F81F55-6BB8-4E10-9232-B2F808FEE542}" type="datetime1">
              <a:rPr lang="zh-TW" altLang="en-US" smtClean="0"/>
              <a:t>2014/3/15</a:t>
            </a:fld>
            <a:endParaRPr lang="zh-TW" alt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4D54A-BB79-441C-BB86-3AFFDA43D2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040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436934-6B06-4F03-9935-4CF19D75E2AF}" type="datetime1">
              <a:rPr lang="zh-TW" altLang="en-US" smtClean="0"/>
              <a:t>2014/3/15</a:t>
            </a:fld>
            <a:endParaRPr lang="zh-TW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4D54A-BB79-441C-BB86-3AFFDA43D2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3938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E638CB-7DB0-4244-820C-238AA07A7980}" type="datetime1">
              <a:rPr lang="zh-TW" altLang="en-US" smtClean="0"/>
              <a:t>2014/3/15</a:t>
            </a:fld>
            <a:endParaRPr lang="zh-TW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4D54A-BB79-441C-BB86-3AFFDA43D2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8228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les styles du texte du masque</a:t>
            </a:r>
          </a:p>
          <a:p>
            <a:pPr lvl="1"/>
            <a:r>
              <a:rPr lang="fr-FR" altLang="zh-TW" smtClean="0"/>
              <a:t>Deuxième niveau</a:t>
            </a:r>
          </a:p>
          <a:p>
            <a:pPr lvl="2"/>
            <a:r>
              <a:rPr lang="fr-FR" altLang="zh-TW" smtClean="0"/>
              <a:t>Troisième niveau</a:t>
            </a:r>
          </a:p>
          <a:p>
            <a:pPr lvl="3"/>
            <a:r>
              <a:rPr lang="fr-FR" altLang="zh-TW" smtClean="0"/>
              <a:t>Quatrième niveau</a:t>
            </a:r>
          </a:p>
          <a:p>
            <a:pPr lvl="4"/>
            <a:r>
              <a:rPr lang="fr-FR" altLang="zh-TW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ED703B6-CFC9-4597-A1B8-E1EC4D9996E4}" type="datetime1">
              <a:rPr lang="zh-TW" altLang="en-US" smtClean="0"/>
              <a:t>2014/3/15</a:t>
            </a:fld>
            <a:endParaRPr lang="zh-TW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774D54A-BB79-441C-BB86-3AFFDA43D28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fr-CA" altLang="zh-TW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 altLang="zh-TW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132C5FE9-A594-44D0-B63F-0DA4D3F381AC}" type="datetime1">
              <a:rPr lang="zh-TW" altLang="en-US" smtClean="0"/>
              <a:t>2014/3/15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01E0D4F-3455-43CE-8CF4-6EBA0AF1A79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547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5.emf"/><Relationship Id="rId4" Type="http://schemas.openxmlformats.org/officeDocument/2006/relationships/image" Target="../media/image3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oleObject" Target="../embeddings/oleObject26.bin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oleObject" Target="../embeddings/oleObject28.bin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0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6.tmp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16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5.wmf"/><Relationship Id="rId20" Type="http://schemas.openxmlformats.org/officeDocument/2006/relationships/image" Target="../media/image17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2.wmf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9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mp"/><Relationship Id="rId3" Type="http://schemas.openxmlformats.org/officeDocument/2006/relationships/oleObject" Target="../embeddings/oleObject17.bin"/><Relationship Id="rId7" Type="http://schemas.openxmlformats.org/officeDocument/2006/relationships/image" Target="../media/image23.tmp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image" Target="../media/image27.tmp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23.bin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2.emf"/><Relationship Id="rId4" Type="http://schemas.openxmlformats.org/officeDocument/2006/relationships/image" Target="../media/image3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4729195"/>
            <a:ext cx="7772400" cy="1292093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積分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特論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授課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：陳正宗 終身特聘教授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6066472"/>
            <a:ext cx="6400800" cy="768085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河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4B 09952114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高怡絹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2014/03/18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5506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Check</a:t>
            </a:r>
            <a:endParaRPr lang="zh-TW" alt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>
          <a:xfrm>
            <a:off x="5652120" y="260648"/>
            <a:ext cx="1368152" cy="115212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KF=I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KFK=K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FKF=F</a:t>
            </a: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0D4F-3455-43CE-8CF4-6EBA0AF1A791}" type="slidenum">
              <a:rPr lang="zh-TW" altLang="en-US" smtClean="0"/>
              <a:pPr/>
              <a:t>10</a:t>
            </a:fld>
            <a:endParaRPr lang="zh-TW" altLang="en-US"/>
          </a:p>
        </p:txBody>
      </p:sp>
      <p:graphicFrame>
        <p:nvGraphicFramePr>
          <p:cNvPr id="18" name="物件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210276"/>
              </p:ext>
            </p:extLst>
          </p:nvPr>
        </p:nvGraphicFramePr>
        <p:xfrm>
          <a:off x="2195736" y="1844824"/>
          <a:ext cx="10668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Equation" r:id="rId3" imgW="1066680" imgH="241200" progId="Equation.DSMT4">
                  <p:embed/>
                </p:oleObj>
              </mc:Choice>
              <mc:Fallback>
                <p:oleObj name="Equation" r:id="rId3" imgW="1066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844824"/>
                        <a:ext cx="10668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979712" y="1354643"/>
            <a:ext cx="1152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FKF=F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04864"/>
            <a:ext cx="526732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手繪多邊形 11"/>
          <p:cNvSpPr/>
          <p:nvPr/>
        </p:nvSpPr>
        <p:spPr>
          <a:xfrm>
            <a:off x="3144154" y="1357444"/>
            <a:ext cx="419734" cy="391886"/>
          </a:xfrm>
          <a:custGeom>
            <a:avLst/>
            <a:gdLst>
              <a:gd name="connsiteX0" fmla="*/ 0 w 615820"/>
              <a:gd name="connsiteY0" fmla="*/ 298580 h 783772"/>
              <a:gd name="connsiteX1" fmla="*/ 27992 w 615820"/>
              <a:gd name="connsiteY1" fmla="*/ 373225 h 783772"/>
              <a:gd name="connsiteX2" fmla="*/ 65314 w 615820"/>
              <a:gd name="connsiteY2" fmla="*/ 457200 h 783772"/>
              <a:gd name="connsiteX3" fmla="*/ 74645 w 615820"/>
              <a:gd name="connsiteY3" fmla="*/ 503853 h 783772"/>
              <a:gd name="connsiteX4" fmla="*/ 83975 w 615820"/>
              <a:gd name="connsiteY4" fmla="*/ 559837 h 783772"/>
              <a:gd name="connsiteX5" fmla="*/ 102637 w 615820"/>
              <a:gd name="connsiteY5" fmla="*/ 597159 h 783772"/>
              <a:gd name="connsiteX6" fmla="*/ 121298 w 615820"/>
              <a:gd name="connsiteY6" fmla="*/ 681135 h 783772"/>
              <a:gd name="connsiteX7" fmla="*/ 149290 w 615820"/>
              <a:gd name="connsiteY7" fmla="*/ 783772 h 783772"/>
              <a:gd name="connsiteX8" fmla="*/ 214604 w 615820"/>
              <a:gd name="connsiteY8" fmla="*/ 681135 h 783772"/>
              <a:gd name="connsiteX9" fmla="*/ 233265 w 615820"/>
              <a:gd name="connsiteY9" fmla="*/ 643813 h 783772"/>
              <a:gd name="connsiteX10" fmla="*/ 270588 w 615820"/>
              <a:gd name="connsiteY10" fmla="*/ 597159 h 783772"/>
              <a:gd name="connsiteX11" fmla="*/ 298580 w 615820"/>
              <a:gd name="connsiteY11" fmla="*/ 541176 h 783772"/>
              <a:gd name="connsiteX12" fmla="*/ 335902 w 615820"/>
              <a:gd name="connsiteY12" fmla="*/ 475862 h 783772"/>
              <a:gd name="connsiteX13" fmla="*/ 363894 w 615820"/>
              <a:gd name="connsiteY13" fmla="*/ 419878 h 783772"/>
              <a:gd name="connsiteX14" fmla="*/ 391886 w 615820"/>
              <a:gd name="connsiteY14" fmla="*/ 382555 h 783772"/>
              <a:gd name="connsiteX15" fmla="*/ 410547 w 615820"/>
              <a:gd name="connsiteY15" fmla="*/ 335902 h 783772"/>
              <a:gd name="connsiteX16" fmla="*/ 429208 w 615820"/>
              <a:gd name="connsiteY16" fmla="*/ 307911 h 783772"/>
              <a:gd name="connsiteX17" fmla="*/ 447869 w 615820"/>
              <a:gd name="connsiteY17" fmla="*/ 261257 h 783772"/>
              <a:gd name="connsiteX18" fmla="*/ 475861 w 615820"/>
              <a:gd name="connsiteY18" fmla="*/ 233266 h 783772"/>
              <a:gd name="connsiteX19" fmla="*/ 485192 w 615820"/>
              <a:gd name="connsiteY19" fmla="*/ 205274 h 783772"/>
              <a:gd name="connsiteX20" fmla="*/ 541175 w 615820"/>
              <a:gd name="connsiteY20" fmla="*/ 102637 h 783772"/>
              <a:gd name="connsiteX21" fmla="*/ 569167 w 615820"/>
              <a:gd name="connsiteY21" fmla="*/ 65315 h 783772"/>
              <a:gd name="connsiteX22" fmla="*/ 615820 w 615820"/>
              <a:gd name="connsiteY22" fmla="*/ 0 h 7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5820" h="783772">
                <a:moveTo>
                  <a:pt x="0" y="298580"/>
                </a:moveTo>
                <a:cubicBezTo>
                  <a:pt x="23667" y="416909"/>
                  <a:pt x="-8048" y="289130"/>
                  <a:pt x="27992" y="373225"/>
                </a:cubicBezTo>
                <a:cubicBezTo>
                  <a:pt x="76040" y="485341"/>
                  <a:pt x="-17813" y="318657"/>
                  <a:pt x="65314" y="457200"/>
                </a:cubicBezTo>
                <a:cubicBezTo>
                  <a:pt x="68424" y="472751"/>
                  <a:pt x="71808" y="488250"/>
                  <a:pt x="74645" y="503853"/>
                </a:cubicBezTo>
                <a:cubicBezTo>
                  <a:pt x="78029" y="522467"/>
                  <a:pt x="78539" y="541716"/>
                  <a:pt x="83975" y="559837"/>
                </a:cubicBezTo>
                <a:cubicBezTo>
                  <a:pt x="87972" y="573160"/>
                  <a:pt x="96416" y="584718"/>
                  <a:pt x="102637" y="597159"/>
                </a:cubicBezTo>
                <a:cubicBezTo>
                  <a:pt x="122000" y="713343"/>
                  <a:pt x="101609" y="608942"/>
                  <a:pt x="121298" y="681135"/>
                </a:cubicBezTo>
                <a:cubicBezTo>
                  <a:pt x="152868" y="796892"/>
                  <a:pt x="127813" y="719342"/>
                  <a:pt x="149290" y="783772"/>
                </a:cubicBezTo>
                <a:lnTo>
                  <a:pt x="214604" y="681135"/>
                </a:lnTo>
                <a:cubicBezTo>
                  <a:pt x="222071" y="669400"/>
                  <a:pt x="225550" y="655386"/>
                  <a:pt x="233265" y="643813"/>
                </a:cubicBezTo>
                <a:cubicBezTo>
                  <a:pt x="244312" y="627242"/>
                  <a:pt x="259896" y="613961"/>
                  <a:pt x="270588" y="597159"/>
                </a:cubicBezTo>
                <a:cubicBezTo>
                  <a:pt x="281789" y="579557"/>
                  <a:pt x="288688" y="559546"/>
                  <a:pt x="298580" y="541176"/>
                </a:cubicBezTo>
                <a:cubicBezTo>
                  <a:pt x="310468" y="519098"/>
                  <a:pt x="324014" y="497940"/>
                  <a:pt x="335902" y="475862"/>
                </a:cubicBezTo>
                <a:cubicBezTo>
                  <a:pt x="345794" y="457492"/>
                  <a:pt x="353160" y="437769"/>
                  <a:pt x="363894" y="419878"/>
                </a:cubicBezTo>
                <a:cubicBezTo>
                  <a:pt x="371895" y="406543"/>
                  <a:pt x="384334" y="396149"/>
                  <a:pt x="391886" y="382555"/>
                </a:cubicBezTo>
                <a:cubicBezTo>
                  <a:pt x="400020" y="367914"/>
                  <a:pt x="403057" y="350883"/>
                  <a:pt x="410547" y="335902"/>
                </a:cubicBezTo>
                <a:cubicBezTo>
                  <a:pt x="415562" y="325872"/>
                  <a:pt x="424193" y="317941"/>
                  <a:pt x="429208" y="307911"/>
                </a:cubicBezTo>
                <a:cubicBezTo>
                  <a:pt x="436698" y="292930"/>
                  <a:pt x="438992" y="275460"/>
                  <a:pt x="447869" y="261257"/>
                </a:cubicBezTo>
                <a:cubicBezTo>
                  <a:pt x="454862" y="250067"/>
                  <a:pt x="466530" y="242596"/>
                  <a:pt x="475861" y="233266"/>
                </a:cubicBezTo>
                <a:cubicBezTo>
                  <a:pt x="478971" y="223935"/>
                  <a:pt x="481318" y="214314"/>
                  <a:pt x="485192" y="205274"/>
                </a:cubicBezTo>
                <a:cubicBezTo>
                  <a:pt x="496249" y="179475"/>
                  <a:pt x="530876" y="118820"/>
                  <a:pt x="541175" y="102637"/>
                </a:cubicBezTo>
                <a:cubicBezTo>
                  <a:pt x="549524" y="89517"/>
                  <a:pt x="560249" y="78055"/>
                  <a:pt x="569167" y="65315"/>
                </a:cubicBezTo>
                <a:cubicBezTo>
                  <a:pt x="615559" y="-959"/>
                  <a:pt x="589332" y="26491"/>
                  <a:pt x="615820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4874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Rigid Body mode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0D4F-3455-43CE-8CF4-6EBA0AF1A791}" type="slidenum">
              <a:rPr lang="zh-TW" altLang="en-US" smtClean="0"/>
              <a:pPr/>
              <a:t>11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99054"/>
              </p:ext>
            </p:extLst>
          </p:nvPr>
        </p:nvGraphicFramePr>
        <p:xfrm>
          <a:off x="1897063" y="1785938"/>
          <a:ext cx="18034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Equation" r:id="rId3" imgW="1803240" imgH="1358640" progId="Equation.DSMT4">
                  <p:embed/>
                </p:oleObj>
              </mc:Choice>
              <mc:Fallback>
                <p:oleObj name="Equation" r:id="rId3" imgW="1803240" imgH="1358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97063" y="1785938"/>
                        <a:ext cx="1803400" cy="135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866556"/>
              </p:ext>
            </p:extLst>
          </p:nvPr>
        </p:nvGraphicFramePr>
        <p:xfrm>
          <a:off x="1963346" y="4149080"/>
          <a:ext cx="18034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Equation" r:id="rId5" imgW="1803240" imgH="1358640" progId="Equation.DSMT4">
                  <p:embed/>
                </p:oleObj>
              </mc:Choice>
              <mc:Fallback>
                <p:oleObj name="Equation" r:id="rId5" imgW="1803240" imgH="1358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3346" y="4149080"/>
                        <a:ext cx="1803400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2339752" y="1196752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p=1, q=1, r=1</a:t>
            </a:r>
            <a:endParaRPr lang="zh-TW" altLang="en-US" dirty="0"/>
          </a:p>
        </p:txBody>
      </p:sp>
      <p:pic>
        <p:nvPicPr>
          <p:cNvPr id="12313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276" y="1143000"/>
            <a:ext cx="45815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6" name="Picture 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009" y="3573016"/>
            <a:ext cx="46863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857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Nontrivial null space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0D4F-3455-43CE-8CF4-6EBA0AF1A791}" type="slidenum">
              <a:rPr lang="zh-TW" altLang="en-US" smtClean="0"/>
              <a:pPr/>
              <a:t>12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043374"/>
              </p:ext>
            </p:extLst>
          </p:nvPr>
        </p:nvGraphicFramePr>
        <p:xfrm>
          <a:off x="1929675" y="1916832"/>
          <a:ext cx="17018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Equation" r:id="rId3" imgW="1701720" imgH="1358640" progId="Equation.DSMT4">
                  <p:embed/>
                </p:oleObj>
              </mc:Choice>
              <mc:Fallback>
                <p:oleObj name="Equation" r:id="rId3" imgW="1701720" imgH="1358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29675" y="1916832"/>
                        <a:ext cx="1701800" cy="135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213642"/>
              </p:ext>
            </p:extLst>
          </p:nvPr>
        </p:nvGraphicFramePr>
        <p:xfrm>
          <a:off x="2051720" y="3921348"/>
          <a:ext cx="16129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Equation" r:id="rId5" imgW="1612800" imgH="1358640" progId="Equation.DSMT4">
                  <p:embed/>
                </p:oleObj>
              </mc:Choice>
              <mc:Fallback>
                <p:oleObj name="Equation" r:id="rId5" imgW="1612800" imgH="135864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3921348"/>
                        <a:ext cx="1612900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1929675" y="1196752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p=1, q=1, r=1</a:t>
            </a:r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5642587" y="3567406"/>
            <a:ext cx="2016224" cy="1872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293" name="Picture 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52736"/>
            <a:ext cx="46863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4" name="Picture 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562" y="3357786"/>
            <a:ext cx="47244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267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2636912"/>
            <a:ext cx="7344816" cy="720080"/>
          </a:xfrm>
        </p:spPr>
        <p:txBody>
          <a:bodyPr/>
          <a:lstStyle/>
          <a:p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for your attention!!!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D54A-BB79-441C-BB86-3AFFDA43D28C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7561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內容版面配置區 5" descr="畫面剪輯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96752"/>
            <a:ext cx="6047488" cy="2880000"/>
          </a:xfrm>
        </p:spPr>
      </p:pic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215659"/>
              </p:ext>
            </p:extLst>
          </p:nvPr>
        </p:nvGraphicFramePr>
        <p:xfrm>
          <a:off x="2123728" y="4797152"/>
          <a:ext cx="56769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" name="Equation" r:id="rId4" imgW="5676840" imgH="1218960" progId="Equation.DSMT4">
                  <p:embed/>
                </p:oleObj>
              </mc:Choice>
              <mc:Fallback>
                <p:oleObj name="Equation" r:id="rId4" imgW="5676840" imgH="121896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4797152"/>
                        <a:ext cx="56769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0D4F-3455-43CE-8CF4-6EBA0AF1A791}" type="slidenum">
              <a:rPr lang="zh-TW" altLang="en-US" smtClean="0"/>
              <a:pPr/>
              <a:t>2</a:t>
            </a:fld>
            <a:endParaRPr lang="zh-TW" altLang="en-US"/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766896"/>
              </p:ext>
            </p:extLst>
          </p:nvPr>
        </p:nvGraphicFramePr>
        <p:xfrm>
          <a:off x="2606675" y="6191250"/>
          <a:ext cx="2095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name="Equation" r:id="rId6" imgW="2095200" imgH="507960" progId="Equation.DSMT4">
                  <p:embed/>
                </p:oleObj>
              </mc:Choice>
              <mc:Fallback>
                <p:oleObj name="Equation" r:id="rId6" imgW="2095200" imgH="507960" progId="Equation.DSMT4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675" y="6191250"/>
                        <a:ext cx="20955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023475"/>
              </p:ext>
            </p:extLst>
          </p:nvPr>
        </p:nvGraphicFramePr>
        <p:xfrm>
          <a:off x="5429250" y="6308725"/>
          <a:ext cx="863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" name="Equation" r:id="rId8" imgW="863280" imgH="304560" progId="Equation.DSMT4">
                  <p:embed/>
                </p:oleObj>
              </mc:Choice>
              <mc:Fallback>
                <p:oleObj name="Equation" r:id="rId8" imgW="863280" imgH="304560" progId="Equation.DSMT4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6308725"/>
                        <a:ext cx="863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2123728" y="422108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求解此元素的柔度矩陣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55976" y="3112975"/>
            <a:ext cx="237626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1071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68313" y="69850"/>
            <a:ext cx="8229600" cy="6127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自救方案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329225"/>
              </p:ext>
            </p:extLst>
          </p:nvPr>
        </p:nvGraphicFramePr>
        <p:xfrm>
          <a:off x="611560" y="836712"/>
          <a:ext cx="8064604" cy="53718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52086"/>
                <a:gridCol w="1872250"/>
                <a:gridCol w="1872208"/>
                <a:gridCol w="953894"/>
                <a:gridCol w="1107083"/>
                <a:gridCol w="1107083"/>
              </a:tblGrid>
              <a:tr h="430916">
                <a:tc rowSpan="2">
                  <a:txBody>
                    <a:bodyPr/>
                    <a:lstStyle/>
                    <a:p>
                      <a:pPr algn="ctr"/>
                      <a:r>
                        <a:rPr kumimoji="0" lang="zh-TW" altLang="en-US" sz="1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結構元件</a:t>
                      </a:r>
                      <a:endParaRPr kumimoji="0" lang="zh-TW" altLang="en-US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37" marR="91437" marT="45719" marB="45719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kumimoji="0" lang="zh-TW" altLang="en-US" sz="1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kumimoji="0" lang="en-US" altLang="zh-TW" sz="1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kumimoji="0" lang="zh-TW" altLang="en-US" sz="1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kumimoji="0" lang="zh-TW" altLang="en-US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37" marR="91437" marT="45719" marB="45719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kumimoji="0" lang="zh-TW" altLang="en-US" sz="1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kumimoji="0" lang="en-US" altLang="zh-TW" sz="1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kumimoji="0" lang="zh-TW" altLang="en-US" sz="1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kumimoji="0" lang="zh-TW" altLang="en-US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37" marR="91437" marT="45719" marB="45719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Check</a:t>
                      </a:r>
                      <a:endParaRPr kumimoji="0" lang="zh-TW" altLang="en-US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37" marR="91437" marT="45719" marB="45719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zh-TW" altLang="en-US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zh-TW" altLang="en-US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</a:tr>
              <a:tr h="430916">
                <a:tc vMerge="1">
                  <a:txBody>
                    <a:bodyPr/>
                    <a:lstStyle/>
                    <a:p>
                      <a:pPr algn="ctr"/>
                      <a:endParaRPr kumimoji="0" lang="zh-TW" altLang="en-US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zh-TW" altLang="en-US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zh-TW" altLang="en-US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KF=I</a:t>
                      </a:r>
                      <a:endParaRPr kumimoji="0" lang="zh-TW" altLang="en-US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37" marR="91437" marT="45719" marB="45719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KFK=K</a:t>
                      </a:r>
                      <a:endParaRPr kumimoji="0" lang="zh-TW" altLang="en-US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37" marR="91437" marT="45719" marB="45719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FKF=F</a:t>
                      </a:r>
                      <a:endParaRPr kumimoji="0" lang="zh-TW" altLang="en-US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37" marR="91437" marT="45719" marB="45719" anchor="ctr"/>
                </a:tc>
              </a:tr>
              <a:tr h="1154392"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有側力</a:t>
                      </a:r>
                      <a:endParaRPr kumimoji="0"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kumimoji="0"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有軸力</a:t>
                      </a:r>
                      <a:endParaRPr kumimoji="0" lang="zh-TW" altLang="en-US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37" marR="91437" marT="45719" marB="4571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K→F</a:t>
                      </a:r>
                      <a:endParaRPr kumimoji="0" lang="zh-TW" altLang="en-US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37" marR="91437" marT="45719" marB="4571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F→K</a:t>
                      </a:r>
                      <a:endParaRPr kumimoji="0" lang="zh-TW" altLang="en-US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37" marR="91437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?</a:t>
                      </a:r>
                      <a:endParaRPr kumimoji="0" lang="zh-TW" altLang="en-US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37" marR="91437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?</a:t>
                      </a:r>
                      <a:endParaRPr kumimoji="0" lang="zh-TW" altLang="en-US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37" marR="91437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?</a:t>
                      </a:r>
                      <a:endParaRPr kumimoji="0" lang="zh-TW" altLang="en-US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37" marR="91437" marT="45719" marB="45719" anchor="ctr"/>
                </a:tc>
              </a:tr>
              <a:tr h="1427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結構元件</a:t>
                      </a:r>
                    </a:p>
                  </a:txBody>
                  <a:tcPr marL="91437" marR="91437" marT="45719" marB="45719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kern="1200" dirty="0" err="1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Eigenmode</a:t>
                      </a:r>
                      <a:endParaRPr kumimoji="0" lang="zh-TW" altLang="en-US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37" marR="91437" marT="45719" marB="45719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Nontrivial null space</a:t>
                      </a:r>
                    </a:p>
                    <a:p>
                      <a:pPr marL="0" algn="ctr" rtl="0" eaLnBrk="1" latinLnBrk="0" hangingPunct="1"/>
                      <a:r>
                        <a:rPr kumimoji="0" lang="en-US" altLang="zh-TW" sz="1800" b="1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           )</a:t>
                      </a:r>
                      <a:endParaRPr kumimoji="0" lang="zh-TW" altLang="en-US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37" marR="91437" marT="45719" marB="45719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備註</a:t>
                      </a:r>
                      <a:endParaRPr kumimoji="0" lang="zh-TW" altLang="en-US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37" marR="91437" marT="45719" marB="45719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zh-TW" altLang="en-US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37" marR="9143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zh-TW" altLang="en-US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37" marR="9143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27749"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有側力</a:t>
                      </a:r>
                      <a:endParaRPr kumimoji="0"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kumimoji="0"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有軸力</a:t>
                      </a:r>
                      <a:endParaRPr kumimoji="0" lang="zh-TW" altLang="en-US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37" marR="91437" marT="45719" marB="4571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37" marR="91437" marT="45719" marB="4571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37" marR="91437" marT="45719" marB="45719"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[K]</a:t>
                      </a:r>
                      <a:r>
                        <a:rPr kumimoji="0" lang="en-US" altLang="zh-TW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 →</a:t>
                      </a:r>
                      <a:r>
                        <a:rPr kumimoji="0" lang="en-US" altLang="zh-TW" sz="1800" dirty="0" err="1" smtClean="0">
                          <a:latin typeface="微軟正黑體" pitchFamily="34" charset="-120"/>
                          <a:ea typeface="微軟正黑體" pitchFamily="34" charset="-120"/>
                        </a:rPr>
                        <a:t>Singular→Eigenvalue</a:t>
                      </a:r>
                      <a:endParaRPr kumimoji="0" lang="en-US" altLang="zh-TW" sz="18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→</a:t>
                      </a:r>
                      <a:r>
                        <a:rPr kumimoji="0" lang="en-US" altLang="zh-TW" sz="1800" dirty="0" err="1" smtClean="0">
                          <a:latin typeface="微軟正黑體" pitchFamily="34" charset="-120"/>
                          <a:ea typeface="微軟正黑體" pitchFamily="34" charset="-120"/>
                        </a:rPr>
                        <a:t>Eigenmode→</a:t>
                      </a:r>
                      <a:r>
                        <a:rPr kumimoji="0" lang="en-US" altLang="zh-TW" sz="1800" dirty="0" err="1" smtClean="0">
                          <a:latin typeface="微軟正黑體" pitchFamily="34" charset="-120"/>
                          <a:ea typeface="微軟正黑體" pitchFamily="34" charset="-120"/>
                        </a:rPr>
                        <a:t>Rigid</a:t>
                      </a:r>
                      <a:r>
                        <a:rPr kumimoji="0" lang="en-US" altLang="zh-TW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kumimoji="0" lang="en-US" altLang="zh-TW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body mode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[F]</a:t>
                      </a:r>
                      <a:r>
                        <a:rPr kumimoji="0" lang="en-US" altLang="zh-TW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 →</a:t>
                      </a:r>
                      <a:r>
                        <a:rPr kumimoji="0" lang="en-US" altLang="zh-TW" sz="1800" dirty="0" err="1" smtClean="0">
                          <a:latin typeface="微軟正黑體" pitchFamily="34" charset="-120"/>
                          <a:ea typeface="微軟正黑體" pitchFamily="34" charset="-120"/>
                        </a:rPr>
                        <a:t>Singular→Eigenvalue</a:t>
                      </a:r>
                      <a:endParaRPr kumimoji="0" lang="en-US" altLang="zh-TW" sz="18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→</a:t>
                      </a:r>
                      <a:r>
                        <a:rPr kumimoji="0" lang="en-US" altLang="zh-TW" sz="1800" dirty="0" err="1" smtClean="0">
                          <a:latin typeface="微軟正黑體" pitchFamily="34" charset="-120"/>
                          <a:ea typeface="微軟正黑體" pitchFamily="34" charset="-120"/>
                        </a:rPr>
                        <a:t>Eigenmode</a:t>
                      </a:r>
                      <a:r>
                        <a:rPr kumimoji="0" lang="en-US" altLang="zh-TW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→?</a:t>
                      </a:r>
                      <a:endParaRPr kumimoji="0" lang="zh-TW" altLang="en-US" sz="18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7" marR="91437" marT="45719" marB="45719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0" lang="zh-TW" altLang="en-US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37" marR="91437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0" lang="zh-TW" altLang="en-US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37" marR="91437" anchor="ctr"/>
                </a:tc>
              </a:tr>
            </a:tbl>
          </a:graphicData>
        </a:graphic>
      </p:graphicFrame>
      <p:graphicFrame>
        <p:nvGraphicFramePr>
          <p:cNvPr id="12360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221023"/>
              </p:ext>
            </p:extLst>
          </p:nvPr>
        </p:nvGraphicFramePr>
        <p:xfrm>
          <a:off x="4293299" y="3745025"/>
          <a:ext cx="571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Equation" r:id="rId3" imgW="571252" imgH="279279" progId="Equation.DSMT4">
                  <p:embed/>
                </p:oleObj>
              </mc:Choice>
              <mc:Fallback>
                <p:oleObj name="Equation" r:id="rId3" imgW="571252" imgH="27927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3299" y="3745025"/>
                        <a:ext cx="571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64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795140"/>
              </p:ext>
            </p:extLst>
          </p:nvPr>
        </p:nvGraphicFramePr>
        <p:xfrm>
          <a:off x="4499992" y="5085184"/>
          <a:ext cx="342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Equation" r:id="rId5" imgW="342751" imgH="279279" progId="Equation.DSMT4">
                  <p:embed/>
                </p:oleObj>
              </mc:Choice>
              <mc:Fallback>
                <p:oleObj name="Equation" r:id="rId5" imgW="342751" imgH="27927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5085184"/>
                        <a:ext cx="342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矩形 28"/>
          <p:cNvSpPr/>
          <p:nvPr/>
        </p:nvSpPr>
        <p:spPr>
          <a:xfrm>
            <a:off x="2218223" y="5367688"/>
            <a:ext cx="406400" cy="73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3098718" y="5329588"/>
            <a:ext cx="369888" cy="730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33" name="直線單箭頭接點 32"/>
          <p:cNvCxnSpPr/>
          <p:nvPr/>
        </p:nvCxnSpPr>
        <p:spPr>
          <a:xfrm>
            <a:off x="2700823" y="5402613"/>
            <a:ext cx="37147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 flipV="1">
            <a:off x="2415073" y="5007325"/>
            <a:ext cx="0" cy="2984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2234098" y="4935888"/>
            <a:ext cx="390525" cy="7143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0D4F-3455-43CE-8CF4-6EBA0AF1A791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110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0D4F-3455-43CE-8CF4-6EBA0AF1A791}" type="slidenum">
              <a:rPr lang="zh-TW" altLang="en-US" smtClean="0"/>
              <a:pPr/>
              <a:t>4</a:t>
            </a:fld>
            <a:endParaRPr lang="zh-TW" altLang="en-US"/>
          </a:p>
        </p:txBody>
      </p:sp>
      <p:graphicFrame>
        <p:nvGraphicFramePr>
          <p:cNvPr id="30" name="物件 3"/>
          <p:cNvGraphicFramePr>
            <a:graphicFrameLocks noChangeAspect="1"/>
          </p:cNvGraphicFramePr>
          <p:nvPr/>
        </p:nvGraphicFramePr>
        <p:xfrm>
          <a:off x="400050" y="9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1" name="Equation" r:id="rId3" imgW="114102" imgH="177492" progId="Equation.DSMT4">
                  <p:embed/>
                </p:oleObj>
              </mc:Choice>
              <mc:Fallback>
                <p:oleObj name="Equation" r:id="rId3" imgW="114102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9525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2311400" y="2549690"/>
            <a:ext cx="1794063" cy="921446"/>
            <a:chOff x="5647611" y="2274438"/>
            <a:chExt cx="1794063" cy="921446"/>
          </a:xfrm>
        </p:grpSpPr>
        <p:sp>
          <p:nvSpPr>
            <p:cNvPr id="35" name="圓角矩形 34"/>
            <p:cNvSpPr/>
            <p:nvPr/>
          </p:nvSpPr>
          <p:spPr>
            <a:xfrm>
              <a:off x="5648943" y="2274438"/>
              <a:ext cx="1792731" cy="92144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graphicFrame>
          <p:nvGraphicFramePr>
            <p:cNvPr id="40" name="物件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0544680"/>
                </p:ext>
              </p:extLst>
            </p:nvPr>
          </p:nvGraphicFramePr>
          <p:xfrm>
            <a:off x="5647611" y="2391748"/>
            <a:ext cx="17907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2" name="Equation" r:id="rId5" imgW="1790640" imgH="685800" progId="Equation.DSMT4">
                    <p:embed/>
                  </p:oleObj>
                </mc:Choice>
                <mc:Fallback>
                  <p:oleObj name="Equation" r:id="rId5" imgW="1790640" imgH="685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47611" y="2391748"/>
                          <a:ext cx="1790700" cy="685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群組 2"/>
          <p:cNvGrpSpPr/>
          <p:nvPr/>
        </p:nvGrpSpPr>
        <p:grpSpPr>
          <a:xfrm>
            <a:off x="2195736" y="1268757"/>
            <a:ext cx="1944687" cy="492125"/>
            <a:chOff x="5572964" y="1102113"/>
            <a:chExt cx="1944687" cy="492125"/>
          </a:xfrm>
        </p:grpSpPr>
        <p:sp>
          <p:nvSpPr>
            <p:cNvPr id="33" name="圓角矩形 32"/>
            <p:cNvSpPr/>
            <p:nvPr/>
          </p:nvSpPr>
          <p:spPr>
            <a:xfrm>
              <a:off x="5572964" y="1102113"/>
              <a:ext cx="1944687" cy="492125"/>
            </a:xfrm>
            <a:prstGeom prst="roundRect">
              <a:avLst/>
            </a:prstGeom>
            <a:solidFill>
              <a:schemeClr val="accent2">
                <a:tint val="50000"/>
                <a:satMod val="30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graphicFrame>
          <p:nvGraphicFramePr>
            <p:cNvPr id="45" name="物件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5390088"/>
                </p:ext>
              </p:extLst>
            </p:nvPr>
          </p:nvGraphicFramePr>
          <p:xfrm>
            <a:off x="5775941" y="1200194"/>
            <a:ext cx="15621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3" name="Equation" r:id="rId7" imgW="1562040" imgH="330120" progId="Equation.DSMT4">
                    <p:embed/>
                  </p:oleObj>
                </mc:Choice>
                <mc:Fallback>
                  <p:oleObj name="Equation" r:id="rId7" imgW="1562040" imgH="3301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75941" y="1200194"/>
                          <a:ext cx="1562100" cy="33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群組 7"/>
          <p:cNvGrpSpPr/>
          <p:nvPr/>
        </p:nvGrpSpPr>
        <p:grpSpPr>
          <a:xfrm>
            <a:off x="2272453" y="5959838"/>
            <a:ext cx="2020052" cy="576139"/>
            <a:chOff x="5757031" y="5717234"/>
            <a:chExt cx="2020052" cy="576139"/>
          </a:xfrm>
        </p:grpSpPr>
        <p:sp>
          <p:nvSpPr>
            <p:cNvPr id="34" name="圓角矩形 33"/>
            <p:cNvSpPr/>
            <p:nvPr/>
          </p:nvSpPr>
          <p:spPr>
            <a:xfrm>
              <a:off x="5757031" y="5717234"/>
              <a:ext cx="2020052" cy="576139"/>
            </a:xfrm>
            <a:prstGeom prst="roundRect">
              <a:avLst/>
            </a:prstGeom>
            <a:solidFill>
              <a:schemeClr val="accent2">
                <a:tint val="50000"/>
                <a:satMod val="30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 </a:t>
              </a:r>
              <a:r>
                <a:rPr kumimoji="0"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  可</a:t>
              </a:r>
              <a:r>
                <a:rPr kumimoji="0"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求</a:t>
              </a:r>
            </a:p>
          </p:txBody>
        </p:sp>
        <p:graphicFrame>
          <p:nvGraphicFramePr>
            <p:cNvPr id="50" name="物件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7727074"/>
                </p:ext>
              </p:extLst>
            </p:nvPr>
          </p:nvGraphicFramePr>
          <p:xfrm>
            <a:off x="6493472" y="5938046"/>
            <a:ext cx="190500" cy="190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4" name="Equation" r:id="rId9" imgW="190440" imgH="190440" progId="Equation.DSMT4">
                    <p:embed/>
                  </p:oleObj>
                </mc:Choice>
                <mc:Fallback>
                  <p:oleObj name="Equation" r:id="rId9" imgW="19044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93472" y="5938046"/>
                          <a:ext cx="190500" cy="190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群組 5"/>
          <p:cNvGrpSpPr/>
          <p:nvPr/>
        </p:nvGrpSpPr>
        <p:grpSpPr>
          <a:xfrm>
            <a:off x="2293938" y="4293094"/>
            <a:ext cx="1940396" cy="805843"/>
            <a:chOff x="5728599" y="3898004"/>
            <a:chExt cx="1940396" cy="805843"/>
          </a:xfrm>
        </p:grpSpPr>
        <p:sp>
          <p:nvSpPr>
            <p:cNvPr id="53" name="圓角矩形 52"/>
            <p:cNvSpPr/>
            <p:nvPr/>
          </p:nvSpPr>
          <p:spPr>
            <a:xfrm>
              <a:off x="5732248" y="3898004"/>
              <a:ext cx="1936747" cy="80584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 </a:t>
              </a:r>
            </a:p>
          </p:txBody>
        </p:sp>
        <p:graphicFrame>
          <p:nvGraphicFramePr>
            <p:cNvPr id="54" name="物件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7126464"/>
                </p:ext>
              </p:extLst>
            </p:nvPr>
          </p:nvGraphicFramePr>
          <p:xfrm>
            <a:off x="5728599" y="3938785"/>
            <a:ext cx="1930400" cy="723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5" name="Equation" r:id="rId11" imgW="1930320" imgH="723600" progId="Equation.DSMT4">
                    <p:embed/>
                  </p:oleObj>
                </mc:Choice>
                <mc:Fallback>
                  <p:oleObj name="Equation" r:id="rId11" imgW="1930320" imgH="723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8599" y="3938785"/>
                          <a:ext cx="1930400" cy="723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向下箭號 8"/>
          <p:cNvSpPr/>
          <p:nvPr/>
        </p:nvSpPr>
        <p:spPr>
          <a:xfrm>
            <a:off x="3073095" y="1916830"/>
            <a:ext cx="303417" cy="573630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向下箭號 63"/>
          <p:cNvSpPr/>
          <p:nvPr/>
        </p:nvSpPr>
        <p:spPr>
          <a:xfrm>
            <a:off x="3122840" y="3645022"/>
            <a:ext cx="303417" cy="573630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向下箭號 64"/>
          <p:cNvSpPr/>
          <p:nvPr/>
        </p:nvSpPr>
        <p:spPr>
          <a:xfrm>
            <a:off x="3114472" y="5299989"/>
            <a:ext cx="303417" cy="573630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6" name="群組 65"/>
          <p:cNvGrpSpPr/>
          <p:nvPr/>
        </p:nvGrpSpPr>
        <p:grpSpPr>
          <a:xfrm>
            <a:off x="5119688" y="2549689"/>
            <a:ext cx="1794087" cy="921446"/>
            <a:chOff x="5647587" y="2274438"/>
            <a:chExt cx="1794087" cy="921446"/>
          </a:xfrm>
        </p:grpSpPr>
        <p:sp>
          <p:nvSpPr>
            <p:cNvPr id="67" name="圓角矩形 66"/>
            <p:cNvSpPr/>
            <p:nvPr/>
          </p:nvSpPr>
          <p:spPr>
            <a:xfrm>
              <a:off x="5648943" y="2274438"/>
              <a:ext cx="1792731" cy="92144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graphicFrame>
          <p:nvGraphicFramePr>
            <p:cNvPr id="68" name="物件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3673780"/>
                </p:ext>
              </p:extLst>
            </p:nvPr>
          </p:nvGraphicFramePr>
          <p:xfrm>
            <a:off x="5647587" y="2379049"/>
            <a:ext cx="1790700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6" name="Equation" r:id="rId13" imgW="1790640" imgH="711000" progId="Equation.DSMT4">
                    <p:embed/>
                  </p:oleObj>
                </mc:Choice>
                <mc:Fallback>
                  <p:oleObj name="Equation" r:id="rId13" imgW="1790640" imgH="711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47587" y="2379049"/>
                          <a:ext cx="1790700" cy="711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9" name="群組 68"/>
          <p:cNvGrpSpPr/>
          <p:nvPr/>
        </p:nvGrpSpPr>
        <p:grpSpPr>
          <a:xfrm>
            <a:off x="5004048" y="1268756"/>
            <a:ext cx="1944687" cy="492125"/>
            <a:chOff x="5572964" y="1102113"/>
            <a:chExt cx="1944687" cy="492125"/>
          </a:xfrm>
        </p:grpSpPr>
        <p:sp>
          <p:nvSpPr>
            <p:cNvPr id="70" name="圓角矩形 69"/>
            <p:cNvSpPr/>
            <p:nvPr/>
          </p:nvSpPr>
          <p:spPr>
            <a:xfrm>
              <a:off x="5572964" y="1102113"/>
              <a:ext cx="1944687" cy="492125"/>
            </a:xfrm>
            <a:prstGeom prst="roundRect">
              <a:avLst/>
            </a:prstGeom>
            <a:solidFill>
              <a:schemeClr val="accent2">
                <a:tint val="50000"/>
                <a:satMod val="30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graphicFrame>
          <p:nvGraphicFramePr>
            <p:cNvPr id="71" name="物件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4603191"/>
                </p:ext>
              </p:extLst>
            </p:nvPr>
          </p:nvGraphicFramePr>
          <p:xfrm>
            <a:off x="5789179" y="1200192"/>
            <a:ext cx="15367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7" name="Equation" r:id="rId15" imgW="1536480" imgH="330120" progId="Equation.DSMT4">
                    <p:embed/>
                  </p:oleObj>
                </mc:Choice>
                <mc:Fallback>
                  <p:oleObj name="Equation" r:id="rId15" imgW="1536480" imgH="3301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89179" y="1200192"/>
                          <a:ext cx="1536700" cy="33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2" name="群組 71"/>
          <p:cNvGrpSpPr/>
          <p:nvPr/>
        </p:nvGrpSpPr>
        <p:grpSpPr>
          <a:xfrm>
            <a:off x="5080765" y="5959837"/>
            <a:ext cx="2020052" cy="576139"/>
            <a:chOff x="5757031" y="5717234"/>
            <a:chExt cx="2020052" cy="576139"/>
          </a:xfrm>
        </p:grpSpPr>
        <p:sp>
          <p:nvSpPr>
            <p:cNvPr id="73" name="圓角矩形 72"/>
            <p:cNvSpPr/>
            <p:nvPr/>
          </p:nvSpPr>
          <p:spPr>
            <a:xfrm>
              <a:off x="5757031" y="5717234"/>
              <a:ext cx="2020052" cy="576139"/>
            </a:xfrm>
            <a:prstGeom prst="roundRect">
              <a:avLst/>
            </a:prstGeom>
            <a:solidFill>
              <a:schemeClr val="accent2">
                <a:tint val="50000"/>
                <a:satMod val="30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 </a:t>
              </a:r>
              <a:r>
                <a:rPr kumimoji="0"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   可</a:t>
              </a:r>
              <a:r>
                <a:rPr kumimoji="0"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求</a:t>
              </a:r>
            </a:p>
          </p:txBody>
        </p:sp>
        <p:graphicFrame>
          <p:nvGraphicFramePr>
            <p:cNvPr id="74" name="物件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8880683"/>
                </p:ext>
              </p:extLst>
            </p:nvPr>
          </p:nvGraphicFramePr>
          <p:xfrm>
            <a:off x="6540837" y="5938047"/>
            <a:ext cx="203200" cy="190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8" name="Equation" r:id="rId17" imgW="203040" imgH="190440" progId="Equation.DSMT4">
                    <p:embed/>
                  </p:oleObj>
                </mc:Choice>
                <mc:Fallback>
                  <p:oleObj name="Equation" r:id="rId17" imgW="20304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0837" y="5938047"/>
                          <a:ext cx="203200" cy="190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5" name="群組 74"/>
          <p:cNvGrpSpPr/>
          <p:nvPr/>
        </p:nvGrpSpPr>
        <p:grpSpPr>
          <a:xfrm>
            <a:off x="5102225" y="4293093"/>
            <a:ext cx="1940421" cy="805843"/>
            <a:chOff x="5728574" y="3898004"/>
            <a:chExt cx="1940421" cy="805843"/>
          </a:xfrm>
        </p:grpSpPr>
        <p:sp>
          <p:nvSpPr>
            <p:cNvPr id="76" name="圓角矩形 75"/>
            <p:cNvSpPr/>
            <p:nvPr/>
          </p:nvSpPr>
          <p:spPr>
            <a:xfrm>
              <a:off x="5732248" y="3898004"/>
              <a:ext cx="1936747" cy="80584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 </a:t>
              </a:r>
            </a:p>
          </p:txBody>
        </p:sp>
        <p:graphicFrame>
          <p:nvGraphicFramePr>
            <p:cNvPr id="77" name="物件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901999"/>
                </p:ext>
              </p:extLst>
            </p:nvPr>
          </p:nvGraphicFramePr>
          <p:xfrm>
            <a:off x="5728574" y="3938786"/>
            <a:ext cx="1930400" cy="723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9" name="Equation" r:id="rId19" imgW="1930320" imgH="723600" progId="Equation.DSMT4">
                    <p:embed/>
                  </p:oleObj>
                </mc:Choice>
                <mc:Fallback>
                  <p:oleObj name="Equation" r:id="rId19" imgW="1930320" imgH="723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8574" y="3938786"/>
                          <a:ext cx="1930400" cy="723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8" name="向下箭號 77"/>
          <p:cNvSpPr/>
          <p:nvPr/>
        </p:nvSpPr>
        <p:spPr>
          <a:xfrm>
            <a:off x="5881407" y="1916829"/>
            <a:ext cx="303417" cy="573630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向下箭號 78"/>
          <p:cNvSpPr/>
          <p:nvPr/>
        </p:nvSpPr>
        <p:spPr>
          <a:xfrm>
            <a:off x="5931152" y="3645021"/>
            <a:ext cx="303417" cy="573630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向下箭號 79"/>
          <p:cNvSpPr/>
          <p:nvPr/>
        </p:nvSpPr>
        <p:spPr>
          <a:xfrm>
            <a:off x="5922784" y="5299988"/>
            <a:ext cx="303417" cy="573630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0089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801770"/>
              </p:ext>
            </p:extLst>
          </p:nvPr>
        </p:nvGraphicFramePr>
        <p:xfrm>
          <a:off x="6156176" y="333101"/>
          <a:ext cx="2501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Equation" r:id="rId3" imgW="2501640" imgH="901440" progId="Equation.DSMT4">
                  <p:embed/>
                </p:oleObj>
              </mc:Choice>
              <mc:Fallback>
                <p:oleObj name="Equation" r:id="rId3" imgW="2501640" imgH="90144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333101"/>
                        <a:ext cx="25019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0D4F-3455-43CE-8CF4-6EBA0AF1A791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4" name="向下箭號 3"/>
          <p:cNvSpPr/>
          <p:nvPr/>
        </p:nvSpPr>
        <p:spPr>
          <a:xfrm>
            <a:off x="4260946" y="1482736"/>
            <a:ext cx="50405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932040" y="169411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特徵值分解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354499"/>
              </p:ext>
            </p:extLst>
          </p:nvPr>
        </p:nvGraphicFramePr>
        <p:xfrm>
          <a:off x="2123728" y="2250280"/>
          <a:ext cx="5880100" cy="378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Equation" r:id="rId5" imgW="5879880" imgH="3784320" progId="Equation.DSMT4">
                  <p:embed/>
                </p:oleObj>
              </mc:Choice>
              <mc:Fallback>
                <p:oleObj name="Equation" r:id="rId5" imgW="5879880" imgH="3784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3728" y="2250280"/>
                        <a:ext cx="5880100" cy="378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2838171" y="195395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尚未單位化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左-上雙向箭號 7"/>
          <p:cNvSpPr/>
          <p:nvPr/>
        </p:nvSpPr>
        <p:spPr>
          <a:xfrm rot="10800000">
            <a:off x="3015135" y="2323287"/>
            <a:ext cx="1152128" cy="508702"/>
          </a:xfrm>
          <a:prstGeom prst="left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104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39"/>
            <a:ext cx="48291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966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0D4F-3455-43CE-8CF4-6EBA0AF1A791}" type="slidenum">
              <a:rPr lang="zh-TW" altLang="en-US" smtClean="0"/>
              <a:pPr/>
              <a:t>6</a:t>
            </a:fld>
            <a:endParaRPr lang="zh-TW" altLang="en-US"/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093799"/>
              </p:ext>
            </p:extLst>
          </p:nvPr>
        </p:nvGraphicFramePr>
        <p:xfrm>
          <a:off x="2339752" y="836712"/>
          <a:ext cx="965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Equation" r:id="rId3" imgW="965160" imgH="609480" progId="Equation.DSMT4">
                  <p:embed/>
                </p:oleObj>
              </mc:Choice>
              <mc:Fallback>
                <p:oleObj name="Equation" r:id="rId3" imgW="96516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9752" y="836712"/>
                        <a:ext cx="965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869911"/>
              </p:ext>
            </p:extLst>
          </p:nvPr>
        </p:nvGraphicFramePr>
        <p:xfrm>
          <a:off x="2327206" y="116632"/>
          <a:ext cx="16383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Equation" r:id="rId5" imgW="1638000" imgH="634680" progId="Equation.DSMT4">
                  <p:embed/>
                </p:oleObj>
              </mc:Choice>
              <mc:Fallback>
                <p:oleObj name="Equation" r:id="rId5" imgW="163800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206" y="116632"/>
                        <a:ext cx="16383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6982957" cy="2520000"/>
          </a:xfrm>
          <a:prstGeom prst="rect">
            <a:avLst/>
          </a:prstGeom>
        </p:spPr>
      </p:pic>
      <p:pic>
        <p:nvPicPr>
          <p:cNvPr id="10" name="圖片 9" descr="畫面剪輯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076792"/>
            <a:ext cx="4267393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38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0D4F-3455-43CE-8CF4-6EBA0AF1A791}" type="slidenum">
              <a:rPr lang="zh-TW" altLang="en-US" smtClean="0"/>
              <a:pPr/>
              <a:t>7</a:t>
            </a:fld>
            <a:endParaRPr lang="zh-TW" altLang="en-US"/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656940"/>
              </p:ext>
            </p:extLst>
          </p:nvPr>
        </p:nvGraphicFramePr>
        <p:xfrm>
          <a:off x="2195736" y="188640"/>
          <a:ext cx="17780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Equation" r:id="rId3" imgW="1777680" imgH="660240" progId="Equation.DSMT4">
                  <p:embed/>
                </p:oleObj>
              </mc:Choice>
              <mc:Fallback>
                <p:oleObj name="Equation" r:id="rId3" imgW="177768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88640"/>
                        <a:ext cx="17780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150163"/>
              </p:ext>
            </p:extLst>
          </p:nvPr>
        </p:nvGraphicFramePr>
        <p:xfrm>
          <a:off x="2247528" y="908720"/>
          <a:ext cx="11049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Equation" r:id="rId5" imgW="1104840" imgH="647640" progId="Equation.DSMT4">
                  <p:embed/>
                </p:oleObj>
              </mc:Choice>
              <mc:Fallback>
                <p:oleObj name="Equation" r:id="rId5" imgW="110484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47528" y="908720"/>
                        <a:ext cx="11049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55" y="2133997"/>
            <a:ext cx="7979866" cy="3240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043608" y="2420888"/>
            <a:ext cx="1584176" cy="1728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2353469" y="942054"/>
            <a:ext cx="216024" cy="2737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2783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Check</a:t>
            </a:r>
            <a:endParaRPr lang="zh-TW" alt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>
          <a:xfrm>
            <a:off x="5652120" y="260648"/>
            <a:ext cx="1368152" cy="115212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KF=I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KFK=K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FKF=F</a:t>
            </a: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0D4F-3455-43CE-8CF4-6EBA0AF1A791}" type="slidenum">
              <a:rPr lang="zh-TW" altLang="en-US" smtClean="0"/>
              <a:pPr/>
              <a:t>8</a:t>
            </a:fld>
            <a:endParaRPr lang="zh-TW" altLang="en-US"/>
          </a:p>
        </p:txBody>
      </p:sp>
      <p:graphicFrame>
        <p:nvGraphicFramePr>
          <p:cNvPr id="17" name="物件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193173"/>
              </p:ext>
            </p:extLst>
          </p:nvPr>
        </p:nvGraphicFramePr>
        <p:xfrm>
          <a:off x="2051720" y="3284984"/>
          <a:ext cx="64770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" name="Equation" r:id="rId3" imgW="6476760" imgH="2361960" progId="Equation.DSMT4">
                  <p:embed/>
                </p:oleObj>
              </mc:Choice>
              <mc:Fallback>
                <p:oleObj name="Equation" r:id="rId3" imgW="6476760" imgH="236196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3284984"/>
                        <a:ext cx="64770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物件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769183"/>
              </p:ext>
            </p:extLst>
          </p:nvPr>
        </p:nvGraphicFramePr>
        <p:xfrm>
          <a:off x="2051720" y="1700808"/>
          <a:ext cx="28194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" name="Equation" r:id="rId5" imgW="2819160" imgH="1218960" progId="Equation.DSMT4">
                  <p:embed/>
                </p:oleObj>
              </mc:Choice>
              <mc:Fallback>
                <p:oleObj name="Equation" r:id="rId5" imgW="2819160" imgH="1218960" progId="Equation.DSMT4">
                  <p:embed/>
                  <p:pic>
                    <p:nvPicPr>
                      <p:cNvPr id="0" name="物件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700808"/>
                        <a:ext cx="28194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內容版面配置區 10"/>
          <p:cNvSpPr txBox="1">
            <a:spLocks/>
          </p:cNvSpPr>
          <p:nvPr/>
        </p:nvSpPr>
        <p:spPr bwMode="auto">
          <a:xfrm>
            <a:off x="7236296" y="332656"/>
            <a:ext cx="136815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60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2758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Check</a:t>
            </a:r>
            <a:endParaRPr lang="zh-TW" alt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>
          <a:xfrm>
            <a:off x="5652120" y="260648"/>
            <a:ext cx="1368152" cy="115212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KF=I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KFK=K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FKF=F</a:t>
            </a: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0D4F-3455-43CE-8CF4-6EBA0AF1A791}" type="slidenum">
              <a:rPr lang="zh-TW" altLang="en-US" smtClean="0"/>
              <a:pPr/>
              <a:t>9</a:t>
            </a:fld>
            <a:endParaRPr lang="zh-TW" altLang="en-US"/>
          </a:p>
        </p:txBody>
      </p:sp>
      <p:graphicFrame>
        <p:nvGraphicFramePr>
          <p:cNvPr id="18" name="物件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2956"/>
              </p:ext>
            </p:extLst>
          </p:nvPr>
        </p:nvGraphicFramePr>
        <p:xfrm>
          <a:off x="2079835" y="2060848"/>
          <a:ext cx="774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Equation" r:id="rId3" imgW="774360" imgH="241200" progId="Equation.DSMT4">
                  <p:embed/>
                </p:oleObj>
              </mc:Choice>
              <mc:Fallback>
                <p:oleObj name="Equation" r:id="rId3" imgW="774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835" y="2060848"/>
                        <a:ext cx="774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979712" y="1354643"/>
            <a:ext cx="974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KF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/>
                <a:ea typeface="微軟正黑體"/>
              </a:rPr>
              <a:t>≠</a:t>
            </a:r>
            <a:r>
              <a:rPr lang="en-US" altLang="zh-TW" dirty="0" smtClean="0">
                <a:latin typeface="微軟正黑體"/>
                <a:ea typeface="微軟正黑體"/>
              </a:rPr>
              <a:t>I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20" y="2564904"/>
            <a:ext cx="87344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2001821" y="4581128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KFK=K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24190"/>
              </p:ext>
            </p:extLst>
          </p:nvPr>
        </p:nvGraphicFramePr>
        <p:xfrm>
          <a:off x="2267744" y="5368900"/>
          <a:ext cx="1079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Equation" r:id="rId6" imgW="1079280" imgH="241200" progId="Equation.DSMT4">
                  <p:embed/>
                </p:oleObj>
              </mc:Choice>
              <mc:Fallback>
                <p:oleObj name="Equation" r:id="rId6" imgW="1079280" imgH="241200" progId="Equation.DSMT4">
                  <p:embed/>
                  <p:pic>
                    <p:nvPicPr>
                      <p:cNvPr id="0" name="物件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5368900"/>
                        <a:ext cx="10795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085184"/>
            <a:ext cx="21050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手繪多邊形 6"/>
          <p:cNvSpPr/>
          <p:nvPr/>
        </p:nvSpPr>
        <p:spPr>
          <a:xfrm>
            <a:off x="2983479" y="1344588"/>
            <a:ext cx="594646" cy="539229"/>
          </a:xfrm>
          <a:custGeom>
            <a:avLst/>
            <a:gdLst>
              <a:gd name="connsiteX0" fmla="*/ 0 w 942392"/>
              <a:gd name="connsiteY0" fmla="*/ 0 h 709126"/>
              <a:gd name="connsiteX1" fmla="*/ 83975 w 942392"/>
              <a:gd name="connsiteY1" fmla="*/ 18661 h 709126"/>
              <a:gd name="connsiteX2" fmla="*/ 130628 w 942392"/>
              <a:gd name="connsiteY2" fmla="*/ 27991 h 709126"/>
              <a:gd name="connsiteX3" fmla="*/ 335902 w 942392"/>
              <a:gd name="connsiteY3" fmla="*/ 214604 h 709126"/>
              <a:gd name="connsiteX4" fmla="*/ 419877 w 942392"/>
              <a:gd name="connsiteY4" fmla="*/ 279918 h 709126"/>
              <a:gd name="connsiteX5" fmla="*/ 494522 w 942392"/>
              <a:gd name="connsiteY5" fmla="*/ 326571 h 709126"/>
              <a:gd name="connsiteX6" fmla="*/ 634481 w 942392"/>
              <a:gd name="connsiteY6" fmla="*/ 438538 h 709126"/>
              <a:gd name="connsiteX7" fmla="*/ 737118 w 942392"/>
              <a:gd name="connsiteY7" fmla="*/ 522514 h 709126"/>
              <a:gd name="connsiteX8" fmla="*/ 774441 w 942392"/>
              <a:gd name="connsiteY8" fmla="*/ 559836 h 709126"/>
              <a:gd name="connsiteX9" fmla="*/ 830424 w 942392"/>
              <a:gd name="connsiteY9" fmla="*/ 597159 h 709126"/>
              <a:gd name="connsiteX10" fmla="*/ 895739 w 942392"/>
              <a:gd name="connsiteY10" fmla="*/ 662473 h 709126"/>
              <a:gd name="connsiteX11" fmla="*/ 914400 w 942392"/>
              <a:gd name="connsiteY11" fmla="*/ 690465 h 709126"/>
              <a:gd name="connsiteX12" fmla="*/ 942392 w 942392"/>
              <a:gd name="connsiteY12" fmla="*/ 709126 h 70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2392" h="709126">
                <a:moveTo>
                  <a:pt x="0" y="0"/>
                </a:moveTo>
                <a:lnTo>
                  <a:pt x="83975" y="18661"/>
                </a:lnTo>
                <a:cubicBezTo>
                  <a:pt x="99482" y="21984"/>
                  <a:pt x="117029" y="19832"/>
                  <a:pt x="130628" y="27991"/>
                </a:cubicBezTo>
                <a:cubicBezTo>
                  <a:pt x="245990" y="97208"/>
                  <a:pt x="221160" y="125360"/>
                  <a:pt x="335902" y="214604"/>
                </a:cubicBezTo>
                <a:cubicBezTo>
                  <a:pt x="363894" y="236375"/>
                  <a:pt x="390906" y="259468"/>
                  <a:pt x="419877" y="279918"/>
                </a:cubicBezTo>
                <a:cubicBezTo>
                  <a:pt x="443848" y="296839"/>
                  <a:pt x="470926" y="309131"/>
                  <a:pt x="494522" y="326571"/>
                </a:cubicBezTo>
                <a:cubicBezTo>
                  <a:pt x="542568" y="362083"/>
                  <a:pt x="587828" y="401216"/>
                  <a:pt x="634481" y="438538"/>
                </a:cubicBezTo>
                <a:cubicBezTo>
                  <a:pt x="651397" y="452071"/>
                  <a:pt x="725243" y="510639"/>
                  <a:pt x="737118" y="522514"/>
                </a:cubicBezTo>
                <a:cubicBezTo>
                  <a:pt x="749559" y="534955"/>
                  <a:pt x="760702" y="548845"/>
                  <a:pt x="774441" y="559836"/>
                </a:cubicBezTo>
                <a:cubicBezTo>
                  <a:pt x="791954" y="573847"/>
                  <a:pt x="813303" y="582672"/>
                  <a:pt x="830424" y="597159"/>
                </a:cubicBezTo>
                <a:cubicBezTo>
                  <a:pt x="853928" y="617047"/>
                  <a:pt x="878660" y="636854"/>
                  <a:pt x="895739" y="662473"/>
                </a:cubicBezTo>
                <a:cubicBezTo>
                  <a:pt x="901959" y="671804"/>
                  <a:pt x="906471" y="682536"/>
                  <a:pt x="914400" y="690465"/>
                </a:cubicBezTo>
                <a:cubicBezTo>
                  <a:pt x="922329" y="698394"/>
                  <a:pt x="942392" y="709126"/>
                  <a:pt x="942392" y="709126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手繪多邊形 7"/>
          <p:cNvSpPr/>
          <p:nvPr/>
        </p:nvSpPr>
        <p:spPr>
          <a:xfrm>
            <a:off x="2961979" y="1366447"/>
            <a:ext cx="482782" cy="475404"/>
          </a:xfrm>
          <a:custGeom>
            <a:avLst/>
            <a:gdLst>
              <a:gd name="connsiteX0" fmla="*/ 765111 w 765111"/>
              <a:gd name="connsiteY0" fmla="*/ 0 h 625192"/>
              <a:gd name="connsiteX1" fmla="*/ 709127 w 765111"/>
              <a:gd name="connsiteY1" fmla="*/ 9330 h 625192"/>
              <a:gd name="connsiteX2" fmla="*/ 681135 w 765111"/>
              <a:gd name="connsiteY2" fmla="*/ 27991 h 625192"/>
              <a:gd name="connsiteX3" fmla="*/ 597159 w 765111"/>
              <a:gd name="connsiteY3" fmla="*/ 93306 h 625192"/>
              <a:gd name="connsiteX4" fmla="*/ 569168 w 765111"/>
              <a:gd name="connsiteY4" fmla="*/ 111967 h 625192"/>
              <a:gd name="connsiteX5" fmla="*/ 522515 w 765111"/>
              <a:gd name="connsiteY5" fmla="*/ 139959 h 625192"/>
              <a:gd name="connsiteX6" fmla="*/ 485192 w 765111"/>
              <a:gd name="connsiteY6" fmla="*/ 177281 h 625192"/>
              <a:gd name="connsiteX7" fmla="*/ 438539 w 765111"/>
              <a:gd name="connsiteY7" fmla="*/ 205273 h 625192"/>
              <a:gd name="connsiteX8" fmla="*/ 382555 w 765111"/>
              <a:gd name="connsiteY8" fmla="*/ 242595 h 625192"/>
              <a:gd name="connsiteX9" fmla="*/ 335902 w 765111"/>
              <a:gd name="connsiteY9" fmla="*/ 279918 h 625192"/>
              <a:gd name="connsiteX10" fmla="*/ 261257 w 765111"/>
              <a:gd name="connsiteY10" fmla="*/ 326571 h 625192"/>
              <a:gd name="connsiteX11" fmla="*/ 223935 w 765111"/>
              <a:gd name="connsiteY11" fmla="*/ 354563 h 625192"/>
              <a:gd name="connsiteX12" fmla="*/ 167951 w 765111"/>
              <a:gd name="connsiteY12" fmla="*/ 391885 h 625192"/>
              <a:gd name="connsiteX13" fmla="*/ 149290 w 765111"/>
              <a:gd name="connsiteY13" fmla="*/ 419877 h 625192"/>
              <a:gd name="connsiteX14" fmla="*/ 121298 w 765111"/>
              <a:gd name="connsiteY14" fmla="*/ 438538 h 625192"/>
              <a:gd name="connsiteX15" fmla="*/ 111968 w 765111"/>
              <a:gd name="connsiteY15" fmla="*/ 466530 h 625192"/>
              <a:gd name="connsiteX16" fmla="*/ 93306 w 765111"/>
              <a:gd name="connsiteY16" fmla="*/ 485191 h 625192"/>
              <a:gd name="connsiteX17" fmla="*/ 55984 w 765111"/>
              <a:gd name="connsiteY17" fmla="*/ 531844 h 625192"/>
              <a:gd name="connsiteX18" fmla="*/ 27992 w 765111"/>
              <a:gd name="connsiteY18" fmla="*/ 587828 h 625192"/>
              <a:gd name="connsiteX19" fmla="*/ 0 w 765111"/>
              <a:gd name="connsiteY19" fmla="*/ 625151 h 62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5111" h="625192">
                <a:moveTo>
                  <a:pt x="765111" y="0"/>
                </a:moveTo>
                <a:cubicBezTo>
                  <a:pt x="746450" y="3110"/>
                  <a:pt x="727075" y="3348"/>
                  <a:pt x="709127" y="9330"/>
                </a:cubicBezTo>
                <a:cubicBezTo>
                  <a:pt x="698488" y="12876"/>
                  <a:pt x="690106" y="21263"/>
                  <a:pt x="681135" y="27991"/>
                </a:cubicBezTo>
                <a:cubicBezTo>
                  <a:pt x="652765" y="49268"/>
                  <a:pt x="626665" y="73635"/>
                  <a:pt x="597159" y="93306"/>
                </a:cubicBezTo>
                <a:cubicBezTo>
                  <a:pt x="587829" y="99526"/>
                  <a:pt x="578677" y="106024"/>
                  <a:pt x="569168" y="111967"/>
                </a:cubicBezTo>
                <a:cubicBezTo>
                  <a:pt x="553789" y="121579"/>
                  <a:pt x="536830" y="128825"/>
                  <a:pt x="522515" y="139959"/>
                </a:cubicBezTo>
                <a:cubicBezTo>
                  <a:pt x="508627" y="150761"/>
                  <a:pt x="499080" y="166479"/>
                  <a:pt x="485192" y="177281"/>
                </a:cubicBezTo>
                <a:cubicBezTo>
                  <a:pt x="470877" y="188415"/>
                  <a:pt x="453839" y="195537"/>
                  <a:pt x="438539" y="205273"/>
                </a:cubicBezTo>
                <a:cubicBezTo>
                  <a:pt x="419617" y="217314"/>
                  <a:pt x="400693" y="229403"/>
                  <a:pt x="382555" y="242595"/>
                </a:cubicBezTo>
                <a:cubicBezTo>
                  <a:pt x="366449" y="254309"/>
                  <a:pt x="351834" y="267969"/>
                  <a:pt x="335902" y="279918"/>
                </a:cubicBezTo>
                <a:cubicBezTo>
                  <a:pt x="308063" y="300798"/>
                  <a:pt x="292877" y="305491"/>
                  <a:pt x="261257" y="326571"/>
                </a:cubicBezTo>
                <a:cubicBezTo>
                  <a:pt x="248318" y="335197"/>
                  <a:pt x="236675" y="345645"/>
                  <a:pt x="223935" y="354563"/>
                </a:cubicBezTo>
                <a:cubicBezTo>
                  <a:pt x="205561" y="367425"/>
                  <a:pt x="186612" y="379444"/>
                  <a:pt x="167951" y="391885"/>
                </a:cubicBezTo>
                <a:cubicBezTo>
                  <a:pt x="161731" y="401216"/>
                  <a:pt x="157219" y="411948"/>
                  <a:pt x="149290" y="419877"/>
                </a:cubicBezTo>
                <a:cubicBezTo>
                  <a:pt x="141361" y="427806"/>
                  <a:pt x="128303" y="429781"/>
                  <a:pt x="121298" y="438538"/>
                </a:cubicBezTo>
                <a:cubicBezTo>
                  <a:pt x="115154" y="446218"/>
                  <a:pt x="117028" y="458096"/>
                  <a:pt x="111968" y="466530"/>
                </a:cubicBezTo>
                <a:cubicBezTo>
                  <a:pt x="107442" y="474073"/>
                  <a:pt x="99527" y="478971"/>
                  <a:pt x="93306" y="485191"/>
                </a:cubicBezTo>
                <a:cubicBezTo>
                  <a:pt x="75142" y="539686"/>
                  <a:pt x="98188" y="489640"/>
                  <a:pt x="55984" y="531844"/>
                </a:cubicBezTo>
                <a:cubicBezTo>
                  <a:pt x="33572" y="554256"/>
                  <a:pt x="39374" y="561269"/>
                  <a:pt x="27992" y="587828"/>
                </a:cubicBezTo>
                <a:cubicBezTo>
                  <a:pt x="10804" y="627933"/>
                  <a:pt x="22600" y="625151"/>
                  <a:pt x="0" y="625151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>
            <a:off x="3265917" y="4558574"/>
            <a:ext cx="307910" cy="391886"/>
          </a:xfrm>
          <a:custGeom>
            <a:avLst/>
            <a:gdLst>
              <a:gd name="connsiteX0" fmla="*/ 0 w 615820"/>
              <a:gd name="connsiteY0" fmla="*/ 298580 h 783772"/>
              <a:gd name="connsiteX1" fmla="*/ 27992 w 615820"/>
              <a:gd name="connsiteY1" fmla="*/ 373225 h 783772"/>
              <a:gd name="connsiteX2" fmla="*/ 65314 w 615820"/>
              <a:gd name="connsiteY2" fmla="*/ 457200 h 783772"/>
              <a:gd name="connsiteX3" fmla="*/ 74645 w 615820"/>
              <a:gd name="connsiteY3" fmla="*/ 503853 h 783772"/>
              <a:gd name="connsiteX4" fmla="*/ 83975 w 615820"/>
              <a:gd name="connsiteY4" fmla="*/ 559837 h 783772"/>
              <a:gd name="connsiteX5" fmla="*/ 102637 w 615820"/>
              <a:gd name="connsiteY5" fmla="*/ 597159 h 783772"/>
              <a:gd name="connsiteX6" fmla="*/ 121298 w 615820"/>
              <a:gd name="connsiteY6" fmla="*/ 681135 h 783772"/>
              <a:gd name="connsiteX7" fmla="*/ 149290 w 615820"/>
              <a:gd name="connsiteY7" fmla="*/ 783772 h 783772"/>
              <a:gd name="connsiteX8" fmla="*/ 214604 w 615820"/>
              <a:gd name="connsiteY8" fmla="*/ 681135 h 783772"/>
              <a:gd name="connsiteX9" fmla="*/ 233265 w 615820"/>
              <a:gd name="connsiteY9" fmla="*/ 643813 h 783772"/>
              <a:gd name="connsiteX10" fmla="*/ 270588 w 615820"/>
              <a:gd name="connsiteY10" fmla="*/ 597159 h 783772"/>
              <a:gd name="connsiteX11" fmla="*/ 298580 w 615820"/>
              <a:gd name="connsiteY11" fmla="*/ 541176 h 783772"/>
              <a:gd name="connsiteX12" fmla="*/ 335902 w 615820"/>
              <a:gd name="connsiteY12" fmla="*/ 475862 h 783772"/>
              <a:gd name="connsiteX13" fmla="*/ 363894 w 615820"/>
              <a:gd name="connsiteY13" fmla="*/ 419878 h 783772"/>
              <a:gd name="connsiteX14" fmla="*/ 391886 w 615820"/>
              <a:gd name="connsiteY14" fmla="*/ 382555 h 783772"/>
              <a:gd name="connsiteX15" fmla="*/ 410547 w 615820"/>
              <a:gd name="connsiteY15" fmla="*/ 335902 h 783772"/>
              <a:gd name="connsiteX16" fmla="*/ 429208 w 615820"/>
              <a:gd name="connsiteY16" fmla="*/ 307911 h 783772"/>
              <a:gd name="connsiteX17" fmla="*/ 447869 w 615820"/>
              <a:gd name="connsiteY17" fmla="*/ 261257 h 783772"/>
              <a:gd name="connsiteX18" fmla="*/ 475861 w 615820"/>
              <a:gd name="connsiteY18" fmla="*/ 233266 h 783772"/>
              <a:gd name="connsiteX19" fmla="*/ 485192 w 615820"/>
              <a:gd name="connsiteY19" fmla="*/ 205274 h 783772"/>
              <a:gd name="connsiteX20" fmla="*/ 541175 w 615820"/>
              <a:gd name="connsiteY20" fmla="*/ 102637 h 783772"/>
              <a:gd name="connsiteX21" fmla="*/ 569167 w 615820"/>
              <a:gd name="connsiteY21" fmla="*/ 65315 h 783772"/>
              <a:gd name="connsiteX22" fmla="*/ 615820 w 615820"/>
              <a:gd name="connsiteY22" fmla="*/ 0 h 7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5820" h="783772">
                <a:moveTo>
                  <a:pt x="0" y="298580"/>
                </a:moveTo>
                <a:cubicBezTo>
                  <a:pt x="23667" y="416909"/>
                  <a:pt x="-8048" y="289130"/>
                  <a:pt x="27992" y="373225"/>
                </a:cubicBezTo>
                <a:cubicBezTo>
                  <a:pt x="76040" y="485341"/>
                  <a:pt x="-17813" y="318657"/>
                  <a:pt x="65314" y="457200"/>
                </a:cubicBezTo>
                <a:cubicBezTo>
                  <a:pt x="68424" y="472751"/>
                  <a:pt x="71808" y="488250"/>
                  <a:pt x="74645" y="503853"/>
                </a:cubicBezTo>
                <a:cubicBezTo>
                  <a:pt x="78029" y="522467"/>
                  <a:pt x="78539" y="541716"/>
                  <a:pt x="83975" y="559837"/>
                </a:cubicBezTo>
                <a:cubicBezTo>
                  <a:pt x="87972" y="573160"/>
                  <a:pt x="96416" y="584718"/>
                  <a:pt x="102637" y="597159"/>
                </a:cubicBezTo>
                <a:cubicBezTo>
                  <a:pt x="122000" y="713343"/>
                  <a:pt x="101609" y="608942"/>
                  <a:pt x="121298" y="681135"/>
                </a:cubicBezTo>
                <a:cubicBezTo>
                  <a:pt x="152868" y="796892"/>
                  <a:pt x="127813" y="719342"/>
                  <a:pt x="149290" y="783772"/>
                </a:cubicBezTo>
                <a:lnTo>
                  <a:pt x="214604" y="681135"/>
                </a:lnTo>
                <a:cubicBezTo>
                  <a:pt x="222071" y="669400"/>
                  <a:pt x="225550" y="655386"/>
                  <a:pt x="233265" y="643813"/>
                </a:cubicBezTo>
                <a:cubicBezTo>
                  <a:pt x="244312" y="627242"/>
                  <a:pt x="259896" y="613961"/>
                  <a:pt x="270588" y="597159"/>
                </a:cubicBezTo>
                <a:cubicBezTo>
                  <a:pt x="281789" y="579557"/>
                  <a:pt x="288688" y="559546"/>
                  <a:pt x="298580" y="541176"/>
                </a:cubicBezTo>
                <a:cubicBezTo>
                  <a:pt x="310468" y="519098"/>
                  <a:pt x="324014" y="497940"/>
                  <a:pt x="335902" y="475862"/>
                </a:cubicBezTo>
                <a:cubicBezTo>
                  <a:pt x="345794" y="457492"/>
                  <a:pt x="353160" y="437769"/>
                  <a:pt x="363894" y="419878"/>
                </a:cubicBezTo>
                <a:cubicBezTo>
                  <a:pt x="371895" y="406543"/>
                  <a:pt x="384334" y="396149"/>
                  <a:pt x="391886" y="382555"/>
                </a:cubicBezTo>
                <a:cubicBezTo>
                  <a:pt x="400020" y="367914"/>
                  <a:pt x="403057" y="350883"/>
                  <a:pt x="410547" y="335902"/>
                </a:cubicBezTo>
                <a:cubicBezTo>
                  <a:pt x="415562" y="325872"/>
                  <a:pt x="424193" y="317941"/>
                  <a:pt x="429208" y="307911"/>
                </a:cubicBezTo>
                <a:cubicBezTo>
                  <a:pt x="436698" y="292930"/>
                  <a:pt x="438992" y="275460"/>
                  <a:pt x="447869" y="261257"/>
                </a:cubicBezTo>
                <a:cubicBezTo>
                  <a:pt x="454862" y="250067"/>
                  <a:pt x="466530" y="242596"/>
                  <a:pt x="475861" y="233266"/>
                </a:cubicBezTo>
                <a:cubicBezTo>
                  <a:pt x="478971" y="223935"/>
                  <a:pt x="481318" y="214314"/>
                  <a:pt x="485192" y="205274"/>
                </a:cubicBezTo>
                <a:cubicBezTo>
                  <a:pt x="496249" y="179475"/>
                  <a:pt x="530876" y="118820"/>
                  <a:pt x="541175" y="102637"/>
                </a:cubicBezTo>
                <a:cubicBezTo>
                  <a:pt x="549524" y="89517"/>
                  <a:pt x="560249" y="78055"/>
                  <a:pt x="569167" y="65315"/>
                </a:cubicBezTo>
                <a:cubicBezTo>
                  <a:pt x="615559" y="-959"/>
                  <a:pt x="589332" y="26491"/>
                  <a:pt x="615820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00643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186</Template>
  <TotalTime>942</TotalTime>
  <Words>150</Words>
  <Application>Microsoft Office PowerPoint</Application>
  <PresentationFormat>如螢幕大小 (4:3)</PresentationFormat>
  <Paragraphs>72</Paragraphs>
  <Slides>13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2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13</vt:i4>
      </vt:variant>
    </vt:vector>
  </HeadingPairs>
  <TitlesOfParts>
    <vt:vector size="17" baseType="lpstr">
      <vt:lpstr>Thème Office</vt:lpstr>
      <vt:lpstr>Office 佈景主題</vt:lpstr>
      <vt:lpstr>Equation</vt:lpstr>
      <vt:lpstr>MathType 6.0 Equation</vt:lpstr>
      <vt:lpstr>積分方程特論 授課老師：陳正宗 終身特聘教授</vt:lpstr>
      <vt:lpstr>問題</vt:lpstr>
      <vt:lpstr>自救方案</vt:lpstr>
      <vt:lpstr>方法</vt:lpstr>
      <vt:lpstr>PowerPoint 簡報</vt:lpstr>
      <vt:lpstr>PowerPoint 簡報</vt:lpstr>
      <vt:lpstr>PowerPoint 簡報</vt:lpstr>
      <vt:lpstr>Check</vt:lpstr>
      <vt:lpstr>Check</vt:lpstr>
      <vt:lpstr>Check</vt:lpstr>
      <vt:lpstr>Rigid Body mode</vt:lpstr>
      <vt:lpstr>Nontrivial null space</vt:lpstr>
      <vt:lpstr>Thanks for your attention!!!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MSVLAB</dc:creator>
  <cp:lastModifiedBy>MSVLAB</cp:lastModifiedBy>
  <cp:revision>48</cp:revision>
  <dcterms:created xsi:type="dcterms:W3CDTF">2014-03-08T11:44:20Z</dcterms:created>
  <dcterms:modified xsi:type="dcterms:W3CDTF">2014-03-15T13:02:24Z</dcterms:modified>
</cp:coreProperties>
</file>