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22" y="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51E8A4-ECF7-4E61-B218-9C30904DE5F4}" type="datetimeFigureOut">
              <a:rPr lang="zh-TW" altLang="en-US" smtClean="0"/>
              <a:t>2014/6/3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FE3F0B-2E0B-4E30-8765-F165C3372F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7844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11DD7-DBC0-42DC-9E7C-851AC7317460}" type="datetime1">
              <a:rPr lang="zh-TW" altLang="en-US" smtClean="0"/>
              <a:t>2014/6/3</a:t>
            </a:fld>
            <a:endParaRPr lang="zh-TW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altLang="zh-TW" smtClean="0"/>
              <a:t>Revisit of Kelvin solution-20140603-WenShen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180-6EFB-4C20-A75F-04C1C2FED341}" type="datetime1">
              <a:rPr lang="zh-TW" altLang="en-US" smtClean="0"/>
              <a:t>2014/6/3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Revisit of Kelvin solution-20140603-WenShen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FDCA0-81AF-4892-8593-6CBA1C5A407D}" type="datetime1">
              <a:rPr lang="zh-TW" altLang="en-US" smtClean="0"/>
              <a:t>2014/6/3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Revisit of Kelvin solution-20140603-WenShen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C950-5493-4B05-ABED-B3860D1A3314}" type="datetime1">
              <a:rPr lang="zh-TW" altLang="en-US" smtClean="0"/>
              <a:t>2014/6/3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Revisit of Kelvin solution-20140603-WenShen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F2303-366C-4D1A-9CA8-9C4EA367F4EB}" type="datetime1">
              <a:rPr lang="zh-TW" altLang="en-US" smtClean="0"/>
              <a:t>2014/6/3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Revisit of Kelvin solution-20140603-WenShen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34CAB-FC2F-4FD5-832C-8403846D6ED1}" type="datetime1">
              <a:rPr lang="zh-TW" altLang="en-US" smtClean="0"/>
              <a:t>2014/6/3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Revisit of Kelvin solution-20140603-WenShen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760A2-B14C-4BC1-BD1A-9515A39D30C2}" type="datetime1">
              <a:rPr lang="zh-TW" altLang="en-US" smtClean="0"/>
              <a:t>2014/6/3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Revisit of Kelvin solution-20140603-WenShen</a:t>
            </a: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08B67-1372-4CCB-9C89-2742B1E6FBCD}" type="datetime1">
              <a:rPr lang="zh-TW" altLang="en-US" smtClean="0"/>
              <a:t>2014/6/3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Revisit of Kelvin solution-20140603-WenShen</a:t>
            </a:r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F34A0-9CC3-4883-BB53-E1FC0F360F7D}" type="datetime1">
              <a:rPr lang="zh-TW" altLang="en-US" smtClean="0"/>
              <a:t>2014/6/3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Revisit of Kelvin solution-20140603-WenShen</a:t>
            </a: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9793-D768-4F7F-8A6D-653EB0814613}" type="datetime1">
              <a:rPr lang="zh-TW" altLang="en-US" smtClean="0"/>
              <a:t>2014/6/3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Revisit of Kelvin solution-20140603-WenShen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93884-1B8B-4258-AD54-3CCE72338084}" type="datetime1">
              <a:rPr lang="zh-TW" altLang="en-US" smtClean="0"/>
              <a:t>2014/6/3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Revisit of Kelvin solution-20140603-WenShen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E258117-40ED-4D87-B17E-1754470024F3}" type="datetime1">
              <a:rPr lang="zh-TW" altLang="en-US" smtClean="0"/>
              <a:t>2014/6/3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altLang="zh-TW" smtClean="0"/>
              <a:t>Revisit of Kelvin solution-20140603-WenShen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oleObject" Target="../embeddings/oleObject13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87700"/>
              </p:ext>
            </p:extLst>
          </p:nvPr>
        </p:nvGraphicFramePr>
        <p:xfrm>
          <a:off x="2370981" y="2603845"/>
          <a:ext cx="4505275" cy="587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4" name="Equation" r:id="rId3" imgW="3111480" imgH="406080" progId="Equation.DSMT4">
                  <p:embed/>
                </p:oleObj>
              </mc:Choice>
              <mc:Fallback>
                <p:oleObj name="Equation" r:id="rId3" imgW="311148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70981" y="2603845"/>
                        <a:ext cx="4505275" cy="587645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7030A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0741187"/>
              </p:ext>
            </p:extLst>
          </p:nvPr>
        </p:nvGraphicFramePr>
        <p:xfrm>
          <a:off x="2356123" y="4165260"/>
          <a:ext cx="3888432" cy="588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5" name="Equation" r:id="rId5" imgW="2679480" imgH="406080" progId="Equation.DSMT4">
                  <p:embed/>
                </p:oleObj>
              </mc:Choice>
              <mc:Fallback>
                <p:oleObj name="Equation" r:id="rId5" imgW="2679480" imgH="406080" progId="Equation.DSMT4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6123" y="4165260"/>
                        <a:ext cx="3888432" cy="58892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7030A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向右箭號 5"/>
          <p:cNvSpPr/>
          <p:nvPr/>
        </p:nvSpPr>
        <p:spPr>
          <a:xfrm>
            <a:off x="2365701" y="3380750"/>
            <a:ext cx="365320" cy="216024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1004983"/>
              </p:ext>
            </p:extLst>
          </p:nvPr>
        </p:nvGraphicFramePr>
        <p:xfrm>
          <a:off x="2947045" y="3250502"/>
          <a:ext cx="1206636" cy="481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6" name="Equation" r:id="rId7" imgW="927000" imgH="368280" progId="Equation.DSMT4">
                  <p:embed/>
                </p:oleObj>
              </mc:Choice>
              <mc:Fallback>
                <p:oleObj name="Equation" r:id="rId7" imgW="92700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47045" y="3250502"/>
                        <a:ext cx="1206636" cy="4811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物件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9224740"/>
              </p:ext>
            </p:extLst>
          </p:nvPr>
        </p:nvGraphicFramePr>
        <p:xfrm>
          <a:off x="4267596" y="3524766"/>
          <a:ext cx="290513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7" name="Equation" r:id="rId9" imgW="177480" imgH="126720" progId="Equation.DSMT4">
                  <p:embed/>
                </p:oleObj>
              </mc:Choice>
              <mc:Fallback>
                <p:oleObj name="Equation" r:id="rId9" imgW="177480" imgH="126720" progId="Equation.DSMT4">
                  <p:embed/>
                  <p:pic>
                    <p:nvPicPr>
                      <p:cNvPr id="0" name="物件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596" y="3524766"/>
                        <a:ext cx="290513" cy="207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物件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7602332"/>
              </p:ext>
            </p:extLst>
          </p:nvPr>
        </p:nvGraphicFramePr>
        <p:xfrm>
          <a:off x="3163069" y="4919682"/>
          <a:ext cx="890724" cy="285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8" name="Equation" r:id="rId11" imgW="672840" imgH="215640" progId="Equation.DSMT4">
                  <p:embed/>
                </p:oleObj>
              </mc:Choice>
              <mc:Fallback>
                <p:oleObj name="Equation" r:id="rId11" imgW="6728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163069" y="4919682"/>
                        <a:ext cx="890724" cy="2853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物件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947632"/>
              </p:ext>
            </p:extLst>
          </p:nvPr>
        </p:nvGraphicFramePr>
        <p:xfrm>
          <a:off x="4267596" y="4991690"/>
          <a:ext cx="290513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9" name="Equation" r:id="rId13" imgW="177480" imgH="126720" progId="Equation.DSMT4">
                  <p:embed/>
                </p:oleObj>
              </mc:Choice>
              <mc:Fallback>
                <p:oleObj name="Equation" r:id="rId13" imgW="17748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596" y="4991690"/>
                        <a:ext cx="290513" cy="207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物件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058190"/>
              </p:ext>
            </p:extLst>
          </p:nvPr>
        </p:nvGraphicFramePr>
        <p:xfrm>
          <a:off x="7357752" y="3548534"/>
          <a:ext cx="1728192" cy="9599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0" name="Equation" r:id="rId15" imgW="1434960" imgH="799920" progId="Equation.DSMT4">
                  <p:embed/>
                </p:oleObj>
              </mc:Choice>
              <mc:Fallback>
                <p:oleObj name="Equation" r:id="rId15" imgW="1434960" imgH="799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357752" y="3548534"/>
                        <a:ext cx="1728192" cy="959971"/>
                      </a:xfrm>
                      <a:prstGeom prst="rect">
                        <a:avLst/>
                      </a:prstGeom>
                      <a:ln w="28575">
                        <a:solidFill>
                          <a:srgbClr val="FFC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群組 16"/>
          <p:cNvGrpSpPr/>
          <p:nvPr/>
        </p:nvGrpSpPr>
        <p:grpSpPr>
          <a:xfrm>
            <a:off x="1097385" y="400452"/>
            <a:ext cx="7003007" cy="1300356"/>
            <a:chOff x="1331640" y="323945"/>
            <a:chExt cx="6552728" cy="1300356"/>
          </a:xfrm>
        </p:grpSpPr>
        <p:sp>
          <p:nvSpPr>
            <p:cNvPr id="14" name="文字方塊 13"/>
            <p:cNvSpPr txBox="1"/>
            <p:nvPr/>
          </p:nvSpPr>
          <p:spPr>
            <a:xfrm>
              <a:off x="1331640" y="323945"/>
              <a:ext cx="6552728" cy="13003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4400" b="1" dirty="0" smtClean="0">
                  <a:solidFill>
                    <a:schemeClr val="accent5"/>
                  </a:solidFill>
                  <a:latin typeface="+mj-ea"/>
                  <a:ea typeface="+mj-ea"/>
                </a:rPr>
                <a:t>Revisit of Kelvin solution</a:t>
              </a:r>
            </a:p>
            <a:p>
              <a:pPr algn="ctr"/>
              <a:endParaRPr lang="en-US" altLang="zh-TW" sz="1050" b="1" dirty="0">
                <a:solidFill>
                  <a:schemeClr val="accent5"/>
                </a:solidFill>
                <a:latin typeface="+mj-ea"/>
                <a:ea typeface="+mj-ea"/>
              </a:endParaRPr>
            </a:p>
            <a:p>
              <a:pPr algn="ctr"/>
              <a:r>
                <a:rPr lang="en-US" altLang="zh-TW" sz="2400" dirty="0" smtClean="0">
                  <a:solidFill>
                    <a:schemeClr val="accent3"/>
                  </a:solidFill>
                  <a:latin typeface="+mj-ea"/>
                  <a:ea typeface="+mj-ea"/>
                </a:rPr>
                <a:t>Y. J. Lee,  Y. T. </a:t>
              </a:r>
              <a:r>
                <a:rPr lang="en-US" altLang="zh-TW" sz="2400" dirty="0" smtClean="0">
                  <a:solidFill>
                    <a:schemeClr val="accent3"/>
                  </a:solidFill>
                  <a:latin typeface="+mj-ea"/>
                  <a:ea typeface="+mj-ea"/>
                </a:rPr>
                <a:t>Lee, S. R. </a:t>
              </a:r>
              <a:r>
                <a:rPr lang="en-US" altLang="zh-TW" sz="2400" dirty="0" err="1" smtClean="0">
                  <a:solidFill>
                    <a:schemeClr val="accent3"/>
                  </a:solidFill>
                  <a:latin typeface="+mj-ea"/>
                  <a:ea typeface="+mj-ea"/>
                </a:rPr>
                <a:t>Kuo</a:t>
              </a:r>
              <a:r>
                <a:rPr lang="en-US" altLang="zh-TW" sz="2400" dirty="0" smtClean="0">
                  <a:solidFill>
                    <a:schemeClr val="accent3"/>
                  </a:solidFill>
                  <a:latin typeface="+mj-ea"/>
                  <a:ea typeface="+mj-ea"/>
                </a:rPr>
                <a:t>  </a:t>
              </a:r>
              <a:r>
                <a:rPr lang="en-US" altLang="zh-TW" sz="2400" dirty="0" smtClean="0">
                  <a:solidFill>
                    <a:schemeClr val="accent3"/>
                  </a:solidFill>
                  <a:latin typeface="+mj-ea"/>
                  <a:ea typeface="+mj-ea"/>
                </a:rPr>
                <a:t>&amp;  J. T. Chen</a:t>
              </a:r>
              <a:endParaRPr lang="zh-TW" altLang="en-US" sz="2400" dirty="0">
                <a:solidFill>
                  <a:schemeClr val="accent3"/>
                </a:solidFill>
                <a:latin typeface="+mj-ea"/>
                <a:ea typeface="+mj-ea"/>
              </a:endParaRPr>
            </a:p>
          </p:txBody>
        </p:sp>
        <p:cxnSp>
          <p:nvCxnSpPr>
            <p:cNvPr id="16" name="直線接點 15"/>
            <p:cNvCxnSpPr/>
            <p:nvPr/>
          </p:nvCxnSpPr>
          <p:spPr>
            <a:xfrm>
              <a:off x="1331640" y="1028110"/>
              <a:ext cx="6552728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群組 22"/>
          <p:cNvGrpSpPr/>
          <p:nvPr/>
        </p:nvGrpSpPr>
        <p:grpSpPr>
          <a:xfrm>
            <a:off x="209256" y="1531532"/>
            <a:ext cx="1776258" cy="1368151"/>
            <a:chOff x="539552" y="1555051"/>
            <a:chExt cx="1944216" cy="1513909"/>
          </a:xfrm>
        </p:grpSpPr>
        <p:sp>
          <p:nvSpPr>
            <p:cNvPr id="20" name="橢圓 19"/>
            <p:cNvSpPr/>
            <p:nvPr/>
          </p:nvSpPr>
          <p:spPr>
            <a:xfrm>
              <a:off x="539552" y="1555051"/>
              <a:ext cx="1944216" cy="151390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TW" b="1" dirty="0" smtClean="0">
                  <a:solidFill>
                    <a:schemeClr val="tx2"/>
                  </a:solidFill>
                  <a:latin typeface="+mj-ea"/>
                  <a:ea typeface="+mj-ea"/>
                </a:rPr>
                <a:t>Complex variable</a:t>
              </a:r>
            </a:p>
            <a:p>
              <a:pPr algn="ctr"/>
              <a:endParaRPr lang="en-US" altLang="zh-TW" sz="400" dirty="0"/>
            </a:p>
            <a:p>
              <a:pPr algn="ctr"/>
              <a:r>
                <a:rPr lang="en-US" altLang="zh-TW" sz="1200" b="1" dirty="0" smtClean="0">
                  <a:solidFill>
                    <a:schemeClr val="accent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rPr>
                <a:t>Y. Z. Chen </a:t>
              </a:r>
            </a:p>
          </p:txBody>
        </p:sp>
        <p:cxnSp>
          <p:nvCxnSpPr>
            <p:cNvPr id="22" name="直線接點 21"/>
            <p:cNvCxnSpPr/>
            <p:nvPr/>
          </p:nvCxnSpPr>
          <p:spPr>
            <a:xfrm>
              <a:off x="755576" y="2492896"/>
              <a:ext cx="1512168" cy="0"/>
            </a:xfrm>
            <a:prstGeom prst="line">
              <a:avLst/>
            </a:prstGeom>
            <a:ln w="19050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25" name="橢圓 24"/>
          <p:cNvSpPr/>
          <p:nvPr/>
        </p:nvSpPr>
        <p:spPr>
          <a:xfrm>
            <a:off x="7203296" y="1531531"/>
            <a:ext cx="1794192" cy="136815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b="1" dirty="0" smtClean="0">
                <a:solidFill>
                  <a:schemeClr val="tx2"/>
                </a:solidFill>
                <a:latin typeface="+mj-ea"/>
                <a:ea typeface="+mj-ea"/>
              </a:rPr>
              <a:t>Quantum theory</a:t>
            </a:r>
            <a:endParaRPr lang="en-US" altLang="zh-TW" sz="400" dirty="0" smtClean="0"/>
          </a:p>
        </p:txBody>
      </p:sp>
      <p:sp>
        <p:nvSpPr>
          <p:cNvPr id="27" name="橢圓 26"/>
          <p:cNvSpPr/>
          <p:nvPr/>
        </p:nvSpPr>
        <p:spPr>
          <a:xfrm>
            <a:off x="7203296" y="4725144"/>
            <a:ext cx="1776258" cy="136989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600" b="1" dirty="0" smtClean="0">
                <a:solidFill>
                  <a:schemeClr val="tx2"/>
                </a:solidFill>
                <a:latin typeface="+mj-ea"/>
                <a:ea typeface="+mj-ea"/>
              </a:rPr>
              <a:t>PDE</a:t>
            </a:r>
          </a:p>
          <a:p>
            <a:pPr algn="ctr"/>
            <a:r>
              <a:rPr lang="en-US" altLang="zh-TW" sz="1600" b="1" dirty="0" smtClean="0">
                <a:solidFill>
                  <a:schemeClr val="tx2"/>
                </a:solidFill>
                <a:latin typeface="+mj-ea"/>
                <a:ea typeface="+mj-ea"/>
              </a:rPr>
              <a:t>FT</a:t>
            </a:r>
          </a:p>
          <a:p>
            <a:pPr algn="ctr"/>
            <a:r>
              <a:rPr lang="en-US" altLang="zh-TW" sz="1600" b="1" dirty="0" smtClean="0">
                <a:solidFill>
                  <a:schemeClr val="tx2"/>
                </a:solidFill>
                <a:latin typeface="+mj-ea"/>
                <a:ea typeface="+mj-ea"/>
              </a:rPr>
              <a:t>Inverse FT</a:t>
            </a:r>
            <a:endParaRPr lang="en-US" altLang="zh-TW" sz="300" dirty="0" smtClean="0"/>
          </a:p>
        </p:txBody>
      </p:sp>
      <p:sp>
        <p:nvSpPr>
          <p:cNvPr id="28" name="橢圓 27"/>
          <p:cNvSpPr/>
          <p:nvPr/>
        </p:nvSpPr>
        <p:spPr>
          <a:xfrm>
            <a:off x="107504" y="4725144"/>
            <a:ext cx="1946380" cy="136815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600" b="1" dirty="0" err="1">
                <a:solidFill>
                  <a:schemeClr val="tx2"/>
                </a:solidFill>
                <a:latin typeface="+mj-ea"/>
                <a:ea typeface="+mj-ea"/>
              </a:rPr>
              <a:t>Hörmander</a:t>
            </a:r>
            <a:r>
              <a:rPr lang="en-US" altLang="zh-TW" sz="1600" b="1" dirty="0">
                <a:solidFill>
                  <a:schemeClr val="tx2"/>
                </a:solidFill>
                <a:latin typeface="+mj-ea"/>
                <a:ea typeface="+mj-ea"/>
              </a:rPr>
              <a:t> </a:t>
            </a:r>
            <a:endParaRPr lang="en-US" altLang="zh-TW" sz="1600" b="1" dirty="0" smtClean="0">
              <a:solidFill>
                <a:schemeClr val="tx2"/>
              </a:solidFill>
              <a:latin typeface="+mj-ea"/>
              <a:ea typeface="+mj-ea"/>
            </a:endParaRPr>
          </a:p>
          <a:p>
            <a:pPr algn="ctr"/>
            <a:r>
              <a:rPr lang="en-US" altLang="zh-TW" sz="1600" b="1" dirty="0" smtClean="0">
                <a:solidFill>
                  <a:schemeClr val="tx2"/>
                </a:solidFill>
                <a:latin typeface="+mj-ea"/>
                <a:ea typeface="+mj-ea"/>
              </a:rPr>
              <a:t>method</a:t>
            </a:r>
          </a:p>
        </p:txBody>
      </p:sp>
      <p:sp>
        <p:nvSpPr>
          <p:cNvPr id="29" name="文字方塊 28"/>
          <p:cNvSpPr txBox="1"/>
          <p:nvPr/>
        </p:nvSpPr>
        <p:spPr>
          <a:xfrm>
            <a:off x="2659013" y="2276872"/>
            <a:ext cx="2865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FF0000"/>
                </a:solidFill>
                <a:latin typeface="+mj-ea"/>
                <a:ea typeface="+mj-ea"/>
              </a:rPr>
              <a:t>Circle &amp; Ellipse </a:t>
            </a:r>
            <a:r>
              <a:rPr lang="en-US" altLang="zh-TW" sz="1400" dirty="0" smtClean="0">
                <a:latin typeface="+mj-ea"/>
                <a:ea typeface="+mj-ea"/>
              </a:rPr>
              <a:t>(Y. Z. Chen)</a:t>
            </a:r>
            <a:endParaRPr lang="zh-TW" altLang="en-US" sz="1400" dirty="0">
              <a:latin typeface="+mj-ea"/>
              <a:ea typeface="+mj-ea"/>
            </a:endParaRPr>
          </a:p>
        </p:txBody>
      </p:sp>
      <p:sp>
        <p:nvSpPr>
          <p:cNvPr id="30" name="文字方塊 29"/>
          <p:cNvSpPr txBox="1"/>
          <p:nvPr/>
        </p:nvSpPr>
        <p:spPr>
          <a:xfrm>
            <a:off x="2659013" y="3839562"/>
            <a:ext cx="2376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FF0000"/>
                </a:solidFill>
                <a:latin typeface="+mj-ea"/>
                <a:ea typeface="+mj-ea"/>
              </a:rPr>
              <a:t>Circle </a:t>
            </a:r>
            <a:r>
              <a:rPr lang="en-US" altLang="zh-TW" sz="1400" dirty="0" smtClean="0">
                <a:latin typeface="+mj-ea"/>
                <a:ea typeface="+mj-ea"/>
              </a:rPr>
              <a:t>( W. J. He)</a:t>
            </a:r>
            <a:endParaRPr lang="zh-TW" altLang="en-US" sz="1400" dirty="0">
              <a:latin typeface="+mj-ea"/>
              <a:ea typeface="+mj-ea"/>
            </a:endParaRPr>
          </a:p>
        </p:txBody>
      </p:sp>
      <p:graphicFrame>
        <p:nvGraphicFramePr>
          <p:cNvPr id="31" name="物件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876013"/>
              </p:ext>
            </p:extLst>
          </p:nvPr>
        </p:nvGraphicFramePr>
        <p:xfrm>
          <a:off x="4675237" y="3284260"/>
          <a:ext cx="133985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1" name="Equation" r:id="rId17" imgW="1028520" imgH="368280" progId="Equation.DSMT4">
                  <p:embed/>
                </p:oleObj>
              </mc:Choice>
              <mc:Fallback>
                <p:oleObj name="Equation" r:id="rId17" imgW="1028520" imgH="368280" progId="Equation.DSMT4">
                  <p:embed/>
                  <p:pic>
                    <p:nvPicPr>
                      <p:cNvPr id="0" name="物件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237" y="3284260"/>
                        <a:ext cx="1339850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物件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1123807"/>
              </p:ext>
            </p:extLst>
          </p:nvPr>
        </p:nvGraphicFramePr>
        <p:xfrm>
          <a:off x="4747245" y="4919682"/>
          <a:ext cx="890588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" name="Equation" r:id="rId19" imgW="672840" imgH="215640" progId="Equation.DSMT4">
                  <p:embed/>
                </p:oleObj>
              </mc:Choice>
              <mc:Fallback>
                <p:oleObj name="Equation" r:id="rId19" imgW="672840" imgH="215640" progId="Equation.DSMT4">
                  <p:embed/>
                  <p:pic>
                    <p:nvPicPr>
                      <p:cNvPr id="0" name="物件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7245" y="4919682"/>
                        <a:ext cx="890588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向右箭號 32"/>
          <p:cNvSpPr/>
          <p:nvPr/>
        </p:nvSpPr>
        <p:spPr>
          <a:xfrm>
            <a:off x="2365701" y="4941168"/>
            <a:ext cx="365320" cy="216024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文字方塊 33"/>
          <p:cNvSpPr txBox="1"/>
          <p:nvPr/>
        </p:nvSpPr>
        <p:spPr>
          <a:xfrm>
            <a:off x="1840024" y="5971927"/>
            <a:ext cx="55177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100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Y. Z. Chen</a:t>
            </a:r>
            <a:r>
              <a:rPr lang="en-US" altLang="zh-TW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Evaluation of the degenerate scale BIE in plane elasticity and </a:t>
            </a:r>
            <a:r>
              <a:rPr lang="en-US" altLang="zh-TW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antiplane</a:t>
            </a:r>
            <a:r>
              <a:rPr lang="en-US" altLang="zh-TW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elasticity by using conformal mapping. EABE(2009)</a:t>
            </a:r>
          </a:p>
          <a:p>
            <a:r>
              <a:rPr lang="en-US" altLang="zh-TW" sz="1100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W. J. He</a:t>
            </a:r>
            <a:r>
              <a:rPr lang="en-US" altLang="zh-TW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Non-equivalence of conventional boundary integral formulation and its elimination for plane elasticity problems. </a:t>
            </a:r>
            <a:r>
              <a:rPr lang="en-US" altLang="zh-TW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</a:t>
            </a:r>
            <a:r>
              <a:rPr lang="en-US" altLang="zh-TW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US" altLang="zh-TW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(1996)</a:t>
            </a:r>
            <a:endParaRPr lang="zh-TW" alt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6" name="直線單箭頭接點 35"/>
          <p:cNvCxnSpPr/>
          <p:nvPr/>
        </p:nvCxnSpPr>
        <p:spPr>
          <a:xfrm>
            <a:off x="1840024" y="2783210"/>
            <a:ext cx="427720" cy="14287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單箭頭接點 37"/>
          <p:cNvCxnSpPr/>
          <p:nvPr/>
        </p:nvCxnSpPr>
        <p:spPr>
          <a:xfrm flipV="1">
            <a:off x="1788152" y="4509120"/>
            <a:ext cx="479592" cy="28803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單箭頭接點 40"/>
          <p:cNvCxnSpPr/>
          <p:nvPr/>
        </p:nvCxnSpPr>
        <p:spPr>
          <a:xfrm flipV="1">
            <a:off x="1788152" y="3029357"/>
            <a:ext cx="455092" cy="176779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單箭頭接點 43"/>
          <p:cNvCxnSpPr/>
          <p:nvPr/>
        </p:nvCxnSpPr>
        <p:spPr>
          <a:xfrm flipH="1">
            <a:off x="6968116" y="2770009"/>
            <a:ext cx="470359" cy="25934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單箭頭接點 46"/>
          <p:cNvCxnSpPr/>
          <p:nvPr/>
        </p:nvCxnSpPr>
        <p:spPr>
          <a:xfrm flipH="1">
            <a:off x="6372200" y="2783210"/>
            <a:ext cx="1066276" cy="172591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單箭頭接點 49"/>
          <p:cNvCxnSpPr/>
          <p:nvPr/>
        </p:nvCxnSpPr>
        <p:spPr>
          <a:xfrm flipH="1" flipV="1">
            <a:off x="6372200" y="4509120"/>
            <a:ext cx="720082" cy="7920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物件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465153"/>
              </p:ext>
            </p:extLst>
          </p:nvPr>
        </p:nvGraphicFramePr>
        <p:xfrm>
          <a:off x="1583296" y="4254700"/>
          <a:ext cx="244202" cy="352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" name="Equation" r:id="rId21" imgW="114120" imgH="164880" progId="Equation.DSMT4">
                  <p:embed/>
                </p:oleObj>
              </mc:Choice>
              <mc:Fallback>
                <p:oleObj name="Equation" r:id="rId21" imgW="11412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3296" y="4254700"/>
                        <a:ext cx="244202" cy="3529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物件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0861784"/>
              </p:ext>
            </p:extLst>
          </p:nvPr>
        </p:nvGraphicFramePr>
        <p:xfrm>
          <a:off x="7316237" y="2957711"/>
          <a:ext cx="2444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4" name="Equation" r:id="rId23" imgW="114120" imgH="164880" progId="Equation.DSMT4">
                  <p:embed/>
                </p:oleObj>
              </mc:Choice>
              <mc:Fallback>
                <p:oleObj name="Equation" r:id="rId23" imgW="114120" imgH="164880" progId="Equation.DSMT4">
                  <p:embed/>
                  <p:pic>
                    <p:nvPicPr>
                      <p:cNvPr id="0" name="物件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6237" y="2957711"/>
                        <a:ext cx="24447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物件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952516"/>
              </p:ext>
            </p:extLst>
          </p:nvPr>
        </p:nvGraphicFramePr>
        <p:xfrm>
          <a:off x="7092282" y="2593796"/>
          <a:ext cx="2444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5" name="Equation" r:id="rId25" imgW="114151" imgH="164885" progId="Equation.DSMT4">
                  <p:embed/>
                </p:oleObj>
              </mc:Choice>
              <mc:Fallback>
                <p:oleObj name="Equation" r:id="rId25" imgW="114151" imgH="164885" progId="Equation.DSMT4">
                  <p:embed/>
                  <p:pic>
                    <p:nvPicPr>
                      <p:cNvPr id="0" name="物件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282" y="2593796"/>
                        <a:ext cx="24447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物件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647845"/>
              </p:ext>
            </p:extLst>
          </p:nvPr>
        </p:nvGraphicFramePr>
        <p:xfrm>
          <a:off x="1905710" y="4671231"/>
          <a:ext cx="2444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6" name="Equation" r:id="rId26" imgW="114151" imgH="164885" progId="Equation.DSMT4">
                  <p:embed/>
                </p:oleObj>
              </mc:Choice>
              <mc:Fallback>
                <p:oleObj name="Equation" r:id="rId26" imgW="114151" imgH="164885" progId="Equation.DSMT4">
                  <p:embed/>
                  <p:pic>
                    <p:nvPicPr>
                      <p:cNvPr id="0" name="物件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710" y="4671231"/>
                        <a:ext cx="24447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頁尾版面配置區 11"/>
          <p:cNvSpPr>
            <a:spLocks noGrp="1"/>
          </p:cNvSpPr>
          <p:nvPr>
            <p:ph type="ftr" sz="quarter" idx="11"/>
          </p:nvPr>
        </p:nvSpPr>
        <p:spPr>
          <a:xfrm>
            <a:off x="7241126" y="6448251"/>
            <a:ext cx="1902874" cy="365125"/>
          </a:xfrm>
        </p:spPr>
        <p:txBody>
          <a:bodyPr/>
          <a:lstStyle/>
          <a:p>
            <a:r>
              <a:rPr lang="en-US" altLang="zh-TW" sz="1000" dirty="0"/>
              <a:t>20140603-WenShen</a:t>
            </a:r>
            <a:endParaRPr lang="zh-TW" altLang="en-US" sz="1000" dirty="0"/>
          </a:p>
          <a:p>
            <a:r>
              <a:rPr lang="en-US" altLang="zh-TW" sz="1000" dirty="0" smtClean="0"/>
              <a:t>Revisit of Kelvin solution.ppt</a:t>
            </a:r>
          </a:p>
        </p:txBody>
      </p:sp>
    </p:spTree>
    <p:extLst>
      <p:ext uri="{BB962C8B-B14F-4D97-AF65-F5344CB8AC3E}">
        <p14:creationId xmlns:p14="http://schemas.microsoft.com/office/powerpoint/2010/main" val="142067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高階主管">
  <a:themeElements>
    <a:clrScheme name="高階主管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高階主管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高階主管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212</TotalTime>
  <Words>111</Words>
  <Application>Microsoft Office PowerPoint</Application>
  <PresentationFormat>如螢幕大小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3" baseType="lpstr">
      <vt:lpstr>高階主管</vt:lpstr>
      <vt:lpstr>Equation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NTOU-20130914O</dc:creator>
  <cp:lastModifiedBy>NTOU-20130914O</cp:lastModifiedBy>
  <cp:revision>23</cp:revision>
  <cp:lastPrinted>2014-06-03T12:32:59Z</cp:lastPrinted>
  <dcterms:created xsi:type="dcterms:W3CDTF">2014-06-02T20:54:35Z</dcterms:created>
  <dcterms:modified xsi:type="dcterms:W3CDTF">2014-06-03T12:59:30Z</dcterms:modified>
</cp:coreProperties>
</file>