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-288" y="-16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3D8CB-A879-46D6-BEA8-E1944D095C01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91940-8501-4CCB-B19E-26D6A7E767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85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356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725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803275" indent="-307975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2366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7319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2272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F14DAB7-2004-4F35-8B8E-58F860C602BD}" type="slidenum">
              <a:rPr lang="zh-TW" altLang="en-US" smtClean="0">
                <a:latin typeface="Arial" panose="020B0604020202020204" pitchFamily="34" charset="0"/>
              </a:rPr>
              <a:pPr/>
              <a:t>3</a:t>
            </a:fld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9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17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813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24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54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42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07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35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28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94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47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35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3BAC1-95F6-4CD9-9C76-549B727A4829}" type="datetimeFigureOut">
              <a:rPr lang="zh-TW" altLang="en-US" smtClean="0"/>
              <a:t>2025/10/8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3A871-7D73-4A91-BB60-68C1BD0075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emf"/><Relationship Id="rId23" Type="http://schemas.openxmlformats.org/officeDocument/2006/relationships/image" Target="../media/image26.png"/><Relationship Id="rId28" Type="http://schemas.openxmlformats.org/officeDocument/2006/relationships/image" Target="../media/image5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jpg"/><Relationship Id="rId20" Type="http://schemas.openxmlformats.org/officeDocument/2006/relationships/image" Target="../media/image4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24" Type="http://schemas.openxmlformats.org/officeDocument/2006/relationships/image" Target="../media/image5.jpeg"/><Relationship Id="rId5" Type="http://schemas.openxmlformats.org/officeDocument/2006/relationships/image" Target="../media/image32.jpeg"/><Relationship Id="rId15" Type="http://schemas.openxmlformats.org/officeDocument/2006/relationships/image" Target="../media/image42.jpg"/><Relationship Id="rId23" Type="http://schemas.openxmlformats.org/officeDocument/2006/relationships/image" Target="../media/image3.jpeg"/><Relationship Id="rId10" Type="http://schemas.openxmlformats.org/officeDocument/2006/relationships/image" Target="../media/image37.jpeg"/><Relationship Id="rId19" Type="http://schemas.openxmlformats.org/officeDocument/2006/relationships/image" Target="../media/image46.jp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Relationship Id="rId2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2"/>
          <p:cNvSpPr>
            <a:spLocks noChangeArrowheads="1"/>
          </p:cNvSpPr>
          <p:nvPr/>
        </p:nvSpPr>
        <p:spPr bwMode="auto">
          <a:xfrm>
            <a:off x="2667000" y="1600200"/>
            <a:ext cx="1543050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35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763653" y="848183"/>
            <a:ext cx="6718697" cy="22865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096" tIns="32142" rIns="63096" bIns="32142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TW" altLang="en-US" sz="1500" dirty="0">
              <a:solidFill>
                <a:srgbClr val="0000CC"/>
              </a:solidFill>
            </a:endParaRPr>
          </a:p>
        </p:txBody>
      </p:sp>
      <p:graphicFrame>
        <p:nvGraphicFramePr>
          <p:cNvPr id="365706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20171"/>
              </p:ext>
            </p:extLst>
          </p:nvPr>
        </p:nvGraphicFramePr>
        <p:xfrm>
          <a:off x="1972035" y="234095"/>
          <a:ext cx="6750844" cy="6163161"/>
        </p:xfrm>
        <a:graphic>
          <a:graphicData uri="http://schemas.openxmlformats.org/drawingml/2006/table">
            <a:tbl>
              <a:tblPr/>
              <a:tblGrid>
                <a:gridCol w="1146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鄭</a:t>
                      </a: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岳世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Dual series representation and its applications to a string subjected  to support motions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(1996)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ADV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陳桂鴻*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and numerical experiments for Laplace equation with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overspecified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BCs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AMM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劉立偉**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free terms of the dual BEM for the two and three- dimensional Laplace problems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(2000)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JMST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林盛益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new point of view for the polar decomposition using singular value decomposition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(2002)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IJCN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李應德***</a:t>
                      </a: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、葉雅婷</a:t>
                      </a:r>
                      <a:r>
                        <a:rPr kumimoji="1" lang="zh-TW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meshless method for free vibration analysis of circular and rectangular clamped plates using radial basis function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蔡明宏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Conformal mapping and bipolar coordinate for eccentric problems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高聖凱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Waves in string using diamond rule and Mathematica software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謝正昌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Derivation of stiffness and flexibility for rods and beams by using dual integral equations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吳國綸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Regularized meshless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mathod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Cauchy problems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CM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7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李家瑋 ****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spurious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eigensolutions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the real-part boundary element method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余尚儒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Equivalence between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Trefftz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method and method of fundamental  solution for the  annular Green’s function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蕭宇志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Analysis 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water wave problems containing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single and multiple cylinders by using the degenerate kernel method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(2010)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ISOPE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1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高怡絹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Eigenanalysis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a confocal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prolate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spheroidal resonator using the null-field BIEM in conjunction with degenerate kernels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Acta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Mechanica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凃雅瀞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self-regularized approach for deriving the free-free flexibility and stiffness matrices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CS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黃乙玲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-US" altLang="zh-TW" sz="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Revisit of the degenerate scale for an infinite plane problem containing two circular holes using conformal mapping </a:t>
                      </a:r>
                      <a:r>
                        <a:rPr lang="en-US" altLang="zh-TW" sz="8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62178"/>
                  </a:ext>
                </a:extLst>
              </a:tr>
              <a:tr h="197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邵程祥、呂政軒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linkage between influence matrices in the BIEM and BEM to explain the mechanism of degenerate scale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path independence and invariant of the J-integral for a slant crack and rigid-line inclusion using degenerate kernels and the dual BEM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Construction of a curve by using the state equation of </a:t>
                      </a:r>
                      <a:r>
                        <a:rPr kumimoji="1" lang="en-US" altLang="zh-TW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Frenet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formula</a:t>
                      </a:r>
                      <a:r>
                        <a:rPr kumimoji="1" lang="zh-TW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(2021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957335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戴暐宸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indirect BIE free of degenerate scales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CPAA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567568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邵程祥、戴暐宸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role of singular and hypersingular BIEs for the BVPs containing a degenerate boundary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989192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高浩真</a:t>
                      </a:r>
                      <a:endParaRPr kumimoji="1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Support motion 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a finite bar with 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external spring 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JLFNVAC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61471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曹美娜</a:t>
                      </a:r>
                      <a:endParaRPr kumimoji="1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solutions for the Laplace problem of an eccentric annular domain</a:t>
                      </a:r>
                      <a:r>
                        <a:rPr kumimoji="1" lang="zh-TW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MRC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42515"/>
                  </a:ext>
                </a:extLst>
              </a:tr>
              <a:tr h="2843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 臧紀甯</a:t>
                      </a:r>
                      <a:endParaRPr kumimoji="1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Animation of cycloid and spiral curves in companion with instantaneous center</a:t>
                      </a:r>
                      <a:r>
                        <a:rPr kumimoji="1" lang="zh-TW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 of rotation and radius of curvature</a:t>
                      </a:r>
                      <a:r>
                        <a:rPr kumimoji="1" lang="zh-TW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  <a:endParaRPr kumimoji="1" lang="en-US" altLang="zh-TW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JCIE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64641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</a:t>
                      </a:r>
                      <a:endParaRPr kumimoji="1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Numerical instability and its treatment for steady state heat conduction problems in exchanger tubes using the dual boundary element 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method 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2023)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NHT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28269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for numerical instability of steady-state heat conduction problems in exchanger tubes using degenerate kernels in the null-field boundary integral equation method 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IJHMT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08217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臧紀甯</a:t>
                      </a:r>
                      <a:endParaRPr kumimoji="1" lang="zh-TW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+mn-ea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Thermal stress analysis of free-free trusses under temperature change using </a:t>
                      </a:r>
                      <a:r>
                        <a:rPr kumimoji="1" lang="en-US" altLang="zh-TW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selfregularized</a:t>
                      </a:r>
                      <a:endParaRPr kumimoji="1" lang="en-US" altLang="zh-TW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  <a:p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approach (</a:t>
                      </a:r>
                      <a:r>
                        <a:rPr kumimoji="1" lang="en-US" altLang="zh-TW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2025)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ASCE. JAE</a:t>
                      </a:r>
                      <a:endParaRPr kumimoji="1" lang="en-US" altLang="zh-TW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690495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923496" y="6358928"/>
            <a:ext cx="3829051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 : 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陳桂鴻現任於國立宜蘭大學土木工程學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系</a:t>
            </a:r>
            <a:r>
              <a:rPr lang="zh-TW" altLang="en-US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正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  <a:endParaRPr lang="zh-TW" altLang="zh-TW" sz="788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** </a:t>
            </a:r>
            <a:r>
              <a:rPr lang="en-US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: 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劉立偉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現任於國立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台灣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大學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土木系</a:t>
            </a:r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國立成功大學工程科學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系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副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endParaRPr lang="zh-TW" altLang="zh-TW" sz="788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*** : 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李應德現任於國立台灣海洋大學河海工程學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系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副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  <a:endParaRPr lang="zh-TW" altLang="zh-TW" sz="788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**** : 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李家瑋現任於淡江大學土木工程學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系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副</a:t>
            </a:r>
            <a:r>
              <a:rPr lang="zh-TW" altLang="zh-TW" sz="788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  <a:endParaRPr lang="zh-TW" altLang="zh-TW" sz="788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6506935" y="6507447"/>
            <a:ext cx="285750" cy="171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892829" y="6516887"/>
            <a:ext cx="36118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900" dirty="0">
                <a:latin typeface="標楷體" panose="03000509000000000000" pitchFamily="65" charset="-120"/>
                <a:ea typeface="標楷體" panose="03000509000000000000" pitchFamily="65" charset="-120"/>
              </a:rPr>
              <a:t>一個教授的養成教育都是從大學部就一點一滴的栽培方能奏功</a:t>
            </a:r>
            <a:endParaRPr lang="zh-TW" altLang="en-US" sz="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80199" y="-67122"/>
            <a:ext cx="66865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zh-TW" dirty="0" smtClean="0">
                <a:solidFill>
                  <a:srgbClr val="0000CC"/>
                </a:solidFill>
              </a:rPr>
              <a:t>NTOU/MSV </a:t>
            </a:r>
            <a:r>
              <a:rPr lang="zh-TW" altLang="en-US" dirty="0" smtClean="0">
                <a:solidFill>
                  <a:srgbClr val="0000CC"/>
                </a:solidFill>
              </a:rPr>
              <a:t>大學生</a:t>
            </a:r>
            <a:r>
              <a:rPr lang="en-US" altLang="zh-TW" dirty="0">
                <a:solidFill>
                  <a:srgbClr val="0000CC"/>
                </a:solidFill>
              </a:rPr>
              <a:t>SCI</a:t>
            </a:r>
            <a:r>
              <a:rPr lang="zh-TW" altLang="en-US" dirty="0">
                <a:solidFill>
                  <a:srgbClr val="0000CC"/>
                </a:solidFill>
              </a:rPr>
              <a:t>論文成功案例</a:t>
            </a:r>
            <a:r>
              <a:rPr lang="en-US" altLang="zh-TW" dirty="0" smtClean="0">
                <a:solidFill>
                  <a:srgbClr val="0000CC"/>
                </a:solidFill>
              </a:rPr>
              <a:t>(1994-2025) </a:t>
            </a:r>
            <a:r>
              <a:rPr lang="zh-TW" altLang="en-US" dirty="0">
                <a:solidFill>
                  <a:srgbClr val="0000CC"/>
                </a:solidFill>
              </a:rPr>
              <a:t>小兵立大功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559" y="1900396"/>
            <a:ext cx="2071900" cy="2929901"/>
          </a:xfrm>
          <a:prstGeom prst="rect">
            <a:avLst/>
          </a:prstGeom>
        </p:spPr>
      </p:pic>
      <p:pic>
        <p:nvPicPr>
          <p:cNvPr id="11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57" y="201107"/>
            <a:ext cx="1487615" cy="1473088"/>
          </a:xfrm>
          <a:prstGeom prst="rect">
            <a:avLst/>
          </a:prstGeom>
        </p:spPr>
      </p:pic>
      <p:pic>
        <p:nvPicPr>
          <p:cNvPr id="12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6" y="5469208"/>
            <a:ext cx="1197506" cy="1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21" y="49541"/>
            <a:ext cx="1643261" cy="1643261"/>
          </a:xfrm>
          <a:prstGeom prst="rect">
            <a:avLst/>
          </a:prstGeom>
        </p:spPr>
      </p:pic>
      <p:pic>
        <p:nvPicPr>
          <p:cNvPr id="14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16" y="5426101"/>
            <a:ext cx="1095518" cy="10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期版面配置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hlink"/>
              </a:buClr>
              <a:buChar char="–"/>
              <a:defRPr kumimoji="1" sz="21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hlink"/>
              </a:buClr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543050" indent="-171450">
              <a:spcBef>
                <a:spcPct val="20000"/>
              </a:spcBef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916264" y="663255"/>
            <a:ext cx="8569974" cy="74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700" dirty="0">
                <a:solidFill>
                  <a:schemeClr val="tx2"/>
                </a:solidFill>
              </a:rPr>
              <a:t>NTOU/MSV </a:t>
            </a:r>
            <a:r>
              <a:rPr lang="zh-TW" altLang="en-US" sz="2700" dirty="0">
                <a:solidFill>
                  <a:schemeClr val="tx2"/>
                </a:solidFill>
              </a:rPr>
              <a:t>大學部 </a:t>
            </a:r>
            <a:r>
              <a:rPr lang="en-US" altLang="zh-TW" sz="2700" dirty="0">
                <a:solidFill>
                  <a:schemeClr val="tx2"/>
                </a:solidFill>
              </a:rPr>
              <a:t>SCI </a:t>
            </a:r>
            <a:r>
              <a:rPr lang="zh-TW" altLang="en-US" sz="2700" dirty="0">
                <a:solidFill>
                  <a:schemeClr val="tx2"/>
                </a:solidFill>
              </a:rPr>
              <a:t>論文發表榮譽</a:t>
            </a:r>
            <a:r>
              <a:rPr lang="zh-TW" altLang="en-US" sz="2700" dirty="0" smtClean="0">
                <a:solidFill>
                  <a:schemeClr val="tx2"/>
                </a:solidFill>
              </a:rPr>
              <a:t>榜</a:t>
            </a:r>
            <a:r>
              <a:rPr lang="en-US" altLang="zh-TW" sz="2700" dirty="0" smtClean="0">
                <a:solidFill>
                  <a:schemeClr val="tx2"/>
                </a:solidFill>
              </a:rPr>
              <a:t>(1994-2025)</a:t>
            </a:r>
            <a:endParaRPr lang="zh-TW" altLang="en-US" sz="2700" dirty="0">
              <a:solidFill>
                <a:schemeClr val="tx2"/>
              </a:solidFill>
            </a:endParaRPr>
          </a:p>
        </p:txBody>
      </p:sp>
      <p:grpSp>
        <p:nvGrpSpPr>
          <p:cNvPr id="6149" name="Group 3"/>
          <p:cNvGrpSpPr>
            <a:grpSpLocks noChangeAspect="1"/>
          </p:cNvGrpSpPr>
          <p:nvPr/>
        </p:nvGrpSpPr>
        <p:grpSpPr bwMode="auto">
          <a:xfrm>
            <a:off x="3600250" y="1856054"/>
            <a:ext cx="1007373" cy="1375809"/>
            <a:chOff x="943" y="935"/>
            <a:chExt cx="898" cy="1132"/>
          </a:xfrm>
        </p:grpSpPr>
        <p:pic>
          <p:nvPicPr>
            <p:cNvPr id="6192" name="Picture 4" descr="h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" y="935"/>
              <a:ext cx="898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3" name="Text Box 5"/>
            <p:cNvSpPr txBox="1">
              <a:spLocks noChangeAspect="1" noChangeArrowheads="1"/>
            </p:cNvSpPr>
            <p:nvPr/>
          </p:nvSpPr>
          <p:spPr bwMode="auto">
            <a:xfrm>
              <a:off x="943" y="1706"/>
              <a:ext cx="862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陳桂鴻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(AMM, 1998)</a:t>
              </a:r>
            </a:p>
          </p:txBody>
        </p:sp>
      </p:grpSp>
      <p:grpSp>
        <p:nvGrpSpPr>
          <p:cNvPr id="6150" name="Group 6"/>
          <p:cNvGrpSpPr>
            <a:grpSpLocks noChangeAspect="1"/>
          </p:cNvGrpSpPr>
          <p:nvPr/>
        </p:nvGrpSpPr>
        <p:grpSpPr bwMode="auto">
          <a:xfrm>
            <a:off x="2746772" y="1752553"/>
            <a:ext cx="946952" cy="1303198"/>
            <a:chOff x="2031" y="933"/>
            <a:chExt cx="902" cy="1146"/>
          </a:xfrm>
        </p:grpSpPr>
        <p:pic>
          <p:nvPicPr>
            <p:cNvPr id="6190" name="Picture 7" descr="y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933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1" name="Text Box 8"/>
            <p:cNvSpPr txBox="1">
              <a:spLocks noChangeAspect="1" noChangeArrowheads="1"/>
            </p:cNvSpPr>
            <p:nvPr/>
          </p:nvSpPr>
          <p:spPr bwMode="auto">
            <a:xfrm>
              <a:off x="2053" y="1693"/>
              <a:ext cx="862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鄭岳世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(ADV, 1996)</a:t>
              </a:r>
            </a:p>
          </p:txBody>
        </p:sp>
      </p:grpSp>
      <p:grpSp>
        <p:nvGrpSpPr>
          <p:cNvPr id="6151" name="Group 9"/>
          <p:cNvGrpSpPr>
            <a:grpSpLocks noChangeAspect="1"/>
          </p:cNvGrpSpPr>
          <p:nvPr/>
        </p:nvGrpSpPr>
        <p:grpSpPr bwMode="auto">
          <a:xfrm>
            <a:off x="5506796" y="1956724"/>
            <a:ext cx="959198" cy="1293661"/>
            <a:chOff x="3120" y="935"/>
            <a:chExt cx="902" cy="1123"/>
          </a:xfrm>
        </p:grpSpPr>
        <p:pic>
          <p:nvPicPr>
            <p:cNvPr id="6188" name="Picture 10" descr="shen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9" name="Text Box 11"/>
            <p:cNvSpPr txBox="1">
              <a:spLocks noChangeAspect="1" noChangeArrowheads="1"/>
            </p:cNvSpPr>
            <p:nvPr/>
          </p:nvSpPr>
          <p:spPr bwMode="auto">
            <a:xfrm>
              <a:off x="3128" y="1677"/>
              <a:ext cx="862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林盛益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(IJCN, 2002)</a:t>
              </a:r>
            </a:p>
          </p:txBody>
        </p:sp>
      </p:grpSp>
      <p:grpSp>
        <p:nvGrpSpPr>
          <p:cNvPr id="6152" name="Group 12"/>
          <p:cNvGrpSpPr>
            <a:grpSpLocks noChangeAspect="1"/>
          </p:cNvGrpSpPr>
          <p:nvPr/>
        </p:nvGrpSpPr>
        <p:grpSpPr bwMode="auto">
          <a:xfrm>
            <a:off x="4547200" y="1696421"/>
            <a:ext cx="1065818" cy="1362649"/>
            <a:chOff x="4102" y="935"/>
            <a:chExt cx="918" cy="1083"/>
          </a:xfrm>
        </p:grpSpPr>
        <p:pic>
          <p:nvPicPr>
            <p:cNvPr id="6186" name="Picture 13" descr="liwe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7" name="Text Box 14"/>
            <p:cNvSpPr txBox="1">
              <a:spLocks noChangeAspect="1" noChangeArrowheads="1"/>
            </p:cNvSpPr>
            <p:nvPr/>
          </p:nvSpPr>
          <p:spPr bwMode="auto">
            <a:xfrm>
              <a:off x="4102" y="1669"/>
              <a:ext cx="9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劉立偉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(JMST, 2000)</a:t>
              </a:r>
            </a:p>
          </p:txBody>
        </p:sp>
      </p:grpSp>
      <p:grpSp>
        <p:nvGrpSpPr>
          <p:cNvPr id="6153" name="Group 15"/>
          <p:cNvGrpSpPr>
            <a:grpSpLocks noChangeAspect="1"/>
          </p:cNvGrpSpPr>
          <p:nvPr/>
        </p:nvGrpSpPr>
        <p:grpSpPr bwMode="auto">
          <a:xfrm>
            <a:off x="7237007" y="1989594"/>
            <a:ext cx="947872" cy="1219893"/>
            <a:chOff x="4572" y="935"/>
            <a:chExt cx="954" cy="1134"/>
          </a:xfrm>
        </p:grpSpPr>
        <p:pic>
          <p:nvPicPr>
            <p:cNvPr id="6184" name="Picture 16" descr="untitl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935"/>
              <a:ext cx="954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5" name="Text Box 17"/>
            <p:cNvSpPr txBox="1">
              <a:spLocks noChangeAspect="1" noChangeArrowheads="1"/>
            </p:cNvSpPr>
            <p:nvPr/>
          </p:nvSpPr>
          <p:spPr bwMode="auto">
            <a:xfrm>
              <a:off x="4572" y="1661"/>
              <a:ext cx="952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蔡明宏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4" name="Group 18"/>
          <p:cNvGrpSpPr>
            <a:grpSpLocks noChangeAspect="1"/>
          </p:cNvGrpSpPr>
          <p:nvPr/>
        </p:nvGrpSpPr>
        <p:grpSpPr bwMode="auto">
          <a:xfrm>
            <a:off x="4081356" y="3213970"/>
            <a:ext cx="993689" cy="1248774"/>
            <a:chOff x="593" y="2296"/>
            <a:chExt cx="953" cy="1107"/>
          </a:xfrm>
        </p:grpSpPr>
        <p:pic>
          <p:nvPicPr>
            <p:cNvPr id="6182" name="Picture 19" descr="S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3" name="Text Box 20"/>
            <p:cNvSpPr txBox="1">
              <a:spLocks noChangeAspect="1" noChangeArrowheads="1"/>
            </p:cNvSpPr>
            <p:nvPr/>
          </p:nvSpPr>
          <p:spPr bwMode="auto">
            <a:xfrm>
              <a:off x="593" y="3014"/>
              <a:ext cx="953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高聖凱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5" name="Group 21"/>
          <p:cNvGrpSpPr>
            <a:grpSpLocks noChangeAspect="1"/>
          </p:cNvGrpSpPr>
          <p:nvPr/>
        </p:nvGrpSpPr>
        <p:grpSpPr bwMode="auto">
          <a:xfrm>
            <a:off x="8080965" y="1874674"/>
            <a:ext cx="996553" cy="1267217"/>
            <a:chOff x="1615" y="2296"/>
            <a:chExt cx="915" cy="1073"/>
          </a:xfrm>
        </p:grpSpPr>
        <p:pic>
          <p:nvPicPr>
            <p:cNvPr id="6180" name="Picture 22" descr="C_C_Hsie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23"/>
            <p:cNvSpPr txBox="1">
              <a:spLocks noChangeAspect="1" noChangeArrowheads="1"/>
            </p:cNvSpPr>
            <p:nvPr/>
          </p:nvSpPr>
          <p:spPr bwMode="auto">
            <a:xfrm>
              <a:off x="1615" y="2998"/>
              <a:ext cx="862" cy="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謝正昌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56" name="Group 30"/>
          <p:cNvGrpSpPr>
            <a:grpSpLocks noChangeAspect="1"/>
          </p:cNvGrpSpPr>
          <p:nvPr/>
        </p:nvGrpSpPr>
        <p:grpSpPr bwMode="auto">
          <a:xfrm>
            <a:off x="2699302" y="3200828"/>
            <a:ext cx="786188" cy="1268299"/>
            <a:chOff x="2680" y="2523"/>
            <a:chExt cx="771" cy="1149"/>
          </a:xfrm>
        </p:grpSpPr>
        <p:pic>
          <p:nvPicPr>
            <p:cNvPr id="6178" name="Picture 31" descr="wu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2523"/>
              <a:ext cx="726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32"/>
            <p:cNvSpPr txBox="1">
              <a:spLocks noChangeAspect="1" noChangeArrowheads="1"/>
            </p:cNvSpPr>
            <p:nvPr/>
          </p:nvSpPr>
          <p:spPr bwMode="auto">
            <a:xfrm>
              <a:off x="2680" y="3275"/>
              <a:ext cx="771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吳國綸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(CM, 2008)</a:t>
              </a:r>
            </a:p>
          </p:txBody>
        </p:sp>
      </p:grpSp>
      <p:sp>
        <p:nvSpPr>
          <p:cNvPr id="6157" name="Rectangle 33"/>
          <p:cNvSpPr>
            <a:spLocks noChangeArrowheads="1"/>
          </p:cNvSpPr>
          <p:nvPr/>
        </p:nvSpPr>
        <p:spPr bwMode="auto">
          <a:xfrm>
            <a:off x="-653342" y="139613"/>
            <a:ext cx="13465628" cy="5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 smtClean="0"/>
              <a:t>以前</a:t>
            </a:r>
            <a:r>
              <a:rPr lang="zh-TW" altLang="en-US" dirty="0"/>
              <a:t>海洋</a:t>
            </a:r>
            <a:r>
              <a:rPr lang="zh-TW" altLang="en-US" dirty="0" smtClean="0"/>
              <a:t>大學部</a:t>
            </a:r>
            <a:r>
              <a:rPr lang="zh-TW" altLang="en-US" dirty="0" smtClean="0">
                <a:solidFill>
                  <a:srgbClr val="FF0000"/>
                </a:solidFill>
              </a:rPr>
              <a:t>河工</a:t>
            </a:r>
            <a:r>
              <a:rPr lang="zh-TW" altLang="en-US" dirty="0" smtClean="0"/>
              <a:t>學長</a:t>
            </a:r>
            <a:r>
              <a:rPr lang="zh-TW" altLang="en-US" dirty="0"/>
              <a:t>姊</a:t>
            </a:r>
            <a:r>
              <a:rPr lang="en-US" altLang="zh-TW" dirty="0"/>
              <a:t>(</a:t>
            </a:r>
            <a:r>
              <a:rPr lang="zh-TW" altLang="en-US" dirty="0"/>
              <a:t>帥哥美女</a:t>
            </a:r>
            <a:r>
              <a:rPr lang="en-US" altLang="zh-TW" dirty="0"/>
              <a:t>)</a:t>
            </a:r>
            <a:r>
              <a:rPr lang="zh-TW" altLang="en-US" dirty="0"/>
              <a:t>做的到</a:t>
            </a:r>
            <a:r>
              <a:rPr lang="zh-TW" altLang="en-US" dirty="0" smtClean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學弟妹</a:t>
            </a:r>
            <a:r>
              <a:rPr lang="zh-TW" altLang="en-US" dirty="0" smtClean="0">
                <a:solidFill>
                  <a:srgbClr val="FF0000"/>
                </a:solidFill>
              </a:rPr>
              <a:t>們</a:t>
            </a:r>
            <a:r>
              <a:rPr lang="zh-TW" altLang="en-US" dirty="0" smtClean="0"/>
              <a:t>一定行</a:t>
            </a:r>
            <a:endParaRPr lang="zh-TW" altLang="en-US" dirty="0"/>
          </a:p>
        </p:txBody>
      </p:sp>
      <p:grpSp>
        <p:nvGrpSpPr>
          <p:cNvPr id="6158" name="Group 42"/>
          <p:cNvGrpSpPr>
            <a:grpSpLocks/>
          </p:cNvGrpSpPr>
          <p:nvPr/>
        </p:nvGrpSpPr>
        <p:grpSpPr bwMode="auto">
          <a:xfrm>
            <a:off x="5631434" y="4976199"/>
            <a:ext cx="825104" cy="1503304"/>
            <a:chOff x="4944" y="816"/>
            <a:chExt cx="933" cy="1658"/>
          </a:xfrm>
        </p:grpSpPr>
        <p:pic>
          <p:nvPicPr>
            <p:cNvPr id="6176" name="Picture 35" descr="CIMG060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" y="816"/>
              <a:ext cx="753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 Box 36"/>
            <p:cNvSpPr txBox="1">
              <a:spLocks noChangeAspect="1" noChangeArrowheads="1"/>
            </p:cNvSpPr>
            <p:nvPr/>
          </p:nvSpPr>
          <p:spPr bwMode="auto">
            <a:xfrm>
              <a:off x="4944" y="1990"/>
              <a:ext cx="933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蕭宇志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(ISOPE, 2010)</a:t>
              </a:r>
            </a:p>
          </p:txBody>
        </p:sp>
      </p:grpSp>
      <p:grpSp>
        <p:nvGrpSpPr>
          <p:cNvPr id="6159" name="Group 37"/>
          <p:cNvGrpSpPr>
            <a:grpSpLocks/>
          </p:cNvGrpSpPr>
          <p:nvPr/>
        </p:nvGrpSpPr>
        <p:grpSpPr bwMode="auto">
          <a:xfrm>
            <a:off x="6390232" y="1871783"/>
            <a:ext cx="924038" cy="1189783"/>
            <a:chOff x="5388" y="1430"/>
            <a:chExt cx="856" cy="1055"/>
          </a:xfrm>
        </p:grpSpPr>
        <p:pic>
          <p:nvPicPr>
            <p:cNvPr id="6174" name="Picture 38" descr="yeih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" y="1430"/>
              <a:ext cx="856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Text Box 39"/>
            <p:cNvSpPr txBox="1">
              <a:spLocks noChangeArrowheads="1"/>
            </p:cNvSpPr>
            <p:nvPr/>
          </p:nvSpPr>
          <p:spPr bwMode="auto">
            <a:xfrm>
              <a:off x="5388" y="2115"/>
              <a:ext cx="852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tIns="35100" rIns="67500" bIns="3510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ea typeface="細明體" panose="02020509000000000000" pitchFamily="49" charset="-120"/>
                </a:rPr>
                <a:t>葉雅婷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2004)</a:t>
              </a:r>
            </a:p>
          </p:txBody>
        </p:sp>
      </p:grpSp>
      <p:grpSp>
        <p:nvGrpSpPr>
          <p:cNvPr id="6160" name="Group 24"/>
          <p:cNvGrpSpPr>
            <a:grpSpLocks noChangeAspect="1"/>
          </p:cNvGrpSpPr>
          <p:nvPr/>
        </p:nvGrpSpPr>
        <p:grpSpPr bwMode="auto">
          <a:xfrm>
            <a:off x="3379351" y="3521076"/>
            <a:ext cx="829982" cy="1228575"/>
            <a:chOff x="2618" y="2296"/>
            <a:chExt cx="955" cy="1303"/>
          </a:xfrm>
        </p:grpSpPr>
        <p:pic>
          <p:nvPicPr>
            <p:cNvPr id="6172" name="Picture 25" descr="untitled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Text Box 26"/>
            <p:cNvSpPr txBox="1">
              <a:spLocks noChangeAspect="1" noChangeArrowheads="1"/>
            </p:cNvSpPr>
            <p:nvPr/>
          </p:nvSpPr>
          <p:spPr bwMode="auto">
            <a:xfrm>
              <a:off x="2618" y="2987"/>
              <a:ext cx="908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 dirty="0">
                  <a:solidFill>
                    <a:srgbClr val="0000CC"/>
                  </a:solidFill>
                  <a:ea typeface="細明體" panose="02020509000000000000" pitchFamily="49" charset="-120"/>
                </a:rPr>
                <a:t>余尚儒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61" name="Group 49"/>
          <p:cNvGrpSpPr>
            <a:grpSpLocks/>
          </p:cNvGrpSpPr>
          <p:nvPr/>
        </p:nvGrpSpPr>
        <p:grpSpPr bwMode="auto">
          <a:xfrm>
            <a:off x="6066878" y="3474381"/>
            <a:ext cx="1224488" cy="1540935"/>
            <a:chOff x="3798" y="2256"/>
            <a:chExt cx="1404" cy="1797"/>
          </a:xfrm>
        </p:grpSpPr>
        <p:pic>
          <p:nvPicPr>
            <p:cNvPr id="6170" name="Picture 40" descr="10403653_774519522581735_6166930572900708054_n (1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t="4291" r="22226" b="46811"/>
            <a:stretch>
              <a:fillRect/>
            </a:stretch>
          </p:blipFill>
          <p:spPr bwMode="auto">
            <a:xfrm>
              <a:off x="4128" y="2256"/>
              <a:ext cx="901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Text Box 41"/>
            <p:cNvSpPr txBox="1">
              <a:spLocks noChangeAspect="1" noChangeArrowheads="1"/>
            </p:cNvSpPr>
            <p:nvPr/>
          </p:nvSpPr>
          <p:spPr bwMode="auto">
            <a:xfrm>
              <a:off x="3798" y="3380"/>
              <a:ext cx="1404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高怡絹</a:t>
              </a:r>
              <a:endParaRPr lang="en-US" altLang="zh-TW" sz="900">
                <a:solidFill>
                  <a:srgbClr val="0000CC"/>
                </a:solidFill>
                <a:ea typeface="細明體" panose="02020509000000000000" pitchFamily="49" charset="-120"/>
              </a:endParaRP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(Acta Mechanica, 2014)</a:t>
              </a:r>
            </a:p>
          </p:txBody>
        </p:sp>
      </p:grpSp>
      <p:grpSp>
        <p:nvGrpSpPr>
          <p:cNvPr id="6162" name="Group 46"/>
          <p:cNvGrpSpPr>
            <a:grpSpLocks/>
          </p:cNvGrpSpPr>
          <p:nvPr/>
        </p:nvGrpSpPr>
        <p:grpSpPr bwMode="auto">
          <a:xfrm>
            <a:off x="4876044" y="3583579"/>
            <a:ext cx="915591" cy="1389203"/>
            <a:chOff x="3216" y="2256"/>
            <a:chExt cx="933" cy="1401"/>
          </a:xfrm>
        </p:grpSpPr>
        <p:sp>
          <p:nvSpPr>
            <p:cNvPr id="6168" name="Text Box 29"/>
            <p:cNvSpPr txBox="1">
              <a:spLocks noChangeAspect="1" noChangeArrowheads="1"/>
            </p:cNvSpPr>
            <p:nvPr/>
          </p:nvSpPr>
          <p:spPr bwMode="auto">
            <a:xfrm>
              <a:off x="3216" y="3215"/>
              <a:ext cx="93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李家瑋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  <p:pic>
          <p:nvPicPr>
            <p:cNvPr id="6169" name="Picture 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256"/>
              <a:ext cx="803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3" name="Group 48"/>
          <p:cNvGrpSpPr>
            <a:grpSpLocks/>
          </p:cNvGrpSpPr>
          <p:nvPr/>
        </p:nvGrpSpPr>
        <p:grpSpPr bwMode="auto">
          <a:xfrm>
            <a:off x="7109069" y="3359919"/>
            <a:ext cx="729630" cy="1147500"/>
            <a:chOff x="4971" y="2400"/>
            <a:chExt cx="933" cy="1477"/>
          </a:xfrm>
        </p:grpSpPr>
        <p:sp>
          <p:nvSpPr>
            <p:cNvPr id="6166" name="Text Box 43"/>
            <p:cNvSpPr txBox="1">
              <a:spLocks noChangeAspect="1" noChangeArrowheads="1"/>
            </p:cNvSpPr>
            <p:nvPr/>
          </p:nvSpPr>
          <p:spPr bwMode="auto">
            <a:xfrm>
              <a:off x="4971" y="3312"/>
              <a:ext cx="933" cy="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 dirty="0">
                  <a:solidFill>
                    <a:srgbClr val="0000CC"/>
                  </a:solidFill>
                  <a:ea typeface="細明體" panose="02020509000000000000" pitchFamily="49" charset="-120"/>
                </a:rPr>
                <a:t>凃雅瀞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(CS, 2014)</a:t>
              </a:r>
            </a:p>
          </p:txBody>
        </p:sp>
        <p:pic>
          <p:nvPicPr>
            <p:cNvPr id="6167" name="Picture 47" descr="10752_872806576067527_650411578918296867_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14999" r="49686" b="48137"/>
            <a:stretch>
              <a:fillRect/>
            </a:stretch>
          </p:blipFill>
          <p:spPr bwMode="auto">
            <a:xfrm>
              <a:off x="5040" y="2400"/>
              <a:ext cx="68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4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308326"/>
            <a:ext cx="732450" cy="9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 Box 43"/>
          <p:cNvSpPr txBox="1">
            <a:spLocks noChangeAspect="1" noChangeArrowheads="1"/>
          </p:cNvSpPr>
          <p:nvPr/>
        </p:nvSpPr>
        <p:spPr bwMode="auto">
          <a:xfrm>
            <a:off x="8396694" y="4093873"/>
            <a:ext cx="99774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黃乙玲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(AML, 2019)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40" y="4469234"/>
            <a:ext cx="500498" cy="6671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17" y="4476320"/>
            <a:ext cx="560785" cy="6671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71" y="4468717"/>
            <a:ext cx="456884" cy="6631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4481128"/>
            <a:ext cx="495310" cy="657566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6953250" y="5143500"/>
            <a:ext cx="2737928" cy="38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lnSpc>
                <a:spcPts val="900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邵程祥</a:t>
            </a:r>
            <a:r>
              <a:rPr lang="en-US" altLang="zh-TW" sz="900" dirty="0">
                <a:solidFill>
                  <a:srgbClr val="0000CC"/>
                </a:solidFill>
                <a:ea typeface="細明體" panose="02020509000000000000" pitchFamily="49" charset="-120"/>
              </a:rPr>
              <a:t>&amp;</a:t>
            </a: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呂政軒        戴暐宸     周彥廷</a:t>
            </a:r>
          </a:p>
          <a:p>
            <a:pPr>
              <a:lnSpc>
                <a:spcPts val="900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825" dirty="0">
                <a:solidFill>
                  <a:srgbClr val="CC3300"/>
                </a:solidFill>
                <a:ea typeface="細明體" panose="02020509000000000000" pitchFamily="49" charset="-120"/>
              </a:rPr>
              <a:t>                   </a:t>
            </a:r>
            <a:r>
              <a:rPr lang="en-US" altLang="zh-TW" sz="825" dirty="0">
                <a:solidFill>
                  <a:srgbClr val="CC3300"/>
                </a:solidFill>
                <a:ea typeface="細明體" panose="02020509000000000000" pitchFamily="49" charset="-120"/>
              </a:rPr>
              <a:t>(JOM, 2021)</a:t>
            </a:r>
            <a:r>
              <a:rPr lang="zh-TW" altLang="en-US" sz="825" dirty="0">
                <a:solidFill>
                  <a:srgbClr val="CC3300"/>
                </a:solidFill>
                <a:ea typeface="細明體" panose="02020509000000000000" pitchFamily="49" charset="-120"/>
              </a:rPr>
              <a:t>     </a:t>
            </a:r>
            <a:r>
              <a:rPr lang="en-US" altLang="zh-TW" sz="825" dirty="0">
                <a:solidFill>
                  <a:srgbClr val="CC3300"/>
                </a:solidFill>
                <a:ea typeface="細明體" panose="02020509000000000000" pitchFamily="49" charset="-120"/>
              </a:rPr>
              <a:t>(CPAA, 2021)  (EABE2021)</a:t>
            </a:r>
          </a:p>
        </p:txBody>
      </p:sp>
      <p:pic>
        <p:nvPicPr>
          <p:cNvPr id="1027" name="Picture 3" descr="浩真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53" y="4572300"/>
            <a:ext cx="560979" cy="82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3123642" y="5191658"/>
            <a:ext cx="997744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高浩真</a:t>
            </a:r>
            <a:endParaRPr lang="en-US" altLang="zh-TW" sz="900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(JLFNVAC, 2022)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3"/>
          <a:srcRect l="2776" t="33338" r="41674" b="11630"/>
          <a:stretch/>
        </p:blipFill>
        <p:spPr>
          <a:xfrm>
            <a:off x="4114853" y="4540169"/>
            <a:ext cx="623569" cy="823500"/>
          </a:xfrm>
          <a:prstGeom prst="rect">
            <a:avLst/>
          </a:prstGeom>
        </p:spPr>
      </p:pic>
      <p:sp>
        <p:nvSpPr>
          <p:cNvPr id="59" name="Text Box 43"/>
          <p:cNvSpPr txBox="1">
            <a:spLocks noChangeAspect="1" noChangeArrowheads="1"/>
          </p:cNvSpPr>
          <p:nvPr/>
        </p:nvSpPr>
        <p:spPr bwMode="auto">
          <a:xfrm>
            <a:off x="4509054" y="5170982"/>
            <a:ext cx="99774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曹美娜</a:t>
            </a:r>
            <a:endParaRPr lang="en-US" altLang="zh-TW" sz="900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(MRC, 2022)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8701" r="-398" b="16299"/>
          <a:stretch>
            <a:fillRect/>
          </a:stretch>
        </p:blipFill>
        <p:spPr bwMode="auto">
          <a:xfrm>
            <a:off x="9394439" y="3131473"/>
            <a:ext cx="756047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43"/>
          <p:cNvSpPr txBox="1">
            <a:spLocks noChangeAspect="1" noChangeArrowheads="1"/>
          </p:cNvSpPr>
          <p:nvPr/>
        </p:nvSpPr>
        <p:spPr bwMode="auto">
          <a:xfrm>
            <a:off x="10157721" y="369234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臧紀甯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(JCIE, 2023)</a:t>
            </a:r>
          </a:p>
        </p:txBody>
      </p:sp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8946174" y="3856884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(JCIE®, 2023)</a:t>
            </a:r>
          </a:p>
        </p:txBody>
      </p:sp>
      <p:pic>
        <p:nvPicPr>
          <p:cNvPr id="64" name="圖片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23242" r="2791" b="3281"/>
          <a:stretch>
            <a:fillRect/>
          </a:stretch>
        </p:blipFill>
        <p:spPr bwMode="auto">
          <a:xfrm>
            <a:off x="9485258" y="4284926"/>
            <a:ext cx="10064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43"/>
          <p:cNvSpPr txBox="1">
            <a:spLocks noChangeAspect="1" noChangeArrowheads="1"/>
          </p:cNvSpPr>
          <p:nvPr/>
        </p:nvSpPr>
        <p:spPr bwMode="auto">
          <a:xfrm>
            <a:off x="9209247" y="5351432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曹美娜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(MRC, 2023)</a:t>
            </a:r>
          </a:p>
        </p:txBody>
      </p:sp>
      <p:pic>
        <p:nvPicPr>
          <p:cNvPr id="66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2089" y="1149064"/>
            <a:ext cx="1487615" cy="1473088"/>
          </a:xfrm>
          <a:prstGeom prst="rect">
            <a:avLst/>
          </a:prstGeom>
        </p:spPr>
      </p:pic>
      <p:pic>
        <p:nvPicPr>
          <p:cNvPr id="69" name="圖片 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211" y="1232775"/>
            <a:ext cx="1197506" cy="1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79" y="4951919"/>
            <a:ext cx="1095518" cy="10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70" descr="\\140.121.146.149\web\member\50047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82" y="2947176"/>
            <a:ext cx="746522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43"/>
          <p:cNvSpPr txBox="1">
            <a:spLocks noChangeAspect="1" noChangeArrowheads="1"/>
          </p:cNvSpPr>
          <p:nvPr/>
        </p:nvSpPr>
        <p:spPr bwMode="auto">
          <a:xfrm>
            <a:off x="10309409" y="3877501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臧紀甯 </a:t>
            </a:r>
            <a:r>
              <a:rPr lang="en-US" altLang="zh-TW" sz="900" dirty="0" smtClean="0">
                <a:solidFill>
                  <a:srgbClr val="CC3300"/>
                </a:solidFill>
                <a:ea typeface="細明體" panose="02020509000000000000" pitchFamily="49" charset="-120"/>
              </a:rPr>
              <a:t>(</a:t>
            </a:r>
            <a:r>
              <a:rPr lang="en-US" altLang="zh-TW" sz="900" dirty="0" smtClean="0">
                <a:solidFill>
                  <a:srgbClr val="CC3300"/>
                </a:solidFill>
                <a:ea typeface="細明體" panose="02020509000000000000" pitchFamily="49" charset="-120"/>
              </a:rPr>
              <a:t>ASCE, JAE</a:t>
            </a:r>
            <a:r>
              <a:rPr lang="en-US" altLang="zh-TW" sz="900" dirty="0" smtClean="0">
                <a:solidFill>
                  <a:srgbClr val="CC3300"/>
                </a:solidFill>
                <a:ea typeface="細明體" panose="02020509000000000000" pitchFamily="49" charset="-120"/>
              </a:rPr>
              <a:t>, 2025)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411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00046" y="997568"/>
            <a:ext cx="924211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NTOU MSV </a:t>
            </a:r>
            <a:r>
              <a:rPr lang="zh-TW" alt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大學生</a:t>
            </a:r>
            <a:r>
              <a:rPr lang="en-US" altLang="zh-TW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r>
              <a:rPr lang="zh-TW" alt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論文成功案例</a:t>
            </a:r>
            <a:r>
              <a:rPr lang="en-US" altLang="zh-TW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(1984-2025)</a:t>
            </a:r>
            <a:r>
              <a:rPr lang="zh-TW" alt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小兵立大功</a:t>
            </a:r>
            <a:endParaRPr lang="zh-TW" altLang="en-US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75" name="Rectangle 12"/>
          <p:cNvSpPr>
            <a:spLocks noChangeArrowheads="1"/>
          </p:cNvSpPr>
          <p:nvPr/>
        </p:nvSpPr>
        <p:spPr bwMode="auto">
          <a:xfrm>
            <a:off x="3524253" y="1376084"/>
            <a:ext cx="184731" cy="2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013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925989" y="1573768"/>
            <a:ext cx="679994" cy="55983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3038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endParaRPr lang="zh-TW" altLang="en-US" sz="3038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9877" name="群組 17"/>
          <p:cNvGrpSpPr>
            <a:grpSpLocks/>
          </p:cNvGrpSpPr>
          <p:nvPr/>
        </p:nvGrpSpPr>
        <p:grpSpPr bwMode="auto">
          <a:xfrm>
            <a:off x="2676533" y="2102943"/>
            <a:ext cx="3417844" cy="1309073"/>
            <a:chOff x="827584" y="1399034"/>
            <a:chExt cx="6075887" cy="2327202"/>
          </a:xfrm>
        </p:grpSpPr>
        <p:grpSp>
          <p:nvGrpSpPr>
            <p:cNvPr id="79905" name="群組 16"/>
            <p:cNvGrpSpPr>
              <a:grpSpLocks/>
            </p:cNvGrpSpPr>
            <p:nvPr/>
          </p:nvGrpSpPr>
          <p:grpSpPr bwMode="auto">
            <a:xfrm>
              <a:off x="827584" y="1399034"/>
              <a:ext cx="5976664" cy="2327202"/>
              <a:chOff x="827584" y="1399034"/>
              <a:chExt cx="5976664" cy="2327202"/>
            </a:xfrm>
          </p:grpSpPr>
          <p:grpSp>
            <p:nvGrpSpPr>
              <p:cNvPr id="79907" name="群組 15"/>
              <p:cNvGrpSpPr>
                <a:grpSpLocks/>
              </p:cNvGrpSpPr>
              <p:nvPr/>
            </p:nvGrpSpPr>
            <p:grpSpPr bwMode="auto">
              <a:xfrm>
                <a:off x="827584" y="1399034"/>
                <a:ext cx="5976664" cy="2327202"/>
                <a:chOff x="827584" y="1399034"/>
                <a:chExt cx="5976664" cy="2327202"/>
              </a:xfrm>
            </p:grpSpPr>
            <p:grpSp>
              <p:nvGrpSpPr>
                <p:cNvPr id="79909" name="群組 14"/>
                <p:cNvGrpSpPr>
                  <a:grpSpLocks/>
                </p:cNvGrpSpPr>
                <p:nvPr/>
              </p:nvGrpSpPr>
              <p:grpSpPr bwMode="auto">
                <a:xfrm>
                  <a:off x="827584" y="1399034"/>
                  <a:ext cx="5976664" cy="2327202"/>
                  <a:chOff x="827584" y="1399034"/>
                  <a:chExt cx="5976664" cy="2327202"/>
                </a:xfrm>
              </p:grpSpPr>
              <p:grpSp>
                <p:nvGrpSpPr>
                  <p:cNvPr id="79911" name="群組 10"/>
                  <p:cNvGrpSpPr>
                    <a:grpSpLocks/>
                  </p:cNvGrpSpPr>
                  <p:nvPr/>
                </p:nvGrpSpPr>
                <p:grpSpPr bwMode="auto">
                  <a:xfrm>
                    <a:off x="847456" y="1399034"/>
                    <a:ext cx="5956792" cy="1885950"/>
                    <a:chOff x="127224" y="1268760"/>
                    <a:chExt cx="5956792" cy="1885950"/>
                  </a:xfrm>
                </p:grpSpPr>
                <p:pic>
                  <p:nvPicPr>
                    <p:cNvPr id="79913" name="Picture 9" descr="Advances in Engineering Software 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224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4" name="Picture 10" descr="Applied Mathematical Modelling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19672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5" name="Picture 11" descr="海洋學刊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41357" y="1268760"/>
                      <a:ext cx="1398588" cy="18684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6" name="Picture 13" descr="IJCNAA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1268760"/>
                      <a:ext cx="1368000" cy="1800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79912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7584" y="3284983"/>
                    <a:ext cx="1539383" cy="4412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1996</a:t>
                    </a:r>
                    <a:r>
                      <a:rPr kumimoji="0" lang="zh-TW" altLang="en-US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鄭岳世</a:t>
                    </a:r>
                  </a:p>
                </p:txBody>
              </p:sp>
            </p:grpSp>
            <p:sp>
              <p:nvSpPr>
                <p:cNvPr id="79910" name="文字方塊 23"/>
                <p:cNvSpPr txBox="1">
                  <a:spLocks noChangeArrowheads="1"/>
                </p:cNvSpPr>
                <p:nvPr/>
              </p:nvSpPr>
              <p:spPr bwMode="auto">
                <a:xfrm>
                  <a:off x="2309765" y="3284983"/>
                  <a:ext cx="1539383" cy="4412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1998</a:t>
                  </a:r>
                  <a:r>
                    <a:rPr kumimoji="0" lang="zh-TW" altLang="en-US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陳桂鴻</a:t>
                  </a:r>
                </a:p>
              </p:txBody>
            </p:sp>
          </p:grpSp>
          <p:sp>
            <p:nvSpPr>
              <p:cNvPr id="79908" name="文字方塊 24"/>
              <p:cNvSpPr txBox="1">
                <a:spLocks noChangeArrowheads="1"/>
              </p:cNvSpPr>
              <p:nvPr/>
            </p:nvSpPr>
            <p:spPr bwMode="auto">
              <a:xfrm>
                <a:off x="3893941" y="3284983"/>
                <a:ext cx="1539383" cy="441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2000</a:t>
                </a:r>
                <a:r>
                  <a:rPr kumimoji="0" lang="zh-TW" altLang="en-US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劉立偉</a:t>
                </a:r>
              </a:p>
            </p:txBody>
          </p:sp>
        </p:grpSp>
        <p:sp>
          <p:nvSpPr>
            <p:cNvPr id="79906" name="文字方塊 25"/>
            <p:cNvSpPr txBox="1">
              <a:spLocks noChangeArrowheads="1"/>
            </p:cNvSpPr>
            <p:nvPr/>
          </p:nvSpPr>
          <p:spPr bwMode="auto">
            <a:xfrm>
              <a:off x="5364088" y="3278130"/>
              <a:ext cx="1539383" cy="44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2002</a:t>
              </a:r>
              <a:r>
                <a:rPr kumimoji="0" lang="zh-TW" altLang="en-US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 林盛益</a:t>
              </a:r>
              <a:endParaRPr kumimoji="0" lang="en-US" altLang="zh-TW" sz="1013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9878" name="群組 26"/>
          <p:cNvGrpSpPr>
            <a:grpSpLocks/>
          </p:cNvGrpSpPr>
          <p:nvPr/>
        </p:nvGrpSpPr>
        <p:grpSpPr bwMode="auto">
          <a:xfrm>
            <a:off x="2724151" y="3383459"/>
            <a:ext cx="5848379" cy="1914470"/>
            <a:chOff x="1589684" y="3787782"/>
            <a:chExt cx="10398362" cy="3402850"/>
          </a:xfrm>
        </p:grpSpPr>
        <p:grpSp>
          <p:nvGrpSpPr>
            <p:cNvPr id="79887" name="群組 22"/>
            <p:cNvGrpSpPr>
              <a:grpSpLocks/>
            </p:cNvGrpSpPr>
            <p:nvPr/>
          </p:nvGrpSpPr>
          <p:grpSpPr bwMode="auto">
            <a:xfrm>
              <a:off x="1589684" y="3787782"/>
              <a:ext cx="10398362" cy="3402850"/>
              <a:chOff x="1589684" y="3787782"/>
              <a:chExt cx="10398362" cy="3402850"/>
            </a:xfrm>
          </p:grpSpPr>
          <p:grpSp>
            <p:nvGrpSpPr>
              <p:cNvPr id="79889" name="群組 21"/>
              <p:cNvGrpSpPr>
                <a:grpSpLocks/>
              </p:cNvGrpSpPr>
              <p:nvPr/>
            </p:nvGrpSpPr>
            <p:grpSpPr bwMode="auto">
              <a:xfrm>
                <a:off x="1589684" y="3787782"/>
                <a:ext cx="10398362" cy="3402850"/>
                <a:chOff x="1589684" y="3787782"/>
                <a:chExt cx="10398362" cy="3402850"/>
              </a:xfrm>
            </p:grpSpPr>
            <p:grpSp>
              <p:nvGrpSpPr>
                <p:cNvPr id="79891" name="群組 20"/>
                <p:cNvGrpSpPr>
                  <a:grpSpLocks/>
                </p:cNvGrpSpPr>
                <p:nvPr/>
              </p:nvGrpSpPr>
              <p:grpSpPr bwMode="auto">
                <a:xfrm>
                  <a:off x="1589684" y="3787782"/>
                  <a:ext cx="10398362" cy="3402850"/>
                  <a:chOff x="1589684" y="3787782"/>
                  <a:chExt cx="10398362" cy="3402850"/>
                </a:xfrm>
              </p:grpSpPr>
              <p:grpSp>
                <p:nvGrpSpPr>
                  <p:cNvPr id="79893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89684" y="3787782"/>
                    <a:ext cx="10398362" cy="3402850"/>
                    <a:chOff x="1589684" y="3787782"/>
                    <a:chExt cx="10398362" cy="3402850"/>
                  </a:xfrm>
                </p:grpSpPr>
                <p:grpSp>
                  <p:nvGrpSpPr>
                    <p:cNvPr id="79895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0043" y="3787782"/>
                      <a:ext cx="10368003" cy="3402850"/>
                      <a:chOff x="1620043" y="3787782"/>
                      <a:chExt cx="10368003" cy="3402850"/>
                    </a:xfrm>
                  </p:grpSpPr>
                  <p:grpSp>
                    <p:nvGrpSpPr>
                      <p:cNvPr id="79897" name="群組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0043" y="3787782"/>
                        <a:ext cx="8888136" cy="1885950"/>
                        <a:chOff x="1620043" y="4256620"/>
                        <a:chExt cx="8888136" cy="1885950"/>
                      </a:xfrm>
                    </p:grpSpPr>
                    <p:pic>
                      <p:nvPicPr>
                        <p:cNvPr id="79899" name="Picture 3" descr="EEEV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7861" y="4266742"/>
                          <a:ext cx="1381125" cy="180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0" name="Picture 4" descr="ActaMechanica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416" y="4257218"/>
                          <a:ext cx="13716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1" name="Picture 5" descr="ISOPE_J_Face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4279575"/>
                          <a:ext cx="13680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2" name="Picture 6" descr="Computational Mechanic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357" y="4256620"/>
                          <a:ext cx="1343025" cy="1885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3" name="Picture 7" descr="Engineering Analysis with Boundary Element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0673" y="4266742"/>
                          <a:ext cx="1287506" cy="1809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4" name="Picture 8" descr="cover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043" y="4258995"/>
                          <a:ext cx="1381125" cy="187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79898" name="文字方塊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85805" y="5641217"/>
                        <a:ext cx="2802241" cy="1549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90000"/>
                          <a:buChar char="•"/>
                          <a:defRPr kumimoji="1" sz="32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Char char="•"/>
                          <a:defRPr kumimoji="1" sz="24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2004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葉雅婷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謝正昌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李家瑋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余尚儒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周彥廷 </a:t>
                        </a: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邵程祥</a:t>
                        </a:r>
                      </a:p>
                    </p:txBody>
                  </p:sp>
                </p:grpSp>
                <p:sp>
                  <p:nvSpPr>
                    <p:cNvPr id="79896" name="文字方塊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9684" y="5673732"/>
                      <a:ext cx="1539638" cy="718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013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1013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 蔡明宏</a:t>
                      </a:r>
                      <a:endParaRPr kumimoji="0" lang="en-US" altLang="zh-TW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013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1013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 高聖凱</a:t>
                      </a:r>
                    </a:p>
                  </p:txBody>
                </p:sp>
              </p:grpSp>
              <p:sp>
                <p:nvSpPr>
                  <p:cNvPr id="79894" name="文字方塊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1852" y="5663543"/>
                    <a:ext cx="1539638" cy="4411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2008</a:t>
                    </a:r>
                    <a:r>
                      <a:rPr kumimoji="0" lang="zh-TW" altLang="en-US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吳國倫</a:t>
                    </a:r>
                  </a:p>
                </p:txBody>
              </p:sp>
            </p:grpSp>
            <p:sp>
              <p:nvSpPr>
                <p:cNvPr id="79892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4572000" y="5630012"/>
                  <a:ext cx="1539638" cy="441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2010</a:t>
                  </a:r>
                  <a:r>
                    <a:rPr kumimoji="0" lang="zh-TW" altLang="en-US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蕭宇志</a:t>
                  </a:r>
                </a:p>
              </p:txBody>
            </p:sp>
          </p:grpSp>
          <p:sp>
            <p:nvSpPr>
              <p:cNvPr id="79890" name="文字方塊 31"/>
              <p:cNvSpPr txBox="1">
                <a:spLocks noChangeArrowheads="1"/>
              </p:cNvSpPr>
              <p:nvPr/>
            </p:nvSpPr>
            <p:spPr bwMode="auto">
              <a:xfrm>
                <a:off x="6126188" y="5630012"/>
                <a:ext cx="1539638" cy="44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2014</a:t>
                </a:r>
                <a:r>
                  <a:rPr kumimoji="0" lang="zh-TW" altLang="en-US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高怡絹</a:t>
                </a:r>
                <a:endParaRPr kumimoji="0" lang="en-US" altLang="zh-TW" sz="1013" b="1">
                  <a:solidFill>
                    <a:srgbClr val="0066C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888" name="文字方塊 32"/>
            <p:cNvSpPr txBox="1">
              <a:spLocks noChangeArrowheads="1"/>
            </p:cNvSpPr>
            <p:nvPr/>
          </p:nvSpPr>
          <p:spPr bwMode="auto">
            <a:xfrm>
              <a:off x="7668345" y="5607652"/>
              <a:ext cx="1539638" cy="44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2016</a:t>
              </a:r>
              <a:r>
                <a:rPr kumimoji="0" lang="zh-TW" altLang="en-US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 凃雅瀞</a:t>
              </a:r>
              <a:endParaRPr kumimoji="0" lang="en-US" altLang="zh-TW" sz="1013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9879" name="文字方塊 33"/>
          <p:cNvSpPr txBox="1">
            <a:spLocks noChangeArrowheads="1"/>
          </p:cNvSpPr>
          <p:nvPr/>
        </p:nvSpPr>
        <p:spPr bwMode="auto">
          <a:xfrm>
            <a:off x="3228896" y="330796"/>
            <a:ext cx="7158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目前已有</a:t>
            </a:r>
            <a:r>
              <a:rPr kumimoji="0"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篇</a:t>
            </a:r>
            <a:r>
              <a:rPr kumimoji="0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文章刊登，遍及</a:t>
            </a:r>
            <a:r>
              <a:rPr kumimoji="0"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kumimoji="0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期刊</a:t>
            </a:r>
            <a:r>
              <a:rPr kumimoji="0" lang="en-US" altLang="zh-TW" sz="1013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kumimoji="0" lang="zh-TW" altLang="en-US" sz="1013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08791" y="5058865"/>
            <a:ext cx="1800493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有為者，亦若是</a:t>
            </a:r>
            <a:endParaRPr lang="zh-TW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81" name="文字方塊 32"/>
          <p:cNvSpPr txBox="1">
            <a:spLocks noChangeArrowheads="1"/>
          </p:cNvSpPr>
          <p:nvPr/>
        </p:nvSpPr>
        <p:spPr bwMode="auto">
          <a:xfrm>
            <a:off x="6119822" y="3159688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2014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 凃雅瀞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9882" name="Picture 2" descr="Wave Motion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72" y="2151298"/>
            <a:ext cx="789385" cy="98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圖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36" y="2159542"/>
            <a:ext cx="703660" cy="96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文字方塊 32"/>
          <p:cNvSpPr txBox="1">
            <a:spLocks noChangeArrowheads="1"/>
          </p:cNvSpPr>
          <p:nvPr/>
        </p:nvSpPr>
        <p:spPr bwMode="auto">
          <a:xfrm>
            <a:off x="6930638" y="3159574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2018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 陳聖劻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37" y="3389212"/>
            <a:ext cx="804966" cy="1023400"/>
          </a:xfrm>
          <a:prstGeom prst="rect">
            <a:avLst/>
          </a:prstGeom>
        </p:spPr>
      </p:pic>
      <p:sp>
        <p:nvSpPr>
          <p:cNvPr id="46" name="文字方塊 12"/>
          <p:cNvSpPr txBox="1">
            <a:spLocks noChangeArrowheads="1"/>
          </p:cNvSpPr>
          <p:nvPr/>
        </p:nvSpPr>
        <p:spPr bwMode="auto">
          <a:xfrm>
            <a:off x="7803914" y="4432016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戴暐宸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字方塊 12"/>
          <p:cNvSpPr txBox="1">
            <a:spLocks noChangeArrowheads="1"/>
          </p:cNvSpPr>
          <p:nvPr/>
        </p:nvSpPr>
        <p:spPr bwMode="auto">
          <a:xfrm>
            <a:off x="7784237" y="3032788"/>
            <a:ext cx="1284326" cy="4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周彥廷 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邵程祥 呂政軒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36" y="2018096"/>
            <a:ext cx="735886" cy="10329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3055" y="3396375"/>
            <a:ext cx="778292" cy="1039703"/>
          </a:xfrm>
          <a:prstGeom prst="rect">
            <a:avLst/>
          </a:prstGeom>
        </p:spPr>
      </p:pic>
      <p:sp>
        <p:nvSpPr>
          <p:cNvPr id="50" name="日期版面配置區 1"/>
          <p:cNvSpPr txBox="1">
            <a:spLocks/>
          </p:cNvSpPr>
          <p:nvPr/>
        </p:nvSpPr>
        <p:spPr bwMode="auto">
          <a:xfrm>
            <a:off x="2781300" y="5618559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kumimoji="1" sz="32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8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4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1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7981950" y="5600700"/>
            <a:ext cx="1428750" cy="3429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hlink"/>
              </a:buClr>
              <a:buChar char="–"/>
              <a:defRPr kumimoji="1" sz="21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hlink"/>
              </a:buClr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543050" indent="-171450">
              <a:spcBef>
                <a:spcPct val="20000"/>
              </a:spcBef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    Page 3</a:t>
            </a:r>
          </a:p>
        </p:txBody>
      </p:sp>
      <p:sp>
        <p:nvSpPr>
          <p:cNvPr id="52" name="文字方塊 12"/>
          <p:cNvSpPr txBox="1">
            <a:spLocks noChangeArrowheads="1"/>
          </p:cNvSpPr>
          <p:nvPr/>
        </p:nvSpPr>
        <p:spPr bwMode="auto">
          <a:xfrm>
            <a:off x="8673057" y="4446504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高浩真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44576" y="2010755"/>
            <a:ext cx="775575" cy="1034100"/>
          </a:xfrm>
          <a:prstGeom prst="rect">
            <a:avLst/>
          </a:prstGeom>
        </p:spPr>
      </p:pic>
      <p:sp>
        <p:nvSpPr>
          <p:cNvPr id="53" name="文字方塊 12"/>
          <p:cNvSpPr txBox="1">
            <a:spLocks noChangeArrowheads="1"/>
          </p:cNvSpPr>
          <p:nvPr/>
        </p:nvSpPr>
        <p:spPr bwMode="auto">
          <a:xfrm>
            <a:off x="8541824" y="3032787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曹美娜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98" y="2389132"/>
            <a:ext cx="765166" cy="994328"/>
          </a:xfrm>
          <a:prstGeom prst="rect">
            <a:avLst/>
          </a:prstGeom>
        </p:spPr>
      </p:pic>
      <p:sp>
        <p:nvSpPr>
          <p:cNvPr id="54" name="Text Box 43"/>
          <p:cNvSpPr txBox="1">
            <a:spLocks noChangeAspect="1" noChangeArrowheads="1"/>
          </p:cNvSpPr>
          <p:nvPr/>
        </p:nvSpPr>
        <p:spPr bwMode="auto">
          <a:xfrm>
            <a:off x="9160385" y="342408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zh-TW" altLang="en-US" sz="900" dirty="0"/>
              <a:t>臧紀甯 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87" y="3819177"/>
            <a:ext cx="999174" cy="1424354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9134027" y="522156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57" y="3836216"/>
            <a:ext cx="1044463" cy="1392617"/>
          </a:xfrm>
          <a:prstGeom prst="rect">
            <a:avLst/>
          </a:prstGeom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10387600" y="5214304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60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7806" y="1912463"/>
            <a:ext cx="1487615" cy="1473088"/>
          </a:xfrm>
          <a:prstGeom prst="rect">
            <a:avLst/>
          </a:prstGeom>
        </p:spPr>
      </p:pic>
      <p:pic>
        <p:nvPicPr>
          <p:cNvPr id="61" name="圖片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157" y="129224"/>
            <a:ext cx="1197506" cy="1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76" y="4862072"/>
            <a:ext cx="1095518" cy="10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CE-JAE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634" y="2080767"/>
            <a:ext cx="947203" cy="12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10535831" y="333321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臧紀甯 </a:t>
            </a:r>
            <a:r>
              <a:rPr lang="en-US" altLang="zh-TW" sz="900" dirty="0" smtClean="0">
                <a:solidFill>
                  <a:srgbClr val="CC3300"/>
                </a:solidFill>
                <a:ea typeface="細明體" panose="02020509000000000000" pitchFamily="49" charset="-120"/>
              </a:rPr>
              <a:t>(</a:t>
            </a:r>
            <a:r>
              <a:rPr lang="en-US" altLang="zh-TW" sz="900" dirty="0" smtClean="0">
                <a:solidFill>
                  <a:srgbClr val="CC3300"/>
                </a:solidFill>
                <a:ea typeface="細明體" panose="02020509000000000000" pitchFamily="49" charset="-120"/>
              </a:rPr>
              <a:t>ASCE, JAE</a:t>
            </a:r>
            <a:r>
              <a:rPr lang="en-US" altLang="zh-TW" sz="900" dirty="0" smtClean="0">
                <a:solidFill>
                  <a:srgbClr val="CC3300"/>
                </a:solidFill>
                <a:ea typeface="細明體" panose="02020509000000000000" pitchFamily="49" charset="-120"/>
              </a:rPr>
              <a:t>, 2025)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50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946</Words>
  <Application>Microsoft Office PowerPoint</Application>
  <PresentationFormat>寬螢幕</PresentationFormat>
  <Paragraphs>163</Paragraphs>
  <Slides>3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13" baseType="lpstr">
      <vt:lpstr>細明體</vt:lpstr>
      <vt:lpstr>新細明體</vt:lpstr>
      <vt:lpstr>標楷體</vt:lpstr>
      <vt:lpstr>Arial</vt:lpstr>
      <vt:lpstr>Calibri</vt:lpstr>
      <vt:lpstr>Calibri Light</vt:lpstr>
      <vt:lpstr>Comic Sans MS</vt:lpstr>
      <vt:lpstr>Tahoma</vt:lpstr>
      <vt:lpstr>Times New Roman</vt:lpstr>
      <vt:lpstr>Office 佈景主題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2024-12-13T01:39:06Z</dcterms:created>
  <dcterms:modified xsi:type="dcterms:W3CDTF">2025-10-08T07:16:40Z</dcterms:modified>
</cp:coreProperties>
</file>