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911" r:id="rId2"/>
    <p:sldId id="912" r:id="rId3"/>
    <p:sldId id="913" r:id="rId4"/>
  </p:sldIdLst>
  <p:sldSz cx="12192000" cy="6858000"/>
  <p:notesSz cx="9928225" cy="679767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CC"/>
    <a:srgbClr val="FF5050"/>
    <a:srgbClr val="FF7C80"/>
    <a:srgbClr val="FF9900"/>
    <a:srgbClr val="FBE5D6"/>
    <a:srgbClr val="008080"/>
    <a:srgbClr val="006666"/>
    <a:srgbClr val="009999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3578" autoAdjust="0"/>
  </p:normalViewPr>
  <p:slideViewPr>
    <p:cSldViewPr snapToGrid="0">
      <p:cViewPr>
        <p:scale>
          <a:sx n="75" d="100"/>
          <a:sy n="75" d="100"/>
        </p:scale>
        <p:origin x="2654" y="-45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20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5"/>
            <a:ext cx="4302232" cy="341064"/>
          </a:xfrm>
          <a:prstGeom prst="rect">
            <a:avLst/>
          </a:prstGeom>
        </p:spPr>
        <p:txBody>
          <a:bodyPr vert="horz" lIns="92030" tIns="46016" rIns="92030" bIns="46016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623696" y="5"/>
            <a:ext cx="4302232" cy="341064"/>
          </a:xfrm>
          <a:prstGeom prst="rect">
            <a:avLst/>
          </a:prstGeom>
        </p:spPr>
        <p:txBody>
          <a:bodyPr vert="horz" lIns="92030" tIns="46016" rIns="92030" bIns="46016" rtlCol="0"/>
          <a:lstStyle>
            <a:lvl1pPr algn="r">
              <a:defRPr sz="1200"/>
            </a:lvl1pPr>
          </a:lstStyle>
          <a:p>
            <a:fld id="{8314DC92-4CE5-4094-A024-90A204A08C1E}" type="datetimeFigureOut">
              <a:rPr lang="zh-TW" altLang="en-US" smtClean="0"/>
              <a:t>2026/3/28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6456613"/>
            <a:ext cx="4302232" cy="341063"/>
          </a:xfrm>
          <a:prstGeom prst="rect">
            <a:avLst/>
          </a:prstGeom>
        </p:spPr>
        <p:txBody>
          <a:bodyPr vert="horz" lIns="92030" tIns="46016" rIns="92030" bIns="46016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623696" y="6456613"/>
            <a:ext cx="4302232" cy="341063"/>
          </a:xfrm>
          <a:prstGeom prst="rect">
            <a:avLst/>
          </a:prstGeom>
        </p:spPr>
        <p:txBody>
          <a:bodyPr vert="horz" lIns="92030" tIns="46016" rIns="92030" bIns="46016" rtlCol="0" anchor="b"/>
          <a:lstStyle>
            <a:lvl1pPr algn="r">
              <a:defRPr sz="1200"/>
            </a:lvl1pPr>
          </a:lstStyle>
          <a:p>
            <a:fld id="{9E607B0E-101D-46FE-9F35-8E9C13F1B5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7842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5"/>
            <a:ext cx="4302232" cy="341064"/>
          </a:xfrm>
          <a:prstGeom prst="rect">
            <a:avLst/>
          </a:prstGeom>
        </p:spPr>
        <p:txBody>
          <a:bodyPr vert="horz" lIns="92030" tIns="46016" rIns="92030" bIns="46016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623696" y="5"/>
            <a:ext cx="4302232" cy="341064"/>
          </a:xfrm>
          <a:prstGeom prst="rect">
            <a:avLst/>
          </a:prstGeom>
        </p:spPr>
        <p:txBody>
          <a:bodyPr vert="horz" lIns="92030" tIns="46016" rIns="92030" bIns="46016" rtlCol="0"/>
          <a:lstStyle>
            <a:lvl1pPr algn="r">
              <a:defRPr sz="1200"/>
            </a:lvl1pPr>
          </a:lstStyle>
          <a:p>
            <a:fld id="{03046C9F-325E-474B-9BB3-9E08D531FB5C}" type="datetimeFigureOut">
              <a:rPr lang="zh-TW" altLang="en-US" smtClean="0"/>
              <a:t>2026/3/28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0" tIns="46016" rIns="92030" bIns="46016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92823" y="3271386"/>
            <a:ext cx="7942580" cy="2676585"/>
          </a:xfrm>
          <a:prstGeom prst="rect">
            <a:avLst/>
          </a:prstGeom>
        </p:spPr>
        <p:txBody>
          <a:bodyPr vert="horz" lIns="92030" tIns="46016" rIns="92030" bIns="46016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6456613"/>
            <a:ext cx="4302232" cy="341063"/>
          </a:xfrm>
          <a:prstGeom prst="rect">
            <a:avLst/>
          </a:prstGeom>
        </p:spPr>
        <p:txBody>
          <a:bodyPr vert="horz" lIns="92030" tIns="46016" rIns="92030" bIns="46016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623696" y="6456613"/>
            <a:ext cx="4302232" cy="341063"/>
          </a:xfrm>
          <a:prstGeom prst="rect">
            <a:avLst/>
          </a:prstGeom>
        </p:spPr>
        <p:txBody>
          <a:bodyPr vert="horz" lIns="92030" tIns="46016" rIns="92030" bIns="46016" rtlCol="0" anchor="b"/>
          <a:lstStyle>
            <a:lvl1pPr algn="r">
              <a:defRPr sz="1200"/>
            </a:lvl1pPr>
          </a:lstStyle>
          <a:p>
            <a:fld id="{28366CD2-9B74-4581-BF2C-4D90420F223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2804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D4FF2B-419A-430B-9A97-B90B5D052B25}" type="slidenum">
              <a:rPr lang="en-US" altLang="zh-TW" smtClean="0"/>
              <a:pPr>
                <a:defRPr/>
              </a:pPr>
              <a:t>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33112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D4FF2B-419A-430B-9A97-B90B5D052B25}" type="slidenum">
              <a:rPr lang="en-US" altLang="zh-TW" smtClean="0"/>
              <a:pPr>
                <a:defRPr/>
              </a:pPr>
              <a:t>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6149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/>
          </a:p>
        </p:txBody>
      </p:sp>
      <p:sp>
        <p:nvSpPr>
          <p:cNvPr id="8090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803275" indent="-307975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236663" indent="-246063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731963" indent="-246063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227263" indent="-246063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684463" indent="-2460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3141663" indent="-2460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598863" indent="-2460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4056063" indent="-2460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fld id="{CF14DAB7-2004-4F35-8B8E-58F860C602BD}" type="slidenum">
              <a:rPr lang="zh-TW" altLang="en-US" smtClean="0">
                <a:latin typeface="Arial" panose="020B0604020202020204" pitchFamily="34" charset="0"/>
              </a:rPr>
              <a:pPr/>
              <a:t>3</a:t>
            </a:fld>
            <a:endParaRPr lang="zh-TW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570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471"/>
          <a:stretch/>
        </p:blipFill>
        <p:spPr>
          <a:xfrm>
            <a:off x="0" y="2"/>
            <a:ext cx="12192000" cy="161364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8D752-2F5C-45C2-BC28-8BDA081E69A6}" type="datetime1">
              <a:rPr lang="zh-TW" altLang="en-US" smtClean="0"/>
              <a:t>2026/3/28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882C0-2A68-46C5-8EDB-AC3DB4597BCA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471"/>
          <a:stretch/>
        </p:blipFill>
        <p:spPr>
          <a:xfrm rot="10800000">
            <a:off x="0" y="5257800"/>
            <a:ext cx="12192000" cy="1613647"/>
          </a:xfrm>
          <a:prstGeom prst="rect">
            <a:avLst/>
          </a:prstGeom>
        </p:spPr>
      </p:pic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10" name="投影片編號版面配置區 5"/>
          <p:cNvSpPr txBox="1">
            <a:spLocks/>
          </p:cNvSpPr>
          <p:nvPr userDrawn="1"/>
        </p:nvSpPr>
        <p:spPr>
          <a:xfrm>
            <a:off x="9370380" y="64848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A71872-4D4F-49F2-B6DA-9FAA875E8E07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13472109"/>
      </p:ext>
    </p:extLst>
  </p:cSld>
  <p:clrMapOvr>
    <a:masterClrMapping/>
  </p:clrMapOvr>
  <p:transition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1325563"/>
          </a:xfrm>
        </p:spPr>
        <p:txBody>
          <a:bodyPr>
            <a:normAutofit/>
          </a:bodyPr>
          <a:lstStyle>
            <a:lvl1pPr algn="ctr">
              <a:defRPr sz="3600" b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5407F-3A1D-4B4C-9AE3-E2981F7D82A9}" type="datetime1">
              <a:rPr lang="zh-TW" altLang="en-US" smtClean="0"/>
              <a:t>2026/3/28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1872-4D4F-49F2-B6DA-9FAA875E8E0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75222046"/>
      </p:ext>
    </p:extLst>
  </p:cSld>
  <p:clrMapOvr>
    <a:masterClrMapping/>
  </p:clrMapOvr>
  <p:transition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>
            <a:normAutofit/>
          </a:bodyPr>
          <a:lstStyle>
            <a:lvl1pPr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6EAF1-6AAF-459E-974D-D68F24163482}" type="datetime1">
              <a:rPr lang="zh-TW" altLang="en-US" smtClean="0"/>
              <a:t>2026/3/28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1872-4D4F-49F2-B6DA-9FAA875E8E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7290654"/>
      </p:ext>
    </p:extLst>
  </p:cSld>
  <p:clrMapOvr>
    <a:masterClrMapping/>
  </p:clrMapOvr>
  <p:transition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25277-018F-4EFF-9F8B-BD677B2927A7}" type="datetime1">
              <a:rPr lang="zh-TW" altLang="en-US" smtClean="0"/>
              <a:t>2026/3/28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1872-4D4F-49F2-B6DA-9FAA875E8E07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標題 1"/>
          <p:cNvSpPr txBox="1">
            <a:spLocks/>
          </p:cNvSpPr>
          <p:nvPr userDrawn="1"/>
        </p:nvSpPr>
        <p:spPr>
          <a:xfrm>
            <a:off x="216763" y="-580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TW" altLang="en-US" sz="3600" b="1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412890645"/>
      </p:ext>
    </p:extLst>
  </p:cSld>
  <p:clrMapOvr>
    <a:masterClrMapping/>
  </p:clrMapOvr>
  <p:transition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20FFD-FDE9-4835-B214-5FA0A92A56B3}" type="datetime1">
              <a:rPr lang="zh-TW" altLang="en-US" smtClean="0"/>
              <a:t>2026/3/28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1872-4D4F-49F2-B6DA-9FAA875E8E07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190130" y="-18868"/>
            <a:ext cx="10515600" cy="1325563"/>
          </a:xfrm>
        </p:spPr>
        <p:txBody>
          <a:bodyPr>
            <a:normAutofit/>
          </a:bodyPr>
          <a:lstStyle>
            <a:lvl1pPr marL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3600" b="1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113986064"/>
      </p:ext>
    </p:extLst>
  </p:cSld>
  <p:clrMapOvr>
    <a:masterClrMapping/>
  </p:clrMapOvr>
  <p:transition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FDE6C-9442-430D-9742-113B4675FAC7}" type="datetime1">
              <a:rPr lang="zh-TW" altLang="en-US" smtClean="0"/>
              <a:t>2026/3/28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1872-4D4F-49F2-B6DA-9FAA875E8E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6224386"/>
      </p:ext>
    </p:extLst>
  </p:cSld>
  <p:clrMapOvr>
    <a:masterClrMapping/>
  </p:clrMapOvr>
  <p:transition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>
            <a:normAutofit/>
          </a:bodyPr>
          <a:lstStyle>
            <a:lvl1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1D912-2613-495D-B245-8C359BC89429}" type="datetime1">
              <a:rPr lang="zh-TW" altLang="en-US" smtClean="0"/>
              <a:t>2026/3/28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1872-4D4F-49F2-B6DA-9FAA875E8E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9672733"/>
      </p:ext>
    </p:extLst>
  </p:cSld>
  <p:clrMapOvr>
    <a:masterClrMapping/>
  </p:clrMapOvr>
  <p:transition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5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CF1C9-FAEF-4828-8EAB-9EC178F36E47}" type="datetime1">
              <a:rPr lang="zh-TW" altLang="en-US" smtClean="0"/>
              <a:t>2026/3/28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1872-4D4F-49F2-B6DA-9FAA875E8E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6517811"/>
      </p:ext>
    </p:extLst>
  </p:cSld>
  <p:clrMapOvr>
    <a:masterClrMapping/>
  </p:clrMapOvr>
  <p:transition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4687410"/>
            <a:ext cx="12192000" cy="217059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8724B-D05C-4089-B5F6-4228A05B5303}" type="datetime1">
              <a:rPr lang="zh-TW" altLang="en-US" smtClean="0"/>
              <a:t>2026/3/28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9217980" y="651950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fld id="{FAA71872-4D4F-49F2-B6DA-9FAA875E8E07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75209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</p:sldLayoutIdLst>
  <p:transition>
    <p:cover/>
  </p:transition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>
              <a:lumMod val="65000"/>
              <a:lumOff val="3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tx1">
              <a:lumMod val="65000"/>
              <a:lumOff val="3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>
              <a:lumMod val="65000"/>
              <a:lumOff val="3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>
              <a:lumMod val="65000"/>
              <a:lumOff val="3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>
              <a:lumMod val="65000"/>
              <a:lumOff val="3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18" Type="http://schemas.openxmlformats.org/officeDocument/2006/relationships/image" Target="../media/image22.jpeg"/><Relationship Id="rId26" Type="http://schemas.openxmlformats.org/officeDocument/2006/relationships/image" Target="../media/image3.png"/><Relationship Id="rId3" Type="http://schemas.openxmlformats.org/officeDocument/2006/relationships/image" Target="../media/image7.jpe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17" Type="http://schemas.openxmlformats.org/officeDocument/2006/relationships/image" Target="../media/image21.jpeg"/><Relationship Id="rId25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jpeg"/><Relationship Id="rId20" Type="http://schemas.openxmlformats.org/officeDocument/2006/relationships/image" Target="../media/image24.jpeg"/><Relationship Id="rId29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24" Type="http://schemas.openxmlformats.org/officeDocument/2006/relationships/image" Target="../media/image28.jpeg"/><Relationship Id="rId5" Type="http://schemas.openxmlformats.org/officeDocument/2006/relationships/image" Target="../media/image9.jpeg"/><Relationship Id="rId15" Type="http://schemas.openxmlformats.org/officeDocument/2006/relationships/image" Target="../media/image19.emf"/><Relationship Id="rId23" Type="http://schemas.openxmlformats.org/officeDocument/2006/relationships/image" Target="../media/image27.png"/><Relationship Id="rId28" Type="http://schemas.openxmlformats.org/officeDocument/2006/relationships/image" Target="../media/image6.jpeg"/><Relationship Id="rId10" Type="http://schemas.openxmlformats.org/officeDocument/2006/relationships/image" Target="../media/image14.jpeg"/><Relationship Id="rId19" Type="http://schemas.openxmlformats.org/officeDocument/2006/relationships/image" Target="../media/image23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Relationship Id="rId22" Type="http://schemas.openxmlformats.org/officeDocument/2006/relationships/image" Target="../media/image26.jpeg"/><Relationship Id="rId27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31.png"/><Relationship Id="rId21" Type="http://schemas.openxmlformats.org/officeDocument/2006/relationships/image" Target="../media/image49.jpeg"/><Relationship Id="rId7" Type="http://schemas.openxmlformats.org/officeDocument/2006/relationships/image" Target="../media/image35.jpe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5" Type="http://schemas.openxmlformats.org/officeDocument/2006/relationships/image" Target="../media/image50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4.jpg"/><Relationship Id="rId20" Type="http://schemas.openxmlformats.org/officeDocument/2006/relationships/image" Target="../media/image48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39.png"/><Relationship Id="rId24" Type="http://schemas.openxmlformats.org/officeDocument/2006/relationships/image" Target="../media/image6.jpeg"/><Relationship Id="rId5" Type="http://schemas.openxmlformats.org/officeDocument/2006/relationships/image" Target="../media/image33.jpeg"/><Relationship Id="rId15" Type="http://schemas.openxmlformats.org/officeDocument/2006/relationships/image" Target="../media/image43.jpg"/><Relationship Id="rId23" Type="http://schemas.openxmlformats.org/officeDocument/2006/relationships/image" Target="../media/image4.jpeg"/><Relationship Id="rId10" Type="http://schemas.openxmlformats.org/officeDocument/2006/relationships/image" Target="../media/image38.jpeg"/><Relationship Id="rId19" Type="http://schemas.openxmlformats.org/officeDocument/2006/relationships/image" Target="../media/image47.jpg"/><Relationship Id="rId4" Type="http://schemas.openxmlformats.org/officeDocument/2006/relationships/image" Target="../media/image32.png"/><Relationship Id="rId9" Type="http://schemas.openxmlformats.org/officeDocument/2006/relationships/image" Target="../media/image37.jpeg"/><Relationship Id="rId14" Type="http://schemas.openxmlformats.org/officeDocument/2006/relationships/image" Target="../media/image42.jpeg"/><Relationship Id="rId2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72"/>
          <p:cNvSpPr>
            <a:spLocks noChangeArrowheads="1"/>
          </p:cNvSpPr>
          <p:nvPr/>
        </p:nvSpPr>
        <p:spPr bwMode="auto">
          <a:xfrm>
            <a:off x="2667000" y="1600200"/>
            <a:ext cx="1543050" cy="114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35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5125" name="Rectangle 4"/>
          <p:cNvSpPr>
            <a:spLocks noChangeArrowheads="1"/>
          </p:cNvSpPr>
          <p:nvPr/>
        </p:nvSpPr>
        <p:spPr bwMode="auto">
          <a:xfrm>
            <a:off x="2763653" y="848183"/>
            <a:ext cx="6718697" cy="22865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096" tIns="32142" rIns="63096" bIns="32142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TW" altLang="en-US" sz="1500" dirty="0">
              <a:solidFill>
                <a:srgbClr val="0000CC"/>
              </a:solidFill>
            </a:endParaRPr>
          </a:p>
        </p:txBody>
      </p:sp>
      <p:graphicFrame>
        <p:nvGraphicFramePr>
          <p:cNvPr id="365706" name="Group 138"/>
          <p:cNvGraphicFramePr>
            <a:graphicFrameLocks noGrp="1"/>
          </p:cNvGraphicFramePr>
          <p:nvPr>
            <p:extLst/>
          </p:nvPr>
        </p:nvGraphicFramePr>
        <p:xfrm>
          <a:off x="1972035" y="234095"/>
          <a:ext cx="6750844" cy="6163161"/>
        </p:xfrm>
        <a:graphic>
          <a:graphicData uri="http://schemas.openxmlformats.org/drawingml/2006/table">
            <a:tbl>
              <a:tblPr/>
              <a:tblGrid>
                <a:gridCol w="11467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68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57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28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鄭岳世</a:t>
                      </a:r>
                      <a:endParaRPr kumimoji="1" lang="zh-TW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Dual series representation and its applications to a string subjected  to support motions 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(1996)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ADV 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陳桂鴻*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Analytical study and numerical experiments for Laplace equation with </a:t>
                      </a:r>
                      <a:r>
                        <a:rPr kumimoji="1" lang="en-US" altLang="zh-TW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overspecified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BCs 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(1998)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AMM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劉立偉**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On the free terms of the dual BEM for the two and three- dimensional Laplace problems 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(2000)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JMST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林盛益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 new point of view for the polar decomposition using singular value decomposition 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(2002)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IJCN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李應德***、葉雅婷</a:t>
                      </a:r>
                      <a:r>
                        <a:rPr kumimoji="1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 meshless method for free vibration analysis of circular and rectangular clamped plates using radial basis function 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(2004)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EABE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蔡明宏</a:t>
                      </a:r>
                      <a:r>
                        <a:rPr kumimoji="1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Conformal mapping and bipolar coordinate for eccentric problems 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(2008)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CAEE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高聖凱</a:t>
                      </a:r>
                      <a:r>
                        <a:rPr kumimoji="1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Waves in string using diamond rule and Mathematica software 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(2008)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CAEE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8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謝正昌</a:t>
                      </a:r>
                      <a:r>
                        <a:rPr kumimoji="1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Derivation of stiffness and flexibility for rods and beams by using dual integral equations 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(2008)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EABE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8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吳國綸</a:t>
                      </a:r>
                      <a:r>
                        <a:rPr kumimoji="1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Regularized meshless </a:t>
                      </a:r>
                      <a:r>
                        <a:rPr kumimoji="1" lang="en-US" altLang="zh-TW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mathod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for Cauchy problems 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(2008)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CM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674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李家瑋 ****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On the spurious </a:t>
                      </a:r>
                      <a:r>
                        <a:rPr kumimoji="1" lang="en-US" altLang="zh-TW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eigensolutions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for the real-part boundary element method 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(2008)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EABE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28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余尚儒 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Equivalence between </a:t>
                      </a:r>
                      <a:r>
                        <a:rPr kumimoji="1" lang="en-US" altLang="zh-TW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Trefftz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method and method of fundamental  solution for the  annular Green’s function 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(2008)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EABE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28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蕭宇志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Analysis of water wave problems containing single and multiple cylinders by using the degenerate kernel method 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(2010)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ISOPE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71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高怡絹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Eigenanalysis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for a confocal </a:t>
                      </a:r>
                      <a:r>
                        <a:rPr kumimoji="1" lang="en-US" altLang="zh-TW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prolate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spheroidal resonator using the null-field BIEM in conjunction with degenerate kernels 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(2014)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Acta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  <a:r>
                        <a:rPr kumimoji="1" lang="en-US" altLang="zh-TW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Mechanica</a:t>
                      </a:r>
                      <a:endParaRPr kumimoji="1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28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凃雅瀞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 self-regularized approach for deriving the free-free flexibility and stiffness matrices 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(2014)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CS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28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黃乙玲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lang="en-US" altLang="zh-TW" sz="800" b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Revisit of the degenerate scale for an infinite plane problem containing two circular holes using conformal mapping </a:t>
                      </a:r>
                      <a:r>
                        <a:rPr lang="en-US" altLang="zh-TW" sz="800" b="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(2019)</a:t>
                      </a:r>
                      <a:endParaRPr kumimoji="1" lang="en-US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AML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662178"/>
                  </a:ext>
                </a:extLst>
              </a:tr>
              <a:tr h="1971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邵程祥、呂政軒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On the linkage between influence matrices in the BIEM and BEM to explain the mechanism of degenerate scale</a:t>
                      </a:r>
                      <a:r>
                        <a:rPr kumimoji="1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(2021)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JOM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971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周彥廷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On the path independence and invariant of the J-integral for a slant crack and rigid-line inclusion using degenerate kernels and the dual BEM</a:t>
                      </a:r>
                      <a:r>
                        <a:rPr kumimoji="1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(2021)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EABE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971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周彥廷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Construction of a curve by using the state equation of </a:t>
                      </a:r>
                      <a:r>
                        <a:rPr kumimoji="1" lang="en-US" altLang="zh-TW" sz="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Frenet</a:t>
                      </a:r>
                      <a:r>
                        <a:rPr kumimoji="1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formula</a:t>
                      </a:r>
                      <a:r>
                        <a:rPr kumimoji="1" lang="zh-TW" altLang="en-US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+mn-ea"/>
                          <a:cs typeface="Tahoma" pitchFamily="34" charset="0"/>
                        </a:rPr>
                        <a:t>(2021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)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JOM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3957335"/>
                  </a:ext>
                </a:extLst>
              </a:tr>
              <a:tr h="1828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戴暐宸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An indirect BIE free of degenerate scales</a:t>
                      </a:r>
                      <a:r>
                        <a:rPr kumimoji="1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(2021)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CPAA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567568"/>
                  </a:ext>
                </a:extLst>
              </a:tr>
              <a:tr h="1828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邵程祥、戴暐宸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On the role of singular and hypersingular BIEs for the BVPs containing a degenerate boundary 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(2021)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EABE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6989192"/>
                  </a:ext>
                </a:extLst>
              </a:tr>
              <a:tr h="1828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高浩真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Support motion </a:t>
                      </a:r>
                      <a:r>
                        <a:rPr kumimoji="1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of a finite bar with 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an external spring 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(2022)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JLFNVAC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7661471"/>
                  </a:ext>
                </a:extLst>
              </a:tr>
              <a:tr h="1828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曹美娜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Analytical solutions for the Laplace problem of an eccentric annular domain</a:t>
                      </a:r>
                      <a:r>
                        <a:rPr kumimoji="1" lang="zh-TW" altLang="en-US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(2022)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MRC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9342515"/>
                  </a:ext>
                </a:extLst>
              </a:tr>
              <a:tr h="2843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楊佳穎 臧紀甯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Animation of cycloid and spiral curves in companion with instantaneous center</a:t>
                      </a:r>
                      <a:r>
                        <a:rPr kumimoji="1" lang="zh-TW" altLang="en-US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  <a:r>
                        <a:rPr kumimoji="1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2 of rotation and radius of curvature</a:t>
                      </a:r>
                      <a:r>
                        <a:rPr kumimoji="1" lang="zh-TW" altLang="en-US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(2023)</a:t>
                      </a:r>
                      <a:endParaRPr kumimoji="1" lang="en-US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ahoma" pitchFamily="34" charset="0"/>
                        </a:rPr>
                        <a:t>JCIE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9464641"/>
                  </a:ext>
                </a:extLst>
              </a:tr>
              <a:tr h="1828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楊佳穎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Numerical instability and its treatment for steady state heat conduction problems in exchanger tubes using the dual boundary element method </a:t>
                      </a:r>
                      <a:r>
                        <a:rPr kumimoji="1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(2023)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ahoma" pitchFamily="34" charset="0"/>
                        </a:rPr>
                        <a:t>NHT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228269"/>
                  </a:ext>
                </a:extLst>
              </a:tr>
              <a:tr h="1828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+mn-ea"/>
                          <a:cs typeface="Tahoma" pitchFamily="34" charset="0"/>
                        </a:rPr>
                        <a:t>楊佳穎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Analytical study for numerical instability of steady-state heat conduction problems in exchanger tubes using degenerate kernels in the null-field boundary integral equation method </a:t>
                      </a:r>
                      <a:r>
                        <a:rPr kumimoji="1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+mn-ea"/>
                          <a:cs typeface="Tahoma" pitchFamily="34" charset="0"/>
                        </a:rPr>
                        <a:t>(2024)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ahoma" pitchFamily="34" charset="0"/>
                        </a:rPr>
                        <a:t>IJHMT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808217"/>
                  </a:ext>
                </a:extLst>
              </a:tr>
              <a:tr h="1828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+mn-ea"/>
                          <a:cs typeface="Tahoma" pitchFamily="34" charset="0"/>
                        </a:rPr>
                        <a:t>臧紀甯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+mn-ea"/>
                          <a:cs typeface="Tahoma" pitchFamily="34" charset="0"/>
                        </a:rPr>
                        <a:t> </a:t>
                      </a:r>
                      <a:r>
                        <a:rPr kumimoji="1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Thermal stress analysis of free-free trusses under temperature change using </a:t>
                      </a:r>
                      <a:r>
                        <a:rPr kumimoji="1" lang="en-US" altLang="zh-TW" sz="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selfregularized</a:t>
                      </a:r>
                      <a:endParaRPr kumimoji="1" lang="en-US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ahoma" pitchFamily="34" charset="0"/>
                      </a:endParaRPr>
                    </a:p>
                    <a:p>
                      <a:r>
                        <a:rPr kumimoji="1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approach (</a:t>
                      </a:r>
                      <a:r>
                        <a:rPr kumimoji="1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+mn-ea"/>
                          <a:cs typeface="Tahoma" pitchFamily="34" charset="0"/>
                        </a:rPr>
                        <a:t>2025)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ahoma" pitchFamily="34" charset="0"/>
                        </a:rPr>
                        <a:t>ASCE. JAE</a:t>
                      </a:r>
                    </a:p>
                  </a:txBody>
                  <a:tcPr marL="68579" marR="68579" marT="34282" marB="3428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2690495"/>
                  </a:ext>
                </a:extLst>
              </a:tr>
            </a:tbl>
          </a:graphicData>
        </a:graphic>
      </p:graphicFrame>
      <p:sp>
        <p:nvSpPr>
          <p:cNvPr id="2" name="文字方塊 1"/>
          <p:cNvSpPr txBox="1"/>
          <p:nvPr/>
        </p:nvSpPr>
        <p:spPr>
          <a:xfrm>
            <a:off x="2923496" y="6358928"/>
            <a:ext cx="3829051" cy="577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88" dirty="0">
                <a:latin typeface="Times New Roman" panose="02020603050405020304" pitchFamily="18" charset="0"/>
                <a:ea typeface="標楷體" panose="03000509000000000000" pitchFamily="65" charset="-120"/>
              </a:rPr>
              <a:t>* : </a:t>
            </a:r>
            <a:r>
              <a:rPr lang="zh-TW" altLang="zh-TW" sz="788" dirty="0">
                <a:latin typeface="Times New Roman" panose="02020603050405020304" pitchFamily="18" charset="0"/>
                <a:ea typeface="標楷體" panose="03000509000000000000" pitchFamily="65" charset="-120"/>
              </a:rPr>
              <a:t>陳桂鴻現任於國立宜蘭大學土木工程學系</a:t>
            </a:r>
            <a:r>
              <a:rPr lang="zh-TW" altLang="en-US" sz="788" dirty="0">
                <a:latin typeface="Times New Roman" panose="02020603050405020304" pitchFamily="18" charset="0"/>
                <a:ea typeface="標楷體" panose="03000509000000000000" pitchFamily="65" charset="-120"/>
              </a:rPr>
              <a:t>正</a:t>
            </a:r>
            <a:r>
              <a:rPr lang="zh-TW" altLang="zh-TW" sz="788" dirty="0">
                <a:latin typeface="Times New Roman" panose="02020603050405020304" pitchFamily="18" charset="0"/>
                <a:ea typeface="標楷體" panose="03000509000000000000" pitchFamily="65" charset="-120"/>
              </a:rPr>
              <a:t>教授</a:t>
            </a:r>
          </a:p>
          <a:p>
            <a:r>
              <a:rPr lang="en-US" altLang="zh-TW" sz="788" dirty="0">
                <a:latin typeface="Times New Roman" panose="02020603050405020304" pitchFamily="18" charset="0"/>
                <a:ea typeface="標楷體" panose="03000509000000000000" pitchFamily="65" charset="-120"/>
              </a:rPr>
              <a:t>** : </a:t>
            </a:r>
            <a:r>
              <a:rPr lang="zh-TW" altLang="zh-TW" sz="788" dirty="0">
                <a:latin typeface="Times New Roman" panose="02020603050405020304" pitchFamily="18" charset="0"/>
                <a:ea typeface="標楷體" panose="03000509000000000000" pitchFamily="65" charset="-120"/>
              </a:rPr>
              <a:t>劉立偉現任於國立</a:t>
            </a:r>
            <a:r>
              <a:rPr lang="zh-TW" altLang="en-US" sz="788" dirty="0">
                <a:latin typeface="Times New Roman" panose="02020603050405020304" pitchFamily="18" charset="0"/>
                <a:ea typeface="標楷體" panose="03000509000000000000" pitchFamily="65" charset="-120"/>
              </a:rPr>
              <a:t>台灣</a:t>
            </a:r>
            <a:r>
              <a:rPr lang="zh-TW" altLang="zh-TW" sz="788" dirty="0">
                <a:latin typeface="Times New Roman" panose="02020603050405020304" pitchFamily="18" charset="0"/>
                <a:ea typeface="標楷體" panose="03000509000000000000" pitchFamily="65" charset="-120"/>
              </a:rPr>
              <a:t>大學</a:t>
            </a:r>
            <a:r>
              <a:rPr lang="zh-TW" altLang="en-US" sz="788" dirty="0">
                <a:latin typeface="Times New Roman" panose="02020603050405020304" pitchFamily="18" charset="0"/>
                <a:ea typeface="標楷體" panose="03000509000000000000" pitchFamily="65" charset="-120"/>
              </a:rPr>
              <a:t>土木系</a:t>
            </a:r>
            <a:r>
              <a:rPr lang="en-US" altLang="zh-TW" sz="788" dirty="0">
                <a:latin typeface="Times New Roman" panose="02020603050405020304" pitchFamily="18" charset="0"/>
                <a:ea typeface="標楷體" panose="03000509000000000000" pitchFamily="65" charset="-120"/>
              </a:rPr>
              <a:t>(</a:t>
            </a:r>
            <a:r>
              <a:rPr lang="zh-TW" altLang="zh-TW" sz="788" dirty="0">
                <a:latin typeface="Times New Roman" panose="02020603050405020304" pitchFamily="18" charset="0"/>
                <a:ea typeface="標楷體" panose="03000509000000000000" pitchFamily="65" charset="-120"/>
              </a:rPr>
              <a:t>國立成功大學工程科學系</a:t>
            </a:r>
            <a:r>
              <a:rPr lang="zh-TW" altLang="en-US" sz="788" dirty="0">
                <a:latin typeface="Times New Roman" panose="02020603050405020304" pitchFamily="18" charset="0"/>
                <a:ea typeface="標楷體" panose="03000509000000000000" pitchFamily="65" charset="-120"/>
              </a:rPr>
              <a:t>副</a:t>
            </a:r>
            <a:r>
              <a:rPr lang="zh-TW" altLang="zh-TW" sz="788" dirty="0">
                <a:latin typeface="Times New Roman" panose="02020603050405020304" pitchFamily="18" charset="0"/>
                <a:ea typeface="標楷體" panose="03000509000000000000" pitchFamily="65" charset="-120"/>
              </a:rPr>
              <a:t>教授</a:t>
            </a:r>
            <a:r>
              <a:rPr lang="en-US" altLang="zh-TW" sz="788" dirty="0">
                <a:latin typeface="Times New Roman" panose="02020603050405020304" pitchFamily="18" charset="0"/>
                <a:ea typeface="標楷體" panose="03000509000000000000" pitchFamily="65" charset="-120"/>
              </a:rPr>
              <a:t>)</a:t>
            </a:r>
            <a:endParaRPr lang="zh-TW" altLang="zh-TW" sz="788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r>
              <a:rPr lang="en-US" altLang="zh-TW" sz="788" dirty="0">
                <a:latin typeface="Times New Roman" panose="02020603050405020304" pitchFamily="18" charset="0"/>
                <a:ea typeface="標楷體" panose="03000509000000000000" pitchFamily="65" charset="-120"/>
              </a:rPr>
              <a:t>*** : </a:t>
            </a:r>
            <a:r>
              <a:rPr lang="zh-TW" altLang="zh-TW" sz="788" dirty="0">
                <a:latin typeface="Times New Roman" panose="02020603050405020304" pitchFamily="18" charset="0"/>
                <a:ea typeface="標楷體" panose="03000509000000000000" pitchFamily="65" charset="-120"/>
              </a:rPr>
              <a:t>李應德現任於國立台灣海洋大學河海工程學系</a:t>
            </a:r>
            <a:r>
              <a:rPr lang="zh-TW" altLang="en-US" sz="788" dirty="0">
                <a:latin typeface="Times New Roman" panose="02020603050405020304" pitchFamily="18" charset="0"/>
                <a:ea typeface="標楷體" panose="03000509000000000000" pitchFamily="65" charset="-120"/>
              </a:rPr>
              <a:t>副</a:t>
            </a:r>
            <a:r>
              <a:rPr lang="zh-TW" altLang="zh-TW" sz="788" dirty="0">
                <a:latin typeface="Times New Roman" panose="02020603050405020304" pitchFamily="18" charset="0"/>
                <a:ea typeface="標楷體" panose="03000509000000000000" pitchFamily="65" charset="-120"/>
              </a:rPr>
              <a:t>教授</a:t>
            </a:r>
          </a:p>
          <a:p>
            <a:r>
              <a:rPr lang="en-US" altLang="zh-TW" sz="788" dirty="0">
                <a:latin typeface="Times New Roman" panose="02020603050405020304" pitchFamily="18" charset="0"/>
                <a:ea typeface="標楷體" panose="03000509000000000000" pitchFamily="65" charset="-120"/>
              </a:rPr>
              <a:t>**** : </a:t>
            </a:r>
            <a:r>
              <a:rPr lang="zh-TW" altLang="zh-TW" sz="788" dirty="0">
                <a:latin typeface="Times New Roman" panose="02020603050405020304" pitchFamily="18" charset="0"/>
                <a:ea typeface="標楷體" panose="03000509000000000000" pitchFamily="65" charset="-120"/>
              </a:rPr>
              <a:t>李家瑋現任於淡江大學土木工程學系</a:t>
            </a:r>
            <a:r>
              <a:rPr lang="zh-TW" altLang="en-US" sz="788" dirty="0">
                <a:latin typeface="Times New Roman" panose="02020603050405020304" pitchFamily="18" charset="0"/>
                <a:ea typeface="標楷體" panose="03000509000000000000" pitchFamily="65" charset="-120"/>
              </a:rPr>
              <a:t>副</a:t>
            </a:r>
            <a:r>
              <a:rPr lang="zh-TW" altLang="zh-TW" sz="788" dirty="0">
                <a:latin typeface="Times New Roman" panose="02020603050405020304" pitchFamily="18" charset="0"/>
                <a:ea typeface="標楷體" panose="03000509000000000000" pitchFamily="65" charset="-120"/>
              </a:rPr>
              <a:t>教授</a:t>
            </a:r>
          </a:p>
        </p:txBody>
      </p:sp>
      <p:sp>
        <p:nvSpPr>
          <p:cNvPr id="3" name="向右箭號 2"/>
          <p:cNvSpPr/>
          <p:nvPr/>
        </p:nvSpPr>
        <p:spPr>
          <a:xfrm>
            <a:off x="6506935" y="6507447"/>
            <a:ext cx="285750" cy="1714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6892829" y="6516887"/>
            <a:ext cx="36118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900" dirty="0">
                <a:latin typeface="標楷體" panose="03000509000000000000" pitchFamily="65" charset="-120"/>
                <a:ea typeface="標楷體" panose="03000509000000000000" pitchFamily="65" charset="-120"/>
              </a:rPr>
              <a:t>一個教授的養成教育都是從大學部就一點一滴的栽培方能奏功</a:t>
            </a:r>
            <a:endParaRPr lang="zh-TW" altLang="en-US" sz="9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880199" y="-67122"/>
            <a:ext cx="6686550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10000"/>
              </a:lnSpc>
            </a:pPr>
            <a:r>
              <a:rPr lang="en-US" altLang="zh-TW" dirty="0">
                <a:solidFill>
                  <a:srgbClr val="0000CC"/>
                </a:solidFill>
              </a:rPr>
              <a:t>NTOU/MSV </a:t>
            </a:r>
            <a:r>
              <a:rPr lang="zh-TW" altLang="en-US" dirty="0">
                <a:solidFill>
                  <a:srgbClr val="0000CC"/>
                </a:solidFill>
              </a:rPr>
              <a:t>大學生</a:t>
            </a:r>
            <a:r>
              <a:rPr lang="en-US" altLang="zh-TW" dirty="0">
                <a:solidFill>
                  <a:srgbClr val="0000CC"/>
                </a:solidFill>
              </a:rPr>
              <a:t>SCI</a:t>
            </a:r>
            <a:r>
              <a:rPr lang="zh-TW" altLang="en-US" dirty="0">
                <a:solidFill>
                  <a:srgbClr val="0000CC"/>
                </a:solidFill>
              </a:rPr>
              <a:t>論文成功案例</a:t>
            </a:r>
            <a:r>
              <a:rPr lang="en-US" altLang="zh-TW" dirty="0">
                <a:solidFill>
                  <a:srgbClr val="0000CC"/>
                </a:solidFill>
              </a:rPr>
              <a:t>(</a:t>
            </a:r>
            <a:r>
              <a:rPr lang="en-US" altLang="zh-TW" dirty="0" smtClean="0">
                <a:solidFill>
                  <a:srgbClr val="0000CC"/>
                </a:solidFill>
              </a:rPr>
              <a:t>1994-2026) </a:t>
            </a:r>
            <a:r>
              <a:rPr lang="zh-TW" altLang="en-US" dirty="0">
                <a:solidFill>
                  <a:srgbClr val="0000CC"/>
                </a:solidFill>
              </a:rPr>
              <a:t>小兵立大功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559" y="1900396"/>
            <a:ext cx="2071900" cy="2929901"/>
          </a:xfrm>
          <a:prstGeom prst="rect">
            <a:avLst/>
          </a:prstGeom>
        </p:spPr>
      </p:pic>
      <p:pic>
        <p:nvPicPr>
          <p:cNvPr id="11" name="圖片 5">
            <a:extLst>
              <a:ext uri="{FF2B5EF4-FFF2-40B4-BE49-F238E27FC236}">
                <a16:creationId xmlns:a16="http://schemas.microsoft.com/office/drawing/2014/main" id="{2827AC9A-16AE-053F-465D-211BD4C741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857" y="201107"/>
            <a:ext cx="1487615" cy="1473088"/>
          </a:xfrm>
          <a:prstGeom prst="rect">
            <a:avLst/>
          </a:prstGeom>
        </p:spPr>
      </p:pic>
      <p:pic>
        <p:nvPicPr>
          <p:cNvPr id="12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06" y="5469208"/>
            <a:ext cx="1197506" cy="1078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121" y="49541"/>
            <a:ext cx="1643261" cy="1643261"/>
          </a:xfrm>
          <a:prstGeom prst="rect">
            <a:avLst/>
          </a:prstGeom>
        </p:spPr>
      </p:pic>
      <p:pic>
        <p:nvPicPr>
          <p:cNvPr id="14" name="Picture 2" descr="NTOU-海洋大學力學聲響振動實驗室">
            <a:extLst>
              <a:ext uri="{FF2B5EF4-FFF2-40B4-BE49-F238E27FC236}">
                <a16:creationId xmlns:a16="http://schemas.microsoft.com/office/drawing/2014/main" id="{50E58D89-6E6A-4DA8-9356-C6431F7B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116" y="5426101"/>
            <a:ext cx="1095518" cy="104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482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日期版面配置區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557213" indent="-214313">
              <a:spcBef>
                <a:spcPct val="20000"/>
              </a:spcBef>
              <a:buClr>
                <a:schemeClr val="hlink"/>
              </a:buClr>
              <a:buChar char="–"/>
              <a:defRPr kumimoji="1" sz="21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857250" indent="-171450">
              <a:spcBef>
                <a:spcPct val="20000"/>
              </a:spcBef>
              <a:buClr>
                <a:schemeClr val="accent1"/>
              </a:buClr>
              <a:buChar char="•"/>
              <a:defRPr kumimoji="1" sz="1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200150" indent="-171450">
              <a:spcBef>
                <a:spcPct val="20000"/>
              </a:spcBef>
              <a:buClr>
                <a:schemeClr val="hlink"/>
              </a:buClr>
              <a:buChar char="–"/>
              <a:defRPr kumimoji="1" sz="15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1543050" indent="-171450">
              <a:spcBef>
                <a:spcPct val="20000"/>
              </a:spcBef>
              <a:buChar char="–"/>
              <a:defRPr kumimoji="1" sz="15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5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5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5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5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zh-TW" altLang="en-US" sz="1050" dirty="0">
                <a:solidFill>
                  <a:schemeClr val="tx1"/>
                </a:solidFill>
                <a:latin typeface="Comic Sans MS" panose="030F0702030302020204" pitchFamily="66" charset="0"/>
              </a:rPr>
              <a:t>20</a:t>
            </a:r>
            <a:r>
              <a:rPr kumimoji="0" lang="en-US" altLang="zh-TW" sz="1050" dirty="0">
                <a:solidFill>
                  <a:schemeClr val="tx1"/>
                </a:solidFill>
                <a:latin typeface="Comic Sans MS" panose="030F0702030302020204" pitchFamily="66" charset="0"/>
              </a:rPr>
              <a:t>22</a:t>
            </a:r>
            <a:r>
              <a:rPr kumimoji="0" lang="zh-TW" altLang="en-US" sz="1050" dirty="0">
                <a:solidFill>
                  <a:schemeClr val="tx1"/>
                </a:solidFill>
                <a:latin typeface="Comic Sans MS" panose="030F0702030302020204" pitchFamily="66" charset="0"/>
              </a:rPr>
              <a:t>/0</a:t>
            </a:r>
            <a:r>
              <a:rPr kumimoji="0" lang="en-US" altLang="zh-TW" sz="1050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  <a:r>
              <a:rPr kumimoji="0" lang="zh-TW" altLang="en-US" sz="1050" dirty="0">
                <a:solidFill>
                  <a:schemeClr val="tx1"/>
                </a:solidFill>
                <a:latin typeface="Comic Sans MS" panose="030F0702030302020204" pitchFamily="66" charset="0"/>
              </a:rPr>
              <a:t>/</a:t>
            </a:r>
            <a:r>
              <a:rPr kumimoji="0" lang="en-US" altLang="zh-TW" sz="1050" dirty="0">
                <a:solidFill>
                  <a:schemeClr val="tx1"/>
                </a:solidFill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6148" name="Rectangle 2"/>
          <p:cNvSpPr>
            <a:spLocks noChangeArrowheads="1"/>
          </p:cNvSpPr>
          <p:nvPr/>
        </p:nvSpPr>
        <p:spPr bwMode="auto">
          <a:xfrm>
            <a:off x="1916264" y="663255"/>
            <a:ext cx="8569974" cy="746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9056" tIns="34529" rIns="69056" bIns="34529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700" dirty="0">
                <a:solidFill>
                  <a:schemeClr val="tx2"/>
                </a:solidFill>
              </a:rPr>
              <a:t>NTOU/MSV </a:t>
            </a:r>
            <a:r>
              <a:rPr lang="zh-TW" altLang="en-US" sz="2700" dirty="0">
                <a:solidFill>
                  <a:schemeClr val="tx2"/>
                </a:solidFill>
              </a:rPr>
              <a:t>大學部 </a:t>
            </a:r>
            <a:r>
              <a:rPr lang="en-US" altLang="zh-TW" sz="2700" dirty="0">
                <a:solidFill>
                  <a:schemeClr val="tx2"/>
                </a:solidFill>
              </a:rPr>
              <a:t>SCI </a:t>
            </a:r>
            <a:r>
              <a:rPr lang="zh-TW" altLang="en-US" sz="2700" dirty="0">
                <a:solidFill>
                  <a:schemeClr val="tx2"/>
                </a:solidFill>
              </a:rPr>
              <a:t>論文發表榮譽榜</a:t>
            </a:r>
            <a:r>
              <a:rPr lang="en-US" altLang="zh-TW" sz="2700" dirty="0">
                <a:solidFill>
                  <a:schemeClr val="tx2"/>
                </a:solidFill>
              </a:rPr>
              <a:t>(</a:t>
            </a:r>
            <a:r>
              <a:rPr lang="en-US" altLang="zh-TW" sz="2700" dirty="0" smtClean="0">
                <a:solidFill>
                  <a:schemeClr val="tx2"/>
                </a:solidFill>
              </a:rPr>
              <a:t>1994-2026)</a:t>
            </a:r>
            <a:endParaRPr lang="zh-TW" altLang="en-US" sz="2700" dirty="0">
              <a:solidFill>
                <a:schemeClr val="tx2"/>
              </a:solidFill>
            </a:endParaRPr>
          </a:p>
        </p:txBody>
      </p:sp>
      <p:grpSp>
        <p:nvGrpSpPr>
          <p:cNvPr id="6149" name="Group 3"/>
          <p:cNvGrpSpPr>
            <a:grpSpLocks noChangeAspect="1"/>
          </p:cNvGrpSpPr>
          <p:nvPr/>
        </p:nvGrpSpPr>
        <p:grpSpPr bwMode="auto">
          <a:xfrm>
            <a:off x="3600250" y="1856054"/>
            <a:ext cx="1007373" cy="1375809"/>
            <a:chOff x="943" y="935"/>
            <a:chExt cx="898" cy="1132"/>
          </a:xfrm>
        </p:grpSpPr>
        <p:pic>
          <p:nvPicPr>
            <p:cNvPr id="6192" name="Picture 4" descr="ho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" y="935"/>
              <a:ext cx="898" cy="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93" name="Text Box 5"/>
            <p:cNvSpPr txBox="1">
              <a:spLocks noChangeAspect="1" noChangeArrowheads="1"/>
            </p:cNvSpPr>
            <p:nvPr/>
          </p:nvSpPr>
          <p:spPr bwMode="auto">
            <a:xfrm>
              <a:off x="943" y="1706"/>
              <a:ext cx="862" cy="3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900">
                  <a:solidFill>
                    <a:srgbClr val="0000CC"/>
                  </a:solidFill>
                  <a:ea typeface="細明體" panose="02020509000000000000" pitchFamily="49" charset="-120"/>
                </a:rPr>
                <a:t>陳桂鴻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900">
                  <a:solidFill>
                    <a:srgbClr val="CC3300"/>
                  </a:solidFill>
                  <a:ea typeface="細明體" panose="02020509000000000000" pitchFamily="49" charset="-120"/>
                </a:rPr>
                <a:t>(AMM, 1998)</a:t>
              </a:r>
            </a:p>
          </p:txBody>
        </p:sp>
      </p:grpSp>
      <p:grpSp>
        <p:nvGrpSpPr>
          <p:cNvPr id="6150" name="Group 6"/>
          <p:cNvGrpSpPr>
            <a:grpSpLocks noChangeAspect="1"/>
          </p:cNvGrpSpPr>
          <p:nvPr/>
        </p:nvGrpSpPr>
        <p:grpSpPr bwMode="auto">
          <a:xfrm>
            <a:off x="2746772" y="1752553"/>
            <a:ext cx="946952" cy="1303198"/>
            <a:chOff x="2031" y="933"/>
            <a:chExt cx="902" cy="1146"/>
          </a:xfrm>
        </p:grpSpPr>
        <p:pic>
          <p:nvPicPr>
            <p:cNvPr id="6190" name="Picture 7" descr="y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1" y="933"/>
              <a:ext cx="902" cy="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91" name="Text Box 8"/>
            <p:cNvSpPr txBox="1">
              <a:spLocks noChangeAspect="1" noChangeArrowheads="1"/>
            </p:cNvSpPr>
            <p:nvPr/>
          </p:nvSpPr>
          <p:spPr bwMode="auto">
            <a:xfrm>
              <a:off x="2053" y="1693"/>
              <a:ext cx="862" cy="3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900">
                  <a:solidFill>
                    <a:srgbClr val="0000CC"/>
                  </a:solidFill>
                  <a:ea typeface="細明體" panose="02020509000000000000" pitchFamily="49" charset="-120"/>
                </a:rPr>
                <a:t>鄭岳世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900">
                  <a:solidFill>
                    <a:srgbClr val="CC3300"/>
                  </a:solidFill>
                  <a:ea typeface="細明體" panose="02020509000000000000" pitchFamily="49" charset="-120"/>
                </a:rPr>
                <a:t>(ADV, 1996)</a:t>
              </a:r>
            </a:p>
          </p:txBody>
        </p:sp>
      </p:grpSp>
      <p:grpSp>
        <p:nvGrpSpPr>
          <p:cNvPr id="6151" name="Group 9"/>
          <p:cNvGrpSpPr>
            <a:grpSpLocks noChangeAspect="1"/>
          </p:cNvGrpSpPr>
          <p:nvPr/>
        </p:nvGrpSpPr>
        <p:grpSpPr bwMode="auto">
          <a:xfrm>
            <a:off x="5506796" y="1956724"/>
            <a:ext cx="959198" cy="1293661"/>
            <a:chOff x="3120" y="935"/>
            <a:chExt cx="902" cy="1123"/>
          </a:xfrm>
        </p:grpSpPr>
        <p:pic>
          <p:nvPicPr>
            <p:cNvPr id="6188" name="Picture 10" descr="shen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935"/>
              <a:ext cx="902" cy="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9" name="Text Box 11"/>
            <p:cNvSpPr txBox="1">
              <a:spLocks noChangeAspect="1" noChangeArrowheads="1"/>
            </p:cNvSpPr>
            <p:nvPr/>
          </p:nvSpPr>
          <p:spPr bwMode="auto">
            <a:xfrm>
              <a:off x="3128" y="1677"/>
              <a:ext cx="862" cy="3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900">
                  <a:solidFill>
                    <a:srgbClr val="0000CC"/>
                  </a:solidFill>
                  <a:ea typeface="細明體" panose="02020509000000000000" pitchFamily="49" charset="-120"/>
                </a:rPr>
                <a:t>林盛益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900">
                  <a:solidFill>
                    <a:srgbClr val="CC3300"/>
                  </a:solidFill>
                  <a:ea typeface="細明體" panose="02020509000000000000" pitchFamily="49" charset="-120"/>
                </a:rPr>
                <a:t>(IJCN, 2002)</a:t>
              </a:r>
            </a:p>
          </p:txBody>
        </p:sp>
      </p:grpSp>
      <p:grpSp>
        <p:nvGrpSpPr>
          <p:cNvPr id="6152" name="Group 12"/>
          <p:cNvGrpSpPr>
            <a:grpSpLocks noChangeAspect="1"/>
          </p:cNvGrpSpPr>
          <p:nvPr/>
        </p:nvGrpSpPr>
        <p:grpSpPr bwMode="auto">
          <a:xfrm>
            <a:off x="4547200" y="1696421"/>
            <a:ext cx="1065818" cy="1362649"/>
            <a:chOff x="4102" y="935"/>
            <a:chExt cx="918" cy="1083"/>
          </a:xfrm>
        </p:grpSpPr>
        <p:pic>
          <p:nvPicPr>
            <p:cNvPr id="6186" name="Picture 13" descr="liwei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8" y="935"/>
              <a:ext cx="902" cy="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7" name="Text Box 14"/>
            <p:cNvSpPr txBox="1">
              <a:spLocks noChangeAspect="1" noChangeArrowheads="1"/>
            </p:cNvSpPr>
            <p:nvPr/>
          </p:nvSpPr>
          <p:spPr bwMode="auto">
            <a:xfrm>
              <a:off x="4102" y="1669"/>
              <a:ext cx="907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900">
                  <a:solidFill>
                    <a:srgbClr val="0000CC"/>
                  </a:solidFill>
                  <a:ea typeface="細明體" panose="02020509000000000000" pitchFamily="49" charset="-120"/>
                </a:rPr>
                <a:t>劉立偉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900">
                  <a:solidFill>
                    <a:srgbClr val="CC3300"/>
                  </a:solidFill>
                  <a:ea typeface="細明體" panose="02020509000000000000" pitchFamily="49" charset="-120"/>
                </a:rPr>
                <a:t>(JMST, 2000)</a:t>
              </a:r>
            </a:p>
          </p:txBody>
        </p:sp>
      </p:grpSp>
      <p:grpSp>
        <p:nvGrpSpPr>
          <p:cNvPr id="6153" name="Group 15"/>
          <p:cNvGrpSpPr>
            <a:grpSpLocks noChangeAspect="1"/>
          </p:cNvGrpSpPr>
          <p:nvPr/>
        </p:nvGrpSpPr>
        <p:grpSpPr bwMode="auto">
          <a:xfrm>
            <a:off x="7237007" y="1989594"/>
            <a:ext cx="947872" cy="1219893"/>
            <a:chOff x="4572" y="935"/>
            <a:chExt cx="954" cy="1134"/>
          </a:xfrm>
        </p:grpSpPr>
        <p:pic>
          <p:nvPicPr>
            <p:cNvPr id="6184" name="Picture 16" descr="untitle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" y="935"/>
              <a:ext cx="954" cy="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5" name="Text Box 17"/>
            <p:cNvSpPr txBox="1">
              <a:spLocks noChangeAspect="1" noChangeArrowheads="1"/>
            </p:cNvSpPr>
            <p:nvPr/>
          </p:nvSpPr>
          <p:spPr bwMode="auto">
            <a:xfrm>
              <a:off x="4572" y="1661"/>
              <a:ext cx="952" cy="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900">
                  <a:solidFill>
                    <a:srgbClr val="0000CC"/>
                  </a:solidFill>
                  <a:ea typeface="細明體" panose="02020509000000000000" pitchFamily="49" charset="-120"/>
                </a:rPr>
                <a:t>蔡明宏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900">
                  <a:solidFill>
                    <a:srgbClr val="CC3300"/>
                  </a:solidFill>
                  <a:ea typeface="細明體" panose="02020509000000000000" pitchFamily="49" charset="-120"/>
                </a:rPr>
                <a:t>(CAEE, 2008)</a:t>
              </a:r>
            </a:p>
          </p:txBody>
        </p:sp>
      </p:grpSp>
      <p:grpSp>
        <p:nvGrpSpPr>
          <p:cNvPr id="6154" name="Group 18"/>
          <p:cNvGrpSpPr>
            <a:grpSpLocks noChangeAspect="1"/>
          </p:cNvGrpSpPr>
          <p:nvPr/>
        </p:nvGrpSpPr>
        <p:grpSpPr bwMode="auto">
          <a:xfrm>
            <a:off x="4081356" y="3213970"/>
            <a:ext cx="993689" cy="1248774"/>
            <a:chOff x="593" y="2296"/>
            <a:chExt cx="953" cy="1107"/>
          </a:xfrm>
        </p:grpSpPr>
        <p:pic>
          <p:nvPicPr>
            <p:cNvPr id="6182" name="Picture 19" descr="SK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" y="2296"/>
              <a:ext cx="907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3" name="Text Box 20"/>
            <p:cNvSpPr txBox="1">
              <a:spLocks noChangeAspect="1" noChangeArrowheads="1"/>
            </p:cNvSpPr>
            <p:nvPr/>
          </p:nvSpPr>
          <p:spPr bwMode="auto">
            <a:xfrm>
              <a:off x="593" y="3014"/>
              <a:ext cx="953" cy="3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900">
                  <a:solidFill>
                    <a:srgbClr val="0000CC"/>
                  </a:solidFill>
                  <a:ea typeface="細明體" panose="02020509000000000000" pitchFamily="49" charset="-120"/>
                </a:rPr>
                <a:t>高聖凱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900">
                  <a:solidFill>
                    <a:srgbClr val="CC3300"/>
                  </a:solidFill>
                  <a:ea typeface="細明體" panose="02020509000000000000" pitchFamily="49" charset="-120"/>
                </a:rPr>
                <a:t>(CAEE, 2008)</a:t>
              </a:r>
            </a:p>
          </p:txBody>
        </p:sp>
      </p:grpSp>
      <p:grpSp>
        <p:nvGrpSpPr>
          <p:cNvPr id="6155" name="Group 21"/>
          <p:cNvGrpSpPr>
            <a:grpSpLocks noChangeAspect="1"/>
          </p:cNvGrpSpPr>
          <p:nvPr/>
        </p:nvGrpSpPr>
        <p:grpSpPr bwMode="auto">
          <a:xfrm>
            <a:off x="8080965" y="1874674"/>
            <a:ext cx="996553" cy="1267217"/>
            <a:chOff x="1615" y="2296"/>
            <a:chExt cx="915" cy="1073"/>
          </a:xfrm>
        </p:grpSpPr>
        <p:pic>
          <p:nvPicPr>
            <p:cNvPr id="6180" name="Picture 22" descr="C_C_Hsieh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3" y="2296"/>
              <a:ext cx="907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1" name="Text Box 23"/>
            <p:cNvSpPr txBox="1">
              <a:spLocks noChangeAspect="1" noChangeArrowheads="1"/>
            </p:cNvSpPr>
            <p:nvPr/>
          </p:nvSpPr>
          <p:spPr bwMode="auto">
            <a:xfrm>
              <a:off x="1615" y="2998"/>
              <a:ext cx="862" cy="3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900">
                  <a:solidFill>
                    <a:srgbClr val="0000CC"/>
                  </a:solidFill>
                  <a:ea typeface="細明體" panose="02020509000000000000" pitchFamily="49" charset="-120"/>
                </a:rPr>
                <a:t>謝正昌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900">
                  <a:solidFill>
                    <a:srgbClr val="CC3300"/>
                  </a:solidFill>
                  <a:ea typeface="細明體" panose="02020509000000000000" pitchFamily="49" charset="-120"/>
                </a:rPr>
                <a:t>(EABE, 2008)</a:t>
              </a:r>
            </a:p>
          </p:txBody>
        </p:sp>
      </p:grpSp>
      <p:grpSp>
        <p:nvGrpSpPr>
          <p:cNvPr id="6156" name="Group 30"/>
          <p:cNvGrpSpPr>
            <a:grpSpLocks noChangeAspect="1"/>
          </p:cNvGrpSpPr>
          <p:nvPr/>
        </p:nvGrpSpPr>
        <p:grpSpPr bwMode="auto">
          <a:xfrm>
            <a:off x="2699302" y="3200828"/>
            <a:ext cx="786188" cy="1268299"/>
            <a:chOff x="2680" y="2523"/>
            <a:chExt cx="771" cy="1149"/>
          </a:xfrm>
        </p:grpSpPr>
        <p:pic>
          <p:nvPicPr>
            <p:cNvPr id="6178" name="Picture 31" descr="wu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2" y="2523"/>
              <a:ext cx="726" cy="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79" name="Text Box 32"/>
            <p:cNvSpPr txBox="1">
              <a:spLocks noChangeAspect="1" noChangeArrowheads="1"/>
            </p:cNvSpPr>
            <p:nvPr/>
          </p:nvSpPr>
          <p:spPr bwMode="auto">
            <a:xfrm>
              <a:off x="2680" y="3275"/>
              <a:ext cx="771" cy="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900">
                  <a:solidFill>
                    <a:srgbClr val="0000CC"/>
                  </a:solidFill>
                  <a:ea typeface="細明體" panose="02020509000000000000" pitchFamily="49" charset="-120"/>
                </a:rPr>
                <a:t>吳國綸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900">
                  <a:solidFill>
                    <a:srgbClr val="CC3300"/>
                  </a:solidFill>
                  <a:ea typeface="細明體" panose="02020509000000000000" pitchFamily="49" charset="-120"/>
                </a:rPr>
                <a:t>(CM, 2008)</a:t>
              </a:r>
            </a:p>
          </p:txBody>
        </p:sp>
      </p:grpSp>
      <p:sp>
        <p:nvSpPr>
          <p:cNvPr id="6157" name="Rectangle 33"/>
          <p:cNvSpPr>
            <a:spLocks noChangeArrowheads="1"/>
          </p:cNvSpPr>
          <p:nvPr/>
        </p:nvSpPr>
        <p:spPr bwMode="auto">
          <a:xfrm>
            <a:off x="-653342" y="139613"/>
            <a:ext cx="13465628" cy="59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9056" tIns="34529" rIns="69056" bIns="34529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dirty="0"/>
              <a:t>以前海洋大學部</a:t>
            </a:r>
            <a:r>
              <a:rPr lang="zh-TW" altLang="en-US" dirty="0">
                <a:solidFill>
                  <a:srgbClr val="FF0000"/>
                </a:solidFill>
              </a:rPr>
              <a:t>河工</a:t>
            </a:r>
            <a:r>
              <a:rPr lang="zh-TW" altLang="en-US" dirty="0"/>
              <a:t>學長姊</a:t>
            </a:r>
            <a:r>
              <a:rPr lang="en-US" altLang="zh-TW" dirty="0"/>
              <a:t>(</a:t>
            </a:r>
            <a:r>
              <a:rPr lang="zh-TW" altLang="en-US" dirty="0"/>
              <a:t>帥哥美女</a:t>
            </a:r>
            <a:r>
              <a:rPr lang="en-US" altLang="zh-TW" dirty="0"/>
              <a:t>)</a:t>
            </a:r>
            <a:r>
              <a:rPr lang="zh-TW" altLang="en-US" dirty="0"/>
              <a:t>做的到，</a:t>
            </a:r>
            <a:r>
              <a:rPr lang="zh-TW" altLang="en-US" dirty="0">
                <a:solidFill>
                  <a:srgbClr val="FF0000"/>
                </a:solidFill>
              </a:rPr>
              <a:t>學弟妹們</a:t>
            </a:r>
            <a:r>
              <a:rPr lang="zh-TW" altLang="en-US" dirty="0"/>
              <a:t>一定行</a:t>
            </a:r>
          </a:p>
        </p:txBody>
      </p:sp>
      <p:grpSp>
        <p:nvGrpSpPr>
          <p:cNvPr id="6158" name="Group 42"/>
          <p:cNvGrpSpPr>
            <a:grpSpLocks/>
          </p:cNvGrpSpPr>
          <p:nvPr/>
        </p:nvGrpSpPr>
        <p:grpSpPr bwMode="auto">
          <a:xfrm>
            <a:off x="5631434" y="4976199"/>
            <a:ext cx="825104" cy="1503304"/>
            <a:chOff x="4944" y="816"/>
            <a:chExt cx="933" cy="1658"/>
          </a:xfrm>
        </p:grpSpPr>
        <p:pic>
          <p:nvPicPr>
            <p:cNvPr id="6176" name="Picture 35" descr="CIMG0609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0" y="816"/>
              <a:ext cx="753" cy="1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77" name="Text Box 36"/>
            <p:cNvSpPr txBox="1">
              <a:spLocks noChangeAspect="1" noChangeArrowheads="1"/>
            </p:cNvSpPr>
            <p:nvPr/>
          </p:nvSpPr>
          <p:spPr bwMode="auto">
            <a:xfrm>
              <a:off x="4944" y="1990"/>
              <a:ext cx="933" cy="4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900">
                  <a:solidFill>
                    <a:srgbClr val="0000CC"/>
                  </a:solidFill>
                  <a:ea typeface="細明體" panose="02020509000000000000" pitchFamily="49" charset="-120"/>
                </a:rPr>
                <a:t>蕭宇志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900">
                  <a:solidFill>
                    <a:srgbClr val="CC3300"/>
                  </a:solidFill>
                  <a:ea typeface="細明體" panose="02020509000000000000" pitchFamily="49" charset="-120"/>
                </a:rPr>
                <a:t>(ISOPE, 2010)</a:t>
              </a:r>
            </a:p>
          </p:txBody>
        </p:sp>
      </p:grpSp>
      <p:grpSp>
        <p:nvGrpSpPr>
          <p:cNvPr id="6159" name="Group 37"/>
          <p:cNvGrpSpPr>
            <a:grpSpLocks/>
          </p:cNvGrpSpPr>
          <p:nvPr/>
        </p:nvGrpSpPr>
        <p:grpSpPr bwMode="auto">
          <a:xfrm>
            <a:off x="6390232" y="1871783"/>
            <a:ext cx="924038" cy="1189783"/>
            <a:chOff x="5388" y="1430"/>
            <a:chExt cx="856" cy="1055"/>
          </a:xfrm>
        </p:grpSpPr>
        <p:pic>
          <p:nvPicPr>
            <p:cNvPr id="6174" name="Picture 38" descr="yeih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" y="1430"/>
              <a:ext cx="856" cy="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75" name="Text Box 39"/>
            <p:cNvSpPr txBox="1">
              <a:spLocks noChangeArrowheads="1"/>
            </p:cNvSpPr>
            <p:nvPr/>
          </p:nvSpPr>
          <p:spPr bwMode="auto">
            <a:xfrm>
              <a:off x="5388" y="2115"/>
              <a:ext cx="852" cy="3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7500" tIns="35100" rIns="67500" bIns="35100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900">
                  <a:ea typeface="細明體" panose="02020509000000000000" pitchFamily="49" charset="-120"/>
                </a:rPr>
                <a:t>葉雅婷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900">
                  <a:solidFill>
                    <a:srgbClr val="CC3300"/>
                  </a:solidFill>
                  <a:ea typeface="細明體" panose="02020509000000000000" pitchFamily="49" charset="-120"/>
                </a:rPr>
                <a:t>(EABE, 2004)</a:t>
              </a:r>
            </a:p>
          </p:txBody>
        </p:sp>
      </p:grpSp>
      <p:grpSp>
        <p:nvGrpSpPr>
          <p:cNvPr id="6160" name="Group 24"/>
          <p:cNvGrpSpPr>
            <a:grpSpLocks noChangeAspect="1"/>
          </p:cNvGrpSpPr>
          <p:nvPr/>
        </p:nvGrpSpPr>
        <p:grpSpPr bwMode="auto">
          <a:xfrm>
            <a:off x="3379351" y="3521076"/>
            <a:ext cx="829982" cy="1228575"/>
            <a:chOff x="2618" y="2296"/>
            <a:chExt cx="955" cy="1303"/>
          </a:xfrm>
        </p:grpSpPr>
        <p:pic>
          <p:nvPicPr>
            <p:cNvPr id="6172" name="Picture 25" descr="untitled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6" y="2296"/>
              <a:ext cx="907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73" name="Text Box 26"/>
            <p:cNvSpPr txBox="1">
              <a:spLocks noChangeAspect="1" noChangeArrowheads="1"/>
            </p:cNvSpPr>
            <p:nvPr/>
          </p:nvSpPr>
          <p:spPr bwMode="auto">
            <a:xfrm>
              <a:off x="2618" y="2987"/>
              <a:ext cx="908" cy="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900" dirty="0">
                  <a:solidFill>
                    <a:srgbClr val="0000CC"/>
                  </a:solidFill>
                  <a:ea typeface="細明體" panose="02020509000000000000" pitchFamily="49" charset="-120"/>
                </a:rPr>
                <a:t>余尚儒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900" dirty="0">
                  <a:solidFill>
                    <a:srgbClr val="CC3300"/>
                  </a:solidFill>
                  <a:ea typeface="細明體" panose="02020509000000000000" pitchFamily="49" charset="-120"/>
                </a:rPr>
                <a:t>(EABE, 2008)</a:t>
              </a:r>
            </a:p>
          </p:txBody>
        </p:sp>
      </p:grpSp>
      <p:grpSp>
        <p:nvGrpSpPr>
          <p:cNvPr id="6161" name="Group 49"/>
          <p:cNvGrpSpPr>
            <a:grpSpLocks/>
          </p:cNvGrpSpPr>
          <p:nvPr/>
        </p:nvGrpSpPr>
        <p:grpSpPr bwMode="auto">
          <a:xfrm>
            <a:off x="6066878" y="3474381"/>
            <a:ext cx="1224488" cy="1540935"/>
            <a:chOff x="3798" y="2256"/>
            <a:chExt cx="1404" cy="1797"/>
          </a:xfrm>
        </p:grpSpPr>
        <p:pic>
          <p:nvPicPr>
            <p:cNvPr id="6170" name="Picture 40" descr="10403653_774519522581735_6166930572900708054_n (1)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08" t="4291" r="22226" b="46811"/>
            <a:stretch>
              <a:fillRect/>
            </a:stretch>
          </p:blipFill>
          <p:spPr bwMode="auto">
            <a:xfrm>
              <a:off x="4128" y="2256"/>
              <a:ext cx="901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71" name="Text Box 41"/>
            <p:cNvSpPr txBox="1">
              <a:spLocks noChangeAspect="1" noChangeArrowheads="1"/>
            </p:cNvSpPr>
            <p:nvPr/>
          </p:nvSpPr>
          <p:spPr bwMode="auto">
            <a:xfrm>
              <a:off x="3798" y="3380"/>
              <a:ext cx="1404" cy="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900">
                  <a:solidFill>
                    <a:srgbClr val="0000CC"/>
                  </a:solidFill>
                  <a:ea typeface="細明體" panose="02020509000000000000" pitchFamily="49" charset="-120"/>
                </a:rPr>
                <a:t>高怡絹</a:t>
              </a:r>
              <a:endParaRPr lang="en-US" altLang="zh-TW" sz="900">
                <a:solidFill>
                  <a:srgbClr val="0000CC"/>
                </a:solidFill>
                <a:ea typeface="細明體" panose="02020509000000000000" pitchFamily="49" charset="-120"/>
              </a:endParaRP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900">
                  <a:solidFill>
                    <a:srgbClr val="CC3300"/>
                  </a:solidFill>
                  <a:ea typeface="細明體" panose="02020509000000000000" pitchFamily="49" charset="-120"/>
                </a:rPr>
                <a:t>(Acta Mechanica, 2014)</a:t>
              </a:r>
            </a:p>
          </p:txBody>
        </p:sp>
      </p:grpSp>
      <p:grpSp>
        <p:nvGrpSpPr>
          <p:cNvPr id="6162" name="Group 46"/>
          <p:cNvGrpSpPr>
            <a:grpSpLocks/>
          </p:cNvGrpSpPr>
          <p:nvPr/>
        </p:nvGrpSpPr>
        <p:grpSpPr bwMode="auto">
          <a:xfrm>
            <a:off x="4876044" y="3583579"/>
            <a:ext cx="915591" cy="1389203"/>
            <a:chOff x="3216" y="2256"/>
            <a:chExt cx="933" cy="1401"/>
          </a:xfrm>
        </p:grpSpPr>
        <p:sp>
          <p:nvSpPr>
            <p:cNvPr id="6168" name="Text Box 29"/>
            <p:cNvSpPr txBox="1">
              <a:spLocks noChangeAspect="1" noChangeArrowheads="1"/>
            </p:cNvSpPr>
            <p:nvPr/>
          </p:nvSpPr>
          <p:spPr bwMode="auto">
            <a:xfrm>
              <a:off x="3216" y="3215"/>
              <a:ext cx="933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900">
                  <a:solidFill>
                    <a:srgbClr val="0000CC"/>
                  </a:solidFill>
                  <a:ea typeface="細明體" panose="02020509000000000000" pitchFamily="49" charset="-120"/>
                </a:rPr>
                <a:t>李家瑋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900">
                  <a:solidFill>
                    <a:srgbClr val="CC3300"/>
                  </a:solidFill>
                  <a:ea typeface="細明體" panose="02020509000000000000" pitchFamily="49" charset="-120"/>
                </a:rPr>
                <a:t>(EABE, 2008)</a:t>
              </a:r>
            </a:p>
          </p:txBody>
        </p:sp>
        <p:pic>
          <p:nvPicPr>
            <p:cNvPr id="6169" name="Picture 45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2256"/>
              <a:ext cx="803" cy="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163" name="Group 48"/>
          <p:cNvGrpSpPr>
            <a:grpSpLocks/>
          </p:cNvGrpSpPr>
          <p:nvPr/>
        </p:nvGrpSpPr>
        <p:grpSpPr bwMode="auto">
          <a:xfrm>
            <a:off x="7109069" y="3359919"/>
            <a:ext cx="729630" cy="1147500"/>
            <a:chOff x="4971" y="2400"/>
            <a:chExt cx="933" cy="1477"/>
          </a:xfrm>
        </p:grpSpPr>
        <p:sp>
          <p:nvSpPr>
            <p:cNvPr id="6166" name="Text Box 43"/>
            <p:cNvSpPr txBox="1">
              <a:spLocks noChangeAspect="1" noChangeArrowheads="1"/>
            </p:cNvSpPr>
            <p:nvPr/>
          </p:nvSpPr>
          <p:spPr bwMode="auto">
            <a:xfrm>
              <a:off x="4971" y="3312"/>
              <a:ext cx="933" cy="5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900" dirty="0">
                  <a:solidFill>
                    <a:srgbClr val="0000CC"/>
                  </a:solidFill>
                  <a:ea typeface="細明體" panose="02020509000000000000" pitchFamily="49" charset="-120"/>
                </a:rPr>
                <a:t>凃雅瀞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900" dirty="0">
                  <a:solidFill>
                    <a:srgbClr val="CC3300"/>
                  </a:solidFill>
                  <a:ea typeface="細明體" panose="02020509000000000000" pitchFamily="49" charset="-120"/>
                </a:rPr>
                <a:t>(CS, 2014)</a:t>
              </a:r>
            </a:p>
          </p:txBody>
        </p:sp>
        <p:pic>
          <p:nvPicPr>
            <p:cNvPr id="6167" name="Picture 47" descr="10752_872806576067527_650411578918296867_n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06" t="14999" r="49686" b="48137"/>
            <a:stretch>
              <a:fillRect/>
            </a:stretch>
          </p:blipFill>
          <p:spPr bwMode="auto">
            <a:xfrm>
              <a:off x="5040" y="2400"/>
              <a:ext cx="681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64" name="圖片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3308326"/>
            <a:ext cx="732450" cy="9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5" name="Text Box 43"/>
          <p:cNvSpPr txBox="1">
            <a:spLocks noChangeAspect="1" noChangeArrowheads="1"/>
          </p:cNvSpPr>
          <p:nvPr/>
        </p:nvSpPr>
        <p:spPr bwMode="auto">
          <a:xfrm>
            <a:off x="8396694" y="4093873"/>
            <a:ext cx="997744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900" dirty="0">
                <a:solidFill>
                  <a:srgbClr val="0000CC"/>
                </a:solidFill>
                <a:ea typeface="細明體" panose="02020509000000000000" pitchFamily="49" charset="-120"/>
              </a:rPr>
              <a:t>黃乙玲</a:t>
            </a: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TW" sz="900" dirty="0">
                <a:solidFill>
                  <a:srgbClr val="CC3300"/>
                </a:solidFill>
                <a:ea typeface="細明體" panose="02020509000000000000" pitchFamily="49" charset="-120"/>
              </a:rPr>
              <a:t>(AML, 2019)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840" y="4469234"/>
            <a:ext cx="500498" cy="66718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817" y="4476320"/>
            <a:ext cx="560785" cy="66718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171" y="4468717"/>
            <a:ext cx="456884" cy="66311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151" y="4481128"/>
            <a:ext cx="495310" cy="657566"/>
          </a:xfrm>
          <a:prstGeom prst="rect">
            <a:avLst/>
          </a:prstGeom>
        </p:spPr>
      </p:pic>
      <p:sp>
        <p:nvSpPr>
          <p:cNvPr id="56" name="Text Box 43"/>
          <p:cNvSpPr txBox="1">
            <a:spLocks noChangeAspect="1" noChangeArrowheads="1"/>
          </p:cNvSpPr>
          <p:nvPr/>
        </p:nvSpPr>
        <p:spPr bwMode="auto">
          <a:xfrm>
            <a:off x="6953250" y="5143500"/>
            <a:ext cx="2737928" cy="386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lnSpc>
                <a:spcPts val="900"/>
              </a:lnSpc>
              <a:spcBef>
                <a:spcPct val="50000"/>
              </a:spcBef>
              <a:buClrTx/>
              <a:buSzTx/>
              <a:buNone/>
            </a:pPr>
            <a:r>
              <a:rPr lang="zh-TW" altLang="en-US" sz="900" dirty="0">
                <a:solidFill>
                  <a:srgbClr val="0000CC"/>
                </a:solidFill>
                <a:ea typeface="細明體" panose="02020509000000000000" pitchFamily="49" charset="-120"/>
              </a:rPr>
              <a:t>邵程祥</a:t>
            </a:r>
            <a:r>
              <a:rPr lang="en-US" altLang="zh-TW" sz="900" dirty="0">
                <a:solidFill>
                  <a:srgbClr val="0000CC"/>
                </a:solidFill>
                <a:ea typeface="細明體" panose="02020509000000000000" pitchFamily="49" charset="-120"/>
              </a:rPr>
              <a:t>&amp;</a:t>
            </a:r>
            <a:r>
              <a:rPr lang="zh-TW" altLang="en-US" sz="900" dirty="0">
                <a:solidFill>
                  <a:srgbClr val="0000CC"/>
                </a:solidFill>
                <a:ea typeface="細明體" panose="02020509000000000000" pitchFamily="49" charset="-120"/>
              </a:rPr>
              <a:t>呂政軒        戴暐宸     周彥廷</a:t>
            </a:r>
          </a:p>
          <a:p>
            <a:pPr>
              <a:lnSpc>
                <a:spcPts val="900"/>
              </a:lnSpc>
              <a:spcBef>
                <a:spcPct val="50000"/>
              </a:spcBef>
              <a:buClrTx/>
              <a:buSzTx/>
              <a:buNone/>
            </a:pPr>
            <a:r>
              <a:rPr lang="zh-TW" altLang="en-US" sz="825" dirty="0">
                <a:solidFill>
                  <a:srgbClr val="CC3300"/>
                </a:solidFill>
                <a:ea typeface="細明體" panose="02020509000000000000" pitchFamily="49" charset="-120"/>
              </a:rPr>
              <a:t>                   </a:t>
            </a:r>
            <a:r>
              <a:rPr lang="en-US" altLang="zh-TW" sz="825" dirty="0">
                <a:solidFill>
                  <a:srgbClr val="CC3300"/>
                </a:solidFill>
                <a:ea typeface="細明體" panose="02020509000000000000" pitchFamily="49" charset="-120"/>
              </a:rPr>
              <a:t>(JOM, 2021)</a:t>
            </a:r>
            <a:r>
              <a:rPr lang="zh-TW" altLang="en-US" sz="825" dirty="0">
                <a:solidFill>
                  <a:srgbClr val="CC3300"/>
                </a:solidFill>
                <a:ea typeface="細明體" panose="02020509000000000000" pitchFamily="49" charset="-120"/>
              </a:rPr>
              <a:t>     </a:t>
            </a:r>
            <a:r>
              <a:rPr lang="en-US" altLang="zh-TW" sz="825" dirty="0">
                <a:solidFill>
                  <a:srgbClr val="CC3300"/>
                </a:solidFill>
                <a:ea typeface="細明體" panose="02020509000000000000" pitchFamily="49" charset="-120"/>
              </a:rPr>
              <a:t>(CPAA, 2021)  (EABE2021)</a:t>
            </a:r>
          </a:p>
        </p:txBody>
      </p:sp>
      <p:pic>
        <p:nvPicPr>
          <p:cNvPr id="1027" name="Picture 3" descr="浩真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153" y="4572300"/>
            <a:ext cx="560979" cy="822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 Box 43"/>
          <p:cNvSpPr txBox="1">
            <a:spLocks noChangeAspect="1" noChangeArrowheads="1"/>
          </p:cNvSpPr>
          <p:nvPr/>
        </p:nvSpPr>
        <p:spPr bwMode="auto">
          <a:xfrm>
            <a:off x="3123642" y="5191658"/>
            <a:ext cx="997744" cy="577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900" dirty="0">
                <a:solidFill>
                  <a:srgbClr val="0000CC"/>
                </a:solidFill>
                <a:ea typeface="細明體" panose="02020509000000000000" pitchFamily="49" charset="-120"/>
              </a:rPr>
              <a:t>高浩真</a:t>
            </a:r>
            <a:endParaRPr lang="en-US" altLang="zh-TW" sz="900" dirty="0">
              <a:solidFill>
                <a:srgbClr val="0000CC"/>
              </a:solidFill>
              <a:ea typeface="細明體" panose="02020509000000000000" pitchFamily="49" charset="-120"/>
            </a:endParaRP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TW" sz="900" dirty="0">
                <a:solidFill>
                  <a:srgbClr val="CC3300"/>
                </a:solidFill>
                <a:ea typeface="細明體" panose="02020509000000000000" pitchFamily="49" charset="-120"/>
              </a:rPr>
              <a:t>(JLFNVAC, 2022)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3"/>
          <a:srcRect l="2776" t="33338" r="41674" b="11630"/>
          <a:stretch/>
        </p:blipFill>
        <p:spPr>
          <a:xfrm>
            <a:off x="4114853" y="4540169"/>
            <a:ext cx="623569" cy="823500"/>
          </a:xfrm>
          <a:prstGeom prst="rect">
            <a:avLst/>
          </a:prstGeom>
        </p:spPr>
      </p:pic>
      <p:sp>
        <p:nvSpPr>
          <p:cNvPr id="59" name="Text Box 43"/>
          <p:cNvSpPr txBox="1">
            <a:spLocks noChangeAspect="1" noChangeArrowheads="1"/>
          </p:cNvSpPr>
          <p:nvPr/>
        </p:nvSpPr>
        <p:spPr bwMode="auto">
          <a:xfrm>
            <a:off x="4509054" y="5170982"/>
            <a:ext cx="997744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900" dirty="0">
                <a:solidFill>
                  <a:srgbClr val="0000CC"/>
                </a:solidFill>
                <a:ea typeface="細明體" panose="02020509000000000000" pitchFamily="49" charset="-120"/>
              </a:rPr>
              <a:t>曹美娜</a:t>
            </a:r>
            <a:endParaRPr lang="en-US" altLang="zh-TW" sz="900" dirty="0">
              <a:solidFill>
                <a:srgbClr val="0000CC"/>
              </a:solidFill>
              <a:ea typeface="細明體" panose="02020509000000000000" pitchFamily="49" charset="-120"/>
            </a:endParaRP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TW" sz="900" dirty="0">
                <a:solidFill>
                  <a:srgbClr val="CC3300"/>
                </a:solidFill>
                <a:ea typeface="細明體" panose="02020509000000000000" pitchFamily="49" charset="-120"/>
              </a:rPr>
              <a:t>(MRC, 2022)</a:t>
            </a:r>
          </a:p>
        </p:txBody>
      </p:sp>
      <p:pic>
        <p:nvPicPr>
          <p:cNvPr id="60" name="圖片 5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8701" r="-398" b="16299"/>
          <a:stretch>
            <a:fillRect/>
          </a:stretch>
        </p:blipFill>
        <p:spPr bwMode="auto">
          <a:xfrm>
            <a:off x="9394439" y="3131473"/>
            <a:ext cx="756047" cy="75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Text Box 43"/>
          <p:cNvSpPr txBox="1">
            <a:spLocks noChangeAspect="1" noChangeArrowheads="1"/>
          </p:cNvSpPr>
          <p:nvPr/>
        </p:nvSpPr>
        <p:spPr bwMode="auto">
          <a:xfrm>
            <a:off x="10157721" y="3692345"/>
            <a:ext cx="18969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900" dirty="0"/>
              <a:t>臧紀甯 </a:t>
            </a:r>
            <a:r>
              <a:rPr lang="en-US" altLang="zh-TW" sz="900" dirty="0">
                <a:solidFill>
                  <a:srgbClr val="CC3300"/>
                </a:solidFill>
                <a:ea typeface="細明體" panose="02020509000000000000" pitchFamily="49" charset="-120"/>
              </a:rPr>
              <a:t>(JCIE, 2023)</a:t>
            </a:r>
          </a:p>
        </p:txBody>
      </p:sp>
      <p:sp>
        <p:nvSpPr>
          <p:cNvPr id="63" name="Text Box 43"/>
          <p:cNvSpPr txBox="1">
            <a:spLocks noChangeAspect="1" noChangeArrowheads="1"/>
          </p:cNvSpPr>
          <p:nvPr/>
        </p:nvSpPr>
        <p:spPr bwMode="auto">
          <a:xfrm>
            <a:off x="8946174" y="3856884"/>
            <a:ext cx="18969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900" dirty="0">
                <a:solidFill>
                  <a:srgbClr val="6600FF"/>
                </a:solidFill>
                <a:latin typeface="新細明體" panose="02020500000000000000" pitchFamily="18" charset="-120"/>
              </a:rPr>
              <a:t>楊佳穎 </a:t>
            </a:r>
            <a:r>
              <a:rPr lang="en-US" altLang="zh-TW" sz="900" dirty="0">
                <a:solidFill>
                  <a:srgbClr val="CC3300"/>
                </a:solidFill>
                <a:ea typeface="細明體" panose="02020509000000000000" pitchFamily="49" charset="-120"/>
              </a:rPr>
              <a:t>(JCIE®, 2023)</a:t>
            </a:r>
          </a:p>
        </p:txBody>
      </p:sp>
      <p:pic>
        <p:nvPicPr>
          <p:cNvPr id="64" name="圖片 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6" t="23242" r="2791" b="3281"/>
          <a:stretch>
            <a:fillRect/>
          </a:stretch>
        </p:blipFill>
        <p:spPr bwMode="auto">
          <a:xfrm>
            <a:off x="9485258" y="4284926"/>
            <a:ext cx="100647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Text Box 43"/>
          <p:cNvSpPr txBox="1">
            <a:spLocks noChangeAspect="1" noChangeArrowheads="1"/>
          </p:cNvSpPr>
          <p:nvPr/>
        </p:nvSpPr>
        <p:spPr bwMode="auto">
          <a:xfrm>
            <a:off x="9209247" y="5351432"/>
            <a:ext cx="18969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900" dirty="0"/>
              <a:t>曹美娜 </a:t>
            </a:r>
            <a:r>
              <a:rPr lang="en-US" altLang="zh-TW" sz="900" dirty="0">
                <a:solidFill>
                  <a:srgbClr val="CC3300"/>
                </a:solidFill>
                <a:ea typeface="細明體" panose="02020509000000000000" pitchFamily="49" charset="-120"/>
              </a:rPr>
              <a:t>(MRC, 2023)</a:t>
            </a:r>
          </a:p>
        </p:txBody>
      </p:sp>
      <p:pic>
        <p:nvPicPr>
          <p:cNvPr id="66" name="圖片 5">
            <a:extLst>
              <a:ext uri="{FF2B5EF4-FFF2-40B4-BE49-F238E27FC236}">
                <a16:creationId xmlns:a16="http://schemas.microsoft.com/office/drawing/2014/main" id="{2827AC9A-16AE-053F-465D-211BD4C74181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42089" y="1149064"/>
            <a:ext cx="1487615" cy="1473088"/>
          </a:xfrm>
          <a:prstGeom prst="rect">
            <a:avLst/>
          </a:prstGeom>
        </p:spPr>
      </p:pic>
      <p:pic>
        <p:nvPicPr>
          <p:cNvPr id="69" name="圖片 7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211" y="1232775"/>
            <a:ext cx="1197506" cy="1078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2" descr="NTOU-海洋大學力學聲響振動實驗室">
            <a:extLst>
              <a:ext uri="{FF2B5EF4-FFF2-40B4-BE49-F238E27FC236}">
                <a16:creationId xmlns:a16="http://schemas.microsoft.com/office/drawing/2014/main" id="{50E58D89-6E6A-4DA8-9356-C6431F7B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179" y="4951919"/>
            <a:ext cx="1095518" cy="104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70" descr="\\140.121.146.149\web\member\50047.jp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0882" y="2947176"/>
            <a:ext cx="746522" cy="73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Text Box 43"/>
          <p:cNvSpPr txBox="1">
            <a:spLocks noChangeAspect="1" noChangeArrowheads="1"/>
          </p:cNvSpPr>
          <p:nvPr/>
        </p:nvSpPr>
        <p:spPr bwMode="auto">
          <a:xfrm>
            <a:off x="10309409" y="3877501"/>
            <a:ext cx="18969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900" dirty="0"/>
              <a:t>臧紀甯 </a:t>
            </a:r>
            <a:r>
              <a:rPr lang="en-US" altLang="zh-TW" sz="900" dirty="0">
                <a:solidFill>
                  <a:srgbClr val="CC3300"/>
                </a:solidFill>
                <a:ea typeface="細明體" panose="02020509000000000000" pitchFamily="49" charset="-120"/>
              </a:rPr>
              <a:t>(ASCE, JAE, 2025)</a:t>
            </a:r>
          </a:p>
        </p:txBody>
      </p:sp>
    </p:spTree>
    <p:extLst>
      <p:ext uri="{BB962C8B-B14F-4D97-AF65-F5344CB8AC3E}">
        <p14:creationId xmlns:p14="http://schemas.microsoft.com/office/powerpoint/2010/main" val="260664587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600046" y="997568"/>
            <a:ext cx="9242111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TW" sz="2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NTOU MSV </a:t>
            </a:r>
            <a:r>
              <a:rPr lang="zh-TW" altLang="en-US" sz="2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大學生</a:t>
            </a:r>
            <a:r>
              <a:rPr lang="en-US" altLang="zh-TW" sz="2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SCI</a:t>
            </a:r>
            <a:r>
              <a:rPr lang="zh-TW" altLang="en-US" sz="2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論文成功案例</a:t>
            </a:r>
            <a:r>
              <a:rPr lang="en-US" altLang="zh-TW" sz="2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</a:t>
            </a:r>
            <a:r>
              <a:rPr lang="en-US" altLang="zh-TW" sz="28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1984-2026)</a:t>
            </a:r>
            <a:r>
              <a:rPr lang="zh-TW" altLang="en-US" sz="28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zh-TW" altLang="en-US" sz="2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小兵立大功</a:t>
            </a:r>
          </a:p>
        </p:txBody>
      </p:sp>
      <p:sp>
        <p:nvSpPr>
          <p:cNvPr id="79875" name="Rectangle 12"/>
          <p:cNvSpPr>
            <a:spLocks noChangeArrowheads="1"/>
          </p:cNvSpPr>
          <p:nvPr/>
        </p:nvSpPr>
        <p:spPr bwMode="auto">
          <a:xfrm>
            <a:off x="3524253" y="1376084"/>
            <a:ext cx="184731" cy="248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zh-TW" altLang="en-US" sz="1013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3925989" y="1573768"/>
            <a:ext cx="679994" cy="55983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TW" sz="3038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SCI</a:t>
            </a:r>
            <a:endParaRPr lang="zh-TW" altLang="en-US" sz="3038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79877" name="群組 17"/>
          <p:cNvGrpSpPr>
            <a:grpSpLocks/>
          </p:cNvGrpSpPr>
          <p:nvPr/>
        </p:nvGrpSpPr>
        <p:grpSpPr bwMode="auto">
          <a:xfrm>
            <a:off x="2676533" y="2102943"/>
            <a:ext cx="3417844" cy="1309073"/>
            <a:chOff x="827584" y="1399034"/>
            <a:chExt cx="6075887" cy="2327202"/>
          </a:xfrm>
        </p:grpSpPr>
        <p:grpSp>
          <p:nvGrpSpPr>
            <p:cNvPr id="79905" name="群組 16"/>
            <p:cNvGrpSpPr>
              <a:grpSpLocks/>
            </p:cNvGrpSpPr>
            <p:nvPr/>
          </p:nvGrpSpPr>
          <p:grpSpPr bwMode="auto">
            <a:xfrm>
              <a:off x="827584" y="1399034"/>
              <a:ext cx="5976664" cy="2327202"/>
              <a:chOff x="827584" y="1399034"/>
              <a:chExt cx="5976664" cy="2327202"/>
            </a:xfrm>
          </p:grpSpPr>
          <p:grpSp>
            <p:nvGrpSpPr>
              <p:cNvPr id="79907" name="群組 15"/>
              <p:cNvGrpSpPr>
                <a:grpSpLocks/>
              </p:cNvGrpSpPr>
              <p:nvPr/>
            </p:nvGrpSpPr>
            <p:grpSpPr bwMode="auto">
              <a:xfrm>
                <a:off x="827584" y="1399034"/>
                <a:ext cx="5976664" cy="2327202"/>
                <a:chOff x="827584" y="1399034"/>
                <a:chExt cx="5976664" cy="2327202"/>
              </a:xfrm>
            </p:grpSpPr>
            <p:grpSp>
              <p:nvGrpSpPr>
                <p:cNvPr id="79909" name="群組 14"/>
                <p:cNvGrpSpPr>
                  <a:grpSpLocks/>
                </p:cNvGrpSpPr>
                <p:nvPr/>
              </p:nvGrpSpPr>
              <p:grpSpPr bwMode="auto">
                <a:xfrm>
                  <a:off x="827584" y="1399034"/>
                  <a:ext cx="5976664" cy="2327202"/>
                  <a:chOff x="827584" y="1399034"/>
                  <a:chExt cx="5976664" cy="2327202"/>
                </a:xfrm>
              </p:grpSpPr>
              <p:grpSp>
                <p:nvGrpSpPr>
                  <p:cNvPr id="79911" name="群組 10"/>
                  <p:cNvGrpSpPr>
                    <a:grpSpLocks/>
                  </p:cNvGrpSpPr>
                  <p:nvPr/>
                </p:nvGrpSpPr>
                <p:grpSpPr bwMode="auto">
                  <a:xfrm>
                    <a:off x="847456" y="1399034"/>
                    <a:ext cx="5956792" cy="1885950"/>
                    <a:chOff x="127224" y="1268760"/>
                    <a:chExt cx="5956792" cy="1885950"/>
                  </a:xfrm>
                </p:grpSpPr>
                <p:pic>
                  <p:nvPicPr>
                    <p:cNvPr id="79913" name="Picture 9" descr="Advances in Engineering Software "/>
                    <p:cNvPicPr preferRelativeResize="0">
                      <a:picLocks noChangeAspect="1" noChangeArrowheads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27224" y="1268760"/>
                      <a:ext cx="1343025" cy="18859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79914" name="Picture 10" descr="Applied Mathematical Modelling"/>
                    <p:cNvPicPr preferRelativeResize="0">
                      <a:picLocks noChangeAspect="1" noChangeArrowheads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619672" y="1268760"/>
                      <a:ext cx="1343025" cy="18859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79915" name="Picture 11" descr="海洋學刊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41357" y="1268760"/>
                      <a:ext cx="1398588" cy="18684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79916" name="Picture 13" descr="IJCNAA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716016" y="1268760"/>
                      <a:ext cx="1368000" cy="18000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sp>
                <p:nvSpPr>
                  <p:cNvPr id="79912" name="文字方塊 1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27584" y="3284983"/>
                    <a:ext cx="1539383" cy="44125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90000"/>
                      <a:buChar char="•"/>
                      <a:defRPr kumimoji="1" sz="32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hlink"/>
                      </a:buClr>
                      <a:buChar char="–"/>
                      <a:defRPr kumimoji="1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Char char="•"/>
                      <a:defRPr kumimoji="1" sz="24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r>
                      <a:rPr kumimoji="0" lang="en-US" altLang="zh-TW" sz="1013" b="1">
                        <a:solidFill>
                          <a:srgbClr val="0066CC"/>
                        </a:solidFill>
                        <a:latin typeface="Calibri" panose="020F0502020204030204" pitchFamily="34" charset="0"/>
                      </a:rPr>
                      <a:t>1996</a:t>
                    </a:r>
                    <a:r>
                      <a:rPr kumimoji="0" lang="zh-TW" altLang="en-US" sz="1013" b="1">
                        <a:solidFill>
                          <a:srgbClr val="0066CC"/>
                        </a:solidFill>
                        <a:latin typeface="Calibri" panose="020F0502020204030204" pitchFamily="34" charset="0"/>
                      </a:rPr>
                      <a:t> 鄭岳世</a:t>
                    </a:r>
                  </a:p>
                </p:txBody>
              </p:sp>
            </p:grpSp>
            <p:sp>
              <p:nvSpPr>
                <p:cNvPr id="79910" name="文字方塊 23"/>
                <p:cNvSpPr txBox="1">
                  <a:spLocks noChangeArrowheads="1"/>
                </p:cNvSpPr>
                <p:nvPr/>
              </p:nvSpPr>
              <p:spPr bwMode="auto">
                <a:xfrm>
                  <a:off x="2309765" y="3284983"/>
                  <a:ext cx="1539383" cy="4412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90000"/>
                    <a:buChar char="•"/>
                    <a:defRPr kumimoji="1" sz="32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hlink"/>
                    </a:buClr>
                    <a:buChar char="–"/>
                    <a:defRPr kumimoji="1" sz="28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kumimoji="1" sz="24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kumimoji="0" lang="en-US" altLang="zh-TW" sz="1013" b="1">
                      <a:solidFill>
                        <a:srgbClr val="0066CC"/>
                      </a:solidFill>
                      <a:latin typeface="Calibri" panose="020F0502020204030204" pitchFamily="34" charset="0"/>
                    </a:rPr>
                    <a:t>1998</a:t>
                  </a:r>
                  <a:r>
                    <a:rPr kumimoji="0" lang="zh-TW" altLang="en-US" sz="1013" b="1">
                      <a:solidFill>
                        <a:srgbClr val="0066CC"/>
                      </a:solidFill>
                      <a:latin typeface="Calibri" panose="020F0502020204030204" pitchFamily="34" charset="0"/>
                    </a:rPr>
                    <a:t> 陳桂鴻</a:t>
                  </a:r>
                </a:p>
              </p:txBody>
            </p:sp>
          </p:grpSp>
          <p:sp>
            <p:nvSpPr>
              <p:cNvPr id="79908" name="文字方塊 24"/>
              <p:cNvSpPr txBox="1">
                <a:spLocks noChangeArrowheads="1"/>
              </p:cNvSpPr>
              <p:nvPr/>
            </p:nvSpPr>
            <p:spPr bwMode="auto">
              <a:xfrm>
                <a:off x="3893941" y="3284983"/>
                <a:ext cx="1539383" cy="4412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90000"/>
                  <a:buChar char="•"/>
                  <a:defRPr kumimoji="1" sz="32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Char char="–"/>
                  <a:defRPr kumimoji="1" sz="28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kumimoji="1" sz="24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kumimoji="0" lang="en-US" altLang="zh-TW" sz="1013" b="1">
                    <a:solidFill>
                      <a:srgbClr val="0066CC"/>
                    </a:solidFill>
                    <a:latin typeface="Calibri" panose="020F0502020204030204" pitchFamily="34" charset="0"/>
                  </a:rPr>
                  <a:t>2000</a:t>
                </a:r>
                <a:r>
                  <a:rPr kumimoji="0" lang="zh-TW" altLang="en-US" sz="1013" b="1">
                    <a:solidFill>
                      <a:srgbClr val="0066CC"/>
                    </a:solidFill>
                    <a:latin typeface="Calibri" panose="020F0502020204030204" pitchFamily="34" charset="0"/>
                  </a:rPr>
                  <a:t> 劉立偉</a:t>
                </a:r>
              </a:p>
            </p:txBody>
          </p:sp>
        </p:grpSp>
        <p:sp>
          <p:nvSpPr>
            <p:cNvPr id="79906" name="文字方塊 25"/>
            <p:cNvSpPr txBox="1">
              <a:spLocks noChangeArrowheads="1"/>
            </p:cNvSpPr>
            <p:nvPr/>
          </p:nvSpPr>
          <p:spPr bwMode="auto">
            <a:xfrm>
              <a:off x="5364088" y="3278130"/>
              <a:ext cx="1539383" cy="441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zh-TW" sz="1013" b="1">
                  <a:solidFill>
                    <a:srgbClr val="0066CC"/>
                  </a:solidFill>
                  <a:latin typeface="Calibri" panose="020F0502020204030204" pitchFamily="34" charset="0"/>
                </a:rPr>
                <a:t>2002</a:t>
              </a:r>
              <a:r>
                <a:rPr kumimoji="0" lang="zh-TW" altLang="en-US" sz="1013" b="1">
                  <a:solidFill>
                    <a:srgbClr val="0066CC"/>
                  </a:solidFill>
                  <a:latin typeface="Calibri" panose="020F0502020204030204" pitchFamily="34" charset="0"/>
                </a:rPr>
                <a:t> 林盛益</a:t>
              </a:r>
              <a:endParaRPr kumimoji="0" lang="en-US" altLang="zh-TW" sz="1013" b="1">
                <a:solidFill>
                  <a:srgbClr val="0066CC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79878" name="群組 26"/>
          <p:cNvGrpSpPr>
            <a:grpSpLocks/>
          </p:cNvGrpSpPr>
          <p:nvPr/>
        </p:nvGrpSpPr>
        <p:grpSpPr bwMode="auto">
          <a:xfrm>
            <a:off x="2724151" y="3383459"/>
            <a:ext cx="5848379" cy="1914470"/>
            <a:chOff x="1589684" y="3787782"/>
            <a:chExt cx="10398362" cy="3402850"/>
          </a:xfrm>
        </p:grpSpPr>
        <p:grpSp>
          <p:nvGrpSpPr>
            <p:cNvPr id="79887" name="群組 22"/>
            <p:cNvGrpSpPr>
              <a:grpSpLocks/>
            </p:cNvGrpSpPr>
            <p:nvPr/>
          </p:nvGrpSpPr>
          <p:grpSpPr bwMode="auto">
            <a:xfrm>
              <a:off x="1589684" y="3787782"/>
              <a:ext cx="10398362" cy="3402850"/>
              <a:chOff x="1589684" y="3787782"/>
              <a:chExt cx="10398362" cy="3402850"/>
            </a:xfrm>
          </p:grpSpPr>
          <p:grpSp>
            <p:nvGrpSpPr>
              <p:cNvPr id="79889" name="群組 21"/>
              <p:cNvGrpSpPr>
                <a:grpSpLocks/>
              </p:cNvGrpSpPr>
              <p:nvPr/>
            </p:nvGrpSpPr>
            <p:grpSpPr bwMode="auto">
              <a:xfrm>
                <a:off x="1589684" y="3787782"/>
                <a:ext cx="10398362" cy="3402850"/>
                <a:chOff x="1589684" y="3787782"/>
                <a:chExt cx="10398362" cy="3402850"/>
              </a:xfrm>
            </p:grpSpPr>
            <p:grpSp>
              <p:nvGrpSpPr>
                <p:cNvPr id="79891" name="群組 20"/>
                <p:cNvGrpSpPr>
                  <a:grpSpLocks/>
                </p:cNvGrpSpPr>
                <p:nvPr/>
              </p:nvGrpSpPr>
              <p:grpSpPr bwMode="auto">
                <a:xfrm>
                  <a:off x="1589684" y="3787782"/>
                  <a:ext cx="10398362" cy="3402850"/>
                  <a:chOff x="1589684" y="3787782"/>
                  <a:chExt cx="10398362" cy="3402850"/>
                </a:xfrm>
              </p:grpSpPr>
              <p:grpSp>
                <p:nvGrpSpPr>
                  <p:cNvPr id="79893" name="群組 19"/>
                  <p:cNvGrpSpPr>
                    <a:grpSpLocks/>
                  </p:cNvGrpSpPr>
                  <p:nvPr/>
                </p:nvGrpSpPr>
                <p:grpSpPr bwMode="auto">
                  <a:xfrm>
                    <a:off x="1589684" y="3787782"/>
                    <a:ext cx="10398362" cy="3402850"/>
                    <a:chOff x="1589684" y="3787782"/>
                    <a:chExt cx="10398362" cy="3402850"/>
                  </a:xfrm>
                </p:grpSpPr>
                <p:grpSp>
                  <p:nvGrpSpPr>
                    <p:cNvPr id="79895" name="群組 1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20043" y="3787782"/>
                      <a:ext cx="10368003" cy="3402850"/>
                      <a:chOff x="1620043" y="3787782"/>
                      <a:chExt cx="10368003" cy="3402850"/>
                    </a:xfrm>
                  </p:grpSpPr>
                  <p:grpSp>
                    <p:nvGrpSpPr>
                      <p:cNvPr id="79897" name="群組 1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20043" y="3787782"/>
                        <a:ext cx="8888136" cy="1885950"/>
                        <a:chOff x="1620043" y="4256620"/>
                        <a:chExt cx="8888136" cy="1885950"/>
                      </a:xfrm>
                    </p:grpSpPr>
                    <p:pic>
                      <p:nvPicPr>
                        <p:cNvPr id="79899" name="Picture 3" descr="EEEV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97861" y="4266742"/>
                          <a:ext cx="1381125" cy="18002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79900" name="Picture 4" descr="ActaMechanica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47416" y="4257218"/>
                          <a:ext cx="1371600" cy="1819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79901" name="Picture 5" descr="ISOPE_J_Face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9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44008" y="4279575"/>
                          <a:ext cx="1368000" cy="1819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79902" name="Picture 6" descr="Computational Mechanics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41357" y="4256620"/>
                          <a:ext cx="1343025" cy="18859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79903" name="Picture 7" descr="Engineering Analysis with Boundary Elements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11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220673" y="4266742"/>
                          <a:ext cx="1287506" cy="18097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79904" name="Picture 8" descr="coverimage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20043" y="4258995"/>
                          <a:ext cx="1381125" cy="18764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grpSp>
                  <p:sp>
                    <p:nvSpPr>
                      <p:cNvPr id="79898" name="文字方塊 1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185805" y="5641217"/>
                        <a:ext cx="2802241" cy="15494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>
                          <a:spcBef>
                            <a:spcPct val="20000"/>
                          </a:spcBef>
                          <a:buClr>
                            <a:schemeClr val="hlink"/>
                          </a:buClr>
                          <a:buSzPct val="90000"/>
                          <a:buChar char="•"/>
                          <a:defRPr kumimoji="1" sz="32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lr>
                            <a:schemeClr val="hlink"/>
                          </a:buClr>
                          <a:buChar char="–"/>
                          <a:defRPr kumimoji="1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lr>
                            <a:schemeClr val="accent1"/>
                          </a:buClr>
                          <a:buChar char="•"/>
                          <a:defRPr kumimoji="1" sz="24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lr>
                            <a:schemeClr val="hlink"/>
                          </a:buClr>
                          <a:buChar char="–"/>
                          <a:defRPr kumimoji="1" sz="20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–"/>
                          <a:defRPr kumimoji="1" sz="20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–"/>
                          <a:defRPr kumimoji="1" sz="20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–"/>
                          <a:defRPr kumimoji="1" sz="20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–"/>
                          <a:defRPr kumimoji="1" sz="20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–"/>
                          <a:defRPr kumimoji="1" sz="20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9pPr>
                      </a:lstStyle>
                      <a:p>
                        <a:pPr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r>
                          <a:rPr kumimoji="0" lang="en-US" altLang="zh-TW" sz="1013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2004</a:t>
                        </a:r>
                        <a:r>
                          <a:rPr kumimoji="0" lang="zh-TW" altLang="en-US" sz="1013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 葉雅婷</a:t>
                        </a:r>
                        <a:endParaRPr kumimoji="0" lang="en-US" altLang="zh-TW" sz="1013" b="1" dirty="0">
                          <a:solidFill>
                            <a:srgbClr val="0066CC"/>
                          </a:solidFill>
                          <a:latin typeface="Calibri" panose="020F0502020204030204" pitchFamily="34" charset="0"/>
                        </a:endParaRPr>
                      </a:p>
                      <a:p>
                        <a:pPr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r>
                          <a:rPr kumimoji="0" lang="en-US" altLang="zh-TW" sz="1013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2008</a:t>
                        </a:r>
                        <a:r>
                          <a:rPr kumimoji="0" lang="zh-TW" altLang="en-US" sz="1013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 謝正昌</a:t>
                        </a:r>
                        <a:endParaRPr kumimoji="0" lang="en-US" altLang="zh-TW" sz="1013" b="1" dirty="0">
                          <a:solidFill>
                            <a:srgbClr val="0066CC"/>
                          </a:solidFill>
                          <a:latin typeface="Calibri" panose="020F0502020204030204" pitchFamily="34" charset="0"/>
                        </a:endParaRPr>
                      </a:p>
                      <a:p>
                        <a:pPr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r>
                          <a:rPr kumimoji="0" lang="en-US" altLang="zh-TW" sz="1013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2008</a:t>
                        </a:r>
                        <a:r>
                          <a:rPr kumimoji="0" lang="zh-TW" altLang="en-US" sz="1013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 李家瑋</a:t>
                        </a:r>
                        <a:endParaRPr kumimoji="0" lang="en-US" altLang="zh-TW" sz="1013" b="1" dirty="0">
                          <a:solidFill>
                            <a:srgbClr val="0066CC"/>
                          </a:solidFill>
                          <a:latin typeface="Calibri" panose="020F0502020204030204" pitchFamily="34" charset="0"/>
                        </a:endParaRPr>
                      </a:p>
                      <a:p>
                        <a:pPr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r>
                          <a:rPr kumimoji="0" lang="en-US" altLang="zh-TW" sz="1013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2008</a:t>
                        </a:r>
                        <a:r>
                          <a:rPr kumimoji="0" lang="zh-TW" altLang="en-US" sz="1013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 余尚儒</a:t>
                        </a:r>
                        <a:endParaRPr kumimoji="0" lang="en-US" altLang="zh-TW" sz="1013" b="1" dirty="0">
                          <a:solidFill>
                            <a:srgbClr val="0066CC"/>
                          </a:solidFill>
                          <a:latin typeface="Calibri" panose="020F0502020204030204" pitchFamily="34" charset="0"/>
                        </a:endParaRPr>
                      </a:p>
                      <a:p>
                        <a:pPr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r>
                          <a:rPr kumimoji="0" lang="en-US" altLang="zh-TW" sz="1013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2021 </a:t>
                        </a:r>
                        <a:r>
                          <a:rPr kumimoji="0" lang="zh-TW" altLang="en-US" sz="1013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周彥廷 </a:t>
                        </a:r>
                        <a:r>
                          <a:rPr kumimoji="0" lang="en-US" altLang="zh-TW" sz="1013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2021 </a:t>
                        </a:r>
                        <a:r>
                          <a:rPr kumimoji="0" lang="zh-TW" altLang="en-US" sz="1013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邵程祥</a:t>
                        </a:r>
                      </a:p>
                    </p:txBody>
                  </p:sp>
                </p:grpSp>
                <p:sp>
                  <p:nvSpPr>
                    <p:cNvPr id="79896" name="文字方塊 2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589684" y="5673732"/>
                      <a:ext cx="1539638" cy="71823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Char char="•"/>
                        <a:defRPr kumimoji="1" sz="32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Char char="–"/>
                        <a:defRPr kumimoji="1" sz="28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Char char="•"/>
                        <a:defRPr kumimoji="1" sz="24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013" b="1">
                          <a:solidFill>
                            <a:srgbClr val="0066CC"/>
                          </a:solidFill>
                          <a:latin typeface="Calibri" panose="020F0502020204030204" pitchFamily="34" charset="0"/>
                        </a:rPr>
                        <a:t>2008</a:t>
                      </a:r>
                      <a:r>
                        <a:rPr kumimoji="0" lang="zh-TW" altLang="en-US" sz="1013" b="1">
                          <a:solidFill>
                            <a:srgbClr val="0066CC"/>
                          </a:solidFill>
                          <a:latin typeface="Calibri" panose="020F0502020204030204" pitchFamily="34" charset="0"/>
                        </a:rPr>
                        <a:t> 蔡明宏</a:t>
                      </a:r>
                      <a:endParaRPr kumimoji="0" lang="en-US" altLang="zh-TW" sz="1013" b="1">
                        <a:solidFill>
                          <a:srgbClr val="0066CC"/>
                        </a:solidFill>
                        <a:latin typeface="Calibri" panose="020F0502020204030204" pitchFamily="34" charset="0"/>
                      </a:endParaRPr>
                    </a:p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013" b="1">
                          <a:solidFill>
                            <a:srgbClr val="7030A0"/>
                          </a:solidFill>
                          <a:latin typeface="Calibri" panose="020F0502020204030204" pitchFamily="34" charset="0"/>
                        </a:rPr>
                        <a:t>2008</a:t>
                      </a:r>
                      <a:r>
                        <a:rPr kumimoji="0" lang="zh-TW" altLang="en-US" sz="1013" b="1">
                          <a:solidFill>
                            <a:srgbClr val="7030A0"/>
                          </a:solidFill>
                          <a:latin typeface="Calibri" panose="020F0502020204030204" pitchFamily="34" charset="0"/>
                        </a:rPr>
                        <a:t> 高聖凱</a:t>
                      </a:r>
                    </a:p>
                  </p:txBody>
                </p:sp>
              </p:grpSp>
              <p:sp>
                <p:nvSpPr>
                  <p:cNvPr id="79894" name="文字方塊 2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01852" y="5663543"/>
                    <a:ext cx="1539638" cy="44117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90000"/>
                      <a:buChar char="•"/>
                      <a:defRPr kumimoji="1" sz="32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hlink"/>
                      </a:buClr>
                      <a:buChar char="–"/>
                      <a:defRPr kumimoji="1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Char char="•"/>
                      <a:defRPr kumimoji="1" sz="24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r>
                      <a:rPr kumimoji="0" lang="en-US" altLang="zh-TW" sz="1013" b="1">
                        <a:solidFill>
                          <a:srgbClr val="0066CC"/>
                        </a:solidFill>
                        <a:latin typeface="Calibri" panose="020F0502020204030204" pitchFamily="34" charset="0"/>
                      </a:rPr>
                      <a:t>2008</a:t>
                    </a:r>
                    <a:r>
                      <a:rPr kumimoji="0" lang="zh-TW" altLang="en-US" sz="1013" b="1">
                        <a:solidFill>
                          <a:srgbClr val="0066CC"/>
                        </a:solidFill>
                        <a:latin typeface="Calibri" panose="020F0502020204030204" pitchFamily="34" charset="0"/>
                      </a:rPr>
                      <a:t> 吳國倫</a:t>
                    </a:r>
                  </a:p>
                </p:txBody>
              </p:sp>
            </p:grpSp>
            <p:sp>
              <p:nvSpPr>
                <p:cNvPr id="79892" name="文字方塊 30"/>
                <p:cNvSpPr txBox="1">
                  <a:spLocks noChangeArrowheads="1"/>
                </p:cNvSpPr>
                <p:nvPr/>
              </p:nvSpPr>
              <p:spPr bwMode="auto">
                <a:xfrm>
                  <a:off x="4572000" y="5630012"/>
                  <a:ext cx="1539638" cy="4411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90000"/>
                    <a:buChar char="•"/>
                    <a:defRPr kumimoji="1" sz="32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hlink"/>
                    </a:buClr>
                    <a:buChar char="–"/>
                    <a:defRPr kumimoji="1" sz="28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kumimoji="1" sz="24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kumimoji="0" lang="en-US" altLang="zh-TW" sz="1013" b="1">
                      <a:solidFill>
                        <a:srgbClr val="0066CC"/>
                      </a:solidFill>
                      <a:latin typeface="Calibri" panose="020F0502020204030204" pitchFamily="34" charset="0"/>
                    </a:rPr>
                    <a:t>2010</a:t>
                  </a:r>
                  <a:r>
                    <a:rPr kumimoji="0" lang="zh-TW" altLang="en-US" sz="1013" b="1">
                      <a:solidFill>
                        <a:srgbClr val="0066CC"/>
                      </a:solidFill>
                      <a:latin typeface="Calibri" panose="020F0502020204030204" pitchFamily="34" charset="0"/>
                    </a:rPr>
                    <a:t> 蕭宇志</a:t>
                  </a:r>
                </a:p>
              </p:txBody>
            </p:sp>
          </p:grpSp>
          <p:sp>
            <p:nvSpPr>
              <p:cNvPr id="79890" name="文字方塊 31"/>
              <p:cNvSpPr txBox="1">
                <a:spLocks noChangeArrowheads="1"/>
              </p:cNvSpPr>
              <p:nvPr/>
            </p:nvSpPr>
            <p:spPr bwMode="auto">
              <a:xfrm>
                <a:off x="6126188" y="5630012"/>
                <a:ext cx="1539638" cy="4411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90000"/>
                  <a:buChar char="•"/>
                  <a:defRPr kumimoji="1" sz="32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Char char="–"/>
                  <a:defRPr kumimoji="1" sz="28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kumimoji="1" sz="24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kumimoji="0" lang="en-US" altLang="zh-TW" sz="1013" b="1">
                    <a:solidFill>
                      <a:srgbClr val="0066CC"/>
                    </a:solidFill>
                    <a:latin typeface="Calibri" panose="020F0502020204030204" pitchFamily="34" charset="0"/>
                  </a:rPr>
                  <a:t>2014</a:t>
                </a:r>
                <a:r>
                  <a:rPr kumimoji="0" lang="zh-TW" altLang="en-US" sz="1013" b="1">
                    <a:solidFill>
                      <a:srgbClr val="0066CC"/>
                    </a:solidFill>
                    <a:latin typeface="Calibri" panose="020F0502020204030204" pitchFamily="34" charset="0"/>
                  </a:rPr>
                  <a:t> 高怡絹</a:t>
                </a:r>
                <a:endParaRPr kumimoji="0" lang="en-US" altLang="zh-TW" sz="1013" b="1">
                  <a:solidFill>
                    <a:srgbClr val="0066CC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79888" name="文字方塊 32"/>
            <p:cNvSpPr txBox="1">
              <a:spLocks noChangeArrowheads="1"/>
            </p:cNvSpPr>
            <p:nvPr/>
          </p:nvSpPr>
          <p:spPr bwMode="auto">
            <a:xfrm>
              <a:off x="7668345" y="5607652"/>
              <a:ext cx="1539638" cy="441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zh-TW" sz="1013" b="1">
                  <a:solidFill>
                    <a:srgbClr val="0066CC"/>
                  </a:solidFill>
                  <a:latin typeface="Calibri" panose="020F0502020204030204" pitchFamily="34" charset="0"/>
                </a:rPr>
                <a:t>2016</a:t>
              </a:r>
              <a:r>
                <a:rPr kumimoji="0" lang="zh-TW" altLang="en-US" sz="1013" b="1">
                  <a:solidFill>
                    <a:srgbClr val="0066CC"/>
                  </a:solidFill>
                  <a:latin typeface="Calibri" panose="020F0502020204030204" pitchFamily="34" charset="0"/>
                </a:rPr>
                <a:t> 凃雅瀞</a:t>
              </a:r>
              <a:endParaRPr kumimoji="0" lang="en-US" altLang="zh-TW" sz="1013" b="1">
                <a:solidFill>
                  <a:srgbClr val="0066CC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79879" name="文字方塊 33"/>
          <p:cNvSpPr txBox="1">
            <a:spLocks noChangeArrowheads="1"/>
          </p:cNvSpPr>
          <p:nvPr/>
        </p:nvSpPr>
        <p:spPr bwMode="auto">
          <a:xfrm>
            <a:off x="3228896" y="330796"/>
            <a:ext cx="71587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kumimoji="0"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目前已有</a:t>
            </a:r>
            <a:r>
              <a:rPr kumimoji="0" lang="en-US" altLang="zh-TW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26</a:t>
            </a:r>
            <a:r>
              <a:rPr kumimoji="0"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篇</a:t>
            </a:r>
            <a:r>
              <a:rPr kumimoji="0"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文章刊登，</a:t>
            </a:r>
            <a:r>
              <a:rPr kumimoji="0"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遍及</a:t>
            </a:r>
            <a:r>
              <a:rPr kumimoji="0" lang="en-US" altLang="zh-TW" sz="2800" b="1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</a:t>
            </a:r>
            <a:r>
              <a:rPr kumimoji="0" lang="zh-TW" altLang="en-US" sz="2800" b="1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種</a:t>
            </a:r>
            <a:r>
              <a:rPr kumimoji="0"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期刊</a:t>
            </a:r>
            <a:r>
              <a:rPr kumimoji="0" lang="en-US" altLang="zh-TW" sz="1013" b="1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endParaRPr kumimoji="0" lang="zh-TW" altLang="en-US" sz="1013" b="1" dirty="0">
              <a:solidFill>
                <a:srgbClr val="0066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5008791" y="5058865"/>
            <a:ext cx="1800493" cy="36933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有為者，亦若是</a:t>
            </a:r>
            <a:endParaRPr lang="zh-TW" alt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9881" name="文字方塊 32"/>
          <p:cNvSpPr txBox="1">
            <a:spLocks noChangeArrowheads="1"/>
          </p:cNvSpPr>
          <p:nvPr/>
        </p:nvSpPr>
        <p:spPr bwMode="auto">
          <a:xfrm>
            <a:off x="6119822" y="3159688"/>
            <a:ext cx="865943" cy="24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1013" b="1" dirty="0">
                <a:solidFill>
                  <a:srgbClr val="0066CC"/>
                </a:solidFill>
                <a:latin typeface="Calibri" panose="020F0502020204030204" pitchFamily="34" charset="0"/>
              </a:rPr>
              <a:t>2014</a:t>
            </a:r>
            <a:r>
              <a:rPr kumimoji="0" lang="zh-TW" altLang="en-US" sz="1013" b="1" dirty="0">
                <a:solidFill>
                  <a:srgbClr val="0066CC"/>
                </a:solidFill>
                <a:latin typeface="Calibri" panose="020F0502020204030204" pitchFamily="34" charset="0"/>
              </a:rPr>
              <a:t> 凃雅瀞</a:t>
            </a:r>
            <a:endParaRPr kumimoji="0" lang="en-US" altLang="zh-TW" sz="1013" b="1" dirty="0">
              <a:solidFill>
                <a:srgbClr val="0066CC"/>
              </a:solidFill>
              <a:latin typeface="Calibri" panose="020F0502020204030204" pitchFamily="34" charset="0"/>
            </a:endParaRPr>
          </a:p>
        </p:txBody>
      </p:sp>
      <p:pic>
        <p:nvPicPr>
          <p:cNvPr id="79882" name="Picture 2" descr="Wave Motion"/>
          <p:cNvPicPr preferRelativeResize="0"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572" y="2151298"/>
            <a:ext cx="789385" cy="98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3" name="圖片 4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036" y="2159542"/>
            <a:ext cx="703660" cy="96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4" name="文字方塊 32"/>
          <p:cNvSpPr txBox="1">
            <a:spLocks noChangeArrowheads="1"/>
          </p:cNvSpPr>
          <p:nvPr/>
        </p:nvSpPr>
        <p:spPr bwMode="auto">
          <a:xfrm>
            <a:off x="6930638" y="3159574"/>
            <a:ext cx="865943" cy="24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1013" b="1" dirty="0">
                <a:solidFill>
                  <a:srgbClr val="0066CC"/>
                </a:solidFill>
                <a:latin typeface="Calibri" panose="020F0502020204030204" pitchFamily="34" charset="0"/>
              </a:rPr>
              <a:t>2018</a:t>
            </a:r>
            <a:r>
              <a:rPr kumimoji="0" lang="zh-TW" altLang="en-US" sz="1013" b="1" dirty="0">
                <a:solidFill>
                  <a:srgbClr val="0066CC"/>
                </a:solidFill>
                <a:latin typeface="Calibri" panose="020F0502020204030204" pitchFamily="34" charset="0"/>
              </a:rPr>
              <a:t> 陳聖劻</a:t>
            </a:r>
            <a:endParaRPr kumimoji="0" lang="en-US" altLang="zh-TW" sz="1013" b="1" dirty="0">
              <a:solidFill>
                <a:srgbClr val="0066CC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037" y="3389212"/>
            <a:ext cx="804966" cy="1023400"/>
          </a:xfrm>
          <a:prstGeom prst="rect">
            <a:avLst/>
          </a:prstGeom>
        </p:spPr>
      </p:pic>
      <p:sp>
        <p:nvSpPr>
          <p:cNvPr id="46" name="文字方塊 12"/>
          <p:cNvSpPr txBox="1">
            <a:spLocks noChangeArrowheads="1"/>
          </p:cNvSpPr>
          <p:nvPr/>
        </p:nvSpPr>
        <p:spPr bwMode="auto">
          <a:xfrm>
            <a:off x="7803914" y="4432016"/>
            <a:ext cx="865943" cy="24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1013" b="1" dirty="0">
                <a:solidFill>
                  <a:srgbClr val="0066CC"/>
                </a:solidFill>
                <a:latin typeface="Calibri" panose="020F0502020204030204" pitchFamily="34" charset="0"/>
              </a:rPr>
              <a:t>2021 </a:t>
            </a:r>
            <a:r>
              <a:rPr kumimoji="0" lang="zh-TW" altLang="en-US" sz="1013" b="1" dirty="0">
                <a:solidFill>
                  <a:srgbClr val="0066CC"/>
                </a:solidFill>
                <a:latin typeface="Calibri" panose="020F0502020204030204" pitchFamily="34" charset="0"/>
              </a:rPr>
              <a:t>戴暐宸</a:t>
            </a:r>
            <a:endParaRPr kumimoji="0" lang="en-US" altLang="zh-TW" sz="1013" b="1" dirty="0">
              <a:solidFill>
                <a:srgbClr val="0066CC"/>
              </a:solidFill>
              <a:latin typeface="Calibri" panose="020F0502020204030204" pitchFamily="34" charset="0"/>
            </a:endParaRPr>
          </a:p>
        </p:txBody>
      </p:sp>
      <p:sp>
        <p:nvSpPr>
          <p:cNvPr id="47" name="文字方塊 12"/>
          <p:cNvSpPr txBox="1">
            <a:spLocks noChangeArrowheads="1"/>
          </p:cNvSpPr>
          <p:nvPr/>
        </p:nvSpPr>
        <p:spPr bwMode="auto">
          <a:xfrm>
            <a:off x="7784237" y="3032788"/>
            <a:ext cx="1284326" cy="40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1013" b="1" dirty="0">
                <a:solidFill>
                  <a:srgbClr val="0066CC"/>
                </a:solidFill>
                <a:latin typeface="Calibri" panose="020F0502020204030204" pitchFamily="34" charset="0"/>
              </a:rPr>
              <a:t>2021 </a:t>
            </a:r>
            <a:r>
              <a:rPr kumimoji="0" lang="zh-TW" altLang="en-US" sz="1013" b="1" dirty="0">
                <a:solidFill>
                  <a:srgbClr val="0066CC"/>
                </a:solidFill>
                <a:latin typeface="Calibri" panose="020F0502020204030204" pitchFamily="34" charset="0"/>
              </a:rPr>
              <a:t>周彥廷 </a:t>
            </a:r>
            <a:endParaRPr kumimoji="0" lang="en-US" altLang="zh-TW" sz="1013" b="1" dirty="0">
              <a:solidFill>
                <a:srgbClr val="0066CC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1013" b="1" dirty="0">
                <a:solidFill>
                  <a:srgbClr val="0066CC"/>
                </a:solidFill>
                <a:latin typeface="Calibri" panose="020F0502020204030204" pitchFamily="34" charset="0"/>
              </a:rPr>
              <a:t>2021 </a:t>
            </a:r>
            <a:r>
              <a:rPr kumimoji="0" lang="zh-TW" altLang="en-US" sz="1013" b="1" dirty="0">
                <a:solidFill>
                  <a:srgbClr val="0066CC"/>
                </a:solidFill>
                <a:latin typeface="Calibri" panose="020F0502020204030204" pitchFamily="34" charset="0"/>
              </a:rPr>
              <a:t>邵程祥 呂政軒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036" y="2018096"/>
            <a:ext cx="735886" cy="103294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73055" y="3396375"/>
            <a:ext cx="778292" cy="1039703"/>
          </a:xfrm>
          <a:prstGeom prst="rect">
            <a:avLst/>
          </a:prstGeom>
        </p:spPr>
      </p:pic>
      <p:sp>
        <p:nvSpPr>
          <p:cNvPr id="50" name="日期版面配置區 1"/>
          <p:cNvSpPr txBox="1">
            <a:spLocks/>
          </p:cNvSpPr>
          <p:nvPr/>
        </p:nvSpPr>
        <p:spPr bwMode="auto">
          <a:xfrm>
            <a:off x="2781300" y="5618559"/>
            <a:ext cx="142875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b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Char char="•"/>
              <a:defRPr kumimoji="1" sz="32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–"/>
              <a:defRPr kumimoji="1" sz="28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4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–"/>
              <a:defRPr kumimoji="1" sz="20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zh-TW" altLang="en-US" sz="1050" dirty="0">
                <a:solidFill>
                  <a:schemeClr val="tx1"/>
                </a:solidFill>
                <a:latin typeface="Comic Sans MS" panose="030F0702030302020204" pitchFamily="66" charset="0"/>
              </a:rPr>
              <a:t>20</a:t>
            </a:r>
            <a:r>
              <a:rPr kumimoji="0" lang="en-US" altLang="zh-TW" sz="1050" dirty="0">
                <a:solidFill>
                  <a:schemeClr val="tx1"/>
                </a:solidFill>
                <a:latin typeface="Comic Sans MS" panose="030F0702030302020204" pitchFamily="66" charset="0"/>
              </a:rPr>
              <a:t>22</a:t>
            </a:r>
            <a:r>
              <a:rPr kumimoji="0" lang="zh-TW" altLang="en-US" sz="1050" dirty="0">
                <a:solidFill>
                  <a:schemeClr val="tx1"/>
                </a:solidFill>
                <a:latin typeface="Comic Sans MS" panose="030F0702030302020204" pitchFamily="66" charset="0"/>
              </a:rPr>
              <a:t>/0</a:t>
            </a:r>
            <a:r>
              <a:rPr kumimoji="0" lang="en-US" altLang="zh-TW" sz="1050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  <a:r>
              <a:rPr kumimoji="0" lang="zh-TW" altLang="en-US" sz="1050" dirty="0">
                <a:solidFill>
                  <a:schemeClr val="tx1"/>
                </a:solidFill>
                <a:latin typeface="Comic Sans MS" panose="030F0702030302020204" pitchFamily="66" charset="0"/>
              </a:rPr>
              <a:t>/</a:t>
            </a:r>
            <a:r>
              <a:rPr kumimoji="0" lang="en-US" altLang="zh-TW" sz="1050" dirty="0">
                <a:solidFill>
                  <a:schemeClr val="tx1"/>
                </a:solidFill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51" name="投影片編號版面配置區 2"/>
          <p:cNvSpPr>
            <a:spLocks noGrp="1"/>
          </p:cNvSpPr>
          <p:nvPr>
            <p:ph type="sldNum" sz="quarter" idx="11"/>
          </p:nvPr>
        </p:nvSpPr>
        <p:spPr>
          <a:xfrm>
            <a:off x="7981950" y="5600700"/>
            <a:ext cx="1428750" cy="342900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557213" indent="-214313">
              <a:spcBef>
                <a:spcPct val="20000"/>
              </a:spcBef>
              <a:buClr>
                <a:schemeClr val="hlink"/>
              </a:buClr>
              <a:buChar char="–"/>
              <a:defRPr kumimoji="1" sz="21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857250" indent="-171450">
              <a:spcBef>
                <a:spcPct val="20000"/>
              </a:spcBef>
              <a:buClr>
                <a:schemeClr val="accent1"/>
              </a:buClr>
              <a:buChar char="•"/>
              <a:defRPr kumimoji="1" sz="1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200150" indent="-171450">
              <a:spcBef>
                <a:spcPct val="20000"/>
              </a:spcBef>
              <a:buClr>
                <a:schemeClr val="hlink"/>
              </a:buClr>
              <a:buChar char="–"/>
              <a:defRPr kumimoji="1" sz="15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1543050" indent="-171450">
              <a:spcBef>
                <a:spcPct val="20000"/>
              </a:spcBef>
              <a:buChar char="–"/>
              <a:defRPr kumimoji="1" sz="15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5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5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5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5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1050" dirty="0">
                <a:solidFill>
                  <a:schemeClr val="tx1"/>
                </a:solidFill>
                <a:latin typeface="Comic Sans MS" panose="030F0702030302020204" pitchFamily="66" charset="0"/>
              </a:rPr>
              <a:t>    Page 3</a:t>
            </a:r>
          </a:p>
        </p:txBody>
      </p:sp>
      <p:sp>
        <p:nvSpPr>
          <p:cNvPr id="52" name="文字方塊 12"/>
          <p:cNvSpPr txBox="1">
            <a:spLocks noChangeArrowheads="1"/>
          </p:cNvSpPr>
          <p:nvPr/>
        </p:nvSpPr>
        <p:spPr bwMode="auto">
          <a:xfrm>
            <a:off x="8673057" y="4446504"/>
            <a:ext cx="865943" cy="24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1013" b="1" dirty="0">
                <a:solidFill>
                  <a:srgbClr val="0066CC"/>
                </a:solidFill>
                <a:latin typeface="Calibri" panose="020F0502020204030204" pitchFamily="34" charset="0"/>
              </a:rPr>
              <a:t>2022 </a:t>
            </a:r>
            <a:r>
              <a:rPr kumimoji="0" lang="zh-TW" altLang="en-US" sz="1013" b="1" dirty="0">
                <a:solidFill>
                  <a:srgbClr val="0066CC"/>
                </a:solidFill>
                <a:latin typeface="Calibri" panose="020F0502020204030204" pitchFamily="34" charset="0"/>
              </a:rPr>
              <a:t>高浩真</a:t>
            </a:r>
            <a:endParaRPr kumimoji="0" lang="en-US" altLang="zh-TW" sz="1013" b="1" dirty="0">
              <a:solidFill>
                <a:srgbClr val="0066CC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44576" y="2010755"/>
            <a:ext cx="775575" cy="1034100"/>
          </a:xfrm>
          <a:prstGeom prst="rect">
            <a:avLst/>
          </a:prstGeom>
        </p:spPr>
      </p:pic>
      <p:sp>
        <p:nvSpPr>
          <p:cNvPr id="53" name="文字方塊 12"/>
          <p:cNvSpPr txBox="1">
            <a:spLocks noChangeArrowheads="1"/>
          </p:cNvSpPr>
          <p:nvPr/>
        </p:nvSpPr>
        <p:spPr bwMode="auto">
          <a:xfrm>
            <a:off x="8541824" y="3032787"/>
            <a:ext cx="865943" cy="24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1013" b="1" dirty="0">
                <a:solidFill>
                  <a:srgbClr val="0066CC"/>
                </a:solidFill>
                <a:latin typeface="Calibri" panose="020F0502020204030204" pitchFamily="34" charset="0"/>
              </a:rPr>
              <a:t>2022 </a:t>
            </a:r>
            <a:r>
              <a:rPr kumimoji="0" lang="zh-TW" altLang="en-US" sz="1013" b="1" dirty="0">
                <a:solidFill>
                  <a:srgbClr val="0066CC"/>
                </a:solidFill>
                <a:latin typeface="Calibri" panose="020F0502020204030204" pitchFamily="34" charset="0"/>
              </a:rPr>
              <a:t>曹美娜</a:t>
            </a:r>
            <a:endParaRPr kumimoji="0" lang="en-US" altLang="zh-TW" sz="1013" b="1" dirty="0">
              <a:solidFill>
                <a:srgbClr val="0066CC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098" y="2389132"/>
            <a:ext cx="765166" cy="994328"/>
          </a:xfrm>
          <a:prstGeom prst="rect">
            <a:avLst/>
          </a:prstGeom>
        </p:spPr>
      </p:pic>
      <p:sp>
        <p:nvSpPr>
          <p:cNvPr id="54" name="Text Box 43"/>
          <p:cNvSpPr txBox="1">
            <a:spLocks noChangeAspect="1" noChangeArrowheads="1"/>
          </p:cNvSpPr>
          <p:nvPr/>
        </p:nvSpPr>
        <p:spPr bwMode="auto">
          <a:xfrm>
            <a:off x="9160385" y="3424085"/>
            <a:ext cx="18969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TW" sz="900" dirty="0">
                <a:solidFill>
                  <a:srgbClr val="6600FF"/>
                </a:solidFill>
                <a:latin typeface="新細明體" panose="02020500000000000000" pitchFamily="18" charset="-120"/>
              </a:rPr>
              <a:t>2023 </a:t>
            </a:r>
            <a:r>
              <a:rPr lang="zh-TW" altLang="en-US" sz="900" dirty="0">
                <a:solidFill>
                  <a:srgbClr val="6600FF"/>
                </a:solidFill>
                <a:latin typeface="新細明體" panose="02020500000000000000" pitchFamily="18" charset="-120"/>
              </a:rPr>
              <a:t>楊佳穎 </a:t>
            </a:r>
            <a:r>
              <a:rPr lang="zh-TW" altLang="en-US" sz="900" dirty="0"/>
              <a:t>臧紀甯 </a:t>
            </a:r>
            <a:endParaRPr lang="en-US" altLang="zh-TW" sz="900" dirty="0">
              <a:solidFill>
                <a:srgbClr val="CC3300"/>
              </a:solidFill>
              <a:ea typeface="細明體" panose="02020509000000000000" pitchFamily="49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887" y="3819177"/>
            <a:ext cx="999174" cy="1424354"/>
          </a:xfrm>
          <a:prstGeom prst="rect">
            <a:avLst/>
          </a:prstGeom>
        </p:spPr>
      </p:pic>
      <p:sp>
        <p:nvSpPr>
          <p:cNvPr id="56" name="Text Box 43"/>
          <p:cNvSpPr txBox="1">
            <a:spLocks noChangeAspect="1" noChangeArrowheads="1"/>
          </p:cNvSpPr>
          <p:nvPr/>
        </p:nvSpPr>
        <p:spPr bwMode="auto">
          <a:xfrm>
            <a:off x="9134027" y="5221565"/>
            <a:ext cx="18969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TW" sz="900" dirty="0">
                <a:solidFill>
                  <a:srgbClr val="6600FF"/>
                </a:solidFill>
                <a:latin typeface="新細明體" panose="02020500000000000000" pitchFamily="18" charset="-120"/>
              </a:rPr>
              <a:t>2023 </a:t>
            </a:r>
            <a:r>
              <a:rPr lang="zh-TW" altLang="en-US" sz="900" dirty="0">
                <a:solidFill>
                  <a:srgbClr val="6600FF"/>
                </a:solidFill>
                <a:latin typeface="新細明體" panose="02020500000000000000" pitchFamily="18" charset="-120"/>
              </a:rPr>
              <a:t>楊佳穎 </a:t>
            </a:r>
            <a:endParaRPr lang="en-US" altLang="zh-TW" sz="900" dirty="0">
              <a:solidFill>
                <a:srgbClr val="CC3300"/>
              </a:solidFill>
              <a:ea typeface="細明體" panose="02020509000000000000" pitchFamily="49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157" y="3836216"/>
            <a:ext cx="1044463" cy="1392617"/>
          </a:xfrm>
          <a:prstGeom prst="rect">
            <a:avLst/>
          </a:prstGeom>
        </p:spPr>
      </p:pic>
      <p:sp>
        <p:nvSpPr>
          <p:cNvPr id="58" name="Text Box 43"/>
          <p:cNvSpPr txBox="1">
            <a:spLocks noChangeAspect="1" noChangeArrowheads="1"/>
          </p:cNvSpPr>
          <p:nvPr/>
        </p:nvSpPr>
        <p:spPr bwMode="auto">
          <a:xfrm>
            <a:off x="10387600" y="5214304"/>
            <a:ext cx="18969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TW" sz="900" dirty="0">
                <a:solidFill>
                  <a:srgbClr val="6600FF"/>
                </a:solidFill>
                <a:latin typeface="新細明體" panose="02020500000000000000" pitchFamily="18" charset="-120"/>
              </a:rPr>
              <a:t>2023 </a:t>
            </a:r>
            <a:r>
              <a:rPr lang="zh-TW" altLang="en-US" sz="900" dirty="0">
                <a:solidFill>
                  <a:srgbClr val="6600FF"/>
                </a:solidFill>
                <a:latin typeface="新細明體" panose="02020500000000000000" pitchFamily="18" charset="-120"/>
              </a:rPr>
              <a:t>楊佳穎 </a:t>
            </a:r>
            <a:endParaRPr lang="en-US" altLang="zh-TW" sz="900" dirty="0">
              <a:solidFill>
                <a:srgbClr val="CC3300"/>
              </a:solidFill>
              <a:ea typeface="細明體" panose="02020509000000000000" pitchFamily="49" charset="-120"/>
            </a:endParaRPr>
          </a:p>
        </p:txBody>
      </p:sp>
      <p:pic>
        <p:nvPicPr>
          <p:cNvPr id="60" name="圖片 5">
            <a:extLst>
              <a:ext uri="{FF2B5EF4-FFF2-40B4-BE49-F238E27FC236}">
                <a16:creationId xmlns:a16="http://schemas.microsoft.com/office/drawing/2014/main" id="{2827AC9A-16AE-053F-465D-211BD4C7418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47806" y="1912463"/>
            <a:ext cx="1487615" cy="1473088"/>
          </a:xfrm>
          <a:prstGeom prst="rect">
            <a:avLst/>
          </a:prstGeom>
        </p:spPr>
      </p:pic>
      <p:pic>
        <p:nvPicPr>
          <p:cNvPr id="61" name="圖片 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157" y="129224"/>
            <a:ext cx="1197506" cy="1078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2" descr="NTOU-海洋大學力學聲響振動實驗室">
            <a:extLst>
              <a:ext uri="{FF2B5EF4-FFF2-40B4-BE49-F238E27FC236}">
                <a16:creationId xmlns:a16="http://schemas.microsoft.com/office/drawing/2014/main" id="{50E58D89-6E6A-4DA8-9356-C6431F7B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76" y="4862072"/>
            <a:ext cx="1095518" cy="104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SCE-JAE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634" y="2080767"/>
            <a:ext cx="947203" cy="1263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Text Box 43"/>
          <p:cNvSpPr txBox="1">
            <a:spLocks noChangeAspect="1" noChangeArrowheads="1"/>
          </p:cNvSpPr>
          <p:nvPr/>
        </p:nvSpPr>
        <p:spPr bwMode="auto">
          <a:xfrm>
            <a:off x="10535831" y="3333215"/>
            <a:ext cx="18969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900" dirty="0"/>
              <a:t>臧紀甯 </a:t>
            </a:r>
            <a:r>
              <a:rPr lang="en-US" altLang="zh-TW" sz="900" dirty="0">
                <a:solidFill>
                  <a:srgbClr val="CC3300"/>
                </a:solidFill>
                <a:ea typeface="細明體" panose="02020509000000000000" pitchFamily="49" charset="-120"/>
              </a:rPr>
              <a:t>(ASCE, JAE, 2025)</a:t>
            </a:r>
          </a:p>
        </p:txBody>
      </p:sp>
    </p:spTree>
    <p:extLst>
      <p:ext uri="{BB962C8B-B14F-4D97-AF65-F5344CB8AC3E}">
        <p14:creationId xmlns:p14="http://schemas.microsoft.com/office/powerpoint/2010/main" val="10191660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18547</TotalTime>
  <Words>946</Words>
  <Application>Microsoft Office PowerPoint</Application>
  <PresentationFormat>寬螢幕</PresentationFormat>
  <Paragraphs>163</Paragraphs>
  <Slides>3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</vt:i4>
      </vt:variant>
    </vt:vector>
  </HeadingPairs>
  <TitlesOfParts>
    <vt:vector size="13" baseType="lpstr">
      <vt:lpstr>細明體</vt:lpstr>
      <vt:lpstr>微軟正黑體</vt:lpstr>
      <vt:lpstr>新細明體</vt:lpstr>
      <vt:lpstr>標楷體</vt:lpstr>
      <vt:lpstr>Arial</vt:lpstr>
      <vt:lpstr>Calibri</vt:lpstr>
      <vt:lpstr>Comic Sans MS</vt:lpstr>
      <vt:lpstr>Tahoma</vt:lpstr>
      <vt:lpstr>Times New Roman</vt:lpstr>
      <vt:lpstr>Office 佈景主題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洪萱育</dc:creator>
  <cp:lastModifiedBy>user</cp:lastModifiedBy>
  <cp:revision>1496</cp:revision>
  <cp:lastPrinted>2025-07-09T13:06:40Z</cp:lastPrinted>
  <dcterms:created xsi:type="dcterms:W3CDTF">2018-01-04T02:06:03Z</dcterms:created>
  <dcterms:modified xsi:type="dcterms:W3CDTF">2026-03-28T09:51:17Z</dcterms:modified>
</cp:coreProperties>
</file>