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1510" r:id="rId2"/>
    <p:sldId id="1528" r:id="rId3"/>
    <p:sldId id="1499" r:id="rId4"/>
    <p:sldId id="1504" r:id="rId5"/>
    <p:sldId id="1508" r:id="rId6"/>
    <p:sldId id="1559" r:id="rId7"/>
    <p:sldId id="1607" r:id="rId8"/>
    <p:sldId id="1644" r:id="rId9"/>
    <p:sldId id="1503" r:id="rId10"/>
    <p:sldId id="262" r:id="rId11"/>
    <p:sldId id="1614" r:id="rId12"/>
    <p:sldId id="1509" r:id="rId13"/>
    <p:sldId id="1594" r:id="rId14"/>
    <p:sldId id="1214" r:id="rId15"/>
    <p:sldId id="1647" r:id="rId16"/>
    <p:sldId id="1219" r:id="rId17"/>
    <p:sldId id="1600" r:id="rId18"/>
    <p:sldId id="1624" r:id="rId19"/>
    <p:sldId id="1626" r:id="rId20"/>
    <p:sldId id="1627" r:id="rId21"/>
    <p:sldId id="1606" r:id="rId22"/>
    <p:sldId id="1500" r:id="rId23"/>
    <p:sldId id="273" r:id="rId24"/>
    <p:sldId id="1629" r:id="rId25"/>
    <p:sldId id="1630" r:id="rId26"/>
    <p:sldId id="1631" r:id="rId27"/>
    <p:sldId id="1636" r:id="rId28"/>
    <p:sldId id="1637" r:id="rId29"/>
    <p:sldId id="283" r:id="rId30"/>
    <p:sldId id="309" r:id="rId31"/>
    <p:sldId id="1639" r:id="rId32"/>
    <p:sldId id="1501" r:id="rId33"/>
    <p:sldId id="1642" r:id="rId34"/>
    <p:sldId id="1643" r:id="rId35"/>
    <p:sldId id="1572" r:id="rId36"/>
    <p:sldId id="1564" r:id="rId37"/>
    <p:sldId id="1646" r:id="rId38"/>
    <p:sldId id="1645" r:id="rId39"/>
    <p:sldId id="1638" r:id="rId40"/>
    <p:sldId id="1612" r:id="rId41"/>
    <p:sldId id="1625" r:id="rId42"/>
    <p:sldId id="1628" r:id="rId43"/>
    <p:sldId id="1598" r:id="rId44"/>
    <p:sldId id="1599" r:id="rId45"/>
    <p:sldId id="296" r:id="rId46"/>
    <p:sldId id="286" r:id="rId47"/>
    <p:sldId id="1640" r:id="rId48"/>
    <p:sldId id="1641" r:id="rId49"/>
  </p:sldIdLst>
  <p:sldSz cx="9144000" cy="6858000" type="screen4x3"/>
  <p:notesSz cx="6797675" cy="9928225"/>
  <p:defaultTextStyle>
    <a:defPPr>
      <a:defRPr lang="zh-TW"/>
    </a:defPPr>
    <a:lvl1pPr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Tahoma" panose="020B060403050404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ahoma" panose="020B060403050404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楊洪聞" initials="楊洪聞" lastIdx="1" clrIdx="0">
    <p:extLst>
      <p:ext uri="{19B8F6BF-5375-455C-9EA6-DF929625EA0E}">
        <p15:presenceInfo xmlns:p15="http://schemas.microsoft.com/office/powerpoint/2012/main" userId="S-1-5-21-526164220-2985951734-3689463-10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4343"/>
    <a:srgbClr val="000000"/>
    <a:srgbClr val="FFFFCC"/>
    <a:srgbClr val="FFCCFF"/>
    <a:srgbClr val="00FF00"/>
    <a:srgbClr val="CCFFCC"/>
    <a:srgbClr val="FFFFFF"/>
    <a:srgbClr val="99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2A74C3-0B0C-491C-9423-9CFAF51FD1CD}" v="135" dt="2025-07-03T02:20:30.316"/>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80805" autoAdjust="0"/>
  </p:normalViewPr>
  <p:slideViewPr>
    <p:cSldViewPr>
      <p:cViewPr varScale="1">
        <p:scale>
          <a:sx n="78" d="100"/>
          <a:sy n="78" d="100"/>
        </p:scale>
        <p:origin x="1293"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114" d="100"/>
          <a:sy n="114" d="100"/>
        </p:scale>
        <p:origin x="1356" y="8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a-Wei Lee" userId="f9c3afff93362bc3" providerId="LiveId" clId="{ED2A74C3-0B0C-491C-9423-9CFAF51FD1CD}"/>
    <pc:docChg chg="undo custSel addSld delSld modSld sldOrd">
      <pc:chgData name="Jia-Wei Lee" userId="f9c3afff93362bc3" providerId="LiveId" clId="{ED2A74C3-0B0C-491C-9423-9CFAF51FD1CD}" dt="2025-07-03T02:20:33.736" v="3883" actId="20577"/>
      <pc:docMkLst>
        <pc:docMk/>
      </pc:docMkLst>
      <pc:sldChg chg="addSp delSp modSp mod modNotesTx">
        <pc:chgData name="Jia-Wei Lee" userId="f9c3afff93362bc3" providerId="LiveId" clId="{ED2A74C3-0B0C-491C-9423-9CFAF51FD1CD}" dt="2025-07-03T00:46:05.803" v="743" actId="20577"/>
        <pc:sldMkLst>
          <pc:docMk/>
          <pc:sldMk cId="891120342" sldId="262"/>
        </pc:sldMkLst>
        <pc:spChg chg="mod">
          <ac:chgData name="Jia-Wei Lee" userId="f9c3afff93362bc3" providerId="LiveId" clId="{ED2A74C3-0B0C-491C-9423-9CFAF51FD1CD}" dt="2025-07-02T13:57:17.750" v="557" actId="20577"/>
          <ac:spMkLst>
            <pc:docMk/>
            <pc:sldMk cId="891120342" sldId="262"/>
            <ac:spMk id="26" creationId="{0C032F8B-BEF9-4549-AE47-78BC91B2558A}"/>
          </ac:spMkLst>
        </pc:spChg>
        <pc:graphicFrameChg chg="mod">
          <ac:chgData name="Jia-Wei Lee" userId="f9c3afff93362bc3" providerId="LiveId" clId="{ED2A74C3-0B0C-491C-9423-9CFAF51FD1CD}" dt="2025-07-02T13:56:57.329" v="553"/>
          <ac:graphicFrameMkLst>
            <pc:docMk/>
            <pc:sldMk cId="891120342" sldId="262"/>
            <ac:graphicFrameMk id="18" creationId="{00000000-0000-0000-0000-000000000000}"/>
          </ac:graphicFrameMkLst>
        </pc:graphicFrameChg>
        <pc:picChg chg="del">
          <ac:chgData name="Jia-Wei Lee" userId="f9c3afff93362bc3" providerId="LiveId" clId="{ED2A74C3-0B0C-491C-9423-9CFAF51FD1CD}" dt="2025-07-02T20:57:06.927" v="690" actId="478"/>
          <ac:picMkLst>
            <pc:docMk/>
            <pc:sldMk cId="891120342" sldId="262"/>
            <ac:picMk id="5" creationId="{C923D1E3-4152-4371-9692-798A8C4384A1}"/>
          </ac:picMkLst>
        </pc:picChg>
        <pc:picChg chg="add mod">
          <ac:chgData name="Jia-Wei Lee" userId="f9c3afff93362bc3" providerId="LiveId" clId="{ED2A74C3-0B0C-491C-9423-9CFAF51FD1CD}" dt="2025-07-02T20:57:17.647" v="692" actId="1076"/>
          <ac:picMkLst>
            <pc:docMk/>
            <pc:sldMk cId="891120342" sldId="262"/>
            <ac:picMk id="6" creationId="{4EAAE02C-3FBF-6989-0A95-ABDF285DFBB2}"/>
          </ac:picMkLst>
        </pc:picChg>
      </pc:sldChg>
      <pc:sldChg chg="modNotesTx">
        <pc:chgData name="Jia-Wei Lee" userId="f9c3afff93362bc3" providerId="LiveId" clId="{ED2A74C3-0B0C-491C-9423-9CFAF51FD1CD}" dt="2025-07-03T02:12:22.009" v="3434" actId="20577"/>
        <pc:sldMkLst>
          <pc:docMk/>
          <pc:sldMk cId="1604160317" sldId="273"/>
        </pc:sldMkLst>
      </pc:sldChg>
      <pc:sldChg chg="addSp modSp mod modNotesTx">
        <pc:chgData name="Jia-Wei Lee" userId="f9c3afff93362bc3" providerId="LiveId" clId="{ED2A74C3-0B0C-491C-9423-9CFAF51FD1CD}" dt="2025-07-03T02:16:45.738" v="3764" actId="20577"/>
        <pc:sldMkLst>
          <pc:docMk/>
          <pc:sldMk cId="670983885" sldId="283"/>
        </pc:sldMkLst>
        <pc:spChg chg="add mod">
          <ac:chgData name="Jia-Wei Lee" userId="f9c3afff93362bc3" providerId="LiveId" clId="{ED2A74C3-0B0C-491C-9423-9CFAF51FD1CD}" dt="2025-07-03T02:13:16.687" v="3481" actId="1076"/>
          <ac:spMkLst>
            <pc:docMk/>
            <pc:sldMk cId="670983885" sldId="283"/>
            <ac:spMk id="6" creationId="{9AD8187F-51D6-E045-7056-8217F9A3BDCD}"/>
          </ac:spMkLst>
        </pc:spChg>
        <pc:spChg chg="add mod">
          <ac:chgData name="Jia-Wei Lee" userId="f9c3afff93362bc3" providerId="LiveId" clId="{ED2A74C3-0B0C-491C-9423-9CFAF51FD1CD}" dt="2025-07-03T02:13:21.318" v="3483" actId="1076"/>
          <ac:spMkLst>
            <pc:docMk/>
            <pc:sldMk cId="670983885" sldId="283"/>
            <ac:spMk id="13" creationId="{CDB5303F-2C29-DFC7-939A-6477300E5D8F}"/>
          </ac:spMkLst>
        </pc:spChg>
        <pc:spChg chg="add mod">
          <ac:chgData name="Jia-Wei Lee" userId="f9c3afff93362bc3" providerId="LiveId" clId="{ED2A74C3-0B0C-491C-9423-9CFAF51FD1CD}" dt="2025-07-03T02:13:28.084" v="3487" actId="1076"/>
          <ac:spMkLst>
            <pc:docMk/>
            <pc:sldMk cId="670983885" sldId="283"/>
            <ac:spMk id="14" creationId="{82E35919-F6BC-E2AB-1E23-FCE6319677D9}"/>
          </ac:spMkLst>
        </pc:spChg>
      </pc:sldChg>
      <pc:sldChg chg="modSp mod modNotesTx">
        <pc:chgData name="Jia-Wei Lee" userId="f9c3afff93362bc3" providerId="LiveId" clId="{ED2A74C3-0B0C-491C-9423-9CFAF51FD1CD}" dt="2025-07-03T02:20:02.507" v="3879" actId="20577"/>
        <pc:sldMkLst>
          <pc:docMk/>
          <pc:sldMk cId="3280940121" sldId="309"/>
        </pc:sldMkLst>
        <pc:spChg chg="mod">
          <ac:chgData name="Jia-Wei Lee" userId="f9c3afff93362bc3" providerId="LiveId" clId="{ED2A74C3-0B0C-491C-9423-9CFAF51FD1CD}" dt="2025-07-02T13:55:39.216" v="549" actId="1076"/>
          <ac:spMkLst>
            <pc:docMk/>
            <pc:sldMk cId="3280940121" sldId="309"/>
            <ac:spMk id="31" creationId="{EEC3BDDB-16DB-402A-900D-D1D233EDC696}"/>
          </ac:spMkLst>
        </pc:spChg>
        <pc:picChg chg="mod">
          <ac:chgData name="Jia-Wei Lee" userId="f9c3afff93362bc3" providerId="LiveId" clId="{ED2A74C3-0B0C-491C-9423-9CFAF51FD1CD}" dt="2025-07-02T13:55:36.196" v="548" actId="1076"/>
          <ac:picMkLst>
            <pc:docMk/>
            <pc:sldMk cId="3280940121" sldId="309"/>
            <ac:picMk id="30" creationId="{F396A8B7-91C9-4162-8801-0CCF28C2ACC2}"/>
          </ac:picMkLst>
        </pc:picChg>
      </pc:sldChg>
      <pc:sldChg chg="addSp modSp mod modNotesTx">
        <pc:chgData name="Jia-Wei Lee" userId="f9c3afff93362bc3" providerId="LiveId" clId="{ED2A74C3-0B0C-491C-9423-9CFAF51FD1CD}" dt="2025-07-03T00:52:27.871" v="887" actId="20577"/>
        <pc:sldMkLst>
          <pc:docMk/>
          <pc:sldMk cId="2120846643" sldId="1214"/>
        </pc:sldMkLst>
        <pc:spChg chg="add mod">
          <ac:chgData name="Jia-Wei Lee" userId="f9c3afff93362bc3" providerId="LiveId" clId="{ED2A74C3-0B0C-491C-9423-9CFAF51FD1CD}" dt="2025-07-02T13:32:48.691" v="547" actId="207"/>
          <ac:spMkLst>
            <pc:docMk/>
            <pc:sldMk cId="2120846643" sldId="1214"/>
            <ac:spMk id="3" creationId="{1B5D11B4-4343-E246-7DC6-90B8EABA1FBF}"/>
          </ac:spMkLst>
        </pc:spChg>
      </pc:sldChg>
      <pc:sldChg chg="addSp delSp modSp mod modNotesTx">
        <pc:chgData name="Jia-Wei Lee" userId="f9c3afff93362bc3" providerId="LiveId" clId="{ED2A74C3-0B0C-491C-9423-9CFAF51FD1CD}" dt="2025-07-03T01:14:59.933" v="1553" actId="20577"/>
        <pc:sldMkLst>
          <pc:docMk/>
          <pc:sldMk cId="2550617675" sldId="1219"/>
        </pc:sldMkLst>
        <pc:graphicFrameChg chg="add del mod">
          <ac:chgData name="Jia-Wei Lee" userId="f9c3afff93362bc3" providerId="LiveId" clId="{ED2A74C3-0B0C-491C-9423-9CFAF51FD1CD}" dt="2025-07-02T15:32:26.839" v="623" actId="478"/>
          <ac:graphicFrameMkLst>
            <pc:docMk/>
            <pc:sldMk cId="2550617675" sldId="1219"/>
            <ac:graphicFrameMk id="7" creationId="{741142CB-DE81-1607-40FB-94A935F6032C}"/>
          </ac:graphicFrameMkLst>
        </pc:graphicFrameChg>
      </pc:sldChg>
      <pc:sldChg chg="modNotesTx">
        <pc:chgData name="Jia-Wei Lee" userId="f9c3afff93362bc3" providerId="LiveId" clId="{ED2A74C3-0B0C-491C-9423-9CFAF51FD1CD}" dt="2025-07-03T00:44:38.742" v="724" actId="20577"/>
        <pc:sldMkLst>
          <pc:docMk/>
          <pc:sldMk cId="852303006" sldId="1508"/>
        </pc:sldMkLst>
      </pc:sldChg>
      <pc:sldChg chg="modNotesTx">
        <pc:chgData name="Jia-Wei Lee" userId="f9c3afff93362bc3" providerId="LiveId" clId="{ED2A74C3-0B0C-491C-9423-9CFAF51FD1CD}" dt="2025-07-03T00:43:36.235" v="719" actId="20577"/>
        <pc:sldMkLst>
          <pc:docMk/>
          <pc:sldMk cId="720028164" sldId="1528"/>
        </pc:sldMkLst>
      </pc:sldChg>
      <pc:sldChg chg="modNotesTx">
        <pc:chgData name="Jia-Wei Lee" userId="f9c3afff93362bc3" providerId="LiveId" clId="{ED2A74C3-0B0C-491C-9423-9CFAF51FD1CD}" dt="2025-07-03T02:20:33.736" v="3883" actId="20577"/>
        <pc:sldMkLst>
          <pc:docMk/>
          <pc:sldMk cId="1739427819" sldId="1572"/>
        </pc:sldMkLst>
      </pc:sldChg>
      <pc:sldChg chg="modNotesTx">
        <pc:chgData name="Jia-Wei Lee" userId="f9c3afff93362bc3" providerId="LiveId" clId="{ED2A74C3-0B0C-491C-9423-9CFAF51FD1CD}" dt="2025-07-03T01:20:03.389" v="1710" actId="20577"/>
        <pc:sldMkLst>
          <pc:docMk/>
          <pc:sldMk cId="1681400586" sldId="1600"/>
        </pc:sldMkLst>
      </pc:sldChg>
      <pc:sldChg chg="modNotesTx">
        <pc:chgData name="Jia-Wei Lee" userId="f9c3afff93362bc3" providerId="LiveId" clId="{ED2A74C3-0B0C-491C-9423-9CFAF51FD1CD}" dt="2025-07-03T02:08:20.242" v="3275" actId="20577"/>
        <pc:sldMkLst>
          <pc:docMk/>
          <pc:sldMk cId="3043257116" sldId="1606"/>
        </pc:sldMkLst>
      </pc:sldChg>
      <pc:sldChg chg="ord modNotesTx">
        <pc:chgData name="Jia-Wei Lee" userId="f9c3afff93362bc3" providerId="LiveId" clId="{ED2A74C3-0B0C-491C-9423-9CFAF51FD1CD}" dt="2025-07-03T02:03:34.870" v="3008" actId="313"/>
        <pc:sldMkLst>
          <pc:docMk/>
          <pc:sldMk cId="311327411" sldId="1607"/>
        </pc:sldMkLst>
      </pc:sldChg>
      <pc:sldChg chg="modNotesTx">
        <pc:chgData name="Jia-Wei Lee" userId="f9c3afff93362bc3" providerId="LiveId" clId="{ED2A74C3-0B0C-491C-9423-9CFAF51FD1CD}" dt="2025-07-03T00:46:36.975" v="745" actId="20577"/>
        <pc:sldMkLst>
          <pc:docMk/>
          <pc:sldMk cId="3041102385" sldId="1614"/>
        </pc:sldMkLst>
      </pc:sldChg>
      <pc:sldChg chg="addSp modSp mod modAnim modNotesTx">
        <pc:chgData name="Jia-Wei Lee" userId="f9c3afff93362bc3" providerId="LiveId" clId="{ED2A74C3-0B0C-491C-9423-9CFAF51FD1CD}" dt="2025-07-03T01:42:32.160" v="2356" actId="20577"/>
        <pc:sldMkLst>
          <pc:docMk/>
          <pc:sldMk cId="3698950080" sldId="1624"/>
        </pc:sldMkLst>
        <pc:spChg chg="mod">
          <ac:chgData name="Jia-Wei Lee" userId="f9c3afff93362bc3" providerId="LiveId" clId="{ED2A74C3-0B0C-491C-9423-9CFAF51FD1CD}" dt="2025-07-03T00:39:45.015" v="707" actId="164"/>
          <ac:spMkLst>
            <pc:docMk/>
            <pc:sldMk cId="3698950080" sldId="1624"/>
            <ac:spMk id="2" creationId="{00000000-0000-0000-0000-000000000000}"/>
          </ac:spMkLst>
        </pc:spChg>
        <pc:spChg chg="add mod">
          <ac:chgData name="Jia-Wei Lee" userId="f9c3afff93362bc3" providerId="LiveId" clId="{ED2A74C3-0B0C-491C-9423-9CFAF51FD1CD}" dt="2025-07-02T10:40:17.423" v="10" actId="1076"/>
          <ac:spMkLst>
            <pc:docMk/>
            <pc:sldMk cId="3698950080" sldId="1624"/>
            <ac:spMk id="4" creationId="{B8F40334-1544-2193-A2B9-13840D5FA39D}"/>
          </ac:spMkLst>
        </pc:spChg>
        <pc:spChg chg="add mod">
          <ac:chgData name="Jia-Wei Lee" userId="f9c3afff93362bc3" providerId="LiveId" clId="{ED2A74C3-0B0C-491C-9423-9CFAF51FD1CD}" dt="2025-07-02T10:40:48.232" v="34" actId="1076"/>
          <ac:spMkLst>
            <pc:docMk/>
            <pc:sldMk cId="3698950080" sldId="1624"/>
            <ac:spMk id="5" creationId="{7212C90F-D945-0C27-7F95-DA49E6B7841D}"/>
          </ac:spMkLst>
        </pc:spChg>
        <pc:spChg chg="add mod">
          <ac:chgData name="Jia-Wei Lee" userId="f9c3afff93362bc3" providerId="LiveId" clId="{ED2A74C3-0B0C-491C-9423-9CFAF51FD1CD}" dt="2025-07-03T00:39:12.003" v="705" actId="20577"/>
          <ac:spMkLst>
            <pc:docMk/>
            <pc:sldMk cId="3698950080" sldId="1624"/>
            <ac:spMk id="8" creationId="{CC548113-71EC-DC2C-D112-081F75D48D1B}"/>
          </ac:spMkLst>
        </pc:spChg>
        <pc:spChg chg="mod">
          <ac:chgData name="Jia-Wei Lee" userId="f9c3afff93362bc3" providerId="LiveId" clId="{ED2A74C3-0B0C-491C-9423-9CFAF51FD1CD}" dt="2025-07-03T00:39:02.484" v="697" actId="1076"/>
          <ac:spMkLst>
            <pc:docMk/>
            <pc:sldMk cId="3698950080" sldId="1624"/>
            <ac:spMk id="48" creationId="{4E6E393B-03CA-4494-BA5E-A0CB4BCCF926}"/>
          </ac:spMkLst>
        </pc:spChg>
        <pc:spChg chg="mod">
          <ac:chgData name="Jia-Wei Lee" userId="f9c3afff93362bc3" providerId="LiveId" clId="{ED2A74C3-0B0C-491C-9423-9CFAF51FD1CD}" dt="2025-07-03T00:39:45.015" v="707" actId="164"/>
          <ac:spMkLst>
            <pc:docMk/>
            <pc:sldMk cId="3698950080" sldId="1624"/>
            <ac:spMk id="59" creationId="{92AB6E4B-F8D0-4368-BA91-6C656476BCDA}"/>
          </ac:spMkLst>
        </pc:spChg>
        <pc:grpChg chg="add mod">
          <ac:chgData name="Jia-Wei Lee" userId="f9c3afff93362bc3" providerId="LiveId" clId="{ED2A74C3-0B0C-491C-9423-9CFAF51FD1CD}" dt="2025-07-03T00:40:50.795" v="715" actId="1076"/>
          <ac:grpSpMkLst>
            <pc:docMk/>
            <pc:sldMk cId="3698950080" sldId="1624"/>
            <ac:grpSpMk id="9" creationId="{405C8826-B5E9-47CF-98EC-7282540C53B1}"/>
          </ac:grpSpMkLst>
        </pc:grpChg>
        <pc:grpChg chg="mod">
          <ac:chgData name="Jia-Wei Lee" userId="f9c3afff93362bc3" providerId="LiveId" clId="{ED2A74C3-0B0C-491C-9423-9CFAF51FD1CD}" dt="2025-07-03T00:39:45.015" v="707" actId="164"/>
          <ac:grpSpMkLst>
            <pc:docMk/>
            <pc:sldMk cId="3698950080" sldId="1624"/>
            <ac:grpSpMk id="49" creationId="{00000000-0000-0000-0000-000000000000}"/>
          </ac:grpSpMkLst>
        </pc:grpChg>
        <pc:graphicFrameChg chg="add mod">
          <ac:chgData name="Jia-Wei Lee" userId="f9c3afff93362bc3" providerId="LiveId" clId="{ED2A74C3-0B0C-491C-9423-9CFAF51FD1CD}" dt="2025-07-03T00:39:45.015" v="707" actId="164"/>
          <ac:graphicFrameMkLst>
            <pc:docMk/>
            <pc:sldMk cId="3698950080" sldId="1624"/>
            <ac:graphicFrameMk id="6" creationId="{4C33EE2A-0806-A461-F0B5-878E79F40627}"/>
          </ac:graphicFrameMkLst>
        </pc:graphicFrameChg>
        <pc:graphicFrameChg chg="add mod">
          <ac:chgData name="Jia-Wei Lee" userId="f9c3afff93362bc3" providerId="LiveId" clId="{ED2A74C3-0B0C-491C-9423-9CFAF51FD1CD}" dt="2025-07-03T00:39:45.015" v="707" actId="164"/>
          <ac:graphicFrameMkLst>
            <pc:docMk/>
            <pc:sldMk cId="3698950080" sldId="1624"/>
            <ac:graphicFrameMk id="7" creationId="{A6C29E3D-0B3A-5232-BAFA-9C326D387B7A}"/>
          </ac:graphicFrameMkLst>
        </pc:graphicFrameChg>
        <pc:graphicFrameChg chg="mod">
          <ac:chgData name="Jia-Wei Lee" userId="f9c3afff93362bc3" providerId="LiveId" clId="{ED2A74C3-0B0C-491C-9423-9CFAF51FD1CD}" dt="2025-07-02T10:41:01.111" v="36"/>
          <ac:graphicFrameMkLst>
            <pc:docMk/>
            <pc:sldMk cId="3698950080" sldId="1624"/>
            <ac:graphicFrameMk id="42" creationId="{0DEB4946-6191-475D-8468-3804676452DA}"/>
          </ac:graphicFrameMkLst>
        </pc:graphicFrameChg>
        <pc:graphicFrameChg chg="mod">
          <ac:chgData name="Jia-Wei Lee" userId="f9c3afff93362bc3" providerId="LiveId" clId="{ED2A74C3-0B0C-491C-9423-9CFAF51FD1CD}" dt="2025-07-03T00:40:43.097" v="714" actId="1076"/>
          <ac:graphicFrameMkLst>
            <pc:docMk/>
            <pc:sldMk cId="3698950080" sldId="1624"/>
            <ac:graphicFrameMk id="58" creationId="{00000000-0000-0000-0000-000000000000}"/>
          </ac:graphicFrameMkLst>
        </pc:graphicFrameChg>
        <pc:graphicFrameChg chg="mod">
          <ac:chgData name="Jia-Wei Lee" userId="f9c3afff93362bc3" providerId="LiveId" clId="{ED2A74C3-0B0C-491C-9423-9CFAF51FD1CD}" dt="2025-07-03T00:39:00.995" v="696" actId="1076"/>
          <ac:graphicFrameMkLst>
            <pc:docMk/>
            <pc:sldMk cId="3698950080" sldId="1624"/>
            <ac:graphicFrameMk id="63" creationId="{00000000-0000-0000-0000-000000000000}"/>
          </ac:graphicFrameMkLst>
        </pc:graphicFrameChg>
      </pc:sldChg>
      <pc:sldChg chg="modNotesTx">
        <pc:chgData name="Jia-Wei Lee" userId="f9c3afff93362bc3" providerId="LiveId" clId="{ED2A74C3-0B0C-491C-9423-9CFAF51FD1CD}" dt="2025-07-03T01:46:26.207" v="2482" actId="20577"/>
        <pc:sldMkLst>
          <pc:docMk/>
          <pc:sldMk cId="3872626430" sldId="1626"/>
        </pc:sldMkLst>
      </pc:sldChg>
      <pc:sldChg chg="modNotesTx">
        <pc:chgData name="Jia-Wei Lee" userId="f9c3afff93362bc3" providerId="LiveId" clId="{ED2A74C3-0B0C-491C-9423-9CFAF51FD1CD}" dt="2025-07-03T01:51:32.225" v="2610" actId="20577"/>
        <pc:sldMkLst>
          <pc:docMk/>
          <pc:sldMk cId="2371181458" sldId="1627"/>
        </pc:sldMkLst>
      </pc:sldChg>
      <pc:sldChg chg="modNotesTx">
        <pc:chgData name="Jia-Wei Lee" userId="f9c3afff93362bc3" providerId="LiveId" clId="{ED2A74C3-0B0C-491C-9423-9CFAF51FD1CD}" dt="2025-07-03T02:12:48.426" v="3478" actId="20577"/>
        <pc:sldMkLst>
          <pc:docMk/>
          <pc:sldMk cId="3634663622" sldId="1629"/>
        </pc:sldMkLst>
      </pc:sldChg>
      <pc:sldChg chg="add">
        <pc:chgData name="Jia-Wei Lee" userId="f9c3afff93362bc3" providerId="LiveId" clId="{ED2A74C3-0B0C-491C-9423-9CFAF51FD1CD}" dt="2025-07-02T10:51:59.169" v="45"/>
        <pc:sldMkLst>
          <pc:docMk/>
          <pc:sldMk cId="544235657" sldId="1638"/>
        </pc:sldMkLst>
      </pc:sldChg>
      <pc:sldChg chg="del">
        <pc:chgData name="Jia-Wei Lee" userId="f9c3afff93362bc3" providerId="LiveId" clId="{ED2A74C3-0B0C-491C-9423-9CFAF51FD1CD}" dt="2025-07-02T10:51:53.854" v="44" actId="2696"/>
        <pc:sldMkLst>
          <pc:docMk/>
          <pc:sldMk cId="3291968675" sldId="1638"/>
        </pc:sldMkLst>
      </pc:sldChg>
      <pc:sldChg chg="modNotesTx">
        <pc:chgData name="Jia-Wei Lee" userId="f9c3afff93362bc3" providerId="LiveId" clId="{ED2A74C3-0B0C-491C-9423-9CFAF51FD1CD}" dt="2025-07-03T02:19:56.366" v="3877" actId="20577"/>
        <pc:sldMkLst>
          <pc:docMk/>
          <pc:sldMk cId="1689208159" sldId="1639"/>
        </pc:sldMkLst>
      </pc:sldChg>
      <pc:sldChg chg="modSp mod modNotesTx">
        <pc:chgData name="Jia-Wei Lee" userId="f9c3afff93362bc3" providerId="LiveId" clId="{ED2A74C3-0B0C-491C-9423-9CFAF51FD1CD}" dt="2025-07-03T02:20:12.318" v="3880" actId="6549"/>
        <pc:sldMkLst>
          <pc:docMk/>
          <pc:sldMk cId="3126196034" sldId="1642"/>
        </pc:sldMkLst>
        <pc:spChg chg="mod">
          <ac:chgData name="Jia-Wei Lee" userId="f9c3afff93362bc3" providerId="LiveId" clId="{ED2A74C3-0B0C-491C-9423-9CFAF51FD1CD}" dt="2025-07-02T12:53:20.019" v="490" actId="1076"/>
          <ac:spMkLst>
            <pc:docMk/>
            <pc:sldMk cId="3126196034" sldId="1642"/>
            <ac:spMk id="13" creationId="{A1984B7A-6C90-4721-9895-973745B9D68E}"/>
          </ac:spMkLst>
        </pc:spChg>
        <pc:spChg chg="mod">
          <ac:chgData name="Jia-Wei Lee" userId="f9c3afff93362bc3" providerId="LiveId" clId="{ED2A74C3-0B0C-491C-9423-9CFAF51FD1CD}" dt="2025-07-02T12:54:36.914" v="497" actId="207"/>
          <ac:spMkLst>
            <pc:docMk/>
            <pc:sldMk cId="3126196034" sldId="1642"/>
            <ac:spMk id="15" creationId="{2BB9B877-30D1-4FD5-BBA8-24BC6CC68A6E}"/>
          </ac:spMkLst>
        </pc:spChg>
      </pc:sldChg>
      <pc:sldChg chg="modNotesTx">
        <pc:chgData name="Jia-Wei Lee" userId="f9c3afff93362bc3" providerId="LiveId" clId="{ED2A74C3-0B0C-491C-9423-9CFAF51FD1CD}" dt="2025-07-03T02:20:17.010" v="3881" actId="20577"/>
        <pc:sldMkLst>
          <pc:docMk/>
          <pc:sldMk cId="2958483427" sldId="1643"/>
        </pc:sldMkLst>
      </pc:sldChg>
      <pc:sldChg chg="addSp delSp modSp add mod">
        <pc:chgData name="Jia-Wei Lee" userId="f9c3afff93362bc3" providerId="LiveId" clId="{ED2A74C3-0B0C-491C-9423-9CFAF51FD1CD}" dt="2025-07-02T20:56:34.298" v="689" actId="113"/>
        <pc:sldMkLst>
          <pc:docMk/>
          <pc:sldMk cId="1561645122" sldId="1644"/>
        </pc:sldMkLst>
        <pc:spChg chg="mod">
          <ac:chgData name="Jia-Wei Lee" userId="f9c3afff93362bc3" providerId="LiveId" clId="{ED2A74C3-0B0C-491C-9423-9CFAF51FD1CD}" dt="2025-07-02T20:56:34.298" v="689" actId="113"/>
          <ac:spMkLst>
            <pc:docMk/>
            <pc:sldMk cId="1561645122" sldId="1644"/>
            <ac:spMk id="3" creationId="{AC079616-CE02-E03B-0455-3087AE95438B}"/>
          </ac:spMkLst>
        </pc:spChg>
        <pc:spChg chg="mod">
          <ac:chgData name="Jia-Wei Lee" userId="f9c3afff93362bc3" providerId="LiveId" clId="{ED2A74C3-0B0C-491C-9423-9CFAF51FD1CD}" dt="2025-07-02T20:55:11.705" v="643" actId="1076"/>
          <ac:spMkLst>
            <pc:docMk/>
            <pc:sldMk cId="1561645122" sldId="1644"/>
            <ac:spMk id="4" creationId="{BC779411-DB34-1756-4D52-B5B87FC6573B}"/>
          </ac:spMkLst>
        </pc:spChg>
        <pc:spChg chg="del mod">
          <ac:chgData name="Jia-Wei Lee" userId="f9c3afff93362bc3" providerId="LiveId" clId="{ED2A74C3-0B0C-491C-9423-9CFAF51FD1CD}" dt="2025-07-02T11:34:37.060" v="50" actId="478"/>
          <ac:spMkLst>
            <pc:docMk/>
            <pc:sldMk cId="1561645122" sldId="1644"/>
            <ac:spMk id="5" creationId="{4B8AE59C-5299-C028-A3D5-DCFD068F4A37}"/>
          </ac:spMkLst>
        </pc:spChg>
        <pc:spChg chg="add mod">
          <ac:chgData name="Jia-Wei Lee" userId="f9c3afff93362bc3" providerId="LiveId" clId="{ED2A74C3-0B0C-491C-9423-9CFAF51FD1CD}" dt="2025-07-02T20:56:26.161" v="688" actId="1076"/>
          <ac:spMkLst>
            <pc:docMk/>
            <pc:sldMk cId="1561645122" sldId="1644"/>
            <ac:spMk id="5" creationId="{F37E92CA-AFBC-8394-14F7-BB02DB5C68C1}"/>
          </ac:spMkLst>
        </pc:spChg>
        <pc:spChg chg="add mod">
          <ac:chgData name="Jia-Wei Lee" userId="f9c3afff93362bc3" providerId="LiveId" clId="{ED2A74C3-0B0C-491C-9423-9CFAF51FD1CD}" dt="2025-07-02T20:56:26.161" v="688" actId="1076"/>
          <ac:spMkLst>
            <pc:docMk/>
            <pc:sldMk cId="1561645122" sldId="1644"/>
            <ac:spMk id="6" creationId="{5977F5B4-732A-809F-6D16-7CAE203C92E4}"/>
          </ac:spMkLst>
        </pc:spChg>
        <pc:spChg chg="del mod">
          <ac:chgData name="Jia-Wei Lee" userId="f9c3afff93362bc3" providerId="LiveId" clId="{ED2A74C3-0B0C-491C-9423-9CFAF51FD1CD}" dt="2025-07-02T11:34:37.060" v="50" actId="478"/>
          <ac:spMkLst>
            <pc:docMk/>
            <pc:sldMk cId="1561645122" sldId="1644"/>
            <ac:spMk id="6" creationId="{63FADE9C-A504-B14F-03CB-EF3EC1B13D38}"/>
          </ac:spMkLst>
        </pc:spChg>
        <pc:spChg chg="del">
          <ac:chgData name="Jia-Wei Lee" userId="f9c3afff93362bc3" providerId="LiveId" clId="{ED2A74C3-0B0C-491C-9423-9CFAF51FD1CD}" dt="2025-07-02T11:34:53.411" v="51" actId="478"/>
          <ac:spMkLst>
            <pc:docMk/>
            <pc:sldMk cId="1561645122" sldId="1644"/>
            <ac:spMk id="9" creationId="{79576543-C68E-54A5-2E66-688C39BA1981}"/>
          </ac:spMkLst>
        </pc:spChg>
        <pc:spChg chg="add mod">
          <ac:chgData name="Jia-Wei Lee" userId="f9c3afff93362bc3" providerId="LiveId" clId="{ED2A74C3-0B0C-491C-9423-9CFAF51FD1CD}" dt="2025-07-02T20:56:01.742" v="679" actId="1076"/>
          <ac:spMkLst>
            <pc:docMk/>
            <pc:sldMk cId="1561645122" sldId="1644"/>
            <ac:spMk id="11" creationId="{36B4A6B5-3CBB-83C3-BA8F-8BDEBC8CD316}"/>
          </ac:spMkLst>
        </pc:spChg>
        <pc:spChg chg="add mod">
          <ac:chgData name="Jia-Wei Lee" userId="f9c3afff93362bc3" providerId="LiveId" clId="{ED2A74C3-0B0C-491C-9423-9CFAF51FD1CD}" dt="2025-07-02T20:56:15.579" v="686" actId="20577"/>
          <ac:spMkLst>
            <pc:docMk/>
            <pc:sldMk cId="1561645122" sldId="1644"/>
            <ac:spMk id="12" creationId="{9557FDA0-7802-A601-FF2F-451ED2E37622}"/>
          </ac:spMkLst>
        </pc:spChg>
        <pc:spChg chg="del">
          <ac:chgData name="Jia-Wei Lee" userId="f9c3afff93362bc3" providerId="LiveId" clId="{ED2A74C3-0B0C-491C-9423-9CFAF51FD1CD}" dt="2025-07-02T11:34:53.411" v="51" actId="478"/>
          <ac:spMkLst>
            <pc:docMk/>
            <pc:sldMk cId="1561645122" sldId="1644"/>
            <ac:spMk id="17" creationId="{276C9517-BED0-4C74-C32F-D244D36AAE85}"/>
          </ac:spMkLst>
        </pc:spChg>
        <pc:spChg chg="del">
          <ac:chgData name="Jia-Wei Lee" userId="f9c3afff93362bc3" providerId="LiveId" clId="{ED2A74C3-0B0C-491C-9423-9CFAF51FD1CD}" dt="2025-07-02T11:34:53.411" v="51" actId="478"/>
          <ac:spMkLst>
            <pc:docMk/>
            <pc:sldMk cId="1561645122" sldId="1644"/>
            <ac:spMk id="18" creationId="{7084B47D-E3A4-DA0B-F08E-479346B80967}"/>
          </ac:spMkLst>
        </pc:spChg>
        <pc:spChg chg="del">
          <ac:chgData name="Jia-Wei Lee" userId="f9c3afff93362bc3" providerId="LiveId" clId="{ED2A74C3-0B0C-491C-9423-9CFAF51FD1CD}" dt="2025-07-02T11:34:53.411" v="51" actId="478"/>
          <ac:spMkLst>
            <pc:docMk/>
            <pc:sldMk cId="1561645122" sldId="1644"/>
            <ac:spMk id="19" creationId="{15FC933E-309E-AF64-E836-BBB68A7626F6}"/>
          </ac:spMkLst>
        </pc:spChg>
        <pc:spChg chg="del">
          <ac:chgData name="Jia-Wei Lee" userId="f9c3afff93362bc3" providerId="LiveId" clId="{ED2A74C3-0B0C-491C-9423-9CFAF51FD1CD}" dt="2025-07-02T11:34:53.411" v="51" actId="478"/>
          <ac:spMkLst>
            <pc:docMk/>
            <pc:sldMk cId="1561645122" sldId="1644"/>
            <ac:spMk id="20" creationId="{FD42C7FF-0B2E-096A-50A2-2F534F19D33D}"/>
          </ac:spMkLst>
        </pc:spChg>
        <pc:spChg chg="del">
          <ac:chgData name="Jia-Wei Lee" userId="f9c3afff93362bc3" providerId="LiveId" clId="{ED2A74C3-0B0C-491C-9423-9CFAF51FD1CD}" dt="2025-07-02T11:34:53.411" v="51" actId="478"/>
          <ac:spMkLst>
            <pc:docMk/>
            <pc:sldMk cId="1561645122" sldId="1644"/>
            <ac:spMk id="21" creationId="{35DA9974-0CD3-2A55-BB5F-C98975EBA03F}"/>
          </ac:spMkLst>
        </pc:spChg>
        <pc:spChg chg="del">
          <ac:chgData name="Jia-Wei Lee" userId="f9c3afff93362bc3" providerId="LiveId" clId="{ED2A74C3-0B0C-491C-9423-9CFAF51FD1CD}" dt="2025-07-02T11:34:53.411" v="51" actId="478"/>
          <ac:spMkLst>
            <pc:docMk/>
            <pc:sldMk cId="1561645122" sldId="1644"/>
            <ac:spMk id="29" creationId="{F0920249-A4EA-89B1-CCCD-79E231148239}"/>
          </ac:spMkLst>
        </pc:spChg>
        <pc:spChg chg="del">
          <ac:chgData name="Jia-Wei Lee" userId="f9c3afff93362bc3" providerId="LiveId" clId="{ED2A74C3-0B0C-491C-9423-9CFAF51FD1CD}" dt="2025-07-02T11:34:53.411" v="51" actId="478"/>
          <ac:spMkLst>
            <pc:docMk/>
            <pc:sldMk cId="1561645122" sldId="1644"/>
            <ac:spMk id="31" creationId="{435A6CC5-6E0F-6AED-C2A6-3C9C717621C1}"/>
          </ac:spMkLst>
        </pc:spChg>
        <pc:spChg chg="del">
          <ac:chgData name="Jia-Wei Lee" userId="f9c3afff93362bc3" providerId="LiveId" clId="{ED2A74C3-0B0C-491C-9423-9CFAF51FD1CD}" dt="2025-07-02T11:34:53.411" v="51" actId="478"/>
          <ac:spMkLst>
            <pc:docMk/>
            <pc:sldMk cId="1561645122" sldId="1644"/>
            <ac:spMk id="32" creationId="{060B9776-CC1F-71A4-BB70-86C2EF74D890}"/>
          </ac:spMkLst>
        </pc:spChg>
        <pc:spChg chg="del">
          <ac:chgData name="Jia-Wei Lee" userId="f9c3afff93362bc3" providerId="LiveId" clId="{ED2A74C3-0B0C-491C-9423-9CFAF51FD1CD}" dt="2025-07-02T11:34:53.411" v="51" actId="478"/>
          <ac:spMkLst>
            <pc:docMk/>
            <pc:sldMk cId="1561645122" sldId="1644"/>
            <ac:spMk id="33" creationId="{A048D9AB-1719-1F0B-9F74-7B8404374704}"/>
          </ac:spMkLst>
        </pc:spChg>
        <pc:graphicFrameChg chg="add mod">
          <ac:chgData name="Jia-Wei Lee" userId="f9c3afff93362bc3" providerId="LiveId" clId="{ED2A74C3-0B0C-491C-9423-9CFAF51FD1CD}" dt="2025-07-02T20:56:26.161" v="688" actId="1076"/>
          <ac:graphicFrameMkLst>
            <pc:docMk/>
            <pc:sldMk cId="1561645122" sldId="1644"/>
            <ac:graphicFrameMk id="8" creationId="{32FE0C0D-9879-8F83-5A59-C9E6DE3B6A50}"/>
          </ac:graphicFrameMkLst>
        </pc:graphicFrameChg>
        <pc:graphicFrameChg chg="add mod">
          <ac:chgData name="Jia-Wei Lee" userId="f9c3afff93362bc3" providerId="LiveId" clId="{ED2A74C3-0B0C-491C-9423-9CFAF51FD1CD}" dt="2025-07-02T20:56:05.991" v="680" actId="1076"/>
          <ac:graphicFrameMkLst>
            <pc:docMk/>
            <pc:sldMk cId="1561645122" sldId="1644"/>
            <ac:graphicFrameMk id="9" creationId="{9816D3FE-261F-D40D-8B59-15EB925FF271}"/>
          </ac:graphicFrameMkLst>
        </pc:graphicFrameChg>
        <pc:graphicFrameChg chg="add mod">
          <ac:chgData name="Jia-Wei Lee" userId="f9c3afff93362bc3" providerId="LiveId" clId="{ED2A74C3-0B0C-491C-9423-9CFAF51FD1CD}" dt="2025-07-02T20:56:20.055" v="687" actId="1076"/>
          <ac:graphicFrameMkLst>
            <pc:docMk/>
            <pc:sldMk cId="1561645122" sldId="1644"/>
            <ac:graphicFrameMk id="10" creationId="{0A3B3987-EFC4-E9CF-DDA0-6E35CC272FC4}"/>
          </ac:graphicFrameMkLst>
        </pc:graphicFrameChg>
        <pc:picChg chg="add mod">
          <ac:chgData name="Jia-Wei Lee" userId="f9c3afff93362bc3" providerId="LiveId" clId="{ED2A74C3-0B0C-491C-9423-9CFAF51FD1CD}" dt="2025-07-02T20:56:26.161" v="688" actId="1076"/>
          <ac:picMkLst>
            <pc:docMk/>
            <pc:sldMk cId="1561645122" sldId="1644"/>
            <ac:picMk id="7" creationId="{A118AE7D-AC5B-0E5A-61C5-5C040AA0AFF7}"/>
          </ac:picMkLst>
        </pc:picChg>
      </pc:sldChg>
      <pc:sldChg chg="addSp modSp add mod ord">
        <pc:chgData name="Jia-Wei Lee" userId="f9c3afff93362bc3" providerId="LiveId" clId="{ED2A74C3-0B0C-491C-9423-9CFAF51FD1CD}" dt="2025-07-02T12:54:25.038" v="496"/>
        <pc:sldMkLst>
          <pc:docMk/>
          <pc:sldMk cId="2516769460" sldId="1645"/>
        </pc:sldMkLst>
        <pc:spChg chg="add mod">
          <ac:chgData name="Jia-Wei Lee" userId="f9c3afff93362bc3" providerId="LiveId" clId="{ED2A74C3-0B0C-491C-9423-9CFAF51FD1CD}" dt="2025-07-02T12:51:55.906" v="481" actId="20577"/>
          <ac:spMkLst>
            <pc:docMk/>
            <pc:sldMk cId="2516769460" sldId="1645"/>
            <ac:spMk id="2" creationId="{B09AE880-4A0B-A1AA-0894-C6312D466C91}"/>
          </ac:spMkLst>
        </pc:spChg>
        <pc:spChg chg="mod">
          <ac:chgData name="Jia-Wei Lee" userId="f9c3afff93362bc3" providerId="LiveId" clId="{ED2A74C3-0B0C-491C-9423-9CFAF51FD1CD}" dt="2025-07-02T12:09:46.292" v="248" actId="20577"/>
          <ac:spMkLst>
            <pc:docMk/>
            <pc:sldMk cId="2516769460" sldId="1645"/>
            <ac:spMk id="15" creationId="{8D6F450A-B15C-AE06-7C2E-E67A6B426265}"/>
          </ac:spMkLst>
        </pc:spChg>
      </pc:sldChg>
      <pc:sldChg chg="add">
        <pc:chgData name="Jia-Wei Lee" userId="f9c3afff93362bc3" providerId="LiveId" clId="{ED2A74C3-0B0C-491C-9423-9CFAF51FD1CD}" dt="2025-07-02T12:52:25.011" v="482"/>
        <pc:sldMkLst>
          <pc:docMk/>
          <pc:sldMk cId="4127447639" sldId="1646"/>
        </pc:sldMkLst>
      </pc:sldChg>
      <pc:sldChg chg="addSp delSp modSp add mod ord modNotesTx">
        <pc:chgData name="Jia-Wei Lee" userId="f9c3afff93362bc3" providerId="LiveId" clId="{ED2A74C3-0B0C-491C-9423-9CFAF51FD1CD}" dt="2025-07-03T01:08:03.447" v="1356" actId="20577"/>
        <pc:sldMkLst>
          <pc:docMk/>
          <pc:sldMk cId="800750438" sldId="1647"/>
        </pc:sldMkLst>
        <pc:spChg chg="del">
          <ac:chgData name="Jia-Wei Lee" userId="f9c3afff93362bc3" providerId="LiveId" clId="{ED2A74C3-0B0C-491C-9423-9CFAF51FD1CD}" dt="2025-07-02T15:03:21.821" v="572" actId="478"/>
          <ac:spMkLst>
            <pc:docMk/>
            <pc:sldMk cId="800750438" sldId="1647"/>
            <ac:spMk id="5" creationId="{931585DF-D624-D6BD-CBB3-5319E499D789}"/>
          </ac:spMkLst>
        </pc:spChg>
        <pc:spChg chg="del">
          <ac:chgData name="Jia-Wei Lee" userId="f9c3afff93362bc3" providerId="LiveId" clId="{ED2A74C3-0B0C-491C-9423-9CFAF51FD1CD}" dt="2025-07-02T15:03:39.585" v="576" actId="478"/>
          <ac:spMkLst>
            <pc:docMk/>
            <pc:sldMk cId="800750438" sldId="1647"/>
            <ac:spMk id="6" creationId="{E46AFD1F-3706-B7E0-AD44-ECBBFB783431}"/>
          </ac:spMkLst>
        </pc:spChg>
        <pc:spChg chg="del">
          <ac:chgData name="Jia-Wei Lee" userId="f9c3afff93362bc3" providerId="LiveId" clId="{ED2A74C3-0B0C-491C-9423-9CFAF51FD1CD}" dt="2025-07-02T15:03:41.403" v="577" actId="478"/>
          <ac:spMkLst>
            <pc:docMk/>
            <pc:sldMk cId="800750438" sldId="1647"/>
            <ac:spMk id="8" creationId="{F41263A7-24ED-1C04-7551-3E8B91A3E938}"/>
          </ac:spMkLst>
        </pc:spChg>
        <pc:spChg chg="del">
          <ac:chgData name="Jia-Wei Lee" userId="f9c3afff93362bc3" providerId="LiveId" clId="{ED2A74C3-0B0C-491C-9423-9CFAF51FD1CD}" dt="2025-07-02T15:03:26.487" v="573" actId="478"/>
          <ac:spMkLst>
            <pc:docMk/>
            <pc:sldMk cId="800750438" sldId="1647"/>
            <ac:spMk id="9" creationId="{E66F861B-97DC-BA2B-47BF-F240012235B3}"/>
          </ac:spMkLst>
        </pc:spChg>
        <pc:spChg chg="del">
          <ac:chgData name="Jia-Wei Lee" userId="f9c3afff93362bc3" providerId="LiveId" clId="{ED2A74C3-0B0C-491C-9423-9CFAF51FD1CD}" dt="2025-07-02T15:03:39.585" v="576" actId="478"/>
          <ac:spMkLst>
            <pc:docMk/>
            <pc:sldMk cId="800750438" sldId="1647"/>
            <ac:spMk id="14" creationId="{D4D78A75-FB00-C3D7-51C5-3523F41A43F8}"/>
          </ac:spMkLst>
        </pc:spChg>
        <pc:spChg chg="del">
          <ac:chgData name="Jia-Wei Lee" userId="f9c3afff93362bc3" providerId="LiveId" clId="{ED2A74C3-0B0C-491C-9423-9CFAF51FD1CD}" dt="2025-07-02T15:03:39.585" v="576" actId="478"/>
          <ac:spMkLst>
            <pc:docMk/>
            <pc:sldMk cId="800750438" sldId="1647"/>
            <ac:spMk id="15" creationId="{DFB05F78-D0CF-A670-7827-B88050D98AFB}"/>
          </ac:spMkLst>
        </pc:spChg>
        <pc:spChg chg="mod">
          <ac:chgData name="Jia-Wei Lee" userId="f9c3afff93362bc3" providerId="LiveId" clId="{ED2A74C3-0B0C-491C-9423-9CFAF51FD1CD}" dt="2025-07-02T15:04:15.379" v="588" actId="1076"/>
          <ac:spMkLst>
            <pc:docMk/>
            <pc:sldMk cId="800750438" sldId="1647"/>
            <ac:spMk id="16" creationId="{A3B9BA32-9B9B-B15A-477F-52AD006C7EFD}"/>
          </ac:spMkLst>
        </pc:spChg>
        <pc:spChg chg="del">
          <ac:chgData name="Jia-Wei Lee" userId="f9c3afff93362bc3" providerId="LiveId" clId="{ED2A74C3-0B0C-491C-9423-9CFAF51FD1CD}" dt="2025-07-02T15:03:45.146" v="578" actId="478"/>
          <ac:spMkLst>
            <pc:docMk/>
            <pc:sldMk cId="800750438" sldId="1647"/>
            <ac:spMk id="17" creationId="{598B20DA-B743-6329-F902-B12C52298BDC}"/>
          </ac:spMkLst>
        </pc:spChg>
        <pc:spChg chg="add mod">
          <ac:chgData name="Jia-Wei Lee" userId="f9c3afff93362bc3" providerId="LiveId" clId="{ED2A74C3-0B0C-491C-9423-9CFAF51FD1CD}" dt="2025-07-02T15:08:15.863" v="622" actId="1076"/>
          <ac:spMkLst>
            <pc:docMk/>
            <pc:sldMk cId="800750438" sldId="1647"/>
            <ac:spMk id="18" creationId="{712CB3BF-FE92-CDDA-4165-501D8020840F}"/>
          </ac:spMkLst>
        </pc:spChg>
        <pc:spChg chg="del">
          <ac:chgData name="Jia-Wei Lee" userId="f9c3afff93362bc3" providerId="LiveId" clId="{ED2A74C3-0B0C-491C-9423-9CFAF51FD1CD}" dt="2025-07-02T15:07:17.935" v="602" actId="478"/>
          <ac:spMkLst>
            <pc:docMk/>
            <pc:sldMk cId="800750438" sldId="1647"/>
            <ac:spMk id="19" creationId="{7A1B8D8E-81CB-69EC-E211-0DFEC71FD4F2}"/>
          </ac:spMkLst>
        </pc:spChg>
        <pc:spChg chg="add mod">
          <ac:chgData name="Jia-Wei Lee" userId="f9c3afff93362bc3" providerId="LiveId" clId="{ED2A74C3-0B0C-491C-9423-9CFAF51FD1CD}" dt="2025-07-02T15:08:13.029" v="621" actId="207"/>
          <ac:spMkLst>
            <pc:docMk/>
            <pc:sldMk cId="800750438" sldId="1647"/>
            <ac:spMk id="21" creationId="{8CCC66C6-0AB5-FC08-0A1C-314B2F21D262}"/>
          </ac:spMkLst>
        </pc:spChg>
        <pc:spChg chg="del">
          <ac:chgData name="Jia-Wei Lee" userId="f9c3afff93362bc3" providerId="LiveId" clId="{ED2A74C3-0B0C-491C-9423-9CFAF51FD1CD}" dt="2025-07-02T15:03:21.821" v="572" actId="478"/>
          <ac:spMkLst>
            <pc:docMk/>
            <pc:sldMk cId="800750438" sldId="1647"/>
            <ac:spMk id="25" creationId="{AFCDB7E8-1FD5-B035-97F1-4AFCB69F00E5}"/>
          </ac:spMkLst>
        </pc:spChg>
        <pc:spChg chg="del">
          <ac:chgData name="Jia-Wei Lee" userId="f9c3afff93362bc3" providerId="LiveId" clId="{ED2A74C3-0B0C-491C-9423-9CFAF51FD1CD}" dt="2025-07-02T15:03:21.821" v="572" actId="478"/>
          <ac:spMkLst>
            <pc:docMk/>
            <pc:sldMk cId="800750438" sldId="1647"/>
            <ac:spMk id="35" creationId="{E0BAEDB5-477B-AA2C-1206-F3E970266C1C}"/>
          </ac:spMkLst>
        </pc:spChg>
        <pc:graphicFrameChg chg="mod">
          <ac:chgData name="Jia-Wei Lee" userId="f9c3afff93362bc3" providerId="LiveId" clId="{ED2A74C3-0B0C-491C-9423-9CFAF51FD1CD}" dt="2025-07-02T15:07:27.860" v="604" actId="1076"/>
          <ac:graphicFrameMkLst>
            <pc:docMk/>
            <pc:sldMk cId="800750438" sldId="1647"/>
            <ac:graphicFrameMk id="7" creationId="{AB35CD3D-D5E7-5AED-26B7-546430B4CB34}"/>
          </ac:graphicFrameMkLst>
        </pc:graphicFrameChg>
        <pc:graphicFrameChg chg="add mod">
          <ac:chgData name="Jia-Wei Lee" userId="f9c3afff93362bc3" providerId="LiveId" clId="{ED2A74C3-0B0C-491C-9423-9CFAF51FD1CD}" dt="2025-07-02T15:07:22.895" v="603" actId="1076"/>
          <ac:graphicFrameMkLst>
            <pc:docMk/>
            <pc:sldMk cId="800750438" sldId="1647"/>
            <ac:graphicFrameMk id="10" creationId="{AF40F3FB-84B8-F708-8362-32615228EA98}"/>
          </ac:graphicFrameMkLst>
        </pc:graphicFrameChg>
        <pc:graphicFrameChg chg="add mod">
          <ac:chgData name="Jia-Wei Lee" userId="f9c3afff93362bc3" providerId="LiveId" clId="{ED2A74C3-0B0C-491C-9423-9CFAF51FD1CD}" dt="2025-07-02T15:07:12.244" v="601" actId="1076"/>
          <ac:graphicFrameMkLst>
            <pc:docMk/>
            <pc:sldMk cId="800750438" sldId="1647"/>
            <ac:graphicFrameMk id="11" creationId="{47D4D870-C86F-860A-D9B5-03C6431C2AB6}"/>
          </ac:graphicFrameMkLst>
        </pc:graphicFrameChg>
        <pc:graphicFrameChg chg="del">
          <ac:chgData name="Jia-Wei Lee" userId="f9c3afff93362bc3" providerId="LiveId" clId="{ED2A74C3-0B0C-491C-9423-9CFAF51FD1CD}" dt="2025-07-02T15:03:11.236" v="570" actId="478"/>
          <ac:graphicFrameMkLst>
            <pc:docMk/>
            <pc:sldMk cId="800750438" sldId="1647"/>
            <ac:graphicFrameMk id="20" creationId="{FA587C07-A84D-947F-5D78-DBCB973CDBFC}"/>
          </ac:graphicFrameMkLst>
        </pc:graphicFrameChg>
        <pc:picChg chg="del">
          <ac:chgData name="Jia-Wei Lee" userId="f9c3afff93362bc3" providerId="LiveId" clId="{ED2A74C3-0B0C-491C-9423-9CFAF51FD1CD}" dt="2025-07-02T15:03:45.146" v="578" actId="478"/>
          <ac:picMkLst>
            <pc:docMk/>
            <pc:sldMk cId="800750438" sldId="1647"/>
            <ac:picMk id="2" creationId="{17E07C86-A804-6461-0575-3ACF05E2281F}"/>
          </ac:picMkLst>
        </pc:picChg>
        <pc:picChg chg="del">
          <ac:chgData name="Jia-Wei Lee" userId="f9c3afff93362bc3" providerId="LiveId" clId="{ED2A74C3-0B0C-491C-9423-9CFAF51FD1CD}" dt="2025-07-02T15:03:45.146" v="578" actId="478"/>
          <ac:picMkLst>
            <pc:docMk/>
            <pc:sldMk cId="800750438" sldId="1647"/>
            <ac:picMk id="3" creationId="{3D9443BE-C19E-BD33-E1B0-28CB33224941}"/>
          </ac:picMkLst>
        </pc:picChg>
        <pc:picChg chg="mod">
          <ac:chgData name="Jia-Wei Lee" userId="f9c3afff93362bc3" providerId="LiveId" clId="{ED2A74C3-0B0C-491C-9423-9CFAF51FD1CD}" dt="2025-07-02T15:04:25.278" v="591" actId="1076"/>
          <ac:picMkLst>
            <pc:docMk/>
            <pc:sldMk cId="800750438" sldId="1647"/>
            <ac:picMk id="12" creationId="{ED2A557B-DB83-1BC6-B1F1-5825E3070F98}"/>
          </ac:picMkLst>
        </pc:picChg>
        <pc:picChg chg="mod">
          <ac:chgData name="Jia-Wei Lee" userId="f9c3afff93362bc3" providerId="LiveId" clId="{ED2A74C3-0B0C-491C-9423-9CFAF51FD1CD}" dt="2025-07-02T15:03:50.752" v="581" actId="1076"/>
          <ac:picMkLst>
            <pc:docMk/>
            <pc:sldMk cId="800750438" sldId="1647"/>
            <ac:picMk id="13" creationId="{ED1B65F2-BEDB-E091-1750-99CA34AD8C6F}"/>
          </ac:picMkLst>
        </pc:picChg>
      </pc:sldChg>
      <pc:sldChg chg="add del">
        <pc:chgData name="Jia-Wei Lee" userId="f9c3afff93362bc3" providerId="LiveId" clId="{ED2A74C3-0B0C-491C-9423-9CFAF51FD1CD}" dt="2025-07-02T15:02:40.448" v="567"/>
        <pc:sldMkLst>
          <pc:docMk/>
          <pc:sldMk cId="857640442" sldId="16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E675286-1B21-4FC2-B4E3-1E0B2A3B3B3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2291" name="Rectangle 3">
            <a:extLst>
              <a:ext uri="{FF2B5EF4-FFF2-40B4-BE49-F238E27FC236}">
                <a16:creationId xmlns:a16="http://schemas.microsoft.com/office/drawing/2014/main" id="{CDD8EE0B-0220-4EEE-9CD4-2EB98934E66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algn="r" eaLnBrk="1" hangingPunct="1">
              <a:defRPr sz="1200">
                <a:latin typeface="Arial" charset="0"/>
                <a:cs typeface="Tahoma" pitchFamily="34" charset="0"/>
              </a:defRPr>
            </a:lvl1pPr>
          </a:lstStyle>
          <a:p>
            <a:pPr>
              <a:defRPr/>
            </a:pPr>
            <a:endParaRPr lang="en-US" altLang="zh-TW"/>
          </a:p>
        </p:txBody>
      </p:sp>
      <p:sp>
        <p:nvSpPr>
          <p:cNvPr id="12292" name="Rectangle 4">
            <a:extLst>
              <a:ext uri="{FF2B5EF4-FFF2-40B4-BE49-F238E27FC236}">
                <a16:creationId xmlns:a16="http://schemas.microsoft.com/office/drawing/2014/main" id="{9B040986-6AA8-41EB-9DA2-FA15783E5E4E}"/>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2293" name="Rectangle 5">
            <a:extLst>
              <a:ext uri="{FF2B5EF4-FFF2-40B4-BE49-F238E27FC236}">
                <a16:creationId xmlns:a16="http://schemas.microsoft.com/office/drawing/2014/main" id="{39A2B9BC-AE59-427D-B2E9-BB4F23DB3436}"/>
              </a:ext>
            </a:extLst>
          </p:cNvPr>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algn="r" eaLnBrk="1" hangingPunct="1">
              <a:defRPr sz="1200">
                <a:latin typeface="Arial" panose="020B0604020202020204" pitchFamily="34" charset="0"/>
                <a:cs typeface="Tahoma" panose="020B0604030504040204" pitchFamily="34" charset="0"/>
              </a:defRPr>
            </a:lvl1pPr>
          </a:lstStyle>
          <a:p>
            <a:pPr>
              <a:defRPr/>
            </a:pPr>
            <a:fld id="{25A49849-F0D6-4B0D-8D9D-DCB8F2857B75}"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D93FB6A-816E-4DD7-BE42-E05ADE7FCD90}"/>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4339" name="Rectangle 3">
            <a:extLst>
              <a:ext uri="{FF2B5EF4-FFF2-40B4-BE49-F238E27FC236}">
                <a16:creationId xmlns:a16="http://schemas.microsoft.com/office/drawing/2014/main" id="{B558BFF8-B5BB-4C97-A874-6916C6926611}"/>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lvl1pPr algn="r" eaLnBrk="1" hangingPunct="1">
              <a:defRPr sz="1200">
                <a:latin typeface="Arial" charset="0"/>
                <a:cs typeface="Tahoma" pitchFamily="34" charset="0"/>
              </a:defRPr>
            </a:lvl1pPr>
          </a:lstStyle>
          <a:p>
            <a:pPr>
              <a:defRPr/>
            </a:pPr>
            <a:endParaRPr lang="en-US" altLang="zh-TW"/>
          </a:p>
        </p:txBody>
      </p:sp>
      <p:sp>
        <p:nvSpPr>
          <p:cNvPr id="4100" name="Rectangle 4">
            <a:extLst>
              <a:ext uri="{FF2B5EF4-FFF2-40B4-BE49-F238E27FC236}">
                <a16:creationId xmlns:a16="http://schemas.microsoft.com/office/drawing/2014/main" id="{17C097CE-FE15-4B48-AAA2-446618C09BB5}"/>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198CE632-0333-4618-B726-0B0B1A5E95EE}"/>
              </a:ext>
            </a:extLst>
          </p:cNvPr>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4342" name="Rectangle 6">
            <a:extLst>
              <a:ext uri="{FF2B5EF4-FFF2-40B4-BE49-F238E27FC236}">
                <a16:creationId xmlns:a16="http://schemas.microsoft.com/office/drawing/2014/main" id="{8A91651B-7D92-4EC8-AA91-3B4BF3AA89C1}"/>
              </a:ext>
            </a:extLst>
          </p:cNvPr>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eaLnBrk="1" hangingPunct="1">
              <a:defRPr sz="1200">
                <a:latin typeface="Arial" charset="0"/>
                <a:cs typeface="Tahoma" pitchFamily="34" charset="0"/>
              </a:defRPr>
            </a:lvl1pPr>
          </a:lstStyle>
          <a:p>
            <a:pPr>
              <a:defRPr/>
            </a:pPr>
            <a:endParaRPr lang="en-US" altLang="zh-TW"/>
          </a:p>
        </p:txBody>
      </p:sp>
      <p:sp>
        <p:nvSpPr>
          <p:cNvPr id="14343" name="Rectangle 7">
            <a:extLst>
              <a:ext uri="{FF2B5EF4-FFF2-40B4-BE49-F238E27FC236}">
                <a16:creationId xmlns:a16="http://schemas.microsoft.com/office/drawing/2014/main" id="{B29F754C-62BE-47C2-943D-248CD3852131}"/>
              </a:ext>
            </a:extLst>
          </p:cNvPr>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3" tIns="45662" rIns="91323" bIns="45662" numCol="1" anchor="b" anchorCtr="0" compatLnSpc="1">
            <a:prstTxWarp prst="textNoShape">
              <a:avLst/>
            </a:prstTxWarp>
          </a:bodyPr>
          <a:lstStyle>
            <a:lvl1pPr algn="r" eaLnBrk="1" hangingPunct="1">
              <a:defRPr sz="1200">
                <a:latin typeface="Arial" panose="020B0604020202020204" pitchFamily="34" charset="0"/>
                <a:cs typeface="Tahoma" panose="020B0604030504040204" pitchFamily="34" charset="0"/>
              </a:defRPr>
            </a:lvl1pPr>
          </a:lstStyle>
          <a:p>
            <a:pPr>
              <a:defRPr/>
            </a:pPr>
            <a:fld id="{DBBCDC3C-0111-477F-91D4-78382F7F7A3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1ED795C-F896-4E66-AD0D-1EEF69C6F701}"/>
              </a:ext>
            </a:extLst>
          </p:cNvPr>
          <p:cNvSpPr>
            <a:spLocks noGrp="1" noRot="1" noChangeAspect="1" noChangeArrowheads="1" noTextEdit="1"/>
          </p:cNvSpPr>
          <p:nvPr>
            <p:ph type="sldImg"/>
          </p:nvPr>
        </p:nvSpPr>
        <p:spPr>
          <a:xfrm>
            <a:off x="917575" y="744538"/>
            <a:ext cx="4964113" cy="3722687"/>
          </a:xfrm>
          <a:ln/>
        </p:spPr>
      </p:sp>
      <p:sp>
        <p:nvSpPr>
          <p:cNvPr id="14339" name="Rectangle 3">
            <a:extLst>
              <a:ext uri="{FF2B5EF4-FFF2-40B4-BE49-F238E27FC236}">
                <a16:creationId xmlns:a16="http://schemas.microsoft.com/office/drawing/2014/main" id="{06C79E43-3D60-49BE-A041-F22E5D084B7F}"/>
              </a:ext>
            </a:extLst>
          </p:cNvPr>
          <p:cNvSpPr>
            <a:spLocks noGrp="1" noChangeArrowheads="1"/>
          </p:cNvSpPr>
          <p:nvPr>
            <p:ph type="body" idx="1"/>
          </p:nvPr>
        </p:nvSpPr>
        <p:spPr>
          <a:noFill/>
        </p:spPr>
        <p:txBody>
          <a:bodyPr/>
          <a:lstStyle/>
          <a:p>
            <a:r>
              <a:rPr kumimoji="1" lang="en-US" altLang="zh-TW" sz="1200" kern="1200" dirty="0">
                <a:solidFill>
                  <a:schemeClr val="tx1"/>
                </a:solidFill>
                <a:effectLst/>
                <a:latin typeface="Arial" charset="0"/>
                <a:ea typeface="新細明體" pitchFamily="18" charset="-120"/>
                <a:cs typeface="+mn-cs"/>
              </a:rPr>
              <a:t>My name is Jia-Wei Lee. I come from </a:t>
            </a:r>
            <a:r>
              <a:rPr kumimoji="1" lang="en-US" altLang="zh-TW" sz="1200" kern="1200" dirty="0" err="1">
                <a:solidFill>
                  <a:schemeClr val="tx1"/>
                </a:solidFill>
                <a:effectLst/>
                <a:latin typeface="Arial" charset="0"/>
                <a:ea typeface="新細明體" pitchFamily="18" charset="-120"/>
                <a:cs typeface="+mn-cs"/>
              </a:rPr>
              <a:t>Tamkang</a:t>
            </a:r>
            <a:r>
              <a:rPr kumimoji="1" lang="en-US" altLang="zh-TW" sz="1200" kern="1200" dirty="0">
                <a:solidFill>
                  <a:schemeClr val="tx1"/>
                </a:solidFill>
                <a:effectLst/>
                <a:latin typeface="Arial" charset="0"/>
                <a:ea typeface="新細明體" pitchFamily="18" charset="-120"/>
                <a:cs typeface="+mn-cs"/>
              </a:rPr>
              <a:t> University, and I am delighted to be here today to talk about my resent research work.</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title of my presentation is SH-wave scattering problem of an arbitrary shaped hill by using the boundary integral quadrature method.</a:t>
            </a:r>
            <a:endParaRPr kumimoji="1" lang="zh-TW" altLang="zh-TW" sz="1200" kern="1200" dirty="0">
              <a:solidFill>
                <a:schemeClr val="tx1"/>
              </a:solidFill>
              <a:effectLst/>
              <a:latin typeface="Arial" charset="0"/>
              <a:ea typeface="新細明體" pitchFamily="18" charset="-120"/>
              <a:cs typeface="+mn-cs"/>
            </a:endParaRPr>
          </a:p>
          <a:p>
            <a:endParaRPr lang="zh-TW" altLang="en-US" dirty="0">
              <a:latin typeface="Arial" panose="020B0604020202020204" pitchFamily="34" charset="0"/>
            </a:endParaRPr>
          </a:p>
        </p:txBody>
      </p:sp>
    </p:spTree>
    <p:extLst>
      <p:ext uri="{BB962C8B-B14F-4D97-AF65-F5344CB8AC3E}">
        <p14:creationId xmlns:p14="http://schemas.microsoft.com/office/powerpoint/2010/main" val="3718399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Next, I would like to talk about the present approach</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12</a:t>
            </a:fld>
            <a:endParaRPr lang="en-US" altLang="zh-TW"/>
          </a:p>
        </p:txBody>
      </p:sp>
    </p:spTree>
    <p:extLst>
      <p:ext uri="{BB962C8B-B14F-4D97-AF65-F5344CB8AC3E}">
        <p14:creationId xmlns:p14="http://schemas.microsoft.com/office/powerpoint/2010/main" val="341249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There are three representations of boundary integral formulation according to the location of the field point.</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One is the boundary integral representation for the domain point.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Another is Null-field boundary integral equation for the complementary domain.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And the other is the boundary integral equation for the boundary point.</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To solve the unknown boundary densities, it is required to employ the boundary integral equation.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So, the singular integral in the Cauchy principal value sense may be encountered.</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And the field and it normal flux are discontinuous across the boundary.</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13</a:t>
            </a:fld>
            <a:endParaRPr lang="en-US" altLang="zh-TW"/>
          </a:p>
        </p:txBody>
      </p:sp>
    </p:spTree>
    <p:extLst>
      <p:ext uri="{BB962C8B-B14F-4D97-AF65-F5344CB8AC3E}">
        <p14:creationId xmlns:p14="http://schemas.microsoft.com/office/powerpoint/2010/main" val="57959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Generally speaking, there are three ways to treat the singular integral in the literature. </a:t>
            </a:r>
          </a:p>
          <a:p>
            <a:r>
              <a:rPr kumimoji="1" lang="en-US" altLang="zh-TW" sz="1200" kern="1200" dirty="0">
                <a:solidFill>
                  <a:schemeClr val="tx1"/>
                </a:solidFill>
                <a:effectLst/>
                <a:latin typeface="Arial" charset="0"/>
                <a:ea typeface="新細明體" pitchFamily="18" charset="-120"/>
                <a:cs typeface="+mn-cs"/>
              </a:rPr>
              <a:t>Boundary,  kernel or  density</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One is using the Taylor expansion and order analysis for the boundary density. </a:t>
            </a:r>
          </a:p>
          <a:p>
            <a:r>
              <a:rPr kumimoji="1" lang="en-US" altLang="zh-TW" sz="1200" kern="1200" dirty="0">
                <a:solidFill>
                  <a:schemeClr val="tx1"/>
                </a:solidFill>
                <a:effectLst/>
                <a:latin typeface="Arial" charset="0"/>
                <a:ea typeface="新細明體" pitchFamily="18" charset="-120"/>
                <a:cs typeface="+mn-cs"/>
              </a:rPr>
              <a:t>Also, the idea of displacement gradient proposed by Prof. Okada is  focused on the boundary.</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second is the bump contour approach in companion with the principal value.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third is the degenerate kernel expression for the closed-form fundamental solution. In this way, the double layer potential can be described into two parts, inside the domain and outside the domain.</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present approach focuses on the boundary density.</a:t>
            </a:r>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14</a:t>
            </a:fld>
            <a:endParaRPr lang="en-US" altLang="zh-TW"/>
          </a:p>
        </p:txBody>
      </p:sp>
    </p:spTree>
    <p:extLst>
      <p:ext uri="{BB962C8B-B14F-4D97-AF65-F5344CB8AC3E}">
        <p14:creationId xmlns:p14="http://schemas.microsoft.com/office/powerpoint/2010/main" val="203225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above one  is the original BIE.</a:t>
            </a:r>
          </a:p>
          <a:p>
            <a:r>
              <a:rPr lang="en-US" altLang="zh-TW" dirty="0"/>
              <a:t>The boundary density and its normal flux are discontinuous across the boundary.</a:t>
            </a:r>
            <a:br>
              <a:rPr lang="en-US" altLang="zh-TW" dirty="0"/>
            </a:br>
            <a:r>
              <a:rPr lang="en-US" altLang="zh-TW" dirty="0"/>
              <a:t>Now we introduce an adaptive exact solution.</a:t>
            </a:r>
          </a:p>
          <a:p>
            <a:r>
              <a:rPr lang="en-US" altLang="zh-TW" dirty="0"/>
              <a:t>The middle one is the BIE of the exact solution.</a:t>
            </a:r>
          </a:p>
          <a:p>
            <a:r>
              <a:rPr lang="en-US" altLang="zh-TW" dirty="0"/>
              <a:t>The domain of the exact solution is totally the same with the domain of the corresponding problem.</a:t>
            </a:r>
          </a:p>
          <a:p>
            <a:r>
              <a:rPr lang="en-US" altLang="zh-TW" dirty="0"/>
              <a:t>By subtracting the BIE of the adaptive exact solution from the original BIE, we obtain the below BIE.</a:t>
            </a: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15</a:t>
            </a:fld>
            <a:endParaRPr lang="en-US" altLang="zh-TW"/>
          </a:p>
        </p:txBody>
      </p:sp>
    </p:spTree>
    <p:extLst>
      <p:ext uri="{BB962C8B-B14F-4D97-AF65-F5344CB8AC3E}">
        <p14:creationId xmlns:p14="http://schemas.microsoft.com/office/powerpoint/2010/main" val="19513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To enforce the smoothness and continuity of potential and its normal flux across the boundary, two continuity conditions can be obtained.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According to two continuity conditions, the adaptive exact solution can be obtained.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Therefore, the BIE can be rewritten as shown here.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 In this way, the singular integral in the sense of Cauchy principal value can be skillfully determined without using the bump contour approach or the degenerate kernel expansion.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And, the computation of solid angle is also free.</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16</a:t>
            </a:fld>
            <a:endParaRPr lang="en-US" altLang="zh-TW"/>
          </a:p>
        </p:txBody>
      </p:sp>
    </p:spTree>
    <p:extLst>
      <p:ext uri="{BB962C8B-B14F-4D97-AF65-F5344CB8AC3E}">
        <p14:creationId xmlns:p14="http://schemas.microsoft.com/office/powerpoint/2010/main" val="2616225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By introducing the adaptive exact solution, the remainder BIE is a standard integral equation.</a:t>
            </a:r>
          </a:p>
          <a:p>
            <a:r>
              <a:rPr kumimoji="1" lang="en-US" altLang="zh-TW" sz="1200" kern="1200" dirty="0">
                <a:solidFill>
                  <a:schemeClr val="tx1"/>
                </a:solidFill>
                <a:effectLst/>
                <a:latin typeface="Arial" charset="0"/>
                <a:ea typeface="新細明體" pitchFamily="18" charset="-120"/>
                <a:cs typeface="+mn-cs"/>
              </a:rPr>
              <a:t>After using the parametric representation for each boundary, we can employ the Gaussian quadrature to transform the BIE into the algebraic equations as shown that. All unknown boundary densities are corresponding to the Gaussian quadrature points on the boundary.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left one is the general distribution of Gaussian quadrature points. The right one is the distribution of those Gaussian quadrature points on the real boundary.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Finally, arranging the algebraic equations, the linear matrix form Tu=Ut is obtained.</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17</a:t>
            </a:fld>
            <a:endParaRPr lang="en-US" altLang="zh-TW"/>
          </a:p>
        </p:txBody>
      </p:sp>
    </p:spTree>
    <p:extLst>
      <p:ext uri="{BB962C8B-B14F-4D97-AF65-F5344CB8AC3E}">
        <p14:creationId xmlns:p14="http://schemas.microsoft.com/office/powerpoint/2010/main" val="376708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 the exterior problem, it is difficult to derive an adaptive exact solution that satisfies the Sommerfeld radiation condition.</a:t>
            </a:r>
          </a:p>
          <a:p>
            <a:r>
              <a:rPr lang="en-US" altLang="zh-TW" dirty="0"/>
              <a:t>So, we also introduce the adaptive exact solution, and  its domain is corresponding to the complementary domain of the exterior problem.</a:t>
            </a:r>
          </a:p>
          <a:p>
            <a:r>
              <a:rPr lang="en-US" altLang="zh-TW" dirty="0"/>
              <a:t>This one is the BIE for the exterior problem.</a:t>
            </a:r>
            <a:br>
              <a:rPr lang="en-US" altLang="zh-TW" dirty="0"/>
            </a:br>
            <a:r>
              <a:rPr lang="en-US" altLang="zh-TW" dirty="0"/>
              <a:t>The second one is the BIE of the corresponding adaptive exact solution.</a:t>
            </a:r>
          </a:p>
          <a:p>
            <a:r>
              <a:rPr lang="en-US" altLang="zh-TW" dirty="0"/>
              <a:t>After adding these two BIEs, we can obtain the BIE without other regularization approach to treat singular integral.</a:t>
            </a: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18</a:t>
            </a:fld>
            <a:endParaRPr lang="en-US" altLang="zh-TW"/>
          </a:p>
        </p:txBody>
      </p:sp>
    </p:spTree>
    <p:extLst>
      <p:ext uri="{BB962C8B-B14F-4D97-AF65-F5344CB8AC3E}">
        <p14:creationId xmlns:p14="http://schemas.microsoft.com/office/powerpoint/2010/main" val="1154161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Since the domain decomposition is used, we have six simultaneous equations for solving the hill problem.</a:t>
            </a:r>
          </a:p>
          <a:p>
            <a:endParaRPr lang="zh-TW" altLang="en-US" dirty="0"/>
          </a:p>
        </p:txBody>
      </p:sp>
      <p:sp>
        <p:nvSpPr>
          <p:cNvPr id="4" name="投影片編號版面配置區 3"/>
          <p:cNvSpPr>
            <a:spLocks noGrp="1"/>
          </p:cNvSpPr>
          <p:nvPr>
            <p:ph type="sldNum" sz="quarter" idx="10"/>
          </p:nvPr>
        </p:nvSpPr>
        <p:spPr/>
        <p:txBody>
          <a:bodyPr/>
          <a:lstStyle/>
          <a:p>
            <a:fld id="{4E78BACA-7C85-41A1-B38E-6B2164E2A298}" type="slidenum">
              <a:rPr lang="zh-TW" altLang="en-US" smtClean="0"/>
              <a:t>19</a:t>
            </a:fld>
            <a:endParaRPr lang="zh-TW" altLang="en-US"/>
          </a:p>
        </p:txBody>
      </p:sp>
    </p:spTree>
    <p:extLst>
      <p:ext uri="{BB962C8B-B14F-4D97-AF65-F5344CB8AC3E}">
        <p14:creationId xmlns:p14="http://schemas.microsoft.com/office/powerpoint/2010/main" val="3979357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After collocating point on the boundary for the above six equations, the final matrix equation can be obtained.</a:t>
            </a:r>
            <a:endParaRPr lang="zh-TW" altLang="en-US" dirty="0"/>
          </a:p>
        </p:txBody>
      </p:sp>
      <p:sp>
        <p:nvSpPr>
          <p:cNvPr id="4" name="投影片編號版面配置區 3"/>
          <p:cNvSpPr>
            <a:spLocks noGrp="1"/>
          </p:cNvSpPr>
          <p:nvPr>
            <p:ph type="sldNum" sz="quarter" idx="5"/>
          </p:nvPr>
        </p:nvSpPr>
        <p:spPr/>
        <p:txBody>
          <a:bodyPr/>
          <a:lstStyle/>
          <a:p>
            <a:fld id="{4E78BACA-7C85-41A1-B38E-6B2164E2A298}" type="slidenum">
              <a:rPr lang="zh-TW" altLang="en-US" smtClean="0"/>
              <a:t>20</a:t>
            </a:fld>
            <a:endParaRPr lang="zh-TW" altLang="en-US"/>
          </a:p>
        </p:txBody>
      </p:sp>
    </p:spTree>
    <p:extLst>
      <p:ext uri="{BB962C8B-B14F-4D97-AF65-F5344CB8AC3E}">
        <p14:creationId xmlns:p14="http://schemas.microsoft.com/office/powerpoint/2010/main" val="1745070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BIQM is also a semi-analytical method.</a:t>
            </a:r>
          </a:p>
          <a:p>
            <a:r>
              <a:rPr lang="en-US" altLang="zh-TW" dirty="0"/>
              <a:t>Since the process of the BIQM from the PDE model to obtain the linear algebraic equation is analytical.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dirty="0"/>
              <a:t>Only </a:t>
            </a:r>
            <a:r>
              <a:rPr kumimoji="1" lang="en-US" altLang="zh-TW" sz="1200" kern="1200" dirty="0">
                <a:solidFill>
                  <a:srgbClr val="FF0000"/>
                </a:solidFill>
                <a:latin typeface="Arial" charset="0"/>
                <a:ea typeface="新細明體" pitchFamily="18" charset="-120"/>
                <a:cs typeface="+mn-cs"/>
              </a:rPr>
              <a:t>using the collocation method to obtain the matrix equation and calculating the inverse matrix is numerical. </a:t>
            </a:r>
            <a:endParaRPr kumimoji="1" lang="zh-TW" altLang="en-US" sz="1200" kern="1200" dirty="0">
              <a:solidFill>
                <a:schemeClr val="tx1"/>
              </a:solidFill>
              <a:latin typeface="Arial" charset="0"/>
              <a:ea typeface="新細明體" pitchFamily="18" charset="-120"/>
              <a:cs typeface="+mn-cs"/>
            </a:endParaRPr>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21</a:t>
            </a:fld>
            <a:endParaRPr lang="en-US" altLang="zh-TW"/>
          </a:p>
        </p:txBody>
      </p:sp>
    </p:spTree>
    <p:extLst>
      <p:ext uri="{BB962C8B-B14F-4D97-AF65-F5344CB8AC3E}">
        <p14:creationId xmlns:p14="http://schemas.microsoft.com/office/powerpoint/2010/main" val="50891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Before my talk, please let me introduce my university.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err="1">
                <a:solidFill>
                  <a:schemeClr val="tx1"/>
                </a:solidFill>
                <a:effectLst/>
                <a:latin typeface="Arial" charset="0"/>
                <a:ea typeface="新細明體" pitchFamily="18" charset="-120"/>
                <a:cs typeface="+mn-cs"/>
              </a:rPr>
              <a:t>Tamkang</a:t>
            </a:r>
            <a:r>
              <a:rPr kumimoji="1" lang="en-US" altLang="zh-TW" sz="1200" kern="1200" dirty="0">
                <a:solidFill>
                  <a:schemeClr val="tx1"/>
                </a:solidFill>
                <a:effectLst/>
                <a:latin typeface="Arial" charset="0"/>
                <a:ea typeface="新細明體" pitchFamily="18" charset="-120"/>
                <a:cs typeface="+mn-cs"/>
              </a:rPr>
              <a:t> University is a private university in Taiwan.  </a:t>
            </a:r>
          </a:p>
          <a:p>
            <a:r>
              <a:rPr kumimoji="1" lang="en-US" altLang="zh-TW" sz="1200" kern="1200" dirty="0">
                <a:solidFill>
                  <a:schemeClr val="tx1"/>
                </a:solidFill>
                <a:effectLst/>
                <a:latin typeface="Arial" charset="0"/>
                <a:ea typeface="新細明體" pitchFamily="18" charset="-120"/>
                <a:cs typeface="+mn-cs"/>
              </a:rPr>
              <a:t>We have 4 campuses, more than 2000 staff, 22,000 students and 310,000 alumni.</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2</a:t>
            </a:fld>
            <a:endParaRPr lang="en-US" altLang="zh-TW"/>
          </a:p>
        </p:txBody>
      </p:sp>
    </p:spTree>
    <p:extLst>
      <p:ext uri="{BB962C8B-B14F-4D97-AF65-F5344CB8AC3E}">
        <p14:creationId xmlns:p14="http://schemas.microsoft.com/office/powerpoint/2010/main" val="2550230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Next, I would like to show some numerical results to check the validity of present approach.</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22</a:t>
            </a:fld>
            <a:endParaRPr lang="en-US" altLang="zh-TW"/>
          </a:p>
        </p:txBody>
      </p:sp>
    </p:spTree>
    <p:extLst>
      <p:ext uri="{BB962C8B-B14F-4D97-AF65-F5344CB8AC3E}">
        <p14:creationId xmlns:p14="http://schemas.microsoft.com/office/powerpoint/2010/main" val="465229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BIQM is an efficient method to obtain the consistent results.</a:t>
            </a:r>
          </a:p>
          <a:p>
            <a:r>
              <a:rPr lang="en-US" altLang="zh-TW" dirty="0"/>
              <a:t>Only collocation points are required without mesh generation on the boundary.</a:t>
            </a: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23</a:t>
            </a:fld>
            <a:endParaRPr lang="en-US" altLang="zh-TW"/>
          </a:p>
        </p:txBody>
      </p:sp>
    </p:spTree>
    <p:extLst>
      <p:ext uri="{BB962C8B-B14F-4D97-AF65-F5344CB8AC3E}">
        <p14:creationId xmlns:p14="http://schemas.microsoft.com/office/powerpoint/2010/main" val="4092170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second case is the semi-elliptical case.</a:t>
            </a:r>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24</a:t>
            </a:fld>
            <a:endParaRPr lang="en-US" altLang="zh-TW"/>
          </a:p>
        </p:txBody>
      </p:sp>
    </p:spTree>
    <p:extLst>
      <p:ext uri="{BB962C8B-B14F-4D97-AF65-F5344CB8AC3E}">
        <p14:creationId xmlns:p14="http://schemas.microsoft.com/office/powerpoint/2010/main" val="3073334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It is interesting that the focusing phenomenon of the displacement amplitude can be found.</a:t>
            </a:r>
          </a:p>
          <a:p>
            <a:r>
              <a:rPr lang="en-US" altLang="zh-TW" dirty="0"/>
              <a:t>If the amplitude of the incident wave is one, the displacement amplitude is magnified more than 4 times at the local area for the special wavenumber.</a:t>
            </a:r>
            <a:endParaRPr lang="zh-TW" altLang="en-US" dirty="0"/>
          </a:p>
        </p:txBody>
      </p:sp>
      <p:sp>
        <p:nvSpPr>
          <p:cNvPr id="4" name="投影片編號版面配置區 3"/>
          <p:cNvSpPr>
            <a:spLocks noGrp="1"/>
          </p:cNvSpPr>
          <p:nvPr>
            <p:ph type="sldNum" sz="quarter" idx="10"/>
          </p:nvPr>
        </p:nvSpPr>
        <p:spPr/>
        <p:txBody>
          <a:bodyPr/>
          <a:lstStyle/>
          <a:p>
            <a:fld id="{4E78BACA-7C85-41A1-B38E-6B2164E2A298}" type="slidenum">
              <a:rPr lang="zh-TW" altLang="en-US" smtClean="0"/>
              <a:t>29</a:t>
            </a:fld>
            <a:endParaRPr lang="zh-TW" altLang="en-US"/>
          </a:p>
        </p:txBody>
      </p:sp>
    </p:spTree>
    <p:extLst>
      <p:ext uri="{BB962C8B-B14F-4D97-AF65-F5344CB8AC3E}">
        <p14:creationId xmlns:p14="http://schemas.microsoft.com/office/powerpoint/2010/main" val="1825349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 the Isosceles triangular hill, the possible focusing phenomenon is also found at the hilltop.</a:t>
            </a: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30</a:t>
            </a:fld>
            <a:endParaRPr lang="en-US" altLang="zh-TW"/>
          </a:p>
        </p:txBody>
      </p:sp>
    </p:spTree>
    <p:extLst>
      <p:ext uri="{BB962C8B-B14F-4D97-AF65-F5344CB8AC3E}">
        <p14:creationId xmlns:p14="http://schemas.microsoft.com/office/powerpoint/2010/main" val="109636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dirty="0"/>
              <a:t>For the Isosceles trapezoidal hill, the possible focusing phenomenon is found at the below of the hilltop.</a:t>
            </a: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31</a:t>
            </a:fld>
            <a:endParaRPr lang="en-US" altLang="zh-TW"/>
          </a:p>
        </p:txBody>
      </p:sp>
    </p:spTree>
    <p:extLst>
      <p:ext uri="{BB962C8B-B14F-4D97-AF65-F5344CB8AC3E}">
        <p14:creationId xmlns:p14="http://schemas.microsoft.com/office/powerpoint/2010/main" val="3676075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4E78BACA-7C85-41A1-B38E-6B2164E2A298}" type="slidenum">
              <a:rPr lang="zh-TW" altLang="en-US" smtClean="0"/>
              <a:t>33</a:t>
            </a:fld>
            <a:endParaRPr lang="zh-TW" altLang="en-US"/>
          </a:p>
        </p:txBody>
      </p:sp>
    </p:spTree>
    <p:extLst>
      <p:ext uri="{BB962C8B-B14F-4D97-AF65-F5344CB8AC3E}">
        <p14:creationId xmlns:p14="http://schemas.microsoft.com/office/powerpoint/2010/main" val="2941061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4E78BACA-7C85-41A1-B38E-6B2164E2A298}" type="slidenum">
              <a:rPr lang="zh-TW" altLang="en-US" smtClean="0"/>
              <a:t>34</a:t>
            </a:fld>
            <a:endParaRPr lang="zh-TW" altLang="en-US"/>
          </a:p>
        </p:txBody>
      </p:sp>
    </p:spTree>
    <p:extLst>
      <p:ext uri="{BB962C8B-B14F-4D97-AF65-F5344CB8AC3E}">
        <p14:creationId xmlns:p14="http://schemas.microsoft.com/office/powerpoint/2010/main" val="1558450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I</a:t>
            </a:r>
            <a:r>
              <a:rPr kumimoji="1" lang="en-US" altLang="zh-TW" sz="1200" kern="1200">
                <a:solidFill>
                  <a:schemeClr val="tx1"/>
                </a:solidFill>
                <a:effectLst/>
                <a:latin typeface="Arial" charset="0"/>
                <a:ea typeface="新細明體" pitchFamily="18" charset="-120"/>
                <a:cs typeface="+mn-cs"/>
              </a:rPr>
              <a:t>f </a:t>
            </a:r>
            <a:r>
              <a:rPr kumimoji="1" lang="en-US" altLang="zh-TW" sz="1200" kern="1200" dirty="0">
                <a:solidFill>
                  <a:schemeClr val="tx1"/>
                </a:solidFill>
                <a:effectLst/>
                <a:latin typeface="Arial" charset="0"/>
                <a:ea typeface="新細明體" pitchFamily="18" charset="-120"/>
                <a:cs typeface="+mn-cs"/>
              </a:rPr>
              <a:t>anyone has interest on the BIQM, three papers are now available.</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pdf file is upon your request.</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35</a:t>
            </a:fld>
            <a:endParaRPr lang="en-US" altLang="zh-TW"/>
          </a:p>
        </p:txBody>
      </p:sp>
    </p:spTree>
    <p:extLst>
      <p:ext uri="{BB962C8B-B14F-4D97-AF65-F5344CB8AC3E}">
        <p14:creationId xmlns:p14="http://schemas.microsoft.com/office/powerpoint/2010/main" val="2012001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B708C8A-63CC-494B-842B-8514FFF68025}"/>
              </a:ext>
            </a:extLst>
          </p:cNvPr>
          <p:cNvSpPr>
            <a:spLocks noGrp="1" noRot="1" noChangeAspect="1" noChangeArrowheads="1" noTextEdit="1"/>
          </p:cNvSpPr>
          <p:nvPr>
            <p:ph type="sldImg"/>
          </p:nvPr>
        </p:nvSpPr>
        <p:spPr>
          <a:xfrm>
            <a:off x="917575" y="744538"/>
            <a:ext cx="4964113" cy="3722687"/>
          </a:xfrm>
          <a:ln/>
        </p:spPr>
      </p:sp>
      <p:sp>
        <p:nvSpPr>
          <p:cNvPr id="53251" name="Rectangle 3">
            <a:extLst>
              <a:ext uri="{FF2B5EF4-FFF2-40B4-BE49-F238E27FC236}">
                <a16:creationId xmlns:a16="http://schemas.microsoft.com/office/drawing/2014/main" id="{C34955C9-6561-41FA-A58B-EE143E22D779}"/>
              </a:ext>
            </a:extLst>
          </p:cNvPr>
          <p:cNvSpPr>
            <a:spLocks noGrp="1" noChangeArrowheads="1"/>
          </p:cNvSpPr>
          <p:nvPr>
            <p:ph type="body" idx="1"/>
          </p:nvPr>
        </p:nvSpPr>
        <p:spPr>
          <a:noFill/>
        </p:spPr>
        <p:txBody>
          <a:bodyPr/>
          <a:lstStyle/>
          <a:p>
            <a:endParaRPr lang="zh-TW" altLang="en-US">
              <a:latin typeface="Arial" panose="020B0604020202020204" pitchFamily="34" charset="0"/>
            </a:endParaRPr>
          </a:p>
        </p:txBody>
      </p:sp>
    </p:spTree>
    <p:extLst>
      <p:ext uri="{BB962C8B-B14F-4D97-AF65-F5344CB8AC3E}">
        <p14:creationId xmlns:p14="http://schemas.microsoft.com/office/powerpoint/2010/main" val="128955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There are five parts in my talk.</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3</a:t>
            </a:fld>
            <a:endParaRPr lang="en-US" altLang="zh-TW"/>
          </a:p>
        </p:txBody>
      </p:sp>
    </p:spTree>
    <p:extLst>
      <p:ext uri="{BB962C8B-B14F-4D97-AF65-F5344CB8AC3E}">
        <p14:creationId xmlns:p14="http://schemas.microsoft.com/office/powerpoint/2010/main" val="119499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586E2-36DA-83DF-1E51-451A607188E7}"/>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0239CA05-C50F-CCB6-E3E1-AF4BED1E09E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AA12E89-2CAB-272A-2DAB-279FD5643A98}"/>
              </a:ext>
            </a:extLst>
          </p:cNvPr>
          <p:cNvSpPr>
            <a:spLocks noGrp="1"/>
          </p:cNvSpPr>
          <p:nvPr>
            <p:ph type="body" idx="1"/>
          </p:nvPr>
        </p:nvSpPr>
        <p:spPr/>
        <p:txBody>
          <a:bodyPr/>
          <a:lstStyle/>
          <a:p>
            <a:r>
              <a:rPr lang="zh-TW" altLang="en-US" dirty="0"/>
              <a:t>結論</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1.</a:t>
            </a:r>
            <a:r>
              <a:rPr lang="zh-TW" altLang="en-US"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延伸應用邊界積分求積法</a:t>
            </a:r>
            <a:r>
              <a:rPr lang="en-US" altLang="zh-TW"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(BIQM)</a:t>
            </a:r>
            <a:r>
              <a:rPr lang="zh-TW" altLang="en-US"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，進一步求解不同形狀的山峰受</a:t>
            </a:r>
            <a:r>
              <a:rPr lang="en-US" altLang="zh-TW"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SH</a:t>
            </a:r>
            <a:r>
              <a:rPr lang="zh-TW" altLang="en-US"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波的散射問題</a:t>
            </a:r>
          </a:p>
          <a:p>
            <a:r>
              <a:rPr lang="en-US" altLang="zh-TW" dirty="0"/>
              <a:t>2.</a:t>
            </a:r>
            <a:r>
              <a:rPr lang="zh-TW" altLang="en-US" dirty="0"/>
              <a:t>藉由引入自適性正確解，技巧性地計算奇異積分，也免於固體角計算</a:t>
            </a:r>
            <a:endParaRPr lang="en-US" altLang="zh-TW" dirty="0"/>
          </a:p>
          <a:p>
            <a:r>
              <a:rPr lang="en-US" altLang="zh-TW" dirty="0"/>
              <a:t>3.</a:t>
            </a:r>
            <a:r>
              <a:rPr lang="zh-TW" altLang="en-US" dirty="0"/>
              <a:t>高斯求積以及參數表示法的使用，邊界積分方程只不過是線性代數方程</a:t>
            </a:r>
            <a:endParaRPr lang="en-US" altLang="zh-TW" dirty="0"/>
          </a:p>
          <a:p>
            <a:r>
              <a:rPr lang="en-US" altLang="zh-TW" dirty="0"/>
              <a:t>4.</a:t>
            </a:r>
            <a:r>
              <a:rPr lang="zh-TW" altLang="en-US" dirty="0"/>
              <a:t>在水平入射時（</a:t>
            </a:r>
            <a:r>
              <a:rPr lang="en-US" altLang="zh-TW" dirty="0"/>
              <a:t>α=0°</a:t>
            </a:r>
            <a:r>
              <a:rPr lang="zh-TW" altLang="en-US" dirty="0"/>
              <a:t>），山峰右側的地表上的地表位移振幅有較明顯的衰退作用</a:t>
            </a:r>
            <a:endParaRPr lang="en-US" altLang="zh-TW" dirty="0"/>
          </a:p>
        </p:txBody>
      </p:sp>
      <p:sp>
        <p:nvSpPr>
          <p:cNvPr id="4" name="投影片編號版面配置區 3">
            <a:extLst>
              <a:ext uri="{FF2B5EF4-FFF2-40B4-BE49-F238E27FC236}">
                <a16:creationId xmlns:a16="http://schemas.microsoft.com/office/drawing/2014/main" id="{EF70EBE5-F0E0-4E64-281D-01EE92D1FF40}"/>
              </a:ext>
            </a:extLst>
          </p:cNvPr>
          <p:cNvSpPr>
            <a:spLocks noGrp="1"/>
          </p:cNvSpPr>
          <p:nvPr>
            <p:ph type="sldNum" sz="quarter" idx="10"/>
          </p:nvPr>
        </p:nvSpPr>
        <p:spPr/>
        <p:txBody>
          <a:bodyPr/>
          <a:lstStyle/>
          <a:p>
            <a:fld id="{4E78BACA-7C85-41A1-B38E-6B2164E2A298}" type="slidenum">
              <a:rPr lang="zh-TW" altLang="en-US" smtClean="0"/>
              <a:t>37</a:t>
            </a:fld>
            <a:endParaRPr lang="zh-TW" altLang="en-US"/>
          </a:p>
        </p:txBody>
      </p:sp>
    </p:spTree>
    <p:extLst>
      <p:ext uri="{BB962C8B-B14F-4D97-AF65-F5344CB8AC3E}">
        <p14:creationId xmlns:p14="http://schemas.microsoft.com/office/powerpoint/2010/main" val="643527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080B-C009-26BF-7A4D-09BF5813B64E}"/>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593F5316-62A1-9494-755D-B5DDFA4BA99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2FA72D3-2C96-B876-61DB-4C1FBEC8A362}"/>
              </a:ext>
            </a:extLst>
          </p:cNvPr>
          <p:cNvSpPr>
            <a:spLocks noGrp="1"/>
          </p:cNvSpPr>
          <p:nvPr>
            <p:ph type="body" idx="1"/>
          </p:nvPr>
        </p:nvSpPr>
        <p:spPr/>
        <p:txBody>
          <a:bodyPr/>
          <a:lstStyle/>
          <a:p>
            <a:r>
              <a:rPr lang="zh-TW" altLang="en-US" dirty="0"/>
              <a:t>結論</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1.</a:t>
            </a:r>
            <a:r>
              <a:rPr lang="zh-TW" altLang="en-US"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延伸應用邊界積分求積法</a:t>
            </a:r>
            <a:r>
              <a:rPr lang="en-US" altLang="zh-TW"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(BIQM)</a:t>
            </a:r>
            <a:r>
              <a:rPr lang="zh-TW" altLang="en-US"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，進一步求解不同形狀的山峰受</a:t>
            </a:r>
            <a:r>
              <a:rPr lang="en-US" altLang="zh-TW"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SH</a:t>
            </a:r>
            <a:r>
              <a:rPr lang="zh-TW" altLang="en-US" sz="12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波的散射問題</a:t>
            </a:r>
          </a:p>
          <a:p>
            <a:r>
              <a:rPr lang="en-US" altLang="zh-TW" dirty="0"/>
              <a:t>2.</a:t>
            </a:r>
            <a:r>
              <a:rPr lang="zh-TW" altLang="en-US" dirty="0"/>
              <a:t>藉由引入自適性正確解，技巧性地計算奇異積分，也免於固體角計算</a:t>
            </a:r>
            <a:endParaRPr lang="en-US" altLang="zh-TW" dirty="0"/>
          </a:p>
          <a:p>
            <a:r>
              <a:rPr lang="en-US" altLang="zh-TW" dirty="0"/>
              <a:t>3.</a:t>
            </a:r>
            <a:r>
              <a:rPr lang="zh-TW" altLang="en-US" dirty="0"/>
              <a:t>高斯求積以及參數表示法的使用，邊界積分方程只不過是線性代數方程</a:t>
            </a:r>
            <a:endParaRPr lang="en-US" altLang="zh-TW" dirty="0"/>
          </a:p>
          <a:p>
            <a:r>
              <a:rPr lang="en-US" altLang="zh-TW" dirty="0"/>
              <a:t>4.</a:t>
            </a:r>
            <a:r>
              <a:rPr lang="zh-TW" altLang="en-US" dirty="0"/>
              <a:t>在水平入射時（</a:t>
            </a:r>
            <a:r>
              <a:rPr lang="en-US" altLang="zh-TW" dirty="0"/>
              <a:t>α=0°</a:t>
            </a:r>
            <a:r>
              <a:rPr lang="zh-TW" altLang="en-US" dirty="0"/>
              <a:t>），山峰右側的地表上的地表位移振幅有較明顯的衰退作用</a:t>
            </a:r>
            <a:endParaRPr lang="en-US" altLang="zh-TW" dirty="0"/>
          </a:p>
        </p:txBody>
      </p:sp>
      <p:sp>
        <p:nvSpPr>
          <p:cNvPr id="4" name="投影片編號版面配置區 3">
            <a:extLst>
              <a:ext uri="{FF2B5EF4-FFF2-40B4-BE49-F238E27FC236}">
                <a16:creationId xmlns:a16="http://schemas.microsoft.com/office/drawing/2014/main" id="{9FF9996E-8B93-6795-5404-0889251C64E0}"/>
              </a:ext>
            </a:extLst>
          </p:cNvPr>
          <p:cNvSpPr>
            <a:spLocks noGrp="1"/>
          </p:cNvSpPr>
          <p:nvPr>
            <p:ph type="sldNum" sz="quarter" idx="10"/>
          </p:nvPr>
        </p:nvSpPr>
        <p:spPr/>
        <p:txBody>
          <a:bodyPr/>
          <a:lstStyle/>
          <a:p>
            <a:fld id="{4E78BACA-7C85-41A1-B38E-6B2164E2A298}" type="slidenum">
              <a:rPr lang="zh-TW" altLang="en-US" smtClean="0"/>
              <a:t>38</a:t>
            </a:fld>
            <a:endParaRPr lang="zh-TW" altLang="en-US"/>
          </a:p>
        </p:txBody>
      </p:sp>
    </p:spTree>
    <p:extLst>
      <p:ext uri="{BB962C8B-B14F-4D97-AF65-F5344CB8AC3E}">
        <p14:creationId xmlns:p14="http://schemas.microsoft.com/office/powerpoint/2010/main" val="883260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那這一頁是以</a:t>
            </a:r>
            <a:r>
              <a:rPr lang="en-US" altLang="zh-TW" dirty="0"/>
              <a:t>Isotropic</a:t>
            </a:r>
            <a:r>
              <a:rPr lang="zh-TW" altLang="en-US" dirty="0"/>
              <a:t>的</a:t>
            </a:r>
            <a:r>
              <a:rPr lang="en-US" altLang="zh-TW" dirty="0"/>
              <a:t>case</a:t>
            </a:r>
            <a:r>
              <a:rPr lang="zh-TW" altLang="en-US" dirty="0"/>
              <a:t>去作範例</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這兩條式子為內、外域問題的</a:t>
            </a:r>
            <a:r>
              <a:rPr lang="en-US" altLang="zh-TW" dirty="0"/>
              <a:t>BIQM</a:t>
            </a:r>
            <a:r>
              <a:rPr lang="zh-TW" altLang="en-US" dirty="0"/>
              <a:t>積分方程，</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透過參數表示法、高斯求積法，可以將積分方程式轉換為代數方程式</a:t>
            </a:r>
          </a:p>
          <a:p>
            <a:endParaRPr lang="zh-TW" altLang="en-US" dirty="0"/>
          </a:p>
        </p:txBody>
      </p:sp>
      <p:sp>
        <p:nvSpPr>
          <p:cNvPr id="4" name="投影片編號版面配置區 3"/>
          <p:cNvSpPr>
            <a:spLocks noGrp="1"/>
          </p:cNvSpPr>
          <p:nvPr>
            <p:ph type="sldNum" sz="quarter" idx="10"/>
          </p:nvPr>
        </p:nvSpPr>
        <p:spPr/>
        <p:txBody>
          <a:bodyPr/>
          <a:lstStyle/>
          <a:p>
            <a:fld id="{4E78BACA-7C85-41A1-B38E-6B2164E2A298}" type="slidenum">
              <a:rPr lang="zh-TW" altLang="en-US" smtClean="0"/>
              <a:t>41</a:t>
            </a:fld>
            <a:endParaRPr lang="zh-TW" altLang="en-US"/>
          </a:p>
        </p:txBody>
      </p:sp>
    </p:spTree>
    <p:extLst>
      <p:ext uri="{BB962C8B-B14F-4D97-AF65-F5344CB8AC3E}">
        <p14:creationId xmlns:p14="http://schemas.microsoft.com/office/powerpoint/2010/main" val="3022442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半徑</a:t>
            </a:r>
            <a:endParaRPr lang="en-US" altLang="zh-TW" dirty="0"/>
          </a:p>
        </p:txBody>
      </p:sp>
      <p:sp>
        <p:nvSpPr>
          <p:cNvPr id="4" name="投影片編號版面配置區 3"/>
          <p:cNvSpPr>
            <a:spLocks noGrp="1"/>
          </p:cNvSpPr>
          <p:nvPr>
            <p:ph type="sldNum" sz="quarter" idx="5"/>
          </p:nvPr>
        </p:nvSpPr>
        <p:spPr/>
        <p:txBody>
          <a:bodyPr/>
          <a:lstStyle/>
          <a:p>
            <a:fld id="{4E78BACA-7C85-41A1-B38E-6B2164E2A298}" type="slidenum">
              <a:rPr lang="zh-TW" altLang="en-US" smtClean="0"/>
              <a:t>45</a:t>
            </a:fld>
            <a:endParaRPr lang="zh-TW" altLang="en-US"/>
          </a:p>
        </p:txBody>
      </p:sp>
    </p:spTree>
    <p:extLst>
      <p:ext uri="{BB962C8B-B14F-4D97-AF65-F5344CB8AC3E}">
        <p14:creationId xmlns:p14="http://schemas.microsoft.com/office/powerpoint/2010/main" val="1607737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E78BACA-7C85-41A1-B38E-6B2164E2A298}" type="slidenum">
              <a:rPr lang="zh-TW" altLang="en-US" smtClean="0"/>
              <a:t>47</a:t>
            </a:fld>
            <a:endParaRPr lang="zh-TW" altLang="en-US"/>
          </a:p>
        </p:txBody>
      </p:sp>
    </p:spTree>
    <p:extLst>
      <p:ext uri="{BB962C8B-B14F-4D97-AF65-F5344CB8AC3E}">
        <p14:creationId xmlns:p14="http://schemas.microsoft.com/office/powerpoint/2010/main" val="2235222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First, I would like to talk about the introduction.</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4</a:t>
            </a:fld>
            <a:endParaRPr lang="en-US" altLang="zh-TW"/>
          </a:p>
        </p:txBody>
      </p:sp>
    </p:spTree>
    <p:extLst>
      <p:ext uri="{BB962C8B-B14F-4D97-AF65-F5344CB8AC3E}">
        <p14:creationId xmlns:p14="http://schemas.microsoft.com/office/powerpoint/2010/main" val="389688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a:extLst>
              <a:ext uri="{FF2B5EF4-FFF2-40B4-BE49-F238E27FC236}">
                <a16:creationId xmlns:a16="http://schemas.microsoft.com/office/drawing/2014/main" id="{2265A984-204E-4D41-B8DB-D447C314FA2D}"/>
              </a:ext>
            </a:extLst>
          </p:cNvPr>
          <p:cNvSpPr>
            <a:spLocks noGrp="1" noRot="1" noChangeAspect="1" noChangeArrowheads="1" noTextEdit="1"/>
          </p:cNvSpPr>
          <p:nvPr>
            <p:ph type="sldImg"/>
          </p:nvPr>
        </p:nvSpPr>
        <p:spPr>
          <a:xfrm>
            <a:off x="917575" y="744538"/>
            <a:ext cx="4964113" cy="3722687"/>
          </a:xfrm>
          <a:ln/>
        </p:spPr>
      </p:sp>
      <p:sp>
        <p:nvSpPr>
          <p:cNvPr id="3" name="備忘稿版面配置區 2">
            <a:extLst>
              <a:ext uri="{FF2B5EF4-FFF2-40B4-BE49-F238E27FC236}">
                <a16:creationId xmlns:a16="http://schemas.microsoft.com/office/drawing/2014/main" id="{3E1AF9D7-6FB9-4FEE-A3E2-F8472ACA0D6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Since 2003, Prof. Chen’s group NTOU/MSV developed the null-field boundary integral equation method.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The two key points are using the degenerate kernel and the Fourier series to represent the closed-form fundamental solution and boundary density.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Therefore, five advantages are gained such as Meshless, Well-posed, Free of boundary layer effect, Exponential rate convergence and, free of principal values.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However, it is only suitable for special geometry.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The conventional BEM does not have the above five advantages and need mesh generation on the boundary, but the most advantage is suitable for the arbitrary geometry.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In this study, we would like to develop a BIEM that have two advantages such as meshfree and suitability for the arbitrary geometry.</a:t>
            </a:r>
            <a:endParaRPr kumimoji="1" lang="zh-TW" altLang="zh-TW" sz="1200" kern="1200" dirty="0">
              <a:solidFill>
                <a:schemeClr val="tx1"/>
              </a:solidFill>
              <a:effectLst/>
              <a:latin typeface="Arial" charset="0"/>
              <a:ea typeface="新細明體" pitchFamily="18" charset="-120"/>
              <a:cs typeface="+mn-cs"/>
            </a:endParaRPr>
          </a:p>
          <a:p>
            <a:pPr>
              <a:defRPr/>
            </a:pPr>
            <a:endParaRPr lang="zh-TW" altLang="zh-TW" dirty="0">
              <a:latin typeface="+mn-lt"/>
              <a:ea typeface="+mn-ea"/>
            </a:endParaRPr>
          </a:p>
        </p:txBody>
      </p:sp>
      <p:sp>
        <p:nvSpPr>
          <p:cNvPr id="20484" name="投影片編號版面配置區 3">
            <a:extLst>
              <a:ext uri="{FF2B5EF4-FFF2-40B4-BE49-F238E27FC236}">
                <a16:creationId xmlns:a16="http://schemas.microsoft.com/office/drawing/2014/main" id="{5977A826-0BE2-4FC7-B0DF-91A82C2471E8}"/>
              </a:ext>
            </a:extLst>
          </p:cNvPr>
          <p:cNvSpPr>
            <a:spLocks noGrp="1"/>
          </p:cNvSpPr>
          <p:nvPr>
            <p:ph type="sldNum" sz="quarter" idx="5"/>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fld id="{25448B40-8608-4E0F-9F3F-E0DF66E0A42D}" type="slidenum">
              <a:rPr lang="zh-TW" altLang="en-US" smtClean="0">
                <a:latin typeface="Arial" panose="020B0604020202020204" pitchFamily="34" charset="0"/>
              </a:rPr>
              <a:pPr/>
              <a:t>5</a:t>
            </a:fld>
            <a:endParaRPr lang="zh-TW" altLang="en-US">
              <a:latin typeface="Arial" panose="020B0604020202020204" pitchFamily="34" charset="0"/>
            </a:endParaRPr>
          </a:p>
        </p:txBody>
      </p:sp>
    </p:spTree>
    <p:extLst>
      <p:ext uri="{BB962C8B-B14F-4D97-AF65-F5344CB8AC3E}">
        <p14:creationId xmlns:p14="http://schemas.microsoft.com/office/powerpoint/2010/main" val="2598365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Why our method is called as boundary integral quadrature method (BIQM).</a:t>
            </a:r>
          </a:p>
          <a:p>
            <a:r>
              <a:rPr lang="en-US" altLang="zh-TW" dirty="0"/>
              <a:t>Because, the treatment of the integral term is similar to the differential quadrature method.</a:t>
            </a:r>
          </a:p>
          <a:p>
            <a:r>
              <a:rPr lang="en-US" altLang="zh-TW" dirty="0"/>
              <a:t>The integral term is transformed into a linear sum by using the Gaussian quadrature. </a:t>
            </a:r>
          </a:p>
          <a:p>
            <a:r>
              <a:rPr lang="en-US" altLang="zh-TW" dirty="0"/>
              <a:t>For the DQM, the differential term is also transformed into a linear sum  with a specified weighting.</a:t>
            </a:r>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7</a:t>
            </a:fld>
            <a:endParaRPr lang="en-US" altLang="zh-TW"/>
          </a:p>
        </p:txBody>
      </p:sp>
    </p:spTree>
    <p:extLst>
      <p:ext uri="{BB962C8B-B14F-4D97-AF65-F5344CB8AC3E}">
        <p14:creationId xmlns:p14="http://schemas.microsoft.com/office/powerpoint/2010/main" val="3372305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a:solidFill>
                  <a:schemeClr val="tx1"/>
                </a:solidFill>
                <a:effectLst/>
                <a:latin typeface="Arial" charset="0"/>
                <a:ea typeface="新細明體" pitchFamily="18" charset="-120"/>
                <a:cs typeface="+mn-cs"/>
              </a:rPr>
              <a:t>The second part is the problem statement.</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a:defRPr/>
            </a:pPr>
            <a:fld id="{DBBCDC3C-0111-477F-91D4-78382F7F7A3E}" type="slidenum">
              <a:rPr lang="en-US" altLang="zh-TW" smtClean="0"/>
              <a:pPr>
                <a:defRPr/>
              </a:pPr>
              <a:t>9</a:t>
            </a:fld>
            <a:endParaRPr lang="en-US" altLang="zh-TW"/>
          </a:p>
        </p:txBody>
      </p:sp>
    </p:spTree>
    <p:extLst>
      <p:ext uri="{BB962C8B-B14F-4D97-AF65-F5344CB8AC3E}">
        <p14:creationId xmlns:p14="http://schemas.microsoft.com/office/powerpoint/2010/main" val="418014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Regarding SH-wave scattering problems containing a hill of arbitrary shape, the time harmonic motion is considered.</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material properties are linear elastic, isotropic and homogeneous.</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Therefore, the displacement field satisfies the 2D Helmholtz equation.</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And the boundary condition is traction free.</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mu is the shear modulus.</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This incident plane SH-wave is exp I k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alpha is the incident angle.</a:t>
            </a:r>
            <a:endParaRPr kumimoji="1" lang="zh-TW" altLang="zh-TW" sz="1200" kern="1200" dirty="0">
              <a:solidFill>
                <a:schemeClr val="tx1"/>
              </a:solidFill>
              <a:effectLst/>
              <a:latin typeface="Arial" charset="0"/>
              <a:ea typeface="新細明體" pitchFamily="18" charset="-120"/>
              <a:cs typeface="+mn-cs"/>
            </a:endParaRPr>
          </a:p>
          <a:p>
            <a:endParaRPr lang="zh-TW" altLang="en-US" dirty="0"/>
          </a:p>
        </p:txBody>
      </p:sp>
      <p:sp>
        <p:nvSpPr>
          <p:cNvPr id="4" name="投影片編號版面配置區 3"/>
          <p:cNvSpPr>
            <a:spLocks noGrp="1"/>
          </p:cNvSpPr>
          <p:nvPr>
            <p:ph type="sldNum" sz="quarter" idx="10"/>
          </p:nvPr>
        </p:nvSpPr>
        <p:spPr/>
        <p:txBody>
          <a:bodyPr/>
          <a:lstStyle/>
          <a:p>
            <a:fld id="{4E78BACA-7C85-41A1-B38E-6B2164E2A298}" type="slidenum">
              <a:rPr lang="zh-TW" altLang="en-US" smtClean="0"/>
              <a:t>10</a:t>
            </a:fld>
            <a:endParaRPr lang="zh-TW" altLang="en-US"/>
          </a:p>
        </p:txBody>
      </p:sp>
    </p:spTree>
    <p:extLst>
      <p:ext uri="{BB962C8B-B14F-4D97-AF65-F5344CB8AC3E}">
        <p14:creationId xmlns:p14="http://schemas.microsoft.com/office/powerpoint/2010/main" val="367754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kern="1200" dirty="0">
                <a:solidFill>
                  <a:schemeClr val="tx1"/>
                </a:solidFill>
                <a:effectLst/>
                <a:latin typeface="Arial" charset="0"/>
                <a:ea typeface="新細明體" pitchFamily="18" charset="-120"/>
                <a:cs typeface="+mn-cs"/>
              </a:rPr>
              <a:t>For the half-plane problem with a convex topography, an artificial boundary below the hill is introduced.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original domain is decomposed into two subdomains.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One is the half-plane problem with a semi-circular concave boundary. </a:t>
            </a:r>
            <a:br>
              <a:rPr kumimoji="1" lang="en-US" altLang="zh-TW" sz="1200" kern="1200" dirty="0">
                <a:solidFill>
                  <a:schemeClr val="tx1"/>
                </a:solidFill>
                <a:effectLst/>
                <a:latin typeface="Arial" charset="0"/>
                <a:ea typeface="新細明體" pitchFamily="18" charset="-120"/>
                <a:cs typeface="+mn-cs"/>
              </a:rPr>
            </a:br>
            <a:r>
              <a:rPr kumimoji="1" lang="en-US" altLang="zh-TW" sz="1200" kern="1200" dirty="0">
                <a:solidFill>
                  <a:schemeClr val="tx1"/>
                </a:solidFill>
                <a:effectLst/>
                <a:latin typeface="Arial" charset="0"/>
                <a:ea typeface="新細明體" pitchFamily="18" charset="-120"/>
                <a:cs typeface="+mn-cs"/>
              </a:rPr>
              <a:t>The other is an interior problem.</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Next, the image method is adopted to map the half-plane problem into an infinite-plane problem containing a circular boundary.</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In this way, the traction free boundary condition along the horizontal ground surface can be automatically satisfied.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Then, the infinite-plane problem can also be decomposed into a free field and radiation field.</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The free field contains both the incident wave and the reflective wave.  </a:t>
            </a:r>
            <a:endParaRPr kumimoji="1" lang="zh-TW" altLang="zh-TW" sz="1200" kern="1200" dirty="0">
              <a:solidFill>
                <a:schemeClr val="tx1"/>
              </a:solidFill>
              <a:effectLst/>
              <a:latin typeface="Arial" charset="0"/>
              <a:ea typeface="新細明體" pitchFamily="18" charset="-120"/>
              <a:cs typeface="+mn-cs"/>
            </a:endParaRPr>
          </a:p>
          <a:p>
            <a:r>
              <a:rPr kumimoji="1" lang="en-US" altLang="zh-TW" sz="1200" kern="1200" dirty="0">
                <a:solidFill>
                  <a:schemeClr val="tx1"/>
                </a:solidFill>
                <a:effectLst/>
                <a:latin typeface="Arial" charset="0"/>
                <a:ea typeface="新細明體" pitchFamily="18" charset="-120"/>
                <a:cs typeface="+mn-cs"/>
              </a:rPr>
              <a:t>Finally, we employ the BIQM to deal with the radiation field and the interior problem.  </a:t>
            </a:r>
            <a:endParaRPr kumimoji="1" lang="zh-TW" altLang="zh-TW" sz="1200" kern="1200" dirty="0">
              <a:solidFill>
                <a:schemeClr val="tx1"/>
              </a:solidFill>
              <a:effectLst/>
              <a:latin typeface="Arial" charset="0"/>
              <a:ea typeface="新細明體" pitchFamily="18"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4E78BACA-7C85-41A1-B38E-6B2164E2A298}" type="slidenum">
              <a:rPr lang="zh-TW" altLang="en-US" smtClean="0"/>
              <a:t>11</a:t>
            </a:fld>
            <a:endParaRPr lang="zh-TW" altLang="en-US"/>
          </a:p>
        </p:txBody>
      </p:sp>
    </p:spTree>
    <p:extLst>
      <p:ext uri="{BB962C8B-B14F-4D97-AF65-F5344CB8AC3E}">
        <p14:creationId xmlns:p14="http://schemas.microsoft.com/office/powerpoint/2010/main" val="408268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85">
            <a:extLst>
              <a:ext uri="{FF2B5EF4-FFF2-40B4-BE49-F238E27FC236}">
                <a16:creationId xmlns:a16="http://schemas.microsoft.com/office/drawing/2014/main" id="{FFCF98C0-CEF0-4F54-988E-0E13EE53FDAC}"/>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329628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67500" y="0"/>
            <a:ext cx="1943100" cy="57150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0"/>
            <a:ext cx="5676900" cy="57150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85">
            <a:extLst>
              <a:ext uri="{FF2B5EF4-FFF2-40B4-BE49-F238E27FC236}">
                <a16:creationId xmlns:a16="http://schemas.microsoft.com/office/drawing/2014/main" id="{7D1EBDA8-F81F-4346-B221-5E330DEA23F0}"/>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380027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838200" y="0"/>
            <a:ext cx="7772400" cy="1066800"/>
          </a:xfrm>
        </p:spPr>
        <p:txBody>
          <a:bodyPr/>
          <a:lstStyle/>
          <a:p>
            <a:r>
              <a:rPr lang="zh-TW" altLang="en-US"/>
              <a:t>按一下以編輯母片標題樣式</a:t>
            </a:r>
          </a:p>
        </p:txBody>
      </p:sp>
      <p:sp>
        <p:nvSpPr>
          <p:cNvPr id="3" name="內容版面配置區 2"/>
          <p:cNvSpPr>
            <a:spLocks noGrp="1"/>
          </p:cNvSpPr>
          <p:nvPr>
            <p:ph sz="quarter" idx="1"/>
          </p:nvPr>
        </p:nvSpPr>
        <p:spPr>
          <a:xfrm>
            <a:off x="838200" y="16002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00600" y="16002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838200" y="37338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800600" y="3733800"/>
            <a:ext cx="38100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85">
            <a:extLst>
              <a:ext uri="{FF2B5EF4-FFF2-40B4-BE49-F238E27FC236}">
                <a16:creationId xmlns:a16="http://schemas.microsoft.com/office/drawing/2014/main" id="{D3B4E39A-4B40-4F77-9E80-BFFDB9AE176D}"/>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329372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3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85">
            <a:extLst>
              <a:ext uri="{FF2B5EF4-FFF2-40B4-BE49-F238E27FC236}">
                <a16:creationId xmlns:a16="http://schemas.microsoft.com/office/drawing/2014/main" id="{F20BF3FD-1309-43F2-900F-DCFD310D2AE9}"/>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314613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6"/>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85">
            <a:extLst>
              <a:ext uri="{FF2B5EF4-FFF2-40B4-BE49-F238E27FC236}">
                <a16:creationId xmlns:a16="http://schemas.microsoft.com/office/drawing/2014/main" id="{469E449C-3696-4FA5-8F77-841F12408BD4}"/>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108747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006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85">
            <a:extLst>
              <a:ext uri="{FF2B5EF4-FFF2-40B4-BE49-F238E27FC236}">
                <a16:creationId xmlns:a16="http://schemas.microsoft.com/office/drawing/2014/main" id="{57A29FA9-FD70-4E25-BCB6-B4149352541A}"/>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180889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85">
            <a:extLst>
              <a:ext uri="{FF2B5EF4-FFF2-40B4-BE49-F238E27FC236}">
                <a16:creationId xmlns:a16="http://schemas.microsoft.com/office/drawing/2014/main" id="{E85925B7-0F0E-42F8-A171-CCE94E4DE9D5}"/>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405318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85">
            <a:extLst>
              <a:ext uri="{FF2B5EF4-FFF2-40B4-BE49-F238E27FC236}">
                <a16:creationId xmlns:a16="http://schemas.microsoft.com/office/drawing/2014/main" id="{529AE70C-B41F-4D14-A1E1-DDDC1182DCE2}"/>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297779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5">
            <a:extLst>
              <a:ext uri="{FF2B5EF4-FFF2-40B4-BE49-F238E27FC236}">
                <a16:creationId xmlns:a16="http://schemas.microsoft.com/office/drawing/2014/main" id="{61E71205-E330-4FEE-9578-8A291AB55E5E}"/>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4382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85">
            <a:extLst>
              <a:ext uri="{FF2B5EF4-FFF2-40B4-BE49-F238E27FC236}">
                <a16:creationId xmlns:a16="http://schemas.microsoft.com/office/drawing/2014/main" id="{34719194-DB68-43E4-927E-C1D81AE87897}"/>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143008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85">
            <a:extLst>
              <a:ext uri="{FF2B5EF4-FFF2-40B4-BE49-F238E27FC236}">
                <a16:creationId xmlns:a16="http://schemas.microsoft.com/office/drawing/2014/main" id="{CB61209A-BCFD-46F1-BFFD-6E1F7EF801FC}"/>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2998819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85">
            <a:extLst>
              <a:ext uri="{FF2B5EF4-FFF2-40B4-BE49-F238E27FC236}">
                <a16:creationId xmlns:a16="http://schemas.microsoft.com/office/drawing/2014/main" id="{83DE13A9-6DC6-4D04-8BE0-5A3295480C9A}"/>
              </a:ext>
            </a:extLst>
          </p:cNvPr>
          <p:cNvSpPr>
            <a:spLocks noGrp="1" noChangeArrowheads="1"/>
          </p:cNvSpPr>
          <p:nvPr>
            <p:ph type="dt" sz="half" idx="10"/>
          </p:nvPr>
        </p:nvSpPr>
        <p:spPr>
          <a:ln/>
        </p:spPr>
        <p:txBody>
          <a:bodyPr/>
          <a:lstStyle>
            <a:lvl1pPr>
              <a:defRPr/>
            </a:lvl1pPr>
          </a:lstStyle>
          <a:p>
            <a:pPr>
              <a:defRPr/>
            </a:pPr>
            <a:r>
              <a:rPr lang="en-US" altLang="zh-TW"/>
              <a:t>2025/07/03</a:t>
            </a:r>
            <a:endParaRPr lang="en-US" altLang="zh-TW" dirty="0"/>
          </a:p>
        </p:txBody>
      </p:sp>
    </p:spTree>
    <p:extLst>
      <p:ext uri="{BB962C8B-B14F-4D97-AF65-F5344CB8AC3E}">
        <p14:creationId xmlns:p14="http://schemas.microsoft.com/office/powerpoint/2010/main" val="412346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
            <a:extLst>
              <a:ext uri="{FF2B5EF4-FFF2-40B4-BE49-F238E27FC236}">
                <a16:creationId xmlns:a16="http://schemas.microsoft.com/office/drawing/2014/main" id="{9E5846F6-CA94-4DAD-9678-ED3E0FDAB131}"/>
              </a:ext>
            </a:extLst>
          </p:cNvPr>
          <p:cNvGrpSpPr>
            <a:grpSpLocks/>
          </p:cNvGrpSpPr>
          <p:nvPr/>
        </p:nvGrpSpPr>
        <p:grpSpPr bwMode="auto">
          <a:xfrm>
            <a:off x="0" y="0"/>
            <a:ext cx="9144000" cy="6858000"/>
            <a:chOff x="0" y="0"/>
            <a:chExt cx="5760" cy="4320"/>
          </a:xfrm>
        </p:grpSpPr>
        <p:grpSp>
          <p:nvGrpSpPr>
            <p:cNvPr id="1051" name="Group 4">
              <a:extLst>
                <a:ext uri="{FF2B5EF4-FFF2-40B4-BE49-F238E27FC236}">
                  <a16:creationId xmlns:a16="http://schemas.microsoft.com/office/drawing/2014/main" id="{C3DC4F9A-5F54-41B9-9864-30653BA0C986}"/>
                </a:ext>
              </a:extLst>
            </p:cNvPr>
            <p:cNvGrpSpPr>
              <a:grpSpLocks/>
            </p:cNvGrpSpPr>
            <p:nvPr/>
          </p:nvGrpSpPr>
          <p:grpSpPr bwMode="auto">
            <a:xfrm>
              <a:off x="0" y="192"/>
              <a:ext cx="5760" cy="4032"/>
              <a:chOff x="0" y="192"/>
              <a:chExt cx="5760" cy="4032"/>
            </a:xfrm>
          </p:grpSpPr>
          <p:sp>
            <p:nvSpPr>
              <p:cNvPr id="1082" name="Line 5">
                <a:extLst>
                  <a:ext uri="{FF2B5EF4-FFF2-40B4-BE49-F238E27FC236}">
                    <a16:creationId xmlns:a16="http://schemas.microsoft.com/office/drawing/2014/main" id="{F50C83D9-30EC-47FC-95AF-6C0F35515D6C}"/>
                  </a:ext>
                </a:extLst>
              </p:cNvPr>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3" name="Line 6">
                <a:extLst>
                  <a:ext uri="{FF2B5EF4-FFF2-40B4-BE49-F238E27FC236}">
                    <a16:creationId xmlns:a16="http://schemas.microsoft.com/office/drawing/2014/main" id="{9516C9C7-9ECA-4594-A760-64984D483B2D}"/>
                  </a:ext>
                </a:extLst>
              </p:cNvPr>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4" name="Line 7">
                <a:extLst>
                  <a:ext uri="{FF2B5EF4-FFF2-40B4-BE49-F238E27FC236}">
                    <a16:creationId xmlns:a16="http://schemas.microsoft.com/office/drawing/2014/main" id="{1E41A773-8DF7-46A8-9229-649A05BBB7E6}"/>
                  </a:ext>
                </a:extLst>
              </p:cNvPr>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5" name="Line 8">
                <a:extLst>
                  <a:ext uri="{FF2B5EF4-FFF2-40B4-BE49-F238E27FC236}">
                    <a16:creationId xmlns:a16="http://schemas.microsoft.com/office/drawing/2014/main" id="{7DB5B207-F4F8-4C77-AFE6-1DD40398BA57}"/>
                  </a:ext>
                </a:extLst>
              </p:cNvPr>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6" name="Line 9">
                <a:extLst>
                  <a:ext uri="{FF2B5EF4-FFF2-40B4-BE49-F238E27FC236}">
                    <a16:creationId xmlns:a16="http://schemas.microsoft.com/office/drawing/2014/main" id="{999C066E-DE2E-4668-896D-2BDD10CD066F}"/>
                  </a:ext>
                </a:extLst>
              </p:cNvPr>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7" name="Line 10">
                <a:extLst>
                  <a:ext uri="{FF2B5EF4-FFF2-40B4-BE49-F238E27FC236}">
                    <a16:creationId xmlns:a16="http://schemas.microsoft.com/office/drawing/2014/main" id="{45E65476-68CC-42DB-AB96-092E1D2FD65A}"/>
                  </a:ext>
                </a:extLst>
              </p:cNvPr>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8" name="Line 11">
                <a:extLst>
                  <a:ext uri="{FF2B5EF4-FFF2-40B4-BE49-F238E27FC236}">
                    <a16:creationId xmlns:a16="http://schemas.microsoft.com/office/drawing/2014/main" id="{5A13DC4E-194D-4014-8BAD-314FA8A74DF0}"/>
                  </a:ext>
                </a:extLst>
              </p:cNvPr>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9" name="Line 12">
                <a:extLst>
                  <a:ext uri="{FF2B5EF4-FFF2-40B4-BE49-F238E27FC236}">
                    <a16:creationId xmlns:a16="http://schemas.microsoft.com/office/drawing/2014/main" id="{6984C943-72AA-45F0-8A64-C9CE4F598A51}"/>
                  </a:ext>
                </a:extLst>
              </p:cNvPr>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0" name="Line 13">
                <a:extLst>
                  <a:ext uri="{FF2B5EF4-FFF2-40B4-BE49-F238E27FC236}">
                    <a16:creationId xmlns:a16="http://schemas.microsoft.com/office/drawing/2014/main" id="{3B0C7DA6-6A15-4E79-B5D7-069AB9F28889}"/>
                  </a:ext>
                </a:extLst>
              </p:cNvPr>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1" name="Line 14">
                <a:extLst>
                  <a:ext uri="{FF2B5EF4-FFF2-40B4-BE49-F238E27FC236}">
                    <a16:creationId xmlns:a16="http://schemas.microsoft.com/office/drawing/2014/main" id="{F0F21799-99FC-4DED-B31D-E3051D88E66E}"/>
                  </a:ext>
                </a:extLst>
              </p:cNvPr>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2" name="Line 15">
                <a:extLst>
                  <a:ext uri="{FF2B5EF4-FFF2-40B4-BE49-F238E27FC236}">
                    <a16:creationId xmlns:a16="http://schemas.microsoft.com/office/drawing/2014/main" id="{846FCDEF-4A87-4338-A50E-7A6EC5DAFA11}"/>
                  </a:ext>
                </a:extLst>
              </p:cNvPr>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3" name="Line 16">
                <a:extLst>
                  <a:ext uri="{FF2B5EF4-FFF2-40B4-BE49-F238E27FC236}">
                    <a16:creationId xmlns:a16="http://schemas.microsoft.com/office/drawing/2014/main" id="{F4AD0F74-A248-42AA-9F6D-1E8978BBD6B4}"/>
                  </a:ext>
                </a:extLst>
              </p:cNvPr>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4" name="Line 17">
                <a:extLst>
                  <a:ext uri="{FF2B5EF4-FFF2-40B4-BE49-F238E27FC236}">
                    <a16:creationId xmlns:a16="http://schemas.microsoft.com/office/drawing/2014/main" id="{77E0761C-F284-42ED-BF2A-8D676FC396B8}"/>
                  </a:ext>
                </a:extLst>
              </p:cNvPr>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5" name="Line 18">
                <a:extLst>
                  <a:ext uri="{FF2B5EF4-FFF2-40B4-BE49-F238E27FC236}">
                    <a16:creationId xmlns:a16="http://schemas.microsoft.com/office/drawing/2014/main" id="{18B2AFDF-CD5F-4628-B313-AE104B571151}"/>
                  </a:ext>
                </a:extLst>
              </p:cNvPr>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6" name="Line 19">
                <a:extLst>
                  <a:ext uri="{FF2B5EF4-FFF2-40B4-BE49-F238E27FC236}">
                    <a16:creationId xmlns:a16="http://schemas.microsoft.com/office/drawing/2014/main" id="{C9B0A078-8C3A-4985-922B-E8E62E6AEB7F}"/>
                  </a:ext>
                </a:extLst>
              </p:cNvPr>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7" name="Line 20">
                <a:extLst>
                  <a:ext uri="{FF2B5EF4-FFF2-40B4-BE49-F238E27FC236}">
                    <a16:creationId xmlns:a16="http://schemas.microsoft.com/office/drawing/2014/main" id="{372BE80C-2FB2-4FE4-9E6D-F04BCE908719}"/>
                  </a:ext>
                </a:extLst>
              </p:cNvPr>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8" name="Line 21">
                <a:extLst>
                  <a:ext uri="{FF2B5EF4-FFF2-40B4-BE49-F238E27FC236}">
                    <a16:creationId xmlns:a16="http://schemas.microsoft.com/office/drawing/2014/main" id="{4E5D8302-E9E7-4987-BAFC-08757623996A}"/>
                  </a:ext>
                </a:extLst>
              </p:cNvPr>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9" name="Line 22">
                <a:extLst>
                  <a:ext uri="{FF2B5EF4-FFF2-40B4-BE49-F238E27FC236}">
                    <a16:creationId xmlns:a16="http://schemas.microsoft.com/office/drawing/2014/main" id="{3CD40E23-595B-4D86-B55E-7F68CB920C05}"/>
                  </a:ext>
                </a:extLst>
              </p:cNvPr>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0" name="Line 23">
                <a:extLst>
                  <a:ext uri="{FF2B5EF4-FFF2-40B4-BE49-F238E27FC236}">
                    <a16:creationId xmlns:a16="http://schemas.microsoft.com/office/drawing/2014/main" id="{5D10EE48-DC4E-4872-9321-5C505046F6BF}"/>
                  </a:ext>
                </a:extLst>
              </p:cNvPr>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1" name="Line 24">
                <a:extLst>
                  <a:ext uri="{FF2B5EF4-FFF2-40B4-BE49-F238E27FC236}">
                    <a16:creationId xmlns:a16="http://schemas.microsoft.com/office/drawing/2014/main" id="{CE44B140-104D-40EF-9D4A-3EAEF378674E}"/>
                  </a:ext>
                </a:extLst>
              </p:cNvPr>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2" name="Line 25">
                <a:extLst>
                  <a:ext uri="{FF2B5EF4-FFF2-40B4-BE49-F238E27FC236}">
                    <a16:creationId xmlns:a16="http://schemas.microsoft.com/office/drawing/2014/main" id="{712BCC77-4CFD-49D9-9D51-B9A83298EDC6}"/>
                  </a:ext>
                </a:extLst>
              </p:cNvPr>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3" name="Line 26">
                <a:extLst>
                  <a:ext uri="{FF2B5EF4-FFF2-40B4-BE49-F238E27FC236}">
                    <a16:creationId xmlns:a16="http://schemas.microsoft.com/office/drawing/2014/main" id="{8F534C9B-56C6-47B8-AEDA-FF733C0800BF}"/>
                  </a:ext>
                </a:extLst>
              </p:cNvPr>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052" name="Group 27">
              <a:extLst>
                <a:ext uri="{FF2B5EF4-FFF2-40B4-BE49-F238E27FC236}">
                  <a16:creationId xmlns:a16="http://schemas.microsoft.com/office/drawing/2014/main" id="{A435A49A-A22A-4B5E-A9AD-6FBBEED2B294}"/>
                </a:ext>
              </a:extLst>
            </p:cNvPr>
            <p:cNvGrpSpPr>
              <a:grpSpLocks/>
            </p:cNvGrpSpPr>
            <p:nvPr/>
          </p:nvGrpSpPr>
          <p:grpSpPr bwMode="auto">
            <a:xfrm>
              <a:off x="192" y="0"/>
              <a:ext cx="5376" cy="4320"/>
              <a:chOff x="192" y="0"/>
              <a:chExt cx="5376" cy="4320"/>
            </a:xfrm>
          </p:grpSpPr>
          <p:sp>
            <p:nvSpPr>
              <p:cNvPr id="1053" name="Line 28">
                <a:extLst>
                  <a:ext uri="{FF2B5EF4-FFF2-40B4-BE49-F238E27FC236}">
                    <a16:creationId xmlns:a16="http://schemas.microsoft.com/office/drawing/2014/main" id="{FA2DD5EB-82BB-47F2-A534-4F6F44902DC8}"/>
                  </a:ext>
                </a:extLst>
              </p:cNvPr>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4" name="Line 29">
                <a:extLst>
                  <a:ext uri="{FF2B5EF4-FFF2-40B4-BE49-F238E27FC236}">
                    <a16:creationId xmlns:a16="http://schemas.microsoft.com/office/drawing/2014/main" id="{5791A8E7-A24A-4B31-A4C9-3C70975F33F9}"/>
                  </a:ext>
                </a:extLst>
              </p:cNvPr>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5" name="Line 30">
                <a:extLst>
                  <a:ext uri="{FF2B5EF4-FFF2-40B4-BE49-F238E27FC236}">
                    <a16:creationId xmlns:a16="http://schemas.microsoft.com/office/drawing/2014/main" id="{DB0AE08A-0A0B-4BC1-B53C-17EC7784EF83}"/>
                  </a:ext>
                </a:extLst>
              </p:cNvPr>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6" name="Line 31">
                <a:extLst>
                  <a:ext uri="{FF2B5EF4-FFF2-40B4-BE49-F238E27FC236}">
                    <a16:creationId xmlns:a16="http://schemas.microsoft.com/office/drawing/2014/main" id="{D6E572E9-5BAF-40A7-AC5E-DD7945DA9283}"/>
                  </a:ext>
                </a:extLst>
              </p:cNvPr>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7" name="Line 32">
                <a:extLst>
                  <a:ext uri="{FF2B5EF4-FFF2-40B4-BE49-F238E27FC236}">
                    <a16:creationId xmlns:a16="http://schemas.microsoft.com/office/drawing/2014/main" id="{276CD6BA-744A-448F-BB46-7C9E27FBD7A8}"/>
                  </a:ext>
                </a:extLst>
              </p:cNvPr>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8" name="Line 33">
                <a:extLst>
                  <a:ext uri="{FF2B5EF4-FFF2-40B4-BE49-F238E27FC236}">
                    <a16:creationId xmlns:a16="http://schemas.microsoft.com/office/drawing/2014/main" id="{24FD0C19-F505-496D-AE98-647A3268D0B5}"/>
                  </a:ext>
                </a:extLst>
              </p:cNvPr>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9" name="Line 34">
                <a:extLst>
                  <a:ext uri="{FF2B5EF4-FFF2-40B4-BE49-F238E27FC236}">
                    <a16:creationId xmlns:a16="http://schemas.microsoft.com/office/drawing/2014/main" id="{700DE9A2-047D-479B-B8F7-7B5849A00931}"/>
                  </a:ext>
                </a:extLst>
              </p:cNvPr>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0" name="Line 35">
                <a:extLst>
                  <a:ext uri="{FF2B5EF4-FFF2-40B4-BE49-F238E27FC236}">
                    <a16:creationId xmlns:a16="http://schemas.microsoft.com/office/drawing/2014/main" id="{9C2C998B-45D8-482A-9A4E-FE56B27ED54D}"/>
                  </a:ext>
                </a:extLst>
              </p:cNvPr>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1" name="Line 36">
                <a:extLst>
                  <a:ext uri="{FF2B5EF4-FFF2-40B4-BE49-F238E27FC236}">
                    <a16:creationId xmlns:a16="http://schemas.microsoft.com/office/drawing/2014/main" id="{A97FBAF2-92BE-4D97-B76C-F7199F6E69C0}"/>
                  </a:ext>
                </a:extLst>
              </p:cNvPr>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2" name="Line 37">
                <a:extLst>
                  <a:ext uri="{FF2B5EF4-FFF2-40B4-BE49-F238E27FC236}">
                    <a16:creationId xmlns:a16="http://schemas.microsoft.com/office/drawing/2014/main" id="{0B1C9236-CA22-470A-88EF-88EBD0972F26}"/>
                  </a:ext>
                </a:extLst>
              </p:cNvPr>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3" name="Line 38">
                <a:extLst>
                  <a:ext uri="{FF2B5EF4-FFF2-40B4-BE49-F238E27FC236}">
                    <a16:creationId xmlns:a16="http://schemas.microsoft.com/office/drawing/2014/main" id="{19508656-29F2-4298-8614-526E1936699F}"/>
                  </a:ext>
                </a:extLst>
              </p:cNvPr>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4" name="Line 39">
                <a:extLst>
                  <a:ext uri="{FF2B5EF4-FFF2-40B4-BE49-F238E27FC236}">
                    <a16:creationId xmlns:a16="http://schemas.microsoft.com/office/drawing/2014/main" id="{E1585967-B99A-4759-B096-7F40AA85DAEA}"/>
                  </a:ext>
                </a:extLst>
              </p:cNvPr>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5" name="Line 40">
                <a:extLst>
                  <a:ext uri="{FF2B5EF4-FFF2-40B4-BE49-F238E27FC236}">
                    <a16:creationId xmlns:a16="http://schemas.microsoft.com/office/drawing/2014/main" id="{AE984432-2921-4EC9-8BD4-3B29CA6598CE}"/>
                  </a:ext>
                </a:extLst>
              </p:cNvPr>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6" name="Line 41">
                <a:extLst>
                  <a:ext uri="{FF2B5EF4-FFF2-40B4-BE49-F238E27FC236}">
                    <a16:creationId xmlns:a16="http://schemas.microsoft.com/office/drawing/2014/main" id="{D275A4AC-AAF7-4243-86FA-C6892880EADD}"/>
                  </a:ext>
                </a:extLst>
              </p:cNvPr>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7" name="Line 42">
                <a:extLst>
                  <a:ext uri="{FF2B5EF4-FFF2-40B4-BE49-F238E27FC236}">
                    <a16:creationId xmlns:a16="http://schemas.microsoft.com/office/drawing/2014/main" id="{C4361536-199B-4864-AA39-80B8B81D42A6}"/>
                  </a:ext>
                </a:extLst>
              </p:cNvPr>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8" name="Line 43">
                <a:extLst>
                  <a:ext uri="{FF2B5EF4-FFF2-40B4-BE49-F238E27FC236}">
                    <a16:creationId xmlns:a16="http://schemas.microsoft.com/office/drawing/2014/main" id="{5FEA11E7-2453-44C2-84E2-408BD702D339}"/>
                  </a:ext>
                </a:extLst>
              </p:cNvPr>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9" name="Line 44">
                <a:extLst>
                  <a:ext uri="{FF2B5EF4-FFF2-40B4-BE49-F238E27FC236}">
                    <a16:creationId xmlns:a16="http://schemas.microsoft.com/office/drawing/2014/main" id="{00519859-CC12-413B-8F1C-FEBF4F83EA13}"/>
                  </a:ext>
                </a:extLst>
              </p:cNvPr>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0" name="Line 45">
                <a:extLst>
                  <a:ext uri="{FF2B5EF4-FFF2-40B4-BE49-F238E27FC236}">
                    <a16:creationId xmlns:a16="http://schemas.microsoft.com/office/drawing/2014/main" id="{3196C107-0ADB-41CC-B4A3-760D72BC8DB1}"/>
                  </a:ext>
                </a:extLst>
              </p:cNvPr>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1" name="Line 46">
                <a:extLst>
                  <a:ext uri="{FF2B5EF4-FFF2-40B4-BE49-F238E27FC236}">
                    <a16:creationId xmlns:a16="http://schemas.microsoft.com/office/drawing/2014/main" id="{C27ACFC8-E9A9-4402-B1CD-F108593EBE13}"/>
                  </a:ext>
                </a:extLst>
              </p:cNvPr>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2" name="Line 47">
                <a:extLst>
                  <a:ext uri="{FF2B5EF4-FFF2-40B4-BE49-F238E27FC236}">
                    <a16:creationId xmlns:a16="http://schemas.microsoft.com/office/drawing/2014/main" id="{6039AADB-A7EE-4180-A592-2483AB034A4E}"/>
                  </a:ext>
                </a:extLst>
              </p:cNvPr>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3" name="Line 48">
                <a:extLst>
                  <a:ext uri="{FF2B5EF4-FFF2-40B4-BE49-F238E27FC236}">
                    <a16:creationId xmlns:a16="http://schemas.microsoft.com/office/drawing/2014/main" id="{B7D72C09-7B9F-428A-9BDB-8FC505707335}"/>
                  </a:ext>
                </a:extLst>
              </p:cNvPr>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4" name="Line 49">
                <a:extLst>
                  <a:ext uri="{FF2B5EF4-FFF2-40B4-BE49-F238E27FC236}">
                    <a16:creationId xmlns:a16="http://schemas.microsoft.com/office/drawing/2014/main" id="{74CB4428-029F-4B13-A299-5EB997C82D6B}"/>
                  </a:ext>
                </a:extLst>
              </p:cNvPr>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5" name="Line 50">
                <a:extLst>
                  <a:ext uri="{FF2B5EF4-FFF2-40B4-BE49-F238E27FC236}">
                    <a16:creationId xmlns:a16="http://schemas.microsoft.com/office/drawing/2014/main" id="{E758D7CB-C863-4EE8-94CA-ED1FDF7014C1}"/>
                  </a:ext>
                </a:extLst>
              </p:cNvPr>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6" name="Line 51">
                <a:extLst>
                  <a:ext uri="{FF2B5EF4-FFF2-40B4-BE49-F238E27FC236}">
                    <a16:creationId xmlns:a16="http://schemas.microsoft.com/office/drawing/2014/main" id="{5B13244D-91FE-4E0E-BEFB-A38960E43BDC}"/>
                  </a:ext>
                </a:extLst>
              </p:cNvPr>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7" name="Line 52">
                <a:extLst>
                  <a:ext uri="{FF2B5EF4-FFF2-40B4-BE49-F238E27FC236}">
                    <a16:creationId xmlns:a16="http://schemas.microsoft.com/office/drawing/2014/main" id="{5DC81D91-17AD-4989-BAD7-02F2CD284A45}"/>
                  </a:ext>
                </a:extLst>
              </p:cNvPr>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8" name="Line 53">
                <a:extLst>
                  <a:ext uri="{FF2B5EF4-FFF2-40B4-BE49-F238E27FC236}">
                    <a16:creationId xmlns:a16="http://schemas.microsoft.com/office/drawing/2014/main" id="{652B82C8-48C4-4CF0-94AC-882C5C95287D}"/>
                  </a:ext>
                </a:extLst>
              </p:cNvPr>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9" name="Line 54">
                <a:extLst>
                  <a:ext uri="{FF2B5EF4-FFF2-40B4-BE49-F238E27FC236}">
                    <a16:creationId xmlns:a16="http://schemas.microsoft.com/office/drawing/2014/main" id="{52EDB46A-FF54-4FCF-9D69-CF42B54C5B1A}"/>
                  </a:ext>
                </a:extLst>
              </p:cNvPr>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0" name="Line 55">
                <a:extLst>
                  <a:ext uri="{FF2B5EF4-FFF2-40B4-BE49-F238E27FC236}">
                    <a16:creationId xmlns:a16="http://schemas.microsoft.com/office/drawing/2014/main" id="{DCF5F52C-9F96-4324-B8AB-BC10F1D94304}"/>
                  </a:ext>
                </a:extLst>
              </p:cNvPr>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1" name="Line 56">
                <a:extLst>
                  <a:ext uri="{FF2B5EF4-FFF2-40B4-BE49-F238E27FC236}">
                    <a16:creationId xmlns:a16="http://schemas.microsoft.com/office/drawing/2014/main" id="{03B0218B-5F3F-4F37-9081-C6CD66AF8783}"/>
                  </a:ext>
                </a:extLst>
              </p:cNvPr>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sp>
        <p:nvSpPr>
          <p:cNvPr id="1027" name="Rectangle 57" descr="60%">
            <a:extLst>
              <a:ext uri="{FF2B5EF4-FFF2-40B4-BE49-F238E27FC236}">
                <a16:creationId xmlns:a16="http://schemas.microsoft.com/office/drawing/2014/main" id="{E075F9D2-23AD-4635-93C5-70E6978566B4}"/>
              </a:ext>
            </a:extLst>
          </p:cNvPr>
          <p:cNvSpPr>
            <a:spLocks noChangeArrowheads="1"/>
          </p:cNvSpPr>
          <p:nvPr/>
        </p:nvSpPr>
        <p:spPr bwMode="ltGray">
          <a:xfrm>
            <a:off x="3352800" y="0"/>
            <a:ext cx="5791200" cy="152400"/>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defRPr/>
            </a:pPr>
            <a:endParaRPr lang="zh-TW" altLang="en-US"/>
          </a:p>
        </p:txBody>
      </p:sp>
      <p:grpSp>
        <p:nvGrpSpPr>
          <p:cNvPr id="1028" name="Group 64">
            <a:extLst>
              <a:ext uri="{FF2B5EF4-FFF2-40B4-BE49-F238E27FC236}">
                <a16:creationId xmlns:a16="http://schemas.microsoft.com/office/drawing/2014/main" id="{07525EDE-C238-4D02-9D48-83040847033A}"/>
              </a:ext>
            </a:extLst>
          </p:cNvPr>
          <p:cNvGrpSpPr>
            <a:grpSpLocks/>
          </p:cNvGrpSpPr>
          <p:nvPr/>
        </p:nvGrpSpPr>
        <p:grpSpPr bwMode="auto">
          <a:xfrm>
            <a:off x="762000" y="6300788"/>
            <a:ext cx="1447800" cy="457200"/>
            <a:chOff x="4512" y="3984"/>
            <a:chExt cx="912" cy="288"/>
          </a:xfrm>
        </p:grpSpPr>
        <p:sp>
          <p:nvSpPr>
            <p:cNvPr id="1047" name="Rectangle 65" descr="60%">
              <a:extLst>
                <a:ext uri="{FF2B5EF4-FFF2-40B4-BE49-F238E27FC236}">
                  <a16:creationId xmlns:a16="http://schemas.microsoft.com/office/drawing/2014/main" id="{A39C359B-4211-4A36-B853-6D801B442913}"/>
                </a:ext>
              </a:extLst>
            </p:cNvPr>
            <p:cNvSpPr>
              <a:spLocks noChangeArrowheads="1"/>
            </p:cNvSpPr>
            <p:nvPr userDrawn="1"/>
          </p:nvSpPr>
          <p:spPr bwMode="ltGray">
            <a:xfrm>
              <a:off x="4560" y="4032"/>
              <a:ext cx="816" cy="192"/>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defRPr/>
              </a:pPr>
              <a:endParaRPr lang="zh-TW" altLang="en-US"/>
            </a:p>
          </p:txBody>
        </p:sp>
        <p:sp>
          <p:nvSpPr>
            <p:cNvPr id="2" name="Line 66">
              <a:extLst>
                <a:ext uri="{FF2B5EF4-FFF2-40B4-BE49-F238E27FC236}">
                  <a16:creationId xmlns:a16="http://schemas.microsoft.com/office/drawing/2014/main" id="{AAF67671-A3EF-4535-9AE4-E12179AA67AE}"/>
                </a:ext>
              </a:extLst>
            </p:cNvPr>
            <p:cNvSpPr>
              <a:spLocks noChangeShapeType="1"/>
            </p:cNvSpPr>
            <p:nvPr userDrawn="1"/>
          </p:nvSpPr>
          <p:spPr bwMode="ltGray">
            <a:xfrm>
              <a:off x="4512" y="4032"/>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8" name="Line 67">
              <a:extLst>
                <a:ext uri="{FF2B5EF4-FFF2-40B4-BE49-F238E27FC236}">
                  <a16:creationId xmlns:a16="http://schemas.microsoft.com/office/drawing/2014/main" id="{17F77883-1FDE-43A9-98E4-E251885736A9}"/>
                </a:ext>
              </a:extLst>
            </p:cNvPr>
            <p:cNvSpPr>
              <a:spLocks noChangeShapeType="1"/>
            </p:cNvSpPr>
            <p:nvPr userDrawn="1"/>
          </p:nvSpPr>
          <p:spPr bwMode="ltGray">
            <a:xfrm>
              <a:off x="4512" y="4224"/>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9" name="Line 68">
              <a:extLst>
                <a:ext uri="{FF2B5EF4-FFF2-40B4-BE49-F238E27FC236}">
                  <a16:creationId xmlns:a16="http://schemas.microsoft.com/office/drawing/2014/main" id="{0061C7BD-B222-47B5-8C44-E129CE7D0473}"/>
                </a:ext>
              </a:extLst>
            </p:cNvPr>
            <p:cNvSpPr>
              <a:spLocks noChangeShapeType="1"/>
            </p:cNvSpPr>
            <p:nvPr userDrawn="1"/>
          </p:nvSpPr>
          <p:spPr bwMode="ltGray">
            <a:xfrm>
              <a:off x="4560"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0" name="Line 69">
              <a:extLst>
                <a:ext uri="{FF2B5EF4-FFF2-40B4-BE49-F238E27FC236}">
                  <a16:creationId xmlns:a16="http://schemas.microsoft.com/office/drawing/2014/main" id="{424EFE0E-0DB4-40E7-A2A0-9E10A8C63589}"/>
                </a:ext>
              </a:extLst>
            </p:cNvPr>
            <p:cNvSpPr>
              <a:spLocks noChangeShapeType="1"/>
            </p:cNvSpPr>
            <p:nvPr userDrawn="1"/>
          </p:nvSpPr>
          <p:spPr bwMode="ltGray">
            <a:xfrm>
              <a:off x="5376"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1029" name="Group 70">
            <a:extLst>
              <a:ext uri="{FF2B5EF4-FFF2-40B4-BE49-F238E27FC236}">
                <a16:creationId xmlns:a16="http://schemas.microsoft.com/office/drawing/2014/main" id="{1226AD19-58EF-4A9C-96F6-E3DA48EC8467}"/>
              </a:ext>
            </a:extLst>
          </p:cNvPr>
          <p:cNvGrpSpPr>
            <a:grpSpLocks/>
          </p:cNvGrpSpPr>
          <p:nvPr/>
        </p:nvGrpSpPr>
        <p:grpSpPr bwMode="auto">
          <a:xfrm>
            <a:off x="7010400" y="6280150"/>
            <a:ext cx="1447800" cy="457200"/>
            <a:chOff x="624" y="3984"/>
            <a:chExt cx="912" cy="288"/>
          </a:xfrm>
        </p:grpSpPr>
        <p:sp>
          <p:nvSpPr>
            <p:cNvPr id="1042" name="Rectangle 71" descr="60%">
              <a:extLst>
                <a:ext uri="{FF2B5EF4-FFF2-40B4-BE49-F238E27FC236}">
                  <a16:creationId xmlns:a16="http://schemas.microsoft.com/office/drawing/2014/main" id="{D8C03B19-52F1-4611-BAFF-9922AADDCAE2}"/>
                </a:ext>
              </a:extLst>
            </p:cNvPr>
            <p:cNvSpPr>
              <a:spLocks noChangeArrowheads="1"/>
            </p:cNvSpPr>
            <p:nvPr userDrawn="1"/>
          </p:nvSpPr>
          <p:spPr bwMode="ltGray">
            <a:xfrm>
              <a:off x="672" y="4032"/>
              <a:ext cx="816" cy="192"/>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defRPr/>
              </a:pPr>
              <a:endParaRPr lang="zh-TW" altLang="en-US"/>
            </a:p>
          </p:txBody>
        </p:sp>
        <p:sp>
          <p:nvSpPr>
            <p:cNvPr id="3" name="Line 72">
              <a:extLst>
                <a:ext uri="{FF2B5EF4-FFF2-40B4-BE49-F238E27FC236}">
                  <a16:creationId xmlns:a16="http://schemas.microsoft.com/office/drawing/2014/main" id="{A298CCD8-6055-40E3-B103-2F776D30F812}"/>
                </a:ext>
              </a:extLst>
            </p:cNvPr>
            <p:cNvSpPr>
              <a:spLocks noChangeShapeType="1"/>
            </p:cNvSpPr>
            <p:nvPr userDrawn="1"/>
          </p:nvSpPr>
          <p:spPr bwMode="ltGray">
            <a:xfrm>
              <a:off x="624" y="4032"/>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3" name="Line 73">
              <a:extLst>
                <a:ext uri="{FF2B5EF4-FFF2-40B4-BE49-F238E27FC236}">
                  <a16:creationId xmlns:a16="http://schemas.microsoft.com/office/drawing/2014/main" id="{1810A42E-92FA-43F9-9E81-165E93C9BAD6}"/>
                </a:ext>
              </a:extLst>
            </p:cNvPr>
            <p:cNvSpPr>
              <a:spLocks noChangeShapeType="1"/>
            </p:cNvSpPr>
            <p:nvPr userDrawn="1"/>
          </p:nvSpPr>
          <p:spPr bwMode="ltGray">
            <a:xfrm>
              <a:off x="624" y="4224"/>
              <a:ext cx="91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4" name="Line 74">
              <a:extLst>
                <a:ext uri="{FF2B5EF4-FFF2-40B4-BE49-F238E27FC236}">
                  <a16:creationId xmlns:a16="http://schemas.microsoft.com/office/drawing/2014/main" id="{9C380A89-F3A3-4CE1-83D8-6222446FA26E}"/>
                </a:ext>
              </a:extLst>
            </p:cNvPr>
            <p:cNvSpPr>
              <a:spLocks noChangeShapeType="1"/>
            </p:cNvSpPr>
            <p:nvPr userDrawn="1"/>
          </p:nvSpPr>
          <p:spPr bwMode="ltGray">
            <a:xfrm>
              <a:off x="672"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5" name="Line 75">
              <a:extLst>
                <a:ext uri="{FF2B5EF4-FFF2-40B4-BE49-F238E27FC236}">
                  <a16:creationId xmlns:a16="http://schemas.microsoft.com/office/drawing/2014/main" id="{DE46FE57-9F23-48A7-A199-D08D66DCB082}"/>
                </a:ext>
              </a:extLst>
            </p:cNvPr>
            <p:cNvSpPr>
              <a:spLocks noChangeShapeType="1"/>
            </p:cNvSpPr>
            <p:nvPr userDrawn="1"/>
          </p:nvSpPr>
          <p:spPr bwMode="ltGray">
            <a:xfrm>
              <a:off x="1488" y="3984"/>
              <a:ext cx="0" cy="2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030" name="Line 76">
            <a:extLst>
              <a:ext uri="{FF2B5EF4-FFF2-40B4-BE49-F238E27FC236}">
                <a16:creationId xmlns:a16="http://schemas.microsoft.com/office/drawing/2014/main" id="{1089BCBF-F5F3-476F-BA4E-867DBA350CB2}"/>
              </a:ext>
            </a:extLst>
          </p:cNvPr>
          <p:cNvSpPr>
            <a:spLocks noChangeShapeType="1"/>
          </p:cNvSpPr>
          <p:nvPr/>
        </p:nvSpPr>
        <p:spPr bwMode="ltGray">
          <a:xfrm rot="5400000">
            <a:off x="4572000" y="1676400"/>
            <a:ext cx="0" cy="91440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1031" name="Group 77">
            <a:extLst>
              <a:ext uri="{FF2B5EF4-FFF2-40B4-BE49-F238E27FC236}">
                <a16:creationId xmlns:a16="http://schemas.microsoft.com/office/drawing/2014/main" id="{F52B1C8E-839D-4658-B20B-8BA82582900E}"/>
              </a:ext>
            </a:extLst>
          </p:cNvPr>
          <p:cNvGrpSpPr>
            <a:grpSpLocks/>
          </p:cNvGrpSpPr>
          <p:nvPr/>
        </p:nvGrpSpPr>
        <p:grpSpPr bwMode="auto">
          <a:xfrm>
            <a:off x="-152400" y="990600"/>
            <a:ext cx="1784350" cy="2324100"/>
            <a:chOff x="96" y="916"/>
            <a:chExt cx="2208" cy="2876"/>
          </a:xfrm>
        </p:grpSpPr>
        <p:sp>
          <p:nvSpPr>
            <p:cNvPr id="1038" name="Line 78">
              <a:extLst>
                <a:ext uri="{FF2B5EF4-FFF2-40B4-BE49-F238E27FC236}">
                  <a16:creationId xmlns:a16="http://schemas.microsoft.com/office/drawing/2014/main" id="{C94C7F4F-43F3-47D5-938D-ACF2D1D1C1E9}"/>
                </a:ext>
              </a:extLst>
            </p:cNvPr>
            <p:cNvSpPr>
              <a:spLocks noChangeShapeType="1"/>
            </p:cNvSpPr>
            <p:nvPr/>
          </p:nvSpPr>
          <p:spPr bwMode="ltGray">
            <a:xfrm flipH="1">
              <a:off x="96" y="1037"/>
              <a:ext cx="22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39" name="Line 79">
              <a:extLst>
                <a:ext uri="{FF2B5EF4-FFF2-40B4-BE49-F238E27FC236}">
                  <a16:creationId xmlns:a16="http://schemas.microsoft.com/office/drawing/2014/main" id="{29B508C0-C19C-42D2-8CD4-6122D68DE013}"/>
                </a:ext>
              </a:extLst>
            </p:cNvPr>
            <p:cNvSpPr>
              <a:spLocks noChangeShapeType="1"/>
            </p:cNvSpPr>
            <p:nvPr/>
          </p:nvSpPr>
          <p:spPr bwMode="ltGray">
            <a:xfrm>
              <a:off x="336" y="920"/>
              <a:ext cx="0" cy="287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0" name="Arc 80">
              <a:extLst>
                <a:ext uri="{FF2B5EF4-FFF2-40B4-BE49-F238E27FC236}">
                  <a16:creationId xmlns:a16="http://schemas.microsoft.com/office/drawing/2014/main" id="{58EC386D-A2E7-4F98-801A-6435223662C3}"/>
                </a:ext>
              </a:extLst>
            </p:cNvPr>
            <p:cNvSpPr>
              <a:spLocks/>
            </p:cNvSpPr>
            <p:nvPr/>
          </p:nvSpPr>
          <p:spPr bwMode="ltGray">
            <a:xfrm flipH="1">
              <a:off x="217" y="916"/>
              <a:ext cx="239" cy="239"/>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1032" name="Rectangle 81">
            <a:extLst>
              <a:ext uri="{FF2B5EF4-FFF2-40B4-BE49-F238E27FC236}">
                <a16:creationId xmlns:a16="http://schemas.microsoft.com/office/drawing/2014/main" id="{ADDFC914-ADB4-4696-B72D-5019C6D1E81A}"/>
              </a:ext>
            </a:extLst>
          </p:cNvPr>
          <p:cNvSpPr>
            <a:spLocks noGrp="1" noChangeArrowheads="1"/>
          </p:cNvSpPr>
          <p:nvPr>
            <p:ph type="title"/>
          </p:nvPr>
        </p:nvSpPr>
        <p:spPr bwMode="auto">
          <a:xfrm>
            <a:off x="838200" y="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33" name="Rectangle 82" descr="Rectangle: Click to edit Master text styles&#10;Second level&#10;Third level&#10;Fourth level&#10;Fifth level">
            <a:extLst>
              <a:ext uri="{FF2B5EF4-FFF2-40B4-BE49-F238E27FC236}">
                <a16:creationId xmlns:a16="http://schemas.microsoft.com/office/drawing/2014/main" id="{21A401D7-D842-45BA-BEE2-01666BF89B8B}"/>
              </a:ext>
            </a:extLst>
          </p:cNvPr>
          <p:cNvSpPr>
            <a:spLocks noGrp="1" noChangeArrowheads="1"/>
          </p:cNvSpPr>
          <p:nvPr>
            <p:ph type="body" idx="1"/>
          </p:nvPr>
        </p:nvSpPr>
        <p:spPr bwMode="auto">
          <a:xfrm>
            <a:off x="838200" y="1600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1034" name="Picture 87" descr="logo">
            <a:extLst>
              <a:ext uri="{FF2B5EF4-FFF2-40B4-BE49-F238E27FC236}">
                <a16:creationId xmlns:a16="http://schemas.microsoft.com/office/drawing/2014/main" id="{2D4D480E-FE0D-42D0-9E11-22FEC2FBE0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92863" y="6217444"/>
            <a:ext cx="609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 name="Rectangle 111">
            <a:extLst>
              <a:ext uri="{FF2B5EF4-FFF2-40B4-BE49-F238E27FC236}">
                <a16:creationId xmlns:a16="http://schemas.microsoft.com/office/drawing/2014/main" id="{20C33B1B-C480-44AD-8A82-8E291063EC3D}"/>
              </a:ext>
            </a:extLst>
          </p:cNvPr>
          <p:cNvSpPr>
            <a:spLocks noChangeArrowheads="1"/>
          </p:cNvSpPr>
          <p:nvPr/>
        </p:nvSpPr>
        <p:spPr bwMode="auto">
          <a:xfrm>
            <a:off x="7086600" y="62007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a:defRPr/>
            </a:pPr>
            <a:r>
              <a:rPr kumimoji="0" lang="en-US" altLang="zh-TW" sz="1400">
                <a:latin typeface="Comic Sans MS" panose="030F0702030302020204" pitchFamily="66" charset="0"/>
              </a:rPr>
              <a:t>    Page </a:t>
            </a:r>
            <a:fld id="{F191A728-855A-4645-A250-B13CE7D2F4A8}" type="slidenum">
              <a:rPr kumimoji="0" lang="en-US" altLang="zh-TW" sz="1400" smtClean="0">
                <a:latin typeface="Comic Sans MS" panose="030F0702030302020204" pitchFamily="66" charset="0"/>
              </a:rPr>
              <a:pPr>
                <a:defRPr/>
              </a:pPr>
              <a:t>‹#›</a:t>
            </a:fld>
            <a:endParaRPr kumimoji="0" lang="en-US" altLang="zh-TW" sz="1400">
              <a:latin typeface="Comic Sans MS" panose="030F0702030302020204" pitchFamily="66" charset="0"/>
            </a:endParaRPr>
          </a:p>
        </p:txBody>
      </p:sp>
      <p:sp>
        <p:nvSpPr>
          <p:cNvPr id="1109" name="Rectangle 85">
            <a:extLst>
              <a:ext uri="{FF2B5EF4-FFF2-40B4-BE49-F238E27FC236}">
                <a16:creationId xmlns:a16="http://schemas.microsoft.com/office/drawing/2014/main" id="{804428ED-2690-4254-9480-BA7D66B5C7A9}"/>
              </a:ext>
            </a:extLst>
          </p:cNvPr>
          <p:cNvSpPr>
            <a:spLocks noGrp="1" noChangeArrowheads="1"/>
          </p:cNvSpPr>
          <p:nvPr>
            <p:ph type="dt" sz="half" idx="2"/>
          </p:nvPr>
        </p:nvSpPr>
        <p:spPr bwMode="auto">
          <a:xfrm>
            <a:off x="152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smtClean="0">
                <a:latin typeface="Comic Sans MS" panose="030F0702030302020204" pitchFamily="66" charset="0"/>
              </a:defRPr>
            </a:lvl1pPr>
          </a:lstStyle>
          <a:p>
            <a:pPr>
              <a:defRPr/>
            </a:pPr>
            <a:r>
              <a:rPr lang="en-US" altLang="zh-TW"/>
              <a:t>2025/07/03</a:t>
            </a:r>
            <a:endParaRPr lang="en-US" altLang="zh-TW" dirty="0"/>
          </a:p>
        </p:txBody>
      </p:sp>
      <p:pic>
        <p:nvPicPr>
          <p:cNvPr id="1037" name="Picture 82" descr="「TKU LOGO」的圖片搜尋結果">
            <a:extLst>
              <a:ext uri="{FF2B5EF4-FFF2-40B4-BE49-F238E27FC236}">
                <a16:creationId xmlns:a16="http://schemas.microsoft.com/office/drawing/2014/main" id="{EEAF0BEE-FAD2-4EAC-9C77-DEEA3A34BA6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0325" y="6248406"/>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圖片 4">
            <a:extLst>
              <a:ext uri="{FF2B5EF4-FFF2-40B4-BE49-F238E27FC236}">
                <a16:creationId xmlns:a16="http://schemas.microsoft.com/office/drawing/2014/main" id="{7A2D74A8-A313-4798-837E-9CB22B97FE9E}"/>
              </a:ext>
            </a:extLst>
          </p:cNvPr>
          <p:cNvPicPr>
            <a:picLocks noChangeAspect="1" noChangeArrowheads="1"/>
          </p:cNvPicPr>
          <p:nvPr userDrawn="1"/>
        </p:nvPicPr>
        <p:blipFill>
          <a:blip r:embed="rId16" cstate="hqprint">
            <a:extLst>
              <a:ext uri="{28A0092B-C50C-407E-A947-70E740481C1C}">
                <a14:useLocalDpi xmlns:a14="http://schemas.microsoft.com/office/drawing/2010/main" val="0"/>
              </a:ext>
            </a:extLst>
          </a:blip>
          <a:srcRect l="20834" t="27425" r="20831" b="12672"/>
          <a:stretch>
            <a:fillRect/>
          </a:stretch>
        </p:blipFill>
        <p:spPr bwMode="auto">
          <a:xfrm>
            <a:off x="2233616" y="6296031"/>
            <a:ext cx="727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圖片 81">
            <a:extLst>
              <a:ext uri="{FF2B5EF4-FFF2-40B4-BE49-F238E27FC236}">
                <a16:creationId xmlns:a16="http://schemas.microsoft.com/office/drawing/2014/main" id="{18E30FB8-69DD-430E-96CB-A3C563385C38}"/>
              </a:ext>
            </a:extLst>
          </p:cNvPr>
          <p:cNvPicPr>
            <a:picLocks noChangeAspect="1" noChangeArrowheads="1"/>
          </p:cNvPicPr>
          <p:nvPr userDrawn="1"/>
        </p:nvPicPr>
        <p:blipFill>
          <a:blip r:embed="rId17" cstate="hqprint">
            <a:extLst>
              <a:ext uri="{28A0092B-C50C-407E-A947-70E740481C1C}">
                <a14:useLocalDpi xmlns:a14="http://schemas.microsoft.com/office/drawing/2010/main" val="0"/>
              </a:ext>
            </a:extLst>
          </a:blip>
          <a:srcRect l="13139" t="4446" r="11383" b="2454"/>
          <a:stretch>
            <a:fillRect/>
          </a:stretch>
        </p:blipFill>
        <p:spPr bwMode="auto">
          <a:xfrm>
            <a:off x="8550278" y="5818188"/>
            <a:ext cx="5175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p:txStyles>
    <p:titleStyle>
      <a:lvl1pPr algn="ctr" rtl="0" eaLnBrk="0" fontAlgn="base" hangingPunct="0">
        <a:spcBef>
          <a:spcPct val="0"/>
        </a:spcBef>
        <a:spcAft>
          <a:spcPct val="0"/>
        </a:spcAft>
        <a:defRPr kumimoji="1" sz="4000" baseline="0">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p:titleStyle>
    <p:bodyStyle>
      <a:lvl1pPr marL="342900" indent="-342900" algn="l" rtl="0" eaLnBrk="0" fontAlgn="base" hangingPunct="0">
        <a:spcBef>
          <a:spcPct val="20000"/>
        </a:spcBef>
        <a:spcAft>
          <a:spcPct val="0"/>
        </a:spcAft>
        <a:buClr>
          <a:schemeClr val="hlink"/>
        </a:buClr>
        <a:buSzPct val="90000"/>
        <a:buChar char="•"/>
        <a:defRPr kumimoji="1" sz="3200" baseline="0">
          <a:solidFill>
            <a:srgbClr val="0000FF"/>
          </a:solidFill>
          <a:latin typeface="Times New Roman" panose="02020603050405020304" pitchFamily="18" charset="0"/>
          <a:ea typeface="標楷體" panose="03000509000000000000" pitchFamily="65" charset="-120"/>
          <a:cs typeface="+mn-cs"/>
        </a:defRPr>
      </a:lvl1pPr>
      <a:lvl2pPr marL="742950" indent="-285750" algn="l" rtl="0" eaLnBrk="0" fontAlgn="base" hangingPunct="0">
        <a:spcBef>
          <a:spcPct val="20000"/>
        </a:spcBef>
        <a:spcAft>
          <a:spcPct val="0"/>
        </a:spcAft>
        <a:buClr>
          <a:schemeClr val="hlink"/>
        </a:buClr>
        <a:buChar char="–"/>
        <a:defRPr kumimoji="1" sz="2800" baseline="0">
          <a:solidFill>
            <a:srgbClr val="0000FF"/>
          </a:solidFill>
          <a:latin typeface="Times New Roman" panose="02020603050405020304" pitchFamily="18" charset="0"/>
          <a:ea typeface="標楷體" panose="03000509000000000000" pitchFamily="65" charset="-120"/>
          <a:cs typeface="+mn-cs"/>
        </a:defRPr>
      </a:lvl2pPr>
      <a:lvl3pPr marL="1143000" indent="-228600" algn="l" rtl="0" eaLnBrk="0" fontAlgn="base" hangingPunct="0">
        <a:spcBef>
          <a:spcPct val="20000"/>
        </a:spcBef>
        <a:spcAft>
          <a:spcPct val="0"/>
        </a:spcAft>
        <a:buClr>
          <a:schemeClr val="accent1"/>
        </a:buClr>
        <a:buChar char="•"/>
        <a:defRPr kumimoji="1" sz="2400" baseline="0">
          <a:solidFill>
            <a:srgbClr val="0000FF"/>
          </a:solidFill>
          <a:latin typeface="Times New Roman" panose="02020603050405020304" pitchFamily="18" charset="0"/>
          <a:ea typeface="標楷體" panose="03000509000000000000" pitchFamily="65" charset="-120"/>
          <a:cs typeface="+mn-cs"/>
        </a:defRPr>
      </a:lvl3pPr>
      <a:lvl4pPr marL="1600200" indent="-228600" algn="l" rtl="0" eaLnBrk="0" fontAlgn="base" hangingPunct="0">
        <a:spcBef>
          <a:spcPct val="20000"/>
        </a:spcBef>
        <a:spcAft>
          <a:spcPct val="0"/>
        </a:spcAft>
        <a:buClr>
          <a:schemeClr val="hlink"/>
        </a:buClr>
        <a:buChar char="–"/>
        <a:defRPr kumimoji="1" sz="2000" baseline="0">
          <a:solidFill>
            <a:srgbClr val="0000FF"/>
          </a:solidFill>
          <a:latin typeface="Times New Roman" panose="02020603050405020304" pitchFamily="18" charset="0"/>
          <a:ea typeface="標楷體" panose="03000509000000000000" pitchFamily="65" charset="-120"/>
          <a:cs typeface="+mn-cs"/>
        </a:defRPr>
      </a:lvl4pPr>
      <a:lvl5pPr marL="2057400" indent="-228600" algn="l" rtl="0" eaLnBrk="0" fontAlgn="base" hangingPunct="0">
        <a:spcBef>
          <a:spcPct val="20000"/>
        </a:spcBef>
        <a:spcAft>
          <a:spcPct val="0"/>
        </a:spcAft>
        <a:buChar char="–"/>
        <a:defRPr kumimoji="1" sz="2000" baseline="0">
          <a:solidFill>
            <a:srgbClr val="0000FF"/>
          </a:solidFill>
          <a:latin typeface="Times New Roman" panose="02020603050405020304" pitchFamily="18" charset="0"/>
          <a:ea typeface="標楷體" panose="03000509000000000000" pitchFamily="65" charset="-120"/>
          <a:cs typeface="+mn-cs"/>
        </a:defRPr>
      </a:lvl5pPr>
      <a:lvl6pPr marL="2514600" indent="-228600" algn="l" rtl="0" fontAlgn="base">
        <a:spcBef>
          <a:spcPct val="20000"/>
        </a:spcBef>
        <a:spcAft>
          <a:spcPct val="0"/>
        </a:spcAft>
        <a:buChar char="–"/>
        <a:defRPr kumimoji="1" sz="2000">
          <a:solidFill>
            <a:srgbClr val="0000FF"/>
          </a:solidFill>
          <a:latin typeface="+mn-lt"/>
          <a:ea typeface="+mn-ea"/>
          <a:cs typeface="+mn-cs"/>
        </a:defRPr>
      </a:lvl6pPr>
      <a:lvl7pPr marL="2971800" indent="-228600" algn="l" rtl="0" fontAlgn="base">
        <a:spcBef>
          <a:spcPct val="20000"/>
        </a:spcBef>
        <a:spcAft>
          <a:spcPct val="0"/>
        </a:spcAft>
        <a:buChar char="–"/>
        <a:defRPr kumimoji="1" sz="2000">
          <a:solidFill>
            <a:srgbClr val="0000FF"/>
          </a:solidFill>
          <a:latin typeface="+mn-lt"/>
          <a:ea typeface="+mn-ea"/>
          <a:cs typeface="+mn-cs"/>
        </a:defRPr>
      </a:lvl7pPr>
      <a:lvl8pPr marL="3429000" indent="-228600" algn="l" rtl="0" fontAlgn="base">
        <a:spcBef>
          <a:spcPct val="20000"/>
        </a:spcBef>
        <a:spcAft>
          <a:spcPct val="0"/>
        </a:spcAft>
        <a:buChar char="–"/>
        <a:defRPr kumimoji="1" sz="2000">
          <a:solidFill>
            <a:srgbClr val="0000FF"/>
          </a:solidFill>
          <a:latin typeface="+mn-lt"/>
          <a:ea typeface="+mn-ea"/>
          <a:cs typeface="+mn-cs"/>
        </a:defRPr>
      </a:lvl8pPr>
      <a:lvl9pPr marL="3886200" indent="-228600" algn="l" rtl="0" fontAlgn="base">
        <a:spcBef>
          <a:spcPct val="20000"/>
        </a:spcBef>
        <a:spcAft>
          <a:spcPct val="0"/>
        </a:spcAft>
        <a:buChar char="–"/>
        <a:defRPr kumimoji="1" sz="2000">
          <a:solidFill>
            <a:srgbClr val="0000FF"/>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5.wmf"/><Relationship Id="rId7"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0.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9.bin"/><Relationship Id="rId18" Type="http://schemas.openxmlformats.org/officeDocument/2006/relationships/image" Target="../media/image54.wmf"/><Relationship Id="rId26" Type="http://schemas.openxmlformats.org/officeDocument/2006/relationships/image" Target="../media/image58.wmf"/><Relationship Id="rId3" Type="http://schemas.openxmlformats.org/officeDocument/2006/relationships/oleObject" Target="../embeddings/oleObject4.bin"/><Relationship Id="rId21" Type="http://schemas.openxmlformats.org/officeDocument/2006/relationships/oleObject" Target="../embeddings/oleObject12.bin"/><Relationship Id="rId7" Type="http://schemas.openxmlformats.org/officeDocument/2006/relationships/oleObject" Target="../embeddings/oleObject6.bin"/><Relationship Id="rId12" Type="http://schemas.openxmlformats.org/officeDocument/2006/relationships/image" Target="../media/image50.wmf"/><Relationship Id="rId17" Type="http://schemas.openxmlformats.org/officeDocument/2006/relationships/oleObject" Target="../embeddings/oleObject10.bin"/><Relationship Id="rId25" Type="http://schemas.openxmlformats.org/officeDocument/2006/relationships/oleObject" Target="../embeddings/oleObject14.bin"/><Relationship Id="rId2" Type="http://schemas.openxmlformats.org/officeDocument/2006/relationships/notesSlide" Target="../notesSlides/notesSlide11.xml"/><Relationship Id="rId16" Type="http://schemas.openxmlformats.org/officeDocument/2006/relationships/image" Target="../media/image53.emf"/><Relationship Id="rId20" Type="http://schemas.openxmlformats.org/officeDocument/2006/relationships/image" Target="../media/image55.wmf"/><Relationship Id="rId1" Type="http://schemas.openxmlformats.org/officeDocument/2006/relationships/slideLayout" Target="../slideLayouts/slideLayout12.xml"/><Relationship Id="rId6" Type="http://schemas.openxmlformats.org/officeDocument/2006/relationships/image" Target="../media/image47.wmf"/><Relationship Id="rId11" Type="http://schemas.openxmlformats.org/officeDocument/2006/relationships/oleObject" Target="../embeddings/oleObject8.bin"/><Relationship Id="rId24" Type="http://schemas.openxmlformats.org/officeDocument/2006/relationships/image" Target="../media/image57.wmf"/><Relationship Id="rId5" Type="http://schemas.openxmlformats.org/officeDocument/2006/relationships/oleObject" Target="../embeddings/oleObject5.bin"/><Relationship Id="rId15" Type="http://schemas.openxmlformats.org/officeDocument/2006/relationships/image" Target="../media/image52.emf"/><Relationship Id="rId23" Type="http://schemas.openxmlformats.org/officeDocument/2006/relationships/oleObject" Target="../embeddings/oleObject13.bin"/><Relationship Id="rId28" Type="http://schemas.openxmlformats.org/officeDocument/2006/relationships/image" Target="../media/image59.wmf"/><Relationship Id="rId10" Type="http://schemas.openxmlformats.org/officeDocument/2006/relationships/image" Target="../media/image49.wmf"/><Relationship Id="rId19" Type="http://schemas.openxmlformats.org/officeDocument/2006/relationships/oleObject" Target="../embeddings/oleObject11.bin"/><Relationship Id="rId4" Type="http://schemas.openxmlformats.org/officeDocument/2006/relationships/image" Target="../media/image46.wmf"/><Relationship Id="rId9" Type="http://schemas.openxmlformats.org/officeDocument/2006/relationships/oleObject" Target="../embeddings/oleObject7.bin"/><Relationship Id="rId14" Type="http://schemas.openxmlformats.org/officeDocument/2006/relationships/image" Target="../media/image51.wmf"/><Relationship Id="rId22" Type="http://schemas.openxmlformats.org/officeDocument/2006/relationships/image" Target="../media/image56.wmf"/><Relationship Id="rId27"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13" Type="http://schemas.openxmlformats.org/officeDocument/2006/relationships/oleObject" Target="../embeddings/oleObject21.bin"/><Relationship Id="rId18" Type="http://schemas.openxmlformats.org/officeDocument/2006/relationships/image" Target="../media/image67.wmf"/><Relationship Id="rId26" Type="http://schemas.openxmlformats.org/officeDocument/2006/relationships/image" Target="../media/image71.wmf"/><Relationship Id="rId3" Type="http://schemas.openxmlformats.org/officeDocument/2006/relationships/oleObject" Target="../embeddings/oleObject16.bin"/><Relationship Id="rId21" Type="http://schemas.openxmlformats.org/officeDocument/2006/relationships/image" Target="../media/image68.wmf"/><Relationship Id="rId7" Type="http://schemas.openxmlformats.org/officeDocument/2006/relationships/oleObject" Target="../embeddings/oleObject18.bin"/><Relationship Id="rId12" Type="http://schemas.openxmlformats.org/officeDocument/2006/relationships/image" Target="../media/image64.wmf"/><Relationship Id="rId17" Type="http://schemas.openxmlformats.org/officeDocument/2006/relationships/oleObject" Target="../embeddings/oleObject23.bin"/><Relationship Id="rId25" Type="http://schemas.openxmlformats.org/officeDocument/2006/relationships/oleObject" Target="../embeddings/oleObject25.bin"/><Relationship Id="rId33" Type="http://schemas.openxmlformats.org/officeDocument/2006/relationships/image" Target="../media/image75.jpeg"/><Relationship Id="rId2" Type="http://schemas.openxmlformats.org/officeDocument/2006/relationships/notesSlide" Target="../notesSlides/notesSlide12.xml"/><Relationship Id="rId16" Type="http://schemas.openxmlformats.org/officeDocument/2006/relationships/image" Target="../media/image66.wmf"/><Relationship Id="rId20" Type="http://schemas.openxmlformats.org/officeDocument/2006/relationships/slide" Target="slide9.xml"/><Relationship Id="rId29" Type="http://schemas.openxmlformats.org/officeDocument/2006/relationships/oleObject" Target="../embeddings/oleObject27.bin"/><Relationship Id="rId1" Type="http://schemas.openxmlformats.org/officeDocument/2006/relationships/slideLayout" Target="../slideLayouts/slideLayout12.xml"/><Relationship Id="rId6" Type="http://schemas.openxmlformats.org/officeDocument/2006/relationships/image" Target="../media/image61.wmf"/><Relationship Id="rId11" Type="http://schemas.openxmlformats.org/officeDocument/2006/relationships/oleObject" Target="../embeddings/oleObject20.bin"/><Relationship Id="rId24" Type="http://schemas.openxmlformats.org/officeDocument/2006/relationships/image" Target="../media/image70.wmf"/><Relationship Id="rId32" Type="http://schemas.openxmlformats.org/officeDocument/2006/relationships/image" Target="../media/image74.wmf"/><Relationship Id="rId5" Type="http://schemas.openxmlformats.org/officeDocument/2006/relationships/oleObject" Target="../embeddings/oleObject17.bin"/><Relationship Id="rId15" Type="http://schemas.openxmlformats.org/officeDocument/2006/relationships/oleObject" Target="../embeddings/oleObject22.bin"/><Relationship Id="rId23" Type="http://schemas.openxmlformats.org/officeDocument/2006/relationships/oleObject" Target="../embeddings/oleObject24.bin"/><Relationship Id="rId28" Type="http://schemas.openxmlformats.org/officeDocument/2006/relationships/image" Target="../media/image72.wmf"/><Relationship Id="rId10" Type="http://schemas.openxmlformats.org/officeDocument/2006/relationships/image" Target="../media/image63.wmf"/><Relationship Id="rId19" Type="http://schemas.openxmlformats.org/officeDocument/2006/relationships/slide" Target="slide1.xml"/><Relationship Id="rId31" Type="http://schemas.openxmlformats.org/officeDocument/2006/relationships/oleObject" Target="../embeddings/oleObject28.bin"/><Relationship Id="rId4" Type="http://schemas.openxmlformats.org/officeDocument/2006/relationships/image" Target="../media/image60.wmf"/><Relationship Id="rId9" Type="http://schemas.openxmlformats.org/officeDocument/2006/relationships/oleObject" Target="../embeddings/oleObject19.bin"/><Relationship Id="rId14" Type="http://schemas.openxmlformats.org/officeDocument/2006/relationships/image" Target="../media/image65.wmf"/><Relationship Id="rId22" Type="http://schemas.openxmlformats.org/officeDocument/2006/relationships/image" Target="../media/image69.wmf"/><Relationship Id="rId27" Type="http://schemas.openxmlformats.org/officeDocument/2006/relationships/oleObject" Target="../embeddings/oleObject26.bin"/><Relationship Id="rId30" Type="http://schemas.openxmlformats.org/officeDocument/2006/relationships/image" Target="../media/image73.wmf"/><Relationship Id="rId8" Type="http://schemas.openxmlformats.org/officeDocument/2006/relationships/image" Target="../media/image62.wmf"/></Relationships>
</file>

<file path=ppt/slides/_rels/slide15.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emf"/><Relationship Id="rId7" Type="http://schemas.openxmlformats.org/officeDocument/2006/relationships/oleObject" Target="../embeddings/oleObject13.bin"/><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6.wmf"/><Relationship Id="rId5" Type="http://schemas.openxmlformats.org/officeDocument/2006/relationships/oleObject" Target="../embeddings/oleObject29.bin"/><Relationship Id="rId10" Type="http://schemas.openxmlformats.org/officeDocument/2006/relationships/image" Target="../media/image77.wmf"/><Relationship Id="rId4" Type="http://schemas.openxmlformats.org/officeDocument/2006/relationships/image" Target="../media/image53.emf"/><Relationship Id="rId9"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53.emf"/><Relationship Id="rId12" Type="http://schemas.openxmlformats.org/officeDocument/2006/relationships/image" Target="../media/image80.w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2.emf"/><Relationship Id="rId11" Type="http://schemas.openxmlformats.org/officeDocument/2006/relationships/oleObject" Target="../embeddings/oleObject31.bin"/><Relationship Id="rId5" Type="http://schemas.openxmlformats.org/officeDocument/2006/relationships/image" Target="../media/image79.png"/><Relationship Id="rId10" Type="http://schemas.openxmlformats.org/officeDocument/2006/relationships/image" Target="../media/image108.png"/><Relationship Id="rId4" Type="http://schemas.openxmlformats.org/officeDocument/2006/relationships/image" Target="../media/image78.png"/><Relationship Id="rId9" Type="http://schemas.openxmlformats.org/officeDocument/2006/relationships/image" Target="../media/image107.png"/></Relationships>
</file>

<file path=ppt/slides/_rels/slide17.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86.w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2.wmf"/><Relationship Id="rId11" Type="http://schemas.openxmlformats.org/officeDocument/2006/relationships/oleObject" Target="../embeddings/oleObject35.bin"/><Relationship Id="rId5" Type="http://schemas.openxmlformats.org/officeDocument/2006/relationships/oleObject" Target="../embeddings/oleObject33.bin"/><Relationship Id="rId10" Type="http://schemas.openxmlformats.org/officeDocument/2006/relationships/image" Target="../media/image85.jpeg"/><Relationship Id="rId4" Type="http://schemas.openxmlformats.org/officeDocument/2006/relationships/image" Target="../media/image81.wmf"/><Relationship Id="rId9" Type="http://schemas.openxmlformats.org/officeDocument/2006/relationships/image" Target="../media/image84.jpeg"/></Relationships>
</file>

<file path=ppt/slides/_rels/slide18.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oleObject" Target="../embeddings/oleObject36.bin"/><Relationship Id="rId18" Type="http://schemas.openxmlformats.org/officeDocument/2006/relationships/image" Target="../media/image59.wmf"/><Relationship Id="rId26" Type="http://schemas.openxmlformats.org/officeDocument/2006/relationships/image" Target="../media/image92.wmf"/><Relationship Id="rId3" Type="http://schemas.openxmlformats.org/officeDocument/2006/relationships/oleObject" Target="../embeddings/oleObject4.bin"/><Relationship Id="rId21" Type="http://schemas.openxmlformats.org/officeDocument/2006/relationships/oleObject" Target="../embeddings/oleObject39.bin"/><Relationship Id="rId7" Type="http://schemas.openxmlformats.org/officeDocument/2006/relationships/oleObject" Target="../embeddings/oleObject8.bin"/><Relationship Id="rId12" Type="http://schemas.openxmlformats.org/officeDocument/2006/relationships/image" Target="../media/image57.wmf"/><Relationship Id="rId17" Type="http://schemas.openxmlformats.org/officeDocument/2006/relationships/oleObject" Target="../embeddings/oleObject15.bin"/><Relationship Id="rId25" Type="http://schemas.openxmlformats.org/officeDocument/2006/relationships/oleObject" Target="../embeddings/oleObject41.bin"/><Relationship Id="rId2" Type="http://schemas.openxmlformats.org/officeDocument/2006/relationships/notesSlide" Target="../notesSlides/notesSlide16.xml"/><Relationship Id="rId16" Type="http://schemas.openxmlformats.org/officeDocument/2006/relationships/image" Target="../media/image88.wmf"/><Relationship Id="rId20" Type="http://schemas.openxmlformats.org/officeDocument/2006/relationships/image" Target="../media/image89.wmf"/><Relationship Id="rId1" Type="http://schemas.openxmlformats.org/officeDocument/2006/relationships/slideLayout" Target="../slideLayouts/slideLayout12.xml"/><Relationship Id="rId6" Type="http://schemas.openxmlformats.org/officeDocument/2006/relationships/image" Target="../media/image49.wmf"/><Relationship Id="rId11" Type="http://schemas.openxmlformats.org/officeDocument/2006/relationships/oleObject" Target="../embeddings/oleObject13.bin"/><Relationship Id="rId24" Type="http://schemas.openxmlformats.org/officeDocument/2006/relationships/image" Target="../media/image91.wmf"/><Relationship Id="rId5" Type="http://schemas.openxmlformats.org/officeDocument/2006/relationships/oleObject" Target="../embeddings/oleObject7.bin"/><Relationship Id="rId15" Type="http://schemas.openxmlformats.org/officeDocument/2006/relationships/oleObject" Target="../embeddings/oleObject37.bin"/><Relationship Id="rId23" Type="http://schemas.openxmlformats.org/officeDocument/2006/relationships/oleObject" Target="../embeddings/oleObject40.bin"/><Relationship Id="rId28" Type="http://schemas.openxmlformats.org/officeDocument/2006/relationships/image" Target="../media/image93.wmf"/><Relationship Id="rId10" Type="http://schemas.openxmlformats.org/officeDocument/2006/relationships/image" Target="../media/image51.wmf"/><Relationship Id="rId19" Type="http://schemas.openxmlformats.org/officeDocument/2006/relationships/oleObject" Target="../embeddings/oleObject38.bin"/><Relationship Id="rId4" Type="http://schemas.openxmlformats.org/officeDocument/2006/relationships/image" Target="../media/image46.wmf"/><Relationship Id="rId9" Type="http://schemas.openxmlformats.org/officeDocument/2006/relationships/oleObject" Target="../embeddings/oleObject9.bin"/><Relationship Id="rId14" Type="http://schemas.openxmlformats.org/officeDocument/2006/relationships/image" Target="../media/image87.wmf"/><Relationship Id="rId22" Type="http://schemas.openxmlformats.org/officeDocument/2006/relationships/image" Target="../media/image90.wmf"/><Relationship Id="rId27" Type="http://schemas.openxmlformats.org/officeDocument/2006/relationships/oleObject" Target="../embeddings/oleObject42.bin"/></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4.wmf"/></Relationships>
</file>

<file path=ppt/slides/_rels/slide21.xml.rels><?xml version="1.0" encoding="UTF-8" standalone="yes"?>
<Relationships xmlns="http://schemas.openxmlformats.org/package/2006/relationships"><Relationship Id="rId8" Type="http://schemas.openxmlformats.org/officeDocument/2006/relationships/image" Target="../media/image83.wmf"/><Relationship Id="rId13" Type="http://schemas.openxmlformats.org/officeDocument/2006/relationships/image" Target="../media/image34.png"/><Relationship Id="rId3" Type="http://schemas.openxmlformats.org/officeDocument/2006/relationships/oleObject" Target="../embeddings/oleObject44.bin"/><Relationship Id="rId7" Type="http://schemas.openxmlformats.org/officeDocument/2006/relationships/oleObject" Target="../embeddings/oleObject34.bin"/><Relationship Id="rId12" Type="http://schemas.openxmlformats.org/officeDocument/2006/relationships/image" Target="../media/image98.wmf"/><Relationship Id="rId17" Type="http://schemas.openxmlformats.org/officeDocument/2006/relationships/image" Target="../media/image100.wmf"/><Relationship Id="rId2" Type="http://schemas.openxmlformats.org/officeDocument/2006/relationships/notesSlide" Target="../notesSlides/notesSlide19.xml"/><Relationship Id="rId16" Type="http://schemas.openxmlformats.org/officeDocument/2006/relationships/oleObject" Target="../embeddings/oleObject49.bin"/><Relationship Id="rId1" Type="http://schemas.openxmlformats.org/officeDocument/2006/relationships/slideLayout" Target="../slideLayouts/slideLayout6.xml"/><Relationship Id="rId6" Type="http://schemas.openxmlformats.org/officeDocument/2006/relationships/image" Target="../media/image96.wmf"/><Relationship Id="rId11" Type="http://schemas.openxmlformats.org/officeDocument/2006/relationships/oleObject" Target="../embeddings/oleObject47.bin"/><Relationship Id="rId5" Type="http://schemas.openxmlformats.org/officeDocument/2006/relationships/oleObject" Target="../embeddings/oleObject45.bin"/><Relationship Id="rId15" Type="http://schemas.openxmlformats.org/officeDocument/2006/relationships/image" Target="../media/image99.wmf"/><Relationship Id="rId10" Type="http://schemas.openxmlformats.org/officeDocument/2006/relationships/image" Target="../media/image97.wmf"/><Relationship Id="rId4" Type="http://schemas.openxmlformats.org/officeDocument/2006/relationships/image" Target="../media/image95.wmf"/><Relationship Id="rId9" Type="http://schemas.openxmlformats.org/officeDocument/2006/relationships/oleObject" Target="../embeddings/oleObject46.bin"/><Relationship Id="rId14" Type="http://schemas.openxmlformats.org/officeDocument/2006/relationships/oleObject" Target="../embeddings/oleObject48.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1.wmf"/><Relationship Id="rId18" Type="http://schemas.openxmlformats.org/officeDocument/2006/relationships/oleObject" Target="../embeddings/oleObject53.bin"/><Relationship Id="rId3" Type="http://schemas.openxmlformats.org/officeDocument/2006/relationships/image" Target="../media/image101.jpeg"/><Relationship Id="rId7" Type="http://schemas.openxmlformats.org/officeDocument/2006/relationships/image" Target="../media/image109.png"/><Relationship Id="rId12" Type="http://schemas.openxmlformats.org/officeDocument/2006/relationships/oleObject" Target="../embeddings/oleObject50.bin"/><Relationship Id="rId17" Type="http://schemas.openxmlformats.org/officeDocument/2006/relationships/image" Target="../media/image113.wmf"/><Relationship Id="rId2" Type="http://schemas.openxmlformats.org/officeDocument/2006/relationships/notesSlide" Target="../notesSlides/notesSlide21.xml"/><Relationship Id="rId16" Type="http://schemas.openxmlformats.org/officeDocument/2006/relationships/oleObject" Target="../embeddings/oleObject52.bin"/><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16.png"/><Relationship Id="rId5" Type="http://schemas.openxmlformats.org/officeDocument/2006/relationships/image" Target="../media/image104.png"/><Relationship Id="rId15" Type="http://schemas.openxmlformats.org/officeDocument/2006/relationships/image" Target="../media/image112.wmf"/><Relationship Id="rId10" Type="http://schemas.openxmlformats.org/officeDocument/2006/relationships/image" Target="../media/image115.png"/><Relationship Id="rId19" Type="http://schemas.openxmlformats.org/officeDocument/2006/relationships/image" Target="../media/image114.wmf"/><Relationship Id="rId4" Type="http://schemas.openxmlformats.org/officeDocument/2006/relationships/image" Target="../media/image103.png"/><Relationship Id="rId9" Type="http://schemas.openxmlformats.org/officeDocument/2006/relationships/image" Target="../media/image114.png"/><Relationship Id="rId14" Type="http://schemas.openxmlformats.org/officeDocument/2006/relationships/oleObject" Target="../embeddings/oleObject51.bin"/></Relationships>
</file>

<file path=ppt/slides/_rels/slide2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23.wmf"/><Relationship Id="rId18" Type="http://schemas.openxmlformats.org/officeDocument/2006/relationships/image" Target="../media/image134.png"/><Relationship Id="rId3" Type="http://schemas.openxmlformats.org/officeDocument/2006/relationships/image" Target="../media/image117.png"/><Relationship Id="rId7" Type="http://schemas.openxmlformats.org/officeDocument/2006/relationships/image" Target="../media/image121.jpeg"/><Relationship Id="rId12" Type="http://schemas.openxmlformats.org/officeDocument/2006/relationships/oleObject" Target="../embeddings/oleObject55.bin"/><Relationship Id="rId17" Type="http://schemas.openxmlformats.org/officeDocument/2006/relationships/image" Target="../media/image114.wmf"/><Relationship Id="rId2" Type="http://schemas.openxmlformats.org/officeDocument/2006/relationships/notesSlide" Target="../notesSlides/notesSlide22.xml"/><Relationship Id="rId16" Type="http://schemas.openxmlformats.org/officeDocument/2006/relationships/oleObject" Target="../embeddings/oleObject53.bin"/><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2.wmf"/><Relationship Id="rId5" Type="http://schemas.openxmlformats.org/officeDocument/2006/relationships/image" Target="../media/image119.png"/><Relationship Id="rId15" Type="http://schemas.openxmlformats.org/officeDocument/2006/relationships/image" Target="../media/image124.wmf"/><Relationship Id="rId10" Type="http://schemas.openxmlformats.org/officeDocument/2006/relationships/oleObject" Target="../embeddings/oleObject54.bin"/><Relationship Id="rId19" Type="http://schemas.openxmlformats.org/officeDocument/2006/relationships/image" Target="../media/image125.png"/><Relationship Id="rId4" Type="http://schemas.openxmlformats.org/officeDocument/2006/relationships/image" Target="../media/image118.png"/><Relationship Id="rId9" Type="http://schemas.openxmlformats.org/officeDocument/2006/relationships/image" Target="../media/image133.png"/><Relationship Id="rId14" Type="http://schemas.openxmlformats.org/officeDocument/2006/relationships/oleObject" Target="../embeddings/oleObject56.bin"/></Relationships>
</file>

<file path=ppt/slides/_rels/slide25.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23.wmf"/><Relationship Id="rId18" Type="http://schemas.openxmlformats.org/officeDocument/2006/relationships/image" Target="../media/image143.png"/><Relationship Id="rId3" Type="http://schemas.openxmlformats.org/officeDocument/2006/relationships/image" Target="../media/image127.png"/><Relationship Id="rId12" Type="http://schemas.openxmlformats.org/officeDocument/2006/relationships/oleObject" Target="../embeddings/oleObject55.bin"/><Relationship Id="rId17" Type="http://schemas.openxmlformats.org/officeDocument/2006/relationships/image" Target="../media/image114.wmf"/><Relationship Id="rId2" Type="http://schemas.openxmlformats.org/officeDocument/2006/relationships/image" Target="../media/image126.png"/><Relationship Id="rId16" Type="http://schemas.openxmlformats.org/officeDocument/2006/relationships/oleObject" Target="../embeddings/oleObject53.bin"/><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22.wmf"/><Relationship Id="rId5" Type="http://schemas.openxmlformats.org/officeDocument/2006/relationships/image" Target="../media/image129.png"/><Relationship Id="rId15" Type="http://schemas.openxmlformats.org/officeDocument/2006/relationships/image" Target="../media/image124.wmf"/><Relationship Id="rId10" Type="http://schemas.openxmlformats.org/officeDocument/2006/relationships/oleObject" Target="../embeddings/oleObject54.bin"/><Relationship Id="rId19" Type="http://schemas.openxmlformats.org/officeDocument/2006/relationships/image" Target="../media/image131.png"/><Relationship Id="rId4" Type="http://schemas.openxmlformats.org/officeDocument/2006/relationships/image" Target="../media/image128.png"/><Relationship Id="rId9" Type="http://schemas.openxmlformats.org/officeDocument/2006/relationships/image" Target="../media/image142.png"/><Relationship Id="rId14" Type="http://schemas.openxmlformats.org/officeDocument/2006/relationships/oleObject" Target="../embeddings/oleObject56.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124.wmf"/><Relationship Id="rId18" Type="http://schemas.openxmlformats.org/officeDocument/2006/relationships/image" Target="../media/image151.png"/><Relationship Id="rId3" Type="http://schemas.openxmlformats.org/officeDocument/2006/relationships/image" Target="../media/image136.png"/><Relationship Id="rId7" Type="http://schemas.openxmlformats.org/officeDocument/2006/relationships/image" Target="../media/image114.png"/><Relationship Id="rId12" Type="http://schemas.openxmlformats.org/officeDocument/2006/relationships/oleObject" Target="../embeddings/oleObject56.bin"/><Relationship Id="rId17" Type="http://schemas.openxmlformats.org/officeDocument/2006/relationships/image" Target="../media/image140.png"/><Relationship Id="rId2" Type="http://schemas.openxmlformats.org/officeDocument/2006/relationships/image" Target="../media/image135.png"/><Relationship Id="rId16" Type="http://schemas.openxmlformats.org/officeDocument/2006/relationships/image" Target="../media/image139.png"/><Relationship Id="rId20" Type="http://schemas.openxmlformats.org/officeDocument/2006/relationships/image" Target="../media/image153.png"/><Relationship Id="rId1" Type="http://schemas.openxmlformats.org/officeDocument/2006/relationships/slideLayout" Target="../slideLayouts/slideLayout1.xml"/><Relationship Id="rId11" Type="http://schemas.openxmlformats.org/officeDocument/2006/relationships/image" Target="../media/image123.wmf"/><Relationship Id="rId5" Type="http://schemas.openxmlformats.org/officeDocument/2006/relationships/image" Target="../media/image138.png"/><Relationship Id="rId15" Type="http://schemas.openxmlformats.org/officeDocument/2006/relationships/image" Target="../media/image114.wmf"/><Relationship Id="rId10" Type="http://schemas.openxmlformats.org/officeDocument/2006/relationships/oleObject" Target="../embeddings/oleObject55.bin"/><Relationship Id="rId19" Type="http://schemas.openxmlformats.org/officeDocument/2006/relationships/image" Target="../media/image141.jpeg"/><Relationship Id="rId4" Type="http://schemas.openxmlformats.org/officeDocument/2006/relationships/image" Target="../media/image137.png"/><Relationship Id="rId9" Type="http://schemas.openxmlformats.org/officeDocument/2006/relationships/image" Target="../media/image122.wmf"/><Relationship Id="rId14" Type="http://schemas.openxmlformats.org/officeDocument/2006/relationships/oleObject" Target="../embeddings/oleObject53.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124.wmf"/><Relationship Id="rId18" Type="http://schemas.openxmlformats.org/officeDocument/2006/relationships/image" Target="../media/image149.jpeg"/><Relationship Id="rId3" Type="http://schemas.openxmlformats.org/officeDocument/2006/relationships/image" Target="../media/image145.png"/><Relationship Id="rId7" Type="http://schemas.openxmlformats.org/officeDocument/2006/relationships/image" Target="../media/image158.png"/><Relationship Id="rId12" Type="http://schemas.openxmlformats.org/officeDocument/2006/relationships/oleObject" Target="../embeddings/oleObject56.bin"/><Relationship Id="rId17" Type="http://schemas.openxmlformats.org/officeDocument/2006/relationships/image" Target="../media/image160.png"/><Relationship Id="rId2" Type="http://schemas.openxmlformats.org/officeDocument/2006/relationships/image" Target="../media/image144.png"/><Relationship Id="rId16" Type="http://schemas.openxmlformats.org/officeDocument/2006/relationships/image" Target="../media/image148.png"/><Relationship Id="rId20" Type="http://schemas.openxmlformats.org/officeDocument/2006/relationships/image" Target="../media/image150.png"/><Relationship Id="rId1" Type="http://schemas.openxmlformats.org/officeDocument/2006/relationships/slideLayout" Target="../slideLayouts/slideLayout1.xml"/><Relationship Id="rId11" Type="http://schemas.openxmlformats.org/officeDocument/2006/relationships/image" Target="../media/image123.wmf"/><Relationship Id="rId5" Type="http://schemas.openxmlformats.org/officeDocument/2006/relationships/image" Target="../media/image147.png"/><Relationship Id="rId15" Type="http://schemas.openxmlformats.org/officeDocument/2006/relationships/image" Target="../media/image114.wmf"/><Relationship Id="rId10" Type="http://schemas.openxmlformats.org/officeDocument/2006/relationships/oleObject" Target="../embeddings/oleObject55.bin"/><Relationship Id="rId19" Type="http://schemas.openxmlformats.org/officeDocument/2006/relationships/image" Target="../media/image162.png"/><Relationship Id="rId4" Type="http://schemas.openxmlformats.org/officeDocument/2006/relationships/image" Target="../media/image146.png"/><Relationship Id="rId9" Type="http://schemas.openxmlformats.org/officeDocument/2006/relationships/image" Target="../media/image122.wmf"/><Relationship Id="rId14"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124.wmf"/><Relationship Id="rId18" Type="http://schemas.openxmlformats.org/officeDocument/2006/relationships/image" Target="../media/image157.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oleObject" Target="../embeddings/oleObject56.bin"/><Relationship Id="rId17" Type="http://schemas.openxmlformats.org/officeDocument/2006/relationships/image" Target="../media/image168.png"/><Relationship Id="rId2" Type="http://schemas.openxmlformats.org/officeDocument/2006/relationships/image" Target="../media/image152.png"/><Relationship Id="rId16" Type="http://schemas.openxmlformats.org/officeDocument/2006/relationships/image" Target="../media/image162.png"/><Relationship Id="rId20" Type="http://schemas.openxmlformats.org/officeDocument/2006/relationships/image" Target="../media/image159.jpeg"/><Relationship Id="rId1" Type="http://schemas.openxmlformats.org/officeDocument/2006/relationships/slideLayout" Target="../slideLayouts/slideLayout1.xml"/><Relationship Id="rId11" Type="http://schemas.openxmlformats.org/officeDocument/2006/relationships/image" Target="../media/image123.wmf"/><Relationship Id="rId5" Type="http://schemas.openxmlformats.org/officeDocument/2006/relationships/image" Target="../media/image156.png"/><Relationship Id="rId15" Type="http://schemas.openxmlformats.org/officeDocument/2006/relationships/image" Target="../media/image114.wmf"/><Relationship Id="rId10" Type="http://schemas.openxmlformats.org/officeDocument/2006/relationships/oleObject" Target="../embeddings/oleObject55.bin"/><Relationship Id="rId19" Type="http://schemas.openxmlformats.org/officeDocument/2006/relationships/image" Target="../media/image158.jpeg"/><Relationship Id="rId4" Type="http://schemas.openxmlformats.org/officeDocument/2006/relationships/image" Target="../media/image155.png"/><Relationship Id="rId9" Type="http://schemas.openxmlformats.org/officeDocument/2006/relationships/image" Target="../media/image122.wmf"/><Relationship Id="rId14" Type="http://schemas.openxmlformats.org/officeDocument/2006/relationships/oleObject" Target="../embeddings/oleObject53.bin"/></Relationships>
</file>

<file path=ppt/slides/_rels/slide29.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3" Type="http://schemas.openxmlformats.org/officeDocument/2006/relationships/image" Target="../media/image110.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3.png"/><Relationship Id="rId11" Type="http://schemas.openxmlformats.org/officeDocument/2006/relationships/image" Target="../media/image165.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25.png"/><Relationship Id="rId9" Type="http://schemas.openxmlformats.org/officeDocument/2006/relationships/image" Target="../media/image1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70.emf"/><Relationship Id="rId13" Type="http://schemas.openxmlformats.org/officeDocument/2006/relationships/image" Target="../media/image173.wmf"/><Relationship Id="rId3" Type="http://schemas.openxmlformats.org/officeDocument/2006/relationships/image" Target="../media/image183.png"/><Relationship Id="rId7" Type="http://schemas.openxmlformats.org/officeDocument/2006/relationships/image" Target="../media/image169.emf"/><Relationship Id="rId12" Type="http://schemas.openxmlformats.org/officeDocument/2006/relationships/oleObject" Target="../embeddings/oleObject58.bin"/><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68.emf"/><Relationship Id="rId11" Type="http://schemas.openxmlformats.org/officeDocument/2006/relationships/image" Target="../media/image172.wmf"/><Relationship Id="rId5" Type="http://schemas.openxmlformats.org/officeDocument/2006/relationships/image" Target="../media/image139.png"/><Relationship Id="rId10" Type="http://schemas.openxmlformats.org/officeDocument/2006/relationships/oleObject" Target="../embeddings/oleObject57.bin"/><Relationship Id="rId4" Type="http://schemas.openxmlformats.org/officeDocument/2006/relationships/image" Target="../media/image184.png"/><Relationship Id="rId9" Type="http://schemas.openxmlformats.org/officeDocument/2006/relationships/image" Target="../media/image171.emf"/></Relationships>
</file>

<file path=ppt/slides/_rels/slide31.x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image" Target="../media/image174.png"/><Relationship Id="rId7" Type="http://schemas.openxmlformats.org/officeDocument/2006/relationships/oleObject" Target="../embeddings/oleObject57.bin"/><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7.emf"/><Relationship Id="rId11" Type="http://schemas.openxmlformats.org/officeDocument/2006/relationships/image" Target="../media/image148.png"/><Relationship Id="rId5" Type="http://schemas.openxmlformats.org/officeDocument/2006/relationships/image" Target="../media/image176.emf"/><Relationship Id="rId15" Type="http://schemas.openxmlformats.org/officeDocument/2006/relationships/image" Target="../media/image194.png"/><Relationship Id="rId10" Type="http://schemas.openxmlformats.org/officeDocument/2006/relationships/image" Target="../media/image173.wmf"/><Relationship Id="rId4" Type="http://schemas.openxmlformats.org/officeDocument/2006/relationships/image" Target="../media/image175.png"/><Relationship Id="rId9" Type="http://schemas.openxmlformats.org/officeDocument/2006/relationships/oleObject" Target="../embeddings/oleObject58.bin"/><Relationship Id="rId14" Type="http://schemas.openxmlformats.org/officeDocument/2006/relationships/image" Target="../media/image1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29.png"/><Relationship Id="rId7" Type="http://schemas.openxmlformats.org/officeDocument/2006/relationships/image" Target="../media/image180.png"/><Relationship Id="rId12" Type="http://schemas.openxmlformats.org/officeDocument/2006/relationships/image" Target="../media/image98.w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79.png"/><Relationship Id="rId11" Type="http://schemas.openxmlformats.org/officeDocument/2006/relationships/oleObject" Target="../embeddings/oleObject47.bin"/><Relationship Id="rId5" Type="http://schemas.openxmlformats.org/officeDocument/2006/relationships/image" Target="../media/image178.emf"/><Relationship Id="rId15" Type="http://schemas.openxmlformats.org/officeDocument/2006/relationships/image" Target="../media/image156.png"/><Relationship Id="rId10" Type="http://schemas.openxmlformats.org/officeDocument/2006/relationships/image" Target="../media/image110.png"/><Relationship Id="rId4" Type="http://schemas.openxmlformats.org/officeDocument/2006/relationships/image" Target="../media/image195.png"/><Relationship Id="rId9" Type="http://schemas.openxmlformats.org/officeDocument/2006/relationships/image" Target="../media/image109.png"/><Relationship Id="rId14" Type="http://schemas.openxmlformats.org/officeDocument/2006/relationships/image" Target="../media/image138.png"/></Relationships>
</file>

<file path=ppt/slides/_rels/slide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83.jpeg"/></Relationships>
</file>

<file path=ppt/slides/_rels/slide3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88.wmf"/><Relationship Id="rId3" Type="http://schemas.openxmlformats.org/officeDocument/2006/relationships/image" Target="../media/image186.png"/><Relationship Id="rId7" Type="http://schemas.openxmlformats.org/officeDocument/2006/relationships/image" Target="../media/image121.png"/><Relationship Id="rId12" Type="http://schemas.openxmlformats.org/officeDocument/2006/relationships/oleObject" Target="../embeddings/oleObject60.bin"/><Relationship Id="rId2" Type="http://schemas.openxmlformats.org/officeDocument/2006/relationships/image" Target="../media/image185.png"/><Relationship Id="rId1" Type="http://schemas.openxmlformats.org/officeDocument/2006/relationships/slideLayout" Target="../slideLayouts/slideLayout1.xml"/><Relationship Id="rId11" Type="http://schemas.openxmlformats.org/officeDocument/2006/relationships/image" Target="../media/image187.wmf"/><Relationship Id="rId5" Type="http://schemas.openxmlformats.org/officeDocument/2006/relationships/image" Target="../media/image110.png"/><Relationship Id="rId10" Type="http://schemas.openxmlformats.org/officeDocument/2006/relationships/oleObject" Target="../embeddings/oleObject59.bin"/><Relationship Id="rId4" Type="http://schemas.openxmlformats.org/officeDocument/2006/relationships/image" Target="../media/image101.jpeg"/><Relationship Id="rId9" Type="http://schemas.openxmlformats.org/officeDocument/2006/relationships/image" Target="../media/image1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190.png"/><Relationship Id="rId5" Type="http://schemas.openxmlformats.org/officeDocument/2006/relationships/image" Target="../media/image205.png"/><Relationship Id="rId10" Type="http://schemas.openxmlformats.org/officeDocument/2006/relationships/image" Target="../media/image189.png"/><Relationship Id="rId4" Type="http://schemas.openxmlformats.org/officeDocument/2006/relationships/image" Target="../media/image204.png"/><Relationship Id="rId9" Type="http://schemas.openxmlformats.org/officeDocument/2006/relationships/image" Target="../media/image209.png"/></Relationships>
</file>

<file path=ppt/slides/_rels/slide42.xml.rels><?xml version="1.0" encoding="UTF-8" standalone="yes"?>
<Relationships xmlns="http://schemas.openxmlformats.org/package/2006/relationships"><Relationship Id="rId8" Type="http://schemas.openxmlformats.org/officeDocument/2006/relationships/image" Target="../media/image1260.png"/><Relationship Id="rId13" Type="http://schemas.openxmlformats.org/officeDocument/2006/relationships/image" Target="../media/image1310.png"/><Relationship Id="rId3" Type="http://schemas.openxmlformats.org/officeDocument/2006/relationships/image" Target="../media/image192.png"/><Relationship Id="rId7" Type="http://schemas.openxmlformats.org/officeDocument/2006/relationships/image" Target="../media/image1250.png"/><Relationship Id="rId12" Type="http://schemas.openxmlformats.org/officeDocument/2006/relationships/image" Target="../media/image193.emf"/><Relationship Id="rId2" Type="http://schemas.openxmlformats.org/officeDocument/2006/relationships/image" Target="../media/image191.emf"/><Relationship Id="rId1" Type="http://schemas.openxmlformats.org/officeDocument/2006/relationships/slideLayout" Target="../slideLayouts/slideLayout12.xml"/><Relationship Id="rId6" Type="http://schemas.openxmlformats.org/officeDocument/2006/relationships/image" Target="../media/image1240.png"/><Relationship Id="rId11" Type="http://schemas.openxmlformats.org/officeDocument/2006/relationships/image" Target="../media/image1290.png"/><Relationship Id="rId5" Type="http://schemas.openxmlformats.org/officeDocument/2006/relationships/image" Target="../media/image1230.png"/><Relationship Id="rId10" Type="http://schemas.openxmlformats.org/officeDocument/2006/relationships/image" Target="../media/image1280.png"/><Relationship Id="rId4" Type="http://schemas.openxmlformats.org/officeDocument/2006/relationships/image" Target="../media/image1220.png"/><Relationship Id="rId9" Type="http://schemas.openxmlformats.org/officeDocument/2006/relationships/image" Target="../media/image1270.png"/><Relationship Id="rId14" Type="http://schemas.openxmlformats.org/officeDocument/2006/relationships/image" Target="../media/image132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image" Target="../media/image194.wmf"/><Relationship Id="rId7" Type="http://schemas.openxmlformats.org/officeDocument/2006/relationships/image" Target="../media/image196.wmf"/><Relationship Id="rId2" Type="http://schemas.openxmlformats.org/officeDocument/2006/relationships/oleObject" Target="../embeddings/oleObject61.bin"/><Relationship Id="rId1" Type="http://schemas.openxmlformats.org/officeDocument/2006/relationships/slideLayout" Target="../slideLayouts/slideLayout6.xml"/><Relationship Id="rId6" Type="http://schemas.openxmlformats.org/officeDocument/2006/relationships/oleObject" Target="../embeddings/oleObject63.bin"/><Relationship Id="rId11" Type="http://schemas.openxmlformats.org/officeDocument/2006/relationships/image" Target="../media/image198.wmf"/><Relationship Id="rId5" Type="http://schemas.openxmlformats.org/officeDocument/2006/relationships/image" Target="../media/image195.w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197.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image" Target="../media/image199.wmf"/><Relationship Id="rId7" Type="http://schemas.openxmlformats.org/officeDocument/2006/relationships/image" Target="../media/image201.wmf"/><Relationship Id="rId2" Type="http://schemas.openxmlformats.org/officeDocument/2006/relationships/oleObject" Target="../embeddings/oleObject66.bin"/><Relationship Id="rId1" Type="http://schemas.openxmlformats.org/officeDocument/2006/relationships/slideLayout" Target="../slideLayouts/slideLayout6.xml"/><Relationship Id="rId6" Type="http://schemas.openxmlformats.org/officeDocument/2006/relationships/oleObject" Target="../embeddings/oleObject68.bin"/><Relationship Id="rId11" Type="http://schemas.openxmlformats.org/officeDocument/2006/relationships/image" Target="../media/image203.wmf"/><Relationship Id="rId5" Type="http://schemas.openxmlformats.org/officeDocument/2006/relationships/image" Target="../media/image200.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202.wmf"/></Relationships>
</file>

<file path=ppt/slides/_rels/slide45.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11.png"/><Relationship Id="rId11" Type="http://schemas.openxmlformats.org/officeDocument/2006/relationships/image" Target="../media/image224.png"/><Relationship Id="rId5" Type="http://schemas.openxmlformats.org/officeDocument/2006/relationships/image" Target="../media/image210.png"/><Relationship Id="rId10" Type="http://schemas.openxmlformats.org/officeDocument/2006/relationships/image" Target="../media/image214.jpeg"/><Relationship Id="rId4" Type="http://schemas.openxmlformats.org/officeDocument/2006/relationships/image" Target="../media/image217.png"/><Relationship Id="rId9" Type="http://schemas.openxmlformats.org/officeDocument/2006/relationships/image" Target="../media/image213.png"/></Relationships>
</file>

<file path=ppt/slides/_rels/slide4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260.png"/><Relationship Id="rId7" Type="http://schemas.openxmlformats.org/officeDocument/2006/relationships/image" Target="../media/image220.png"/><Relationship Id="rId2" Type="http://schemas.openxmlformats.org/officeDocument/2006/relationships/image" Target="../media/image2250.png"/><Relationship Id="rId1" Type="http://schemas.openxmlformats.org/officeDocument/2006/relationships/slideLayout" Target="../slideLayouts/slideLayout1.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5.png"/><Relationship Id="rId9" Type="http://schemas.openxmlformats.org/officeDocument/2006/relationships/image" Target="../media/image21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23.emf"/><Relationship Id="rId7" Type="http://schemas.openxmlformats.org/officeDocument/2006/relationships/image" Target="../media/image239.png"/><Relationship Id="rId2" Type="http://schemas.openxmlformats.org/officeDocument/2006/relationships/image" Target="../media/image222.png"/><Relationship Id="rId1" Type="http://schemas.openxmlformats.org/officeDocument/2006/relationships/slideLayout" Target="../slideLayouts/slideLayout1.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image" Target="../media/image2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jpeg"/><Relationship Id="rId4" Type="http://schemas.openxmlformats.org/officeDocument/2006/relationships/image" Target="../media/image20.emf"/><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6.wmf"/><Relationship Id="rId5" Type="http://schemas.openxmlformats.org/officeDocument/2006/relationships/oleObject" Target="../embeddings/oleObject2.bin"/><Relationship Id="rId4" Type="http://schemas.openxmlformats.org/officeDocument/2006/relationships/image" Target="../media/image35.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CE80842-F448-46BB-B42D-C2BF8CCD1AEF}"/>
              </a:ext>
            </a:extLst>
          </p:cNvPr>
          <p:cNvSpPr>
            <a:spLocks noGrp="1" noChangeArrowheads="1"/>
          </p:cNvSpPr>
          <p:nvPr>
            <p:ph type="ctrTitle"/>
          </p:nvPr>
        </p:nvSpPr>
        <p:spPr>
          <a:xfrm>
            <a:off x="609600" y="1786005"/>
            <a:ext cx="7698581" cy="1581369"/>
          </a:xfrm>
        </p:spPr>
        <p:txBody>
          <a:bodyPr/>
          <a:lstStyle/>
          <a:p>
            <a:r>
              <a:rPr lang="en-US" altLang="zh-TW" b="1" dirty="0"/>
              <a:t> </a:t>
            </a:r>
            <a:br>
              <a:rPr lang="en-US" altLang="zh-TW" b="1" dirty="0"/>
            </a:br>
            <a:br>
              <a:rPr lang="en-US" altLang="zh-TW" sz="3200" b="1" dirty="0"/>
            </a:br>
            <a:r>
              <a:rPr lang="en-US" altLang="zh-TW" sz="3200" b="1" dirty="0"/>
              <a:t>SH-wave scattering problem of </a:t>
            </a:r>
            <a:br>
              <a:rPr lang="en-US" altLang="zh-TW" sz="3200" b="1" dirty="0"/>
            </a:br>
            <a:r>
              <a:rPr lang="en-US" altLang="zh-TW" sz="3200" b="1" dirty="0"/>
              <a:t>an arbitrary shaped hill by using </a:t>
            </a:r>
            <a:br>
              <a:rPr lang="en-US" altLang="zh-TW" sz="3200" b="1" dirty="0"/>
            </a:br>
            <a:r>
              <a:rPr lang="en-US" altLang="zh-TW" sz="3200" b="1" dirty="0"/>
              <a:t>the boundary integral quadrature method</a:t>
            </a:r>
          </a:p>
        </p:txBody>
      </p:sp>
      <p:sp>
        <p:nvSpPr>
          <p:cNvPr id="13315" name="Rectangle 9" descr="Rectangle: Click to edit Master text styles&#10;Second level&#10;Third level&#10;Fourth level&#10;Fifth level">
            <a:extLst>
              <a:ext uri="{FF2B5EF4-FFF2-40B4-BE49-F238E27FC236}">
                <a16:creationId xmlns:a16="http://schemas.microsoft.com/office/drawing/2014/main" id="{45B0A876-D676-4796-A490-4F7BAD8B88BE}"/>
              </a:ext>
            </a:extLst>
          </p:cNvPr>
          <p:cNvSpPr>
            <a:spLocks noChangeArrowheads="1"/>
          </p:cNvSpPr>
          <p:nvPr/>
        </p:nvSpPr>
        <p:spPr bwMode="auto">
          <a:xfrm>
            <a:off x="1092200" y="4267200"/>
            <a:ext cx="547608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nSpc>
                <a:spcPct val="80000"/>
              </a:lnSpc>
              <a:spcBef>
                <a:spcPct val="15000"/>
              </a:spcBef>
              <a:buFontTx/>
              <a:buNone/>
            </a:pPr>
            <a:r>
              <a:rPr lang="en-US" altLang="zh-TW" sz="2400" b="1" dirty="0"/>
              <a:t>Date: July</a:t>
            </a:r>
            <a:r>
              <a:rPr lang="zh-TW" altLang="en-US" sz="2400" b="1" dirty="0"/>
              <a:t> </a:t>
            </a:r>
            <a:r>
              <a:rPr lang="en-US" altLang="zh-TW" sz="2400" b="1" dirty="0"/>
              <a:t>03, 2025</a:t>
            </a:r>
          </a:p>
          <a:p>
            <a:pPr>
              <a:lnSpc>
                <a:spcPct val="80000"/>
              </a:lnSpc>
              <a:spcBef>
                <a:spcPct val="15000"/>
              </a:spcBef>
              <a:buFontTx/>
              <a:buNone/>
            </a:pPr>
            <a:r>
              <a:rPr lang="en-US" altLang="zh-TW" sz="2400" b="1" dirty="0"/>
              <a:t>Time: 16:30~16:50 </a:t>
            </a:r>
          </a:p>
          <a:p>
            <a:pPr>
              <a:lnSpc>
                <a:spcPct val="80000"/>
              </a:lnSpc>
              <a:spcBef>
                <a:spcPct val="15000"/>
              </a:spcBef>
              <a:buFontTx/>
              <a:buNone/>
            </a:pPr>
            <a:r>
              <a:rPr lang="en-US" altLang="zh-TW" sz="2400" b="1" dirty="0"/>
              <a:t>Place: Room 503, </a:t>
            </a:r>
          </a:p>
          <a:p>
            <a:pPr>
              <a:lnSpc>
                <a:spcPct val="80000"/>
              </a:lnSpc>
              <a:spcBef>
                <a:spcPct val="15000"/>
              </a:spcBef>
              <a:buFontTx/>
              <a:buNone/>
            </a:pPr>
            <a:r>
              <a:rPr lang="en-US" altLang="zh-TW" sz="2400" b="1" dirty="0"/>
              <a:t>Kobe International Conference Center</a:t>
            </a:r>
          </a:p>
          <a:p>
            <a:pPr>
              <a:lnSpc>
                <a:spcPct val="80000"/>
              </a:lnSpc>
              <a:spcBef>
                <a:spcPct val="15000"/>
              </a:spcBef>
              <a:buFontTx/>
              <a:buNone/>
            </a:pPr>
            <a:r>
              <a:rPr lang="en-US" altLang="zh-TW" sz="2400" b="1" dirty="0"/>
              <a:t>Kobe, JAPAN</a:t>
            </a:r>
          </a:p>
        </p:txBody>
      </p:sp>
      <p:pic>
        <p:nvPicPr>
          <p:cNvPr id="13316" name="Picture 11" descr="「TKU LOGO」的圖片搜尋結果">
            <a:extLst>
              <a:ext uri="{FF2B5EF4-FFF2-40B4-BE49-F238E27FC236}">
                <a16:creationId xmlns:a16="http://schemas.microsoft.com/office/drawing/2014/main" id="{7DDCF970-3245-476A-B77B-89680F3BD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963"/>
            <a:ext cx="16002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日期版面配置區 1">
            <a:extLst>
              <a:ext uri="{FF2B5EF4-FFF2-40B4-BE49-F238E27FC236}">
                <a16:creationId xmlns:a16="http://schemas.microsoft.com/office/drawing/2014/main" id="{79AD3FC0-8093-4892-B22D-DB5F3E7B9793}"/>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dirty="0">
                <a:solidFill>
                  <a:schemeClr val="tx1"/>
                </a:solidFill>
                <a:latin typeface="Comic Sans MS" panose="030F0702030302020204" pitchFamily="66" charset="0"/>
              </a:rPr>
              <a:t>2025/07/03</a:t>
            </a:r>
          </a:p>
        </p:txBody>
      </p:sp>
      <p:sp>
        <p:nvSpPr>
          <p:cNvPr id="13318" name="矩形 2">
            <a:extLst>
              <a:ext uri="{FF2B5EF4-FFF2-40B4-BE49-F238E27FC236}">
                <a16:creationId xmlns:a16="http://schemas.microsoft.com/office/drawing/2014/main" id="{5CE8B859-EFB9-4044-98A8-93871EABAE10}"/>
              </a:ext>
            </a:extLst>
          </p:cNvPr>
          <p:cNvSpPr>
            <a:spLocks noChangeArrowheads="1"/>
          </p:cNvSpPr>
          <p:nvPr/>
        </p:nvSpPr>
        <p:spPr bwMode="auto">
          <a:xfrm>
            <a:off x="-317500" y="3541443"/>
            <a:ext cx="94511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0"/>
              </a:spcBef>
              <a:spcAft>
                <a:spcPts val="600"/>
              </a:spcAft>
              <a:buClrTx/>
              <a:buSzTx/>
              <a:buNone/>
            </a:pPr>
            <a:r>
              <a:rPr lang="en-US" altLang="zh-TW" sz="2600" b="1" i="1" u="sng" dirty="0"/>
              <a:t>Jia-Wei Lee</a:t>
            </a:r>
            <a:r>
              <a:rPr lang="en-US" altLang="zh-TW" sz="2600" b="1" dirty="0"/>
              <a:t>, Yu-Wei Wang, Shing-Kai Kao &amp; Jeng-Tzong Chen</a:t>
            </a:r>
            <a:endParaRPr lang="zh-TW" altLang="zh-TW" sz="2600" b="1" dirty="0"/>
          </a:p>
        </p:txBody>
      </p:sp>
      <p:pic>
        <p:nvPicPr>
          <p:cNvPr id="13319" name="圖片 1">
            <a:extLst>
              <a:ext uri="{FF2B5EF4-FFF2-40B4-BE49-F238E27FC236}">
                <a16:creationId xmlns:a16="http://schemas.microsoft.com/office/drawing/2014/main" id="{F1B79A7F-D3DE-4115-9B92-8E3862FE46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0281" y="4568825"/>
            <a:ext cx="15605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海洋大學校徽">
            <a:extLst>
              <a:ext uri="{FF2B5EF4-FFF2-40B4-BE49-F238E27FC236}">
                <a16:creationId xmlns:a16="http://schemas.microsoft.com/office/drawing/2014/main" id="{D40965DE-C048-48DF-8074-4EE2354B9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8137"/>
            <a:ext cx="1869510" cy="1804142"/>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a:extLst>
              <a:ext uri="{FF2B5EF4-FFF2-40B4-BE49-F238E27FC236}">
                <a16:creationId xmlns:a16="http://schemas.microsoft.com/office/drawing/2014/main" id="{3D6C32FB-6862-4EAF-B3EB-5AA127BDB259}"/>
              </a:ext>
            </a:extLst>
          </p:cNvPr>
          <p:cNvPicPr>
            <a:picLocks noChangeAspect="1"/>
          </p:cNvPicPr>
          <p:nvPr/>
        </p:nvPicPr>
        <p:blipFill>
          <a:blip r:embed="rId6"/>
          <a:stretch>
            <a:fillRect/>
          </a:stretch>
        </p:blipFill>
        <p:spPr>
          <a:xfrm>
            <a:off x="3539201" y="251304"/>
            <a:ext cx="5426999" cy="1421921"/>
          </a:xfrm>
          <a:prstGeom prst="rect">
            <a:avLst/>
          </a:prstGeom>
        </p:spPr>
      </p:pic>
      <p:pic>
        <p:nvPicPr>
          <p:cNvPr id="4" name="圖片 3">
            <a:extLst>
              <a:ext uri="{FF2B5EF4-FFF2-40B4-BE49-F238E27FC236}">
                <a16:creationId xmlns:a16="http://schemas.microsoft.com/office/drawing/2014/main" id="{EA1200E5-D630-4885-858C-21CD2F20950F}"/>
              </a:ext>
            </a:extLst>
          </p:cNvPr>
          <p:cNvPicPr>
            <a:picLocks noChangeAspect="1"/>
          </p:cNvPicPr>
          <p:nvPr/>
        </p:nvPicPr>
        <p:blipFill>
          <a:blip r:embed="rId7"/>
          <a:stretch>
            <a:fillRect/>
          </a:stretch>
        </p:blipFill>
        <p:spPr>
          <a:xfrm>
            <a:off x="4114800" y="4280199"/>
            <a:ext cx="2895600" cy="1114807"/>
          </a:xfrm>
          <a:prstGeom prst="rect">
            <a:avLst/>
          </a:prstGeom>
        </p:spPr>
      </p:pic>
    </p:spTree>
    <p:extLst>
      <p:ext uri="{BB962C8B-B14F-4D97-AF65-F5344CB8AC3E}">
        <p14:creationId xmlns:p14="http://schemas.microsoft.com/office/powerpoint/2010/main" val="3379661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60400" y="156010"/>
            <a:ext cx="7772400" cy="66400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Problem statement</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dirty="0"/>
              <a:t>2025/07/03</a:t>
            </a:r>
            <a:endParaRPr lang="zh-TW" altLang="en-US"/>
          </a:p>
        </p:txBody>
      </p:sp>
      <p:sp>
        <p:nvSpPr>
          <p:cNvPr id="7" name="矩形 6"/>
          <p:cNvSpPr/>
          <p:nvPr/>
        </p:nvSpPr>
        <p:spPr>
          <a:xfrm>
            <a:off x="549259" y="1783041"/>
            <a:ext cx="3780202" cy="461665"/>
          </a:xfrm>
          <a:prstGeom prst="rect">
            <a:avLst/>
          </a:prstGeom>
        </p:spPr>
        <p:txBody>
          <a:bodyPr wrap="none">
            <a:spAutoFit/>
          </a:bodyPr>
          <a:lstStyle/>
          <a:p>
            <a:r>
              <a:rPr lang="en-US" altLang="zh-TW" sz="2400" dirty="0">
                <a:latin typeface="Times New Roman" panose="02020603050405020304" pitchFamily="18" charset="0"/>
                <a:cs typeface="Times New Roman" panose="02020603050405020304" pitchFamily="18" charset="0"/>
              </a:rPr>
              <a:t>SH-wave scattering problem </a:t>
            </a:r>
          </a:p>
        </p:txBody>
      </p:sp>
      <p:sp>
        <p:nvSpPr>
          <p:cNvPr id="8" name="文字方塊 7">
            <a:extLst>
              <a:ext uri="{FF2B5EF4-FFF2-40B4-BE49-F238E27FC236}">
                <a16:creationId xmlns:a16="http://schemas.microsoft.com/office/drawing/2014/main" id="{EED9214B-3BAA-4D01-BF8B-664692F789F2}"/>
              </a:ext>
            </a:extLst>
          </p:cNvPr>
          <p:cNvSpPr txBox="1"/>
          <p:nvPr/>
        </p:nvSpPr>
        <p:spPr>
          <a:xfrm>
            <a:off x="5594554" y="1295400"/>
            <a:ext cx="1766897" cy="868323"/>
          </a:xfrm>
          <a:prstGeom prst="roundRect">
            <a:avLst/>
          </a:prstGeom>
          <a:noFill/>
          <a:ln w="19050">
            <a:solidFill>
              <a:schemeClr val="tx1"/>
            </a:solidFill>
          </a:ln>
        </p:spPr>
        <p:txBody>
          <a:bodyPr wrap="none" rtlCol="0">
            <a:spAutoFit/>
          </a:bodyPr>
          <a:lstStyle/>
          <a:p>
            <a:pPr marL="385763" indent="-385763">
              <a:buFont typeface="+mj-lt"/>
              <a:buAutoNum type="arabicPeriod"/>
            </a:pP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Linear elastic</a:t>
            </a:r>
          </a:p>
          <a:p>
            <a:pPr marL="385763" indent="-385763">
              <a:buFont typeface="+mj-lt"/>
              <a:buAutoNum type="arabicPeriod"/>
            </a:pP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Isotropic</a:t>
            </a:r>
          </a:p>
          <a:p>
            <a:pPr marL="385763" indent="-385763">
              <a:buFont typeface="+mj-lt"/>
              <a:buAutoNum type="arabicPeriod"/>
            </a:pP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Homogeneous</a:t>
            </a:r>
            <a:endParaRPr lang="zh-TW" altLang="en-US" sz="1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a:xfrm>
            <a:off x="5075224" y="820019"/>
            <a:ext cx="2523832" cy="369332"/>
          </a:xfrm>
          <a:prstGeom prst="rect">
            <a:avLst/>
          </a:prstGeom>
        </p:spPr>
        <p:txBody>
          <a:bodyPr wrap="none">
            <a:spAutoFit/>
          </a:bodyPr>
          <a:lstStyle/>
          <a:p>
            <a:pPr marL="214313" indent="-214313">
              <a:buFont typeface="Arial" panose="020B0604020202020204" pitchFamily="34" charset="0"/>
              <a:buChar char="•"/>
            </a:pPr>
            <a:r>
              <a:rPr lang="en-US" altLang="zh-TW" dirty="0">
                <a:latin typeface="Times New Roman" panose="02020603050405020304" pitchFamily="18" charset="0"/>
                <a:cs typeface="Times New Roman" panose="02020603050405020304" pitchFamily="18" charset="0"/>
              </a:rPr>
              <a:t>Materials Assumptions</a:t>
            </a:r>
            <a:endParaRPr lang="zh-TW" altLang="en-US" dirty="0">
              <a:latin typeface="Times New Roman" panose="02020603050405020304" pitchFamily="18" charset="0"/>
              <a:cs typeface="Times New Roman" panose="02020603050405020304" pitchFamily="18" charset="0"/>
            </a:endParaRPr>
          </a:p>
        </p:txBody>
      </p:sp>
      <p:sp>
        <p:nvSpPr>
          <p:cNvPr id="10" name="箭號: 向右 49">
            <a:extLst>
              <a:ext uri="{FF2B5EF4-FFF2-40B4-BE49-F238E27FC236}">
                <a16:creationId xmlns:a16="http://schemas.microsoft.com/office/drawing/2014/main" id="{81B5D575-0FFE-41F2-8041-19150504DC21}"/>
              </a:ext>
            </a:extLst>
          </p:cNvPr>
          <p:cNvSpPr/>
          <p:nvPr/>
        </p:nvSpPr>
        <p:spPr>
          <a:xfrm>
            <a:off x="358098" y="3887994"/>
            <a:ext cx="849798" cy="2975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A0AA34D3-382B-4475-B217-521BA4884ED1}"/>
              </a:ext>
            </a:extLst>
          </p:cNvPr>
          <p:cNvSpPr txBox="1"/>
          <p:nvPr/>
        </p:nvSpPr>
        <p:spPr>
          <a:xfrm>
            <a:off x="155331" y="3464413"/>
            <a:ext cx="1133644" cy="443198"/>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SH-waves</a:t>
            </a:r>
            <a:endParaRPr lang="zh-TW" altLang="en-US" dirty="0">
              <a:latin typeface="Times New Roman" panose="02020603050405020304" pitchFamily="18" charset="0"/>
              <a:cs typeface="Times New Roman" panose="02020603050405020304" pitchFamily="18" charset="0"/>
            </a:endParaRPr>
          </a:p>
        </p:txBody>
      </p:sp>
      <p:sp>
        <p:nvSpPr>
          <p:cNvPr id="12" name="箭號: 向下 15">
            <a:extLst>
              <a:ext uri="{FF2B5EF4-FFF2-40B4-BE49-F238E27FC236}">
                <a16:creationId xmlns:a16="http://schemas.microsoft.com/office/drawing/2014/main" id="{611E0FE0-DDB2-46E5-97A3-001A985C0610}"/>
              </a:ext>
            </a:extLst>
          </p:cNvPr>
          <p:cNvSpPr/>
          <p:nvPr/>
        </p:nvSpPr>
        <p:spPr>
          <a:xfrm>
            <a:off x="6337140" y="2163723"/>
            <a:ext cx="270000" cy="36492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0C032F8B-BEF9-4549-AE47-78BC91B2558A}"/>
              </a:ext>
            </a:extLst>
          </p:cNvPr>
          <p:cNvSpPr txBox="1"/>
          <p:nvPr/>
        </p:nvSpPr>
        <p:spPr>
          <a:xfrm>
            <a:off x="4801994" y="2515974"/>
            <a:ext cx="3610291" cy="357545"/>
          </a:xfrm>
          <a:prstGeom prst="roundRect">
            <a:avLst/>
          </a:prstGeom>
          <a:noFill/>
          <a:ln w="19050">
            <a:solidFill>
              <a:schemeClr val="tx1"/>
            </a:solidFill>
          </a:ln>
        </p:spPr>
        <p:txBody>
          <a:bodyPr wrap="square" rtlCol="0">
            <a:spAutoFit/>
          </a:bodyPr>
          <a:lstStyle/>
          <a:p>
            <a:pPr algn="ctr"/>
            <a:r>
              <a:rPr lang="en-US" altLang="zh-TW" sz="1500" dirty="0">
                <a:latin typeface="Times New Roman" panose="02020603050405020304" pitchFamily="18" charset="0"/>
                <a:cs typeface="Times New Roman" panose="02020603050405020304" pitchFamily="18" charset="0"/>
              </a:rPr>
              <a:t>Two-dimensional Helmholtz equation</a:t>
            </a:r>
            <a:endParaRPr lang="zh-TW" altLang="en-US" sz="15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23" name="群組 22">
            <a:extLst>
              <a:ext uri="{FF2B5EF4-FFF2-40B4-BE49-F238E27FC236}">
                <a16:creationId xmlns:a16="http://schemas.microsoft.com/office/drawing/2014/main" id="{D434C3D1-4764-3CE1-FBE8-D7ACD8841162}"/>
              </a:ext>
            </a:extLst>
          </p:cNvPr>
          <p:cNvGrpSpPr/>
          <p:nvPr/>
        </p:nvGrpSpPr>
        <p:grpSpPr>
          <a:xfrm>
            <a:off x="2401199" y="5147034"/>
            <a:ext cx="3935941" cy="971613"/>
            <a:chOff x="3059753" y="5486623"/>
            <a:chExt cx="5247920" cy="1295483"/>
          </a:xfrm>
        </p:grpSpPr>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B928741B-89D6-4F5D-8515-17F9EC0E6CD4}"/>
                    </a:ext>
                  </a:extLst>
                </p:cNvPr>
                <p:cNvSpPr txBox="1"/>
                <p:nvPr/>
              </p:nvSpPr>
              <p:spPr>
                <a:xfrm>
                  <a:off x="3059753" y="5509964"/>
                  <a:ext cx="3967831" cy="1272142"/>
                </a:xfrm>
                <a:prstGeom prst="rect">
                  <a:avLst/>
                </a:prstGeom>
                <a:noFill/>
                <a:ln w="38100">
                  <a:noFill/>
                </a:ln>
              </p:spPr>
              <p:txBody>
                <a:bodyPr wrap="square" rtlCol="0">
                  <a:spAutoFit/>
                </a:bodyPr>
                <a:lstStyle/>
                <a:p>
                  <a:pPr>
                    <a:spcBef>
                      <a:spcPct val="0"/>
                    </a:spcBef>
                    <a:buClrTx/>
                    <a:buSzTx/>
                    <a:buFontTx/>
                    <a:buNone/>
                  </a:pPr>
                  <a14:m>
                    <m:oMath xmlns:m="http://schemas.openxmlformats.org/officeDocument/2006/math">
                      <m:r>
                        <a:rPr lang="en-US" altLang="zh-TW" sz="1400" i="1">
                          <a:solidFill>
                            <a:schemeClr val="tx2"/>
                          </a:solidFill>
                          <a:latin typeface="Cambria Math" panose="02040503050406030204" pitchFamily="18" charset="0"/>
                          <a:cs typeface="Times New Roman" panose="02020603050405020304" pitchFamily="18" charset="0"/>
                        </a:rPr>
                        <m:t>𝑢</m:t>
                      </m:r>
                      <m:d>
                        <m:dPr>
                          <m:ctrlPr>
                            <a:rPr lang="en-US" altLang="zh-TW" sz="1400" i="1">
                              <a:solidFill>
                                <a:schemeClr val="tx2"/>
                              </a:solidFill>
                              <a:latin typeface="Cambria Math" panose="02040503050406030204" pitchFamily="18" charset="0"/>
                              <a:cs typeface="Times New Roman" panose="02020603050405020304" pitchFamily="18" charset="0"/>
                            </a:rPr>
                          </m:ctrlPr>
                        </m:dPr>
                        <m:e>
                          <m:r>
                            <a:rPr lang="en-US" altLang="zh-TW" sz="1400" b="1">
                              <a:solidFill>
                                <a:schemeClr val="tx2"/>
                              </a:solidFill>
                              <a:latin typeface="Cambria Math" panose="02040503050406030204" pitchFamily="18" charset="0"/>
                              <a:cs typeface="Times New Roman" panose="02020603050405020304" pitchFamily="18" charset="0"/>
                            </a:rPr>
                            <m:t>𝐱</m:t>
                          </m:r>
                        </m:e>
                      </m:d>
                    </m:oMath>
                  </a14:m>
                  <a:r>
                    <a:rPr lang="en-US" altLang="zh-TW" sz="1400" dirty="0">
                      <a:solidFill>
                        <a:schemeClr val="tx2"/>
                      </a:solidFill>
                      <a:ea typeface="標楷體" panose="03000509000000000000" pitchFamily="65" charset="-120"/>
                      <a:cs typeface="Times New Roman" panose="02020603050405020304" pitchFamily="18" charset="0"/>
                    </a:rPr>
                    <a:t> : </a:t>
                  </a:r>
                  <a:r>
                    <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anti-plane displacement</a:t>
                  </a:r>
                </a:p>
                <a:p>
                  <a:pPr>
                    <a:spcAft>
                      <a:spcPts val="0"/>
                    </a:spcAft>
                  </a:pPr>
                  <a14:m>
                    <m:oMath xmlns:m="http://schemas.openxmlformats.org/officeDocument/2006/math">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𝑘</m:t>
                      </m:r>
                    </m:oMath>
                  </a14:m>
                  <a:r>
                    <a:rPr lang="en-US" altLang="zh-TW" sz="1400" dirty="0">
                      <a:solidFill>
                        <a:schemeClr val="tx2"/>
                      </a:solidFill>
                      <a:ea typeface="標楷體" panose="03000509000000000000" pitchFamily="65" charset="-120"/>
                      <a:cs typeface="Times New Roman" panose="02020603050405020304" pitchFamily="18" charset="0"/>
                    </a:rPr>
                    <a:t> : </a:t>
                  </a:r>
                  <a:r>
                    <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Wave number</a:t>
                  </a:r>
                  <a:endParaRPr lang="en-US" altLang="zh-TW" sz="1400" i="1"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14:m>
                    <m:oMath xmlns:m="http://schemas.openxmlformats.org/officeDocument/2006/math">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𝐺</m:t>
                      </m:r>
                    </m:oMath>
                  </a14:m>
                  <a:r>
                    <a:rPr lang="en-US" altLang="zh-TW" sz="1400" dirty="0">
                      <a:solidFill>
                        <a:schemeClr val="tx2"/>
                      </a:solidFill>
                      <a:ea typeface="標楷體" panose="03000509000000000000" pitchFamily="65" charset="-120"/>
                      <a:cs typeface="Times New Roman" panose="02020603050405020304" pitchFamily="18" charset="0"/>
                    </a:rPr>
                    <a:t>: </a:t>
                  </a:r>
                  <a:r>
                    <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Shear modulus</a:t>
                  </a:r>
                  <a:endParaRPr lang="en-US" altLang="zh-TW" sz="1400" dirty="0">
                    <a:solidFill>
                      <a:schemeClr val="tx2"/>
                    </a:solidFill>
                    <a:latin typeface="Cambria Math" panose="02040503050406030204" pitchFamily="18" charset="0"/>
                    <a:ea typeface="標楷體" panose="03000509000000000000" pitchFamily="65" charset="-120"/>
                    <a:cs typeface="Times New Roman" panose="02020603050405020304" pitchFamily="18" charset="0"/>
                  </a:endParaRPr>
                </a:p>
                <a:p>
                  <a:pPr>
                    <a:spcAft>
                      <a:spcPts val="0"/>
                    </a:spcAft>
                  </a:pPr>
                  <a14:m>
                    <m:oMath xmlns:m="http://schemas.openxmlformats.org/officeDocument/2006/math">
                      <m:sSub>
                        <m:sSubPr>
                          <m:ctrlP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𝐴</m:t>
                          </m:r>
                        </m:e>
                        <m:sub>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0</m:t>
                          </m:r>
                        </m:sub>
                      </m:sSub>
                    </m:oMath>
                  </a14:m>
                  <a:r>
                    <a:rPr lang="en-US" altLang="zh-TW" sz="1400" dirty="0">
                      <a:solidFill>
                        <a:schemeClr val="tx2"/>
                      </a:solidFill>
                      <a:ea typeface="標楷體" panose="03000509000000000000" pitchFamily="65" charset="-120"/>
                      <a:cs typeface="Times New Roman" panose="02020603050405020304" pitchFamily="18" charset="0"/>
                    </a:rPr>
                    <a:t> : </a:t>
                  </a:r>
                  <a:r>
                    <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Amplitude of SH-wave</a:t>
                  </a:r>
                </a:p>
              </p:txBody>
            </p:sp>
          </mc:Choice>
          <mc:Fallback xmlns="">
            <p:sp>
              <p:nvSpPr>
                <p:cNvPr id="24" name="文字方塊 23">
                  <a:extLst>
                    <a:ext uri="{FF2B5EF4-FFF2-40B4-BE49-F238E27FC236}">
                      <a16:creationId xmlns:a16="http://schemas.microsoft.com/office/drawing/2014/main" id="{B928741B-89D6-4F5D-8515-17F9EC0E6CD4}"/>
                    </a:ext>
                  </a:extLst>
                </p:cNvPr>
                <p:cNvSpPr txBox="1">
                  <a:spLocks noRot="1" noChangeAspect="1" noMove="1" noResize="1" noEditPoints="1" noAdjustHandles="1" noChangeArrowheads="1" noChangeShapeType="1" noTextEdit="1"/>
                </p:cNvSpPr>
                <p:nvPr/>
              </p:nvSpPr>
              <p:spPr>
                <a:xfrm>
                  <a:off x="3059753" y="5509964"/>
                  <a:ext cx="3967831" cy="1272142"/>
                </a:xfrm>
                <a:prstGeom prst="rect">
                  <a:avLst/>
                </a:prstGeom>
                <a:blipFill>
                  <a:blip r:embed="rId4"/>
                  <a:stretch>
                    <a:fillRect t="-1911" b="-5732"/>
                  </a:stretch>
                </a:blipFill>
                <a:ln w="3810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D1AC8F1A-9E2C-49F0-856F-3BB84054E0B0}"/>
                    </a:ext>
                  </a:extLst>
                </p:cNvPr>
                <p:cNvSpPr/>
                <p:nvPr/>
              </p:nvSpPr>
              <p:spPr>
                <a:xfrm>
                  <a:off x="6312255" y="5486623"/>
                  <a:ext cx="1995418" cy="1295483"/>
                </a:xfrm>
                <a:prstGeom prst="rect">
                  <a:avLst/>
                </a:prstGeom>
              </p:spPr>
              <p:txBody>
                <a:bodyPr wrap="none">
                  <a:spAutoFit/>
                </a:bodyPr>
                <a:lstStyle/>
                <a:p>
                  <a:pPr>
                    <a:spcBef>
                      <a:spcPct val="0"/>
                    </a:spcBef>
                    <a:buClrTx/>
                    <a:buSzTx/>
                    <a:buFontTx/>
                    <a:buNone/>
                  </a:pPr>
                  <a14:m>
                    <m:oMath xmlns:m="http://schemas.openxmlformats.org/officeDocument/2006/math">
                      <m:r>
                        <a:rPr lang="zh-TW" altLang="en-US"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𝛼</m:t>
                      </m:r>
                    </m:oMath>
                  </a14:m>
                  <a:r>
                    <a:rPr lang="en-US" altLang="zh-TW" sz="1400" dirty="0">
                      <a:ea typeface="標楷體" panose="03000509000000000000" pitchFamily="65" charset="-120"/>
                      <a:cs typeface="Times New Roman" panose="02020603050405020304" pitchFamily="18" charset="0"/>
                    </a:rPr>
                    <a:t> : </a:t>
                  </a:r>
                  <a:r>
                    <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Incident angle</a:t>
                  </a:r>
                </a:p>
                <a:p>
                  <a:pPr>
                    <a:spcAft>
                      <a:spcPts val="0"/>
                    </a:spcAft>
                  </a:pPr>
                  <a14:m>
                    <m:oMath xmlns:m="http://schemas.openxmlformats.org/officeDocument/2006/math">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𝐷</m:t>
                      </m:r>
                    </m:oMath>
                  </a14:m>
                  <a:r>
                    <a:rPr lang="en-US" altLang="zh-TW" sz="1400" dirty="0">
                      <a:solidFill>
                        <a:schemeClr val="tx2"/>
                      </a:solidFill>
                      <a:latin typeface="Cambria Math" panose="02040503050406030204" pitchFamily="18" charset="0"/>
                      <a:ea typeface="標楷體" panose="03000509000000000000" pitchFamily="65" charset="-120"/>
                      <a:cs typeface="Times New Roman" panose="02020603050405020304" pitchFamily="18" charset="0"/>
                    </a:rPr>
                    <a:t> : </a:t>
                  </a:r>
                  <a:r>
                    <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Domain</a:t>
                  </a:r>
                </a:p>
                <a:p>
                  <a14:m>
                    <m:oMath xmlns:m="http://schemas.openxmlformats.org/officeDocument/2006/math">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𝐵</m:t>
                      </m:r>
                    </m:oMath>
                  </a14:m>
                  <a:r>
                    <a:rPr lang="en-US" altLang="zh-TW" sz="1400" dirty="0">
                      <a:solidFill>
                        <a:schemeClr val="tx2"/>
                      </a:solidFill>
                      <a:latin typeface="Cambria Math" panose="02040503050406030204" pitchFamily="18" charset="0"/>
                      <a:ea typeface="標楷體" panose="03000509000000000000" pitchFamily="65" charset="-120"/>
                      <a:cs typeface="Times New Roman" panose="02020603050405020304" pitchFamily="18" charset="0"/>
                    </a:rPr>
                    <a:t> : </a:t>
                  </a:r>
                  <a:r>
                    <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Boundary</a:t>
                  </a:r>
                </a:p>
                <a:p>
                  <a:pPr/>
                  <a14:m>
                    <m:oMathPara xmlns:m="http://schemas.openxmlformats.org/officeDocument/2006/math">
                      <m:oMathParaPr>
                        <m:jc m:val="left"/>
                      </m:oMathParaPr>
                      <m:oMath xmlns:m="http://schemas.openxmlformats.org/officeDocument/2006/math">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𝐵</m:t>
                        </m:r>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𝐵</m:t>
                            </m:r>
                          </m:e>
                          <m:sub>
                            <m:r>
                              <a:rPr lang="en-US" altLang="zh-TW" sz="1400" i="1">
                                <a:solidFill>
                                  <a:schemeClr val="tx2"/>
                                </a:solidFill>
                                <a:latin typeface="Cambria Math" panose="02040503050406030204" pitchFamily="18" charset="0"/>
                                <a:ea typeface="標楷體" panose="03000509000000000000" pitchFamily="65" charset="-120"/>
                                <a:cs typeface="Times New Roman" panose="02020603050405020304" pitchFamily="18" charset="0"/>
                              </a:rPr>
                              <m:t>h</m:t>
                            </m:r>
                          </m:sub>
                        </m:sSub>
                        <m:r>
                          <a:rPr lang="en-US" altLang="zh-TW" sz="1400" i="1">
                            <a:solidFill>
                              <a:schemeClr val="tx2"/>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sz="1400" i="1">
                                <a:solidFill>
                                  <a:schemeClr val="tx2"/>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400" i="1">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𝐵</m:t>
                            </m:r>
                          </m:e>
                          <m:sub>
                            <m:r>
                              <a:rPr lang="en-US" altLang="zh-TW" sz="1400" i="1">
                                <a:solidFill>
                                  <a:schemeClr val="tx2"/>
                                </a:solidFill>
                                <a:latin typeface="Cambria Math" panose="02040503050406030204" pitchFamily="18" charset="0"/>
                                <a:ea typeface="Cambria Math" panose="02040503050406030204" pitchFamily="18" charset="0"/>
                                <a:cs typeface="Times New Roman" panose="02020603050405020304" pitchFamily="18" charset="0"/>
                              </a:rPr>
                              <m:t>𝑔</m:t>
                            </m:r>
                          </m:sub>
                        </m:sSub>
                      </m:oMath>
                    </m:oMathPara>
                  </a14:m>
                  <a:endParaRPr lang="en-US" altLang="zh-TW" sz="14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25" name="矩形 24">
                  <a:extLst>
                    <a:ext uri="{FF2B5EF4-FFF2-40B4-BE49-F238E27FC236}">
                      <a16:creationId xmlns:a16="http://schemas.microsoft.com/office/drawing/2014/main" id="{D1AC8F1A-9E2C-49F0-856F-3BB84054E0B0}"/>
                    </a:ext>
                  </a:extLst>
                </p:cNvPr>
                <p:cNvSpPr>
                  <a:spLocks noRot="1" noChangeAspect="1" noMove="1" noResize="1" noEditPoints="1" noAdjustHandles="1" noChangeArrowheads="1" noChangeShapeType="1" noTextEdit="1"/>
                </p:cNvSpPr>
                <p:nvPr/>
              </p:nvSpPr>
              <p:spPr>
                <a:xfrm>
                  <a:off x="6312255" y="5486623"/>
                  <a:ext cx="1995418" cy="1295483"/>
                </a:xfrm>
                <a:prstGeom prst="rect">
                  <a:avLst/>
                </a:prstGeom>
                <a:blipFill>
                  <a:blip r:embed="rId5"/>
                  <a:stretch>
                    <a:fillRect t="-125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0C032F8B-BEF9-4549-AE47-78BC91B2558A}"/>
                  </a:ext>
                </a:extLst>
              </p:cNvPr>
              <p:cNvSpPr txBox="1"/>
              <p:nvPr/>
            </p:nvSpPr>
            <p:spPr>
              <a:xfrm>
                <a:off x="3810000" y="3230592"/>
                <a:ext cx="5179890" cy="1643854"/>
              </a:xfrm>
              <a:prstGeom prst="roundRect">
                <a:avLst/>
              </a:prstGeom>
              <a:noFill/>
              <a:ln w="19050">
                <a:solidFill>
                  <a:schemeClr val="tx1"/>
                </a:solidFill>
              </a:ln>
            </p:spPr>
            <p:txBody>
              <a:bodyPr wrap="square" rtlCol="0">
                <a:spAutoFit/>
              </a:bodyPr>
              <a:lstStyle/>
              <a:p>
                <a:pPr>
                  <a:lnSpc>
                    <a:spcPct val="150000"/>
                  </a:lnSpc>
                </a:pPr>
                <a:r>
                  <a:rPr lang="en-US" altLang="zh-TW" sz="1400" dirty="0">
                    <a:latin typeface="Times New Roman" panose="02020603050405020304" pitchFamily="18" charset="0"/>
                    <a:cs typeface="Times New Roman" panose="02020603050405020304" pitchFamily="18" charset="0"/>
                  </a:rPr>
                  <a:t>Governing equation</a:t>
                </a:r>
                <a:r>
                  <a:rPr lang="zh-TW" altLang="en-US" sz="1400"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en-US" altLang="zh-TW" sz="1400" i="1">
                            <a:latin typeface="Cambria Math" panose="02040503050406030204" pitchFamily="18" charset="0"/>
                          </a:rPr>
                        </m:ctrlPr>
                      </m:dPr>
                      <m:e>
                        <m:f>
                          <m:fPr>
                            <m:ctrlPr>
                              <a:rPr lang="zh-TW" altLang="zh-TW" sz="1400" i="1">
                                <a:latin typeface="Cambria Math" panose="02040503050406030204" pitchFamily="18" charset="0"/>
                              </a:rPr>
                            </m:ctrlPr>
                          </m:fPr>
                          <m:num>
                            <m:sSup>
                              <m:sSupPr>
                                <m:ctrlPr>
                                  <a:rPr lang="zh-TW" altLang="zh-TW" sz="1400" i="1">
                                    <a:latin typeface="Cambria Math" panose="02040503050406030204" pitchFamily="18" charset="0"/>
                                  </a:rPr>
                                </m:ctrlPr>
                              </m:sSupPr>
                              <m:e>
                                <m:r>
                                  <a:rPr lang="en-US" altLang="zh-TW" sz="1400" i="1">
                                    <a:latin typeface="Cambria Math" panose="02040503050406030204" pitchFamily="18" charset="0"/>
                                  </a:rPr>
                                  <m:t>𝜕</m:t>
                                </m:r>
                              </m:e>
                              <m:sup>
                                <m:r>
                                  <a:rPr lang="en-US" altLang="zh-TW" sz="1400" i="1">
                                    <a:latin typeface="Cambria Math" panose="02040503050406030204" pitchFamily="18" charset="0"/>
                                  </a:rPr>
                                  <m:t>2</m:t>
                                </m:r>
                              </m:sup>
                            </m:sSup>
                            <m:r>
                              <a:rPr lang="en-US" altLang="zh-TW" sz="1400" i="1">
                                <a:latin typeface="Cambria Math" panose="02040503050406030204" pitchFamily="18" charset="0"/>
                              </a:rPr>
                              <m:t>𝑢</m:t>
                            </m:r>
                            <m:r>
                              <a:rPr lang="en-US" altLang="zh-TW" sz="1400" i="1">
                                <a:latin typeface="Cambria Math" panose="02040503050406030204" pitchFamily="18" charset="0"/>
                              </a:rPr>
                              <m:t>(</m:t>
                            </m:r>
                            <m:r>
                              <a:rPr lang="en-US" altLang="zh-TW" sz="1400" b="1" i="1">
                                <a:latin typeface="Cambria Math" panose="02040503050406030204" pitchFamily="18" charset="0"/>
                              </a:rPr>
                              <m:t>𝐱</m:t>
                            </m:r>
                            <m:r>
                              <a:rPr lang="en-US" altLang="zh-TW" sz="1400" i="1">
                                <a:latin typeface="Cambria Math" panose="02040503050406030204" pitchFamily="18" charset="0"/>
                              </a:rPr>
                              <m:t>)</m:t>
                            </m:r>
                          </m:num>
                          <m:den>
                            <m:sSup>
                              <m:sSupPr>
                                <m:ctrlPr>
                                  <a:rPr lang="zh-TW" altLang="zh-TW" sz="1400" i="1">
                                    <a:latin typeface="Cambria Math" panose="02040503050406030204" pitchFamily="18" charset="0"/>
                                  </a:rPr>
                                </m:ctrlPr>
                              </m:sSupPr>
                              <m:e>
                                <m:r>
                                  <a:rPr lang="en-US" altLang="zh-TW" sz="1400" i="1">
                                    <a:latin typeface="Cambria Math" panose="02040503050406030204" pitchFamily="18" charset="0"/>
                                  </a:rPr>
                                  <m:t>𝜕</m:t>
                                </m:r>
                                <m:r>
                                  <a:rPr lang="en-US" altLang="zh-TW" sz="1400" i="1">
                                    <a:latin typeface="Cambria Math" panose="02040503050406030204" pitchFamily="18" charset="0"/>
                                  </a:rPr>
                                  <m:t>𝑥</m:t>
                                </m:r>
                              </m:e>
                              <m:sup>
                                <m:r>
                                  <a:rPr lang="en-US" altLang="zh-TW" sz="1400" i="1">
                                    <a:latin typeface="Cambria Math" panose="02040503050406030204" pitchFamily="18" charset="0"/>
                                  </a:rPr>
                                  <m:t>2</m:t>
                                </m:r>
                              </m:sup>
                            </m:sSup>
                          </m:den>
                        </m:f>
                        <m:r>
                          <a:rPr lang="en-US" altLang="zh-TW" sz="1400" i="1">
                            <a:latin typeface="Cambria Math" panose="02040503050406030204" pitchFamily="18" charset="0"/>
                          </a:rPr>
                          <m:t>+</m:t>
                        </m:r>
                        <m:f>
                          <m:fPr>
                            <m:ctrlPr>
                              <a:rPr lang="zh-TW" altLang="zh-TW" sz="1400" i="1">
                                <a:latin typeface="Cambria Math" panose="02040503050406030204" pitchFamily="18" charset="0"/>
                              </a:rPr>
                            </m:ctrlPr>
                          </m:fPr>
                          <m:num>
                            <m:sSup>
                              <m:sSupPr>
                                <m:ctrlPr>
                                  <a:rPr lang="zh-TW" altLang="zh-TW" sz="1400" i="1">
                                    <a:latin typeface="Cambria Math" panose="02040503050406030204" pitchFamily="18" charset="0"/>
                                  </a:rPr>
                                </m:ctrlPr>
                              </m:sSupPr>
                              <m:e>
                                <m:r>
                                  <a:rPr lang="en-US" altLang="zh-TW" sz="1400" i="1">
                                    <a:latin typeface="Cambria Math" panose="02040503050406030204" pitchFamily="18" charset="0"/>
                                  </a:rPr>
                                  <m:t>𝜕</m:t>
                                </m:r>
                              </m:e>
                              <m:sup>
                                <m:r>
                                  <a:rPr lang="en-US" altLang="zh-TW" sz="1400" i="1">
                                    <a:latin typeface="Cambria Math" panose="02040503050406030204" pitchFamily="18" charset="0"/>
                                  </a:rPr>
                                  <m:t>2</m:t>
                                </m:r>
                              </m:sup>
                            </m:sSup>
                            <m:r>
                              <a:rPr lang="en-US" altLang="zh-TW" sz="1400" i="1">
                                <a:latin typeface="Cambria Math" panose="02040503050406030204" pitchFamily="18" charset="0"/>
                              </a:rPr>
                              <m:t>𝑢</m:t>
                            </m:r>
                            <m:r>
                              <a:rPr lang="en-US" altLang="zh-TW" sz="1400" b="1" i="1">
                                <a:latin typeface="Cambria Math" panose="02040503050406030204" pitchFamily="18" charset="0"/>
                              </a:rPr>
                              <m:t>(</m:t>
                            </m:r>
                            <m:r>
                              <a:rPr lang="en-US" altLang="zh-TW" sz="1400" b="1" i="1">
                                <a:latin typeface="Cambria Math" panose="02040503050406030204" pitchFamily="18" charset="0"/>
                              </a:rPr>
                              <m:t>𝐱</m:t>
                            </m:r>
                            <m:r>
                              <a:rPr lang="en-US" altLang="zh-TW" sz="1400" i="1">
                                <a:latin typeface="Cambria Math" panose="02040503050406030204" pitchFamily="18" charset="0"/>
                              </a:rPr>
                              <m:t>)</m:t>
                            </m:r>
                          </m:num>
                          <m:den>
                            <m:sSup>
                              <m:sSupPr>
                                <m:ctrlPr>
                                  <a:rPr lang="zh-TW" altLang="zh-TW" sz="1400" i="1">
                                    <a:latin typeface="Cambria Math" panose="02040503050406030204" pitchFamily="18" charset="0"/>
                                  </a:rPr>
                                </m:ctrlPr>
                              </m:sSupPr>
                              <m:e>
                                <m:r>
                                  <a:rPr lang="en-US" altLang="zh-TW" sz="1400" i="1">
                                    <a:latin typeface="Cambria Math" panose="02040503050406030204" pitchFamily="18" charset="0"/>
                                  </a:rPr>
                                  <m:t>𝜕</m:t>
                                </m:r>
                                <m:r>
                                  <a:rPr lang="en-US" altLang="zh-TW" sz="1400" i="1">
                                    <a:latin typeface="Cambria Math" panose="02040503050406030204" pitchFamily="18" charset="0"/>
                                  </a:rPr>
                                  <m:t>𝑦</m:t>
                                </m:r>
                              </m:e>
                              <m:sup>
                                <m:r>
                                  <a:rPr lang="en-US" altLang="zh-TW" sz="1400" i="1">
                                    <a:latin typeface="Cambria Math" panose="02040503050406030204" pitchFamily="18" charset="0"/>
                                  </a:rPr>
                                  <m:t>2</m:t>
                                </m:r>
                              </m:sup>
                            </m:sSup>
                          </m:den>
                        </m:f>
                      </m:e>
                    </m:d>
                    <m:r>
                      <a:rPr lang="en-US" altLang="zh-TW" sz="1400" i="1">
                        <a:latin typeface="Cambria Math" panose="02040503050406030204" pitchFamily="18" charset="0"/>
                      </a:rPr>
                      <m:t>+</m:t>
                    </m:r>
                    <m:sSup>
                      <m:sSupPr>
                        <m:ctrlPr>
                          <a:rPr lang="en-US" altLang="zh-TW" sz="1400" i="1">
                            <a:latin typeface="Cambria Math" panose="02040503050406030204" pitchFamily="18" charset="0"/>
                          </a:rPr>
                        </m:ctrlPr>
                      </m:sSupPr>
                      <m:e>
                        <m:r>
                          <a:rPr lang="en-US" altLang="zh-TW" sz="1400" b="0" i="1" smtClean="0">
                            <a:latin typeface="Cambria Math" panose="02040503050406030204" pitchFamily="18" charset="0"/>
                          </a:rPr>
                          <m:t>𝑘</m:t>
                        </m:r>
                      </m:e>
                      <m:sup>
                        <m:r>
                          <a:rPr lang="en-US" altLang="zh-TW" sz="1400" i="1">
                            <a:latin typeface="Cambria Math" panose="02040503050406030204" pitchFamily="18" charset="0"/>
                          </a:rPr>
                          <m:t>2</m:t>
                        </m:r>
                      </m:sup>
                    </m:sSup>
                    <m:r>
                      <a:rPr lang="en-US" altLang="zh-TW" sz="1400" i="1">
                        <a:latin typeface="Cambria Math" panose="02040503050406030204" pitchFamily="18" charset="0"/>
                      </a:rPr>
                      <m:t>𝑢</m:t>
                    </m:r>
                    <m:r>
                      <a:rPr lang="en-US" altLang="zh-TW" sz="1400" i="1">
                        <a:latin typeface="Cambria Math" panose="02040503050406030204" pitchFamily="18" charset="0"/>
                      </a:rPr>
                      <m:t> (</m:t>
                    </m:r>
                    <m:r>
                      <a:rPr lang="en-US" altLang="zh-TW" sz="1400" b="1">
                        <a:latin typeface="Cambria Math" panose="02040503050406030204" pitchFamily="18" charset="0"/>
                      </a:rPr>
                      <m:t>𝐱</m:t>
                    </m:r>
                    <m:r>
                      <a:rPr lang="en-US" altLang="zh-TW" sz="1400" i="1">
                        <a:latin typeface="Cambria Math" panose="02040503050406030204" pitchFamily="18" charset="0"/>
                      </a:rPr>
                      <m:t>)=0</m:t>
                    </m:r>
                    <m:r>
                      <a:rPr lang="en-US" altLang="zh-TW" sz="1400" i="1">
                        <a:latin typeface="Cambria Math" panose="02040503050406030204" pitchFamily="18" charset="0"/>
                        <a:cs typeface="Times New Roman" panose="02020603050405020304" pitchFamily="18" charset="0"/>
                      </a:rPr>
                      <m:t>, </m:t>
                    </m:r>
                    <m:r>
                      <a:rPr lang="zh-TW" altLang="en-US" sz="1400" b="1">
                        <a:latin typeface="Cambria Math" panose="02040503050406030204" pitchFamily="18" charset="0"/>
                        <a:cs typeface="Times New Roman" panose="02020603050405020304" pitchFamily="18" charset="0"/>
                      </a:rPr>
                      <m:t>𝐱</m:t>
                    </m:r>
                    <m:r>
                      <a:rPr lang="zh-TW" altLang="en-US" sz="1400" i="1">
                        <a:latin typeface="Cambria Math" panose="02040503050406030204" pitchFamily="18" charset="0"/>
                        <a:cs typeface="Times New Roman" panose="02020603050405020304" pitchFamily="18" charset="0"/>
                      </a:rPr>
                      <m:t>∈</m:t>
                    </m:r>
                    <m:r>
                      <a:rPr lang="zh-TW" altLang="en-US" sz="1400" i="1">
                        <a:latin typeface="Cambria Math" panose="02040503050406030204" pitchFamily="18" charset="0"/>
                        <a:cs typeface="Times New Roman" panose="02020603050405020304" pitchFamily="18" charset="0"/>
                      </a:rPr>
                      <m:t>𝐷</m:t>
                    </m:r>
                  </m:oMath>
                </a14:m>
                <a:endParaRPr lang="zh-TW" altLang="en-US" sz="1400" dirty="0">
                  <a:latin typeface="Times New Roman" panose="02020603050405020304" pitchFamily="18" charset="0"/>
                  <a:cs typeface="Times New Roman" panose="02020603050405020304" pitchFamily="18" charset="0"/>
                </a:endParaRPr>
              </a:p>
              <a:p>
                <a:pPr>
                  <a:lnSpc>
                    <a:spcPct val="150000"/>
                  </a:lnSpc>
                </a:pPr>
                <a:r>
                  <a:rPr lang="en-US" altLang="zh-TW" sz="1400" dirty="0">
                    <a:latin typeface="Times New Roman" panose="02020603050405020304" pitchFamily="18" charset="0"/>
                    <a:cs typeface="Times New Roman" panose="02020603050405020304" pitchFamily="18" charset="0"/>
                  </a:rPr>
                  <a:t>Traction Boundary condition</a:t>
                </a:r>
                <a:r>
                  <a:rPr lang="zh-TW" altLang="en-US" sz="1400" dirty="0">
                    <a:latin typeface="Times New Roman" panose="02020603050405020304" pitchFamily="18" charset="0"/>
                    <a:cs typeface="Times New Roman" panose="02020603050405020304" pitchFamily="18" charset="0"/>
                  </a:rPr>
                  <a:t>：</a:t>
                </a:r>
                <a14:m>
                  <m:oMath xmlns:m="http://schemas.openxmlformats.org/officeDocument/2006/math">
                    <m:r>
                      <a:rPr lang="zh-TW" altLang="en-US" sz="1400" i="1">
                        <a:latin typeface="Cambria Math" panose="02040503050406030204" pitchFamily="18" charset="0"/>
                        <a:cs typeface="Times New Roman" panose="02020603050405020304" pitchFamily="18" charset="0"/>
                      </a:rPr>
                      <m:t>𝜏</m:t>
                    </m:r>
                    <m:r>
                      <a:rPr lang="en-US" altLang="zh-TW" sz="1400" i="1">
                        <a:latin typeface="Cambria Math" panose="02040503050406030204" pitchFamily="18" charset="0"/>
                        <a:cs typeface="Times New Roman" panose="02020603050405020304" pitchFamily="18" charset="0"/>
                      </a:rPr>
                      <m:t>(</m:t>
                    </m:r>
                    <m:r>
                      <a:rPr lang="zh-TW" altLang="en-US" sz="1400" b="1">
                        <a:latin typeface="Cambria Math" panose="02040503050406030204" pitchFamily="18" charset="0"/>
                        <a:cs typeface="Times New Roman" panose="02020603050405020304" pitchFamily="18" charset="0"/>
                      </a:rPr>
                      <m:t>𝐱</m:t>
                    </m:r>
                    <m:r>
                      <a:rPr lang="en-US" altLang="zh-TW" sz="1400" i="1">
                        <a:latin typeface="Cambria Math" panose="02040503050406030204" pitchFamily="18" charset="0"/>
                        <a:cs typeface="Times New Roman" panose="02020603050405020304" pitchFamily="18" charset="0"/>
                      </a:rPr>
                      <m:t>)=</m:t>
                    </m:r>
                    <m:r>
                      <a:rPr lang="en-US" altLang="zh-TW" sz="1400" i="1">
                        <a:latin typeface="Cambria Math" panose="02040503050406030204" pitchFamily="18" charset="0"/>
                        <a:cs typeface="Times New Roman" panose="02020603050405020304" pitchFamily="18" charset="0"/>
                      </a:rPr>
                      <m:t>𝐺𝑡</m:t>
                    </m:r>
                    <m:r>
                      <a:rPr lang="en-US" altLang="zh-TW" sz="1400" i="1">
                        <a:latin typeface="Cambria Math" panose="02040503050406030204" pitchFamily="18" charset="0"/>
                        <a:cs typeface="Times New Roman" panose="02020603050405020304" pitchFamily="18" charset="0"/>
                      </a:rPr>
                      <m:t>(</m:t>
                    </m:r>
                    <m:r>
                      <a:rPr lang="zh-TW" altLang="en-US" sz="1400" b="1">
                        <a:latin typeface="Cambria Math" panose="02040503050406030204" pitchFamily="18" charset="0"/>
                        <a:cs typeface="Times New Roman" panose="02020603050405020304" pitchFamily="18" charset="0"/>
                      </a:rPr>
                      <m:t>𝐱</m:t>
                    </m:r>
                    <m:r>
                      <a:rPr lang="en-US" altLang="zh-TW" sz="1400" i="1">
                        <a:latin typeface="Cambria Math" panose="02040503050406030204" pitchFamily="18" charset="0"/>
                        <a:cs typeface="Times New Roman" panose="02020603050405020304" pitchFamily="18" charset="0"/>
                      </a:rPr>
                      <m:t>)=</m:t>
                    </m:r>
                    <m:r>
                      <a:rPr lang="en-US" altLang="zh-TW" sz="1400" i="1">
                        <a:latin typeface="Cambria Math" panose="02040503050406030204" pitchFamily="18" charset="0"/>
                        <a:cs typeface="Times New Roman" panose="02020603050405020304" pitchFamily="18" charset="0"/>
                      </a:rPr>
                      <m:t>𝐺</m:t>
                    </m:r>
                    <m:f>
                      <m:fPr>
                        <m:ctrlPr>
                          <a:rPr lang="en-US" altLang="zh-TW" sz="1400" i="1">
                            <a:latin typeface="Cambria Math" panose="02040503050406030204" pitchFamily="18" charset="0"/>
                            <a:cs typeface="Times New Roman" panose="02020603050405020304" pitchFamily="18" charset="0"/>
                          </a:rPr>
                        </m:ctrlPr>
                      </m:fPr>
                      <m:num>
                        <m:r>
                          <a:rPr lang="zh-TW" altLang="en-US" sz="1400" i="1">
                            <a:latin typeface="Cambria Math" panose="02040503050406030204" pitchFamily="18" charset="0"/>
                            <a:cs typeface="Times New Roman" panose="02020603050405020304" pitchFamily="18" charset="0"/>
                          </a:rPr>
                          <m:t>𝜕</m:t>
                        </m:r>
                        <m:r>
                          <a:rPr lang="zh-TW" altLang="en-US" sz="1400" i="1">
                            <a:latin typeface="Cambria Math" panose="02040503050406030204" pitchFamily="18" charset="0"/>
                            <a:cs typeface="Times New Roman" panose="02020603050405020304" pitchFamily="18" charset="0"/>
                          </a:rPr>
                          <m:t>𝑢</m:t>
                        </m:r>
                        <m:r>
                          <a:rPr lang="en-US" altLang="zh-TW" sz="1400" i="1">
                            <a:latin typeface="Cambria Math" panose="02040503050406030204" pitchFamily="18" charset="0"/>
                            <a:cs typeface="Times New Roman" panose="02020603050405020304" pitchFamily="18" charset="0"/>
                          </a:rPr>
                          <m:t>(</m:t>
                        </m:r>
                        <m:r>
                          <a:rPr lang="zh-TW" altLang="en-US" sz="1400" b="1">
                            <a:latin typeface="Cambria Math" panose="02040503050406030204" pitchFamily="18" charset="0"/>
                            <a:cs typeface="Times New Roman" panose="02020603050405020304" pitchFamily="18" charset="0"/>
                          </a:rPr>
                          <m:t>𝐱</m:t>
                        </m:r>
                        <m:r>
                          <a:rPr lang="en-US" altLang="zh-TW" sz="1400" i="1">
                            <a:latin typeface="Cambria Math" panose="02040503050406030204" pitchFamily="18" charset="0"/>
                            <a:cs typeface="Times New Roman" panose="02020603050405020304" pitchFamily="18" charset="0"/>
                          </a:rPr>
                          <m:t>)</m:t>
                        </m:r>
                      </m:num>
                      <m:den>
                        <m:r>
                          <a:rPr lang="zh-TW" altLang="en-US" sz="1400" i="1">
                            <a:latin typeface="Cambria Math" panose="02040503050406030204" pitchFamily="18" charset="0"/>
                            <a:cs typeface="Times New Roman" panose="02020603050405020304" pitchFamily="18" charset="0"/>
                          </a:rPr>
                          <m:t>𝜕</m:t>
                        </m:r>
                        <m:r>
                          <a:rPr lang="zh-TW" altLang="en-US" sz="1400" i="1">
                            <a:latin typeface="Cambria Math" panose="02040503050406030204" pitchFamily="18" charset="0"/>
                            <a:cs typeface="Times New Roman" panose="02020603050405020304" pitchFamily="18" charset="0"/>
                          </a:rPr>
                          <m:t>𝑛</m:t>
                        </m:r>
                        <m:r>
                          <a:rPr lang="en-US" altLang="zh-TW" sz="1400" i="1">
                            <a:latin typeface="Cambria Math" panose="02040503050406030204" pitchFamily="18" charset="0"/>
                            <a:cs typeface="Times New Roman" panose="02020603050405020304" pitchFamily="18" charset="0"/>
                          </a:rPr>
                          <m:t>(</m:t>
                        </m:r>
                        <m:r>
                          <a:rPr lang="zh-TW" altLang="en-US" sz="1400" b="1">
                            <a:latin typeface="Cambria Math" panose="02040503050406030204" pitchFamily="18" charset="0"/>
                            <a:cs typeface="Times New Roman" panose="02020603050405020304" pitchFamily="18" charset="0"/>
                          </a:rPr>
                          <m:t>𝐱</m:t>
                        </m:r>
                        <m:r>
                          <a:rPr lang="en-US" altLang="zh-TW" sz="1400" i="1">
                            <a:latin typeface="Cambria Math" panose="02040503050406030204" pitchFamily="18" charset="0"/>
                            <a:cs typeface="Times New Roman" panose="02020603050405020304" pitchFamily="18" charset="0"/>
                          </a:rPr>
                          <m:t>)</m:t>
                        </m:r>
                      </m:den>
                    </m:f>
                    <m:r>
                      <a:rPr lang="en-US" altLang="zh-TW" sz="1400" i="1">
                        <a:latin typeface="Cambria Math" panose="02040503050406030204" pitchFamily="18" charset="0"/>
                        <a:cs typeface="Times New Roman" panose="02020603050405020304" pitchFamily="18" charset="0"/>
                      </a:rPr>
                      <m:t>=0, </m:t>
                    </m:r>
                    <m:r>
                      <a:rPr lang="zh-TW" altLang="en-US" sz="1400" b="1">
                        <a:latin typeface="Cambria Math" panose="02040503050406030204" pitchFamily="18" charset="0"/>
                        <a:cs typeface="Times New Roman" panose="02020603050405020304" pitchFamily="18" charset="0"/>
                      </a:rPr>
                      <m:t>𝐱</m:t>
                    </m:r>
                    <m:r>
                      <a:rPr lang="zh-TW" altLang="en-US" sz="1400" i="1">
                        <a:latin typeface="Cambria Math" panose="02040503050406030204" pitchFamily="18" charset="0"/>
                        <a:cs typeface="Times New Roman" panose="02020603050405020304" pitchFamily="18" charset="0"/>
                      </a:rPr>
                      <m:t>∈</m:t>
                    </m:r>
                    <m:r>
                      <a:rPr lang="zh-TW" altLang="en-US" sz="1400" i="1">
                        <a:latin typeface="Cambria Math" panose="02040503050406030204" pitchFamily="18" charset="0"/>
                        <a:cs typeface="Times New Roman" panose="02020603050405020304" pitchFamily="18" charset="0"/>
                      </a:rPr>
                      <m:t>𝐵</m:t>
                    </m:r>
                  </m:oMath>
                </a14:m>
                <a:endParaRPr lang="zh-TW" altLang="en-US" sz="1400" dirty="0">
                  <a:latin typeface="Times New Roman" panose="02020603050405020304" pitchFamily="18" charset="0"/>
                  <a:cs typeface="Times New Roman" panose="02020603050405020304" pitchFamily="18" charset="0"/>
                </a:endParaRPr>
              </a:p>
              <a:p>
                <a:pPr>
                  <a:lnSpc>
                    <a:spcPct val="150000"/>
                  </a:lnSpc>
                </a:pPr>
                <a:r>
                  <a:rPr lang="en-US" altLang="zh-TW" sz="1400" dirty="0">
                    <a:latin typeface="Times New Roman" panose="02020603050405020304" pitchFamily="18" charset="0"/>
                    <a:cs typeface="Times New Roman" panose="02020603050405020304" pitchFamily="18" charset="0"/>
                  </a:rPr>
                  <a:t>Incident wave</a:t>
                </a:r>
                <a:r>
                  <a:rPr lang="zh-TW" altLang="en-US" sz="1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𝑢</m:t>
                        </m:r>
                      </m:e>
                      <m:sub>
                        <m:r>
                          <a:rPr lang="en-US" altLang="zh-TW" sz="1400" i="1">
                            <a:latin typeface="Cambria Math" panose="02040503050406030204" pitchFamily="18" charset="0"/>
                            <a:cs typeface="Times New Roman" panose="02020603050405020304" pitchFamily="18" charset="0"/>
                          </a:rPr>
                          <m:t>𝐼𝑛</m:t>
                        </m:r>
                      </m:sub>
                    </m:sSub>
                    <m:r>
                      <a:rPr lang="en-US" altLang="zh-TW" sz="1400" i="1">
                        <a:latin typeface="Cambria Math" panose="02040503050406030204" pitchFamily="18" charset="0"/>
                        <a:cs typeface="Times New Roman" panose="02020603050405020304" pitchFamily="18" charset="0"/>
                      </a:rPr>
                      <m:t>(</m:t>
                    </m:r>
                    <m:r>
                      <a:rPr lang="en-US" altLang="zh-TW" sz="1400" b="1">
                        <a:latin typeface="Cambria Math" panose="02040503050406030204" pitchFamily="18" charset="0"/>
                        <a:cs typeface="Times New Roman" panose="02020603050405020304" pitchFamily="18" charset="0"/>
                      </a:rPr>
                      <m:t>𝐱</m:t>
                    </m:r>
                    <m:r>
                      <a:rPr lang="en-US" altLang="zh-TW" sz="1400" i="1">
                        <a:latin typeface="Cambria Math" panose="02040503050406030204" pitchFamily="18" charset="0"/>
                        <a:cs typeface="Times New Roman" panose="02020603050405020304" pitchFamily="18" charset="0"/>
                      </a:rPr>
                      <m:t>)=</m:t>
                    </m:r>
                    <m:sSub>
                      <m:sSubPr>
                        <m:ctrlPr>
                          <a:rPr lang="en-US" altLang="zh-TW" sz="1400" i="1">
                            <a:latin typeface="Cambria Math" panose="02040503050406030204" pitchFamily="18" charset="0"/>
                            <a:cs typeface="Times New Roman" panose="02020603050405020304" pitchFamily="18" charset="0"/>
                          </a:rPr>
                        </m:ctrlPr>
                      </m:sSubPr>
                      <m:e>
                        <m:r>
                          <a:rPr lang="en-US" altLang="zh-TW" sz="1400" i="1">
                            <a:latin typeface="Cambria Math" panose="02040503050406030204" pitchFamily="18" charset="0"/>
                            <a:cs typeface="Times New Roman" panose="02020603050405020304" pitchFamily="18" charset="0"/>
                          </a:rPr>
                          <m:t>𝐴</m:t>
                        </m:r>
                      </m:e>
                      <m:sub>
                        <m:r>
                          <a:rPr lang="en-US" altLang="zh-TW" sz="1400" i="1">
                            <a:latin typeface="Cambria Math" panose="02040503050406030204" pitchFamily="18" charset="0"/>
                            <a:cs typeface="Times New Roman" panose="02020603050405020304" pitchFamily="18" charset="0"/>
                          </a:rPr>
                          <m:t>0</m:t>
                        </m:r>
                      </m:sub>
                    </m:sSub>
                    <m:sSup>
                      <m:sSupPr>
                        <m:ctrlPr>
                          <a:rPr lang="en-US" altLang="zh-TW" sz="1400" i="1">
                            <a:latin typeface="Cambria Math" panose="02040503050406030204" pitchFamily="18" charset="0"/>
                            <a:cs typeface="Times New Roman" panose="02020603050405020304" pitchFamily="18" charset="0"/>
                          </a:rPr>
                        </m:ctrlPr>
                      </m:sSupPr>
                      <m:e>
                        <m:r>
                          <a:rPr lang="en-US" altLang="zh-TW" sz="1400" i="1">
                            <a:latin typeface="Cambria Math" panose="02040503050406030204" pitchFamily="18" charset="0"/>
                            <a:cs typeface="Times New Roman" panose="02020603050405020304" pitchFamily="18" charset="0"/>
                          </a:rPr>
                          <m:t>𝑒</m:t>
                        </m:r>
                      </m:e>
                      <m:sup>
                        <m:r>
                          <a:rPr lang="en-US" altLang="zh-TW" sz="1400" i="1">
                            <a:latin typeface="Cambria Math" panose="02040503050406030204" pitchFamily="18" charset="0"/>
                            <a:cs typeface="Times New Roman" panose="02020603050405020304" pitchFamily="18" charset="0"/>
                          </a:rPr>
                          <m:t>𝑖𝑘</m:t>
                        </m:r>
                        <m:r>
                          <a:rPr lang="en-US" altLang="zh-TW" sz="1400" i="1">
                            <a:latin typeface="Cambria Math" panose="02040503050406030204" pitchFamily="18" charset="0"/>
                            <a:cs typeface="Times New Roman" panose="02020603050405020304" pitchFamily="18" charset="0"/>
                          </a:rPr>
                          <m:t>(</m:t>
                        </m:r>
                        <m:r>
                          <a:rPr lang="en-US" altLang="zh-TW" sz="1400" i="1">
                            <a:latin typeface="Cambria Math" panose="02040503050406030204" pitchFamily="18" charset="0"/>
                            <a:cs typeface="Times New Roman" panose="02020603050405020304" pitchFamily="18" charset="0"/>
                          </a:rPr>
                          <m:t>𝑥𝑐𝑜𝑠</m:t>
                        </m:r>
                        <m:r>
                          <a:rPr lang="zh-TW" altLang="en-US" sz="1400" i="1">
                            <a:latin typeface="Cambria Math" panose="02040503050406030204" pitchFamily="18" charset="0"/>
                            <a:cs typeface="Times New Roman" panose="02020603050405020304" pitchFamily="18" charset="0"/>
                          </a:rPr>
                          <m:t>𝛼</m:t>
                        </m:r>
                        <m:r>
                          <a:rPr lang="en-US" altLang="zh-TW" sz="1400" i="1">
                            <a:latin typeface="Cambria Math" panose="02040503050406030204" pitchFamily="18" charset="0"/>
                            <a:cs typeface="Times New Roman" panose="02020603050405020304" pitchFamily="18" charset="0"/>
                          </a:rPr>
                          <m:t>+</m:t>
                        </m:r>
                        <m:r>
                          <a:rPr lang="en-US" altLang="zh-TW" sz="1400" i="1">
                            <a:latin typeface="Cambria Math" panose="02040503050406030204" pitchFamily="18" charset="0"/>
                            <a:cs typeface="Times New Roman" panose="02020603050405020304" pitchFamily="18" charset="0"/>
                          </a:rPr>
                          <m:t>𝑦𝑠𝑖𝑛</m:t>
                        </m:r>
                        <m:r>
                          <a:rPr lang="zh-TW" altLang="en-US" sz="1400" i="1">
                            <a:latin typeface="Cambria Math" panose="02040503050406030204" pitchFamily="18" charset="0"/>
                            <a:cs typeface="Times New Roman" panose="02020603050405020304" pitchFamily="18" charset="0"/>
                          </a:rPr>
                          <m:t>𝛼</m:t>
                        </m:r>
                        <m:r>
                          <a:rPr lang="en-US" altLang="zh-TW" sz="1400" i="1">
                            <a:latin typeface="Cambria Math" panose="02040503050406030204" pitchFamily="18" charset="0"/>
                            <a:cs typeface="Times New Roman" panose="02020603050405020304" pitchFamily="18" charset="0"/>
                          </a:rPr>
                          <m:t>)</m:t>
                        </m:r>
                      </m:sup>
                    </m:sSup>
                  </m:oMath>
                </a14:m>
                <a:endParaRPr lang="zh-TW" altLang="en-US" sz="1400" dirty="0">
                  <a:latin typeface="Times New Roman" panose="02020603050405020304" pitchFamily="18" charset="0"/>
                  <a:cs typeface="Times New Roman" panose="02020603050405020304" pitchFamily="18" charset="0"/>
                </a:endParaRPr>
              </a:p>
            </p:txBody>
          </p:sp>
        </mc:Choice>
        <mc:Fallback xmlns="">
          <p:sp>
            <p:nvSpPr>
              <p:cNvPr id="26" name="文字方塊 25">
                <a:extLst>
                  <a:ext uri="{FF2B5EF4-FFF2-40B4-BE49-F238E27FC236}">
                    <a16:creationId xmlns:a16="http://schemas.microsoft.com/office/drawing/2014/main" id="{0C032F8B-BEF9-4549-AE47-78BC91B2558A}"/>
                  </a:ext>
                </a:extLst>
              </p:cNvPr>
              <p:cNvSpPr txBox="1">
                <a:spLocks noRot="1" noChangeAspect="1" noMove="1" noResize="1" noEditPoints="1" noAdjustHandles="1" noChangeArrowheads="1" noChangeShapeType="1" noTextEdit="1"/>
              </p:cNvSpPr>
              <p:nvPr/>
            </p:nvSpPr>
            <p:spPr>
              <a:xfrm>
                <a:off x="3810000" y="3230592"/>
                <a:ext cx="5179890" cy="1643854"/>
              </a:xfrm>
              <a:prstGeom prst="roundRect">
                <a:avLst/>
              </a:prstGeom>
              <a:blipFill>
                <a:blip r:embed="rId6"/>
                <a:stretch>
                  <a:fillRect/>
                </a:stretch>
              </a:blipFill>
              <a:ln w="19050">
                <a:solidFill>
                  <a:schemeClr val="tx1"/>
                </a:solidFill>
              </a:ln>
            </p:spPr>
            <p:txBody>
              <a:bodyPr/>
              <a:lstStyle/>
              <a:p>
                <a:r>
                  <a:rPr lang="zh-TW" altLang="en-US">
                    <a:noFill/>
                  </a:rPr>
                  <a:t> </a:t>
                </a:r>
              </a:p>
            </p:txBody>
          </p:sp>
        </mc:Fallback>
      </mc:AlternateContent>
      <p:graphicFrame>
        <p:nvGraphicFramePr>
          <p:cNvPr id="18" name="Object 44"/>
          <p:cNvGraphicFramePr>
            <a:graphicFrameLocks noChangeAspect="1"/>
          </p:cNvGraphicFramePr>
          <p:nvPr>
            <p:extLst>
              <p:ext uri="{D42A27DB-BD31-4B8C-83A1-F6EECF244321}">
                <p14:modId xmlns:p14="http://schemas.microsoft.com/office/powerpoint/2010/main" val="340288027"/>
              </p:ext>
            </p:extLst>
          </p:nvPr>
        </p:nvGraphicFramePr>
        <p:xfrm>
          <a:off x="184150" y="4195763"/>
          <a:ext cx="1023938" cy="423862"/>
        </p:xfrm>
        <a:graphic>
          <a:graphicData uri="http://schemas.openxmlformats.org/presentationml/2006/ole">
            <mc:AlternateContent xmlns:mc="http://schemas.openxmlformats.org/markup-compatibility/2006">
              <mc:Choice xmlns:v="urn:schemas-microsoft-com:vml" Requires="v">
                <p:oleObj name="Equation" r:id="rId7" imgW="583920" imgH="241200" progId="Equation.DSMT4">
                  <p:embed/>
                </p:oleObj>
              </mc:Choice>
              <mc:Fallback>
                <p:oleObj name="Equation" r:id="rId7" imgW="583920" imgH="241200" progId="Equation.DSMT4">
                  <p:embed/>
                  <p:pic>
                    <p:nvPicPr>
                      <p:cNvPr id="18" name="Object 44"/>
                      <p:cNvPicPr>
                        <a:picLocks noChangeAspect="1" noChangeArrowheads="1"/>
                      </p:cNvPicPr>
                      <p:nvPr/>
                    </p:nvPicPr>
                    <p:blipFill>
                      <a:blip r:embed="rId8"/>
                      <a:srcRect/>
                      <a:stretch>
                        <a:fillRect/>
                      </a:stretch>
                    </p:blipFill>
                    <p:spPr bwMode="auto">
                      <a:xfrm>
                        <a:off x="184150" y="4195763"/>
                        <a:ext cx="1023938" cy="423862"/>
                      </a:xfrm>
                      <a:prstGeom prst="rect">
                        <a:avLst/>
                      </a:prstGeom>
                      <a:noFill/>
                      <a:ln>
                        <a:noFill/>
                      </a:ln>
                      <a:effectLst/>
                    </p:spPr>
                  </p:pic>
                </p:oleObj>
              </mc:Fallback>
            </mc:AlternateContent>
          </a:graphicData>
        </a:graphic>
      </p:graphicFrame>
      <p:pic>
        <p:nvPicPr>
          <p:cNvPr id="6" name="圖片 5">
            <a:extLst>
              <a:ext uri="{FF2B5EF4-FFF2-40B4-BE49-F238E27FC236}">
                <a16:creationId xmlns:a16="http://schemas.microsoft.com/office/drawing/2014/main" id="{4EAAE02C-3FBF-6989-0A95-ABDF285DFBB2}"/>
              </a:ext>
            </a:extLst>
          </p:cNvPr>
          <p:cNvPicPr>
            <a:picLocks noChangeAspect="1"/>
          </p:cNvPicPr>
          <p:nvPr/>
        </p:nvPicPr>
        <p:blipFill>
          <a:blip r:embed="rId9"/>
          <a:stretch>
            <a:fillRect/>
          </a:stretch>
        </p:blipFill>
        <p:spPr>
          <a:xfrm>
            <a:off x="1378331" y="2882838"/>
            <a:ext cx="1969789" cy="1777747"/>
          </a:xfrm>
          <a:prstGeom prst="rect">
            <a:avLst/>
          </a:prstGeom>
        </p:spPr>
      </p:pic>
    </p:spTree>
    <p:extLst>
      <p:ext uri="{BB962C8B-B14F-4D97-AF65-F5344CB8AC3E}">
        <p14:creationId xmlns:p14="http://schemas.microsoft.com/office/powerpoint/2010/main" val="891120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2000" y="89087"/>
            <a:ext cx="7772400" cy="714855"/>
          </a:xfrm>
        </p:spPr>
        <p:txBody>
          <a:bodyPr>
            <a:normAutofit/>
          </a:bodyPr>
          <a:lstStyle/>
          <a:p>
            <a:r>
              <a:rPr lang="en-US" altLang="zh-TW" sz="3600" b="1" dirty="0">
                <a:cs typeface="Times New Roman" panose="02020603050405020304" pitchFamily="18" charset="0"/>
              </a:rPr>
              <a:t>Decomposition of hill problem</a:t>
            </a:r>
          </a:p>
        </p:txBody>
      </p:sp>
      <p:sp>
        <p:nvSpPr>
          <p:cNvPr id="4" name="日期版面配置區 3"/>
          <p:cNvSpPr>
            <a:spLocks noGrp="1"/>
          </p:cNvSpPr>
          <p:nvPr>
            <p:ph type="dt" sz="half" idx="10"/>
          </p:nvPr>
        </p:nvSpPr>
        <p:spPr/>
        <p:txBody>
          <a:bodyPr/>
          <a:lstStyle/>
          <a:p>
            <a:r>
              <a:rPr lang="en-US" altLang="zh-TW" dirty="0"/>
              <a:t>2025/07/03</a:t>
            </a:r>
            <a:endParaRPr lang="zh-TW" altLang="en-US"/>
          </a:p>
        </p:txBody>
      </p:sp>
      <p:sp>
        <p:nvSpPr>
          <p:cNvPr id="22" name="手繪多邊形: 圖案 98">
            <a:extLst>
              <a:ext uri="{FF2B5EF4-FFF2-40B4-BE49-F238E27FC236}">
                <a16:creationId xmlns:a16="http://schemas.microsoft.com/office/drawing/2014/main" id="{752BFDAC-D3D8-B555-FDE2-1E926D872596}"/>
              </a:ext>
            </a:extLst>
          </p:cNvPr>
          <p:cNvSpPr/>
          <p:nvPr/>
        </p:nvSpPr>
        <p:spPr>
          <a:xfrm>
            <a:off x="3639853" y="1778689"/>
            <a:ext cx="4662399" cy="3900998"/>
          </a:xfrm>
          <a:custGeom>
            <a:avLst/>
            <a:gdLst>
              <a:gd name="connsiteX0" fmla="*/ 2308307 w 3413745"/>
              <a:gd name="connsiteY0" fmla="*/ 0 h 2466190"/>
              <a:gd name="connsiteX1" fmla="*/ 2961075 w 3413745"/>
              <a:gd name="connsiteY1" fmla="*/ 0 h 2466190"/>
              <a:gd name="connsiteX2" fmla="*/ 3124272 w 3413745"/>
              <a:gd name="connsiteY2" fmla="*/ 163197 h 2466190"/>
              <a:gd name="connsiteX3" fmla="*/ 3124272 w 3413745"/>
              <a:gd name="connsiteY3" fmla="*/ 895902 h 2466190"/>
              <a:gd name="connsiteX4" fmla="*/ 3152025 w 3413745"/>
              <a:gd name="connsiteY4" fmla="*/ 895902 h 2466190"/>
              <a:gd name="connsiteX5" fmla="*/ 3413745 w 3413745"/>
              <a:gd name="connsiteY5" fmla="*/ 1157622 h 2466190"/>
              <a:gd name="connsiteX6" fmla="*/ 3413745 w 3413745"/>
              <a:gd name="connsiteY6" fmla="*/ 2204470 h 2466190"/>
              <a:gd name="connsiteX7" fmla="*/ 3152025 w 3413745"/>
              <a:gd name="connsiteY7" fmla="*/ 2466190 h 2466190"/>
              <a:gd name="connsiteX8" fmla="*/ 261720 w 3413745"/>
              <a:gd name="connsiteY8" fmla="*/ 2466190 h 2466190"/>
              <a:gd name="connsiteX9" fmla="*/ 0 w 3413745"/>
              <a:gd name="connsiteY9" fmla="*/ 2204470 h 2466190"/>
              <a:gd name="connsiteX10" fmla="*/ 0 w 3413745"/>
              <a:gd name="connsiteY10" fmla="*/ 1157622 h 2466190"/>
              <a:gd name="connsiteX11" fmla="*/ 261720 w 3413745"/>
              <a:gd name="connsiteY11" fmla="*/ 895902 h 2466190"/>
              <a:gd name="connsiteX12" fmla="*/ 2145110 w 3413745"/>
              <a:gd name="connsiteY12" fmla="*/ 895902 h 2466190"/>
              <a:gd name="connsiteX13" fmla="*/ 2145110 w 3413745"/>
              <a:gd name="connsiteY13" fmla="*/ 163197 h 2466190"/>
              <a:gd name="connsiteX14" fmla="*/ 2308307 w 3413745"/>
              <a:gd name="connsiteY14" fmla="*/ 0 h 246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745" h="2466190">
                <a:moveTo>
                  <a:pt x="2308307" y="0"/>
                </a:moveTo>
                <a:lnTo>
                  <a:pt x="2961075" y="0"/>
                </a:lnTo>
                <a:cubicBezTo>
                  <a:pt x="3051206" y="0"/>
                  <a:pt x="3124272" y="73066"/>
                  <a:pt x="3124272" y="163197"/>
                </a:cubicBezTo>
                <a:lnTo>
                  <a:pt x="3124272" y="895902"/>
                </a:lnTo>
                <a:lnTo>
                  <a:pt x="3152025" y="895902"/>
                </a:lnTo>
                <a:cubicBezTo>
                  <a:pt x="3296569" y="895902"/>
                  <a:pt x="3413745" y="1013078"/>
                  <a:pt x="3413745" y="1157622"/>
                </a:cubicBezTo>
                <a:lnTo>
                  <a:pt x="3413745" y="2204470"/>
                </a:lnTo>
                <a:cubicBezTo>
                  <a:pt x="3413745" y="2349014"/>
                  <a:pt x="3296569" y="2466190"/>
                  <a:pt x="3152025" y="2466190"/>
                </a:cubicBezTo>
                <a:lnTo>
                  <a:pt x="261720" y="2466190"/>
                </a:lnTo>
                <a:cubicBezTo>
                  <a:pt x="117176" y="2466190"/>
                  <a:pt x="0" y="2349014"/>
                  <a:pt x="0" y="2204470"/>
                </a:cubicBezTo>
                <a:lnTo>
                  <a:pt x="0" y="1157622"/>
                </a:lnTo>
                <a:cubicBezTo>
                  <a:pt x="0" y="1013078"/>
                  <a:pt x="117176" y="895902"/>
                  <a:pt x="261720" y="895902"/>
                </a:cubicBezTo>
                <a:lnTo>
                  <a:pt x="2145110" y="895902"/>
                </a:lnTo>
                <a:lnTo>
                  <a:pt x="2145110" y="163197"/>
                </a:lnTo>
                <a:cubicBezTo>
                  <a:pt x="2145110" y="73066"/>
                  <a:pt x="2218176" y="0"/>
                  <a:pt x="2308307" y="0"/>
                </a:cubicBezTo>
                <a:close/>
              </a:path>
            </a:pathLst>
          </a:cu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7" name="文字方塊 76">
            <a:extLst>
              <a:ext uri="{FF2B5EF4-FFF2-40B4-BE49-F238E27FC236}">
                <a16:creationId xmlns:a16="http://schemas.microsoft.com/office/drawing/2014/main" id="{307339FD-2760-4C17-9861-736505C7E08E}"/>
              </a:ext>
            </a:extLst>
          </p:cNvPr>
          <p:cNvSpPr txBox="1"/>
          <p:nvPr/>
        </p:nvSpPr>
        <p:spPr>
          <a:xfrm>
            <a:off x="2438267" y="2084191"/>
            <a:ext cx="468398" cy="507831"/>
          </a:xfrm>
          <a:prstGeom prst="rect">
            <a:avLst/>
          </a:prstGeom>
          <a:noFill/>
        </p:spPr>
        <p:txBody>
          <a:bodyPr wrap="none" rtlCol="0">
            <a:spAutoFit/>
          </a:bodyPr>
          <a:lstStyle/>
          <a:p>
            <a:r>
              <a:rPr lang="en-US" altLang="zh-TW" sz="2700" b="1" dirty="0"/>
              <a:t>=</a:t>
            </a:r>
            <a:endParaRPr lang="zh-TW" altLang="en-US" b="1" dirty="0"/>
          </a:p>
        </p:txBody>
      </p:sp>
      <p:sp>
        <p:nvSpPr>
          <p:cNvPr id="78" name="文字方塊 77">
            <a:extLst>
              <a:ext uri="{FF2B5EF4-FFF2-40B4-BE49-F238E27FC236}">
                <a16:creationId xmlns:a16="http://schemas.microsoft.com/office/drawing/2014/main" id="{56B79D61-DED1-4EE7-9BAB-42AFB2874DA5}"/>
              </a:ext>
            </a:extLst>
          </p:cNvPr>
          <p:cNvSpPr txBox="1"/>
          <p:nvPr/>
        </p:nvSpPr>
        <p:spPr>
          <a:xfrm>
            <a:off x="5530015" y="1851060"/>
            <a:ext cx="468398" cy="507831"/>
          </a:xfrm>
          <a:prstGeom prst="rect">
            <a:avLst/>
          </a:prstGeom>
          <a:noFill/>
        </p:spPr>
        <p:txBody>
          <a:bodyPr wrap="none" rtlCol="0">
            <a:spAutoFit/>
          </a:bodyPr>
          <a:lstStyle/>
          <a:p>
            <a:r>
              <a:rPr lang="en-US" altLang="zh-TW" sz="2700" b="1" dirty="0"/>
              <a:t>+</a:t>
            </a:r>
            <a:endParaRPr lang="zh-TW" altLang="en-US" b="1" dirty="0"/>
          </a:p>
        </p:txBody>
      </p:sp>
      <p:sp>
        <p:nvSpPr>
          <p:cNvPr id="79" name="文字方塊 78">
            <a:extLst>
              <a:ext uri="{FF2B5EF4-FFF2-40B4-BE49-F238E27FC236}">
                <a16:creationId xmlns:a16="http://schemas.microsoft.com/office/drawing/2014/main" id="{5B38CC93-EB8C-4099-9094-4593878040A2}"/>
              </a:ext>
            </a:extLst>
          </p:cNvPr>
          <p:cNvSpPr txBox="1"/>
          <p:nvPr/>
        </p:nvSpPr>
        <p:spPr>
          <a:xfrm>
            <a:off x="4804856" y="2285285"/>
            <a:ext cx="1666520" cy="646331"/>
          </a:xfrm>
          <a:prstGeom prst="rect">
            <a:avLst/>
          </a:prstGeom>
          <a:noFill/>
          <a:ln w="19050">
            <a:solidFill>
              <a:srgbClr val="FF0000"/>
            </a:solidFill>
          </a:ln>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Domain</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decomposition</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0" name="箭號: 向右 230">
            <a:extLst>
              <a:ext uri="{FF2B5EF4-FFF2-40B4-BE49-F238E27FC236}">
                <a16:creationId xmlns:a16="http://schemas.microsoft.com/office/drawing/2014/main" id="{73628261-AD6E-4E13-ADB9-C6CA6EE4916B}"/>
              </a:ext>
            </a:extLst>
          </p:cNvPr>
          <p:cNvSpPr/>
          <p:nvPr/>
        </p:nvSpPr>
        <p:spPr>
          <a:xfrm rot="7614135">
            <a:off x="2199662" y="3390677"/>
            <a:ext cx="1844179" cy="32087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1" name="文字方塊 80">
            <a:extLst>
              <a:ext uri="{FF2B5EF4-FFF2-40B4-BE49-F238E27FC236}">
                <a16:creationId xmlns:a16="http://schemas.microsoft.com/office/drawing/2014/main" id="{7EB14184-9935-4C5A-BEBC-78C68940E7DC}"/>
              </a:ext>
            </a:extLst>
          </p:cNvPr>
          <p:cNvSpPr txBox="1"/>
          <p:nvPr/>
        </p:nvSpPr>
        <p:spPr>
          <a:xfrm>
            <a:off x="1772665" y="3101625"/>
            <a:ext cx="1134000" cy="646331"/>
          </a:xfrm>
          <a:prstGeom prst="rect">
            <a:avLst/>
          </a:prstGeom>
          <a:solidFill>
            <a:schemeClr val="bg1"/>
          </a:solidFill>
          <a:ln w="19050">
            <a:solidFill>
              <a:srgbClr val="FF0000"/>
            </a:solidFill>
          </a:ln>
        </p:spPr>
        <p:txBody>
          <a:bodyPr wrap="square" rtlCol="0">
            <a:spAutoFit/>
          </a:bodyPr>
          <a:lstStyle/>
          <a:p>
            <a:pPr>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Image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method</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2" name="文字方塊 81">
            <a:extLst>
              <a:ext uri="{FF2B5EF4-FFF2-40B4-BE49-F238E27FC236}">
                <a16:creationId xmlns:a16="http://schemas.microsoft.com/office/drawing/2014/main" id="{4A992BB4-263E-4698-93E4-1EADC7C3754F}"/>
              </a:ext>
            </a:extLst>
          </p:cNvPr>
          <p:cNvSpPr txBox="1"/>
          <p:nvPr/>
        </p:nvSpPr>
        <p:spPr>
          <a:xfrm>
            <a:off x="5628403" y="4202109"/>
            <a:ext cx="468398" cy="507831"/>
          </a:xfrm>
          <a:prstGeom prst="rect">
            <a:avLst/>
          </a:prstGeom>
          <a:noFill/>
        </p:spPr>
        <p:txBody>
          <a:bodyPr wrap="none" rtlCol="0">
            <a:spAutoFit/>
          </a:bodyPr>
          <a:lstStyle/>
          <a:p>
            <a:r>
              <a:rPr lang="en-US" altLang="zh-TW" sz="2700" b="1" dirty="0"/>
              <a:t>+</a:t>
            </a:r>
            <a:endParaRPr lang="zh-TW" altLang="en-US" b="1" dirty="0"/>
          </a:p>
        </p:txBody>
      </p:sp>
      <p:sp>
        <p:nvSpPr>
          <p:cNvPr id="83" name="文字方塊 82">
            <a:extLst>
              <a:ext uri="{FF2B5EF4-FFF2-40B4-BE49-F238E27FC236}">
                <a16:creationId xmlns:a16="http://schemas.microsoft.com/office/drawing/2014/main" id="{7DA43253-EFA4-47EB-A9D5-19D4EC61571A}"/>
              </a:ext>
            </a:extLst>
          </p:cNvPr>
          <p:cNvSpPr txBox="1"/>
          <p:nvPr/>
        </p:nvSpPr>
        <p:spPr>
          <a:xfrm>
            <a:off x="5202355" y="4693589"/>
            <a:ext cx="1530116" cy="646331"/>
          </a:xfrm>
          <a:prstGeom prst="rect">
            <a:avLst/>
          </a:prstGeom>
          <a:noFill/>
          <a:ln w="19050">
            <a:solidFill>
              <a:srgbClr val="FF0000"/>
            </a:solidFill>
          </a:ln>
        </p:spPr>
        <p:txBody>
          <a:bodyPr wrap="square" rtlCol="0">
            <a:spAutoFit/>
          </a:bodyPr>
          <a:lstStyle/>
          <a:p>
            <a:r>
              <a:rPr lang="en-US" altLang="zh-TW" dirty="0">
                <a:latin typeface="Times New Roman" panose="02020603050405020304" pitchFamily="18" charset="0"/>
                <a:cs typeface="Times New Roman" panose="02020603050405020304" pitchFamily="18" charset="0"/>
              </a:rPr>
              <a:t>Superposition</a:t>
            </a:r>
          </a:p>
          <a:p>
            <a:r>
              <a:rPr lang="en-US" altLang="zh-TW" dirty="0">
                <a:latin typeface="Times New Roman" panose="02020603050405020304" pitchFamily="18" charset="0"/>
                <a:cs typeface="Times New Roman" panose="02020603050405020304" pitchFamily="18" charset="0"/>
              </a:rPr>
              <a:t>principle</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4" name="文字方塊 83">
            <a:extLst>
              <a:ext uri="{FF2B5EF4-FFF2-40B4-BE49-F238E27FC236}">
                <a16:creationId xmlns:a16="http://schemas.microsoft.com/office/drawing/2014/main" id="{C96B4CEC-E5E2-47C9-84B2-E2B740DFA085}"/>
              </a:ext>
            </a:extLst>
          </p:cNvPr>
          <p:cNvSpPr txBox="1"/>
          <p:nvPr/>
        </p:nvSpPr>
        <p:spPr>
          <a:xfrm>
            <a:off x="2882835" y="4332591"/>
            <a:ext cx="468398" cy="507831"/>
          </a:xfrm>
          <a:prstGeom prst="rect">
            <a:avLst/>
          </a:prstGeom>
          <a:noFill/>
        </p:spPr>
        <p:txBody>
          <a:bodyPr wrap="none" rtlCol="0">
            <a:spAutoFit/>
          </a:bodyPr>
          <a:lstStyle/>
          <a:p>
            <a:r>
              <a:rPr lang="en-US" altLang="zh-TW" sz="2700" b="1" dirty="0"/>
              <a:t>=</a:t>
            </a:r>
            <a:endParaRPr lang="zh-TW" altLang="en-US" b="1" dirty="0"/>
          </a:p>
        </p:txBody>
      </p:sp>
      <p:sp>
        <p:nvSpPr>
          <p:cNvPr id="126" name="文字方塊 125">
            <a:extLst>
              <a:ext uri="{FF2B5EF4-FFF2-40B4-BE49-F238E27FC236}">
                <a16:creationId xmlns:a16="http://schemas.microsoft.com/office/drawing/2014/main" id="{C0E9BB06-4F92-4451-B8FB-A3369ECF98ED}"/>
              </a:ext>
            </a:extLst>
          </p:cNvPr>
          <p:cNvSpPr txBox="1"/>
          <p:nvPr/>
        </p:nvSpPr>
        <p:spPr>
          <a:xfrm>
            <a:off x="3386162" y="1343551"/>
            <a:ext cx="1172116" cy="369332"/>
          </a:xfrm>
          <a:prstGeom prst="rect">
            <a:avLst/>
          </a:prstGeom>
          <a:noFill/>
          <a:ln w="19050">
            <a:solidFill>
              <a:srgbClr val="FF0000"/>
            </a:solidFill>
          </a:ln>
        </p:spPr>
        <p:txBody>
          <a:bodyPr wrap="non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Half-plane</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7" name="文字方塊 126">
            <a:extLst>
              <a:ext uri="{FF2B5EF4-FFF2-40B4-BE49-F238E27FC236}">
                <a16:creationId xmlns:a16="http://schemas.microsoft.com/office/drawing/2014/main" id="{B974C49D-E0BC-409F-B968-19AC512C0812}"/>
              </a:ext>
            </a:extLst>
          </p:cNvPr>
          <p:cNvSpPr txBox="1"/>
          <p:nvPr/>
        </p:nvSpPr>
        <p:spPr>
          <a:xfrm>
            <a:off x="1051955" y="5458207"/>
            <a:ext cx="1441420" cy="369332"/>
          </a:xfrm>
          <a:prstGeom prst="rect">
            <a:avLst/>
          </a:prstGeom>
          <a:noFill/>
          <a:ln w="19050">
            <a:solidFill>
              <a:srgbClr val="FF0000"/>
            </a:solidFill>
          </a:ln>
        </p:spPr>
        <p:txBody>
          <a:bodyPr wrap="non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Infinite-plane</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8" name="文字方塊 127">
            <a:extLst>
              <a:ext uri="{FF2B5EF4-FFF2-40B4-BE49-F238E27FC236}">
                <a16:creationId xmlns:a16="http://schemas.microsoft.com/office/drawing/2014/main" id="{0FB0AE4D-3982-4FE8-B989-EBE64DC46199}"/>
              </a:ext>
            </a:extLst>
          </p:cNvPr>
          <p:cNvSpPr txBox="1"/>
          <p:nvPr/>
        </p:nvSpPr>
        <p:spPr>
          <a:xfrm>
            <a:off x="977039" y="1205256"/>
            <a:ext cx="2014266" cy="369332"/>
          </a:xfrm>
          <a:prstGeom prst="rect">
            <a:avLst/>
          </a:prstGeom>
          <a:noFill/>
          <a:ln w="19050">
            <a:solidFill>
              <a:srgbClr val="FF0000"/>
            </a:solidFill>
          </a:ln>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Artificial interface</a:t>
            </a:r>
          </a:p>
        </p:txBody>
      </p:sp>
      <p:pic>
        <p:nvPicPr>
          <p:cNvPr id="3" name="圖片 2"/>
          <p:cNvPicPr>
            <a:picLocks noChangeAspect="1"/>
          </p:cNvPicPr>
          <p:nvPr/>
        </p:nvPicPr>
        <p:blipFill>
          <a:blip r:embed="rId3"/>
          <a:stretch>
            <a:fillRect/>
          </a:stretch>
        </p:blipFill>
        <p:spPr>
          <a:xfrm>
            <a:off x="634100" y="1778689"/>
            <a:ext cx="1313192" cy="1185165"/>
          </a:xfrm>
          <a:prstGeom prst="rect">
            <a:avLst/>
          </a:prstGeom>
        </p:spPr>
      </p:pic>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30CF95E9-C1B2-B880-39D5-E54934F9FD5E}"/>
                  </a:ext>
                </a:extLst>
              </p:cNvPr>
              <p:cNvSpPr txBox="1"/>
              <p:nvPr/>
            </p:nvSpPr>
            <p:spPr>
              <a:xfrm>
                <a:off x="7188202" y="5236729"/>
                <a:ext cx="37804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TW"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𝑢</m:t>
                          </m:r>
                        </m:e>
                        <m:sub>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𝑅𝑎</m:t>
                          </m:r>
                        </m:sub>
                      </m:sSub>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oMath>
                  </m:oMathPara>
                </a14:m>
                <a:endParaRPr lang="zh-TW" altLang="en-US" sz="1200" i="1" dirty="0">
                  <a:solidFill>
                    <a:srgbClr val="000000"/>
                  </a:solidFill>
                  <a:latin typeface="Cambria Math" panose="02040503050406030204" pitchFamily="18" charset="0"/>
                  <a:ea typeface="標楷體" panose="03000509000000000000" pitchFamily="65" charset="-120"/>
                  <a:cs typeface="Times New Roman" panose="02020603050405020304" pitchFamily="18" charset="0"/>
                </a:endParaRPr>
              </a:p>
            </p:txBody>
          </p:sp>
        </mc:Choice>
        <mc:Fallback xmlns="">
          <p:sp>
            <p:nvSpPr>
              <p:cNvPr id="154" name="文字方塊 153">
                <a:extLst>
                  <a:ext uri="{FF2B5EF4-FFF2-40B4-BE49-F238E27FC236}">
                    <a16:creationId xmlns:a16="http://schemas.microsoft.com/office/drawing/2014/main" id="{30CF95E9-C1B2-B880-39D5-E54934F9FD5E}"/>
                  </a:ext>
                </a:extLst>
              </p:cNvPr>
              <p:cNvSpPr txBox="1">
                <a:spLocks noRot="1" noChangeAspect="1" noMove="1" noResize="1" noEditPoints="1" noAdjustHandles="1" noChangeArrowheads="1" noChangeShapeType="1" noTextEdit="1"/>
              </p:cNvSpPr>
              <p:nvPr/>
            </p:nvSpPr>
            <p:spPr>
              <a:xfrm>
                <a:off x="7188202" y="5236729"/>
                <a:ext cx="378044" cy="276999"/>
              </a:xfrm>
              <a:prstGeom prst="rect">
                <a:avLst/>
              </a:prstGeom>
              <a:blipFill>
                <a:blip r:embed="rId4"/>
                <a:stretch>
                  <a:fillRect r="-62903"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5" name="文字方塊 154">
                <a:extLst>
                  <a:ext uri="{FF2B5EF4-FFF2-40B4-BE49-F238E27FC236}">
                    <a16:creationId xmlns:a16="http://schemas.microsoft.com/office/drawing/2014/main" id="{E7BE304A-9001-4837-6B9C-89FA57B79B68}"/>
                  </a:ext>
                </a:extLst>
              </p:cNvPr>
              <p:cNvSpPr txBox="1"/>
              <p:nvPr/>
            </p:nvSpPr>
            <p:spPr>
              <a:xfrm>
                <a:off x="3776906" y="5319708"/>
                <a:ext cx="124439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TW"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𝑢</m:t>
                          </m:r>
                        </m:e>
                        <m:sub>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𝐼𝑛</m:t>
                          </m:r>
                        </m:sub>
                      </m:sSub>
                      <m:d>
                        <m:dPr>
                          <m:ctrlP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dPr>
                        <m:e>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𝑢</m:t>
                          </m:r>
                        </m:e>
                        <m:sub>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𝑅𝑒</m:t>
                          </m:r>
                        </m:sub>
                      </m:sSub>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r>
                        <a:rPr lang="en-US" altLang="zh-TW" sz="12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oMath>
                  </m:oMathPara>
                </a14:m>
                <a:endParaRPr lang="zh-TW" altLang="en-US" sz="1200" i="1" dirty="0">
                  <a:solidFill>
                    <a:srgbClr val="000000"/>
                  </a:solidFill>
                  <a:latin typeface="Cambria Math" panose="02040503050406030204" pitchFamily="18" charset="0"/>
                  <a:ea typeface="標楷體" panose="03000509000000000000" pitchFamily="65" charset="-120"/>
                  <a:cs typeface="Times New Roman" panose="02020603050405020304" pitchFamily="18" charset="0"/>
                </a:endParaRPr>
              </a:p>
            </p:txBody>
          </p:sp>
        </mc:Choice>
        <mc:Fallback xmlns="">
          <p:sp>
            <p:nvSpPr>
              <p:cNvPr id="155" name="文字方塊 154">
                <a:extLst>
                  <a:ext uri="{FF2B5EF4-FFF2-40B4-BE49-F238E27FC236}">
                    <a16:creationId xmlns:a16="http://schemas.microsoft.com/office/drawing/2014/main" id="{E7BE304A-9001-4837-6B9C-89FA57B79B68}"/>
                  </a:ext>
                </a:extLst>
              </p:cNvPr>
              <p:cNvSpPr txBox="1">
                <a:spLocks noRot="1" noChangeAspect="1" noMove="1" noResize="1" noEditPoints="1" noAdjustHandles="1" noChangeArrowheads="1" noChangeShapeType="1" noTextEdit="1"/>
              </p:cNvSpPr>
              <p:nvPr/>
            </p:nvSpPr>
            <p:spPr>
              <a:xfrm>
                <a:off x="3776906" y="5319708"/>
                <a:ext cx="1244394" cy="276999"/>
              </a:xfrm>
              <a:prstGeom prst="rect">
                <a:avLst/>
              </a:prstGeom>
              <a:blipFill>
                <a:blip r:embed="rId5"/>
                <a:stretch>
                  <a:fillRect b="-11111"/>
                </a:stretch>
              </a:blipFill>
            </p:spPr>
            <p:txBody>
              <a:bodyPr/>
              <a:lstStyle/>
              <a:p>
                <a:r>
                  <a:rPr lang="zh-TW" altLang="en-US">
                    <a:noFill/>
                  </a:rPr>
                  <a:t> </a:t>
                </a:r>
              </a:p>
            </p:txBody>
          </p:sp>
        </mc:Fallback>
      </mc:AlternateContent>
      <p:pic>
        <p:nvPicPr>
          <p:cNvPr id="8" name="圖片 7"/>
          <p:cNvPicPr>
            <a:picLocks noChangeAspect="1"/>
          </p:cNvPicPr>
          <p:nvPr/>
        </p:nvPicPr>
        <p:blipFill>
          <a:blip r:embed="rId6"/>
          <a:stretch>
            <a:fillRect/>
          </a:stretch>
        </p:blipFill>
        <p:spPr>
          <a:xfrm>
            <a:off x="3230454" y="1808949"/>
            <a:ext cx="1327824" cy="947401"/>
          </a:xfrm>
          <a:prstGeom prst="rect">
            <a:avLst/>
          </a:prstGeom>
        </p:spPr>
      </p:pic>
      <p:cxnSp>
        <p:nvCxnSpPr>
          <p:cNvPr id="129" name="直線單箭頭接點 128">
            <a:extLst>
              <a:ext uri="{FF2B5EF4-FFF2-40B4-BE49-F238E27FC236}">
                <a16:creationId xmlns:a16="http://schemas.microsoft.com/office/drawing/2014/main" id="{454BECAE-456F-493C-A237-48ED1F5DE230}"/>
              </a:ext>
            </a:extLst>
          </p:cNvPr>
          <p:cNvCxnSpPr>
            <a:cxnSpLocks/>
          </p:cNvCxnSpPr>
          <p:nvPr/>
        </p:nvCxnSpPr>
        <p:spPr>
          <a:xfrm flipV="1">
            <a:off x="1498360" y="1723515"/>
            <a:ext cx="330440" cy="609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圖片 14"/>
          <p:cNvPicPr>
            <a:picLocks noChangeAspect="1"/>
          </p:cNvPicPr>
          <p:nvPr/>
        </p:nvPicPr>
        <p:blipFill>
          <a:blip r:embed="rId7"/>
          <a:stretch>
            <a:fillRect/>
          </a:stretch>
        </p:blipFill>
        <p:spPr>
          <a:xfrm>
            <a:off x="6906102" y="1809617"/>
            <a:ext cx="508451" cy="907163"/>
          </a:xfrm>
          <a:prstGeom prst="rect">
            <a:avLst/>
          </a:prstGeom>
        </p:spPr>
      </p:pic>
      <p:pic>
        <p:nvPicPr>
          <p:cNvPr id="16" name="圖片 15"/>
          <p:cNvPicPr>
            <a:picLocks noChangeAspect="1"/>
          </p:cNvPicPr>
          <p:nvPr/>
        </p:nvPicPr>
        <p:blipFill>
          <a:blip r:embed="rId8"/>
          <a:stretch>
            <a:fillRect/>
          </a:stretch>
        </p:blipFill>
        <p:spPr>
          <a:xfrm>
            <a:off x="1097574" y="3842121"/>
            <a:ext cx="1313192" cy="1488773"/>
          </a:xfrm>
          <a:prstGeom prst="rect">
            <a:avLst/>
          </a:prstGeom>
        </p:spPr>
      </p:pic>
      <p:pic>
        <p:nvPicPr>
          <p:cNvPr id="18" name="圖片 17"/>
          <p:cNvPicPr>
            <a:picLocks noChangeAspect="1"/>
          </p:cNvPicPr>
          <p:nvPr/>
        </p:nvPicPr>
        <p:blipFill>
          <a:blip r:embed="rId9"/>
          <a:stretch>
            <a:fillRect/>
          </a:stretch>
        </p:blipFill>
        <p:spPr>
          <a:xfrm>
            <a:off x="3800448" y="3747956"/>
            <a:ext cx="1313192" cy="1488773"/>
          </a:xfrm>
          <a:prstGeom prst="rect">
            <a:avLst/>
          </a:prstGeom>
        </p:spPr>
      </p:pic>
      <p:pic>
        <p:nvPicPr>
          <p:cNvPr id="5" name="圖片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8992" y="3615654"/>
            <a:ext cx="1309534" cy="1488771"/>
          </a:xfrm>
          <a:prstGeom prst="rect">
            <a:avLst/>
          </a:prstGeom>
        </p:spPr>
      </p:pic>
      <p:sp>
        <p:nvSpPr>
          <p:cNvPr id="9" name="文字方塊 8"/>
          <p:cNvSpPr txBox="1"/>
          <p:nvPr/>
        </p:nvSpPr>
        <p:spPr>
          <a:xfrm>
            <a:off x="3842630" y="5672036"/>
            <a:ext cx="1112946"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Free field</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文字方塊 28"/>
          <p:cNvSpPr txBox="1"/>
          <p:nvPr/>
        </p:nvSpPr>
        <p:spPr>
          <a:xfrm>
            <a:off x="6698992" y="5710615"/>
            <a:ext cx="1646949"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Radiation field</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411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fade">
                                      <p:cBhvr>
                                        <p:cTn id="13" dur="500"/>
                                        <p:tgtEl>
                                          <p:spTgt spid="12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8"/>
                                        </p:tgtEl>
                                      </p:cBhvr>
                                    </p:animEffect>
                                    <p:set>
                                      <p:cBhvr>
                                        <p:cTn id="27" dur="1" fill="hold">
                                          <p:stCondLst>
                                            <p:cond delay="499"/>
                                          </p:stCondLst>
                                        </p:cTn>
                                        <p:tgtEl>
                                          <p:spTgt spid="7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9"/>
                                        </p:tgtEl>
                                      </p:cBhvr>
                                    </p:animEffect>
                                    <p:set>
                                      <p:cBhvr>
                                        <p:cTn id="30" dur="1" fill="hold">
                                          <p:stCondLst>
                                            <p:cond delay="499"/>
                                          </p:stCondLst>
                                        </p:cTn>
                                        <p:tgtEl>
                                          <p:spTgt spid="7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29"/>
                                        </p:tgtEl>
                                      </p:cBhvr>
                                    </p:animEffect>
                                    <p:set>
                                      <p:cBhvr>
                                        <p:cTn id="39" dur="1" fill="hold">
                                          <p:stCondLst>
                                            <p:cond delay="499"/>
                                          </p:stCondLst>
                                        </p:cTn>
                                        <p:tgtEl>
                                          <p:spTgt spid="129"/>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7"/>
                                        </p:tgtEl>
                                      </p:cBhvr>
                                    </p:animEffect>
                                    <p:set>
                                      <p:cBhvr>
                                        <p:cTn id="45" dur="1" fill="hold">
                                          <p:stCondLst>
                                            <p:cond delay="499"/>
                                          </p:stCondLst>
                                        </p:cTn>
                                        <p:tgtEl>
                                          <p:spTgt spid="7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7"/>
                                        </p:tgtEl>
                                        <p:attrNameLst>
                                          <p:attrName>style.visibility</p:attrName>
                                        </p:attrNameLst>
                                      </p:cBhvr>
                                      <p:to>
                                        <p:strVal val="visible"/>
                                      </p:to>
                                    </p:set>
                                    <p:animEffect transition="in" filter="fade">
                                      <p:cBhvr>
                                        <p:cTn id="59" dur="500"/>
                                        <p:tgtEl>
                                          <p:spTgt spid="1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26"/>
                                        </p:tgtEl>
                                      </p:cBhvr>
                                    </p:animEffect>
                                    <p:set>
                                      <p:cBhvr>
                                        <p:cTn id="64" dur="1" fill="hold">
                                          <p:stCondLst>
                                            <p:cond delay="499"/>
                                          </p:stCondLst>
                                        </p:cTn>
                                        <p:tgtEl>
                                          <p:spTgt spid="12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1"/>
                                        </p:tgtEl>
                                      </p:cBhvr>
                                    </p:animEffect>
                                    <p:set>
                                      <p:cBhvr>
                                        <p:cTn id="70" dur="1" fill="hold">
                                          <p:stCondLst>
                                            <p:cond delay="499"/>
                                          </p:stCondLst>
                                        </p:cTn>
                                        <p:tgtEl>
                                          <p:spTgt spid="8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80"/>
                                        </p:tgtEl>
                                      </p:cBhvr>
                                    </p:animEffect>
                                    <p:set>
                                      <p:cBhvr>
                                        <p:cTn id="73" dur="1" fill="hold">
                                          <p:stCondLst>
                                            <p:cond delay="499"/>
                                          </p:stCondLst>
                                        </p:cTn>
                                        <p:tgtEl>
                                          <p:spTgt spid="8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500"/>
                                        <p:tgtEl>
                                          <p:spTgt spid="8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3"/>
                                        </p:tgtEl>
                                        <p:attrNameLst>
                                          <p:attrName>style.visibility</p:attrName>
                                        </p:attrNameLst>
                                      </p:cBhvr>
                                      <p:to>
                                        <p:strVal val="visible"/>
                                      </p:to>
                                    </p:set>
                                    <p:animEffect transition="in" filter="fade">
                                      <p:cBhvr>
                                        <p:cTn id="81" dur="500"/>
                                        <p:tgtEl>
                                          <p:spTgt spid="8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4"/>
                                        </p:tgtEl>
                                        <p:attrNameLst>
                                          <p:attrName>style.visibility</p:attrName>
                                        </p:attrNameLst>
                                      </p:cBhvr>
                                      <p:to>
                                        <p:strVal val="visible"/>
                                      </p:to>
                                    </p:set>
                                    <p:animEffect transition="in" filter="fade">
                                      <p:cBhvr>
                                        <p:cTn id="84" dur="500"/>
                                        <p:tgtEl>
                                          <p:spTgt spid="8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500"/>
                                        <p:tgtEl>
                                          <p:spTgt spid="1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par>
                                <p:cTn id="91" presetID="10"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10" presetClass="entr" presetSubtype="0" fill="hold"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par>
                                <p:cTn id="97" presetID="1"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par>
                                <p:cTn id="106" presetID="10" presetClass="exit" presetSubtype="0" fill="hold"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27"/>
                                        </p:tgtEl>
                                      </p:cBhvr>
                                    </p:animEffect>
                                    <p:set>
                                      <p:cBhvr>
                                        <p:cTn id="111" dur="1" fill="hold">
                                          <p:stCondLst>
                                            <p:cond delay="499"/>
                                          </p:stCondLst>
                                        </p:cTn>
                                        <p:tgtEl>
                                          <p:spTgt spid="127"/>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84"/>
                                        </p:tgtEl>
                                      </p:cBhvr>
                                    </p:animEffect>
                                    <p:set>
                                      <p:cBhvr>
                                        <p:cTn id="114" dur="1" fill="hold">
                                          <p:stCondLst>
                                            <p:cond delay="499"/>
                                          </p:stCondLst>
                                        </p:cTn>
                                        <p:tgtEl>
                                          <p:spTgt spid="84"/>
                                        </p:tgtEl>
                                        <p:attrNameLst>
                                          <p:attrName>style.visibility</p:attrName>
                                        </p:attrNameLst>
                                      </p:cBhvr>
                                      <p:to>
                                        <p:strVal val="hidden"/>
                                      </p:to>
                                    </p:set>
                                  </p:childTnLst>
                                </p:cTn>
                              </p:par>
                              <p:par>
                                <p:cTn id="115" presetID="10" presetClass="entr" presetSubtype="0"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2" nodeType="click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fade">
                                      <p:cBhvr>
                                        <p:cTn id="122" dur="500"/>
                                        <p:tgtEl>
                                          <p:spTgt spid="78"/>
                                        </p:tgtEl>
                                      </p:cBhvr>
                                    </p:animEffect>
                                  </p:childTnLst>
                                </p:cTn>
                              </p:par>
                              <p:par>
                                <p:cTn id="123" presetID="10" presetClass="entr" presetSubtype="0" fill="hold" grpId="2" nodeType="withEffect">
                                  <p:stCondLst>
                                    <p:cond delay="0"/>
                                  </p:stCondLst>
                                  <p:childTnLst>
                                    <p:set>
                                      <p:cBhvr>
                                        <p:cTn id="124" dur="1" fill="hold">
                                          <p:stCondLst>
                                            <p:cond delay="0"/>
                                          </p:stCondLst>
                                        </p:cTn>
                                        <p:tgtEl>
                                          <p:spTgt spid="79"/>
                                        </p:tgtEl>
                                        <p:attrNameLst>
                                          <p:attrName>style.visibility</p:attrName>
                                        </p:attrNameLst>
                                      </p:cBhvr>
                                      <p:to>
                                        <p:strVal val="visible"/>
                                      </p:to>
                                    </p:set>
                                    <p:animEffect transition="in" filter="fade">
                                      <p:cBhvr>
                                        <p:cTn id="125" dur="500"/>
                                        <p:tgtEl>
                                          <p:spTgt spid="79"/>
                                        </p:tgtEl>
                                      </p:cBhvr>
                                    </p:animEffect>
                                  </p:childTnLst>
                                </p:cTn>
                              </p:par>
                              <p:par>
                                <p:cTn id="126" presetID="10" presetClass="entr" presetSubtype="0" fill="hold" grpId="2" nodeType="with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par>
                                <p:cTn id="129" presetID="10" presetClass="entr" presetSubtype="0"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fade">
                                      <p:cBhvr>
                                        <p:cTn id="131" dur="500"/>
                                        <p:tgtEl>
                                          <p:spTgt spid="8"/>
                                        </p:tgtEl>
                                      </p:cBhvr>
                                    </p:animEffect>
                                  </p:childTnLst>
                                </p:cTn>
                              </p:par>
                              <p:par>
                                <p:cTn id="132" presetID="10" presetClass="entr" presetSubtype="0" fill="hold" nodeType="withEffect">
                                  <p:stCondLst>
                                    <p:cond delay="0"/>
                                  </p:stCondLst>
                                  <p:childTnLst>
                                    <p:set>
                                      <p:cBhvr>
                                        <p:cTn id="133" dur="1" fill="hold">
                                          <p:stCondLst>
                                            <p:cond delay="0"/>
                                          </p:stCondLst>
                                        </p:cTn>
                                        <p:tgtEl>
                                          <p:spTgt spid="15"/>
                                        </p:tgtEl>
                                        <p:attrNameLst>
                                          <p:attrName>style.visibility</p:attrName>
                                        </p:attrNameLst>
                                      </p:cBhvr>
                                      <p:to>
                                        <p:strVal val="visible"/>
                                      </p:to>
                                    </p:set>
                                    <p:animEffect transition="in" filter="fade">
                                      <p:cBhvr>
                                        <p:cTn id="134" dur="500"/>
                                        <p:tgtEl>
                                          <p:spTgt spid="15"/>
                                        </p:tgtEl>
                                      </p:cBhvr>
                                    </p:animEffect>
                                  </p:childTnLst>
                                </p:cTn>
                              </p:par>
                              <p:par>
                                <p:cTn id="135" presetID="10" presetClass="entr" presetSubtype="0" fill="hold" grpId="2" nodeType="with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fade">
                                      <p:cBhvr>
                                        <p:cTn id="137" dur="500"/>
                                        <p:tgtEl>
                                          <p:spTgt spid="77"/>
                                        </p:tgtEl>
                                      </p:cBhvr>
                                    </p:animEffect>
                                  </p:childTnLst>
                                </p:cTn>
                              </p:par>
                              <p:par>
                                <p:cTn id="138" presetID="10" presetClass="entr" presetSubtype="0" fill="hold" nodeType="withEffect">
                                  <p:stCondLst>
                                    <p:cond delay="0"/>
                                  </p:stCondLst>
                                  <p:childTnLst>
                                    <p:set>
                                      <p:cBhvr>
                                        <p:cTn id="139" dur="1" fill="hold">
                                          <p:stCondLst>
                                            <p:cond delay="0"/>
                                          </p:stCondLst>
                                        </p:cTn>
                                        <p:tgtEl>
                                          <p:spTgt spid="3"/>
                                        </p:tgtEl>
                                        <p:attrNameLst>
                                          <p:attrName>style.visibility</p:attrName>
                                        </p:attrNameLst>
                                      </p:cBhvr>
                                      <p:to>
                                        <p:strVal val="visible"/>
                                      </p:to>
                                    </p:set>
                                    <p:animEffect transition="in" filter="fade">
                                      <p:cBhvr>
                                        <p:cTn id="140" dur="500"/>
                                        <p:tgtEl>
                                          <p:spTgt spid="3"/>
                                        </p:tgtEl>
                                      </p:cBhvr>
                                    </p:animEffect>
                                  </p:childTnLst>
                                </p:cTn>
                              </p:par>
                              <p:par>
                                <p:cTn id="141" presetID="10" presetClass="entr" presetSubtype="0" fill="hold" nodeType="withEffect">
                                  <p:stCondLst>
                                    <p:cond delay="0"/>
                                  </p:stCondLst>
                                  <p:childTnLst>
                                    <p:set>
                                      <p:cBhvr>
                                        <p:cTn id="142" dur="1" fill="hold">
                                          <p:stCondLst>
                                            <p:cond delay="0"/>
                                          </p:stCondLst>
                                        </p:cTn>
                                        <p:tgtEl>
                                          <p:spTgt spid="129"/>
                                        </p:tgtEl>
                                        <p:attrNameLst>
                                          <p:attrName>style.visibility</p:attrName>
                                        </p:attrNameLst>
                                      </p:cBhvr>
                                      <p:to>
                                        <p:strVal val="visible"/>
                                      </p:to>
                                    </p:set>
                                    <p:animEffect transition="in" filter="fade">
                                      <p:cBhvr>
                                        <p:cTn id="143" dur="500"/>
                                        <p:tgtEl>
                                          <p:spTgt spid="129"/>
                                        </p:tgtEl>
                                      </p:cBhvr>
                                    </p:animEffect>
                                  </p:childTnLst>
                                </p:cTn>
                              </p:par>
                              <p:par>
                                <p:cTn id="144" presetID="10" presetClass="entr" presetSubtype="0" fill="hold" grpId="1" nodeType="withEffect">
                                  <p:stCondLst>
                                    <p:cond delay="0"/>
                                  </p:stCondLst>
                                  <p:childTnLst>
                                    <p:set>
                                      <p:cBhvr>
                                        <p:cTn id="145" dur="1" fill="hold">
                                          <p:stCondLst>
                                            <p:cond delay="0"/>
                                          </p:stCondLst>
                                        </p:cTn>
                                        <p:tgtEl>
                                          <p:spTgt spid="128"/>
                                        </p:tgtEl>
                                        <p:attrNameLst>
                                          <p:attrName>style.visibility</p:attrName>
                                        </p:attrNameLst>
                                      </p:cBhvr>
                                      <p:to>
                                        <p:strVal val="visible"/>
                                      </p:to>
                                    </p:set>
                                    <p:animEffect transition="in" filter="fade">
                                      <p:cBhvr>
                                        <p:cTn id="146" dur="500"/>
                                        <p:tgtEl>
                                          <p:spTgt spid="128"/>
                                        </p:tgtEl>
                                      </p:cBhvr>
                                    </p:animEffect>
                                  </p:childTnLst>
                                </p:cTn>
                              </p:par>
                              <p:par>
                                <p:cTn id="147" presetID="10" presetClass="entr" presetSubtype="0" fill="hold" grpId="2" nodeType="with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fade">
                                      <p:cBhvr>
                                        <p:cTn id="149" dur="500"/>
                                        <p:tgtEl>
                                          <p:spTgt spid="81"/>
                                        </p:tgtEl>
                                      </p:cBhvr>
                                    </p:animEffect>
                                  </p:childTnLst>
                                </p:cTn>
                              </p:par>
                              <p:par>
                                <p:cTn id="150" presetID="10" presetClass="entr" presetSubtype="0" fill="hold" grpId="2" nodeType="withEffect">
                                  <p:stCondLst>
                                    <p:cond delay="0"/>
                                  </p:stCondLst>
                                  <p:childTnLst>
                                    <p:set>
                                      <p:cBhvr>
                                        <p:cTn id="151" dur="1" fill="hold">
                                          <p:stCondLst>
                                            <p:cond delay="0"/>
                                          </p:stCondLst>
                                        </p:cTn>
                                        <p:tgtEl>
                                          <p:spTgt spid="80"/>
                                        </p:tgtEl>
                                        <p:attrNameLst>
                                          <p:attrName>style.visibility</p:attrName>
                                        </p:attrNameLst>
                                      </p:cBhvr>
                                      <p:to>
                                        <p:strVal val="visible"/>
                                      </p:to>
                                    </p:set>
                                    <p:animEffect transition="in" filter="fade">
                                      <p:cBhvr>
                                        <p:cTn id="152" dur="500"/>
                                        <p:tgtEl>
                                          <p:spTgt spid="80"/>
                                        </p:tgtEl>
                                      </p:cBhvr>
                                    </p:animEffect>
                                  </p:childTnLst>
                                </p:cTn>
                              </p:par>
                              <p:par>
                                <p:cTn id="153" presetID="10" presetClass="entr" presetSubtype="0" fill="hold" nodeType="withEffect">
                                  <p:stCondLst>
                                    <p:cond delay="0"/>
                                  </p:stCondLst>
                                  <p:childTnLst>
                                    <p:set>
                                      <p:cBhvr>
                                        <p:cTn id="154" dur="1" fill="hold">
                                          <p:stCondLst>
                                            <p:cond delay="0"/>
                                          </p:stCondLst>
                                        </p:cTn>
                                        <p:tgtEl>
                                          <p:spTgt spid="16"/>
                                        </p:tgtEl>
                                        <p:attrNameLst>
                                          <p:attrName>style.visibility</p:attrName>
                                        </p:attrNameLst>
                                      </p:cBhvr>
                                      <p:to>
                                        <p:strVal val="visible"/>
                                      </p:to>
                                    </p:set>
                                    <p:animEffect transition="in" filter="fade">
                                      <p:cBhvr>
                                        <p:cTn id="155" dur="500"/>
                                        <p:tgtEl>
                                          <p:spTgt spid="16"/>
                                        </p:tgtEl>
                                      </p:cBhvr>
                                    </p:animEffect>
                                  </p:childTnLst>
                                </p:cTn>
                              </p:par>
                              <p:par>
                                <p:cTn id="156" presetID="10" presetClass="entr" presetSubtype="0" fill="hold" grpId="2" nodeType="withEffect">
                                  <p:stCondLst>
                                    <p:cond delay="0"/>
                                  </p:stCondLst>
                                  <p:childTnLst>
                                    <p:set>
                                      <p:cBhvr>
                                        <p:cTn id="157" dur="1" fill="hold">
                                          <p:stCondLst>
                                            <p:cond delay="0"/>
                                          </p:stCondLst>
                                        </p:cTn>
                                        <p:tgtEl>
                                          <p:spTgt spid="127"/>
                                        </p:tgtEl>
                                        <p:attrNameLst>
                                          <p:attrName>style.visibility</p:attrName>
                                        </p:attrNameLst>
                                      </p:cBhvr>
                                      <p:to>
                                        <p:strVal val="visible"/>
                                      </p:to>
                                    </p:set>
                                    <p:animEffect transition="in" filter="fade">
                                      <p:cBhvr>
                                        <p:cTn id="158" dur="500"/>
                                        <p:tgtEl>
                                          <p:spTgt spid="127"/>
                                        </p:tgtEl>
                                      </p:cBhvr>
                                    </p:animEffect>
                                  </p:childTnLst>
                                </p:cTn>
                              </p:par>
                              <p:par>
                                <p:cTn id="159" presetID="10" presetClass="entr" presetSubtype="0" fill="hold" grpId="1" nodeType="with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fade">
                                      <p:cBhvr>
                                        <p:cTn id="161" dur="500"/>
                                        <p:tgtEl>
                                          <p:spTgt spid="82"/>
                                        </p:tgtEl>
                                      </p:cBhvr>
                                    </p:animEffect>
                                  </p:childTnLst>
                                </p:cTn>
                              </p:par>
                              <p:par>
                                <p:cTn id="162" presetID="10" presetClass="entr" presetSubtype="0" fill="hold" grpId="1" nodeType="withEffect">
                                  <p:stCondLst>
                                    <p:cond delay="0"/>
                                  </p:stCondLst>
                                  <p:childTnLst>
                                    <p:set>
                                      <p:cBhvr>
                                        <p:cTn id="163" dur="1" fill="hold">
                                          <p:stCondLst>
                                            <p:cond delay="0"/>
                                          </p:stCondLst>
                                        </p:cTn>
                                        <p:tgtEl>
                                          <p:spTgt spid="83"/>
                                        </p:tgtEl>
                                        <p:attrNameLst>
                                          <p:attrName>style.visibility</p:attrName>
                                        </p:attrNameLst>
                                      </p:cBhvr>
                                      <p:to>
                                        <p:strVal val="visible"/>
                                      </p:to>
                                    </p:set>
                                    <p:animEffect transition="in" filter="fade">
                                      <p:cBhvr>
                                        <p:cTn id="164" dur="500"/>
                                        <p:tgtEl>
                                          <p:spTgt spid="83"/>
                                        </p:tgtEl>
                                      </p:cBhvr>
                                    </p:animEffect>
                                  </p:childTnLst>
                                </p:cTn>
                              </p:par>
                              <p:par>
                                <p:cTn id="165" presetID="10" presetClass="entr" presetSubtype="0" fill="hold" grpId="2" nodeType="withEffect">
                                  <p:stCondLst>
                                    <p:cond delay="0"/>
                                  </p:stCondLst>
                                  <p:childTnLst>
                                    <p:set>
                                      <p:cBhvr>
                                        <p:cTn id="166" dur="1" fill="hold">
                                          <p:stCondLst>
                                            <p:cond delay="0"/>
                                          </p:stCondLst>
                                        </p:cTn>
                                        <p:tgtEl>
                                          <p:spTgt spid="84"/>
                                        </p:tgtEl>
                                        <p:attrNameLst>
                                          <p:attrName>style.visibility</p:attrName>
                                        </p:attrNameLst>
                                      </p:cBhvr>
                                      <p:to>
                                        <p:strVal val="visible"/>
                                      </p:to>
                                    </p:set>
                                    <p:animEffect transition="in" filter="fade">
                                      <p:cBhvr>
                                        <p:cTn id="167" dur="500"/>
                                        <p:tgtEl>
                                          <p:spTgt spid="84"/>
                                        </p:tgtEl>
                                      </p:cBhvr>
                                    </p:animEffect>
                                  </p:childTnLst>
                                </p:cTn>
                              </p:par>
                              <p:par>
                                <p:cTn id="168" presetID="10" presetClass="entr" presetSubtype="0" fill="hold" grpId="1" nodeType="withEffect">
                                  <p:stCondLst>
                                    <p:cond delay="0"/>
                                  </p:stCondLst>
                                  <p:childTnLst>
                                    <p:set>
                                      <p:cBhvr>
                                        <p:cTn id="169" dur="1" fill="hold">
                                          <p:stCondLst>
                                            <p:cond delay="0"/>
                                          </p:stCondLst>
                                        </p:cTn>
                                        <p:tgtEl>
                                          <p:spTgt spid="154"/>
                                        </p:tgtEl>
                                        <p:attrNameLst>
                                          <p:attrName>style.visibility</p:attrName>
                                        </p:attrNameLst>
                                      </p:cBhvr>
                                      <p:to>
                                        <p:strVal val="visible"/>
                                      </p:to>
                                    </p:set>
                                    <p:animEffect transition="in" filter="fade">
                                      <p:cBhvr>
                                        <p:cTn id="170" dur="500"/>
                                        <p:tgtEl>
                                          <p:spTgt spid="154"/>
                                        </p:tgtEl>
                                      </p:cBhvr>
                                    </p:animEffect>
                                  </p:childTnLst>
                                </p:cTn>
                              </p:par>
                              <p:par>
                                <p:cTn id="171" presetID="10" presetClass="entr" presetSubtype="0" fill="hold" grpId="1" nodeType="withEffect">
                                  <p:stCondLst>
                                    <p:cond delay="0"/>
                                  </p:stCondLst>
                                  <p:childTnLst>
                                    <p:set>
                                      <p:cBhvr>
                                        <p:cTn id="172" dur="1" fill="hold">
                                          <p:stCondLst>
                                            <p:cond delay="0"/>
                                          </p:stCondLst>
                                        </p:cTn>
                                        <p:tgtEl>
                                          <p:spTgt spid="155"/>
                                        </p:tgtEl>
                                        <p:attrNameLst>
                                          <p:attrName>style.visibility</p:attrName>
                                        </p:attrNameLst>
                                      </p:cBhvr>
                                      <p:to>
                                        <p:strVal val="visible"/>
                                      </p:to>
                                    </p:set>
                                    <p:animEffect transition="in" filter="fade">
                                      <p:cBhvr>
                                        <p:cTn id="173" dur="500"/>
                                        <p:tgtEl>
                                          <p:spTgt spid="155"/>
                                        </p:tgtEl>
                                      </p:cBhvr>
                                    </p:animEffect>
                                  </p:childTnLst>
                                </p:cTn>
                              </p:par>
                              <p:par>
                                <p:cTn id="174" presetID="10" presetClass="entr" presetSubtype="0" fill="hold" nodeType="withEffect">
                                  <p:stCondLst>
                                    <p:cond delay="0"/>
                                  </p:stCondLst>
                                  <p:childTnLst>
                                    <p:set>
                                      <p:cBhvr>
                                        <p:cTn id="175" dur="1" fill="hold">
                                          <p:stCondLst>
                                            <p:cond delay="0"/>
                                          </p:stCondLst>
                                        </p:cTn>
                                        <p:tgtEl>
                                          <p:spTgt spid="18"/>
                                        </p:tgtEl>
                                        <p:attrNameLst>
                                          <p:attrName>style.visibility</p:attrName>
                                        </p:attrNameLst>
                                      </p:cBhvr>
                                      <p:to>
                                        <p:strVal val="visible"/>
                                      </p:to>
                                    </p:set>
                                    <p:animEffect transition="in" filter="fade">
                                      <p:cBhvr>
                                        <p:cTn id="176" dur="500"/>
                                        <p:tgtEl>
                                          <p:spTgt spid="18"/>
                                        </p:tgtEl>
                                      </p:cBhvr>
                                    </p:animEffect>
                                  </p:childTnLst>
                                </p:cTn>
                              </p:par>
                              <p:par>
                                <p:cTn id="177" presetID="10" presetClass="entr" presetSubtype="0" fill="hold" nodeType="withEffect">
                                  <p:stCondLst>
                                    <p:cond delay="0"/>
                                  </p:stCondLst>
                                  <p:childTnLst>
                                    <p:set>
                                      <p:cBhvr>
                                        <p:cTn id="178" dur="1" fill="hold">
                                          <p:stCondLst>
                                            <p:cond delay="0"/>
                                          </p:stCondLst>
                                        </p:cTn>
                                        <p:tgtEl>
                                          <p:spTgt spid="5"/>
                                        </p:tgtEl>
                                        <p:attrNameLst>
                                          <p:attrName>style.visibility</p:attrName>
                                        </p:attrNameLst>
                                      </p:cBhvr>
                                      <p:to>
                                        <p:strVal val="visible"/>
                                      </p:to>
                                    </p:set>
                                    <p:animEffect transition="in" filter="fade">
                                      <p:cBhvr>
                                        <p:cTn id="179" dur="500"/>
                                        <p:tgtEl>
                                          <p:spTgt spid="5"/>
                                        </p:tgtEl>
                                      </p:cBhvr>
                                    </p:animEffect>
                                  </p:childTnLst>
                                </p:cTn>
                              </p:par>
                              <p:par>
                                <p:cTn id="180" presetID="10" presetClass="entr" presetSubtype="0" fill="hold" grpId="1" nodeType="withEffect">
                                  <p:stCondLst>
                                    <p:cond delay="0"/>
                                  </p:stCondLst>
                                  <p:childTnLst>
                                    <p:set>
                                      <p:cBhvr>
                                        <p:cTn id="181" dur="1" fill="hold">
                                          <p:stCondLst>
                                            <p:cond delay="0"/>
                                          </p:stCondLst>
                                        </p:cTn>
                                        <p:tgtEl>
                                          <p:spTgt spid="22"/>
                                        </p:tgtEl>
                                        <p:attrNameLst>
                                          <p:attrName>style.visibility</p:attrName>
                                        </p:attrNameLst>
                                      </p:cBhvr>
                                      <p:to>
                                        <p:strVal val="visible"/>
                                      </p:to>
                                    </p:set>
                                    <p:animEffect transition="in" filter="fade">
                                      <p:cBhvr>
                                        <p:cTn id="1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77" grpId="0"/>
      <p:bldP spid="77" grpId="1"/>
      <p:bldP spid="77" grpId="2"/>
      <p:bldP spid="78" grpId="0"/>
      <p:bldP spid="78" grpId="1"/>
      <p:bldP spid="78" grpId="2"/>
      <p:bldP spid="79" grpId="0" animBg="1"/>
      <p:bldP spid="79" grpId="1" animBg="1"/>
      <p:bldP spid="79" grpId="2" animBg="1"/>
      <p:bldP spid="80" grpId="0" animBg="1"/>
      <p:bldP spid="80" grpId="1" animBg="1"/>
      <p:bldP spid="80" grpId="2" animBg="1"/>
      <p:bldP spid="81" grpId="0" animBg="1"/>
      <p:bldP spid="81" grpId="1" animBg="1"/>
      <p:bldP spid="81" grpId="2" animBg="1"/>
      <p:bldP spid="82" grpId="0"/>
      <p:bldP spid="82" grpId="1"/>
      <p:bldP spid="83" grpId="0" animBg="1"/>
      <p:bldP spid="83" grpId="1" animBg="1"/>
      <p:bldP spid="84" grpId="0"/>
      <p:bldP spid="84" grpId="1"/>
      <p:bldP spid="84" grpId="2"/>
      <p:bldP spid="126" grpId="0" animBg="1"/>
      <p:bldP spid="126" grpId="1" animBg="1"/>
      <p:bldP spid="126" grpId="2" animBg="1"/>
      <p:bldP spid="127" grpId="0" animBg="1"/>
      <p:bldP spid="127" grpId="1" animBg="1"/>
      <p:bldP spid="127" grpId="2" animBg="1"/>
      <p:bldP spid="128" grpId="0" animBg="1"/>
      <p:bldP spid="128" grpId="1" animBg="1"/>
      <p:bldP spid="154" grpId="0"/>
      <p:bldP spid="154" grpId="1"/>
      <p:bldP spid="155" grpId="0"/>
      <p:bldP spid="155" grpId="1"/>
      <p:bldP spid="9"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FF0000"/>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dirty="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863168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手繪多邊形 1"/>
          <p:cNvSpPr/>
          <p:nvPr/>
        </p:nvSpPr>
        <p:spPr>
          <a:xfrm>
            <a:off x="959113" y="1402595"/>
            <a:ext cx="1886093" cy="1612137"/>
          </a:xfrm>
          <a:custGeom>
            <a:avLst/>
            <a:gdLst>
              <a:gd name="connsiteX0" fmla="*/ 574016 w 3124334"/>
              <a:gd name="connsiteY0" fmla="*/ 388197 h 2713085"/>
              <a:gd name="connsiteX1" fmla="*/ 1416698 w 3124334"/>
              <a:gd name="connsiteY1" fmla="*/ 2714 h 2713085"/>
              <a:gd name="connsiteX2" fmla="*/ 2591075 w 3124334"/>
              <a:gd name="connsiteY2" fmla="*/ 307514 h 2713085"/>
              <a:gd name="connsiteX3" fmla="*/ 3102063 w 3124334"/>
              <a:gd name="connsiteY3" fmla="*/ 1750832 h 2713085"/>
              <a:gd name="connsiteX4" fmla="*/ 1909757 w 3124334"/>
              <a:gd name="connsiteY4" fmla="*/ 2710056 h 2713085"/>
              <a:gd name="connsiteX5" fmla="*/ 54063 w 3124334"/>
              <a:gd name="connsiteY5" fmla="*/ 1992879 h 2713085"/>
              <a:gd name="connsiteX6" fmla="*/ 574016 w 3124334"/>
              <a:gd name="connsiteY6" fmla="*/ 388197 h 271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334" h="2713085">
                <a:moveTo>
                  <a:pt x="574016" y="388197"/>
                </a:moveTo>
                <a:cubicBezTo>
                  <a:pt x="801122" y="56503"/>
                  <a:pt x="1080522" y="16161"/>
                  <a:pt x="1416698" y="2714"/>
                </a:cubicBezTo>
                <a:cubicBezTo>
                  <a:pt x="1752874" y="-10733"/>
                  <a:pt x="2310181" y="16161"/>
                  <a:pt x="2591075" y="307514"/>
                </a:cubicBezTo>
                <a:cubicBezTo>
                  <a:pt x="2871969" y="598867"/>
                  <a:pt x="3215616" y="1350408"/>
                  <a:pt x="3102063" y="1750832"/>
                </a:cubicBezTo>
                <a:cubicBezTo>
                  <a:pt x="2988510" y="2151256"/>
                  <a:pt x="2417757" y="2669715"/>
                  <a:pt x="1909757" y="2710056"/>
                </a:cubicBezTo>
                <a:cubicBezTo>
                  <a:pt x="1401757" y="2750397"/>
                  <a:pt x="275192" y="2381350"/>
                  <a:pt x="54063" y="1992879"/>
                </a:cubicBezTo>
                <a:cubicBezTo>
                  <a:pt x="-167066" y="1604408"/>
                  <a:pt x="346910" y="719891"/>
                  <a:pt x="574016" y="388197"/>
                </a:cubicBezTo>
                <a:close/>
              </a:path>
            </a:pathLst>
          </a:cu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19" name="日期版面配置區 3">
            <a:extLst>
              <a:ext uri="{FF2B5EF4-FFF2-40B4-BE49-F238E27FC236}">
                <a16:creationId xmlns:a16="http://schemas.microsoft.com/office/drawing/2014/main" id="{677E95CE-FA31-40EB-969B-287386069ABA}"/>
              </a:ext>
            </a:extLst>
          </p:cNvPr>
          <p:cNvSpPr>
            <a:spLocks noGrp="1"/>
          </p:cNvSpPr>
          <p:nvPr>
            <p:ph type="dt" sz="quarter" idx="10"/>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r>
              <a:rPr kumimoji="0" lang="en-US" altLang="zh-TW" dirty="0">
                <a:latin typeface="Comic Sans MS" panose="030F0702030302020204" pitchFamily="66" charset="0"/>
              </a:rPr>
              <a:t>2025/07/03</a:t>
            </a:r>
          </a:p>
        </p:txBody>
      </p:sp>
      <p:sp>
        <p:nvSpPr>
          <p:cNvPr id="9221" name="文字方塊 37">
            <a:extLst>
              <a:ext uri="{FF2B5EF4-FFF2-40B4-BE49-F238E27FC236}">
                <a16:creationId xmlns:a16="http://schemas.microsoft.com/office/drawing/2014/main" id="{89CA1E27-FAC7-4D4C-A348-9F1BE1E0CB7E}"/>
              </a:ext>
            </a:extLst>
          </p:cNvPr>
          <p:cNvSpPr txBox="1">
            <a:spLocks noChangeArrowheads="1"/>
          </p:cNvSpPr>
          <p:nvPr/>
        </p:nvSpPr>
        <p:spPr bwMode="auto">
          <a:xfrm>
            <a:off x="-20637" y="4102100"/>
            <a:ext cx="29337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kumimoji="0" lang="en-US" altLang="zh-TW" dirty="0">
                <a:solidFill>
                  <a:srgbClr val="000000"/>
                </a:solidFill>
                <a:latin typeface="Times New Roman" panose="02020603050405020304" pitchFamily="18" charset="0"/>
                <a:ea typeface="標楷體" panose="03000509000000000000" pitchFamily="65" charset="-120"/>
              </a:rPr>
              <a:t>in the complementary domain</a:t>
            </a:r>
            <a:endParaRPr kumimoji="0" lang="zh-TW" altLang="en-US">
              <a:solidFill>
                <a:srgbClr val="000000"/>
              </a:solidFill>
              <a:latin typeface="Times New Roman" panose="02020603050405020304" pitchFamily="18" charset="0"/>
              <a:ea typeface="標楷體" panose="03000509000000000000" pitchFamily="65" charset="-120"/>
            </a:endParaRPr>
          </a:p>
        </p:txBody>
      </p:sp>
      <p:sp>
        <p:nvSpPr>
          <p:cNvPr id="9222" name="文字方塊 38">
            <a:extLst>
              <a:ext uri="{FF2B5EF4-FFF2-40B4-BE49-F238E27FC236}">
                <a16:creationId xmlns:a16="http://schemas.microsoft.com/office/drawing/2014/main" id="{99F23872-A231-4126-BD1D-5F680606F6DD}"/>
              </a:ext>
            </a:extLst>
          </p:cNvPr>
          <p:cNvSpPr txBox="1">
            <a:spLocks noChangeArrowheads="1"/>
          </p:cNvSpPr>
          <p:nvPr/>
        </p:nvSpPr>
        <p:spPr bwMode="auto">
          <a:xfrm>
            <a:off x="49213" y="3106738"/>
            <a:ext cx="1458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kumimoji="0" lang="en-US" altLang="zh-TW" dirty="0">
                <a:solidFill>
                  <a:srgbClr val="000000"/>
                </a:solidFill>
                <a:latin typeface="Times New Roman" panose="02020603050405020304" pitchFamily="18" charset="0"/>
                <a:ea typeface="標楷體" panose="03000509000000000000" pitchFamily="65" charset="-120"/>
              </a:rPr>
              <a:t>in the domain</a:t>
            </a:r>
            <a:endParaRPr kumimoji="0" lang="zh-TW" altLang="en-US">
              <a:solidFill>
                <a:srgbClr val="000000"/>
              </a:solidFill>
              <a:latin typeface="Times New Roman" panose="02020603050405020304" pitchFamily="18" charset="0"/>
              <a:ea typeface="標楷體" panose="03000509000000000000" pitchFamily="65" charset="-120"/>
            </a:endParaRPr>
          </a:p>
        </p:txBody>
      </p:sp>
      <p:sp>
        <p:nvSpPr>
          <p:cNvPr id="9224" name="文字方塊 40">
            <a:extLst>
              <a:ext uri="{FF2B5EF4-FFF2-40B4-BE49-F238E27FC236}">
                <a16:creationId xmlns:a16="http://schemas.microsoft.com/office/drawing/2014/main" id="{932033C2-5C14-4707-B705-6F1C79A2FD20}"/>
              </a:ext>
            </a:extLst>
          </p:cNvPr>
          <p:cNvSpPr txBox="1">
            <a:spLocks noChangeArrowheads="1"/>
          </p:cNvSpPr>
          <p:nvPr/>
        </p:nvSpPr>
        <p:spPr bwMode="auto">
          <a:xfrm>
            <a:off x="50802" y="5083175"/>
            <a:ext cx="2111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kumimoji="0" lang="en-US" altLang="zh-TW" dirty="0">
                <a:solidFill>
                  <a:srgbClr val="000000"/>
                </a:solidFill>
                <a:latin typeface="Times New Roman" panose="02020603050405020304" pitchFamily="18" charset="0"/>
                <a:ea typeface="標楷體" panose="03000509000000000000" pitchFamily="65" charset="-120"/>
              </a:rPr>
              <a:t>on the boundary</a:t>
            </a:r>
            <a:endParaRPr kumimoji="0" lang="zh-TW" altLang="en-US">
              <a:solidFill>
                <a:srgbClr val="000000"/>
              </a:solidFill>
              <a:latin typeface="Times New Roman" panose="02020603050405020304" pitchFamily="18" charset="0"/>
              <a:ea typeface="標楷體" panose="03000509000000000000" pitchFamily="65" charset="-120"/>
            </a:endParaRPr>
          </a:p>
        </p:txBody>
      </p:sp>
      <p:sp>
        <p:nvSpPr>
          <p:cNvPr id="9230" name="文字方塊 46">
            <a:extLst>
              <a:ext uri="{FF2B5EF4-FFF2-40B4-BE49-F238E27FC236}">
                <a16:creationId xmlns:a16="http://schemas.microsoft.com/office/drawing/2014/main" id="{51E42C14-BCE1-4136-B11C-723D15221059}"/>
              </a:ext>
            </a:extLst>
          </p:cNvPr>
          <p:cNvSpPr txBox="1">
            <a:spLocks noChangeArrowheads="1"/>
          </p:cNvSpPr>
          <p:nvPr/>
        </p:nvSpPr>
        <p:spPr bwMode="auto">
          <a:xfrm>
            <a:off x="1807196" y="91898"/>
            <a:ext cx="6188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lang="en-US" altLang="zh-TW" sz="3600" b="1"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Boundary integral equation</a:t>
            </a:r>
            <a:endParaRPr lang="zh-TW" altLang="en-US" sz="3600" b="1"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Object 8"/>
          <p:cNvGraphicFramePr>
            <a:graphicFrameLocks noChangeAspect="1"/>
          </p:cNvGraphicFramePr>
          <p:nvPr/>
        </p:nvGraphicFramePr>
        <p:xfrm>
          <a:off x="1940424" y="2088067"/>
          <a:ext cx="273050" cy="274638"/>
        </p:xfrm>
        <a:graphic>
          <a:graphicData uri="http://schemas.openxmlformats.org/presentationml/2006/ole">
            <mc:AlternateContent xmlns:mc="http://schemas.openxmlformats.org/markup-compatibility/2006">
              <mc:Choice xmlns:v="urn:schemas-microsoft-com:vml" Requires="v">
                <p:oleObj name="Equation" r:id="rId3" imgW="164885" imgH="164885" progId="Equation.DSMT4">
                  <p:embed/>
                </p:oleObj>
              </mc:Choice>
              <mc:Fallback>
                <p:oleObj name="Equation" r:id="rId3" imgW="164885" imgH="164885" progId="Equation.DSMT4">
                  <p:embed/>
                  <p:pic>
                    <p:nvPicPr>
                      <p:cNvPr id="25"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424" y="2088067"/>
                        <a:ext cx="2730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6" name="Group 10"/>
          <p:cNvGrpSpPr>
            <a:grpSpLocks/>
          </p:cNvGrpSpPr>
          <p:nvPr/>
        </p:nvGrpSpPr>
        <p:grpSpPr bwMode="auto">
          <a:xfrm>
            <a:off x="1422899" y="2321430"/>
            <a:ext cx="366712" cy="215900"/>
            <a:chOff x="834" y="2024"/>
            <a:chExt cx="231" cy="136"/>
          </a:xfrm>
        </p:grpSpPr>
        <p:sp>
          <p:nvSpPr>
            <p:cNvPr id="27" name="Oval 11"/>
            <p:cNvSpPr>
              <a:spLocks noChangeArrowheads="1"/>
            </p:cNvSpPr>
            <p:nvPr/>
          </p:nvSpPr>
          <p:spPr bwMode="auto">
            <a:xfrm>
              <a:off x="975" y="2024"/>
              <a:ext cx="90" cy="9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endParaRPr lang="zh-TW" altLang="en-US"/>
            </a:p>
          </p:txBody>
        </p:sp>
        <p:graphicFrame>
          <p:nvGraphicFramePr>
            <p:cNvPr id="29" name="Object 12"/>
            <p:cNvGraphicFramePr>
              <a:graphicFrameLocks noChangeAspect="1"/>
            </p:cNvGraphicFramePr>
            <p:nvPr/>
          </p:nvGraphicFramePr>
          <p:xfrm>
            <a:off x="834" y="2027"/>
            <a:ext cx="133" cy="133"/>
          </p:xfrm>
          <a:graphic>
            <a:graphicData uri="http://schemas.openxmlformats.org/presentationml/2006/ole">
              <mc:AlternateContent xmlns:mc="http://schemas.openxmlformats.org/markup-compatibility/2006">
                <mc:Choice xmlns:v="urn:schemas-microsoft-com:vml" Requires="v">
                  <p:oleObj name="Equation" r:id="rId5" imgW="126725" imgH="126725" progId="Equation.DSMT4">
                    <p:embed/>
                  </p:oleObj>
                </mc:Choice>
                <mc:Fallback>
                  <p:oleObj name="Equation" r:id="rId5" imgW="126725" imgH="126725" progId="Equation.DSMT4">
                    <p:embed/>
                    <p:pic>
                      <p:nvPicPr>
                        <p:cNvPr id="29"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 y="2027"/>
                          <a:ext cx="13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0" name="Group 13"/>
          <p:cNvGrpSpPr>
            <a:grpSpLocks/>
          </p:cNvGrpSpPr>
          <p:nvPr/>
        </p:nvGrpSpPr>
        <p:grpSpPr bwMode="auto">
          <a:xfrm>
            <a:off x="749004" y="1239007"/>
            <a:ext cx="366713" cy="214313"/>
            <a:chOff x="212" y="1480"/>
            <a:chExt cx="231" cy="135"/>
          </a:xfrm>
        </p:grpSpPr>
        <p:sp>
          <p:nvSpPr>
            <p:cNvPr id="31" name="Oval 14"/>
            <p:cNvSpPr>
              <a:spLocks noChangeArrowheads="1"/>
            </p:cNvSpPr>
            <p:nvPr/>
          </p:nvSpPr>
          <p:spPr bwMode="auto">
            <a:xfrm>
              <a:off x="353" y="1480"/>
              <a:ext cx="90" cy="90"/>
            </a:xfrm>
            <a:prstGeom prst="ellipse">
              <a:avLst/>
            </a:prstGeom>
            <a:solidFill>
              <a:srgbClr val="00B05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endParaRPr lang="zh-TW" altLang="en-US"/>
            </a:p>
          </p:txBody>
        </p:sp>
        <p:graphicFrame>
          <p:nvGraphicFramePr>
            <p:cNvPr id="32" name="Object 15"/>
            <p:cNvGraphicFramePr>
              <a:graphicFrameLocks noChangeAspect="1"/>
            </p:cNvGraphicFramePr>
            <p:nvPr/>
          </p:nvGraphicFramePr>
          <p:xfrm>
            <a:off x="212" y="1482"/>
            <a:ext cx="133" cy="133"/>
          </p:xfrm>
          <a:graphic>
            <a:graphicData uri="http://schemas.openxmlformats.org/presentationml/2006/ole">
              <mc:AlternateContent xmlns:mc="http://schemas.openxmlformats.org/markup-compatibility/2006">
                <mc:Choice xmlns:v="urn:schemas-microsoft-com:vml" Requires="v">
                  <p:oleObj name="Equation" r:id="rId7" imgW="126725" imgH="126725" progId="Equation.DSMT4">
                    <p:embed/>
                  </p:oleObj>
                </mc:Choice>
                <mc:Fallback>
                  <p:oleObj name="Equation" r:id="rId7" imgW="126725" imgH="126725" progId="Equation.DSMT4">
                    <p:embed/>
                    <p:pic>
                      <p:nvPicPr>
                        <p:cNvPr id="32"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 y="1482"/>
                          <a:ext cx="13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3" name="Object 22"/>
          <p:cNvGraphicFramePr>
            <a:graphicFrameLocks noChangeAspect="1"/>
          </p:cNvGraphicFramePr>
          <p:nvPr>
            <p:extLst>
              <p:ext uri="{D42A27DB-BD31-4B8C-83A1-F6EECF244321}">
                <p14:modId xmlns:p14="http://schemas.microsoft.com/office/powerpoint/2010/main" val="3486015738"/>
              </p:ext>
            </p:extLst>
          </p:nvPr>
        </p:nvGraphicFramePr>
        <p:xfrm>
          <a:off x="368004" y="1200905"/>
          <a:ext cx="358775" cy="317500"/>
        </p:xfrm>
        <a:graphic>
          <a:graphicData uri="http://schemas.openxmlformats.org/presentationml/2006/ole">
            <mc:AlternateContent xmlns:mc="http://schemas.openxmlformats.org/markup-compatibility/2006">
              <mc:Choice xmlns:v="urn:schemas-microsoft-com:vml" Requires="v">
                <p:oleObj name="Equation" r:id="rId9" imgW="215713" imgH="190335" progId="Equation.DSMT4">
                  <p:embed/>
                </p:oleObj>
              </mc:Choice>
              <mc:Fallback>
                <p:oleObj name="Equation" r:id="rId9" imgW="215713" imgH="190335" progId="Equation.DSMT4">
                  <p:embed/>
                  <p:pic>
                    <p:nvPicPr>
                      <p:cNvPr id="33" name="Object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004" y="1200905"/>
                        <a:ext cx="35877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4" name="Group 23"/>
          <p:cNvGrpSpPr>
            <a:grpSpLocks/>
          </p:cNvGrpSpPr>
          <p:nvPr/>
        </p:nvGrpSpPr>
        <p:grpSpPr bwMode="auto">
          <a:xfrm>
            <a:off x="873547" y="1836750"/>
            <a:ext cx="366712" cy="215900"/>
            <a:chOff x="834" y="2024"/>
            <a:chExt cx="231" cy="136"/>
          </a:xfrm>
        </p:grpSpPr>
        <p:sp>
          <p:nvSpPr>
            <p:cNvPr id="35" name="Oval 24"/>
            <p:cNvSpPr>
              <a:spLocks noChangeArrowheads="1"/>
            </p:cNvSpPr>
            <p:nvPr/>
          </p:nvSpPr>
          <p:spPr bwMode="auto">
            <a:xfrm>
              <a:off x="975" y="2024"/>
              <a:ext cx="90" cy="90"/>
            </a:xfrm>
            <a:prstGeom prst="ellipse">
              <a:avLst/>
            </a:prstGeom>
            <a:solidFill>
              <a:srgbClr val="0000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endParaRPr lang="zh-TW" altLang="en-US"/>
            </a:p>
          </p:txBody>
        </p:sp>
        <p:graphicFrame>
          <p:nvGraphicFramePr>
            <p:cNvPr id="36" name="Object 25"/>
            <p:cNvGraphicFramePr>
              <a:graphicFrameLocks noChangeAspect="1"/>
            </p:cNvGraphicFramePr>
            <p:nvPr/>
          </p:nvGraphicFramePr>
          <p:xfrm>
            <a:off x="834" y="2027"/>
            <a:ext cx="133" cy="133"/>
          </p:xfrm>
          <a:graphic>
            <a:graphicData uri="http://schemas.openxmlformats.org/presentationml/2006/ole">
              <mc:AlternateContent xmlns:mc="http://schemas.openxmlformats.org/markup-compatibility/2006">
                <mc:Choice xmlns:v="urn:schemas-microsoft-com:vml" Requires="v">
                  <p:oleObj name="Equation" r:id="rId11" imgW="126725" imgH="126725" progId="Equation.DSMT4">
                    <p:embed/>
                  </p:oleObj>
                </mc:Choice>
                <mc:Fallback>
                  <p:oleObj name="Equation" r:id="rId11" imgW="126725" imgH="126725" progId="Equation.DSMT4">
                    <p:embed/>
                    <p:pic>
                      <p:nvPicPr>
                        <p:cNvPr id="36" name="Object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 y="2027"/>
                          <a:ext cx="13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8" name="Object 44"/>
          <p:cNvGraphicFramePr>
            <a:graphicFrameLocks noChangeAspect="1"/>
          </p:cNvGraphicFramePr>
          <p:nvPr>
            <p:extLst>
              <p:ext uri="{D42A27DB-BD31-4B8C-83A1-F6EECF244321}">
                <p14:modId xmlns:p14="http://schemas.microsoft.com/office/powerpoint/2010/main" val="540090195"/>
              </p:ext>
            </p:extLst>
          </p:nvPr>
        </p:nvGraphicFramePr>
        <p:xfrm>
          <a:off x="694000" y="2126986"/>
          <a:ext cx="252413" cy="274638"/>
        </p:xfrm>
        <a:graphic>
          <a:graphicData uri="http://schemas.openxmlformats.org/presentationml/2006/ole">
            <mc:AlternateContent xmlns:mc="http://schemas.openxmlformats.org/markup-compatibility/2006">
              <mc:Choice xmlns:v="urn:schemas-microsoft-com:vml" Requires="v">
                <p:oleObj name="Equation" r:id="rId13" imgW="152268" imgH="164957" progId="Equation.DSMT4">
                  <p:embed/>
                </p:oleObj>
              </mc:Choice>
              <mc:Fallback>
                <p:oleObj name="Equation" r:id="rId13" imgW="152268" imgH="164957" progId="Equation.DSMT4">
                  <p:embed/>
                  <p:pic>
                    <p:nvPicPr>
                      <p:cNvPr id="38" name="Object 4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000" y="2126986"/>
                        <a:ext cx="252413"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5" name="圖片 2">
            <a:extLst>
              <a:ext uri="{FF2B5EF4-FFF2-40B4-BE49-F238E27FC236}">
                <a16:creationId xmlns:a16="http://schemas.microsoft.com/office/drawing/2014/main" id="{B749C385-47B4-4EB2-81DF-A0B0E5810D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07375" y="2573239"/>
            <a:ext cx="26860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圖片 4">
            <a:extLst>
              <a:ext uri="{FF2B5EF4-FFF2-40B4-BE49-F238E27FC236}">
                <a16:creationId xmlns:a16="http://schemas.microsoft.com/office/drawing/2014/main" id="{5FAFAF8C-19FB-44CF-8208-3B752313C1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67700" y="3974306"/>
            <a:ext cx="25654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 name="Object 40"/>
          <p:cNvGraphicFramePr>
            <a:graphicFrameLocks noChangeAspect="1"/>
          </p:cNvGraphicFramePr>
          <p:nvPr>
            <p:extLst>
              <p:ext uri="{D42A27DB-BD31-4B8C-83A1-F6EECF244321}">
                <p14:modId xmlns:p14="http://schemas.microsoft.com/office/powerpoint/2010/main" val="1528545344"/>
              </p:ext>
            </p:extLst>
          </p:nvPr>
        </p:nvGraphicFramePr>
        <p:xfrm>
          <a:off x="3694113" y="1565275"/>
          <a:ext cx="1990725" cy="1581150"/>
        </p:xfrm>
        <a:graphic>
          <a:graphicData uri="http://schemas.openxmlformats.org/presentationml/2006/ole">
            <mc:AlternateContent xmlns:mc="http://schemas.openxmlformats.org/markup-compatibility/2006">
              <mc:Choice xmlns:v="urn:schemas-microsoft-com:vml" Requires="v">
                <p:oleObj name="Equation" r:id="rId17" imgW="1117440" imgH="888840" progId="Equation.DSMT4">
                  <p:embed/>
                </p:oleObj>
              </mc:Choice>
              <mc:Fallback>
                <p:oleObj name="Equation" r:id="rId17" imgW="1117440" imgH="888840" progId="Equation.DSMT4">
                  <p:embed/>
                  <p:pic>
                    <p:nvPicPr>
                      <p:cNvPr id="43" name="Object 40"/>
                      <p:cNvPicPr>
                        <a:picLocks noChangeAspect="1" noChangeArrowheads="1"/>
                      </p:cNvPicPr>
                      <p:nvPr/>
                    </p:nvPicPr>
                    <p:blipFill>
                      <a:blip r:embed="rId18"/>
                      <a:srcRect/>
                      <a:stretch>
                        <a:fillRect/>
                      </a:stretch>
                    </p:blipFill>
                    <p:spPr bwMode="auto">
                      <a:xfrm>
                        <a:off x="3694113" y="1565275"/>
                        <a:ext cx="19907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34"/>
          <p:cNvGraphicFramePr>
            <a:graphicFrameLocks noChangeAspect="1"/>
          </p:cNvGraphicFramePr>
          <p:nvPr>
            <p:extLst>
              <p:ext uri="{D42A27DB-BD31-4B8C-83A1-F6EECF244321}">
                <p14:modId xmlns:p14="http://schemas.microsoft.com/office/powerpoint/2010/main" val="4006735389"/>
              </p:ext>
            </p:extLst>
          </p:nvPr>
        </p:nvGraphicFramePr>
        <p:xfrm>
          <a:off x="3565821" y="839641"/>
          <a:ext cx="2352675" cy="639762"/>
        </p:xfrm>
        <a:graphic>
          <a:graphicData uri="http://schemas.openxmlformats.org/presentationml/2006/ole">
            <mc:AlternateContent xmlns:mc="http://schemas.openxmlformats.org/markup-compatibility/2006">
              <mc:Choice xmlns:v="urn:schemas-microsoft-com:vml" Requires="v">
                <p:oleObj name="Equation" r:id="rId19" imgW="1587240" imgH="431640" progId="Equation.DSMT4">
                  <p:embed/>
                </p:oleObj>
              </mc:Choice>
              <mc:Fallback>
                <p:oleObj name="Equation" r:id="rId19" imgW="1587240" imgH="431640" progId="Equation.DSMT4">
                  <p:embed/>
                  <p:pic>
                    <p:nvPicPr>
                      <p:cNvPr id="44" name="Object 34"/>
                      <p:cNvPicPr>
                        <a:picLocks noGrp="1" noChangeAspect="1" noChangeArrowheads="1"/>
                      </p:cNvPicPr>
                      <p:nvPr/>
                    </p:nvPicPr>
                    <p:blipFill>
                      <a:blip r:embed="rId20"/>
                      <a:srcRect/>
                      <a:stretch>
                        <a:fillRect/>
                      </a:stretch>
                    </p:blipFill>
                    <p:spPr bwMode="auto">
                      <a:xfrm>
                        <a:off x="3565821" y="839641"/>
                        <a:ext cx="23526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 name="文字方塊 46">
            <a:extLst>
              <a:ext uri="{FF2B5EF4-FFF2-40B4-BE49-F238E27FC236}">
                <a16:creationId xmlns:a16="http://schemas.microsoft.com/office/drawing/2014/main" id="{51E42C14-BCE1-4136-B11C-723D15221059}"/>
              </a:ext>
            </a:extLst>
          </p:cNvPr>
          <p:cNvSpPr txBox="1">
            <a:spLocks noChangeArrowheads="1"/>
          </p:cNvSpPr>
          <p:nvPr/>
        </p:nvSpPr>
        <p:spPr bwMode="auto">
          <a:xfrm>
            <a:off x="382658" y="608334"/>
            <a:ext cx="19795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lang="en-US" altLang="zh-TW" sz="20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Interior problem</a:t>
            </a:r>
            <a:endParaRPr lang="zh-TW" altLang="en-US" sz="20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50" name="Object 34"/>
          <p:cNvGraphicFramePr>
            <a:graphicFrameLocks noChangeAspect="1"/>
          </p:cNvGraphicFramePr>
          <p:nvPr>
            <p:extLst>
              <p:ext uri="{D42A27DB-BD31-4B8C-83A1-F6EECF244321}">
                <p14:modId xmlns:p14="http://schemas.microsoft.com/office/powerpoint/2010/main" val="1316102457"/>
              </p:ext>
            </p:extLst>
          </p:nvPr>
        </p:nvGraphicFramePr>
        <p:xfrm>
          <a:off x="160339" y="3548725"/>
          <a:ext cx="5505450" cy="496570"/>
        </p:xfrm>
        <a:graphic>
          <a:graphicData uri="http://schemas.openxmlformats.org/presentationml/2006/ole">
            <mc:AlternateContent xmlns:mc="http://schemas.openxmlformats.org/markup-compatibility/2006">
              <mc:Choice xmlns:v="urn:schemas-microsoft-com:vml" Requires="v">
                <p:oleObj name="Equation" r:id="rId21" imgW="3238500" imgH="292100" progId="Equation.DSMT4">
                  <p:embed/>
                </p:oleObj>
              </mc:Choice>
              <mc:Fallback>
                <p:oleObj name="Equation" r:id="rId21" imgW="3238500" imgH="292100" progId="Equation.DSMT4">
                  <p:embed/>
                  <p:pic>
                    <p:nvPicPr>
                      <p:cNvPr id="50" name="Object 34"/>
                      <p:cNvPicPr>
                        <a:picLocks noGrp="1"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0339" y="3548725"/>
                        <a:ext cx="5505450" cy="496570"/>
                      </a:xfrm>
                      <a:prstGeom prst="rect">
                        <a:avLst/>
                      </a:prstGeom>
                      <a:noFill/>
                      <a:ln w="38100">
                        <a:solidFill>
                          <a:srgbClr val="FF0000"/>
                        </a:solidFill>
                      </a:ln>
                      <a:effectLst/>
                    </p:spPr>
                  </p:pic>
                </p:oleObj>
              </mc:Fallback>
            </mc:AlternateContent>
          </a:graphicData>
        </a:graphic>
      </p:graphicFrame>
      <p:graphicFrame>
        <p:nvGraphicFramePr>
          <p:cNvPr id="51" name="Object 35"/>
          <p:cNvGraphicFramePr>
            <a:graphicFrameLocks noChangeAspect="1"/>
          </p:cNvGraphicFramePr>
          <p:nvPr>
            <p:extLst>
              <p:ext uri="{D42A27DB-BD31-4B8C-83A1-F6EECF244321}">
                <p14:modId xmlns:p14="http://schemas.microsoft.com/office/powerpoint/2010/main" val="3669784157"/>
              </p:ext>
            </p:extLst>
          </p:nvPr>
        </p:nvGraphicFramePr>
        <p:xfrm>
          <a:off x="169304" y="5490770"/>
          <a:ext cx="7361748" cy="668916"/>
        </p:xfrm>
        <a:graphic>
          <a:graphicData uri="http://schemas.openxmlformats.org/presentationml/2006/ole">
            <mc:AlternateContent xmlns:mc="http://schemas.openxmlformats.org/markup-compatibility/2006">
              <mc:Choice xmlns:v="urn:schemas-microsoft-com:vml" Requires="v">
                <p:oleObj name="Equation" r:id="rId23" imgW="4330440" imgH="393480" progId="Equation.DSMT4">
                  <p:embed/>
                </p:oleObj>
              </mc:Choice>
              <mc:Fallback>
                <p:oleObj name="Equation" r:id="rId23" imgW="4330440" imgH="393480" progId="Equation.DSMT4">
                  <p:embed/>
                  <p:pic>
                    <p:nvPicPr>
                      <p:cNvPr id="51" name="Object 35"/>
                      <p:cNvPicPr>
                        <a:picLocks noGrp="1" noChangeAspect="1" noChangeArrowheads="1"/>
                      </p:cNvPicPr>
                      <p:nvPr/>
                    </p:nvPicPr>
                    <p:blipFill>
                      <a:blip r:embed="rId24"/>
                      <a:srcRect/>
                      <a:stretch>
                        <a:fillRect/>
                      </a:stretch>
                    </p:blipFill>
                    <p:spPr bwMode="auto">
                      <a:xfrm>
                        <a:off x="169304" y="5490770"/>
                        <a:ext cx="7361748" cy="668916"/>
                      </a:xfrm>
                      <a:prstGeom prst="rect">
                        <a:avLst/>
                      </a:prstGeom>
                      <a:noFill/>
                      <a:ln w="38100">
                        <a:solidFill>
                          <a:srgbClr val="0000FF"/>
                        </a:solidFill>
                      </a:ln>
                      <a:effectLst/>
                    </p:spPr>
                  </p:pic>
                </p:oleObj>
              </mc:Fallback>
            </mc:AlternateContent>
          </a:graphicData>
        </a:graphic>
      </p:graphicFrame>
      <p:graphicFrame>
        <p:nvGraphicFramePr>
          <p:cNvPr id="52" name="Object 37"/>
          <p:cNvGraphicFramePr>
            <a:graphicFrameLocks noChangeAspect="1"/>
          </p:cNvGraphicFramePr>
          <p:nvPr>
            <p:extLst>
              <p:ext uri="{D42A27DB-BD31-4B8C-83A1-F6EECF244321}">
                <p14:modId xmlns:p14="http://schemas.microsoft.com/office/powerpoint/2010/main" val="552091885"/>
              </p:ext>
            </p:extLst>
          </p:nvPr>
        </p:nvGraphicFramePr>
        <p:xfrm>
          <a:off x="169304" y="4533627"/>
          <a:ext cx="5267960" cy="496570"/>
        </p:xfrm>
        <a:graphic>
          <a:graphicData uri="http://schemas.openxmlformats.org/presentationml/2006/ole">
            <mc:AlternateContent xmlns:mc="http://schemas.openxmlformats.org/markup-compatibility/2006">
              <mc:Choice xmlns:v="urn:schemas-microsoft-com:vml" Requires="v">
                <p:oleObj name="Equation" r:id="rId25" imgW="3098800" imgH="292100" progId="Equation.DSMT4">
                  <p:embed/>
                </p:oleObj>
              </mc:Choice>
              <mc:Fallback>
                <p:oleObj name="Equation" r:id="rId25" imgW="3098800" imgH="292100" progId="Equation.DSMT4">
                  <p:embed/>
                  <p:pic>
                    <p:nvPicPr>
                      <p:cNvPr id="52" name="Object 37"/>
                      <p:cNvPicPr>
                        <a:picLocks noGrp="1"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9304" y="4533627"/>
                        <a:ext cx="5267960" cy="496570"/>
                      </a:xfrm>
                      <a:prstGeom prst="rect">
                        <a:avLst/>
                      </a:prstGeom>
                      <a:noFill/>
                      <a:ln w="38100">
                        <a:solidFill>
                          <a:srgbClr val="00B050"/>
                        </a:solidFill>
                      </a:ln>
                      <a:effectLst/>
                    </p:spPr>
                  </p:pic>
                </p:oleObj>
              </mc:Fallback>
            </mc:AlternateContent>
          </a:graphicData>
        </a:graphic>
      </p:graphicFrame>
      <p:sp>
        <p:nvSpPr>
          <p:cNvPr id="53" name="弧形 52">
            <a:extLst>
              <a:ext uri="{FF2B5EF4-FFF2-40B4-BE49-F238E27FC236}">
                <a16:creationId xmlns:a16="http://schemas.microsoft.com/office/drawing/2014/main" id="{92AB6E4B-F8D0-4368-BA91-6C656476BCDA}"/>
              </a:ext>
            </a:extLst>
          </p:cNvPr>
          <p:cNvSpPr>
            <a:spLocks noChangeAspect="1"/>
          </p:cNvSpPr>
          <p:nvPr/>
        </p:nvSpPr>
        <p:spPr>
          <a:xfrm rot="4176365">
            <a:off x="962127" y="1727254"/>
            <a:ext cx="428625" cy="409575"/>
          </a:xfrm>
          <a:prstGeom prst="arc">
            <a:avLst>
              <a:gd name="adj1" fmla="val 13414855"/>
              <a:gd name="adj2" fmla="val 2731994"/>
            </a:avLst>
          </a:prstGeom>
          <a:ln w="25400">
            <a:solidFill>
              <a:srgbClr val="FF434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aphicFrame>
        <p:nvGraphicFramePr>
          <p:cNvPr id="54" name="Object 35"/>
          <p:cNvGraphicFramePr>
            <a:graphicFrameLocks noChangeAspect="1"/>
          </p:cNvGraphicFramePr>
          <p:nvPr>
            <p:extLst>
              <p:ext uri="{D42A27DB-BD31-4B8C-83A1-F6EECF244321}">
                <p14:modId xmlns:p14="http://schemas.microsoft.com/office/powerpoint/2010/main" val="888081966"/>
              </p:ext>
            </p:extLst>
          </p:nvPr>
        </p:nvGraphicFramePr>
        <p:xfrm>
          <a:off x="1387475" y="1673225"/>
          <a:ext cx="514350" cy="303213"/>
        </p:xfrm>
        <a:graphic>
          <a:graphicData uri="http://schemas.openxmlformats.org/presentationml/2006/ole">
            <mc:AlternateContent xmlns:mc="http://schemas.openxmlformats.org/markup-compatibility/2006">
              <mc:Choice xmlns:v="urn:schemas-microsoft-com:vml" Requires="v">
                <p:oleObj name="Equation" r:id="rId27" imgW="342720" imgH="203040" progId="Equation.DSMT4">
                  <p:embed/>
                </p:oleObj>
              </mc:Choice>
              <mc:Fallback>
                <p:oleObj name="Equation" r:id="rId27" imgW="342720" imgH="203040" progId="Equation.DSMT4">
                  <p:embed/>
                  <p:pic>
                    <p:nvPicPr>
                      <p:cNvPr id="54" name="Object 35"/>
                      <p:cNvPicPr>
                        <a:picLocks noGrp="1" noChangeAspect="1" noChangeArrowheads="1"/>
                      </p:cNvPicPr>
                      <p:nvPr/>
                    </p:nvPicPr>
                    <p:blipFill>
                      <a:blip r:embed="rId28"/>
                      <a:srcRect/>
                      <a:stretch>
                        <a:fillRect/>
                      </a:stretch>
                    </p:blipFill>
                    <p:spPr bwMode="auto">
                      <a:xfrm>
                        <a:off x="1387475" y="1673225"/>
                        <a:ext cx="514350"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6658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657225DA-3429-4609-9FA0-E773AE11A143}"/>
              </a:ext>
            </a:extLst>
          </p:cNvPr>
          <p:cNvSpPr>
            <a:spLocks noGrp="1"/>
          </p:cNvSpPr>
          <p:nvPr>
            <p:ph type="dt" sz="half" idx="10"/>
          </p:nvPr>
        </p:nvSpPr>
        <p:spPr/>
        <p:txBody>
          <a:bodyPr/>
          <a:lstStyle/>
          <a:p>
            <a:pPr>
              <a:defRPr/>
            </a:pPr>
            <a:r>
              <a:rPr lang="en-US" altLang="zh-TW" dirty="0"/>
              <a:t>2025/07/03</a:t>
            </a:r>
          </a:p>
        </p:txBody>
      </p:sp>
      <p:grpSp>
        <p:nvGrpSpPr>
          <p:cNvPr id="5" name="Group 138">
            <a:extLst>
              <a:ext uri="{FF2B5EF4-FFF2-40B4-BE49-F238E27FC236}">
                <a16:creationId xmlns:a16="http://schemas.microsoft.com/office/drawing/2014/main" id="{0B6B97C6-21B5-4853-8484-CBCC57C5A630}"/>
              </a:ext>
            </a:extLst>
          </p:cNvPr>
          <p:cNvGrpSpPr>
            <a:grpSpLocks/>
          </p:cNvGrpSpPr>
          <p:nvPr/>
        </p:nvGrpSpPr>
        <p:grpSpPr bwMode="auto">
          <a:xfrm>
            <a:off x="169868" y="4033837"/>
            <a:ext cx="2962275" cy="2017712"/>
            <a:chOff x="567" y="2976"/>
            <a:chExt cx="1723" cy="1271"/>
          </a:xfrm>
        </p:grpSpPr>
        <p:sp>
          <p:nvSpPr>
            <p:cNvPr id="6" name="AutoShape 37">
              <a:extLst>
                <a:ext uri="{FF2B5EF4-FFF2-40B4-BE49-F238E27FC236}">
                  <a16:creationId xmlns:a16="http://schemas.microsoft.com/office/drawing/2014/main" id="{0F96BD91-E930-4405-AF96-C56B38A3BBA4}"/>
                </a:ext>
              </a:extLst>
            </p:cNvPr>
            <p:cNvSpPr>
              <a:spLocks noChangeArrowheads="1"/>
            </p:cNvSpPr>
            <p:nvPr/>
          </p:nvSpPr>
          <p:spPr bwMode="auto">
            <a:xfrm>
              <a:off x="567" y="2976"/>
              <a:ext cx="1723" cy="1271"/>
            </a:xfrm>
            <a:prstGeom prst="wedgeRectCallout">
              <a:avLst>
                <a:gd name="adj1" fmla="val 9722"/>
                <a:gd name="adj2" fmla="val -67625"/>
              </a:avLst>
            </a:prstGeom>
            <a:noFill/>
            <a:ln w="57150">
              <a:solidFill>
                <a:srgbClr val="007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zh-TW" sz="1800"/>
            </a:p>
          </p:txBody>
        </p:sp>
        <p:grpSp>
          <p:nvGrpSpPr>
            <p:cNvPr id="7" name="Group 94">
              <a:extLst>
                <a:ext uri="{FF2B5EF4-FFF2-40B4-BE49-F238E27FC236}">
                  <a16:creationId xmlns:a16="http://schemas.microsoft.com/office/drawing/2014/main" id="{C39CB7C0-3AEC-43CF-9BA0-1009A3FF15A4}"/>
                </a:ext>
              </a:extLst>
            </p:cNvPr>
            <p:cNvGrpSpPr>
              <a:grpSpLocks/>
            </p:cNvGrpSpPr>
            <p:nvPr/>
          </p:nvGrpSpPr>
          <p:grpSpPr bwMode="auto">
            <a:xfrm>
              <a:off x="612" y="3475"/>
              <a:ext cx="766" cy="724"/>
              <a:chOff x="1565" y="2750"/>
              <a:chExt cx="766" cy="724"/>
            </a:xfrm>
          </p:grpSpPr>
          <p:grpSp>
            <p:nvGrpSpPr>
              <p:cNvPr id="18" name="Group 95">
                <a:extLst>
                  <a:ext uri="{FF2B5EF4-FFF2-40B4-BE49-F238E27FC236}">
                    <a16:creationId xmlns:a16="http://schemas.microsoft.com/office/drawing/2014/main" id="{3C1F60B5-0109-418E-9413-E34B2E2E3E44}"/>
                  </a:ext>
                </a:extLst>
              </p:cNvPr>
              <p:cNvGrpSpPr>
                <a:grpSpLocks noChangeAspect="1"/>
              </p:cNvGrpSpPr>
              <p:nvPr/>
            </p:nvGrpSpPr>
            <p:grpSpPr bwMode="auto">
              <a:xfrm>
                <a:off x="1565" y="2926"/>
                <a:ext cx="766" cy="548"/>
                <a:chOff x="1111" y="2668"/>
                <a:chExt cx="1381" cy="989"/>
              </a:xfrm>
            </p:grpSpPr>
            <p:sp>
              <p:nvSpPr>
                <p:cNvPr id="21" name="Arc 96">
                  <a:extLst>
                    <a:ext uri="{FF2B5EF4-FFF2-40B4-BE49-F238E27FC236}">
                      <a16:creationId xmlns:a16="http://schemas.microsoft.com/office/drawing/2014/main" id="{838F522F-9D39-4B67-A963-8E62EF120FB4}"/>
                    </a:ext>
                  </a:extLst>
                </p:cNvPr>
                <p:cNvSpPr>
                  <a:spLocks noChangeAspect="1"/>
                </p:cNvSpPr>
                <p:nvPr/>
              </p:nvSpPr>
              <p:spPr bwMode="auto">
                <a:xfrm flipV="1">
                  <a:off x="1111" y="2830"/>
                  <a:ext cx="1381" cy="827"/>
                </a:xfrm>
                <a:custGeom>
                  <a:avLst/>
                  <a:gdLst>
                    <a:gd name="T0" fmla="*/ 1 w 43200"/>
                    <a:gd name="T1" fmla="*/ 0 h 42847"/>
                    <a:gd name="T2" fmla="*/ 1 w 43200"/>
                    <a:gd name="T3" fmla="*/ 0 h 42847"/>
                    <a:gd name="T4" fmla="*/ 1 w 43200"/>
                    <a:gd name="T5" fmla="*/ 0 h 42847"/>
                    <a:gd name="T6" fmla="*/ 0 60000 65536"/>
                    <a:gd name="T7" fmla="*/ 0 60000 65536"/>
                    <a:gd name="T8" fmla="*/ 0 60000 65536"/>
                  </a:gdLst>
                  <a:ahLst/>
                  <a:cxnLst>
                    <a:cxn ang="T6">
                      <a:pos x="T0" y="T1"/>
                    </a:cxn>
                    <a:cxn ang="T7">
                      <a:pos x="T2" y="T3"/>
                    </a:cxn>
                    <a:cxn ang="T8">
                      <a:pos x="T4" y="T5"/>
                    </a:cxn>
                  </a:cxnLst>
                  <a:rect l="0" t="0" r="r" b="b"/>
                  <a:pathLst>
                    <a:path w="43200" h="42847" fill="none"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path>
                    <a:path w="43200" h="42847" stroke="0"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lnTo>
                        <a:pt x="21600" y="21600"/>
                      </a:lnTo>
                      <a:lnTo>
                        <a:pt x="17283" y="42764"/>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2" name="Arc 97">
                  <a:extLst>
                    <a:ext uri="{FF2B5EF4-FFF2-40B4-BE49-F238E27FC236}">
                      <a16:creationId xmlns:a16="http://schemas.microsoft.com/office/drawing/2014/main" id="{98A74C8D-8DB7-4424-801A-9D4ED058C8B0}"/>
                    </a:ext>
                  </a:extLst>
                </p:cNvPr>
                <p:cNvSpPr>
                  <a:spLocks noChangeAspect="1"/>
                </p:cNvSpPr>
                <p:nvPr/>
              </p:nvSpPr>
              <p:spPr bwMode="auto">
                <a:xfrm flipH="1" flipV="1">
                  <a:off x="1656" y="2704"/>
                  <a:ext cx="276" cy="138"/>
                </a:xfrm>
                <a:custGeom>
                  <a:avLst/>
                  <a:gdLst>
                    <a:gd name="T0" fmla="*/ 0 w 43200"/>
                    <a:gd name="T1" fmla="*/ 0 h 24240"/>
                    <a:gd name="T2" fmla="*/ 0 w 43200"/>
                    <a:gd name="T3" fmla="*/ 0 h 24240"/>
                    <a:gd name="T4" fmla="*/ 0 w 43200"/>
                    <a:gd name="T5" fmla="*/ 0 h 24240"/>
                    <a:gd name="T6" fmla="*/ 0 60000 65536"/>
                    <a:gd name="T7" fmla="*/ 0 60000 65536"/>
                    <a:gd name="T8" fmla="*/ 0 60000 65536"/>
                  </a:gdLst>
                  <a:ahLst/>
                  <a:cxnLst>
                    <a:cxn ang="T6">
                      <a:pos x="T0" y="T1"/>
                    </a:cxn>
                    <a:cxn ang="T7">
                      <a:pos x="T2" y="T3"/>
                    </a:cxn>
                    <a:cxn ang="T8">
                      <a:pos x="T4" y="T5"/>
                    </a:cxn>
                  </a:cxnLst>
                  <a:rect l="0" t="0" r="r" b="b"/>
                  <a:pathLst>
                    <a:path w="43200" h="24240" fill="none"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path>
                    <a:path w="43200" h="24240" stroke="0"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lnTo>
                        <a:pt x="21600" y="2640"/>
                      </a:lnTo>
                      <a:lnTo>
                        <a:pt x="43038" y="-1"/>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3" name="Oval 98">
                  <a:extLst>
                    <a:ext uri="{FF2B5EF4-FFF2-40B4-BE49-F238E27FC236}">
                      <a16:creationId xmlns:a16="http://schemas.microsoft.com/office/drawing/2014/main" id="{6DEC6DA5-0E70-4D36-9F66-417C52817E35}"/>
                    </a:ext>
                  </a:extLst>
                </p:cNvPr>
                <p:cNvSpPr>
                  <a:spLocks noChangeAspect="1" noChangeArrowheads="1"/>
                </p:cNvSpPr>
                <p:nvPr/>
              </p:nvSpPr>
              <p:spPr bwMode="auto">
                <a:xfrm>
                  <a:off x="1752" y="2796"/>
                  <a:ext cx="81" cy="8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24" name="Oval 99">
                  <a:extLst>
                    <a:ext uri="{FF2B5EF4-FFF2-40B4-BE49-F238E27FC236}">
                      <a16:creationId xmlns:a16="http://schemas.microsoft.com/office/drawing/2014/main" id="{3E0C9B69-F0C6-4E06-AB68-22123F2331A1}"/>
                    </a:ext>
                  </a:extLst>
                </p:cNvPr>
                <p:cNvSpPr>
                  <a:spLocks noChangeAspect="1" noChangeArrowheads="1"/>
                </p:cNvSpPr>
                <p:nvPr/>
              </p:nvSpPr>
              <p:spPr bwMode="auto">
                <a:xfrm>
                  <a:off x="1710" y="2668"/>
                  <a:ext cx="81" cy="82"/>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sp>
            <p:nvSpPr>
              <p:cNvPr id="19" name="Text Box 100">
                <a:extLst>
                  <a:ext uri="{FF2B5EF4-FFF2-40B4-BE49-F238E27FC236}">
                    <a16:creationId xmlns:a16="http://schemas.microsoft.com/office/drawing/2014/main" id="{4B2B5AB2-DFDC-41E9-8E30-30B8B6A44FC7}"/>
                  </a:ext>
                </a:extLst>
              </p:cNvPr>
              <p:cNvSpPr txBox="1">
                <a:spLocks noChangeAspect="1" noChangeArrowheads="1"/>
              </p:cNvSpPr>
              <p:nvPr/>
            </p:nvSpPr>
            <p:spPr bwMode="auto">
              <a:xfrm>
                <a:off x="1891" y="2987"/>
                <a:ext cx="195"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sz="2400" dirty="0">
                    <a:latin typeface="Times New Roman" panose="02020603050405020304" pitchFamily="18" charset="0"/>
                  </a:rPr>
                  <a:t>x</a:t>
                </a:r>
              </a:p>
            </p:txBody>
          </p:sp>
          <p:sp>
            <p:nvSpPr>
              <p:cNvPr id="20" name="Text Box 101">
                <a:extLst>
                  <a:ext uri="{FF2B5EF4-FFF2-40B4-BE49-F238E27FC236}">
                    <a16:creationId xmlns:a16="http://schemas.microsoft.com/office/drawing/2014/main" id="{02F189D5-C5F6-4B39-9E62-6C1EF87ECE52}"/>
                  </a:ext>
                </a:extLst>
              </p:cNvPr>
              <p:cNvSpPr txBox="1">
                <a:spLocks noChangeAspect="1" noChangeArrowheads="1"/>
              </p:cNvSpPr>
              <p:nvPr/>
            </p:nvSpPr>
            <p:spPr bwMode="auto">
              <a:xfrm>
                <a:off x="1756" y="2750"/>
                <a:ext cx="126"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1" hangingPunct="1">
                  <a:defRPr/>
                </a:pPr>
                <a:r>
                  <a:rPr lang="en-US" altLang="zh-TW" sz="2400" dirty="0">
                    <a:solidFill>
                      <a:srgbClr val="FF3300"/>
                    </a:solidFill>
                    <a:latin typeface="Times New Roman" panose="02020603050405020304" pitchFamily="18" charset="0"/>
                  </a:rPr>
                  <a:t>s</a:t>
                </a:r>
              </a:p>
            </p:txBody>
          </p:sp>
        </p:grpSp>
        <p:grpSp>
          <p:nvGrpSpPr>
            <p:cNvPr id="8" name="Group 102">
              <a:extLst>
                <a:ext uri="{FF2B5EF4-FFF2-40B4-BE49-F238E27FC236}">
                  <a16:creationId xmlns:a16="http://schemas.microsoft.com/office/drawing/2014/main" id="{42559B7C-B4BC-4E64-93F0-461F5393CEE4}"/>
                </a:ext>
              </a:extLst>
            </p:cNvPr>
            <p:cNvGrpSpPr>
              <a:grpSpLocks/>
            </p:cNvGrpSpPr>
            <p:nvPr/>
          </p:nvGrpSpPr>
          <p:grpSpPr bwMode="auto">
            <a:xfrm>
              <a:off x="1429" y="3461"/>
              <a:ext cx="816" cy="740"/>
              <a:chOff x="3198" y="2825"/>
              <a:chExt cx="816" cy="740"/>
            </a:xfrm>
          </p:grpSpPr>
          <p:grpSp>
            <p:nvGrpSpPr>
              <p:cNvPr id="11" name="Group 103">
                <a:extLst>
                  <a:ext uri="{FF2B5EF4-FFF2-40B4-BE49-F238E27FC236}">
                    <a16:creationId xmlns:a16="http://schemas.microsoft.com/office/drawing/2014/main" id="{668D58A8-D483-46D4-B6BE-7723B188C36D}"/>
                  </a:ext>
                </a:extLst>
              </p:cNvPr>
              <p:cNvGrpSpPr>
                <a:grpSpLocks noChangeAspect="1"/>
              </p:cNvGrpSpPr>
              <p:nvPr/>
            </p:nvGrpSpPr>
            <p:grpSpPr bwMode="auto">
              <a:xfrm>
                <a:off x="3198" y="3056"/>
                <a:ext cx="816" cy="509"/>
                <a:chOff x="3450" y="2795"/>
                <a:chExt cx="1380" cy="861"/>
              </a:xfrm>
            </p:grpSpPr>
            <p:sp>
              <p:nvSpPr>
                <p:cNvPr id="14" name="Arc 104">
                  <a:extLst>
                    <a:ext uri="{FF2B5EF4-FFF2-40B4-BE49-F238E27FC236}">
                      <a16:creationId xmlns:a16="http://schemas.microsoft.com/office/drawing/2014/main" id="{F991B8A8-2C1F-4C76-A48F-2212A9DD7A73}"/>
                    </a:ext>
                  </a:extLst>
                </p:cNvPr>
                <p:cNvSpPr>
                  <a:spLocks noChangeAspect="1"/>
                </p:cNvSpPr>
                <p:nvPr/>
              </p:nvSpPr>
              <p:spPr bwMode="auto">
                <a:xfrm flipV="1">
                  <a:off x="3450" y="2830"/>
                  <a:ext cx="1380" cy="826"/>
                </a:xfrm>
                <a:custGeom>
                  <a:avLst/>
                  <a:gdLst>
                    <a:gd name="T0" fmla="*/ 1 w 43200"/>
                    <a:gd name="T1" fmla="*/ 0 h 42847"/>
                    <a:gd name="T2" fmla="*/ 1 w 43200"/>
                    <a:gd name="T3" fmla="*/ 0 h 42847"/>
                    <a:gd name="T4" fmla="*/ 1 w 43200"/>
                    <a:gd name="T5" fmla="*/ 0 h 42847"/>
                    <a:gd name="T6" fmla="*/ 0 60000 65536"/>
                    <a:gd name="T7" fmla="*/ 0 60000 65536"/>
                    <a:gd name="T8" fmla="*/ 0 60000 65536"/>
                  </a:gdLst>
                  <a:ahLst/>
                  <a:cxnLst>
                    <a:cxn ang="T6">
                      <a:pos x="T0" y="T1"/>
                    </a:cxn>
                    <a:cxn ang="T7">
                      <a:pos x="T2" y="T3"/>
                    </a:cxn>
                    <a:cxn ang="T8">
                      <a:pos x="T4" y="T5"/>
                    </a:cxn>
                  </a:cxnLst>
                  <a:rect l="0" t="0" r="r" b="b"/>
                  <a:pathLst>
                    <a:path w="43200" h="42847" fill="none"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path>
                    <a:path w="43200" h="42847" stroke="0" extrusionOk="0">
                      <a:moveTo>
                        <a:pt x="17283" y="42764"/>
                      </a:moveTo>
                      <a:cubicBezTo>
                        <a:pt x="7225" y="40713"/>
                        <a:pt x="0" y="31865"/>
                        <a:pt x="0" y="21600"/>
                      </a:cubicBezTo>
                      <a:cubicBezTo>
                        <a:pt x="0" y="9670"/>
                        <a:pt x="9670" y="0"/>
                        <a:pt x="21600" y="0"/>
                      </a:cubicBezTo>
                      <a:cubicBezTo>
                        <a:pt x="33529" y="0"/>
                        <a:pt x="43200" y="9670"/>
                        <a:pt x="43200" y="21600"/>
                      </a:cubicBezTo>
                      <a:cubicBezTo>
                        <a:pt x="43200" y="32028"/>
                        <a:pt x="35748" y="40968"/>
                        <a:pt x="25490" y="42846"/>
                      </a:cubicBezTo>
                      <a:lnTo>
                        <a:pt x="21600" y="21600"/>
                      </a:lnTo>
                      <a:lnTo>
                        <a:pt x="17283" y="42764"/>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5" name="Arc 105">
                  <a:extLst>
                    <a:ext uri="{FF2B5EF4-FFF2-40B4-BE49-F238E27FC236}">
                      <a16:creationId xmlns:a16="http://schemas.microsoft.com/office/drawing/2014/main" id="{9A856DB8-6127-4CF7-BDA9-E202CED3EAF7}"/>
                    </a:ext>
                  </a:extLst>
                </p:cNvPr>
                <p:cNvSpPr>
                  <a:spLocks noChangeAspect="1"/>
                </p:cNvSpPr>
                <p:nvPr/>
              </p:nvSpPr>
              <p:spPr bwMode="auto">
                <a:xfrm rot="-10542212" flipH="1" flipV="1">
                  <a:off x="3995" y="2837"/>
                  <a:ext cx="276" cy="138"/>
                </a:xfrm>
                <a:custGeom>
                  <a:avLst/>
                  <a:gdLst>
                    <a:gd name="T0" fmla="*/ 0 w 43200"/>
                    <a:gd name="T1" fmla="*/ 0 h 24240"/>
                    <a:gd name="T2" fmla="*/ 0 w 43200"/>
                    <a:gd name="T3" fmla="*/ 0 h 24240"/>
                    <a:gd name="T4" fmla="*/ 0 w 43200"/>
                    <a:gd name="T5" fmla="*/ 0 h 24240"/>
                    <a:gd name="T6" fmla="*/ 0 60000 65536"/>
                    <a:gd name="T7" fmla="*/ 0 60000 65536"/>
                    <a:gd name="T8" fmla="*/ 0 60000 65536"/>
                  </a:gdLst>
                  <a:ahLst/>
                  <a:cxnLst>
                    <a:cxn ang="T6">
                      <a:pos x="T0" y="T1"/>
                    </a:cxn>
                    <a:cxn ang="T7">
                      <a:pos x="T2" y="T3"/>
                    </a:cxn>
                    <a:cxn ang="T8">
                      <a:pos x="T4" y="T5"/>
                    </a:cxn>
                  </a:cxnLst>
                  <a:rect l="0" t="0" r="r" b="b"/>
                  <a:pathLst>
                    <a:path w="43200" h="24240" fill="none"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path>
                    <a:path w="43200" h="24240" stroke="0" extrusionOk="0">
                      <a:moveTo>
                        <a:pt x="43038" y="-1"/>
                      </a:moveTo>
                      <a:cubicBezTo>
                        <a:pt x="43145" y="875"/>
                        <a:pt x="43200" y="1757"/>
                        <a:pt x="43200" y="2640"/>
                      </a:cubicBezTo>
                      <a:cubicBezTo>
                        <a:pt x="43200" y="14569"/>
                        <a:pt x="33529" y="24240"/>
                        <a:pt x="21600" y="24240"/>
                      </a:cubicBezTo>
                      <a:cubicBezTo>
                        <a:pt x="9670" y="24240"/>
                        <a:pt x="0" y="14569"/>
                        <a:pt x="0" y="2640"/>
                      </a:cubicBezTo>
                      <a:cubicBezTo>
                        <a:pt x="0" y="2185"/>
                        <a:pt x="14" y="1731"/>
                        <a:pt x="42" y="1277"/>
                      </a:cubicBezTo>
                      <a:lnTo>
                        <a:pt x="21600" y="2640"/>
                      </a:lnTo>
                      <a:lnTo>
                        <a:pt x="43038" y="-1"/>
                      </a:lnTo>
                      <a:close/>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Oval 106">
                  <a:extLst>
                    <a:ext uri="{FF2B5EF4-FFF2-40B4-BE49-F238E27FC236}">
                      <a16:creationId xmlns:a16="http://schemas.microsoft.com/office/drawing/2014/main" id="{D88C0329-2290-46DF-B647-94FFE6C5D0DC}"/>
                    </a:ext>
                  </a:extLst>
                </p:cNvPr>
                <p:cNvSpPr>
                  <a:spLocks noChangeAspect="1" noChangeArrowheads="1"/>
                </p:cNvSpPr>
                <p:nvPr/>
              </p:nvSpPr>
              <p:spPr bwMode="auto">
                <a:xfrm>
                  <a:off x="4091" y="2795"/>
                  <a:ext cx="81" cy="8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17" name="Oval 107">
                  <a:extLst>
                    <a:ext uri="{FF2B5EF4-FFF2-40B4-BE49-F238E27FC236}">
                      <a16:creationId xmlns:a16="http://schemas.microsoft.com/office/drawing/2014/main" id="{B0A8E170-B9ED-4760-8B03-76FC09D4C7DD}"/>
                    </a:ext>
                  </a:extLst>
                </p:cNvPr>
                <p:cNvSpPr>
                  <a:spLocks noChangeAspect="1" noChangeArrowheads="1"/>
                </p:cNvSpPr>
                <p:nvPr/>
              </p:nvSpPr>
              <p:spPr bwMode="auto">
                <a:xfrm>
                  <a:off x="4014" y="2894"/>
                  <a:ext cx="81" cy="82"/>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sp>
            <p:nvSpPr>
              <p:cNvPr id="12" name="Text Box 108">
                <a:extLst>
                  <a:ext uri="{FF2B5EF4-FFF2-40B4-BE49-F238E27FC236}">
                    <a16:creationId xmlns:a16="http://schemas.microsoft.com/office/drawing/2014/main" id="{B88BDF14-4763-4669-BB76-FAC5BCFD24D0}"/>
                  </a:ext>
                </a:extLst>
              </p:cNvPr>
              <p:cNvSpPr txBox="1">
                <a:spLocks noChangeAspect="1" noChangeArrowheads="1"/>
              </p:cNvSpPr>
              <p:nvPr/>
            </p:nvSpPr>
            <p:spPr bwMode="auto">
              <a:xfrm>
                <a:off x="3483" y="2825"/>
                <a:ext cx="195"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sz="2400" dirty="0">
                    <a:latin typeface="Times New Roman" panose="02020603050405020304" pitchFamily="18" charset="0"/>
                  </a:rPr>
                  <a:t>x</a:t>
                </a:r>
              </a:p>
            </p:txBody>
          </p:sp>
          <p:sp>
            <p:nvSpPr>
              <p:cNvPr id="13" name="Text Box 109">
                <a:extLst>
                  <a:ext uri="{FF2B5EF4-FFF2-40B4-BE49-F238E27FC236}">
                    <a16:creationId xmlns:a16="http://schemas.microsoft.com/office/drawing/2014/main" id="{1B94A21C-E1EA-4C3A-AFA9-BBF61FEAE6D0}"/>
                  </a:ext>
                </a:extLst>
              </p:cNvPr>
              <p:cNvSpPr txBox="1">
                <a:spLocks noChangeAspect="1" noChangeArrowheads="1"/>
              </p:cNvSpPr>
              <p:nvPr/>
            </p:nvSpPr>
            <p:spPr bwMode="auto">
              <a:xfrm>
                <a:off x="3426" y="3083"/>
                <a:ext cx="135" cy="29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eaLnBrk="1" hangingPunct="1">
                  <a:defRPr/>
                </a:pPr>
                <a:r>
                  <a:rPr lang="en-US" altLang="zh-TW" sz="2400" dirty="0">
                    <a:solidFill>
                      <a:srgbClr val="FF3300"/>
                    </a:solidFill>
                    <a:latin typeface="Times New Roman" panose="02020603050405020304" pitchFamily="18" charset="0"/>
                  </a:rPr>
                  <a:t>s</a:t>
                </a:r>
              </a:p>
            </p:txBody>
          </p:sp>
        </p:grpSp>
        <p:sp>
          <p:nvSpPr>
            <p:cNvPr id="9" name="Text Box 129">
              <a:extLst>
                <a:ext uri="{FF2B5EF4-FFF2-40B4-BE49-F238E27FC236}">
                  <a16:creationId xmlns:a16="http://schemas.microsoft.com/office/drawing/2014/main" id="{2373D663-0D49-435A-9353-1F39246C631F}"/>
                </a:ext>
              </a:extLst>
            </p:cNvPr>
            <p:cNvSpPr txBox="1">
              <a:spLocks noChangeArrowheads="1"/>
            </p:cNvSpPr>
            <p:nvPr/>
          </p:nvSpPr>
          <p:spPr bwMode="auto">
            <a:xfrm>
              <a:off x="793" y="2977"/>
              <a:ext cx="122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2000" dirty="0">
                  <a:solidFill>
                    <a:srgbClr val="0070C0"/>
                  </a:solidFill>
                </a:rPr>
                <a:t>CPV (Cauchy)</a:t>
              </a:r>
            </a:p>
          </p:txBody>
        </p:sp>
        <p:graphicFrame>
          <p:nvGraphicFramePr>
            <p:cNvPr id="10" name="Object 137">
              <a:extLst>
                <a:ext uri="{FF2B5EF4-FFF2-40B4-BE49-F238E27FC236}">
                  <a16:creationId xmlns:a16="http://schemas.microsoft.com/office/drawing/2014/main" id="{E3C4DDFC-AF4A-4005-AD83-544AE84E85DF}"/>
                </a:ext>
              </a:extLst>
            </p:cNvPr>
            <p:cNvGraphicFramePr>
              <a:graphicFrameLocks noChangeAspect="1"/>
            </p:cNvGraphicFramePr>
            <p:nvPr/>
          </p:nvGraphicFramePr>
          <p:xfrm>
            <a:off x="837" y="3176"/>
            <a:ext cx="1181" cy="390"/>
          </p:xfrm>
          <a:graphic>
            <a:graphicData uri="http://schemas.openxmlformats.org/presentationml/2006/ole">
              <mc:AlternateContent xmlns:mc="http://schemas.openxmlformats.org/markup-compatibility/2006">
                <mc:Choice xmlns:v="urn:schemas-microsoft-com:vml" Requires="v">
                  <p:oleObj name="Equation" r:id="rId3" imgW="1422400" imgH="469900" progId="Equation.DSMT4">
                    <p:embed/>
                  </p:oleObj>
                </mc:Choice>
                <mc:Fallback>
                  <p:oleObj name="Equation" r:id="rId3" imgW="1422400" imgH="469900" progId="Equation.DSMT4">
                    <p:embed/>
                    <p:pic>
                      <p:nvPicPr>
                        <p:cNvPr id="10" name="Object 137">
                          <a:extLst>
                            <a:ext uri="{FF2B5EF4-FFF2-40B4-BE49-F238E27FC236}">
                              <a16:creationId xmlns:a16="http://schemas.microsoft.com/office/drawing/2014/main" id="{E3C4DDFC-AF4A-4005-AD83-544AE84E8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 y="3176"/>
                          <a:ext cx="1181" cy="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5" name="Group 147">
            <a:extLst>
              <a:ext uri="{FF2B5EF4-FFF2-40B4-BE49-F238E27FC236}">
                <a16:creationId xmlns:a16="http://schemas.microsoft.com/office/drawing/2014/main" id="{96917203-C4C0-46D1-946E-35E5D6C029F9}"/>
              </a:ext>
            </a:extLst>
          </p:cNvPr>
          <p:cNvGrpSpPr>
            <a:grpSpLocks/>
          </p:cNvGrpSpPr>
          <p:nvPr/>
        </p:nvGrpSpPr>
        <p:grpSpPr bwMode="auto">
          <a:xfrm>
            <a:off x="33343" y="1443037"/>
            <a:ext cx="8639175" cy="1223962"/>
            <a:chOff x="488" y="1344"/>
            <a:chExt cx="5023" cy="771"/>
          </a:xfrm>
        </p:grpSpPr>
        <p:sp>
          <p:nvSpPr>
            <p:cNvPr id="26" name="AutoShape 38">
              <a:extLst>
                <a:ext uri="{FF2B5EF4-FFF2-40B4-BE49-F238E27FC236}">
                  <a16:creationId xmlns:a16="http://schemas.microsoft.com/office/drawing/2014/main" id="{FECACF99-18C2-44C4-83EC-9167E910B923}"/>
                </a:ext>
              </a:extLst>
            </p:cNvPr>
            <p:cNvSpPr>
              <a:spLocks noChangeArrowheads="1"/>
            </p:cNvSpPr>
            <p:nvPr/>
          </p:nvSpPr>
          <p:spPr bwMode="auto">
            <a:xfrm>
              <a:off x="1428" y="1344"/>
              <a:ext cx="4083" cy="771"/>
            </a:xfrm>
            <a:prstGeom prst="wedgeRectCallout">
              <a:avLst>
                <a:gd name="adj1" fmla="val -29968"/>
                <a:gd name="adj2" fmla="val 75032"/>
              </a:avLst>
            </a:prstGeom>
            <a:noFill/>
            <a:ln w="57150">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zh-TW" sz="1800"/>
            </a:p>
          </p:txBody>
        </p:sp>
        <p:graphicFrame>
          <p:nvGraphicFramePr>
            <p:cNvPr id="27" name="Object 112">
              <a:extLst>
                <a:ext uri="{FF2B5EF4-FFF2-40B4-BE49-F238E27FC236}">
                  <a16:creationId xmlns:a16="http://schemas.microsoft.com/office/drawing/2014/main" id="{B443C959-A6AE-4DB5-8DAC-A0AB01ED2024}"/>
                </a:ext>
              </a:extLst>
            </p:cNvPr>
            <p:cNvGraphicFramePr>
              <a:graphicFrameLocks noChangeAspect="1"/>
            </p:cNvGraphicFramePr>
            <p:nvPr/>
          </p:nvGraphicFramePr>
          <p:xfrm>
            <a:off x="1524" y="1354"/>
            <a:ext cx="3805" cy="398"/>
          </p:xfrm>
          <a:graphic>
            <a:graphicData uri="http://schemas.openxmlformats.org/presentationml/2006/ole">
              <mc:AlternateContent xmlns:mc="http://schemas.openxmlformats.org/markup-compatibility/2006">
                <mc:Choice xmlns:v="urn:schemas-microsoft-com:vml" Requires="v">
                  <p:oleObj name="Equation" r:id="rId5" imgW="4749800" imgH="495300" progId="Equation.DSMT4">
                    <p:embed/>
                  </p:oleObj>
                </mc:Choice>
                <mc:Fallback>
                  <p:oleObj name="Equation" r:id="rId5" imgW="4749800" imgH="495300" progId="Equation.DSMT4">
                    <p:embed/>
                    <p:pic>
                      <p:nvPicPr>
                        <p:cNvPr id="27" name="Object 112">
                          <a:extLst>
                            <a:ext uri="{FF2B5EF4-FFF2-40B4-BE49-F238E27FC236}">
                              <a16:creationId xmlns:a16="http://schemas.microsoft.com/office/drawing/2014/main" id="{B443C959-A6AE-4DB5-8DAC-A0AB01ED2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 y="1354"/>
                          <a:ext cx="3805" cy="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Text Box 135">
              <a:extLst>
                <a:ext uri="{FF2B5EF4-FFF2-40B4-BE49-F238E27FC236}">
                  <a16:creationId xmlns:a16="http://schemas.microsoft.com/office/drawing/2014/main" id="{A76E3C8E-329A-4705-A40D-C72137B21A7B}"/>
                </a:ext>
              </a:extLst>
            </p:cNvPr>
            <p:cNvSpPr txBox="1">
              <a:spLocks noChangeArrowheads="1"/>
            </p:cNvSpPr>
            <p:nvPr/>
          </p:nvSpPr>
          <p:spPr bwMode="auto">
            <a:xfrm>
              <a:off x="488" y="1487"/>
              <a:ext cx="108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solidFill>
                    <a:srgbClr val="00B050"/>
                  </a:solidFill>
                </a:rPr>
                <a:t>(Kisu, 1988)</a:t>
              </a:r>
            </a:p>
          </p:txBody>
        </p:sp>
      </p:grpSp>
      <p:grpSp>
        <p:nvGrpSpPr>
          <p:cNvPr id="29" name="Group 131">
            <a:extLst>
              <a:ext uri="{FF2B5EF4-FFF2-40B4-BE49-F238E27FC236}">
                <a16:creationId xmlns:a16="http://schemas.microsoft.com/office/drawing/2014/main" id="{A10C0014-EC6F-433C-A005-7BDF4B12D1F6}"/>
              </a:ext>
            </a:extLst>
          </p:cNvPr>
          <p:cNvGrpSpPr>
            <a:grpSpLocks/>
          </p:cNvGrpSpPr>
          <p:nvPr/>
        </p:nvGrpSpPr>
        <p:grpSpPr bwMode="auto">
          <a:xfrm>
            <a:off x="3465512" y="3557593"/>
            <a:ext cx="1841500" cy="852487"/>
            <a:chOff x="2598" y="2623"/>
            <a:chExt cx="1116" cy="537"/>
          </a:xfrm>
        </p:grpSpPr>
        <p:sp>
          <p:nvSpPr>
            <p:cNvPr id="30" name="AutoShape 39">
              <a:extLst>
                <a:ext uri="{FF2B5EF4-FFF2-40B4-BE49-F238E27FC236}">
                  <a16:creationId xmlns:a16="http://schemas.microsoft.com/office/drawing/2014/main" id="{71ED82B3-532E-4266-A5AE-BC5B9D33BC45}"/>
                </a:ext>
              </a:extLst>
            </p:cNvPr>
            <p:cNvSpPr>
              <a:spLocks noChangeArrowheads="1"/>
            </p:cNvSpPr>
            <p:nvPr/>
          </p:nvSpPr>
          <p:spPr bwMode="auto">
            <a:xfrm>
              <a:off x="2598" y="2623"/>
              <a:ext cx="1116" cy="537"/>
            </a:xfrm>
            <a:prstGeom prst="wedgeRectCallout">
              <a:avLst>
                <a:gd name="adj1" fmla="val -88528"/>
                <a:gd name="adj2" fmla="val -49398"/>
              </a:avLst>
            </a:prstGeom>
            <a:noFill/>
            <a:ln w="57150">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zh-TW" sz="1800"/>
            </a:p>
          </p:txBody>
        </p:sp>
        <p:graphicFrame>
          <p:nvGraphicFramePr>
            <p:cNvPr id="31" name="Object 76">
              <a:extLst>
                <a:ext uri="{FF2B5EF4-FFF2-40B4-BE49-F238E27FC236}">
                  <a16:creationId xmlns:a16="http://schemas.microsoft.com/office/drawing/2014/main" id="{7C5B8FAC-6DE5-4958-A8C9-68D5635227A9}"/>
                </a:ext>
              </a:extLst>
            </p:cNvPr>
            <p:cNvGraphicFramePr>
              <a:graphicFrameLocks noChangeAspect="1"/>
            </p:cNvGraphicFramePr>
            <p:nvPr>
              <p:extLst>
                <p:ext uri="{D42A27DB-BD31-4B8C-83A1-F6EECF244321}">
                  <p14:modId xmlns:p14="http://schemas.microsoft.com/office/powerpoint/2010/main" val="687519477"/>
                </p:ext>
              </p:extLst>
            </p:nvPr>
          </p:nvGraphicFramePr>
          <p:xfrm>
            <a:off x="2745" y="2669"/>
            <a:ext cx="791" cy="420"/>
          </p:xfrm>
          <a:graphic>
            <a:graphicData uri="http://schemas.openxmlformats.org/presentationml/2006/ole">
              <mc:AlternateContent xmlns:mc="http://schemas.openxmlformats.org/markup-compatibility/2006">
                <mc:Choice xmlns:v="urn:schemas-microsoft-com:vml" Requires="v">
                  <p:oleObj name="Equation" r:id="rId7" imgW="812447" imgH="431613" progId="Equation.DSMT4">
                    <p:embed/>
                  </p:oleObj>
                </mc:Choice>
                <mc:Fallback>
                  <p:oleObj name="Equation" r:id="rId7" imgW="812447" imgH="431613" progId="Equation.DSMT4">
                    <p:embed/>
                    <p:pic>
                      <p:nvPicPr>
                        <p:cNvPr id="31" name="Object 76">
                          <a:extLst>
                            <a:ext uri="{FF2B5EF4-FFF2-40B4-BE49-F238E27FC236}">
                              <a16:creationId xmlns:a16="http://schemas.microsoft.com/office/drawing/2014/main" id="{7C5B8FAC-6DE5-4958-A8C9-68D5635227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 y="2669"/>
                          <a:ext cx="791" cy="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2" name="AutoShape 2">
            <a:extLst>
              <a:ext uri="{FF2B5EF4-FFF2-40B4-BE49-F238E27FC236}">
                <a16:creationId xmlns:a16="http://schemas.microsoft.com/office/drawing/2014/main" id="{5066D563-45BF-462E-ACD6-9EE033739658}"/>
              </a:ext>
            </a:extLst>
          </p:cNvPr>
          <p:cNvSpPr txBox="1">
            <a:spLocks noChangeArrowheads="1"/>
          </p:cNvSpPr>
          <p:nvPr/>
        </p:nvSpPr>
        <p:spPr bwMode="auto">
          <a:xfrm>
            <a:off x="-316706" y="-152400"/>
            <a:ext cx="97774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kumimoji="1" sz="4000" baseline="0">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a:defRPr/>
            </a:pPr>
            <a:r>
              <a:rPr lang="en-US" altLang="zh-TW" sz="3200" kern="0" dirty="0">
                <a:cs typeface="Times New Roman" panose="02020603050405020304" pitchFamily="18" charset="0"/>
              </a:rPr>
              <a:t>Who is responsible for the discontinuity of the </a:t>
            </a:r>
          </a:p>
          <a:p>
            <a:pPr>
              <a:defRPr/>
            </a:pPr>
            <a:r>
              <a:rPr lang="en-US" altLang="zh-TW" sz="3200" kern="0" dirty="0">
                <a:cs typeface="Times New Roman" panose="02020603050405020304" pitchFamily="18" charset="0"/>
              </a:rPr>
              <a:t> double-layer potential? (</a:t>
            </a:r>
            <a:r>
              <a:rPr lang="en-US" altLang="zh-TW" sz="3200" kern="0" dirty="0">
                <a:solidFill>
                  <a:srgbClr val="0000FF"/>
                </a:solidFill>
                <a:cs typeface="Times New Roman" panose="02020603050405020304" pitchFamily="18" charset="0"/>
              </a:rPr>
              <a:t>boundary</a:t>
            </a:r>
            <a:r>
              <a:rPr lang="en-US" altLang="zh-TW" sz="3200" kern="0" dirty="0">
                <a:cs typeface="Times New Roman" panose="02020603050405020304" pitchFamily="18" charset="0"/>
              </a:rPr>
              <a:t>,</a:t>
            </a:r>
            <a:r>
              <a:rPr lang="en-US" altLang="zh-TW" sz="3200" kern="0" dirty="0">
                <a:solidFill>
                  <a:srgbClr val="FF6600"/>
                </a:solidFill>
                <a:cs typeface="Times New Roman" panose="02020603050405020304" pitchFamily="18" charset="0"/>
              </a:rPr>
              <a:t> </a:t>
            </a:r>
            <a:r>
              <a:rPr lang="en-US" altLang="zh-TW" sz="3200" kern="0" dirty="0">
                <a:solidFill>
                  <a:srgbClr val="FF0000"/>
                </a:solidFill>
                <a:cs typeface="Times New Roman" panose="02020603050405020304" pitchFamily="18" charset="0"/>
              </a:rPr>
              <a:t>kernel</a:t>
            </a:r>
            <a:r>
              <a:rPr lang="en-US" altLang="zh-TW" sz="3200" kern="0" dirty="0">
                <a:solidFill>
                  <a:srgbClr val="FF6600"/>
                </a:solidFill>
                <a:cs typeface="Times New Roman" panose="02020603050405020304" pitchFamily="18" charset="0"/>
              </a:rPr>
              <a:t> </a:t>
            </a:r>
            <a:r>
              <a:rPr lang="en-US" altLang="zh-TW" sz="3200" kern="0" dirty="0">
                <a:cs typeface="Times New Roman" panose="02020603050405020304" pitchFamily="18" charset="0"/>
              </a:rPr>
              <a:t>or</a:t>
            </a:r>
            <a:r>
              <a:rPr lang="en-US" altLang="zh-TW" sz="3200" kern="0" dirty="0">
                <a:solidFill>
                  <a:srgbClr val="FF6600"/>
                </a:solidFill>
                <a:cs typeface="Times New Roman" panose="02020603050405020304" pitchFamily="18" charset="0"/>
              </a:rPr>
              <a:t> </a:t>
            </a:r>
            <a:r>
              <a:rPr lang="en-US" altLang="zh-TW" sz="3200" kern="0" dirty="0">
                <a:solidFill>
                  <a:srgbClr val="00B050"/>
                </a:solidFill>
                <a:cs typeface="Times New Roman" panose="02020603050405020304" pitchFamily="18" charset="0"/>
              </a:rPr>
              <a:t>density</a:t>
            </a:r>
            <a:r>
              <a:rPr lang="en-US" altLang="zh-TW" sz="3200" kern="0" dirty="0">
                <a:cs typeface="Times New Roman" panose="02020603050405020304" pitchFamily="18" charset="0"/>
              </a:rPr>
              <a:t>?)</a:t>
            </a:r>
          </a:p>
        </p:txBody>
      </p:sp>
      <p:graphicFrame>
        <p:nvGraphicFramePr>
          <p:cNvPr id="33" name="Object 4">
            <a:extLst>
              <a:ext uri="{FF2B5EF4-FFF2-40B4-BE49-F238E27FC236}">
                <a16:creationId xmlns:a16="http://schemas.microsoft.com/office/drawing/2014/main" id="{1C86F06A-AC06-49D7-857B-F8E83B6292EB}"/>
              </a:ext>
            </a:extLst>
          </p:cNvPr>
          <p:cNvGraphicFramePr>
            <a:graphicFrameLocks noChangeAspect="1"/>
          </p:cNvGraphicFramePr>
          <p:nvPr>
            <p:extLst>
              <p:ext uri="{D42A27DB-BD31-4B8C-83A1-F6EECF244321}">
                <p14:modId xmlns:p14="http://schemas.microsoft.com/office/powerpoint/2010/main" val="1508389695"/>
              </p:ext>
            </p:extLst>
          </p:nvPr>
        </p:nvGraphicFramePr>
        <p:xfrm>
          <a:off x="871543" y="2954337"/>
          <a:ext cx="3394075" cy="715962"/>
        </p:xfrm>
        <a:graphic>
          <a:graphicData uri="http://schemas.openxmlformats.org/presentationml/2006/ole">
            <mc:AlternateContent xmlns:mc="http://schemas.openxmlformats.org/markup-compatibility/2006">
              <mc:Choice xmlns:v="urn:schemas-microsoft-com:vml" Requires="v">
                <p:oleObj name="Equation" r:id="rId9" imgW="1612900" imgH="368300" progId="Equation.DSMT4">
                  <p:embed/>
                </p:oleObj>
              </mc:Choice>
              <mc:Fallback>
                <p:oleObj name="Equation" r:id="rId9" imgW="1612900" imgH="368300" progId="Equation.DSMT4">
                  <p:embed/>
                  <p:pic>
                    <p:nvPicPr>
                      <p:cNvPr id="33" name="Object 4">
                        <a:extLst>
                          <a:ext uri="{FF2B5EF4-FFF2-40B4-BE49-F238E27FC236}">
                            <a16:creationId xmlns:a16="http://schemas.microsoft.com/office/drawing/2014/main" id="{1C86F06A-AC06-49D7-857B-F8E83B6292EB}"/>
                          </a:ext>
                        </a:extLst>
                      </p:cNvPr>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543" y="2954337"/>
                        <a:ext cx="3394075"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 name="Text Box 10">
            <a:extLst>
              <a:ext uri="{FF2B5EF4-FFF2-40B4-BE49-F238E27FC236}">
                <a16:creationId xmlns:a16="http://schemas.microsoft.com/office/drawing/2014/main" id="{4288D5C4-C337-4152-8408-861B0241DC9F}"/>
              </a:ext>
            </a:extLst>
          </p:cNvPr>
          <p:cNvSpPr txBox="1">
            <a:spLocks noChangeArrowheads="1"/>
          </p:cNvSpPr>
          <p:nvPr/>
        </p:nvSpPr>
        <p:spPr bwMode="auto">
          <a:xfrm>
            <a:off x="4146550" y="3025774"/>
            <a:ext cx="2965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i="1" dirty="0">
                <a:latin typeface="Times New Roman" panose="02020603050405020304" pitchFamily="18" charset="0"/>
              </a:rPr>
              <a:t>p(</a:t>
            </a:r>
            <a:r>
              <a:rPr lang="en-US" altLang="zh-TW" sz="2000" dirty="0">
                <a:latin typeface="Times New Roman" panose="02020603050405020304" pitchFamily="18" charset="0"/>
              </a:rPr>
              <a:t>x</a:t>
            </a:r>
            <a:r>
              <a:rPr lang="en-US" altLang="zh-TW" sz="2000" i="1" dirty="0">
                <a:latin typeface="Times New Roman" panose="02020603050405020304" pitchFamily="18" charset="0"/>
              </a:rPr>
              <a:t>)</a:t>
            </a:r>
            <a:r>
              <a:rPr lang="en-US" altLang="zh-TW" sz="2000" dirty="0">
                <a:latin typeface="Times New Roman" panose="02020603050405020304" pitchFamily="18" charset="0"/>
              </a:rPr>
              <a:t> </a:t>
            </a:r>
            <a:r>
              <a:rPr lang="en-US" altLang="zh-TW" sz="2000" dirty="0"/>
              <a:t>jump from </a:t>
            </a:r>
            <a:r>
              <a:rPr lang="en-US" altLang="zh-TW" sz="2000" i="1" dirty="0">
                <a:latin typeface="Times New Roman" panose="02020603050405020304" pitchFamily="18" charset="0"/>
              </a:rPr>
              <a:t>D</a:t>
            </a:r>
            <a:r>
              <a:rPr lang="en-US" altLang="zh-TW" sz="2000" i="1" baseline="30000" dirty="0">
                <a:latin typeface="Times New Roman" panose="02020603050405020304" pitchFamily="18" charset="0"/>
              </a:rPr>
              <a:t>e</a:t>
            </a:r>
            <a:r>
              <a:rPr lang="en-US" altLang="zh-TW" sz="2000" dirty="0">
                <a:latin typeface="Times New Roman" panose="02020603050405020304" pitchFamily="18" charset="0"/>
              </a:rPr>
              <a:t> </a:t>
            </a:r>
            <a:r>
              <a:rPr lang="en-US" altLang="zh-TW" sz="2000" dirty="0"/>
              <a:t>to</a:t>
            </a:r>
            <a:r>
              <a:rPr lang="en-US" altLang="zh-TW" sz="2000" i="1" dirty="0">
                <a:latin typeface="Times New Roman" panose="02020603050405020304" pitchFamily="18" charset="0"/>
              </a:rPr>
              <a:t> D</a:t>
            </a:r>
            <a:r>
              <a:rPr lang="en-US" altLang="zh-TW" sz="2000" i="1" baseline="30000" dirty="0">
                <a:latin typeface="Times New Roman" panose="02020603050405020304" pitchFamily="18" charset="0"/>
              </a:rPr>
              <a:t>i</a:t>
            </a:r>
            <a:r>
              <a:rPr lang="en-US" altLang="zh-TW" sz="2000" dirty="0">
                <a:latin typeface="Times New Roman" panose="02020603050405020304" pitchFamily="18" charset="0"/>
              </a:rPr>
              <a:t>.</a:t>
            </a:r>
            <a:endParaRPr lang="en-US" altLang="zh-TW" sz="2000" dirty="0"/>
          </a:p>
        </p:txBody>
      </p:sp>
      <p:grpSp>
        <p:nvGrpSpPr>
          <p:cNvPr id="35" name="Group 113">
            <a:extLst>
              <a:ext uri="{FF2B5EF4-FFF2-40B4-BE49-F238E27FC236}">
                <a16:creationId xmlns:a16="http://schemas.microsoft.com/office/drawing/2014/main" id="{7818B178-F53D-4958-A0D6-661D2F5D79FE}"/>
              </a:ext>
            </a:extLst>
          </p:cNvPr>
          <p:cNvGrpSpPr>
            <a:grpSpLocks/>
          </p:cNvGrpSpPr>
          <p:nvPr/>
        </p:nvGrpSpPr>
        <p:grpSpPr bwMode="auto">
          <a:xfrm>
            <a:off x="6904037" y="2865437"/>
            <a:ext cx="2078038" cy="2305050"/>
            <a:chOff x="4353" y="2205"/>
            <a:chExt cx="1209" cy="1452"/>
          </a:xfrm>
        </p:grpSpPr>
        <p:sp>
          <p:nvSpPr>
            <p:cNvPr id="36" name="Oval 11">
              <a:extLst>
                <a:ext uri="{FF2B5EF4-FFF2-40B4-BE49-F238E27FC236}">
                  <a16:creationId xmlns:a16="http://schemas.microsoft.com/office/drawing/2014/main" id="{A728338F-F872-4D13-AD01-D675AD29169E}"/>
                </a:ext>
              </a:extLst>
            </p:cNvPr>
            <p:cNvSpPr>
              <a:spLocks noChangeArrowheads="1"/>
            </p:cNvSpPr>
            <p:nvPr/>
          </p:nvSpPr>
          <p:spPr bwMode="auto">
            <a:xfrm>
              <a:off x="4357" y="2244"/>
              <a:ext cx="1205" cy="120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37" name="Arc 28">
              <a:extLst>
                <a:ext uri="{FF2B5EF4-FFF2-40B4-BE49-F238E27FC236}">
                  <a16:creationId xmlns:a16="http://schemas.microsoft.com/office/drawing/2014/main" id="{0E4A3EFB-1C8D-4C58-8E7A-6DD1222EFE62}"/>
                </a:ext>
              </a:extLst>
            </p:cNvPr>
            <p:cNvSpPr>
              <a:spLocks/>
            </p:cNvSpPr>
            <p:nvPr/>
          </p:nvSpPr>
          <p:spPr bwMode="auto">
            <a:xfrm>
              <a:off x="4353" y="2238"/>
              <a:ext cx="1205" cy="1205"/>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6784" y="5881"/>
                  </a:moveTo>
                  <a:cubicBezTo>
                    <a:pt x="10792" y="2103"/>
                    <a:pt x="16092" y="0"/>
                    <a:pt x="21600" y="0"/>
                  </a:cubicBezTo>
                  <a:cubicBezTo>
                    <a:pt x="33529" y="0"/>
                    <a:pt x="43200" y="9670"/>
                    <a:pt x="43200" y="21600"/>
                  </a:cubicBezTo>
                  <a:cubicBezTo>
                    <a:pt x="43200" y="33529"/>
                    <a:pt x="33529" y="43200"/>
                    <a:pt x="21600" y="43200"/>
                  </a:cubicBezTo>
                  <a:cubicBezTo>
                    <a:pt x="9670" y="43200"/>
                    <a:pt x="0" y="33529"/>
                    <a:pt x="0" y="21600"/>
                  </a:cubicBezTo>
                  <a:cubicBezTo>
                    <a:pt x="0" y="15919"/>
                    <a:pt x="2237" y="10468"/>
                    <a:pt x="6227" y="6425"/>
                  </a:cubicBezTo>
                </a:path>
                <a:path w="43200" h="43200" stroke="0" extrusionOk="0">
                  <a:moveTo>
                    <a:pt x="6784" y="5881"/>
                  </a:moveTo>
                  <a:cubicBezTo>
                    <a:pt x="10792" y="2103"/>
                    <a:pt x="16092" y="0"/>
                    <a:pt x="21600" y="0"/>
                  </a:cubicBezTo>
                  <a:cubicBezTo>
                    <a:pt x="33529" y="0"/>
                    <a:pt x="43200" y="9670"/>
                    <a:pt x="43200" y="21600"/>
                  </a:cubicBezTo>
                  <a:cubicBezTo>
                    <a:pt x="43200" y="33529"/>
                    <a:pt x="33529" y="43200"/>
                    <a:pt x="21600" y="43200"/>
                  </a:cubicBezTo>
                  <a:cubicBezTo>
                    <a:pt x="9670" y="43200"/>
                    <a:pt x="0" y="33529"/>
                    <a:pt x="0" y="21600"/>
                  </a:cubicBezTo>
                  <a:cubicBezTo>
                    <a:pt x="0" y="15919"/>
                    <a:pt x="2237" y="10468"/>
                    <a:pt x="6227" y="6425"/>
                  </a:cubicBezTo>
                  <a:lnTo>
                    <a:pt x="21600" y="21600"/>
                  </a:lnTo>
                  <a:lnTo>
                    <a:pt x="6784" y="5881"/>
                  </a:lnTo>
                  <a:close/>
                </a:path>
              </a:pathLst>
            </a:custGeom>
            <a:noFill/>
            <a:ln w="25400">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38" name="Group 23">
              <a:extLst>
                <a:ext uri="{FF2B5EF4-FFF2-40B4-BE49-F238E27FC236}">
                  <a16:creationId xmlns:a16="http://schemas.microsoft.com/office/drawing/2014/main" id="{61D96AA1-CD2C-4F6B-A57A-2A5FF7700A9F}"/>
                </a:ext>
              </a:extLst>
            </p:cNvPr>
            <p:cNvGrpSpPr>
              <a:grpSpLocks/>
            </p:cNvGrpSpPr>
            <p:nvPr/>
          </p:nvGrpSpPr>
          <p:grpSpPr bwMode="auto">
            <a:xfrm>
              <a:off x="5027" y="2755"/>
              <a:ext cx="209" cy="176"/>
              <a:chOff x="4150" y="2715"/>
              <a:chExt cx="283" cy="239"/>
            </a:xfrm>
          </p:grpSpPr>
          <p:sp>
            <p:nvSpPr>
              <p:cNvPr id="44" name="Oval 13">
                <a:extLst>
                  <a:ext uri="{FF2B5EF4-FFF2-40B4-BE49-F238E27FC236}">
                    <a16:creationId xmlns:a16="http://schemas.microsoft.com/office/drawing/2014/main" id="{57A2C336-CAB9-4D8B-A8B5-AC75F0D97FAC}"/>
                  </a:ext>
                </a:extLst>
              </p:cNvPr>
              <p:cNvSpPr>
                <a:spLocks noChangeAspect="1" noChangeArrowheads="1"/>
              </p:cNvSpPr>
              <p:nvPr/>
            </p:nvSpPr>
            <p:spPr bwMode="auto">
              <a:xfrm>
                <a:off x="4150" y="2750"/>
                <a:ext cx="73" cy="73"/>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aphicFrame>
            <p:nvGraphicFramePr>
              <p:cNvPr id="45" name="Object 15">
                <a:extLst>
                  <a:ext uri="{FF2B5EF4-FFF2-40B4-BE49-F238E27FC236}">
                    <a16:creationId xmlns:a16="http://schemas.microsoft.com/office/drawing/2014/main" id="{D9978DD8-636E-4ED3-8485-3FB6911E4E22}"/>
                  </a:ext>
                </a:extLst>
              </p:cNvPr>
              <p:cNvGraphicFramePr>
                <a:graphicFrameLocks noChangeAspect="1"/>
              </p:cNvGraphicFramePr>
              <p:nvPr/>
            </p:nvGraphicFramePr>
            <p:xfrm>
              <a:off x="4195" y="2715"/>
              <a:ext cx="238" cy="239"/>
            </p:xfrm>
            <a:graphic>
              <a:graphicData uri="http://schemas.openxmlformats.org/presentationml/2006/ole">
                <mc:AlternateContent xmlns:mc="http://schemas.openxmlformats.org/markup-compatibility/2006">
                  <mc:Choice xmlns:v="urn:schemas-microsoft-com:vml" Requires="v">
                    <p:oleObj name="Equation" r:id="rId11" imgW="126725" imgH="126725" progId="Equation.DSMT4">
                      <p:embed/>
                    </p:oleObj>
                  </mc:Choice>
                  <mc:Fallback>
                    <p:oleObj name="Equation" r:id="rId11" imgW="126725" imgH="126725" progId="Equation.DSMT4">
                      <p:embed/>
                      <p:pic>
                        <p:nvPicPr>
                          <p:cNvPr id="45" name="Object 15">
                            <a:extLst>
                              <a:ext uri="{FF2B5EF4-FFF2-40B4-BE49-F238E27FC236}">
                                <a16:creationId xmlns:a16="http://schemas.microsoft.com/office/drawing/2014/main" id="{D9978DD8-636E-4ED3-8485-3FB6911E4E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5" y="2715"/>
                            <a:ext cx="238" cy="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9" name="Group 22">
              <a:extLst>
                <a:ext uri="{FF2B5EF4-FFF2-40B4-BE49-F238E27FC236}">
                  <a16:creationId xmlns:a16="http://schemas.microsoft.com/office/drawing/2014/main" id="{2F2DA5AC-2B36-49BA-88FC-ED35696C34DA}"/>
                </a:ext>
              </a:extLst>
            </p:cNvPr>
            <p:cNvGrpSpPr>
              <a:grpSpLocks/>
            </p:cNvGrpSpPr>
            <p:nvPr/>
          </p:nvGrpSpPr>
          <p:grpSpPr bwMode="auto">
            <a:xfrm>
              <a:off x="5240" y="2205"/>
              <a:ext cx="182" cy="193"/>
              <a:chOff x="5012" y="2251"/>
              <a:chExt cx="247" cy="262"/>
            </a:xfrm>
          </p:grpSpPr>
          <p:sp>
            <p:nvSpPr>
              <p:cNvPr id="42" name="Oval 12">
                <a:extLst>
                  <a:ext uri="{FF2B5EF4-FFF2-40B4-BE49-F238E27FC236}">
                    <a16:creationId xmlns:a16="http://schemas.microsoft.com/office/drawing/2014/main" id="{0E650553-2244-4C33-90D9-9971EEB1A32A}"/>
                  </a:ext>
                </a:extLst>
              </p:cNvPr>
              <p:cNvSpPr>
                <a:spLocks noChangeAspect="1" noChangeArrowheads="1"/>
              </p:cNvSpPr>
              <p:nvPr/>
            </p:nvSpPr>
            <p:spPr bwMode="auto">
              <a:xfrm>
                <a:off x="5012" y="2375"/>
                <a:ext cx="73" cy="73"/>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aphicFrame>
            <p:nvGraphicFramePr>
              <p:cNvPr id="43" name="Object 16">
                <a:extLst>
                  <a:ext uri="{FF2B5EF4-FFF2-40B4-BE49-F238E27FC236}">
                    <a16:creationId xmlns:a16="http://schemas.microsoft.com/office/drawing/2014/main" id="{928CA8BA-41BA-4D2B-BF82-47AE8C11B0D2}"/>
                  </a:ext>
                </a:extLst>
              </p:cNvPr>
              <p:cNvGraphicFramePr>
                <a:graphicFrameLocks noChangeAspect="1"/>
              </p:cNvGraphicFramePr>
              <p:nvPr/>
            </p:nvGraphicFramePr>
            <p:xfrm>
              <a:off x="5069" y="2251"/>
              <a:ext cx="190" cy="262"/>
            </p:xfrm>
            <a:graphic>
              <a:graphicData uri="http://schemas.openxmlformats.org/presentationml/2006/ole">
                <mc:AlternateContent xmlns:mc="http://schemas.openxmlformats.org/markup-compatibility/2006">
                  <mc:Choice xmlns:v="urn:schemas-microsoft-com:vml" Requires="v">
                    <p:oleObj name="Equation" r:id="rId13" imgW="101556" imgH="139639" progId="Equation.DSMT4">
                      <p:embed/>
                    </p:oleObj>
                  </mc:Choice>
                  <mc:Fallback>
                    <p:oleObj name="Equation" r:id="rId13" imgW="101556" imgH="139639" progId="Equation.DSMT4">
                      <p:embed/>
                      <p:pic>
                        <p:nvPicPr>
                          <p:cNvPr id="43" name="Object 16">
                            <a:extLst>
                              <a:ext uri="{FF2B5EF4-FFF2-40B4-BE49-F238E27FC236}">
                                <a16:creationId xmlns:a16="http://schemas.microsoft.com/office/drawing/2014/main" id="{928CA8BA-41BA-4D2B-BF82-47AE8C11B0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69" y="2251"/>
                            <a:ext cx="190" cy="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0" name="Object 17">
              <a:extLst>
                <a:ext uri="{FF2B5EF4-FFF2-40B4-BE49-F238E27FC236}">
                  <a16:creationId xmlns:a16="http://schemas.microsoft.com/office/drawing/2014/main" id="{8A229981-E69E-4429-BA6A-FD325D217558}"/>
                </a:ext>
              </a:extLst>
            </p:cNvPr>
            <p:cNvGraphicFramePr>
              <a:graphicFrameLocks noChangeAspect="1"/>
            </p:cNvGraphicFramePr>
            <p:nvPr/>
          </p:nvGraphicFramePr>
          <p:xfrm>
            <a:off x="4524" y="2747"/>
            <a:ext cx="281" cy="264"/>
          </p:xfrm>
          <a:graphic>
            <a:graphicData uri="http://schemas.openxmlformats.org/presentationml/2006/ole">
              <mc:AlternateContent xmlns:mc="http://schemas.openxmlformats.org/markup-compatibility/2006">
                <mc:Choice xmlns:v="urn:schemas-microsoft-com:vml" Requires="v">
                  <p:oleObj name="Equation" r:id="rId15" imgW="203112" imgH="190417" progId="Equation.DSMT4">
                    <p:embed/>
                  </p:oleObj>
                </mc:Choice>
                <mc:Fallback>
                  <p:oleObj name="Equation" r:id="rId15" imgW="203112" imgH="190417" progId="Equation.DSMT4">
                    <p:embed/>
                    <p:pic>
                      <p:nvPicPr>
                        <p:cNvPr id="40" name="Object 17">
                          <a:extLst>
                            <a:ext uri="{FF2B5EF4-FFF2-40B4-BE49-F238E27FC236}">
                              <a16:creationId xmlns:a16="http://schemas.microsoft.com/office/drawing/2014/main" id="{8A229981-E69E-4429-BA6A-FD325D2175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24" y="2747"/>
                          <a:ext cx="281"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 name="Object 18">
              <a:extLst>
                <a:ext uri="{FF2B5EF4-FFF2-40B4-BE49-F238E27FC236}">
                  <a16:creationId xmlns:a16="http://schemas.microsoft.com/office/drawing/2014/main" id="{296379F5-B636-4BB4-8A24-CFAD2DD682F8}"/>
                </a:ext>
              </a:extLst>
            </p:cNvPr>
            <p:cNvGraphicFramePr>
              <a:graphicFrameLocks noChangeAspect="1"/>
            </p:cNvGraphicFramePr>
            <p:nvPr/>
          </p:nvGraphicFramePr>
          <p:xfrm>
            <a:off x="5148" y="3394"/>
            <a:ext cx="298" cy="263"/>
          </p:xfrm>
          <a:graphic>
            <a:graphicData uri="http://schemas.openxmlformats.org/presentationml/2006/ole">
              <mc:AlternateContent xmlns:mc="http://schemas.openxmlformats.org/markup-compatibility/2006">
                <mc:Choice xmlns:v="urn:schemas-microsoft-com:vml" Requires="v">
                  <p:oleObj name="Equation" r:id="rId17" imgW="215713" imgH="190335" progId="Equation.DSMT4">
                    <p:embed/>
                  </p:oleObj>
                </mc:Choice>
                <mc:Fallback>
                  <p:oleObj name="Equation" r:id="rId17" imgW="215713" imgH="190335" progId="Equation.DSMT4">
                    <p:embed/>
                    <p:pic>
                      <p:nvPicPr>
                        <p:cNvPr id="41" name="Object 18">
                          <a:extLst>
                            <a:ext uri="{FF2B5EF4-FFF2-40B4-BE49-F238E27FC236}">
                              <a16:creationId xmlns:a16="http://schemas.microsoft.com/office/drawing/2014/main" id="{296379F5-B636-4BB4-8A24-CFAD2DD682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48" y="3394"/>
                          <a:ext cx="298" cy="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6" name="Oval 31">
            <a:hlinkClick r:id="rId19" action="ppaction://hlinksldjump"/>
            <a:extLst>
              <a:ext uri="{FF2B5EF4-FFF2-40B4-BE49-F238E27FC236}">
                <a16:creationId xmlns:a16="http://schemas.microsoft.com/office/drawing/2014/main" id="{FE38430F-D02C-46E4-A2BC-940B2219BC2E}"/>
              </a:ext>
            </a:extLst>
          </p:cNvPr>
          <p:cNvSpPr>
            <a:spLocks noChangeAspect="1" noChangeArrowheads="1"/>
          </p:cNvSpPr>
          <p:nvPr/>
        </p:nvSpPr>
        <p:spPr bwMode="auto">
          <a:xfrm>
            <a:off x="1766887" y="3386143"/>
            <a:ext cx="312738" cy="288925"/>
          </a:xfrm>
          <a:prstGeom prst="ellipse">
            <a:avLst/>
          </a:prstGeom>
          <a:noFill/>
          <a:ln w="38100">
            <a:solidFill>
              <a:srgbClr val="0070C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47" name="Oval 32">
            <a:hlinkClick r:id="" action="ppaction://noaction"/>
            <a:extLst>
              <a:ext uri="{FF2B5EF4-FFF2-40B4-BE49-F238E27FC236}">
                <a16:creationId xmlns:a16="http://schemas.microsoft.com/office/drawing/2014/main" id="{6EF3517B-7BA5-4646-8D01-E2AF265E3DA3}"/>
              </a:ext>
            </a:extLst>
          </p:cNvPr>
          <p:cNvSpPr>
            <a:spLocks noChangeAspect="1" noChangeArrowheads="1"/>
          </p:cNvSpPr>
          <p:nvPr/>
        </p:nvSpPr>
        <p:spPr bwMode="auto">
          <a:xfrm>
            <a:off x="2000256" y="2811462"/>
            <a:ext cx="858837" cy="792162"/>
          </a:xfrm>
          <a:prstGeom prst="ellipse">
            <a:avLst/>
          </a:prstGeom>
          <a:noFill/>
          <a:ln w="38100">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48" name="Oval 33">
            <a:hlinkClick r:id="rId20" action="ppaction://hlinksldjump"/>
            <a:extLst>
              <a:ext uri="{FF2B5EF4-FFF2-40B4-BE49-F238E27FC236}">
                <a16:creationId xmlns:a16="http://schemas.microsoft.com/office/drawing/2014/main" id="{6C9BDC49-E987-4B14-A205-71DC07CA9ACC}"/>
              </a:ext>
            </a:extLst>
          </p:cNvPr>
          <p:cNvSpPr>
            <a:spLocks noChangeAspect="1" noChangeArrowheads="1"/>
          </p:cNvSpPr>
          <p:nvPr/>
        </p:nvSpPr>
        <p:spPr bwMode="auto">
          <a:xfrm>
            <a:off x="2859087" y="2954343"/>
            <a:ext cx="546100" cy="504825"/>
          </a:xfrm>
          <a:prstGeom prst="ellipse">
            <a:avLst/>
          </a:prstGeom>
          <a:noFill/>
          <a:ln w="38100">
            <a:solidFill>
              <a:srgbClr val="00B05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pic>
        <p:nvPicPr>
          <p:cNvPr id="49" name="Picture 59">
            <a:extLst>
              <a:ext uri="{FF2B5EF4-FFF2-40B4-BE49-F238E27FC236}">
                <a16:creationId xmlns:a16="http://schemas.microsoft.com/office/drawing/2014/main" id="{7F4C02B9-9AD1-4B50-BBEB-5C72D0D20F54}"/>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6640512" y="4913312"/>
            <a:ext cx="15621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0">
            <a:extLst>
              <a:ext uri="{FF2B5EF4-FFF2-40B4-BE49-F238E27FC236}">
                <a16:creationId xmlns:a16="http://schemas.microsoft.com/office/drawing/2014/main" id="{510E9EFB-184F-4FBF-888F-8CB4F1B7F376}"/>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6640512" y="4899024"/>
            <a:ext cx="15621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Oval 61">
            <a:extLst>
              <a:ext uri="{FF2B5EF4-FFF2-40B4-BE49-F238E27FC236}">
                <a16:creationId xmlns:a16="http://schemas.microsoft.com/office/drawing/2014/main" id="{0EA2364F-B0A5-433A-A3BB-AD65C1C19DC9}"/>
              </a:ext>
            </a:extLst>
          </p:cNvPr>
          <p:cNvSpPr>
            <a:spLocks noChangeAspect="1" noChangeArrowheads="1"/>
          </p:cNvSpPr>
          <p:nvPr/>
        </p:nvSpPr>
        <p:spPr bwMode="auto">
          <a:xfrm>
            <a:off x="7027862" y="5238749"/>
            <a:ext cx="768350" cy="674688"/>
          </a:xfrm>
          <a:prstGeom prst="ellipse">
            <a:avLst/>
          </a:prstGeom>
          <a:noFill/>
          <a:ln w="38100">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nvGrpSpPr>
          <p:cNvPr id="52" name="Group 62">
            <a:extLst>
              <a:ext uri="{FF2B5EF4-FFF2-40B4-BE49-F238E27FC236}">
                <a16:creationId xmlns:a16="http://schemas.microsoft.com/office/drawing/2014/main" id="{59DD384B-83AE-4161-B042-AE27DCCDB96A}"/>
              </a:ext>
            </a:extLst>
          </p:cNvPr>
          <p:cNvGrpSpPr>
            <a:grpSpLocks/>
          </p:cNvGrpSpPr>
          <p:nvPr/>
        </p:nvGrpSpPr>
        <p:grpSpPr bwMode="auto">
          <a:xfrm>
            <a:off x="7381875" y="4872037"/>
            <a:ext cx="882650" cy="690562"/>
            <a:chOff x="4444" y="924"/>
            <a:chExt cx="1316" cy="1117"/>
          </a:xfrm>
        </p:grpSpPr>
        <p:sp>
          <p:nvSpPr>
            <p:cNvPr id="53" name="Line 63">
              <a:extLst>
                <a:ext uri="{FF2B5EF4-FFF2-40B4-BE49-F238E27FC236}">
                  <a16:creationId xmlns:a16="http://schemas.microsoft.com/office/drawing/2014/main" id="{371E3AD8-44F5-4B03-AD00-C9DDA8C14320}"/>
                </a:ext>
              </a:extLst>
            </p:cNvPr>
            <p:cNvSpPr>
              <a:spLocks noChangeAspect="1" noChangeShapeType="1"/>
            </p:cNvSpPr>
            <p:nvPr/>
          </p:nvSpPr>
          <p:spPr bwMode="auto">
            <a:xfrm>
              <a:off x="4444" y="2041"/>
              <a:ext cx="1316" cy="0"/>
            </a:xfrm>
            <a:prstGeom prst="line">
              <a:avLst/>
            </a:prstGeom>
            <a:noFill/>
            <a:ln w="12700">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4" name="Line 64">
              <a:extLst>
                <a:ext uri="{FF2B5EF4-FFF2-40B4-BE49-F238E27FC236}">
                  <a16:creationId xmlns:a16="http://schemas.microsoft.com/office/drawing/2014/main" id="{D8331391-3606-414C-BEA7-44FEAF94327D}"/>
                </a:ext>
              </a:extLst>
            </p:cNvPr>
            <p:cNvSpPr>
              <a:spLocks noChangeAspect="1" noChangeShapeType="1"/>
            </p:cNvSpPr>
            <p:nvPr/>
          </p:nvSpPr>
          <p:spPr bwMode="auto">
            <a:xfrm flipV="1">
              <a:off x="4460" y="924"/>
              <a:ext cx="0" cy="1111"/>
            </a:xfrm>
            <a:prstGeom prst="line">
              <a:avLst/>
            </a:prstGeom>
            <a:noFill/>
            <a:ln w="12700">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55" name="Group 65">
            <a:extLst>
              <a:ext uri="{FF2B5EF4-FFF2-40B4-BE49-F238E27FC236}">
                <a16:creationId xmlns:a16="http://schemas.microsoft.com/office/drawing/2014/main" id="{872E5D09-B10E-4BA1-8E5A-14BF79F45F4C}"/>
              </a:ext>
            </a:extLst>
          </p:cNvPr>
          <p:cNvGrpSpPr>
            <a:grpSpLocks/>
          </p:cNvGrpSpPr>
          <p:nvPr/>
        </p:nvGrpSpPr>
        <p:grpSpPr bwMode="auto">
          <a:xfrm>
            <a:off x="7585081" y="5232405"/>
            <a:ext cx="458787" cy="149225"/>
            <a:chOff x="4733" y="1487"/>
            <a:chExt cx="682" cy="241"/>
          </a:xfrm>
        </p:grpSpPr>
        <p:sp>
          <p:nvSpPr>
            <p:cNvPr id="56" name="Oval 66">
              <a:extLst>
                <a:ext uri="{FF2B5EF4-FFF2-40B4-BE49-F238E27FC236}">
                  <a16:creationId xmlns:a16="http://schemas.microsoft.com/office/drawing/2014/main" id="{40992917-E7AB-45C4-A699-10405D5F4870}"/>
                </a:ext>
              </a:extLst>
            </p:cNvPr>
            <p:cNvSpPr>
              <a:spLocks noChangeAspect="1" noChangeArrowheads="1"/>
            </p:cNvSpPr>
            <p:nvPr/>
          </p:nvSpPr>
          <p:spPr bwMode="auto">
            <a:xfrm>
              <a:off x="4733" y="1536"/>
              <a:ext cx="77" cy="73"/>
            </a:xfrm>
            <a:prstGeom prst="ellipse">
              <a:avLst/>
            </a:prstGeom>
            <a:solidFill>
              <a:srgbClr val="FF0000"/>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aphicFrame>
          <p:nvGraphicFramePr>
            <p:cNvPr id="57" name="Object 67">
              <a:extLst>
                <a:ext uri="{FF2B5EF4-FFF2-40B4-BE49-F238E27FC236}">
                  <a16:creationId xmlns:a16="http://schemas.microsoft.com/office/drawing/2014/main" id="{270175F5-14BB-48F5-AEFD-25CFA51C96FE}"/>
                </a:ext>
              </a:extLst>
            </p:cNvPr>
            <p:cNvGraphicFramePr>
              <a:graphicFrameLocks noChangeAspect="1"/>
            </p:cNvGraphicFramePr>
            <p:nvPr/>
          </p:nvGraphicFramePr>
          <p:xfrm>
            <a:off x="4889" y="1487"/>
            <a:ext cx="526" cy="241"/>
          </p:xfrm>
          <a:graphic>
            <a:graphicData uri="http://schemas.openxmlformats.org/presentationml/2006/ole">
              <mc:AlternateContent xmlns:mc="http://schemas.openxmlformats.org/markup-compatibility/2006">
                <mc:Choice xmlns:v="urn:schemas-microsoft-com:vml" Requires="v">
                  <p:oleObj name="Equation" r:id="rId23" imgW="368140" imgH="177723" progId="Equation.DSMT4">
                    <p:embed/>
                  </p:oleObj>
                </mc:Choice>
                <mc:Fallback>
                  <p:oleObj name="Equation" r:id="rId23" imgW="368140" imgH="177723" progId="Equation.DSMT4">
                    <p:embed/>
                    <p:pic>
                      <p:nvPicPr>
                        <p:cNvPr id="57" name="Object 67">
                          <a:extLst>
                            <a:ext uri="{FF2B5EF4-FFF2-40B4-BE49-F238E27FC236}">
                              <a16:creationId xmlns:a16="http://schemas.microsoft.com/office/drawing/2014/main" id="{270175F5-14BB-48F5-AEFD-25CFA51C96F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889" y="1487"/>
                          <a:ext cx="526" cy="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8" name="Group 68">
            <a:extLst>
              <a:ext uri="{FF2B5EF4-FFF2-40B4-BE49-F238E27FC236}">
                <a16:creationId xmlns:a16="http://schemas.microsoft.com/office/drawing/2014/main" id="{6F5F1BF3-1C29-4181-9F20-BD71A0B3ADA0}"/>
              </a:ext>
            </a:extLst>
          </p:cNvPr>
          <p:cNvGrpSpPr>
            <a:grpSpLocks/>
          </p:cNvGrpSpPr>
          <p:nvPr/>
        </p:nvGrpSpPr>
        <p:grpSpPr bwMode="auto">
          <a:xfrm>
            <a:off x="7227887" y="5602293"/>
            <a:ext cx="431800" cy="147637"/>
            <a:chOff x="4272" y="2754"/>
            <a:chExt cx="577" cy="224"/>
          </a:xfrm>
        </p:grpSpPr>
        <p:graphicFrame>
          <p:nvGraphicFramePr>
            <p:cNvPr id="59" name="Object 69">
              <a:extLst>
                <a:ext uri="{FF2B5EF4-FFF2-40B4-BE49-F238E27FC236}">
                  <a16:creationId xmlns:a16="http://schemas.microsoft.com/office/drawing/2014/main" id="{7D374DDA-AD30-4FA5-B7A5-D92C31411031}"/>
                </a:ext>
              </a:extLst>
            </p:cNvPr>
            <p:cNvGraphicFramePr>
              <a:graphicFrameLocks noChangeAspect="1"/>
            </p:cNvGraphicFramePr>
            <p:nvPr/>
          </p:nvGraphicFramePr>
          <p:xfrm>
            <a:off x="4368" y="2754"/>
            <a:ext cx="481" cy="224"/>
          </p:xfrm>
          <a:graphic>
            <a:graphicData uri="http://schemas.openxmlformats.org/presentationml/2006/ole">
              <mc:AlternateContent xmlns:mc="http://schemas.openxmlformats.org/markup-compatibility/2006">
                <mc:Choice xmlns:v="urn:schemas-microsoft-com:vml" Requires="v">
                  <p:oleObj name="Equation" r:id="rId25" imgW="380670" imgH="177646" progId="Equation.DSMT4">
                    <p:embed/>
                  </p:oleObj>
                </mc:Choice>
                <mc:Fallback>
                  <p:oleObj name="Equation" r:id="rId25" imgW="380670" imgH="177646" progId="Equation.DSMT4">
                    <p:embed/>
                    <p:pic>
                      <p:nvPicPr>
                        <p:cNvPr id="59" name="Object 69">
                          <a:extLst>
                            <a:ext uri="{FF2B5EF4-FFF2-40B4-BE49-F238E27FC236}">
                              <a16:creationId xmlns:a16="http://schemas.microsoft.com/office/drawing/2014/main" id="{7D374DDA-AD30-4FA5-B7A5-D92C3141103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8" y="2754"/>
                          <a:ext cx="481" cy="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 name="Oval 70">
              <a:extLst>
                <a:ext uri="{FF2B5EF4-FFF2-40B4-BE49-F238E27FC236}">
                  <a16:creationId xmlns:a16="http://schemas.microsoft.com/office/drawing/2014/main" id="{D6C7EF3C-DD36-44BD-BE31-CEF14FD1F4F2}"/>
                </a:ext>
              </a:extLst>
            </p:cNvPr>
            <p:cNvSpPr>
              <a:spLocks noChangeAspect="1" noChangeArrowheads="1"/>
            </p:cNvSpPr>
            <p:nvPr/>
          </p:nvSpPr>
          <p:spPr bwMode="auto">
            <a:xfrm>
              <a:off x="4272" y="2832"/>
              <a:ext cx="68" cy="68"/>
            </a:xfrm>
            <a:prstGeom prst="ellipse">
              <a:avLst/>
            </a:prstGeom>
            <a:solidFill>
              <a:srgbClr val="000000"/>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grpSp>
        <p:nvGrpSpPr>
          <p:cNvPr id="61" name="Group 71">
            <a:extLst>
              <a:ext uri="{FF2B5EF4-FFF2-40B4-BE49-F238E27FC236}">
                <a16:creationId xmlns:a16="http://schemas.microsoft.com/office/drawing/2014/main" id="{4E756CDC-1443-40E6-AC40-7D6776F79D4F}"/>
              </a:ext>
            </a:extLst>
          </p:cNvPr>
          <p:cNvGrpSpPr>
            <a:grpSpLocks/>
          </p:cNvGrpSpPr>
          <p:nvPr/>
        </p:nvGrpSpPr>
        <p:grpSpPr bwMode="auto">
          <a:xfrm>
            <a:off x="7759700" y="5006974"/>
            <a:ext cx="431800" cy="147638"/>
            <a:chOff x="4320" y="1968"/>
            <a:chExt cx="577" cy="224"/>
          </a:xfrm>
        </p:grpSpPr>
        <p:graphicFrame>
          <p:nvGraphicFramePr>
            <p:cNvPr id="62" name="Object 72">
              <a:extLst>
                <a:ext uri="{FF2B5EF4-FFF2-40B4-BE49-F238E27FC236}">
                  <a16:creationId xmlns:a16="http://schemas.microsoft.com/office/drawing/2014/main" id="{DC275D11-3E34-46FF-A9DE-59A2FAE89C27}"/>
                </a:ext>
              </a:extLst>
            </p:cNvPr>
            <p:cNvGraphicFramePr>
              <a:graphicFrameLocks noChangeAspect="1"/>
            </p:cNvGraphicFramePr>
            <p:nvPr/>
          </p:nvGraphicFramePr>
          <p:xfrm>
            <a:off x="4416" y="1968"/>
            <a:ext cx="481" cy="224"/>
          </p:xfrm>
          <a:graphic>
            <a:graphicData uri="http://schemas.openxmlformats.org/presentationml/2006/ole">
              <mc:AlternateContent xmlns:mc="http://schemas.openxmlformats.org/markup-compatibility/2006">
                <mc:Choice xmlns:v="urn:schemas-microsoft-com:vml" Requires="v">
                  <p:oleObj name="Equation" r:id="rId27" imgW="380670" imgH="177646" progId="Equation.DSMT4">
                    <p:embed/>
                  </p:oleObj>
                </mc:Choice>
                <mc:Fallback>
                  <p:oleObj name="Equation" r:id="rId27" imgW="380670" imgH="177646" progId="Equation.DSMT4">
                    <p:embed/>
                    <p:pic>
                      <p:nvPicPr>
                        <p:cNvPr id="62" name="Object 72">
                          <a:extLst>
                            <a:ext uri="{FF2B5EF4-FFF2-40B4-BE49-F238E27FC236}">
                              <a16:creationId xmlns:a16="http://schemas.microsoft.com/office/drawing/2014/main" id="{DC275D11-3E34-46FF-A9DE-59A2FAE89C2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16" y="1968"/>
                          <a:ext cx="481" cy="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 name="Oval 73">
              <a:extLst>
                <a:ext uri="{FF2B5EF4-FFF2-40B4-BE49-F238E27FC236}">
                  <a16:creationId xmlns:a16="http://schemas.microsoft.com/office/drawing/2014/main" id="{2A6D9D7F-6119-4E03-92F5-E18A3BD4E860}"/>
                </a:ext>
              </a:extLst>
            </p:cNvPr>
            <p:cNvSpPr>
              <a:spLocks noChangeAspect="1" noChangeArrowheads="1"/>
            </p:cNvSpPr>
            <p:nvPr/>
          </p:nvSpPr>
          <p:spPr bwMode="auto">
            <a:xfrm>
              <a:off x="4320" y="2046"/>
              <a:ext cx="68" cy="68"/>
            </a:xfrm>
            <a:prstGeom prst="ellipse">
              <a:avLst/>
            </a:prstGeom>
            <a:solidFill>
              <a:srgbClr val="000000"/>
            </a:solidFill>
            <a:ln>
              <a:noFill/>
            </a:ln>
            <a:effectLst/>
            <a:extLst>
              <a:ext uri="{91240B29-F687-4F45-9708-019B960494DF}">
                <a14:hiddenLine xmlns:a14="http://schemas.microsoft.com/office/drawing/2010/main" w="9525">
                  <a:solidFill>
                    <a:srgbClr val="FF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p>
          </p:txBody>
        </p:sp>
      </p:grpSp>
      <p:grpSp>
        <p:nvGrpSpPr>
          <p:cNvPr id="64" name="Group 139">
            <a:extLst>
              <a:ext uri="{FF2B5EF4-FFF2-40B4-BE49-F238E27FC236}">
                <a16:creationId xmlns:a16="http://schemas.microsoft.com/office/drawing/2014/main" id="{B9300F6F-3C22-4703-ADB7-6E3923B4C369}"/>
              </a:ext>
            </a:extLst>
          </p:cNvPr>
          <p:cNvGrpSpPr>
            <a:grpSpLocks/>
          </p:cNvGrpSpPr>
          <p:nvPr/>
        </p:nvGrpSpPr>
        <p:grpSpPr bwMode="auto">
          <a:xfrm>
            <a:off x="1844675" y="2019305"/>
            <a:ext cx="6513512" cy="608013"/>
            <a:chOff x="1561" y="1708"/>
            <a:chExt cx="3788" cy="383"/>
          </a:xfrm>
        </p:grpSpPr>
        <p:graphicFrame>
          <p:nvGraphicFramePr>
            <p:cNvPr id="65" name="Object 118">
              <a:extLst>
                <a:ext uri="{FF2B5EF4-FFF2-40B4-BE49-F238E27FC236}">
                  <a16:creationId xmlns:a16="http://schemas.microsoft.com/office/drawing/2014/main" id="{34F6DB4F-66AB-4B8F-88B9-1270F7EA13AF}"/>
                </a:ext>
              </a:extLst>
            </p:cNvPr>
            <p:cNvGraphicFramePr>
              <a:graphicFrameLocks noChangeAspect="1"/>
            </p:cNvGraphicFramePr>
            <p:nvPr/>
          </p:nvGraphicFramePr>
          <p:xfrm>
            <a:off x="2736" y="1708"/>
            <a:ext cx="2613" cy="383"/>
          </p:xfrm>
          <a:graphic>
            <a:graphicData uri="http://schemas.openxmlformats.org/presentationml/2006/ole">
              <mc:AlternateContent xmlns:mc="http://schemas.openxmlformats.org/markup-compatibility/2006">
                <mc:Choice xmlns:v="urn:schemas-microsoft-com:vml" Requires="v">
                  <p:oleObj name="Equation" r:id="rId29" imgW="3479800" imgH="508000" progId="Equation.DSMT4">
                    <p:embed/>
                  </p:oleObj>
                </mc:Choice>
                <mc:Fallback>
                  <p:oleObj name="Equation" r:id="rId29" imgW="3479800" imgH="508000" progId="Equation.DSMT4">
                    <p:embed/>
                    <p:pic>
                      <p:nvPicPr>
                        <p:cNvPr id="65" name="Object 118">
                          <a:extLst>
                            <a:ext uri="{FF2B5EF4-FFF2-40B4-BE49-F238E27FC236}">
                              <a16:creationId xmlns:a16="http://schemas.microsoft.com/office/drawing/2014/main" id="{34F6DB4F-66AB-4B8F-88B9-1270F7EA13A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36" y="1708"/>
                          <a:ext cx="2613"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Text Box 119">
              <a:extLst>
                <a:ext uri="{FF2B5EF4-FFF2-40B4-BE49-F238E27FC236}">
                  <a16:creationId xmlns:a16="http://schemas.microsoft.com/office/drawing/2014/main" id="{4166E739-BB8A-4807-BB3E-4AC89FA49665}"/>
                </a:ext>
              </a:extLst>
            </p:cNvPr>
            <p:cNvSpPr txBox="1">
              <a:spLocks noChangeArrowheads="1"/>
            </p:cNvSpPr>
            <p:nvPr/>
          </p:nvSpPr>
          <p:spPr bwMode="auto">
            <a:xfrm>
              <a:off x="1561" y="1760"/>
              <a:ext cx="131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dirty="0">
                  <a:solidFill>
                    <a:srgbClr val="00B050"/>
                  </a:solidFill>
                </a:rPr>
                <a:t>Gauss’ theorem</a:t>
              </a:r>
            </a:p>
          </p:txBody>
        </p:sp>
      </p:grpSp>
      <p:grpSp>
        <p:nvGrpSpPr>
          <p:cNvPr id="67" name="Group 128">
            <a:extLst>
              <a:ext uri="{FF2B5EF4-FFF2-40B4-BE49-F238E27FC236}">
                <a16:creationId xmlns:a16="http://schemas.microsoft.com/office/drawing/2014/main" id="{2633B15F-8DB0-4C0B-86D0-AEF1AEBCC197}"/>
              </a:ext>
            </a:extLst>
          </p:cNvPr>
          <p:cNvGrpSpPr>
            <a:grpSpLocks/>
          </p:cNvGrpSpPr>
          <p:nvPr/>
        </p:nvGrpSpPr>
        <p:grpSpPr bwMode="auto">
          <a:xfrm>
            <a:off x="90493" y="2306643"/>
            <a:ext cx="1560513" cy="1944687"/>
            <a:chOff x="521" y="1570"/>
            <a:chExt cx="908" cy="1225"/>
          </a:xfrm>
        </p:grpSpPr>
        <p:sp>
          <p:nvSpPr>
            <p:cNvPr id="68" name="AutoShape 126">
              <a:extLst>
                <a:ext uri="{FF2B5EF4-FFF2-40B4-BE49-F238E27FC236}">
                  <a16:creationId xmlns:a16="http://schemas.microsoft.com/office/drawing/2014/main" id="{9C6A480C-0BE7-4725-BD50-9C5100003791}"/>
                </a:ext>
              </a:extLst>
            </p:cNvPr>
            <p:cNvSpPr>
              <a:spLocks noChangeArrowheads="1"/>
            </p:cNvSpPr>
            <p:nvPr/>
          </p:nvSpPr>
          <p:spPr bwMode="auto">
            <a:xfrm rot="16200000" flipH="1">
              <a:off x="339" y="1752"/>
              <a:ext cx="1225" cy="862"/>
            </a:xfrm>
            <a:custGeom>
              <a:avLst/>
              <a:gdLst>
                <a:gd name="T0" fmla="*/ 3 w 21600"/>
                <a:gd name="T1" fmla="*/ 0 h 21600"/>
                <a:gd name="T2" fmla="*/ 3 w 21600"/>
                <a:gd name="T3" fmla="*/ 1 h 21600"/>
                <a:gd name="T4" fmla="*/ 1 w 21600"/>
                <a:gd name="T5" fmla="*/ 1 h 21600"/>
                <a:gd name="T6" fmla="*/ 4 w 21600"/>
                <a:gd name="T7" fmla="*/ 0 h 21600"/>
                <a:gd name="T8" fmla="*/ 17694720 60000 65536"/>
                <a:gd name="T9" fmla="*/ 5898240 60000 65536"/>
                <a:gd name="T10" fmla="*/ 5898240 60000 65536"/>
                <a:gd name="T11" fmla="*/ 0 60000 65536"/>
                <a:gd name="T12" fmla="*/ 12431 w 21600"/>
                <a:gd name="T13" fmla="*/ 2907 h 21600"/>
                <a:gd name="T14" fmla="*/ 18232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9" name="Text Box 127">
              <a:extLst>
                <a:ext uri="{FF2B5EF4-FFF2-40B4-BE49-F238E27FC236}">
                  <a16:creationId xmlns:a16="http://schemas.microsoft.com/office/drawing/2014/main" id="{933D640D-E801-428E-96CC-BDA3ACDFC80C}"/>
                </a:ext>
              </a:extLst>
            </p:cNvPr>
            <p:cNvSpPr txBox="1">
              <a:spLocks noChangeArrowheads="1"/>
            </p:cNvSpPr>
            <p:nvPr/>
          </p:nvSpPr>
          <p:spPr bwMode="auto">
            <a:xfrm>
              <a:off x="703" y="1570"/>
              <a:ext cx="72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lang="en-US" altLang="zh-TW" sz="1800" dirty="0"/>
                <a:t>Residue Theorem </a:t>
              </a:r>
            </a:p>
          </p:txBody>
        </p:sp>
      </p:grpSp>
      <p:sp>
        <p:nvSpPr>
          <p:cNvPr id="70" name="文字方塊 69">
            <a:extLst>
              <a:ext uri="{FF2B5EF4-FFF2-40B4-BE49-F238E27FC236}">
                <a16:creationId xmlns:a16="http://schemas.microsoft.com/office/drawing/2014/main" id="{1EA784AB-0E39-4B54-BC1C-4745B9F89B04}"/>
              </a:ext>
            </a:extLst>
          </p:cNvPr>
          <p:cNvSpPr txBox="1">
            <a:spLocks noChangeArrowheads="1"/>
          </p:cNvSpPr>
          <p:nvPr/>
        </p:nvSpPr>
        <p:spPr bwMode="auto">
          <a:xfrm>
            <a:off x="4" y="5987385"/>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rPr>
              <a:t>山不轉。路轉。</a:t>
            </a:r>
          </a:p>
        </p:txBody>
      </p:sp>
      <p:sp>
        <p:nvSpPr>
          <p:cNvPr id="71" name="文字方塊 70">
            <a:extLst>
              <a:ext uri="{FF2B5EF4-FFF2-40B4-BE49-F238E27FC236}">
                <a16:creationId xmlns:a16="http://schemas.microsoft.com/office/drawing/2014/main" id="{4D00BA20-3694-4FA9-880B-61DAFABE6F1B}"/>
              </a:ext>
            </a:extLst>
          </p:cNvPr>
          <p:cNvSpPr txBox="1">
            <a:spLocks noChangeArrowheads="1"/>
          </p:cNvSpPr>
          <p:nvPr/>
        </p:nvSpPr>
        <p:spPr bwMode="auto">
          <a:xfrm>
            <a:off x="3305208" y="5975349"/>
            <a:ext cx="291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rPr>
              <a:t>山不轉。路不轉。人轉。</a:t>
            </a:r>
          </a:p>
        </p:txBody>
      </p:sp>
      <p:sp>
        <p:nvSpPr>
          <p:cNvPr id="72" name="內容版面配置區 2">
            <a:extLst>
              <a:ext uri="{FF2B5EF4-FFF2-40B4-BE49-F238E27FC236}">
                <a16:creationId xmlns:a16="http://schemas.microsoft.com/office/drawing/2014/main" id="{B6913D18-DFFD-47E6-BA57-1FD695E19799}"/>
              </a:ext>
            </a:extLst>
          </p:cNvPr>
          <p:cNvSpPr txBox="1">
            <a:spLocks/>
          </p:cNvSpPr>
          <p:nvPr/>
        </p:nvSpPr>
        <p:spPr>
          <a:xfrm>
            <a:off x="3925887" y="5640387"/>
            <a:ext cx="2597150" cy="495300"/>
          </a:xfrm>
          <a:prstGeom prst="rect">
            <a:avLst/>
          </a:prstGeom>
        </p:spPr>
        <p:txBody>
          <a:bodyPr vert="horz" lIns="91440" tIns="45720" rIns="91440" bIns="45720" rtlCol="0">
            <a:normAutofit/>
          </a:bodyPr>
          <a:lstStyle>
            <a:lvl1pPr marL="228610" indent="-228610"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8" indent="-228610"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6" indent="-228610"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00"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6"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a:solidFill>
                  <a:srgbClr val="FF0000"/>
                </a:solidFill>
              </a:rPr>
              <a:t>discontinuity</a:t>
            </a:r>
            <a:endParaRPr lang="zh-TW" altLang="en-US" sz="2000" dirty="0">
              <a:solidFill>
                <a:srgbClr val="FF0000"/>
              </a:solidFill>
            </a:endParaRPr>
          </a:p>
        </p:txBody>
      </p:sp>
      <p:sp>
        <p:nvSpPr>
          <p:cNvPr id="73" name="文字方塊 72">
            <a:extLst>
              <a:ext uri="{FF2B5EF4-FFF2-40B4-BE49-F238E27FC236}">
                <a16:creationId xmlns:a16="http://schemas.microsoft.com/office/drawing/2014/main" id="{2C16B4DA-402B-4126-8EFE-7F2D9CBB35E7}"/>
              </a:ext>
            </a:extLst>
          </p:cNvPr>
          <p:cNvSpPr txBox="1">
            <a:spLocks noChangeArrowheads="1"/>
          </p:cNvSpPr>
          <p:nvPr/>
        </p:nvSpPr>
        <p:spPr bwMode="auto">
          <a:xfrm>
            <a:off x="4602962" y="795343"/>
            <a:ext cx="5438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1800" dirty="0">
                <a:latin typeface="標楷體" panose="03000509000000000000" pitchFamily="65" charset="-120"/>
                <a:ea typeface="標楷體" panose="03000509000000000000" pitchFamily="65" charset="-120"/>
              </a:rPr>
              <a:t>邊界密度函數的解析延拓。</a:t>
            </a:r>
            <a:endParaRPr lang="en-US" altLang="zh-TW" sz="1800" dirty="0">
              <a:latin typeface="標楷體" panose="03000509000000000000" pitchFamily="65" charset="-120"/>
              <a:ea typeface="標楷體" panose="03000509000000000000" pitchFamily="65" charset="-120"/>
            </a:endParaRPr>
          </a:p>
          <a:p>
            <a:pPr algn="ctr" eaLnBrk="1" hangingPunct="1">
              <a:spcBef>
                <a:spcPct val="0"/>
              </a:spcBef>
              <a:buFontTx/>
              <a:buNone/>
            </a:pPr>
            <a:r>
              <a:rPr lang="en-US" altLang="zh-TW" sz="1800" dirty="0">
                <a:solidFill>
                  <a:srgbClr val="00B050"/>
                </a:solidFill>
              </a:rPr>
              <a:t> (Taylor expansion)</a:t>
            </a:r>
          </a:p>
          <a:p>
            <a:pPr eaLnBrk="1" hangingPunct="1">
              <a:spcBef>
                <a:spcPct val="0"/>
              </a:spcBef>
              <a:buFontTx/>
              <a:buNone/>
            </a:pPr>
            <a:endParaRPr lang="zh-TW" altLang="en-US" sz="1800" dirty="0">
              <a:latin typeface="標楷體" panose="03000509000000000000" pitchFamily="65" charset="-120"/>
              <a:ea typeface="標楷體" panose="03000509000000000000" pitchFamily="65" charset="-120"/>
            </a:endParaRPr>
          </a:p>
        </p:txBody>
      </p:sp>
      <p:graphicFrame>
        <p:nvGraphicFramePr>
          <p:cNvPr id="74" name="Object 76">
            <a:extLst>
              <a:ext uri="{FF2B5EF4-FFF2-40B4-BE49-F238E27FC236}">
                <a16:creationId xmlns:a16="http://schemas.microsoft.com/office/drawing/2014/main" id="{E033BC1D-8B0F-4F30-9A07-04794A931708}"/>
              </a:ext>
            </a:extLst>
          </p:cNvPr>
          <p:cNvGraphicFramePr>
            <a:graphicFrameLocks noChangeAspect="1"/>
          </p:cNvGraphicFramePr>
          <p:nvPr>
            <p:extLst>
              <p:ext uri="{D42A27DB-BD31-4B8C-83A1-F6EECF244321}">
                <p14:modId xmlns:p14="http://schemas.microsoft.com/office/powerpoint/2010/main" val="3477754729"/>
              </p:ext>
            </p:extLst>
          </p:nvPr>
        </p:nvGraphicFramePr>
        <p:xfrm>
          <a:off x="3449637" y="4486280"/>
          <a:ext cx="2408238" cy="771525"/>
        </p:xfrm>
        <a:graphic>
          <a:graphicData uri="http://schemas.openxmlformats.org/presentationml/2006/ole">
            <mc:AlternateContent xmlns:mc="http://schemas.openxmlformats.org/markup-compatibility/2006">
              <mc:Choice xmlns:v="urn:schemas-microsoft-com:vml" Requires="v">
                <p:oleObj name="Equation" r:id="rId31" imgW="1498320" imgH="507960" progId="Equation.DSMT4">
                  <p:embed/>
                </p:oleObj>
              </mc:Choice>
              <mc:Fallback>
                <p:oleObj name="Equation" r:id="rId31" imgW="1498320" imgH="507960" progId="Equation.DSMT4">
                  <p:embed/>
                  <p:pic>
                    <p:nvPicPr>
                      <p:cNvPr id="74" name="Object 76">
                        <a:extLst>
                          <a:ext uri="{FF2B5EF4-FFF2-40B4-BE49-F238E27FC236}">
                            <a16:creationId xmlns:a16="http://schemas.microsoft.com/office/drawing/2014/main" id="{E033BC1D-8B0F-4F30-9A07-04794A93170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449637" y="4486280"/>
                        <a:ext cx="24082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5" name="圖片 74">
            <a:extLst>
              <a:ext uri="{FF2B5EF4-FFF2-40B4-BE49-F238E27FC236}">
                <a16:creationId xmlns:a16="http://schemas.microsoft.com/office/drawing/2014/main" id="{84318BF3-DFFF-40B0-B997-ACCAF537A7E2}"/>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362331" y="4957765"/>
            <a:ext cx="9477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內容版面配置區 2">
            <a:extLst>
              <a:ext uri="{FF2B5EF4-FFF2-40B4-BE49-F238E27FC236}">
                <a16:creationId xmlns:a16="http://schemas.microsoft.com/office/drawing/2014/main" id="{DEAC815B-5B6E-4006-88A1-F693CA772BC3}"/>
              </a:ext>
            </a:extLst>
          </p:cNvPr>
          <p:cNvSpPr txBox="1">
            <a:spLocks/>
          </p:cNvSpPr>
          <p:nvPr/>
        </p:nvSpPr>
        <p:spPr>
          <a:xfrm>
            <a:off x="4353423" y="5125640"/>
            <a:ext cx="1975913" cy="431800"/>
          </a:xfrm>
          <a:prstGeom prst="rect">
            <a:avLst/>
          </a:prstGeom>
        </p:spPr>
        <p:txBody>
          <a:bodyPr vert="horz" lIns="91440" tIns="45720" rIns="91440" bIns="45720" rtlCol="0">
            <a:noAutofit/>
          </a:bodyPr>
          <a:lstStyle>
            <a:lvl1pPr marL="228610" indent="-228610"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8" indent="-228610"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6" indent="-228610"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00"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6"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TW" sz="1800" dirty="0">
                <a:solidFill>
                  <a:srgbClr val="FF0000"/>
                </a:solidFill>
              </a:rPr>
              <a:t>Degenerate kernel</a:t>
            </a:r>
            <a:endParaRPr lang="zh-TW" altLang="en-US" sz="1800" dirty="0">
              <a:solidFill>
                <a:srgbClr val="FF0000"/>
              </a:solidFill>
            </a:endParaRPr>
          </a:p>
        </p:txBody>
      </p:sp>
      <p:sp>
        <p:nvSpPr>
          <p:cNvPr id="77" name="內容版面配置區 2">
            <a:extLst>
              <a:ext uri="{FF2B5EF4-FFF2-40B4-BE49-F238E27FC236}">
                <a16:creationId xmlns:a16="http://schemas.microsoft.com/office/drawing/2014/main" id="{CEE3113D-30EF-447A-87A1-4D0A541C763D}"/>
              </a:ext>
            </a:extLst>
          </p:cNvPr>
          <p:cNvSpPr txBox="1">
            <a:spLocks/>
          </p:cNvSpPr>
          <p:nvPr/>
        </p:nvSpPr>
        <p:spPr>
          <a:xfrm>
            <a:off x="1466392" y="5932689"/>
            <a:ext cx="1832155" cy="393298"/>
          </a:xfrm>
          <a:prstGeom prst="rect">
            <a:avLst/>
          </a:prstGeom>
        </p:spPr>
        <p:txBody>
          <a:bodyPr vert="horz" lIns="91440" tIns="45720" rIns="91440" bIns="45720" rtlCol="0">
            <a:noAutofit/>
          </a:bodyPr>
          <a:lstStyle>
            <a:lvl1pPr marL="228610" indent="-228610"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8" indent="-228610"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6" indent="-228610"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00"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6"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10"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altLang="zh-TW" sz="1800" dirty="0">
                <a:solidFill>
                  <a:srgbClr val="0000FF"/>
                </a:solidFill>
              </a:rPr>
              <a:t>Bump contour</a:t>
            </a:r>
            <a:endParaRPr lang="zh-TW" altLang="en-US" sz="1800" dirty="0">
              <a:solidFill>
                <a:srgbClr val="0000FF"/>
              </a:solidFill>
            </a:endParaRPr>
          </a:p>
        </p:txBody>
      </p:sp>
      <p:sp>
        <p:nvSpPr>
          <p:cNvPr id="3" name="文字方塊 2">
            <a:extLst>
              <a:ext uri="{FF2B5EF4-FFF2-40B4-BE49-F238E27FC236}">
                <a16:creationId xmlns:a16="http://schemas.microsoft.com/office/drawing/2014/main" id="{1B5D11B4-4343-E246-7DC6-90B8EABA1FBF}"/>
              </a:ext>
            </a:extLst>
          </p:cNvPr>
          <p:cNvSpPr txBox="1"/>
          <p:nvPr/>
        </p:nvSpPr>
        <p:spPr>
          <a:xfrm>
            <a:off x="167240" y="1040751"/>
            <a:ext cx="5845118" cy="369332"/>
          </a:xfrm>
          <a:prstGeom prst="rect">
            <a:avLst/>
          </a:prstGeom>
          <a:noFill/>
        </p:spPr>
        <p:txBody>
          <a:bodyPr wrap="square">
            <a:spAutoFit/>
          </a:bodyPr>
          <a:lstStyle/>
          <a:p>
            <a:r>
              <a:rPr lang="en-US" altLang="zh-TW" dirty="0">
                <a:solidFill>
                  <a:schemeClr val="tx2"/>
                </a:solidFill>
              </a:rPr>
              <a:t>Okada et al. ASME. JAM 1988, Displacement gradient</a:t>
            </a:r>
            <a:endParaRPr lang="zh-TW" altLang="en-US" dirty="0">
              <a:solidFill>
                <a:schemeClr val="tx2"/>
              </a:solidFill>
            </a:endParaRPr>
          </a:p>
        </p:txBody>
      </p:sp>
    </p:spTree>
    <p:extLst>
      <p:ext uri="{BB962C8B-B14F-4D97-AF65-F5344CB8AC3E}">
        <p14:creationId xmlns:p14="http://schemas.microsoft.com/office/powerpoint/2010/main" val="212084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4D93E-5EF7-17A6-2F62-5E789FEFEF6F}"/>
            </a:ext>
          </a:extLst>
        </p:cNvPr>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C5966AA9-38F5-3C54-04CA-6FBA96DC6BD3}"/>
              </a:ext>
            </a:extLst>
          </p:cNvPr>
          <p:cNvSpPr>
            <a:spLocks noGrp="1"/>
          </p:cNvSpPr>
          <p:nvPr>
            <p:ph type="dt" sz="half" idx="10"/>
          </p:nvPr>
        </p:nvSpPr>
        <p:spPr/>
        <p:txBody>
          <a:bodyPr/>
          <a:lstStyle/>
          <a:p>
            <a:pPr>
              <a:defRPr/>
            </a:pPr>
            <a:r>
              <a:rPr lang="en-US" altLang="zh-TW" dirty="0"/>
              <a:t>2025/07/03</a:t>
            </a:r>
          </a:p>
        </p:txBody>
      </p:sp>
      <p:sp>
        <p:nvSpPr>
          <p:cNvPr id="33" name="文字方塊 32">
            <a:extLst>
              <a:ext uri="{FF2B5EF4-FFF2-40B4-BE49-F238E27FC236}">
                <a16:creationId xmlns:a16="http://schemas.microsoft.com/office/drawing/2014/main" id="{69FDD80D-91DD-62ED-BD0F-38408D568624}"/>
              </a:ext>
            </a:extLst>
          </p:cNvPr>
          <p:cNvSpPr txBox="1"/>
          <p:nvPr/>
        </p:nvSpPr>
        <p:spPr>
          <a:xfrm>
            <a:off x="2244966" y="105242"/>
            <a:ext cx="5146437"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b="1" kern="0" dirty="0">
                <a:solidFill>
                  <a:schemeClr val="tx2"/>
                </a:solidFill>
                <a:latin typeface="+mn-lt"/>
                <a:ea typeface="標楷體"/>
              </a:rPr>
              <a:t>Adaptive exact solution</a:t>
            </a:r>
            <a:endParaRPr kumimoji="0" lang="zh-TW" altLang="en-US" sz="3600" b="1" dirty="0">
              <a:solidFill>
                <a:schemeClr val="tx2"/>
              </a:solidFill>
              <a:latin typeface="+mn-lt"/>
              <a:ea typeface="標楷體"/>
            </a:endParaRPr>
          </a:p>
        </p:txBody>
      </p:sp>
      <p:pic>
        <p:nvPicPr>
          <p:cNvPr id="12" name="圖片 11">
            <a:extLst>
              <a:ext uri="{FF2B5EF4-FFF2-40B4-BE49-F238E27FC236}">
                <a16:creationId xmlns:a16="http://schemas.microsoft.com/office/drawing/2014/main" id="{ED2A557B-DB83-1BC6-B1F1-5825E3070F98}"/>
              </a:ext>
            </a:extLst>
          </p:cNvPr>
          <p:cNvPicPr>
            <a:picLocks noChangeAspect="1"/>
          </p:cNvPicPr>
          <p:nvPr/>
        </p:nvPicPr>
        <p:blipFill>
          <a:blip r:embed="rId3"/>
          <a:stretch>
            <a:fillRect/>
          </a:stretch>
        </p:blipFill>
        <p:spPr>
          <a:xfrm>
            <a:off x="758315" y="4971365"/>
            <a:ext cx="2170239" cy="1196278"/>
          </a:xfrm>
          <a:prstGeom prst="rect">
            <a:avLst/>
          </a:prstGeom>
        </p:spPr>
      </p:pic>
      <p:pic>
        <p:nvPicPr>
          <p:cNvPr id="13" name="圖片 12">
            <a:extLst>
              <a:ext uri="{FF2B5EF4-FFF2-40B4-BE49-F238E27FC236}">
                <a16:creationId xmlns:a16="http://schemas.microsoft.com/office/drawing/2014/main" id="{ED1B65F2-BEDB-E091-1750-99CA34AD8C6F}"/>
              </a:ext>
            </a:extLst>
          </p:cNvPr>
          <p:cNvPicPr>
            <a:picLocks noChangeAspect="1"/>
          </p:cNvPicPr>
          <p:nvPr/>
        </p:nvPicPr>
        <p:blipFill>
          <a:blip r:embed="rId4"/>
          <a:stretch>
            <a:fillRect/>
          </a:stretch>
        </p:blipFill>
        <p:spPr>
          <a:xfrm>
            <a:off x="5562600" y="4800600"/>
            <a:ext cx="2121155" cy="1193149"/>
          </a:xfrm>
          <a:prstGeom prst="rect">
            <a:avLst/>
          </a:prstGeom>
        </p:spPr>
      </p:pic>
      <p:sp>
        <p:nvSpPr>
          <p:cNvPr id="16" name="文字方塊 15">
            <a:extLst>
              <a:ext uri="{FF2B5EF4-FFF2-40B4-BE49-F238E27FC236}">
                <a16:creationId xmlns:a16="http://schemas.microsoft.com/office/drawing/2014/main" id="{A3B9BA32-9B9B-B15A-477F-52AD006C7EFD}"/>
              </a:ext>
            </a:extLst>
          </p:cNvPr>
          <p:cNvSpPr txBox="1"/>
          <p:nvPr/>
        </p:nvSpPr>
        <p:spPr>
          <a:xfrm>
            <a:off x="3558146" y="5521312"/>
            <a:ext cx="1762085" cy="646331"/>
          </a:xfrm>
          <a:prstGeom prst="rect">
            <a:avLst/>
          </a:prstGeom>
          <a:noFill/>
        </p:spPr>
        <p:txBody>
          <a:bodyPr wrap="square" rtlCol="0">
            <a:spAutoFit/>
          </a:bodyPr>
          <a:lstStyle/>
          <a:p>
            <a:pPr eaLnBrk="1" fontAlgn="auto" hangingPunct="1">
              <a:spcBef>
                <a:spcPts val="0"/>
              </a:spcBef>
              <a:spcAft>
                <a:spcPts val="0"/>
              </a:spcAft>
            </a:pPr>
            <a:r>
              <a:rPr kumimoji="0" lang="en-US" altLang="zh-TW" sz="2000" b="1" kern="0" dirty="0">
                <a:solidFill>
                  <a:srgbClr val="00B050"/>
                </a:solidFill>
                <a:latin typeface="+mn-lt"/>
                <a:ea typeface="標楷體"/>
              </a:rPr>
              <a:t>Discontinuous</a:t>
            </a:r>
            <a:r>
              <a:rPr kumimoji="0" lang="en-US" altLang="zh-TW" sz="3600" b="1" kern="0" dirty="0">
                <a:solidFill>
                  <a:schemeClr val="tx2"/>
                </a:solidFill>
                <a:latin typeface="+mn-lt"/>
                <a:ea typeface="標楷體"/>
              </a:rPr>
              <a:t> </a:t>
            </a:r>
            <a:endParaRPr kumimoji="0" lang="zh-TW" altLang="en-US" sz="3600" b="1" dirty="0">
              <a:solidFill>
                <a:schemeClr val="tx2"/>
              </a:solidFill>
              <a:latin typeface="+mn-lt"/>
              <a:ea typeface="標楷體"/>
            </a:endParaRPr>
          </a:p>
        </p:txBody>
      </p:sp>
      <p:graphicFrame>
        <p:nvGraphicFramePr>
          <p:cNvPr id="7" name="Object 35">
            <a:extLst>
              <a:ext uri="{FF2B5EF4-FFF2-40B4-BE49-F238E27FC236}">
                <a16:creationId xmlns:a16="http://schemas.microsoft.com/office/drawing/2014/main" id="{AB35CD3D-D5E7-5AED-26B7-546430B4CB34}"/>
              </a:ext>
            </a:extLst>
          </p:cNvPr>
          <p:cNvGraphicFramePr>
            <a:graphicFrameLocks noChangeAspect="1"/>
          </p:cNvGraphicFramePr>
          <p:nvPr>
            <p:extLst>
              <p:ext uri="{D42A27DB-BD31-4B8C-83A1-F6EECF244321}">
                <p14:modId xmlns:p14="http://schemas.microsoft.com/office/powerpoint/2010/main" val="4164011482"/>
              </p:ext>
            </p:extLst>
          </p:nvPr>
        </p:nvGraphicFramePr>
        <p:xfrm>
          <a:off x="895734" y="2332299"/>
          <a:ext cx="7662863" cy="668337"/>
        </p:xfrm>
        <a:graphic>
          <a:graphicData uri="http://schemas.openxmlformats.org/presentationml/2006/ole">
            <mc:AlternateContent xmlns:mc="http://schemas.openxmlformats.org/markup-compatibility/2006">
              <mc:Choice xmlns:v="urn:schemas-microsoft-com:vml" Requires="v">
                <p:oleObj name="Equation" r:id="rId5" imgW="4508280" imgH="393480" progId="Equation.DSMT4">
                  <p:embed/>
                </p:oleObj>
              </mc:Choice>
              <mc:Fallback>
                <p:oleObj name="Equation" r:id="rId5" imgW="4508280" imgH="393480" progId="Equation.DSMT4">
                  <p:embed/>
                  <p:pic>
                    <p:nvPicPr>
                      <p:cNvPr id="7" name="Object 35">
                        <a:extLst>
                          <a:ext uri="{FF2B5EF4-FFF2-40B4-BE49-F238E27FC236}">
                            <a16:creationId xmlns:a16="http://schemas.microsoft.com/office/drawing/2014/main" id="{AB35CD3D-D5E7-5AED-26B7-546430B4CB34}"/>
                          </a:ext>
                        </a:extLst>
                      </p:cNvPr>
                      <p:cNvPicPr>
                        <a:picLocks noGrp="1" noChangeAspect="1" noChangeArrowheads="1"/>
                      </p:cNvPicPr>
                      <p:nvPr/>
                    </p:nvPicPr>
                    <p:blipFill>
                      <a:blip r:embed="rId6"/>
                      <a:srcRect/>
                      <a:stretch>
                        <a:fillRect/>
                      </a:stretch>
                    </p:blipFill>
                    <p:spPr bwMode="auto">
                      <a:xfrm>
                        <a:off x="895734" y="2332299"/>
                        <a:ext cx="7662863" cy="668337"/>
                      </a:xfrm>
                      <a:prstGeom prst="rect">
                        <a:avLst/>
                      </a:prstGeom>
                      <a:noFill/>
                      <a:ln w="38100">
                        <a:solidFill>
                          <a:srgbClr val="0000FF"/>
                        </a:solidFill>
                      </a:ln>
                      <a:effectLst/>
                    </p:spPr>
                  </p:pic>
                </p:oleObj>
              </mc:Fallback>
            </mc:AlternateContent>
          </a:graphicData>
        </a:graphic>
      </p:graphicFrame>
      <p:graphicFrame>
        <p:nvGraphicFramePr>
          <p:cNvPr id="10" name="Object 35">
            <a:extLst>
              <a:ext uri="{FF2B5EF4-FFF2-40B4-BE49-F238E27FC236}">
                <a16:creationId xmlns:a16="http://schemas.microsoft.com/office/drawing/2014/main" id="{AF40F3FB-84B8-F708-8362-32615228EA98}"/>
              </a:ext>
            </a:extLst>
          </p:cNvPr>
          <p:cNvGraphicFramePr>
            <a:graphicFrameLocks noChangeAspect="1"/>
          </p:cNvGraphicFramePr>
          <p:nvPr>
            <p:extLst>
              <p:ext uri="{D42A27DB-BD31-4B8C-83A1-F6EECF244321}">
                <p14:modId xmlns:p14="http://schemas.microsoft.com/office/powerpoint/2010/main" val="1317727001"/>
              </p:ext>
            </p:extLst>
          </p:nvPr>
        </p:nvGraphicFramePr>
        <p:xfrm>
          <a:off x="1046292" y="1126148"/>
          <a:ext cx="7361748" cy="668916"/>
        </p:xfrm>
        <a:graphic>
          <a:graphicData uri="http://schemas.openxmlformats.org/presentationml/2006/ole">
            <mc:AlternateContent xmlns:mc="http://schemas.openxmlformats.org/markup-compatibility/2006">
              <mc:Choice xmlns:v="urn:schemas-microsoft-com:vml" Requires="v">
                <p:oleObj name="Equation" r:id="rId7" imgW="4330440" imgH="393480" progId="Equation.DSMT4">
                  <p:embed/>
                </p:oleObj>
              </mc:Choice>
              <mc:Fallback>
                <p:oleObj name="Equation" r:id="rId7" imgW="4330440" imgH="393480" progId="Equation.DSMT4">
                  <p:embed/>
                  <p:pic>
                    <p:nvPicPr>
                      <p:cNvPr id="10" name="Object 35">
                        <a:extLst>
                          <a:ext uri="{FF2B5EF4-FFF2-40B4-BE49-F238E27FC236}">
                            <a16:creationId xmlns:a16="http://schemas.microsoft.com/office/drawing/2014/main" id="{AF40F3FB-84B8-F708-8362-32615228EA98}"/>
                          </a:ext>
                        </a:extLst>
                      </p:cNvPr>
                      <p:cNvPicPr>
                        <a:picLocks noGrp="1" noChangeAspect="1" noChangeArrowheads="1"/>
                      </p:cNvPicPr>
                      <p:nvPr/>
                    </p:nvPicPr>
                    <p:blipFill>
                      <a:blip r:embed="rId8"/>
                      <a:srcRect/>
                      <a:stretch>
                        <a:fillRect/>
                      </a:stretch>
                    </p:blipFill>
                    <p:spPr bwMode="auto">
                      <a:xfrm>
                        <a:off x="1046292" y="1126148"/>
                        <a:ext cx="7361748" cy="668916"/>
                      </a:xfrm>
                      <a:prstGeom prst="rect">
                        <a:avLst/>
                      </a:prstGeom>
                      <a:noFill/>
                      <a:ln w="38100">
                        <a:solidFill>
                          <a:srgbClr val="0000FF"/>
                        </a:solidFill>
                      </a:ln>
                      <a:effectLst/>
                    </p:spPr>
                  </p:pic>
                </p:oleObj>
              </mc:Fallback>
            </mc:AlternateContent>
          </a:graphicData>
        </a:graphic>
      </p:graphicFrame>
      <p:graphicFrame>
        <p:nvGraphicFramePr>
          <p:cNvPr id="11" name="Object 35">
            <a:extLst>
              <a:ext uri="{FF2B5EF4-FFF2-40B4-BE49-F238E27FC236}">
                <a16:creationId xmlns:a16="http://schemas.microsoft.com/office/drawing/2014/main" id="{47D4D870-C86F-860A-D9B5-03C6431C2AB6}"/>
              </a:ext>
            </a:extLst>
          </p:cNvPr>
          <p:cNvGraphicFramePr>
            <a:graphicFrameLocks noChangeAspect="1"/>
          </p:cNvGraphicFramePr>
          <p:nvPr>
            <p:extLst>
              <p:ext uri="{D42A27DB-BD31-4B8C-83A1-F6EECF244321}">
                <p14:modId xmlns:p14="http://schemas.microsoft.com/office/powerpoint/2010/main" val="3741290349"/>
              </p:ext>
            </p:extLst>
          </p:nvPr>
        </p:nvGraphicFramePr>
        <p:xfrm>
          <a:off x="216512" y="3537871"/>
          <a:ext cx="8807451" cy="1206500"/>
        </p:xfrm>
        <a:graphic>
          <a:graphicData uri="http://schemas.openxmlformats.org/presentationml/2006/ole">
            <mc:AlternateContent xmlns:mc="http://schemas.openxmlformats.org/markup-compatibility/2006">
              <mc:Choice xmlns:v="urn:schemas-microsoft-com:vml" Requires="v">
                <p:oleObj name="Equation" r:id="rId9" imgW="5181480" imgH="711000" progId="Equation.DSMT4">
                  <p:embed/>
                </p:oleObj>
              </mc:Choice>
              <mc:Fallback>
                <p:oleObj name="Equation" r:id="rId9" imgW="5181480" imgH="711000" progId="Equation.DSMT4">
                  <p:embed/>
                  <p:pic>
                    <p:nvPicPr>
                      <p:cNvPr id="11" name="Object 35">
                        <a:extLst>
                          <a:ext uri="{FF2B5EF4-FFF2-40B4-BE49-F238E27FC236}">
                            <a16:creationId xmlns:a16="http://schemas.microsoft.com/office/drawing/2014/main" id="{47D4D870-C86F-860A-D9B5-03C6431C2AB6}"/>
                          </a:ext>
                        </a:extLst>
                      </p:cNvPr>
                      <p:cNvPicPr>
                        <a:picLocks noGrp="1" noChangeAspect="1" noChangeArrowheads="1"/>
                      </p:cNvPicPr>
                      <p:nvPr/>
                    </p:nvPicPr>
                    <p:blipFill>
                      <a:blip r:embed="rId10"/>
                      <a:srcRect/>
                      <a:stretch>
                        <a:fillRect/>
                      </a:stretch>
                    </p:blipFill>
                    <p:spPr bwMode="auto">
                      <a:xfrm>
                        <a:off x="216512" y="3537871"/>
                        <a:ext cx="8807451" cy="1206500"/>
                      </a:xfrm>
                      <a:prstGeom prst="rect">
                        <a:avLst/>
                      </a:prstGeom>
                      <a:noFill/>
                      <a:ln w="38100">
                        <a:solidFill>
                          <a:srgbClr val="0000FF"/>
                        </a:solidFill>
                      </a:ln>
                      <a:effectLst/>
                    </p:spPr>
                  </p:pic>
                </p:oleObj>
              </mc:Fallback>
            </mc:AlternateContent>
          </a:graphicData>
        </a:graphic>
      </p:graphicFrame>
      <p:sp>
        <p:nvSpPr>
          <p:cNvPr id="18" name="AutoShape 9">
            <a:extLst>
              <a:ext uri="{FF2B5EF4-FFF2-40B4-BE49-F238E27FC236}">
                <a16:creationId xmlns:a16="http://schemas.microsoft.com/office/drawing/2014/main" id="{712CB3BF-FE92-CDDA-4165-501D8020840F}"/>
              </a:ext>
            </a:extLst>
          </p:cNvPr>
          <p:cNvSpPr>
            <a:spLocks noChangeArrowheads="1"/>
          </p:cNvSpPr>
          <p:nvPr/>
        </p:nvSpPr>
        <p:spPr bwMode="auto">
          <a:xfrm rot="5400000">
            <a:off x="4373145" y="3185049"/>
            <a:ext cx="418865" cy="286779"/>
          </a:xfrm>
          <a:prstGeom prst="rightArrow">
            <a:avLst>
              <a:gd name="adj1" fmla="val 50000"/>
              <a:gd name="adj2" fmla="val 7999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1" name="文字方塊 20">
            <a:extLst>
              <a:ext uri="{FF2B5EF4-FFF2-40B4-BE49-F238E27FC236}">
                <a16:creationId xmlns:a16="http://schemas.microsoft.com/office/drawing/2014/main" id="{8CCC66C6-0AB5-FC08-0A1C-314B2F21D262}"/>
              </a:ext>
            </a:extLst>
          </p:cNvPr>
          <p:cNvSpPr txBox="1"/>
          <p:nvPr/>
        </p:nvSpPr>
        <p:spPr>
          <a:xfrm>
            <a:off x="3846122" y="1863626"/>
            <a:ext cx="1762085" cy="400110"/>
          </a:xfrm>
          <a:prstGeom prst="rect">
            <a:avLst/>
          </a:prstGeom>
          <a:noFill/>
        </p:spPr>
        <p:txBody>
          <a:bodyPr wrap="square" rtlCol="0">
            <a:spAutoFit/>
          </a:bodyPr>
          <a:lstStyle/>
          <a:p>
            <a:pPr eaLnBrk="1" fontAlgn="auto" hangingPunct="1">
              <a:spcBef>
                <a:spcPts val="0"/>
              </a:spcBef>
              <a:spcAft>
                <a:spcPts val="0"/>
              </a:spcAft>
            </a:pPr>
            <a:r>
              <a:rPr kumimoji="0" lang="en-US" altLang="zh-TW" sz="2000" b="1" kern="0" dirty="0">
                <a:solidFill>
                  <a:srgbClr val="FF0000"/>
                </a:solidFill>
                <a:latin typeface="+mn-lt"/>
                <a:ea typeface="標楷體"/>
              </a:rPr>
              <a:t>subtracting</a:t>
            </a:r>
            <a:endParaRPr kumimoji="0" lang="zh-TW" altLang="en-US" sz="3600" b="1" dirty="0">
              <a:solidFill>
                <a:srgbClr val="FF0000"/>
              </a:solidFill>
              <a:latin typeface="+mn-lt"/>
              <a:ea typeface="標楷體"/>
            </a:endParaRPr>
          </a:p>
        </p:txBody>
      </p:sp>
    </p:spTree>
    <p:extLst>
      <p:ext uri="{BB962C8B-B14F-4D97-AF65-F5344CB8AC3E}">
        <p14:creationId xmlns:p14="http://schemas.microsoft.com/office/powerpoint/2010/main" val="80075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3B50233-DDAC-4658-8759-219329EF1CF0}"/>
              </a:ext>
            </a:extLst>
          </p:cNvPr>
          <p:cNvSpPr>
            <a:spLocks noGrp="1"/>
          </p:cNvSpPr>
          <p:nvPr>
            <p:ph type="dt" sz="half" idx="10"/>
          </p:nvPr>
        </p:nvSpPr>
        <p:spPr/>
        <p:txBody>
          <a:bodyPr/>
          <a:lstStyle/>
          <a:p>
            <a:pPr>
              <a:defRPr/>
            </a:pPr>
            <a:r>
              <a:rPr lang="en-US" altLang="zh-TW" dirty="0"/>
              <a:t>2025/07/03</a:t>
            </a: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A3BE049-1B8F-4976-9551-1DF7DEF8EEF8}"/>
                  </a:ext>
                </a:extLst>
              </p:cNvPr>
              <p:cNvSpPr/>
              <p:nvPr/>
            </p:nvSpPr>
            <p:spPr>
              <a:xfrm>
                <a:off x="286475" y="4867858"/>
                <a:ext cx="8571061" cy="809709"/>
              </a:xfrm>
              <a:prstGeom prst="rect">
                <a:avLst/>
              </a:prstGeom>
              <a:ln w="19050">
                <a:solidFill>
                  <a:srgbClr val="00B0F0"/>
                </a:solidFill>
              </a:ln>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z="2000">
                          <a:solidFill>
                            <a:prstClr val="black"/>
                          </a:solidFill>
                          <a:latin typeface="Cambria Math" panose="02040503050406030204" pitchFamily="18" charset="0"/>
                        </a:rPr>
                        <m:t>0=</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𝑇</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b="1"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𝑢</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r>
                                <a:rPr kumimoji="0" lang="en-US" altLang="zh-TW" sz="2000" i="1">
                                  <a:solidFill>
                                    <a:prstClr val="black"/>
                                  </a:solidFill>
                                  <a:latin typeface="Cambria Math" panose="02040503050406030204" pitchFamily="18" charset="0"/>
                                </a:rPr>
                                <m:t>𝑤</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nary>
                        <m:naryPr>
                          <m:limLoc m:val="subSup"/>
                          <m:ctrlPr>
                            <a:rPr kumimoji="0" lang="zh-TW" altLang="en-US" sz="2000" i="1">
                              <a:solidFill>
                                <a:prstClr val="black"/>
                              </a:solidFill>
                              <a:latin typeface="Cambria Math" panose="02040503050406030204" pitchFamily="18" charset="0"/>
                            </a:rPr>
                          </m:ctrlPr>
                        </m:naryPr>
                        <m:sub>
                          <m:r>
                            <a:rPr kumimoji="0" lang="zh-TW" altLang="en-US" sz="2000" i="1">
                              <a:solidFill>
                                <a:prstClr val="black"/>
                              </a:solidFill>
                              <a:latin typeface="Cambria Math" panose="02040503050406030204" pitchFamily="18" charset="0"/>
                            </a:rPr>
                            <m:t>𝐵</m:t>
                          </m:r>
                        </m:sub>
                        <m:sup/>
                        <m:e>
                          <m:r>
                            <a:rPr kumimoji="0" lang="zh-TW" altLang="en-US" sz="2000" i="1">
                              <a:solidFill>
                                <a:prstClr val="black"/>
                              </a:solidFill>
                              <a:latin typeface="Cambria Math" panose="02040503050406030204" pitchFamily="18" charset="0"/>
                            </a:rPr>
                            <m:t>𝑈</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e>
                          </m:d>
                          <m:d>
                            <m:dPr>
                              <m:begChr m:val="["/>
                              <m:endChr m:val="]"/>
                              <m:ctrlPr>
                                <a:rPr kumimoji="0" lang="zh-TW" altLang="en-US" sz="2000" i="1">
                                  <a:solidFill>
                                    <a:prstClr val="black"/>
                                  </a:solidFill>
                                  <a:latin typeface="Cambria Math" panose="02040503050406030204" pitchFamily="18" charset="0"/>
                                </a:rPr>
                              </m:ctrlPr>
                            </m:dPr>
                            <m:e>
                              <m:r>
                                <a:rPr kumimoji="0" lang="zh-TW" altLang="en-US" sz="2000" i="1">
                                  <a:solidFill>
                                    <a:prstClr val="black"/>
                                  </a:solidFill>
                                  <a:latin typeface="Cambria Math" panose="02040503050406030204" pitchFamily="18" charset="0"/>
                                </a:rPr>
                                <m:t>𝑡</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r>
                                <a:rPr kumimoji="0" lang="zh-TW" altLang="en-US" sz="2000">
                                  <a:solidFill>
                                    <a:prstClr val="black"/>
                                  </a:solidFill>
                                  <a:latin typeface="Cambria Math" panose="02040503050406030204" pitchFamily="18" charset="0"/>
                                </a:rPr>
                                <m:t>−</m:t>
                              </m:r>
                              <m:sSub>
                                <m:sSubPr>
                                  <m:ctrlP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2000" i="1">
                                      <a:solidFill>
                                        <a:prstClr val="black"/>
                                      </a:solidFill>
                                      <a:latin typeface="Cambria Math" panose="02040503050406030204" pitchFamily="18" charset="0"/>
                                    </a:rPr>
                                    <m:t>𝑤</m:t>
                                  </m:r>
                                </m:e>
                                <m:sub>
                                  <m:r>
                                    <a:rPr kumimoji="0" lang="en-US" altLang="zh-TW" sz="20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d>
                          <m:r>
                            <a:rPr kumimoji="0" lang="zh-TW" altLang="en-US" sz="2000" i="1">
                              <a:solidFill>
                                <a:prstClr val="black"/>
                              </a:solidFill>
                              <a:latin typeface="Cambria Math" panose="02040503050406030204" pitchFamily="18" charset="0"/>
                            </a:rPr>
                            <m:t>𝑑𝐵</m:t>
                          </m:r>
                          <m:d>
                            <m:dPr>
                              <m:ctrlPr>
                                <a:rPr kumimoji="0" lang="zh-TW" altLang="en-US" sz="2000" i="1">
                                  <a:solidFill>
                                    <a:prstClr val="black"/>
                                  </a:solidFill>
                                  <a:latin typeface="Cambria Math" panose="02040503050406030204" pitchFamily="18" charset="0"/>
                                </a:rPr>
                              </m:ctrlPr>
                            </m:dPr>
                            <m:e>
                              <m:r>
                                <a:rPr kumimoji="0" lang="zh-TW" altLang="en-US" sz="2000" b="1">
                                  <a:solidFill>
                                    <a:prstClr val="black"/>
                                  </a:solidFill>
                                  <a:latin typeface="Cambria Math" panose="02040503050406030204" pitchFamily="18" charset="0"/>
                                </a:rPr>
                                <m:t>𝐬</m:t>
                              </m:r>
                            </m:e>
                          </m:d>
                        </m:e>
                      </m:nary>
                      <m:r>
                        <a:rPr kumimoji="0" lang="zh-TW" altLang="en-US" sz="2000">
                          <a:solidFill>
                            <a:prstClr val="black"/>
                          </a:solidFill>
                          <a:latin typeface="Cambria Math" panose="02040503050406030204" pitchFamily="18" charset="0"/>
                        </a:rPr>
                        <m:t>,</m:t>
                      </m:r>
                      <m:r>
                        <a:rPr kumimoji="0" lang="zh-TW" altLang="en-US" sz="2000" b="1">
                          <a:solidFill>
                            <a:prstClr val="black"/>
                          </a:solidFill>
                          <a:latin typeface="Cambria Math" panose="02040503050406030204" pitchFamily="18" charset="0"/>
                        </a:rPr>
                        <m:t>𝐱</m:t>
                      </m:r>
                      <m:r>
                        <a:rPr kumimoji="0" lang="zh-TW" altLang="en-US" sz="2000">
                          <a:solidFill>
                            <a:prstClr val="black"/>
                          </a:solidFill>
                          <a:latin typeface="Cambria Math" panose="02040503050406030204" pitchFamily="18" charset="0"/>
                        </a:rPr>
                        <m:t>∈</m:t>
                      </m:r>
                      <m:r>
                        <a:rPr kumimoji="0" lang="zh-TW" altLang="en-US" sz="2000" i="1">
                          <a:solidFill>
                            <a:prstClr val="black"/>
                          </a:solidFill>
                          <a:latin typeface="Cambria Math" panose="02040503050406030204" pitchFamily="18" charset="0"/>
                        </a:rPr>
                        <m:t>𝐵</m:t>
                      </m:r>
                    </m:oMath>
                  </m:oMathPara>
                </a14:m>
                <a:endParaRPr kumimoji="0" lang="zh-TW" altLang="en-US" sz="2000" dirty="0">
                  <a:solidFill>
                    <a:prstClr val="black"/>
                  </a:solidFill>
                  <a:latin typeface="Times New Roman"/>
                  <a:ea typeface="標楷體"/>
                </a:endParaRPr>
              </a:p>
            </p:txBody>
          </p:sp>
        </mc:Choice>
        <mc:Fallback xmlns="">
          <p:sp>
            <p:nvSpPr>
              <p:cNvPr id="5" name="矩形 4">
                <a:extLst>
                  <a:ext uri="{FF2B5EF4-FFF2-40B4-BE49-F238E27FC236}">
                    <a16:creationId xmlns:a16="http://schemas.microsoft.com/office/drawing/2014/main" id="{AA3BE049-1B8F-4976-9551-1DF7DEF8EEF8}"/>
                  </a:ext>
                </a:extLst>
              </p:cNvPr>
              <p:cNvSpPr>
                <a:spLocks noRot="1" noChangeAspect="1" noMove="1" noResize="1" noEditPoints="1" noAdjustHandles="1" noChangeArrowheads="1" noChangeShapeType="1" noTextEdit="1"/>
              </p:cNvSpPr>
              <p:nvPr/>
            </p:nvSpPr>
            <p:spPr>
              <a:xfrm>
                <a:off x="286475" y="4867858"/>
                <a:ext cx="8571061" cy="809709"/>
              </a:xfrm>
              <a:prstGeom prst="rect">
                <a:avLst/>
              </a:prstGeom>
              <a:blipFill>
                <a:blip r:embed="rId3"/>
                <a:stretch>
                  <a:fillRect/>
                </a:stretch>
              </a:blipFill>
              <a:ln w="19050">
                <a:solidFill>
                  <a:srgbClr val="00B0F0"/>
                </a:solidFill>
              </a:ln>
            </p:spPr>
            <p:txBody>
              <a:bodyPr/>
              <a:lstStyle/>
              <a:p>
                <a:r>
                  <a:rPr lang="zh-TW" altLang="en-US">
                    <a:noFill/>
                  </a:rPr>
                  <a:t> </a:t>
                </a:r>
              </a:p>
            </p:txBody>
          </p:sp>
        </mc:Fallback>
      </mc:AlternateContent>
      <p:sp>
        <p:nvSpPr>
          <p:cNvPr id="6" name="箭號: 向右 5">
            <a:extLst>
              <a:ext uri="{FF2B5EF4-FFF2-40B4-BE49-F238E27FC236}">
                <a16:creationId xmlns:a16="http://schemas.microsoft.com/office/drawing/2014/main" id="{5A20C705-899B-4290-87E3-DAD62F480950}"/>
              </a:ext>
            </a:extLst>
          </p:cNvPr>
          <p:cNvSpPr/>
          <p:nvPr/>
        </p:nvSpPr>
        <p:spPr>
          <a:xfrm rot="5400000">
            <a:off x="4167031" y="4213392"/>
            <a:ext cx="646317" cy="39223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sz="1600" kern="0" dirty="0">
              <a:solidFill>
                <a:prstClr val="white"/>
              </a:solidFill>
              <a:latin typeface="Times New Roman"/>
              <a:ea typeface="標楷體"/>
            </a:endParaRPr>
          </a:p>
        </p:txBody>
      </p:sp>
      <p:sp>
        <p:nvSpPr>
          <p:cNvPr id="25" name="文字方塊 24">
            <a:extLst>
              <a:ext uri="{FF2B5EF4-FFF2-40B4-BE49-F238E27FC236}">
                <a16:creationId xmlns:a16="http://schemas.microsoft.com/office/drawing/2014/main" id="{E07EDA07-8D92-4E1D-852D-10FA487D0C10}"/>
              </a:ext>
            </a:extLst>
          </p:cNvPr>
          <p:cNvSpPr txBox="1"/>
          <p:nvPr/>
        </p:nvSpPr>
        <p:spPr>
          <a:xfrm>
            <a:off x="267682" y="5765710"/>
            <a:ext cx="4228118" cy="400110"/>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sz="2000" i="1" dirty="0">
                <a:solidFill>
                  <a:srgbClr val="FF0000"/>
                </a:solidFill>
                <a:latin typeface="+mn-lt"/>
                <a:ea typeface="標楷體" panose="03000509000000000000" pitchFamily="65" charset="-120"/>
              </a:rPr>
              <a:t>Skillful calculation of singular integral</a:t>
            </a:r>
            <a:endParaRPr kumimoji="0" lang="zh-TW" altLang="en-US" sz="2000" dirty="0">
              <a:solidFill>
                <a:srgbClr val="FF0000"/>
              </a:solidFill>
              <a:latin typeface="Times New Roman"/>
              <a:ea typeface="標楷體"/>
            </a:endParaRPr>
          </a:p>
        </p:txBody>
      </p:sp>
      <p:sp>
        <p:nvSpPr>
          <p:cNvPr id="33" name="文字方塊 32">
            <a:extLst>
              <a:ext uri="{FF2B5EF4-FFF2-40B4-BE49-F238E27FC236}">
                <a16:creationId xmlns:a16="http://schemas.microsoft.com/office/drawing/2014/main" id="{5676F662-52E2-4D31-A06B-7D89B2468584}"/>
              </a:ext>
            </a:extLst>
          </p:cNvPr>
          <p:cNvSpPr txBox="1"/>
          <p:nvPr/>
        </p:nvSpPr>
        <p:spPr>
          <a:xfrm>
            <a:off x="2244966" y="105242"/>
            <a:ext cx="5146437" cy="646331"/>
          </a:xfrm>
          <a:prstGeom prst="rect">
            <a:avLst/>
          </a:prstGeom>
          <a:noFill/>
        </p:spPr>
        <p:txBody>
          <a:bodyPr wrap="square" rtlCol="0">
            <a:spAutoFit/>
          </a:bodyPr>
          <a:lstStyle/>
          <a:p>
            <a:pPr eaLnBrk="1" fontAlgn="auto" hangingPunct="1">
              <a:spcBef>
                <a:spcPts val="0"/>
              </a:spcBef>
              <a:spcAft>
                <a:spcPts val="0"/>
              </a:spcAft>
            </a:pPr>
            <a:r>
              <a:rPr kumimoji="0" lang="en-US" altLang="zh-TW" sz="3600" b="1" kern="0" dirty="0">
                <a:solidFill>
                  <a:schemeClr val="tx2"/>
                </a:solidFill>
                <a:latin typeface="+mn-lt"/>
                <a:ea typeface="標楷體"/>
              </a:rPr>
              <a:t>Adaptive exact solution</a:t>
            </a:r>
            <a:endParaRPr kumimoji="0" lang="zh-TW" altLang="en-US" sz="3600" b="1" dirty="0">
              <a:solidFill>
                <a:schemeClr val="tx2"/>
              </a:solidFill>
              <a:latin typeface="+mn-lt"/>
              <a:ea typeface="標楷體"/>
            </a:endParaRPr>
          </a:p>
        </p:txBody>
      </p:sp>
      <p:sp>
        <p:nvSpPr>
          <p:cNvPr id="35" name="文字方塊 34">
            <a:extLst>
              <a:ext uri="{FF2B5EF4-FFF2-40B4-BE49-F238E27FC236}">
                <a16:creationId xmlns:a16="http://schemas.microsoft.com/office/drawing/2014/main" id="{10CF82CD-F651-4BA7-8EF0-2D8D12D3B149}"/>
              </a:ext>
            </a:extLst>
          </p:cNvPr>
          <p:cNvSpPr txBox="1"/>
          <p:nvPr/>
        </p:nvSpPr>
        <p:spPr>
          <a:xfrm>
            <a:off x="4829224" y="5776440"/>
            <a:ext cx="3628976" cy="400110"/>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sz="2000" i="1" dirty="0">
                <a:solidFill>
                  <a:srgbClr val="FF0000"/>
                </a:solidFill>
                <a:latin typeface="+mn-lt"/>
                <a:ea typeface="標楷體" panose="03000509000000000000" pitchFamily="65" charset="-120"/>
              </a:rPr>
              <a:t>computation of solid angle is free</a:t>
            </a:r>
            <a:endParaRPr kumimoji="0" lang="zh-TW" altLang="en-US" sz="2000" dirty="0">
              <a:solidFill>
                <a:srgbClr val="FF0000"/>
              </a:solidFill>
              <a:latin typeface="Times New Roman"/>
              <a:ea typeface="標楷體"/>
            </a:endParaRPr>
          </a:p>
        </p:txBody>
      </p:sp>
      <p:pic>
        <p:nvPicPr>
          <p:cNvPr id="2" name="圖片 1">
            <a:extLst>
              <a:ext uri="{FF2B5EF4-FFF2-40B4-BE49-F238E27FC236}">
                <a16:creationId xmlns:a16="http://schemas.microsoft.com/office/drawing/2014/main" id="{381383E3-0046-1063-A50F-2E1FE2B3DBDD}"/>
              </a:ext>
            </a:extLst>
          </p:cNvPr>
          <p:cNvPicPr>
            <a:picLocks noChangeAspect="1"/>
          </p:cNvPicPr>
          <p:nvPr/>
        </p:nvPicPr>
        <p:blipFill>
          <a:blip r:embed="rId4"/>
          <a:stretch>
            <a:fillRect/>
          </a:stretch>
        </p:blipFill>
        <p:spPr>
          <a:xfrm>
            <a:off x="6290797" y="2240238"/>
            <a:ext cx="2385519" cy="1307923"/>
          </a:xfrm>
          <a:prstGeom prst="rect">
            <a:avLst/>
          </a:prstGeom>
          <a:ln w="25400">
            <a:noFill/>
          </a:ln>
        </p:spPr>
      </p:pic>
      <p:pic>
        <p:nvPicPr>
          <p:cNvPr id="3" name="圖片 2">
            <a:extLst>
              <a:ext uri="{FF2B5EF4-FFF2-40B4-BE49-F238E27FC236}">
                <a16:creationId xmlns:a16="http://schemas.microsoft.com/office/drawing/2014/main" id="{6AD5DAAC-F8F0-99A5-58B5-D8739D93DEBE}"/>
              </a:ext>
            </a:extLst>
          </p:cNvPr>
          <p:cNvPicPr>
            <a:picLocks noChangeAspect="1"/>
          </p:cNvPicPr>
          <p:nvPr/>
        </p:nvPicPr>
        <p:blipFill>
          <a:blip r:embed="rId5"/>
          <a:stretch>
            <a:fillRect/>
          </a:stretch>
        </p:blipFill>
        <p:spPr>
          <a:xfrm>
            <a:off x="6362047" y="3592525"/>
            <a:ext cx="2426608" cy="1352813"/>
          </a:xfrm>
          <a:prstGeom prst="rect">
            <a:avLst/>
          </a:prstGeom>
        </p:spPr>
      </p:pic>
      <p:pic>
        <p:nvPicPr>
          <p:cNvPr id="12" name="圖片 11">
            <a:extLst>
              <a:ext uri="{FF2B5EF4-FFF2-40B4-BE49-F238E27FC236}">
                <a16:creationId xmlns:a16="http://schemas.microsoft.com/office/drawing/2014/main" id="{A9E7D977-91EB-5026-91A1-BD5A1AD5CCAA}"/>
              </a:ext>
            </a:extLst>
          </p:cNvPr>
          <p:cNvPicPr>
            <a:picLocks noChangeAspect="1"/>
          </p:cNvPicPr>
          <p:nvPr/>
        </p:nvPicPr>
        <p:blipFill>
          <a:blip r:embed="rId6"/>
          <a:stretch>
            <a:fillRect/>
          </a:stretch>
        </p:blipFill>
        <p:spPr>
          <a:xfrm>
            <a:off x="472050" y="2128147"/>
            <a:ext cx="2170239" cy="1196278"/>
          </a:xfrm>
          <a:prstGeom prst="rect">
            <a:avLst/>
          </a:prstGeom>
        </p:spPr>
      </p:pic>
      <p:pic>
        <p:nvPicPr>
          <p:cNvPr id="13" name="圖片 12">
            <a:extLst>
              <a:ext uri="{FF2B5EF4-FFF2-40B4-BE49-F238E27FC236}">
                <a16:creationId xmlns:a16="http://schemas.microsoft.com/office/drawing/2014/main" id="{B8E34D9E-C352-6C95-EBA9-64590B0FE133}"/>
              </a:ext>
            </a:extLst>
          </p:cNvPr>
          <p:cNvPicPr>
            <a:picLocks noChangeAspect="1"/>
          </p:cNvPicPr>
          <p:nvPr/>
        </p:nvPicPr>
        <p:blipFill>
          <a:blip r:embed="rId7"/>
          <a:stretch>
            <a:fillRect/>
          </a:stretch>
        </p:blipFill>
        <p:spPr>
          <a:xfrm>
            <a:off x="497174" y="3547635"/>
            <a:ext cx="2121155" cy="1193149"/>
          </a:xfrm>
          <a:prstGeom prst="rect">
            <a:avLst/>
          </a:prstGeom>
        </p:spPr>
      </p:pic>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059C1D1B-AD26-978E-FAF2-5A7BDF75F2E2}"/>
                  </a:ext>
                </a:extLst>
              </p:cNvPr>
              <p:cNvSpPr/>
              <p:nvPr/>
            </p:nvSpPr>
            <p:spPr>
              <a:xfrm>
                <a:off x="2838338" y="2776217"/>
                <a:ext cx="3286882" cy="525657"/>
              </a:xfrm>
              <a:prstGeom prst="rect">
                <a:avLst/>
              </a:prstGeom>
              <a:ln w="19050">
                <a:solidFill>
                  <a:srgbClr val="00B0F0"/>
                </a:solidFill>
              </a:ln>
            </p:spPr>
            <p:txBody>
              <a:bodyPr wrap="squar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endChr m:val=""/>
                          <m:ctrlPr>
                            <a:rPr kumimoji="0" lang="zh-TW" altLang="en-US" sz="2400" i="1">
                              <a:solidFill>
                                <a:prstClr val="black"/>
                              </a:solidFill>
                              <a:latin typeface="Cambria Math" panose="02040503050406030204" pitchFamily="18" charset="0"/>
                            </a:rPr>
                          </m:ctrlPr>
                        </m:dPr>
                        <m:e>
                          <m:r>
                            <a:rPr kumimoji="0" lang="zh-TW" altLang="en-US" sz="2400" i="1">
                              <a:solidFill>
                                <a:prstClr val="black"/>
                              </a:solidFill>
                              <a:latin typeface="Cambria Math" panose="02040503050406030204" pitchFamily="18" charset="0"/>
                            </a:rPr>
                            <m:t>𝑢</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r>
                            <a:rPr kumimoji="0" lang="zh-TW" altLang="en-US" sz="2400">
                              <a:solidFill>
                                <a:prstClr val="black"/>
                              </a:solidFill>
                              <a:latin typeface="Cambria Math" panose="02040503050406030204" pitchFamily="18" charset="0"/>
                            </a:rPr>
                            <m:t>−</m:t>
                          </m:r>
                          <m:r>
                            <a:rPr kumimoji="0" lang="en-US" altLang="zh-TW" sz="2400" i="1">
                              <a:solidFill>
                                <a:prstClr val="black"/>
                              </a:solidFill>
                              <a:latin typeface="Cambria Math" panose="02040503050406030204" pitchFamily="18" charset="0"/>
                            </a:rPr>
                            <m:t>𝑤</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sSub>
                            <m:sSubPr>
                              <m:ctrlPr>
                                <a:rPr kumimoji="0" lang="zh-TW" altLang="en-US" sz="2400" i="1">
                                  <a:solidFill>
                                    <a:prstClr val="black"/>
                                  </a:solidFill>
                                  <a:latin typeface="Cambria Math" panose="02040503050406030204" pitchFamily="18" charset="0"/>
                                </a:rPr>
                              </m:ctrlPr>
                            </m:sSubPr>
                            <m:e>
                              <m:d>
                                <m:dPr>
                                  <m:begChr m:val=")"/>
                                  <m:endChr m:val=""/>
                                  <m:ctrlPr>
                                    <a:rPr kumimoji="0" lang="zh-TW" altLang="en-US" sz="2400" i="1">
                                      <a:solidFill>
                                        <a:prstClr val="black"/>
                                      </a:solidFill>
                                      <a:latin typeface="Cambria Math" panose="02040503050406030204" pitchFamily="18" charset="0"/>
                                    </a:rPr>
                                  </m:ctrlPr>
                                </m:dPr>
                                <m:e>
                                  <m:r>
                                    <a:rPr kumimoji="0" lang="zh-TW" altLang="en-US" sz="2400">
                                      <a:solidFill>
                                        <a:prstClr val="black"/>
                                      </a:solidFill>
                                      <a:latin typeface="Cambria Math" panose="02040503050406030204" pitchFamily="18" charset="0"/>
                                    </a:rPr>
                                    <m:t>|</m:t>
                                  </m:r>
                                </m:e>
                              </m:d>
                            </m:e>
                            <m:sub>
                              <m:r>
                                <a:rPr kumimoji="0" lang="zh-TW" altLang="en-US" sz="2400" b="1">
                                  <a:solidFill>
                                    <a:prstClr val="black"/>
                                  </a:solidFill>
                                  <a:latin typeface="Cambria Math" panose="02040503050406030204" pitchFamily="18" charset="0"/>
                                </a:rPr>
                                <m:t>𝐬</m:t>
                              </m:r>
                              <m:r>
                                <a:rPr kumimoji="0" lang="zh-TW" altLang="en-US" sz="2400">
                                  <a:solidFill>
                                    <a:prstClr val="black"/>
                                  </a:solidFill>
                                  <a:latin typeface="Cambria Math" panose="02040503050406030204" pitchFamily="18" charset="0"/>
                                </a:rPr>
                                <m:t>=</m:t>
                              </m:r>
                              <m:r>
                                <a:rPr kumimoji="0" lang="zh-TW" altLang="en-US" sz="2400" b="1">
                                  <a:solidFill>
                                    <a:prstClr val="black"/>
                                  </a:solidFill>
                                  <a:latin typeface="Cambria Math" panose="02040503050406030204" pitchFamily="18" charset="0"/>
                                </a:rPr>
                                <m:t>𝐱</m:t>
                              </m:r>
                            </m:sub>
                          </m:sSub>
                          <m:r>
                            <a:rPr kumimoji="0" lang="zh-TW" altLang="en-US" sz="2400">
                              <a:solidFill>
                                <a:prstClr val="black"/>
                              </a:solidFill>
                              <a:latin typeface="Cambria Math" panose="02040503050406030204" pitchFamily="18" charset="0"/>
                            </a:rPr>
                            <m:t>=0</m:t>
                          </m:r>
                        </m:e>
                      </m:d>
                    </m:oMath>
                  </m:oMathPara>
                </a14:m>
                <a:endParaRPr kumimoji="0" lang="zh-TW" altLang="en-US" sz="2400" dirty="0">
                  <a:solidFill>
                    <a:prstClr val="black"/>
                  </a:solidFill>
                  <a:latin typeface="Times New Roman"/>
                  <a:ea typeface="標楷體"/>
                </a:endParaRPr>
              </a:p>
            </p:txBody>
          </p:sp>
        </mc:Choice>
        <mc:Fallback xmlns="">
          <p:sp>
            <p:nvSpPr>
              <p:cNvPr id="14" name="矩形 13">
                <a:extLst>
                  <a:ext uri="{FF2B5EF4-FFF2-40B4-BE49-F238E27FC236}">
                    <a16:creationId xmlns:a16="http://schemas.microsoft.com/office/drawing/2014/main" id="{059C1D1B-AD26-978E-FAF2-5A7BDF75F2E2}"/>
                  </a:ext>
                </a:extLst>
              </p:cNvPr>
              <p:cNvSpPr>
                <a:spLocks noRot="1" noChangeAspect="1" noMove="1" noResize="1" noEditPoints="1" noAdjustHandles="1" noChangeArrowheads="1" noChangeShapeType="1" noTextEdit="1"/>
              </p:cNvSpPr>
              <p:nvPr/>
            </p:nvSpPr>
            <p:spPr>
              <a:xfrm>
                <a:off x="2838338" y="2776217"/>
                <a:ext cx="3286882" cy="525657"/>
              </a:xfrm>
              <a:prstGeom prst="rect">
                <a:avLst/>
              </a:prstGeom>
              <a:blipFill>
                <a:blip r:embed="rId8"/>
                <a:stretch>
                  <a:fillRect/>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29E2FA35-6033-AC61-7BD1-2DA2B352A436}"/>
                  </a:ext>
                </a:extLst>
              </p:cNvPr>
              <p:cNvSpPr/>
              <p:nvPr/>
            </p:nvSpPr>
            <p:spPr>
              <a:xfrm>
                <a:off x="2866383" y="3440927"/>
                <a:ext cx="3258841" cy="525657"/>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endChr m:val=""/>
                          <m:ctrlPr>
                            <a:rPr kumimoji="0" lang="zh-TW" altLang="en-US" sz="2400" i="1">
                              <a:solidFill>
                                <a:prstClr val="black"/>
                              </a:solidFill>
                              <a:latin typeface="Cambria Math" panose="02040503050406030204" pitchFamily="18" charset="0"/>
                            </a:rPr>
                          </m:ctrlPr>
                        </m:dPr>
                        <m:e>
                          <m:r>
                            <a:rPr kumimoji="0" lang="zh-TW" altLang="en-US" sz="2400" i="1">
                              <a:solidFill>
                                <a:prstClr val="black"/>
                              </a:solidFill>
                              <a:latin typeface="Cambria Math" panose="02040503050406030204" pitchFamily="18" charset="0"/>
                            </a:rPr>
                            <m:t>𝑡</m:t>
                          </m:r>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r>
                            <a:rPr kumimoji="0" lang="zh-TW" altLang="en-US" sz="2400">
                              <a:solidFill>
                                <a:prstClr val="black"/>
                              </a:solidFill>
                              <a:latin typeface="Cambria Math" panose="02040503050406030204" pitchFamily="18" charset="0"/>
                            </a:rPr>
                            <m:t>−</m:t>
                          </m:r>
                          <m:sSub>
                            <m:sSubPr>
                              <m:ctrlPr>
                                <a:rPr kumimoji="0" lang="en-US" altLang="zh-TW" sz="24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ctrlPr>
                            </m:sSubPr>
                            <m:e>
                              <m:r>
                                <a:rPr kumimoji="0" lang="en-US" altLang="zh-TW" sz="2400" i="1">
                                  <a:solidFill>
                                    <a:prstClr val="black"/>
                                  </a:solidFill>
                                  <a:latin typeface="Cambria Math" panose="02040503050406030204" pitchFamily="18" charset="0"/>
                                </a:rPr>
                                <m:t>𝑤</m:t>
                              </m:r>
                            </m:e>
                            <m:sub>
                              <m:r>
                                <a:rPr kumimoji="0" lang="en-US" altLang="zh-TW" sz="2400"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kumimoji="0" lang="zh-TW" altLang="en-US" sz="2400" i="1">
                                  <a:solidFill>
                                    <a:prstClr val="black"/>
                                  </a:solidFill>
                                  <a:latin typeface="Cambria Math" panose="02040503050406030204" pitchFamily="18" charset="0"/>
                                </a:rPr>
                              </m:ctrlPr>
                            </m:dPr>
                            <m:e>
                              <m:r>
                                <a:rPr kumimoji="0" lang="zh-TW" altLang="en-US" sz="2400" b="1">
                                  <a:solidFill>
                                    <a:prstClr val="black"/>
                                  </a:solidFill>
                                  <a:latin typeface="Cambria Math" panose="02040503050406030204" pitchFamily="18" charset="0"/>
                                </a:rPr>
                                <m:t>𝐬</m:t>
                              </m:r>
                            </m:e>
                          </m:d>
                          <m:sSub>
                            <m:sSubPr>
                              <m:ctrlPr>
                                <a:rPr kumimoji="0" lang="zh-TW" altLang="en-US" sz="2400" i="1">
                                  <a:solidFill>
                                    <a:prstClr val="black"/>
                                  </a:solidFill>
                                  <a:latin typeface="Cambria Math" panose="02040503050406030204" pitchFamily="18" charset="0"/>
                                </a:rPr>
                              </m:ctrlPr>
                            </m:sSubPr>
                            <m:e>
                              <m:d>
                                <m:dPr>
                                  <m:begChr m:val=")"/>
                                  <m:endChr m:val=""/>
                                  <m:ctrlPr>
                                    <a:rPr kumimoji="0" lang="zh-TW" altLang="en-US" sz="2400" i="1">
                                      <a:solidFill>
                                        <a:prstClr val="black"/>
                                      </a:solidFill>
                                      <a:latin typeface="Cambria Math" panose="02040503050406030204" pitchFamily="18" charset="0"/>
                                    </a:rPr>
                                  </m:ctrlPr>
                                </m:dPr>
                                <m:e>
                                  <m:r>
                                    <a:rPr kumimoji="0" lang="zh-TW" altLang="en-US" sz="2400">
                                      <a:solidFill>
                                        <a:prstClr val="black"/>
                                      </a:solidFill>
                                      <a:latin typeface="Cambria Math" panose="02040503050406030204" pitchFamily="18" charset="0"/>
                                    </a:rPr>
                                    <m:t>|</m:t>
                                  </m:r>
                                </m:e>
                              </m:d>
                            </m:e>
                            <m:sub>
                              <m:r>
                                <a:rPr kumimoji="0" lang="zh-TW" altLang="en-US" sz="2400" b="1">
                                  <a:solidFill>
                                    <a:prstClr val="black"/>
                                  </a:solidFill>
                                  <a:latin typeface="Cambria Math" panose="02040503050406030204" pitchFamily="18" charset="0"/>
                                </a:rPr>
                                <m:t>𝐬</m:t>
                              </m:r>
                              <m:r>
                                <a:rPr kumimoji="0" lang="zh-TW" altLang="en-US" sz="2400">
                                  <a:solidFill>
                                    <a:prstClr val="black"/>
                                  </a:solidFill>
                                  <a:latin typeface="Cambria Math" panose="02040503050406030204" pitchFamily="18" charset="0"/>
                                </a:rPr>
                                <m:t>=</m:t>
                              </m:r>
                              <m:r>
                                <a:rPr kumimoji="0" lang="zh-TW" altLang="en-US" sz="2400" b="1">
                                  <a:solidFill>
                                    <a:prstClr val="black"/>
                                  </a:solidFill>
                                  <a:latin typeface="Cambria Math" panose="02040503050406030204" pitchFamily="18" charset="0"/>
                                </a:rPr>
                                <m:t>𝐱</m:t>
                              </m:r>
                            </m:sub>
                          </m:sSub>
                          <m:r>
                            <a:rPr kumimoji="0" lang="zh-TW" altLang="en-US" sz="2400">
                              <a:solidFill>
                                <a:prstClr val="black"/>
                              </a:solidFill>
                              <a:latin typeface="Cambria Math" panose="02040503050406030204" pitchFamily="18" charset="0"/>
                            </a:rPr>
                            <m:t>=0</m:t>
                          </m:r>
                        </m:e>
                      </m:d>
                    </m:oMath>
                  </m:oMathPara>
                </a14:m>
                <a:endParaRPr kumimoji="0" lang="zh-TW" altLang="en-US" sz="2400" dirty="0">
                  <a:solidFill>
                    <a:prstClr val="black"/>
                  </a:solidFill>
                  <a:latin typeface="Times New Roman"/>
                  <a:ea typeface="標楷體"/>
                </a:endParaRPr>
              </a:p>
            </p:txBody>
          </p:sp>
        </mc:Choice>
        <mc:Fallback xmlns="">
          <p:sp>
            <p:nvSpPr>
              <p:cNvPr id="15" name="矩形 14">
                <a:extLst>
                  <a:ext uri="{FF2B5EF4-FFF2-40B4-BE49-F238E27FC236}">
                    <a16:creationId xmlns:a16="http://schemas.microsoft.com/office/drawing/2014/main" id="{29E2FA35-6033-AC61-7BD1-2DA2B352A436}"/>
                  </a:ext>
                </a:extLst>
              </p:cNvPr>
              <p:cNvSpPr>
                <a:spLocks noRot="1" noChangeAspect="1" noMove="1" noResize="1" noEditPoints="1" noAdjustHandles="1" noChangeArrowheads="1" noChangeShapeType="1" noTextEdit="1"/>
              </p:cNvSpPr>
              <p:nvPr/>
            </p:nvSpPr>
            <p:spPr>
              <a:xfrm>
                <a:off x="2866383" y="3440927"/>
                <a:ext cx="3258841" cy="525657"/>
              </a:xfrm>
              <a:prstGeom prst="rect">
                <a:avLst/>
              </a:prstGeom>
              <a:blipFill>
                <a:blip r:embed="rId9"/>
                <a:stretch>
                  <a:fillRect/>
                </a:stretch>
              </a:blipFill>
              <a:ln w="19050">
                <a:solidFill>
                  <a:srgbClr val="00B0F0"/>
                </a:solidFill>
              </a:ln>
            </p:spPr>
            <p:txBody>
              <a:bodyPr/>
              <a:lstStyle/>
              <a:p>
                <a:r>
                  <a:rPr lang="zh-TW" altLang="en-US">
                    <a:noFill/>
                  </a:rPr>
                  <a:t> </a:t>
                </a:r>
              </a:p>
            </p:txBody>
          </p:sp>
        </mc:Fallback>
      </mc:AlternateContent>
      <p:sp>
        <p:nvSpPr>
          <p:cNvPr id="16" name="文字方塊 15">
            <a:extLst>
              <a:ext uri="{FF2B5EF4-FFF2-40B4-BE49-F238E27FC236}">
                <a16:creationId xmlns:a16="http://schemas.microsoft.com/office/drawing/2014/main" id="{3BAE20C2-C4CC-8BA4-7AA2-0AE83566D72C}"/>
              </a:ext>
            </a:extLst>
          </p:cNvPr>
          <p:cNvSpPr txBox="1"/>
          <p:nvPr/>
        </p:nvSpPr>
        <p:spPr>
          <a:xfrm>
            <a:off x="619660" y="3097395"/>
            <a:ext cx="1762085" cy="646331"/>
          </a:xfrm>
          <a:prstGeom prst="rect">
            <a:avLst/>
          </a:prstGeom>
          <a:noFill/>
        </p:spPr>
        <p:txBody>
          <a:bodyPr wrap="square" rtlCol="0">
            <a:spAutoFit/>
          </a:bodyPr>
          <a:lstStyle/>
          <a:p>
            <a:pPr eaLnBrk="1" fontAlgn="auto" hangingPunct="1">
              <a:spcBef>
                <a:spcPts val="0"/>
              </a:spcBef>
              <a:spcAft>
                <a:spcPts val="0"/>
              </a:spcAft>
            </a:pPr>
            <a:r>
              <a:rPr kumimoji="0" lang="en-US" altLang="zh-TW" sz="2000" b="1" kern="0" dirty="0">
                <a:solidFill>
                  <a:srgbClr val="00B050"/>
                </a:solidFill>
                <a:latin typeface="+mn-lt"/>
                <a:ea typeface="標楷體"/>
              </a:rPr>
              <a:t>Discontinuous</a:t>
            </a:r>
            <a:r>
              <a:rPr kumimoji="0" lang="en-US" altLang="zh-TW" sz="3600" b="1" kern="0" dirty="0">
                <a:solidFill>
                  <a:schemeClr val="tx2"/>
                </a:solidFill>
                <a:latin typeface="+mn-lt"/>
                <a:ea typeface="標楷體"/>
              </a:rPr>
              <a:t> </a:t>
            </a:r>
            <a:endParaRPr kumimoji="0" lang="zh-TW" altLang="en-US" sz="3600" b="1" dirty="0">
              <a:solidFill>
                <a:schemeClr val="tx2"/>
              </a:solidFill>
              <a:latin typeface="+mn-lt"/>
              <a:ea typeface="標楷體"/>
            </a:endParaRPr>
          </a:p>
        </p:txBody>
      </p:sp>
      <p:sp>
        <p:nvSpPr>
          <p:cNvPr id="17" name="文字方塊 16">
            <a:extLst>
              <a:ext uri="{FF2B5EF4-FFF2-40B4-BE49-F238E27FC236}">
                <a16:creationId xmlns:a16="http://schemas.microsoft.com/office/drawing/2014/main" id="{B6778C14-20CF-253A-EF54-3DB488781B60}"/>
              </a:ext>
            </a:extLst>
          </p:cNvPr>
          <p:cNvSpPr txBox="1"/>
          <p:nvPr/>
        </p:nvSpPr>
        <p:spPr>
          <a:xfrm>
            <a:off x="6742719" y="3062113"/>
            <a:ext cx="1525359" cy="646331"/>
          </a:xfrm>
          <a:prstGeom prst="rect">
            <a:avLst/>
          </a:prstGeom>
          <a:noFill/>
        </p:spPr>
        <p:txBody>
          <a:bodyPr wrap="square" rtlCol="0">
            <a:spAutoFit/>
          </a:bodyPr>
          <a:lstStyle/>
          <a:p>
            <a:pPr eaLnBrk="1" fontAlgn="auto" hangingPunct="1">
              <a:spcBef>
                <a:spcPts val="0"/>
              </a:spcBef>
              <a:spcAft>
                <a:spcPts val="0"/>
              </a:spcAft>
            </a:pPr>
            <a:r>
              <a:rPr kumimoji="0" lang="en-US" altLang="zh-TW" sz="2000" b="1" kern="0" dirty="0">
                <a:solidFill>
                  <a:srgbClr val="00B050"/>
                </a:solidFill>
                <a:latin typeface="+mn-lt"/>
                <a:ea typeface="標楷體"/>
              </a:rPr>
              <a:t>Continuous</a:t>
            </a:r>
            <a:r>
              <a:rPr kumimoji="0" lang="en-US" altLang="zh-TW" sz="3600" b="1" kern="0" dirty="0">
                <a:solidFill>
                  <a:schemeClr val="tx2"/>
                </a:solidFill>
                <a:latin typeface="+mn-lt"/>
                <a:ea typeface="標楷體"/>
              </a:rPr>
              <a:t> </a:t>
            </a:r>
            <a:endParaRPr kumimoji="0" lang="zh-TW" altLang="en-US" sz="3600" b="1" dirty="0">
              <a:solidFill>
                <a:schemeClr val="tx2"/>
              </a:solidFill>
              <a:latin typeface="+mn-lt"/>
              <a:ea typeface="標楷體"/>
            </a:endParaRPr>
          </a:p>
        </p:txBody>
      </p:sp>
      <p:sp>
        <p:nvSpPr>
          <p:cNvPr id="19" name="文字方塊 18">
            <a:extLst>
              <a:ext uri="{FF2B5EF4-FFF2-40B4-BE49-F238E27FC236}">
                <a16:creationId xmlns:a16="http://schemas.microsoft.com/office/drawing/2014/main" id="{1704625C-CB1C-7897-F032-2E95C159B026}"/>
              </a:ext>
            </a:extLst>
          </p:cNvPr>
          <p:cNvSpPr txBox="1"/>
          <p:nvPr/>
        </p:nvSpPr>
        <p:spPr>
          <a:xfrm>
            <a:off x="619656" y="601729"/>
            <a:ext cx="8001164" cy="646331"/>
          </a:xfrm>
          <a:prstGeom prst="rect">
            <a:avLst/>
          </a:prstGeom>
          <a:noFill/>
        </p:spPr>
        <p:txBody>
          <a:bodyPr wrap="square">
            <a:spAutoFit/>
          </a:bodyPr>
          <a:lstStyle/>
          <a:p>
            <a:pPr algn="ctr"/>
            <a:r>
              <a:rPr lang="en-US" altLang="zh-TW" dirty="0">
                <a:solidFill>
                  <a:srgbClr val="FF0000"/>
                </a:solidFill>
                <a:latin typeface="Times New Roman" panose="02020603050405020304" pitchFamily="18" charset="0"/>
                <a:cs typeface="Times New Roman" panose="02020603050405020304" pitchFamily="18" charset="0"/>
              </a:rPr>
              <a:t>To enforce the smoothness and continuity of potential and its normal flux across the boundary, we introduce the adaptive exact solution.</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9" name="文字方塊 8">
            <a:extLst>
              <a:ext uri="{FF2B5EF4-FFF2-40B4-BE49-F238E27FC236}">
                <a16:creationId xmlns:a16="http://schemas.microsoft.com/office/drawing/2014/main" id="{9FF7B26D-B1D8-C115-9E3C-604E3126AE8E}"/>
              </a:ext>
            </a:extLst>
          </p:cNvPr>
          <p:cNvSpPr txBox="1"/>
          <p:nvPr/>
        </p:nvSpPr>
        <p:spPr>
          <a:xfrm>
            <a:off x="4818556" y="6232022"/>
            <a:ext cx="1472241" cy="400110"/>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sz="2000" i="1" dirty="0">
                <a:solidFill>
                  <a:srgbClr val="FF0000"/>
                </a:solidFill>
                <a:latin typeface="+mn-lt"/>
                <a:ea typeface="標楷體" panose="03000509000000000000" pitchFamily="65" charset="-120"/>
              </a:rPr>
              <a:t>Not required</a:t>
            </a:r>
            <a:endParaRPr kumimoji="0" lang="zh-TW" altLang="en-US" sz="2000" dirty="0">
              <a:solidFill>
                <a:srgbClr val="FF0000"/>
              </a:solidFill>
              <a:latin typeface="Times New Roman"/>
              <a:ea typeface="標楷體"/>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5B381B12-9D3B-4BA1-AE57-B8B9367B1205}"/>
                  </a:ext>
                </a:extLst>
              </p:cNvPr>
              <p:cNvSpPr/>
              <p:nvPr/>
            </p:nvSpPr>
            <p:spPr>
              <a:xfrm>
                <a:off x="2092371" y="2079910"/>
                <a:ext cx="4767395" cy="424283"/>
              </a:xfrm>
              <a:prstGeom prst="rect">
                <a:avLst/>
              </a:prstGeom>
            </p:spPr>
            <p:txBody>
              <a:bodyPr wrap="none">
                <a:spAutoFit/>
              </a:bodyPr>
              <a:lstStyle/>
              <a:p>
                <a:pPr indent="127000" algn="just" eaLnBrk="1" fontAlgn="auto" hangingPunct="1">
                  <a:spcBef>
                    <a:spcPts val="0"/>
                  </a:spcBef>
                  <a:spcAft>
                    <a:spcPts val="0"/>
                  </a:spcAft>
                </a:pPr>
                <a:r>
                  <a:rPr kumimoji="0" lang="en-US" altLang="zh-TW" sz="2000" kern="100" dirty="0">
                    <a:solidFill>
                      <a:prstClr val="black"/>
                    </a:solidFill>
                    <a:latin typeface="Times New Roman" panose="02020603050405020304" pitchFamily="18" charset="0"/>
                    <a:ea typeface="標楷體" panose="03000509000000000000" pitchFamily="65" charset="-120"/>
                  </a:rPr>
                  <a:t>w</a:t>
                </a:r>
                <a14:m>
                  <m:oMath xmlns:m="http://schemas.openxmlformats.org/officeDocument/2006/math">
                    <m:r>
                      <m:rPr>
                        <m:sty m:val="p"/>
                      </m:rPr>
                      <a:rPr kumimoji="0" lang="en-US" altLang="zh-TW" sz="2000" kern="100">
                        <a:solidFill>
                          <a:prstClr val="black"/>
                        </a:solidFill>
                        <a:latin typeface="Cambria Math" panose="02040503050406030204" pitchFamily="18" charset="0"/>
                        <a:ea typeface="標楷體" panose="03000509000000000000" pitchFamily="65" charset="-120"/>
                      </a:rPr>
                      <m:t>hen</m:t>
                    </m:r>
                    <m:r>
                      <a:rPr kumimoji="0" lang="en-US" altLang="zh-TW" sz="2000" kern="100">
                        <a:solidFill>
                          <a:prstClr val="black"/>
                        </a:solidFill>
                        <a:latin typeface="Cambria Math" panose="02040503050406030204" pitchFamily="18" charset="0"/>
                        <a:ea typeface="標楷體" panose="03000509000000000000" pitchFamily="65" charset="-120"/>
                      </a:rPr>
                      <m:t> </m:t>
                    </m:r>
                    <m:r>
                      <a:rPr kumimoji="0" lang="en-US" altLang="zh-TW" sz="2000" i="1" kern="100">
                        <a:solidFill>
                          <a:prstClr val="black"/>
                        </a:solidFill>
                        <a:latin typeface="Cambria Math" panose="02040503050406030204" pitchFamily="18" charset="0"/>
                        <a:ea typeface="標楷體" panose="03000509000000000000" pitchFamily="65" charset="-120"/>
                      </a:rPr>
                      <m:t>𝑛</m:t>
                    </m:r>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oMath>
                </a14:m>
                <a:r>
                  <a:rPr kumimoji="0" lang="en-US" altLang="zh-TW" sz="2000" b="1" kern="100" dirty="0">
                    <a:solidFill>
                      <a:prstClr val="black"/>
                    </a:solidFill>
                    <a:latin typeface="Times New Roman" panose="02020603050405020304" pitchFamily="18" charset="0"/>
                    <a:ea typeface="標楷體" panose="03000509000000000000" pitchFamily="65" charset="-120"/>
                  </a:rPr>
                  <a:t>=</a:t>
                </a:r>
                <a:r>
                  <a:rPr kumimoji="0" lang="en-US" altLang="zh-TW" sz="2000" kern="100" dirty="0">
                    <a:solidFill>
                      <a:prstClr val="black"/>
                    </a:solidFill>
                    <a:latin typeface="Times New Roman" panose="02020603050405020304" pitchFamily="18" charset="0"/>
                    <a:ea typeface="標楷體" panose="03000509000000000000" pitchFamily="65" charset="-120"/>
                  </a:rPr>
                  <a:t>(</a:t>
                </a:r>
                <a14:m>
                  <m:oMath xmlns:m="http://schemas.openxmlformats.org/officeDocument/2006/math">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i="1" kern="100">
                            <a:solidFill>
                              <a:prstClr val="black"/>
                            </a:solidFill>
                            <a:latin typeface="Cambria Math" panose="02040503050406030204" pitchFamily="18" charset="0"/>
                            <a:ea typeface="標楷體" panose="03000509000000000000" pitchFamily="65" charset="-120"/>
                          </a:rPr>
                          <m:t>𝑛</m:t>
                        </m:r>
                      </m:e>
                      <m:sub>
                        <m:r>
                          <a:rPr kumimoji="0" lang="en-US" altLang="zh-TW" sz="2000" i="1" kern="100">
                            <a:solidFill>
                              <a:prstClr val="black"/>
                            </a:solidFill>
                            <a:latin typeface="Cambria Math" panose="02040503050406030204" pitchFamily="18" charset="0"/>
                            <a:ea typeface="標楷體" panose="03000509000000000000" pitchFamily="65" charset="-120"/>
                          </a:rPr>
                          <m:t>𝑥</m:t>
                        </m:r>
                      </m:sub>
                    </m:sSub>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r>
                      <a:rPr kumimoji="0" lang="en-US" altLang="zh-TW" sz="2000" b="1" i="1" kern="100">
                        <a:solidFill>
                          <a:prstClr val="black"/>
                        </a:solidFill>
                        <a:latin typeface="Cambria Math" panose="02040503050406030204" pitchFamily="18" charset="0"/>
                        <a:ea typeface="標楷體" panose="03000509000000000000" pitchFamily="65" charset="-120"/>
                      </a:rPr>
                      <m:t>,</m:t>
                    </m:r>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i="1" kern="100">
                            <a:solidFill>
                              <a:prstClr val="black"/>
                            </a:solidFill>
                            <a:latin typeface="Cambria Math" panose="02040503050406030204" pitchFamily="18" charset="0"/>
                            <a:ea typeface="標楷體" panose="03000509000000000000" pitchFamily="65" charset="-120"/>
                          </a:rPr>
                          <m:t>𝑛</m:t>
                        </m:r>
                      </m:e>
                      <m:sub>
                        <m:r>
                          <a:rPr kumimoji="0" lang="en-US" altLang="zh-TW" sz="2000" i="1" kern="100">
                            <a:solidFill>
                              <a:prstClr val="black"/>
                            </a:solidFill>
                            <a:latin typeface="Cambria Math" panose="02040503050406030204" pitchFamily="18" charset="0"/>
                            <a:ea typeface="標楷體" panose="03000509000000000000" pitchFamily="65" charset="-120"/>
                          </a:rPr>
                          <m:t>𝑦</m:t>
                        </m:r>
                      </m:sub>
                    </m:sSub>
                    <m:d>
                      <m:dPr>
                        <m:ctrlPr>
                          <a:rPr kumimoji="0" lang="zh-TW" altLang="zh-TW" sz="2000" b="1" i="1" kern="100">
                            <a:solidFill>
                              <a:prstClr val="black"/>
                            </a:solidFill>
                            <a:latin typeface="Cambria Math" panose="02040503050406030204" pitchFamily="18" charset="0"/>
                            <a:ea typeface="Cambria Math" panose="02040503050406030204" pitchFamily="18" charset="0"/>
                          </a:rPr>
                        </m:ctrlPr>
                      </m:dPr>
                      <m:e>
                        <m:r>
                          <a:rPr kumimoji="0" lang="en-US" altLang="zh-TW" sz="2000" b="1" i="1" kern="100">
                            <a:solidFill>
                              <a:prstClr val="black"/>
                            </a:solidFill>
                            <a:latin typeface="Cambria Math" panose="02040503050406030204" pitchFamily="18" charset="0"/>
                            <a:ea typeface="標楷體" panose="03000509000000000000" pitchFamily="65" charset="-120"/>
                          </a:rPr>
                          <m:t>𝐱</m:t>
                        </m:r>
                      </m:e>
                    </m:d>
                  </m:oMath>
                </a14:m>
                <a:r>
                  <a:rPr kumimoji="0" lang="en-US" altLang="zh-TW" sz="2000" kern="100" dirty="0">
                    <a:solidFill>
                      <a:prstClr val="black"/>
                    </a:solidFill>
                    <a:latin typeface="Times New Roman" panose="02020603050405020304" pitchFamily="18" charset="0"/>
                    <a:ea typeface="標楷體" panose="03000509000000000000" pitchFamily="65" charset="-120"/>
                  </a:rPr>
                  <a:t>) &amp;</a:t>
                </a:r>
                <a14:m>
                  <m:oMath xmlns:m="http://schemas.openxmlformats.org/officeDocument/2006/math">
                    <m:r>
                      <a:rPr kumimoji="0" lang="en-US" altLang="zh-TW" sz="2000" kern="100">
                        <a:solidFill>
                          <a:prstClr val="black"/>
                        </a:solidFill>
                        <a:latin typeface="Cambria Math" panose="02040503050406030204" pitchFamily="18" charset="0"/>
                        <a:ea typeface="Cambria Math" panose="02040503050406030204" pitchFamily="18" charset="0"/>
                      </a:rPr>
                      <m:t> </m:t>
                    </m:r>
                    <m:r>
                      <a:rPr kumimoji="0" lang="zh-TW" altLang="zh-TW" sz="2000" b="1" kern="100">
                        <a:solidFill>
                          <a:prstClr val="black"/>
                        </a:solidFill>
                        <a:latin typeface="Cambria Math" panose="02040503050406030204" pitchFamily="18" charset="0"/>
                        <a:ea typeface="Cambria Math" panose="02040503050406030204" pitchFamily="18" charset="0"/>
                      </a:rPr>
                      <m:t> </m:t>
                    </m:r>
                    <m:r>
                      <a:rPr kumimoji="0" lang="en-US" altLang="zh-TW" sz="2000" b="1" i="1" kern="100">
                        <a:solidFill>
                          <a:prstClr val="black"/>
                        </a:solidFill>
                        <a:latin typeface="Cambria Math" panose="02040503050406030204" pitchFamily="18" charset="0"/>
                        <a:ea typeface="Cambria Math" panose="02040503050406030204" pitchFamily="18" charset="0"/>
                      </a:rPr>
                      <m:t>𝐬</m:t>
                    </m:r>
                    <m:r>
                      <a:rPr kumimoji="0" lang="en-US" altLang="zh-TW" sz="2000" b="1" kern="100">
                        <a:solidFill>
                          <a:prstClr val="black"/>
                        </a:solidFill>
                        <a:latin typeface="Cambria Math" panose="02040503050406030204" pitchFamily="18" charset="0"/>
                        <a:ea typeface="Cambria Math" panose="02040503050406030204" pitchFamily="18" charset="0"/>
                      </a:rPr>
                      <m:t>=(</m:t>
                    </m:r>
                    <m:sSub>
                      <m:sSubPr>
                        <m:ctrlPr>
                          <a:rPr kumimoji="0" lang="zh-TW" altLang="zh-TW" sz="2000" i="1" kern="100">
                            <a:solidFill>
                              <a:prstClr val="black"/>
                            </a:solidFill>
                            <a:latin typeface="Cambria Math" panose="02040503050406030204" pitchFamily="18" charset="0"/>
                            <a:ea typeface="Cambria Math" panose="02040503050406030204" pitchFamily="18" charset="0"/>
                          </a:rPr>
                        </m:ctrlPr>
                      </m:sSubPr>
                      <m:e>
                        <m:r>
                          <a:rPr kumimoji="0" lang="en-US" altLang="zh-TW" sz="2000" b="1" kern="100">
                            <a:solidFill>
                              <a:prstClr val="black"/>
                            </a:solidFill>
                            <a:latin typeface="Cambria Math" panose="02040503050406030204" pitchFamily="18" charset="0"/>
                            <a:ea typeface="標楷體" panose="03000509000000000000" pitchFamily="65" charset="-120"/>
                          </a:rPr>
                          <m:t>𝐬</m:t>
                        </m:r>
                      </m:e>
                      <m:sub>
                        <m:r>
                          <a:rPr kumimoji="0" lang="en-US" altLang="zh-TW" sz="2000" i="1" kern="100">
                            <a:solidFill>
                              <a:prstClr val="black"/>
                            </a:solidFill>
                            <a:latin typeface="Cambria Math" panose="02040503050406030204" pitchFamily="18" charset="0"/>
                            <a:ea typeface="標楷體" panose="03000509000000000000" pitchFamily="65" charset="-120"/>
                          </a:rPr>
                          <m:t>𝑥</m:t>
                        </m:r>
                      </m:sub>
                    </m:sSub>
                    <m:r>
                      <a:rPr kumimoji="0" lang="en-US" altLang="zh-TW" sz="2000" b="1" kern="100">
                        <a:solidFill>
                          <a:prstClr val="black"/>
                        </a:solidFill>
                        <a:latin typeface="Cambria Math" panose="02040503050406030204" pitchFamily="18" charset="0"/>
                        <a:ea typeface="標楷體" panose="03000509000000000000" pitchFamily="65" charset="-120"/>
                      </a:rPr>
                      <m:t>,</m:t>
                    </m:r>
                    <m:sSub>
                      <m:sSubPr>
                        <m:ctrlPr>
                          <a:rPr kumimoji="0" lang="zh-TW" altLang="zh-TW" sz="2000" b="1" i="1" kern="100">
                            <a:solidFill>
                              <a:prstClr val="black"/>
                            </a:solidFill>
                            <a:latin typeface="Cambria Math" panose="02040503050406030204" pitchFamily="18" charset="0"/>
                            <a:ea typeface="Cambria Math" panose="02040503050406030204" pitchFamily="18" charset="0"/>
                          </a:rPr>
                        </m:ctrlPr>
                      </m:sSubPr>
                      <m:e>
                        <m:r>
                          <a:rPr kumimoji="0" lang="en-US" altLang="zh-TW" sz="2000" b="1" kern="100">
                            <a:solidFill>
                              <a:prstClr val="black"/>
                            </a:solidFill>
                            <a:latin typeface="Cambria Math" panose="02040503050406030204" pitchFamily="18" charset="0"/>
                            <a:ea typeface="標楷體" panose="03000509000000000000" pitchFamily="65" charset="-120"/>
                          </a:rPr>
                          <m:t>𝐬</m:t>
                        </m:r>
                      </m:e>
                      <m:sub>
                        <m:r>
                          <a:rPr kumimoji="0" lang="en-US" altLang="zh-TW" sz="2000" i="1" kern="100">
                            <a:solidFill>
                              <a:prstClr val="black"/>
                            </a:solidFill>
                            <a:latin typeface="Cambria Math" panose="02040503050406030204" pitchFamily="18" charset="0"/>
                            <a:ea typeface="標楷體" panose="03000509000000000000" pitchFamily="65" charset="-120"/>
                          </a:rPr>
                          <m:t>𝑦</m:t>
                        </m:r>
                      </m:sub>
                    </m:sSub>
                    <m:r>
                      <a:rPr kumimoji="0" lang="en-US" altLang="zh-TW" sz="2000" b="1" kern="100">
                        <a:solidFill>
                          <a:prstClr val="black"/>
                        </a:solidFill>
                        <a:latin typeface="Cambria Math" panose="02040503050406030204" pitchFamily="18" charset="0"/>
                        <a:ea typeface="標楷體" panose="03000509000000000000" pitchFamily="65" charset="-120"/>
                      </a:rPr>
                      <m:t>)</m:t>
                    </m:r>
                  </m:oMath>
                </a14:m>
                <a:endParaRPr kumimoji="0" lang="zh-TW" altLang="zh-TW" sz="2000" kern="100" dirty="0">
                  <a:solidFill>
                    <a:prstClr val="black"/>
                  </a:solidFill>
                  <a:latin typeface="Times New Roman" panose="02020603050405020304" pitchFamily="18" charset="0"/>
                  <a:ea typeface="標楷體" panose="03000509000000000000" pitchFamily="65" charset="-120"/>
                </a:endParaRPr>
              </a:p>
            </p:txBody>
          </p:sp>
        </mc:Choice>
        <mc:Fallback xmlns="">
          <p:sp>
            <p:nvSpPr>
              <p:cNvPr id="8" name="矩形 7">
                <a:extLst>
                  <a:ext uri="{FF2B5EF4-FFF2-40B4-BE49-F238E27FC236}">
                    <a16:creationId xmlns:a16="http://schemas.microsoft.com/office/drawing/2014/main" id="{5B381B12-9D3B-4BA1-AE57-B8B9367B1205}"/>
                  </a:ext>
                </a:extLst>
              </p:cNvPr>
              <p:cNvSpPr>
                <a:spLocks noRot="1" noChangeAspect="1" noMove="1" noResize="1" noEditPoints="1" noAdjustHandles="1" noChangeArrowheads="1" noChangeShapeType="1" noTextEdit="1"/>
              </p:cNvSpPr>
              <p:nvPr/>
            </p:nvSpPr>
            <p:spPr>
              <a:xfrm>
                <a:off x="2092371" y="2079910"/>
                <a:ext cx="4767395" cy="424283"/>
              </a:xfrm>
              <a:prstGeom prst="rect">
                <a:avLst/>
              </a:prstGeom>
              <a:blipFill>
                <a:blip r:embed="rId10"/>
                <a:stretch>
                  <a:fillRect t="-7143" b="-18571"/>
                </a:stretch>
              </a:blipFill>
            </p:spPr>
            <p:txBody>
              <a:bodyPr/>
              <a:lstStyle/>
              <a:p>
                <a:r>
                  <a:rPr lang="zh-TW" altLang="en-US">
                    <a:noFill/>
                  </a:rPr>
                  <a:t> </a:t>
                </a:r>
              </a:p>
            </p:txBody>
          </p:sp>
        </mc:Fallback>
      </mc:AlternateContent>
      <p:graphicFrame>
        <p:nvGraphicFramePr>
          <p:cNvPr id="20" name="Object 4"/>
          <p:cNvGraphicFramePr>
            <a:graphicFrameLocks noChangeAspect="1"/>
          </p:cNvGraphicFramePr>
          <p:nvPr>
            <p:extLst>
              <p:ext uri="{D42A27DB-BD31-4B8C-83A1-F6EECF244321}">
                <p14:modId xmlns:p14="http://schemas.microsoft.com/office/powerpoint/2010/main" val="2756354016"/>
              </p:ext>
            </p:extLst>
          </p:nvPr>
        </p:nvGraphicFramePr>
        <p:xfrm>
          <a:off x="448938" y="1248758"/>
          <a:ext cx="8180674" cy="697664"/>
        </p:xfrm>
        <a:graphic>
          <a:graphicData uri="http://schemas.openxmlformats.org/presentationml/2006/ole">
            <mc:AlternateContent xmlns:mc="http://schemas.openxmlformats.org/markup-compatibility/2006">
              <mc:Choice xmlns:v="urn:schemas-microsoft-com:vml" Requires="v">
                <p:oleObj name="Equation" r:id="rId11" imgW="4622760" imgH="393480" progId="Equation.DSMT4">
                  <p:embed/>
                </p:oleObj>
              </mc:Choice>
              <mc:Fallback>
                <p:oleObj name="Equation" r:id="rId11" imgW="4622760" imgH="393480" progId="Equation.DSMT4">
                  <p:embed/>
                  <p:pic>
                    <p:nvPicPr>
                      <p:cNvPr id="20" name="Object 4"/>
                      <p:cNvPicPr>
                        <a:picLocks noChangeAspect="1" noChangeArrowheads="1"/>
                      </p:cNvPicPr>
                      <p:nvPr/>
                    </p:nvPicPr>
                    <p:blipFill>
                      <a:blip r:embed="rId12"/>
                      <a:srcRect/>
                      <a:stretch>
                        <a:fillRect/>
                      </a:stretch>
                    </p:blipFill>
                    <p:spPr bwMode="auto">
                      <a:xfrm>
                        <a:off x="448938" y="1248758"/>
                        <a:ext cx="8180674" cy="697664"/>
                      </a:xfrm>
                      <a:prstGeom prst="rect">
                        <a:avLst/>
                      </a:prstGeom>
                      <a:noFill/>
                      <a:ln w="38100">
                        <a:solidFill>
                          <a:schemeClr val="tx2"/>
                        </a:solidFill>
                      </a:ln>
                      <a:effectLst/>
                    </p:spPr>
                  </p:pic>
                </p:oleObj>
              </mc:Fallback>
            </mc:AlternateContent>
          </a:graphicData>
        </a:graphic>
      </p:graphicFrame>
    </p:spTree>
    <p:extLst>
      <p:ext uri="{BB962C8B-B14F-4D97-AF65-F5344CB8AC3E}">
        <p14:creationId xmlns:p14="http://schemas.microsoft.com/office/powerpoint/2010/main" val="255061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892958-B358-4D9E-B78E-3C952F2B7220}"/>
              </a:ext>
            </a:extLst>
          </p:cNvPr>
          <p:cNvSpPr txBox="1">
            <a:spLocks noChangeArrowheads="1"/>
          </p:cNvSpPr>
          <p:nvPr/>
        </p:nvSpPr>
        <p:spPr>
          <a:xfrm>
            <a:off x="187325" y="73025"/>
            <a:ext cx="88900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4400" kern="0" dirty="0"/>
              <a:t>Integral equation to algebraic equation</a:t>
            </a:r>
          </a:p>
        </p:txBody>
      </p:sp>
      <p:graphicFrame>
        <p:nvGraphicFramePr>
          <p:cNvPr id="28675" name="Object 34">
            <a:extLst>
              <a:ext uri="{FF2B5EF4-FFF2-40B4-BE49-F238E27FC236}">
                <a16:creationId xmlns:a16="http://schemas.microsoft.com/office/drawing/2014/main" id="{946DB72E-D241-43FF-9D8D-FD329EA2D423}"/>
              </a:ext>
            </a:extLst>
          </p:cNvPr>
          <p:cNvGraphicFramePr>
            <a:graphicFrameLocks noChangeAspect="1"/>
          </p:cNvGraphicFramePr>
          <p:nvPr/>
        </p:nvGraphicFramePr>
        <p:xfrm>
          <a:off x="685800" y="781897"/>
          <a:ext cx="7566048" cy="525528"/>
        </p:xfrm>
        <a:graphic>
          <a:graphicData uri="http://schemas.openxmlformats.org/presentationml/2006/ole">
            <mc:AlternateContent xmlns:mc="http://schemas.openxmlformats.org/markup-compatibility/2006">
              <mc:Choice xmlns:v="urn:schemas-microsoft-com:vml" Requires="v">
                <p:oleObj name="Equation" r:id="rId3" imgW="4203360" imgH="291960" progId="Equation.DSMT4">
                  <p:embed/>
                </p:oleObj>
              </mc:Choice>
              <mc:Fallback>
                <p:oleObj name="Equation" r:id="rId3" imgW="4203360" imgH="291960" progId="Equation.DSMT4">
                  <p:embed/>
                  <p:pic>
                    <p:nvPicPr>
                      <p:cNvPr id="28675" name="Object 34">
                        <a:extLst>
                          <a:ext uri="{FF2B5EF4-FFF2-40B4-BE49-F238E27FC236}">
                            <a16:creationId xmlns:a16="http://schemas.microsoft.com/office/drawing/2014/main" id="{946DB72E-D241-43FF-9D8D-FD329EA2D423}"/>
                          </a:ext>
                        </a:extLst>
                      </p:cNvPr>
                      <p:cNvPicPr>
                        <a:picLocks noChangeAspect="1" noChangeArrowheads="1"/>
                      </p:cNvPicPr>
                      <p:nvPr/>
                    </p:nvPicPr>
                    <p:blipFill>
                      <a:blip r:embed="rId4"/>
                      <a:srcRect/>
                      <a:stretch>
                        <a:fillRect/>
                      </a:stretch>
                    </p:blipFill>
                    <p:spPr bwMode="auto">
                      <a:xfrm>
                        <a:off x="685800" y="781897"/>
                        <a:ext cx="7566048" cy="525528"/>
                      </a:xfrm>
                      <a:prstGeom prst="rect">
                        <a:avLst/>
                      </a:prstGeom>
                      <a:solidFill>
                        <a:schemeClr val="bg1"/>
                      </a:solidFill>
                      <a:ln>
                        <a:noFill/>
                      </a:ln>
                      <a:effectLst/>
                    </p:spPr>
                  </p:pic>
                </p:oleObj>
              </mc:Fallback>
            </mc:AlternateContent>
          </a:graphicData>
        </a:graphic>
      </p:graphicFrame>
      <p:graphicFrame>
        <p:nvGraphicFramePr>
          <p:cNvPr id="28677" name="Object 34">
            <a:extLst>
              <a:ext uri="{FF2B5EF4-FFF2-40B4-BE49-F238E27FC236}">
                <a16:creationId xmlns:a16="http://schemas.microsoft.com/office/drawing/2014/main" id="{ED5EB3F5-C109-4D76-9594-899F2565A066}"/>
              </a:ext>
            </a:extLst>
          </p:cNvPr>
          <p:cNvGraphicFramePr>
            <a:graphicFrameLocks noChangeAspect="1"/>
          </p:cNvGraphicFramePr>
          <p:nvPr/>
        </p:nvGraphicFramePr>
        <p:xfrm>
          <a:off x="657903" y="2777332"/>
          <a:ext cx="7520940" cy="800100"/>
        </p:xfrm>
        <a:graphic>
          <a:graphicData uri="http://schemas.openxmlformats.org/presentationml/2006/ole">
            <mc:AlternateContent xmlns:mc="http://schemas.openxmlformats.org/markup-compatibility/2006">
              <mc:Choice xmlns:v="urn:schemas-microsoft-com:vml" Requires="v">
                <p:oleObj name="Equation" r:id="rId5" imgW="4178300" imgH="444500" progId="Equation.DSMT4">
                  <p:embed/>
                </p:oleObj>
              </mc:Choice>
              <mc:Fallback>
                <p:oleObj name="Equation" r:id="rId5" imgW="4178300" imgH="444500" progId="Equation.DSMT4">
                  <p:embed/>
                  <p:pic>
                    <p:nvPicPr>
                      <p:cNvPr id="28677" name="Object 34">
                        <a:extLst>
                          <a:ext uri="{FF2B5EF4-FFF2-40B4-BE49-F238E27FC236}">
                            <a16:creationId xmlns:a16="http://schemas.microsoft.com/office/drawing/2014/main" id="{ED5EB3F5-C109-4D76-9594-899F2565A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03" y="2777332"/>
                        <a:ext cx="752094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8" name="AutoShape 9">
            <a:extLst>
              <a:ext uri="{FF2B5EF4-FFF2-40B4-BE49-F238E27FC236}">
                <a16:creationId xmlns:a16="http://schemas.microsoft.com/office/drawing/2014/main" id="{4E6E393B-03CA-4494-BA5E-A0CB4BCCF926}"/>
              </a:ext>
            </a:extLst>
          </p:cNvPr>
          <p:cNvSpPr>
            <a:spLocks noChangeArrowheads="1"/>
          </p:cNvSpPr>
          <p:nvPr/>
        </p:nvSpPr>
        <p:spPr bwMode="auto">
          <a:xfrm rot="5400000">
            <a:off x="3859218" y="3867151"/>
            <a:ext cx="942975" cy="381000"/>
          </a:xfrm>
          <a:prstGeom prst="rightArrow">
            <a:avLst>
              <a:gd name="adj1" fmla="val 50000"/>
              <a:gd name="adj2" fmla="val 7999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graphicFrame>
        <p:nvGraphicFramePr>
          <p:cNvPr id="28679" name="Object 34">
            <a:extLst>
              <a:ext uri="{FF2B5EF4-FFF2-40B4-BE49-F238E27FC236}">
                <a16:creationId xmlns:a16="http://schemas.microsoft.com/office/drawing/2014/main" id="{7A5E7F5B-7316-4F10-A719-559580DC9A4F}"/>
              </a:ext>
            </a:extLst>
          </p:cNvPr>
          <p:cNvGraphicFramePr>
            <a:graphicFrameLocks noChangeAspect="1"/>
          </p:cNvGraphicFramePr>
          <p:nvPr/>
        </p:nvGraphicFramePr>
        <p:xfrm>
          <a:off x="3084513" y="4479925"/>
          <a:ext cx="2571750" cy="635000"/>
        </p:xfrm>
        <a:graphic>
          <a:graphicData uri="http://schemas.openxmlformats.org/presentationml/2006/ole">
            <mc:AlternateContent xmlns:mc="http://schemas.openxmlformats.org/markup-compatibility/2006">
              <mc:Choice xmlns:v="urn:schemas-microsoft-com:vml" Requires="v">
                <p:oleObj name="Equation" r:id="rId7" imgW="1028254" imgH="253890" progId="Equation.DSMT4">
                  <p:embed/>
                </p:oleObj>
              </mc:Choice>
              <mc:Fallback>
                <p:oleObj name="Equation" r:id="rId7" imgW="1028254" imgH="253890" progId="Equation.DSMT4">
                  <p:embed/>
                  <p:pic>
                    <p:nvPicPr>
                      <p:cNvPr id="28679" name="Object 34">
                        <a:extLst>
                          <a:ext uri="{FF2B5EF4-FFF2-40B4-BE49-F238E27FC236}">
                            <a16:creationId xmlns:a16="http://schemas.microsoft.com/office/drawing/2014/main" id="{7A5E7F5B-7316-4F10-A719-559580DC9A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4513" y="4479925"/>
                        <a:ext cx="257175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80" name="圖片 3">
            <a:extLst>
              <a:ext uri="{FF2B5EF4-FFF2-40B4-BE49-F238E27FC236}">
                <a16:creationId xmlns:a16="http://schemas.microsoft.com/office/drawing/2014/main" id="{AE207AC6-97D2-42A8-9598-C1190559C7E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38806" y="3505204"/>
            <a:ext cx="28432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17">
            <a:extLst>
              <a:ext uri="{FF2B5EF4-FFF2-40B4-BE49-F238E27FC236}">
                <a16:creationId xmlns:a16="http://schemas.microsoft.com/office/drawing/2014/main" id="{45EEF0C5-B5F1-4F1B-B742-A085DD6C3D19}"/>
              </a:ext>
            </a:extLst>
          </p:cNvPr>
          <p:cNvSpPr>
            <a:spLocks noChangeArrowheads="1"/>
          </p:cNvSpPr>
          <p:nvPr/>
        </p:nvSpPr>
        <p:spPr bwMode="auto">
          <a:xfrm>
            <a:off x="5857881" y="3333750"/>
            <a:ext cx="2447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Boundary node points</a:t>
            </a:r>
            <a:endParaRPr lang="zh-TW" altLang="en-US" sz="2000" dirty="0">
              <a:solidFill>
                <a:srgbClr val="FF0000"/>
              </a:solidFill>
            </a:endParaRPr>
          </a:p>
        </p:txBody>
      </p:sp>
      <p:pic>
        <p:nvPicPr>
          <p:cNvPr id="28682" name="圖片 5">
            <a:extLst>
              <a:ext uri="{FF2B5EF4-FFF2-40B4-BE49-F238E27FC236}">
                <a16:creationId xmlns:a16="http://schemas.microsoft.com/office/drawing/2014/main" id="{8F2686C0-64C1-4525-8D94-134D02C148B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0513" y="3540131"/>
            <a:ext cx="2844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angle 17">
            <a:extLst>
              <a:ext uri="{FF2B5EF4-FFF2-40B4-BE49-F238E27FC236}">
                <a16:creationId xmlns:a16="http://schemas.microsoft.com/office/drawing/2014/main" id="{DCAA027C-9401-46F1-8527-F023FB233FED}"/>
              </a:ext>
            </a:extLst>
          </p:cNvPr>
          <p:cNvSpPr>
            <a:spLocks noChangeArrowheads="1"/>
          </p:cNvSpPr>
          <p:nvPr/>
        </p:nvSpPr>
        <p:spPr bwMode="auto">
          <a:xfrm>
            <a:off x="838206" y="3352800"/>
            <a:ext cx="1812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Gaussian points</a:t>
            </a:r>
            <a:endParaRPr lang="zh-TW" altLang="en-US" sz="2000" dirty="0">
              <a:solidFill>
                <a:srgbClr val="FF0000"/>
              </a:solidFill>
            </a:endParaRPr>
          </a:p>
        </p:txBody>
      </p:sp>
      <p:sp>
        <p:nvSpPr>
          <p:cNvPr id="28684" name="日期版面配置區 7">
            <a:extLst>
              <a:ext uri="{FF2B5EF4-FFF2-40B4-BE49-F238E27FC236}">
                <a16:creationId xmlns:a16="http://schemas.microsoft.com/office/drawing/2014/main" id="{00C2C0E1-B04C-4EF6-9031-A0F60D5B7458}"/>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dirty="0">
                <a:solidFill>
                  <a:schemeClr val="tx1"/>
                </a:solidFill>
                <a:latin typeface="Comic Sans MS" panose="030F0702030302020204" pitchFamily="66" charset="0"/>
              </a:rPr>
              <a:t>2025/07/03</a:t>
            </a:r>
          </a:p>
        </p:txBody>
      </p:sp>
      <p:graphicFrame>
        <p:nvGraphicFramePr>
          <p:cNvPr id="14" name="Object 34">
            <a:extLst>
              <a:ext uri="{FF2B5EF4-FFF2-40B4-BE49-F238E27FC236}">
                <a16:creationId xmlns:a16="http://schemas.microsoft.com/office/drawing/2014/main" id="{2C20F0DB-95C8-4F6F-B825-335F6251B648}"/>
              </a:ext>
            </a:extLst>
          </p:cNvPr>
          <p:cNvGraphicFramePr>
            <a:graphicFrameLocks noChangeAspect="1"/>
          </p:cNvGraphicFramePr>
          <p:nvPr/>
        </p:nvGraphicFramePr>
        <p:xfrm>
          <a:off x="559764" y="1792049"/>
          <a:ext cx="7818120" cy="708264"/>
        </p:xfrm>
        <a:graphic>
          <a:graphicData uri="http://schemas.openxmlformats.org/presentationml/2006/ole">
            <mc:AlternateContent xmlns:mc="http://schemas.openxmlformats.org/markup-compatibility/2006">
              <mc:Choice xmlns:v="urn:schemas-microsoft-com:vml" Requires="v">
                <p:oleObj name="Equation" r:id="rId11" imgW="4343400" imgH="393480" progId="Equation.DSMT4">
                  <p:embed/>
                </p:oleObj>
              </mc:Choice>
              <mc:Fallback>
                <p:oleObj name="Equation" r:id="rId11" imgW="4343400" imgH="393480" progId="Equation.DSMT4">
                  <p:embed/>
                  <p:pic>
                    <p:nvPicPr>
                      <p:cNvPr id="14" name="Object 34">
                        <a:extLst>
                          <a:ext uri="{FF2B5EF4-FFF2-40B4-BE49-F238E27FC236}">
                            <a16:creationId xmlns:a16="http://schemas.microsoft.com/office/drawing/2014/main" id="{2C20F0DB-95C8-4F6F-B825-335F6251B648}"/>
                          </a:ext>
                        </a:extLst>
                      </p:cNvPr>
                      <p:cNvPicPr>
                        <a:picLocks noChangeAspect="1" noChangeArrowheads="1"/>
                      </p:cNvPicPr>
                      <p:nvPr/>
                    </p:nvPicPr>
                    <p:blipFill>
                      <a:blip r:embed="rId12"/>
                      <a:srcRect/>
                      <a:stretch>
                        <a:fillRect/>
                      </a:stretch>
                    </p:blipFill>
                    <p:spPr bwMode="auto">
                      <a:xfrm>
                        <a:off x="559764" y="1792049"/>
                        <a:ext cx="7818120" cy="7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6" name="AutoShape 9">
            <a:extLst>
              <a:ext uri="{FF2B5EF4-FFF2-40B4-BE49-F238E27FC236}">
                <a16:creationId xmlns:a16="http://schemas.microsoft.com/office/drawing/2014/main" id="{7C2E4199-5CD9-4821-9A64-C389D2013577}"/>
              </a:ext>
            </a:extLst>
          </p:cNvPr>
          <p:cNvSpPr>
            <a:spLocks noChangeArrowheads="1"/>
          </p:cNvSpPr>
          <p:nvPr/>
        </p:nvSpPr>
        <p:spPr bwMode="auto">
          <a:xfrm rot="5400000">
            <a:off x="1680336" y="1467462"/>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15" name="AutoShape 9">
            <a:extLst>
              <a:ext uri="{FF2B5EF4-FFF2-40B4-BE49-F238E27FC236}">
                <a16:creationId xmlns:a16="http://schemas.microsoft.com/office/drawing/2014/main" id="{146E3ADC-E882-49A0-9DE8-419908CDA913}"/>
              </a:ext>
            </a:extLst>
          </p:cNvPr>
          <p:cNvSpPr>
            <a:spLocks noChangeArrowheads="1"/>
          </p:cNvSpPr>
          <p:nvPr/>
        </p:nvSpPr>
        <p:spPr bwMode="auto">
          <a:xfrm rot="5400000">
            <a:off x="1581521" y="2564958"/>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17" name="Rectangle 17">
            <a:extLst>
              <a:ext uri="{FF2B5EF4-FFF2-40B4-BE49-F238E27FC236}">
                <a16:creationId xmlns:a16="http://schemas.microsoft.com/office/drawing/2014/main" id="{7F434E5A-FC62-4F0F-B609-64B9A3FC0D9A}"/>
              </a:ext>
            </a:extLst>
          </p:cNvPr>
          <p:cNvSpPr>
            <a:spLocks noChangeArrowheads="1"/>
          </p:cNvSpPr>
          <p:nvPr/>
        </p:nvSpPr>
        <p:spPr bwMode="auto">
          <a:xfrm>
            <a:off x="1993818" y="2441803"/>
            <a:ext cx="22829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Gaussian quadrature</a:t>
            </a:r>
            <a:endParaRPr lang="zh-TW" altLang="en-US" sz="2000" dirty="0">
              <a:solidFill>
                <a:srgbClr val="FF0000"/>
              </a:solidFill>
            </a:endParaRPr>
          </a:p>
        </p:txBody>
      </p:sp>
      <p:sp>
        <p:nvSpPr>
          <p:cNvPr id="18" name="Rectangle 17">
            <a:extLst>
              <a:ext uri="{FF2B5EF4-FFF2-40B4-BE49-F238E27FC236}">
                <a16:creationId xmlns:a16="http://schemas.microsoft.com/office/drawing/2014/main" id="{57FAC57A-F67B-4485-BF59-F11B50D070EF}"/>
              </a:ext>
            </a:extLst>
          </p:cNvPr>
          <p:cNvSpPr>
            <a:spLocks noChangeArrowheads="1"/>
          </p:cNvSpPr>
          <p:nvPr/>
        </p:nvSpPr>
        <p:spPr bwMode="auto">
          <a:xfrm>
            <a:off x="2205006" y="1334027"/>
            <a:ext cx="47339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Parametric representation for each boundary</a:t>
            </a:r>
            <a:endParaRPr lang="zh-TW" altLang="en-US" sz="2000" dirty="0">
              <a:solidFill>
                <a:srgbClr val="FF0000"/>
              </a:solidFill>
            </a:endParaRPr>
          </a:p>
        </p:txBody>
      </p:sp>
      <p:sp>
        <p:nvSpPr>
          <p:cNvPr id="19" name="AutoShape 9">
            <a:extLst>
              <a:ext uri="{FF2B5EF4-FFF2-40B4-BE49-F238E27FC236}">
                <a16:creationId xmlns:a16="http://schemas.microsoft.com/office/drawing/2014/main" id="{25EBEB13-4F87-43E1-94A0-C5B8DBC850DC}"/>
              </a:ext>
            </a:extLst>
          </p:cNvPr>
          <p:cNvSpPr>
            <a:spLocks noChangeArrowheads="1"/>
          </p:cNvSpPr>
          <p:nvPr/>
        </p:nvSpPr>
        <p:spPr bwMode="auto">
          <a:xfrm>
            <a:off x="4381437" y="2553115"/>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1" name="Rectangle 17">
            <a:extLst>
              <a:ext uri="{FF2B5EF4-FFF2-40B4-BE49-F238E27FC236}">
                <a16:creationId xmlns:a16="http://schemas.microsoft.com/office/drawing/2014/main" id="{9A01E70A-CB25-459A-9720-D920AF9596EC}"/>
              </a:ext>
            </a:extLst>
          </p:cNvPr>
          <p:cNvSpPr>
            <a:spLocks noChangeArrowheads="1"/>
          </p:cNvSpPr>
          <p:nvPr/>
        </p:nvSpPr>
        <p:spPr bwMode="auto">
          <a:xfrm>
            <a:off x="5011591" y="2431257"/>
            <a:ext cx="11130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IE</a:t>
            </a:r>
            <a:r>
              <a:rPr lang="zh-TW" altLang="en-US" sz="2000" dirty="0">
                <a:solidFill>
                  <a:srgbClr val="FF0000"/>
                </a:solidFill>
              </a:rPr>
              <a:t> </a:t>
            </a:r>
            <a:r>
              <a:rPr lang="en-US" altLang="zh-TW" sz="2000" dirty="0">
                <a:solidFill>
                  <a:srgbClr val="FF0000"/>
                </a:solidFill>
              </a:rPr>
              <a:t>-&gt;</a:t>
            </a:r>
            <a:r>
              <a:rPr lang="zh-TW" altLang="en-US" sz="2000" dirty="0">
                <a:solidFill>
                  <a:srgbClr val="FF0000"/>
                </a:solidFill>
              </a:rPr>
              <a:t> </a:t>
            </a:r>
            <a:r>
              <a:rPr lang="en-US" altLang="zh-TW" sz="2000" dirty="0">
                <a:solidFill>
                  <a:srgbClr val="FF0000"/>
                </a:solidFill>
              </a:rPr>
              <a:t>AE</a:t>
            </a:r>
            <a:endParaRPr lang="zh-TW" altLang="en-US" sz="2000" dirty="0">
              <a:solidFill>
                <a:srgbClr val="FF0000"/>
              </a:solidFill>
            </a:endParaRPr>
          </a:p>
        </p:txBody>
      </p:sp>
    </p:spTree>
    <p:extLst>
      <p:ext uri="{BB962C8B-B14F-4D97-AF65-F5344CB8AC3E}">
        <p14:creationId xmlns:p14="http://schemas.microsoft.com/office/powerpoint/2010/main" val="168140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533400" y="1118696"/>
            <a:ext cx="2438400" cy="1732185"/>
            <a:chOff x="6002008" y="1175041"/>
            <a:chExt cx="2438400" cy="1732185"/>
          </a:xfrm>
        </p:grpSpPr>
        <p:sp>
          <p:nvSpPr>
            <p:cNvPr id="39" name="手繪多邊形 38"/>
            <p:cNvSpPr/>
            <p:nvPr/>
          </p:nvSpPr>
          <p:spPr>
            <a:xfrm>
              <a:off x="6002008" y="1175041"/>
              <a:ext cx="2438400" cy="1732185"/>
            </a:xfrm>
            <a:custGeom>
              <a:avLst/>
              <a:gdLst>
                <a:gd name="connsiteX0" fmla="*/ 574016 w 3124334"/>
                <a:gd name="connsiteY0" fmla="*/ 388197 h 2713085"/>
                <a:gd name="connsiteX1" fmla="*/ 1416698 w 3124334"/>
                <a:gd name="connsiteY1" fmla="*/ 2714 h 2713085"/>
                <a:gd name="connsiteX2" fmla="*/ 2591075 w 3124334"/>
                <a:gd name="connsiteY2" fmla="*/ 307514 h 2713085"/>
                <a:gd name="connsiteX3" fmla="*/ 3102063 w 3124334"/>
                <a:gd name="connsiteY3" fmla="*/ 1750832 h 2713085"/>
                <a:gd name="connsiteX4" fmla="*/ 1909757 w 3124334"/>
                <a:gd name="connsiteY4" fmla="*/ 2710056 h 2713085"/>
                <a:gd name="connsiteX5" fmla="*/ 54063 w 3124334"/>
                <a:gd name="connsiteY5" fmla="*/ 1992879 h 2713085"/>
                <a:gd name="connsiteX6" fmla="*/ 574016 w 3124334"/>
                <a:gd name="connsiteY6" fmla="*/ 388197 h 2713085"/>
                <a:gd name="connsiteX0" fmla="*/ 296980 w 3203701"/>
                <a:gd name="connsiteY0" fmla="*/ 140904 h 2934154"/>
                <a:gd name="connsiteX1" fmla="*/ 1496065 w 3203701"/>
                <a:gd name="connsiteY1" fmla="*/ 223110 h 2934154"/>
                <a:gd name="connsiteX2" fmla="*/ 2670442 w 3203701"/>
                <a:gd name="connsiteY2" fmla="*/ 527910 h 2934154"/>
                <a:gd name="connsiteX3" fmla="*/ 3181430 w 3203701"/>
                <a:gd name="connsiteY3" fmla="*/ 1971228 h 2934154"/>
                <a:gd name="connsiteX4" fmla="*/ 1989124 w 3203701"/>
                <a:gd name="connsiteY4" fmla="*/ 2930452 h 2934154"/>
                <a:gd name="connsiteX5" fmla="*/ 133430 w 3203701"/>
                <a:gd name="connsiteY5" fmla="*/ 2213275 h 2934154"/>
                <a:gd name="connsiteX6" fmla="*/ 296980 w 3203701"/>
                <a:gd name="connsiteY6" fmla="*/ 140904 h 2934154"/>
                <a:gd name="connsiteX0" fmla="*/ 336870 w 3238117"/>
                <a:gd name="connsiteY0" fmla="*/ 710913 h 3504163"/>
                <a:gd name="connsiteX1" fmla="*/ 2441813 w 3238117"/>
                <a:gd name="connsiteY1" fmla="*/ 8605 h 3504163"/>
                <a:gd name="connsiteX2" fmla="*/ 2710332 w 3238117"/>
                <a:gd name="connsiteY2" fmla="*/ 1097919 h 3504163"/>
                <a:gd name="connsiteX3" fmla="*/ 3221320 w 3238117"/>
                <a:gd name="connsiteY3" fmla="*/ 2541237 h 3504163"/>
                <a:gd name="connsiteX4" fmla="*/ 2029014 w 3238117"/>
                <a:gd name="connsiteY4" fmla="*/ 3500461 h 3504163"/>
                <a:gd name="connsiteX5" fmla="*/ 173320 w 3238117"/>
                <a:gd name="connsiteY5" fmla="*/ 2783284 h 3504163"/>
                <a:gd name="connsiteX6" fmla="*/ 336870 w 3238117"/>
                <a:gd name="connsiteY6" fmla="*/ 710913 h 3504163"/>
                <a:gd name="connsiteX0" fmla="*/ 336870 w 4166554"/>
                <a:gd name="connsiteY0" fmla="*/ 705194 h 3498444"/>
                <a:gd name="connsiteX1" fmla="*/ 2441813 w 4166554"/>
                <a:gd name="connsiteY1" fmla="*/ 2886 h 3498444"/>
                <a:gd name="connsiteX2" fmla="*/ 4150795 w 4166554"/>
                <a:gd name="connsiteY2" fmla="*/ 911157 h 3498444"/>
                <a:gd name="connsiteX3" fmla="*/ 3221320 w 4166554"/>
                <a:gd name="connsiteY3" fmla="*/ 2535518 h 3498444"/>
                <a:gd name="connsiteX4" fmla="*/ 2029014 w 4166554"/>
                <a:gd name="connsiteY4" fmla="*/ 3494742 h 3498444"/>
                <a:gd name="connsiteX5" fmla="*/ 173320 w 4166554"/>
                <a:gd name="connsiteY5" fmla="*/ 2777565 h 3498444"/>
                <a:gd name="connsiteX6" fmla="*/ 336870 w 4166554"/>
                <a:gd name="connsiteY6" fmla="*/ 705194 h 3498444"/>
                <a:gd name="connsiteX0" fmla="*/ 336870 w 4796293"/>
                <a:gd name="connsiteY0" fmla="*/ 705194 h 3778428"/>
                <a:gd name="connsiteX1" fmla="*/ 2441813 w 4796293"/>
                <a:gd name="connsiteY1" fmla="*/ 2886 h 3778428"/>
                <a:gd name="connsiteX2" fmla="*/ 4150795 w 4796293"/>
                <a:gd name="connsiteY2" fmla="*/ 911157 h 3778428"/>
                <a:gd name="connsiteX3" fmla="*/ 4676634 w 4796293"/>
                <a:gd name="connsiteY3" fmla="*/ 3621769 h 3778428"/>
                <a:gd name="connsiteX4" fmla="*/ 2029014 w 4796293"/>
                <a:gd name="connsiteY4" fmla="*/ 3494742 h 3778428"/>
                <a:gd name="connsiteX5" fmla="*/ 173320 w 4796293"/>
                <a:gd name="connsiteY5" fmla="*/ 2777565 h 3778428"/>
                <a:gd name="connsiteX6" fmla="*/ 336870 w 4796293"/>
                <a:gd name="connsiteY6" fmla="*/ 705194 h 3778428"/>
                <a:gd name="connsiteX0" fmla="*/ 269930 w 4797196"/>
                <a:gd name="connsiteY0" fmla="*/ 705194 h 3901319"/>
                <a:gd name="connsiteX1" fmla="*/ 2374873 w 4797196"/>
                <a:gd name="connsiteY1" fmla="*/ 2886 h 3901319"/>
                <a:gd name="connsiteX2" fmla="*/ 4083855 w 4797196"/>
                <a:gd name="connsiteY2" fmla="*/ 911157 h 3901319"/>
                <a:gd name="connsiteX3" fmla="*/ 4609694 w 4797196"/>
                <a:gd name="connsiteY3" fmla="*/ 3621769 h 3901319"/>
                <a:gd name="connsiteX4" fmla="*/ 996817 w 4797196"/>
                <a:gd name="connsiteY4" fmla="*/ 3841739 h 3901319"/>
                <a:gd name="connsiteX5" fmla="*/ 106380 w 4797196"/>
                <a:gd name="connsiteY5" fmla="*/ 2777565 h 3901319"/>
                <a:gd name="connsiteX6" fmla="*/ 269930 w 4797196"/>
                <a:gd name="connsiteY6" fmla="*/ 705194 h 3901319"/>
                <a:gd name="connsiteX0" fmla="*/ 303400 w 4817709"/>
                <a:gd name="connsiteY0" fmla="*/ 512009 h 3708136"/>
                <a:gd name="connsiteX1" fmla="*/ 2957798 w 4817709"/>
                <a:gd name="connsiteY1" fmla="*/ 5831 h 3708136"/>
                <a:gd name="connsiteX2" fmla="*/ 4117325 w 4817709"/>
                <a:gd name="connsiteY2" fmla="*/ 717972 h 3708136"/>
                <a:gd name="connsiteX3" fmla="*/ 4643164 w 4817709"/>
                <a:gd name="connsiteY3" fmla="*/ 3428584 h 3708136"/>
                <a:gd name="connsiteX4" fmla="*/ 1030287 w 4817709"/>
                <a:gd name="connsiteY4" fmla="*/ 3648554 h 3708136"/>
                <a:gd name="connsiteX5" fmla="*/ 139850 w 4817709"/>
                <a:gd name="connsiteY5" fmla="*/ 2584380 h 3708136"/>
                <a:gd name="connsiteX6" fmla="*/ 303400 w 4817709"/>
                <a:gd name="connsiteY6" fmla="*/ 512009 h 370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7709" h="3708136">
                  <a:moveTo>
                    <a:pt x="303400" y="512009"/>
                  </a:moveTo>
                  <a:cubicBezTo>
                    <a:pt x="773058" y="82251"/>
                    <a:pt x="2322144" y="-28496"/>
                    <a:pt x="2957798" y="5831"/>
                  </a:cubicBezTo>
                  <a:cubicBezTo>
                    <a:pt x="3593452" y="40158"/>
                    <a:pt x="3836431" y="147513"/>
                    <a:pt x="4117325" y="717972"/>
                  </a:cubicBezTo>
                  <a:cubicBezTo>
                    <a:pt x="4398219" y="1288431"/>
                    <a:pt x="5157670" y="2940154"/>
                    <a:pt x="4643164" y="3428584"/>
                  </a:cubicBezTo>
                  <a:cubicBezTo>
                    <a:pt x="4128658" y="3917014"/>
                    <a:pt x="1538287" y="3608213"/>
                    <a:pt x="1030287" y="3648554"/>
                  </a:cubicBezTo>
                  <a:cubicBezTo>
                    <a:pt x="522287" y="3688895"/>
                    <a:pt x="260998" y="3107137"/>
                    <a:pt x="139850" y="2584380"/>
                  </a:cubicBezTo>
                  <a:cubicBezTo>
                    <a:pt x="18702" y="2061623"/>
                    <a:pt x="-166258" y="941767"/>
                    <a:pt x="303400" y="512009"/>
                  </a:cubicBezTo>
                  <a:close/>
                </a:path>
              </a:pathLst>
            </a:custGeom>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手繪多邊形 40"/>
            <p:cNvSpPr>
              <a:spLocks noChangeAspect="1"/>
            </p:cNvSpPr>
            <p:nvPr/>
          </p:nvSpPr>
          <p:spPr>
            <a:xfrm>
              <a:off x="6754018" y="1686738"/>
              <a:ext cx="871629" cy="745024"/>
            </a:xfrm>
            <a:custGeom>
              <a:avLst/>
              <a:gdLst>
                <a:gd name="connsiteX0" fmla="*/ 574016 w 3124334"/>
                <a:gd name="connsiteY0" fmla="*/ 388197 h 2713085"/>
                <a:gd name="connsiteX1" fmla="*/ 1416698 w 3124334"/>
                <a:gd name="connsiteY1" fmla="*/ 2714 h 2713085"/>
                <a:gd name="connsiteX2" fmla="*/ 2591075 w 3124334"/>
                <a:gd name="connsiteY2" fmla="*/ 307514 h 2713085"/>
                <a:gd name="connsiteX3" fmla="*/ 3102063 w 3124334"/>
                <a:gd name="connsiteY3" fmla="*/ 1750832 h 2713085"/>
                <a:gd name="connsiteX4" fmla="*/ 1909757 w 3124334"/>
                <a:gd name="connsiteY4" fmla="*/ 2710056 h 2713085"/>
                <a:gd name="connsiteX5" fmla="*/ 54063 w 3124334"/>
                <a:gd name="connsiteY5" fmla="*/ 1992879 h 2713085"/>
                <a:gd name="connsiteX6" fmla="*/ 574016 w 3124334"/>
                <a:gd name="connsiteY6" fmla="*/ 388197 h 271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334" h="2713085">
                  <a:moveTo>
                    <a:pt x="574016" y="388197"/>
                  </a:moveTo>
                  <a:cubicBezTo>
                    <a:pt x="801122" y="56503"/>
                    <a:pt x="1080522" y="16161"/>
                    <a:pt x="1416698" y="2714"/>
                  </a:cubicBezTo>
                  <a:cubicBezTo>
                    <a:pt x="1752874" y="-10733"/>
                    <a:pt x="2310181" y="16161"/>
                    <a:pt x="2591075" y="307514"/>
                  </a:cubicBezTo>
                  <a:cubicBezTo>
                    <a:pt x="2871969" y="598867"/>
                    <a:pt x="3215616" y="1350408"/>
                    <a:pt x="3102063" y="1750832"/>
                  </a:cubicBezTo>
                  <a:cubicBezTo>
                    <a:pt x="2988510" y="2151256"/>
                    <a:pt x="2417757" y="2669715"/>
                    <a:pt x="1909757" y="2710056"/>
                  </a:cubicBezTo>
                  <a:cubicBezTo>
                    <a:pt x="1401757" y="2750397"/>
                    <a:pt x="275192" y="2381350"/>
                    <a:pt x="54063" y="1992879"/>
                  </a:cubicBezTo>
                  <a:cubicBezTo>
                    <a:pt x="-167066" y="1604408"/>
                    <a:pt x="346910" y="719891"/>
                    <a:pt x="574016" y="388197"/>
                  </a:cubicBez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219" name="日期版面配置區 3">
            <a:extLst>
              <a:ext uri="{FF2B5EF4-FFF2-40B4-BE49-F238E27FC236}">
                <a16:creationId xmlns:a16="http://schemas.microsoft.com/office/drawing/2014/main" id="{677E95CE-FA31-40EB-969B-287386069ABA}"/>
              </a:ext>
            </a:extLst>
          </p:cNvPr>
          <p:cNvSpPr>
            <a:spLocks noGrp="1"/>
          </p:cNvSpPr>
          <p:nvPr>
            <p:ph type="dt" sz="quarter" idx="10"/>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r>
              <a:rPr kumimoji="0" lang="en-US" altLang="zh-TW" dirty="0">
                <a:latin typeface="Comic Sans MS" panose="030F0702030302020204" pitchFamily="66" charset="0"/>
              </a:rPr>
              <a:t>2025/07/03</a:t>
            </a:r>
          </a:p>
        </p:txBody>
      </p:sp>
      <p:sp>
        <p:nvSpPr>
          <p:cNvPr id="9230" name="文字方塊 46">
            <a:extLst>
              <a:ext uri="{FF2B5EF4-FFF2-40B4-BE49-F238E27FC236}">
                <a16:creationId xmlns:a16="http://schemas.microsoft.com/office/drawing/2014/main" id="{51E42C14-BCE1-4136-B11C-723D15221059}"/>
              </a:ext>
            </a:extLst>
          </p:cNvPr>
          <p:cNvSpPr txBox="1">
            <a:spLocks noChangeArrowheads="1"/>
          </p:cNvSpPr>
          <p:nvPr/>
        </p:nvSpPr>
        <p:spPr bwMode="auto">
          <a:xfrm>
            <a:off x="1807196" y="91898"/>
            <a:ext cx="6188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lang="en-US" altLang="zh-TW" sz="3600" b="1"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Boundary integral equation</a:t>
            </a:r>
            <a:endParaRPr lang="zh-TW" altLang="en-US" sz="3600" b="1"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Object 8"/>
          <p:cNvGraphicFramePr>
            <a:graphicFrameLocks noChangeAspect="1"/>
          </p:cNvGraphicFramePr>
          <p:nvPr>
            <p:extLst>
              <p:ext uri="{D42A27DB-BD31-4B8C-83A1-F6EECF244321}">
                <p14:modId xmlns:p14="http://schemas.microsoft.com/office/powerpoint/2010/main" val="3955977738"/>
              </p:ext>
            </p:extLst>
          </p:nvPr>
        </p:nvGraphicFramePr>
        <p:xfrm>
          <a:off x="1133720" y="2422593"/>
          <a:ext cx="273050" cy="274638"/>
        </p:xfrm>
        <a:graphic>
          <a:graphicData uri="http://schemas.openxmlformats.org/presentationml/2006/ole">
            <mc:AlternateContent xmlns:mc="http://schemas.openxmlformats.org/markup-compatibility/2006">
              <mc:Choice xmlns:v="urn:schemas-microsoft-com:vml" Requires="v">
                <p:oleObj name="Equation" r:id="rId3" imgW="164885" imgH="164885" progId="Equation.DSMT4">
                  <p:embed/>
                </p:oleObj>
              </mc:Choice>
              <mc:Fallback>
                <p:oleObj name="Equation" r:id="rId3" imgW="164885" imgH="164885" progId="Equation.DSMT4">
                  <p:embed/>
                  <p:pic>
                    <p:nvPicPr>
                      <p:cNvPr id="25"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720" y="2422593"/>
                        <a:ext cx="2730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 name="Object 22"/>
          <p:cNvGraphicFramePr>
            <a:graphicFrameLocks noChangeAspect="1"/>
          </p:cNvGraphicFramePr>
          <p:nvPr>
            <p:extLst>
              <p:ext uri="{D42A27DB-BD31-4B8C-83A1-F6EECF244321}">
                <p14:modId xmlns:p14="http://schemas.microsoft.com/office/powerpoint/2010/main" val="1530450912"/>
              </p:ext>
            </p:extLst>
          </p:nvPr>
        </p:nvGraphicFramePr>
        <p:xfrm>
          <a:off x="1752600" y="1858987"/>
          <a:ext cx="358775" cy="317500"/>
        </p:xfrm>
        <a:graphic>
          <a:graphicData uri="http://schemas.openxmlformats.org/presentationml/2006/ole">
            <mc:AlternateContent xmlns:mc="http://schemas.openxmlformats.org/markup-compatibility/2006">
              <mc:Choice xmlns:v="urn:schemas-microsoft-com:vml" Requires="v">
                <p:oleObj name="Equation" r:id="rId5" imgW="215713" imgH="190335" progId="Equation.DSMT4">
                  <p:embed/>
                </p:oleObj>
              </mc:Choice>
              <mc:Fallback>
                <p:oleObj name="Equation" r:id="rId5" imgW="215713" imgH="190335" progId="Equation.DSMT4">
                  <p:embed/>
                  <p:pic>
                    <p:nvPicPr>
                      <p:cNvPr id="33"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858987"/>
                        <a:ext cx="35877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4" name="Group 23"/>
          <p:cNvGrpSpPr>
            <a:grpSpLocks/>
          </p:cNvGrpSpPr>
          <p:nvPr/>
        </p:nvGrpSpPr>
        <p:grpSpPr bwMode="auto">
          <a:xfrm>
            <a:off x="1458028" y="1630393"/>
            <a:ext cx="385762" cy="225425"/>
            <a:chOff x="975" y="2024"/>
            <a:chExt cx="243" cy="142"/>
          </a:xfrm>
        </p:grpSpPr>
        <p:sp>
          <p:nvSpPr>
            <p:cNvPr id="35" name="Oval 24"/>
            <p:cNvSpPr>
              <a:spLocks noChangeArrowheads="1"/>
            </p:cNvSpPr>
            <p:nvPr/>
          </p:nvSpPr>
          <p:spPr bwMode="auto">
            <a:xfrm>
              <a:off x="975" y="2024"/>
              <a:ext cx="90" cy="90"/>
            </a:xfrm>
            <a:prstGeom prst="ellipse">
              <a:avLst/>
            </a:prstGeom>
            <a:solidFill>
              <a:srgbClr val="0000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endParaRPr lang="zh-TW" altLang="en-US"/>
            </a:p>
          </p:txBody>
        </p:sp>
        <p:graphicFrame>
          <p:nvGraphicFramePr>
            <p:cNvPr id="36" name="Object 25"/>
            <p:cNvGraphicFramePr>
              <a:graphicFrameLocks noChangeAspect="1"/>
            </p:cNvGraphicFramePr>
            <p:nvPr>
              <p:extLst>
                <p:ext uri="{D42A27DB-BD31-4B8C-83A1-F6EECF244321}">
                  <p14:modId xmlns:p14="http://schemas.microsoft.com/office/powerpoint/2010/main" val="1365726236"/>
                </p:ext>
              </p:extLst>
            </p:nvPr>
          </p:nvGraphicFramePr>
          <p:xfrm>
            <a:off x="1085" y="2033"/>
            <a:ext cx="133" cy="133"/>
          </p:xfrm>
          <a:graphic>
            <a:graphicData uri="http://schemas.openxmlformats.org/presentationml/2006/ole">
              <mc:AlternateContent xmlns:mc="http://schemas.openxmlformats.org/markup-compatibility/2006">
                <mc:Choice xmlns:v="urn:schemas-microsoft-com:vml" Requires="v">
                  <p:oleObj name="Equation" r:id="rId7" imgW="126725" imgH="126725" progId="Equation.DSMT4">
                    <p:embed/>
                  </p:oleObj>
                </mc:Choice>
                <mc:Fallback>
                  <p:oleObj name="Equation" r:id="rId7" imgW="126725" imgH="126725" progId="Equation.DSMT4">
                    <p:embed/>
                    <p:pic>
                      <p:nvPicPr>
                        <p:cNvPr id="36"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 y="2033"/>
                          <a:ext cx="13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8" name="Object 44"/>
          <p:cNvGraphicFramePr>
            <a:graphicFrameLocks noChangeAspect="1"/>
          </p:cNvGraphicFramePr>
          <p:nvPr>
            <p:extLst>
              <p:ext uri="{D42A27DB-BD31-4B8C-83A1-F6EECF244321}">
                <p14:modId xmlns:p14="http://schemas.microsoft.com/office/powerpoint/2010/main" val="2673918015"/>
              </p:ext>
            </p:extLst>
          </p:nvPr>
        </p:nvGraphicFramePr>
        <p:xfrm>
          <a:off x="2195013" y="1582833"/>
          <a:ext cx="252413" cy="274638"/>
        </p:xfrm>
        <a:graphic>
          <a:graphicData uri="http://schemas.openxmlformats.org/presentationml/2006/ole">
            <mc:AlternateContent xmlns:mc="http://schemas.openxmlformats.org/markup-compatibility/2006">
              <mc:Choice xmlns:v="urn:schemas-microsoft-com:vml" Requires="v">
                <p:oleObj name="Equation" r:id="rId9" imgW="152268" imgH="164957" progId="Equation.DSMT4">
                  <p:embed/>
                </p:oleObj>
              </mc:Choice>
              <mc:Fallback>
                <p:oleObj name="Equation" r:id="rId9" imgW="152268" imgH="164957" progId="Equation.DSMT4">
                  <p:embed/>
                  <p:pic>
                    <p:nvPicPr>
                      <p:cNvPr id="38" name="Object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013" y="1582833"/>
                        <a:ext cx="252413"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 name="Object 35"/>
          <p:cNvGraphicFramePr>
            <a:graphicFrameLocks noChangeAspect="1"/>
          </p:cNvGraphicFramePr>
          <p:nvPr>
            <p:extLst>
              <p:ext uri="{D42A27DB-BD31-4B8C-83A1-F6EECF244321}">
                <p14:modId xmlns:p14="http://schemas.microsoft.com/office/powerpoint/2010/main" val="3809893207"/>
              </p:ext>
            </p:extLst>
          </p:nvPr>
        </p:nvGraphicFramePr>
        <p:xfrm>
          <a:off x="826264" y="3089167"/>
          <a:ext cx="6495660" cy="590220"/>
        </p:xfrm>
        <a:graphic>
          <a:graphicData uri="http://schemas.openxmlformats.org/presentationml/2006/ole">
            <mc:AlternateContent xmlns:mc="http://schemas.openxmlformats.org/markup-compatibility/2006">
              <mc:Choice xmlns:v="urn:schemas-microsoft-com:vml" Requires="v">
                <p:oleObj name="Equation" r:id="rId11" imgW="4330440" imgH="393480" progId="Equation.DSMT4">
                  <p:embed/>
                </p:oleObj>
              </mc:Choice>
              <mc:Fallback>
                <p:oleObj name="Equation" r:id="rId11" imgW="4330440" imgH="393480" progId="Equation.DSMT4">
                  <p:embed/>
                  <p:pic>
                    <p:nvPicPr>
                      <p:cNvPr id="51" name="Object 35"/>
                      <p:cNvPicPr>
                        <a:picLocks noGrp="1" noChangeAspect="1" noChangeArrowheads="1"/>
                      </p:cNvPicPr>
                      <p:nvPr/>
                    </p:nvPicPr>
                    <p:blipFill>
                      <a:blip r:embed="rId12"/>
                      <a:srcRect/>
                      <a:stretch>
                        <a:fillRect/>
                      </a:stretch>
                    </p:blipFill>
                    <p:spPr bwMode="auto">
                      <a:xfrm>
                        <a:off x="826264" y="3089167"/>
                        <a:ext cx="6495660" cy="590220"/>
                      </a:xfrm>
                      <a:prstGeom prst="rect">
                        <a:avLst/>
                      </a:prstGeom>
                      <a:noFill/>
                      <a:ln w="38100">
                        <a:solidFill>
                          <a:srgbClr val="0000FF"/>
                        </a:solidFill>
                      </a:ln>
                      <a:effectLst/>
                    </p:spPr>
                  </p:pic>
                </p:oleObj>
              </mc:Fallback>
            </mc:AlternateContent>
          </a:graphicData>
        </a:graphic>
      </p:graphicFrame>
      <p:sp>
        <p:nvSpPr>
          <p:cNvPr id="53" name="弧形 52">
            <a:extLst>
              <a:ext uri="{FF2B5EF4-FFF2-40B4-BE49-F238E27FC236}">
                <a16:creationId xmlns:a16="http://schemas.microsoft.com/office/drawing/2014/main" id="{92AB6E4B-F8D0-4368-BA91-6C656476BCDA}"/>
              </a:ext>
            </a:extLst>
          </p:cNvPr>
          <p:cNvSpPr>
            <a:spLocks noChangeAspect="1"/>
          </p:cNvSpPr>
          <p:nvPr/>
        </p:nvSpPr>
        <p:spPr>
          <a:xfrm rot="16818860">
            <a:off x="1313714" y="1515365"/>
            <a:ext cx="428625" cy="409575"/>
          </a:xfrm>
          <a:prstGeom prst="arc">
            <a:avLst>
              <a:gd name="adj1" fmla="val 13414855"/>
              <a:gd name="adj2" fmla="val 2731994"/>
            </a:avLst>
          </a:prstGeom>
          <a:ln w="25400">
            <a:solidFill>
              <a:srgbClr val="FF434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37" name="文字方塊 36">
            <a:extLst>
              <a:ext uri="{FF2B5EF4-FFF2-40B4-BE49-F238E27FC236}">
                <a16:creationId xmlns:a16="http://schemas.microsoft.com/office/drawing/2014/main" id="{51E42C14-BCE1-4136-B11C-723D15221059}"/>
              </a:ext>
            </a:extLst>
          </p:cNvPr>
          <p:cNvSpPr txBox="1">
            <a:spLocks noChangeArrowheads="1"/>
          </p:cNvSpPr>
          <p:nvPr/>
        </p:nvSpPr>
        <p:spPr bwMode="auto">
          <a:xfrm>
            <a:off x="382658" y="608334"/>
            <a:ext cx="19795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eaLnBrk="1" hangingPunct="1"/>
            <a:r>
              <a:rPr lang="en-US" altLang="zh-TW" sz="20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Exterior problem</a:t>
            </a:r>
            <a:endParaRPr lang="zh-TW" altLang="en-US" sz="20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40" name="Object 35"/>
          <p:cNvGraphicFramePr>
            <a:graphicFrameLocks noChangeAspect="1"/>
          </p:cNvGraphicFramePr>
          <p:nvPr>
            <p:extLst>
              <p:ext uri="{D42A27DB-BD31-4B8C-83A1-F6EECF244321}">
                <p14:modId xmlns:p14="http://schemas.microsoft.com/office/powerpoint/2010/main" val="478635831"/>
              </p:ext>
            </p:extLst>
          </p:nvPr>
        </p:nvGraphicFramePr>
        <p:xfrm>
          <a:off x="394566" y="4243801"/>
          <a:ext cx="7314840" cy="647460"/>
        </p:xfrm>
        <a:graphic>
          <a:graphicData uri="http://schemas.openxmlformats.org/presentationml/2006/ole">
            <mc:AlternateContent xmlns:mc="http://schemas.openxmlformats.org/markup-compatibility/2006">
              <mc:Choice xmlns:v="urn:schemas-microsoft-com:vml" Requires="v">
                <p:oleObj name="Equation" r:id="rId13" imgW="4876560" imgH="431640" progId="Equation.DSMT4">
                  <p:embed/>
                </p:oleObj>
              </mc:Choice>
              <mc:Fallback>
                <p:oleObj name="Equation" r:id="rId13" imgW="4876560" imgH="431640" progId="Equation.DSMT4">
                  <p:embed/>
                  <p:pic>
                    <p:nvPicPr>
                      <p:cNvPr id="40" name="Object 35"/>
                      <p:cNvPicPr>
                        <a:picLocks noGrp="1" noChangeAspect="1" noChangeArrowheads="1"/>
                      </p:cNvPicPr>
                      <p:nvPr/>
                    </p:nvPicPr>
                    <p:blipFill>
                      <a:blip r:embed="rId14"/>
                      <a:srcRect/>
                      <a:stretch>
                        <a:fillRect/>
                      </a:stretch>
                    </p:blipFill>
                    <p:spPr bwMode="auto">
                      <a:xfrm>
                        <a:off x="394566" y="4243801"/>
                        <a:ext cx="7314840" cy="647460"/>
                      </a:xfrm>
                      <a:prstGeom prst="rect">
                        <a:avLst/>
                      </a:prstGeom>
                      <a:noFill/>
                      <a:ln w="38100">
                        <a:solidFill>
                          <a:srgbClr val="0000FF"/>
                        </a:solidFill>
                      </a:ln>
                      <a:effectLst/>
                    </p:spPr>
                  </p:pic>
                </p:oleObj>
              </mc:Fallback>
            </mc:AlternateContent>
          </a:graphicData>
        </a:graphic>
      </p:graphicFrame>
      <p:graphicFrame>
        <p:nvGraphicFramePr>
          <p:cNvPr id="42" name="物件 41">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2926697206"/>
              </p:ext>
            </p:extLst>
          </p:nvPr>
        </p:nvGraphicFramePr>
        <p:xfrm>
          <a:off x="3259138" y="896938"/>
          <a:ext cx="2767012" cy="846137"/>
        </p:xfrm>
        <a:graphic>
          <a:graphicData uri="http://schemas.openxmlformats.org/presentationml/2006/ole">
            <mc:AlternateContent xmlns:mc="http://schemas.openxmlformats.org/markup-compatibility/2006">
              <mc:Choice xmlns:v="urn:schemas-microsoft-com:vml" Requires="v">
                <p:oleObj name="Equation" r:id="rId15" imgW="1866600" imgH="571320" progId="Equation.DSMT4">
                  <p:embed/>
                </p:oleObj>
              </mc:Choice>
              <mc:Fallback>
                <p:oleObj name="Equation" r:id="rId15" imgW="1866600" imgH="571320" progId="Equation.DSMT4">
                  <p:embed/>
                  <p:pic>
                    <p:nvPicPr>
                      <p:cNvPr id="42" name="物件 41">
                        <a:extLst>
                          <a:ext uri="{FF2B5EF4-FFF2-40B4-BE49-F238E27FC236}">
                            <a16:creationId xmlns:a16="http://schemas.microsoft.com/office/drawing/2014/main" id="{0DEB4946-6191-475D-8468-3804676452DA}"/>
                          </a:ext>
                        </a:extLst>
                      </p:cNvPr>
                      <p:cNvPicPr/>
                      <p:nvPr/>
                    </p:nvPicPr>
                    <p:blipFill>
                      <a:blip r:embed="rId16"/>
                      <a:stretch>
                        <a:fillRect/>
                      </a:stretch>
                    </p:blipFill>
                    <p:spPr>
                      <a:xfrm>
                        <a:off x="3259138" y="896938"/>
                        <a:ext cx="2767012" cy="846137"/>
                      </a:xfrm>
                      <a:prstGeom prst="rect">
                        <a:avLst/>
                      </a:prstGeom>
                      <a:solidFill>
                        <a:schemeClr val="bg1"/>
                      </a:solidFill>
                      <a:ln w="19050">
                        <a:solidFill>
                          <a:schemeClr val="tx1"/>
                        </a:solidFill>
                      </a:ln>
                    </p:spPr>
                  </p:pic>
                </p:oleObj>
              </mc:Fallback>
            </mc:AlternateContent>
          </a:graphicData>
        </a:graphic>
      </p:graphicFrame>
      <p:sp>
        <p:nvSpPr>
          <p:cNvPr id="48" name="AutoShape 9">
            <a:extLst>
              <a:ext uri="{FF2B5EF4-FFF2-40B4-BE49-F238E27FC236}">
                <a16:creationId xmlns:a16="http://schemas.microsoft.com/office/drawing/2014/main" id="{4E6E393B-03CA-4494-BA5E-A0CB4BCCF926}"/>
              </a:ext>
            </a:extLst>
          </p:cNvPr>
          <p:cNvSpPr>
            <a:spLocks noChangeArrowheads="1"/>
          </p:cNvSpPr>
          <p:nvPr/>
        </p:nvSpPr>
        <p:spPr bwMode="auto">
          <a:xfrm rot="5400000">
            <a:off x="3864661" y="5102853"/>
            <a:ext cx="418865" cy="286779"/>
          </a:xfrm>
          <a:prstGeom prst="rightArrow">
            <a:avLst>
              <a:gd name="adj1" fmla="val 50000"/>
              <a:gd name="adj2" fmla="val 7999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graphicFrame>
        <p:nvGraphicFramePr>
          <p:cNvPr id="57" name="Object 35"/>
          <p:cNvGraphicFramePr>
            <a:graphicFrameLocks noChangeAspect="1"/>
          </p:cNvGraphicFramePr>
          <p:nvPr>
            <p:extLst>
              <p:ext uri="{D42A27DB-BD31-4B8C-83A1-F6EECF244321}">
                <p14:modId xmlns:p14="http://schemas.microsoft.com/office/powerpoint/2010/main" val="118207527"/>
              </p:ext>
            </p:extLst>
          </p:nvPr>
        </p:nvGraphicFramePr>
        <p:xfrm>
          <a:off x="1118303" y="1217659"/>
          <a:ext cx="514350" cy="303213"/>
        </p:xfrm>
        <a:graphic>
          <a:graphicData uri="http://schemas.openxmlformats.org/presentationml/2006/ole">
            <mc:AlternateContent xmlns:mc="http://schemas.openxmlformats.org/markup-compatibility/2006">
              <mc:Choice xmlns:v="urn:schemas-microsoft-com:vml" Requires="v">
                <p:oleObj name="Equation" r:id="rId17" imgW="342720" imgH="203040" progId="Equation.DSMT4">
                  <p:embed/>
                </p:oleObj>
              </mc:Choice>
              <mc:Fallback>
                <p:oleObj name="Equation" r:id="rId17" imgW="342720" imgH="203040" progId="Equation.DSMT4">
                  <p:embed/>
                  <p:pic>
                    <p:nvPicPr>
                      <p:cNvPr id="57" name="Object 35"/>
                      <p:cNvPicPr>
                        <a:picLocks noGrp="1" noChangeAspect="1" noChangeArrowheads="1"/>
                      </p:cNvPicPr>
                      <p:nvPr/>
                    </p:nvPicPr>
                    <p:blipFill>
                      <a:blip r:embed="rId18"/>
                      <a:srcRect/>
                      <a:stretch>
                        <a:fillRect/>
                      </a:stretch>
                    </p:blipFill>
                    <p:spPr bwMode="auto">
                      <a:xfrm>
                        <a:off x="1118303" y="1217659"/>
                        <a:ext cx="514350"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 name="物件 59">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2597557242"/>
              </p:ext>
            </p:extLst>
          </p:nvPr>
        </p:nvGraphicFramePr>
        <p:xfrm>
          <a:off x="3786188" y="3624263"/>
          <a:ext cx="530225" cy="533400"/>
        </p:xfrm>
        <a:graphic>
          <a:graphicData uri="http://schemas.openxmlformats.org/presentationml/2006/ole">
            <mc:AlternateContent xmlns:mc="http://schemas.openxmlformats.org/markup-compatibility/2006">
              <mc:Choice xmlns:v="urn:schemas-microsoft-com:vml" Requires="v">
                <p:oleObj name="Equation" r:id="rId19" imgW="152280" imgH="152280" progId="Equation.DSMT4">
                  <p:embed/>
                </p:oleObj>
              </mc:Choice>
              <mc:Fallback>
                <p:oleObj name="Equation" r:id="rId19" imgW="152280" imgH="152280" progId="Equation.DSMT4">
                  <p:embed/>
                  <p:pic>
                    <p:nvPicPr>
                      <p:cNvPr id="60" name="物件 59">
                        <a:extLst>
                          <a:ext uri="{FF2B5EF4-FFF2-40B4-BE49-F238E27FC236}">
                            <a16:creationId xmlns:a16="http://schemas.microsoft.com/office/drawing/2014/main" id="{0DEB4946-6191-475D-8468-3804676452DA}"/>
                          </a:ext>
                        </a:extLst>
                      </p:cNvPr>
                      <p:cNvPicPr/>
                      <p:nvPr/>
                    </p:nvPicPr>
                    <p:blipFill>
                      <a:blip r:embed="rId20"/>
                      <a:stretch>
                        <a:fillRect/>
                      </a:stretch>
                    </p:blipFill>
                    <p:spPr>
                      <a:xfrm>
                        <a:off x="3786188" y="3624263"/>
                        <a:ext cx="530225" cy="533400"/>
                      </a:xfrm>
                      <a:prstGeom prst="rect">
                        <a:avLst/>
                      </a:prstGeom>
                      <a:noFill/>
                      <a:ln w="19050">
                        <a:noFill/>
                      </a:ln>
                    </p:spPr>
                  </p:pic>
                </p:oleObj>
              </mc:Fallback>
            </mc:AlternateContent>
          </a:graphicData>
        </a:graphic>
      </p:graphicFrame>
      <p:graphicFrame>
        <p:nvGraphicFramePr>
          <p:cNvPr id="61" name="Object 34"/>
          <p:cNvGraphicFramePr>
            <a:graphicFrameLocks noChangeAspect="1"/>
          </p:cNvGraphicFramePr>
          <p:nvPr>
            <p:extLst>
              <p:ext uri="{D42A27DB-BD31-4B8C-83A1-F6EECF244321}">
                <p14:modId xmlns:p14="http://schemas.microsoft.com/office/powerpoint/2010/main" val="2015975215"/>
              </p:ext>
            </p:extLst>
          </p:nvPr>
        </p:nvGraphicFramePr>
        <p:xfrm>
          <a:off x="3125081" y="2421149"/>
          <a:ext cx="438150" cy="304800"/>
        </p:xfrm>
        <a:graphic>
          <a:graphicData uri="http://schemas.openxmlformats.org/presentationml/2006/ole">
            <mc:AlternateContent xmlns:mc="http://schemas.openxmlformats.org/markup-compatibility/2006">
              <mc:Choice xmlns:v="urn:schemas-microsoft-com:vml" Requires="v">
                <p:oleObj name="Equation" r:id="rId21" imgW="291973" imgH="203112" progId="Equation.DSMT4">
                  <p:embed/>
                </p:oleObj>
              </mc:Choice>
              <mc:Fallback>
                <p:oleObj name="Equation" r:id="rId21" imgW="291973" imgH="203112" progId="Equation.DSMT4">
                  <p:embed/>
                  <p:pic>
                    <p:nvPicPr>
                      <p:cNvPr id="61" name="Object 3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25081" y="2421149"/>
                        <a:ext cx="438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 name="Rectangle 17"/>
          <p:cNvSpPr>
            <a:spLocks noChangeArrowheads="1"/>
          </p:cNvSpPr>
          <p:nvPr/>
        </p:nvSpPr>
        <p:spPr bwMode="auto">
          <a:xfrm>
            <a:off x="3494968" y="2354474"/>
            <a:ext cx="3460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t>belongs to the exterior problem </a:t>
            </a:r>
            <a:endParaRPr lang="zh-TW" altLang="en-US" sz="2000" dirty="0"/>
          </a:p>
        </p:txBody>
      </p:sp>
      <p:graphicFrame>
        <p:nvGraphicFramePr>
          <p:cNvPr id="63" name="Object 34"/>
          <p:cNvGraphicFramePr>
            <a:graphicFrameLocks noChangeAspect="1"/>
          </p:cNvGraphicFramePr>
          <p:nvPr>
            <p:extLst>
              <p:ext uri="{D42A27DB-BD31-4B8C-83A1-F6EECF244321}">
                <p14:modId xmlns:p14="http://schemas.microsoft.com/office/powerpoint/2010/main" val="1959714123"/>
              </p:ext>
            </p:extLst>
          </p:nvPr>
        </p:nvGraphicFramePr>
        <p:xfrm>
          <a:off x="752989" y="5540035"/>
          <a:ext cx="6553200" cy="438150"/>
        </p:xfrm>
        <a:graphic>
          <a:graphicData uri="http://schemas.openxmlformats.org/presentationml/2006/ole">
            <mc:AlternateContent xmlns:mc="http://schemas.openxmlformats.org/markup-compatibility/2006">
              <mc:Choice xmlns:v="urn:schemas-microsoft-com:vml" Requires="v">
                <p:oleObj name="Equation" r:id="rId23" imgW="4368600" imgH="291960" progId="Equation.DSMT4">
                  <p:embed/>
                </p:oleObj>
              </mc:Choice>
              <mc:Fallback>
                <p:oleObj name="Equation" r:id="rId23" imgW="4368600" imgH="291960" progId="Equation.DSMT4">
                  <p:embed/>
                  <p:pic>
                    <p:nvPicPr>
                      <p:cNvPr id="63" name="Object 34"/>
                      <p:cNvPicPr>
                        <a:picLocks noChangeAspect="1" noChangeArrowheads="1"/>
                      </p:cNvPicPr>
                      <p:nvPr/>
                    </p:nvPicPr>
                    <p:blipFill>
                      <a:blip r:embed="rId24"/>
                      <a:srcRect/>
                      <a:stretch>
                        <a:fillRect/>
                      </a:stretch>
                    </p:blipFill>
                    <p:spPr bwMode="auto">
                      <a:xfrm>
                        <a:off x="752989" y="5540035"/>
                        <a:ext cx="6553200" cy="438150"/>
                      </a:xfrm>
                      <a:prstGeom prst="rect">
                        <a:avLst/>
                      </a:prstGeom>
                      <a:noFill/>
                      <a:ln w="38100">
                        <a:solidFill>
                          <a:srgbClr val="0000FF"/>
                        </a:solidFill>
                      </a:ln>
                      <a:effectLst/>
                    </p:spPr>
                  </p:pic>
                </p:oleObj>
              </mc:Fallback>
            </mc:AlternateContent>
          </a:graphicData>
        </a:graphic>
      </p:graphicFrame>
      <p:sp>
        <p:nvSpPr>
          <p:cNvPr id="4" name="AutoShape 9">
            <a:extLst>
              <a:ext uri="{FF2B5EF4-FFF2-40B4-BE49-F238E27FC236}">
                <a16:creationId xmlns:a16="http://schemas.microsoft.com/office/drawing/2014/main" id="{B8F40334-1544-2193-A2B9-13840D5FA39D}"/>
              </a:ext>
            </a:extLst>
          </p:cNvPr>
          <p:cNvSpPr>
            <a:spLocks noChangeArrowheads="1"/>
          </p:cNvSpPr>
          <p:nvPr/>
        </p:nvSpPr>
        <p:spPr bwMode="auto">
          <a:xfrm>
            <a:off x="3214213" y="1858706"/>
            <a:ext cx="670281" cy="40011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dirty="0">
              <a:solidFill>
                <a:schemeClr val="tx1"/>
              </a:solidFill>
              <a:latin typeface="Tahoma" panose="020B0604030504040204" pitchFamily="34" charset="0"/>
            </a:endParaRPr>
          </a:p>
        </p:txBody>
      </p:sp>
      <p:sp>
        <p:nvSpPr>
          <p:cNvPr id="5" name="Rectangle 17">
            <a:extLst>
              <a:ext uri="{FF2B5EF4-FFF2-40B4-BE49-F238E27FC236}">
                <a16:creationId xmlns:a16="http://schemas.microsoft.com/office/drawing/2014/main" id="{7212C90F-D945-0C27-7F95-DA49E6B7841D}"/>
              </a:ext>
            </a:extLst>
          </p:cNvPr>
          <p:cNvSpPr>
            <a:spLocks noChangeArrowheads="1"/>
          </p:cNvSpPr>
          <p:nvPr/>
        </p:nvSpPr>
        <p:spPr bwMode="auto">
          <a:xfrm>
            <a:off x="3854485" y="1841251"/>
            <a:ext cx="1456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t>It is difficult</a:t>
            </a:r>
            <a:endParaRPr lang="zh-TW" altLang="en-US" sz="2000" dirty="0"/>
          </a:p>
        </p:txBody>
      </p:sp>
      <p:grpSp>
        <p:nvGrpSpPr>
          <p:cNvPr id="9" name="群組 8">
            <a:extLst>
              <a:ext uri="{FF2B5EF4-FFF2-40B4-BE49-F238E27FC236}">
                <a16:creationId xmlns:a16="http://schemas.microsoft.com/office/drawing/2014/main" id="{405C8826-B5E9-47CF-98EC-7282540C53B1}"/>
              </a:ext>
            </a:extLst>
          </p:cNvPr>
          <p:cNvGrpSpPr/>
          <p:nvPr/>
        </p:nvGrpSpPr>
        <p:grpSpPr>
          <a:xfrm>
            <a:off x="1240895" y="1197726"/>
            <a:ext cx="1246130" cy="1181798"/>
            <a:chOff x="6681376" y="1232020"/>
            <a:chExt cx="1246130" cy="1181798"/>
          </a:xfrm>
        </p:grpSpPr>
        <p:sp>
          <p:nvSpPr>
            <p:cNvPr id="2" name="手繪多邊形 1"/>
            <p:cNvSpPr>
              <a:spLocks noChangeAspect="1"/>
            </p:cNvSpPr>
            <p:nvPr/>
          </p:nvSpPr>
          <p:spPr>
            <a:xfrm>
              <a:off x="6736557" y="1668794"/>
              <a:ext cx="871629" cy="745024"/>
            </a:xfrm>
            <a:custGeom>
              <a:avLst/>
              <a:gdLst>
                <a:gd name="connsiteX0" fmla="*/ 574016 w 3124334"/>
                <a:gd name="connsiteY0" fmla="*/ 388197 h 2713085"/>
                <a:gd name="connsiteX1" fmla="*/ 1416698 w 3124334"/>
                <a:gd name="connsiteY1" fmla="*/ 2714 h 2713085"/>
                <a:gd name="connsiteX2" fmla="*/ 2591075 w 3124334"/>
                <a:gd name="connsiteY2" fmla="*/ 307514 h 2713085"/>
                <a:gd name="connsiteX3" fmla="*/ 3102063 w 3124334"/>
                <a:gd name="connsiteY3" fmla="*/ 1750832 h 2713085"/>
                <a:gd name="connsiteX4" fmla="*/ 1909757 w 3124334"/>
                <a:gd name="connsiteY4" fmla="*/ 2710056 h 2713085"/>
                <a:gd name="connsiteX5" fmla="*/ 54063 w 3124334"/>
                <a:gd name="connsiteY5" fmla="*/ 1992879 h 2713085"/>
                <a:gd name="connsiteX6" fmla="*/ 574016 w 3124334"/>
                <a:gd name="connsiteY6" fmla="*/ 388197 h 271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334" h="2713085">
                  <a:moveTo>
                    <a:pt x="574016" y="388197"/>
                  </a:moveTo>
                  <a:cubicBezTo>
                    <a:pt x="801122" y="56503"/>
                    <a:pt x="1080522" y="16161"/>
                    <a:pt x="1416698" y="2714"/>
                  </a:cubicBezTo>
                  <a:cubicBezTo>
                    <a:pt x="1752874" y="-10733"/>
                    <a:pt x="2310181" y="16161"/>
                    <a:pt x="2591075" y="307514"/>
                  </a:cubicBezTo>
                  <a:cubicBezTo>
                    <a:pt x="2871969" y="598867"/>
                    <a:pt x="3215616" y="1350408"/>
                    <a:pt x="3102063" y="1750832"/>
                  </a:cubicBezTo>
                  <a:cubicBezTo>
                    <a:pt x="2988510" y="2151256"/>
                    <a:pt x="2417757" y="2669715"/>
                    <a:pt x="1909757" y="2710056"/>
                  </a:cubicBezTo>
                  <a:cubicBezTo>
                    <a:pt x="1401757" y="2750397"/>
                    <a:pt x="275192" y="2381350"/>
                    <a:pt x="54063" y="1992879"/>
                  </a:cubicBezTo>
                  <a:cubicBezTo>
                    <a:pt x="-167066" y="1604408"/>
                    <a:pt x="346910" y="719891"/>
                    <a:pt x="574016" y="388197"/>
                  </a:cubicBezTo>
                  <a:close/>
                </a:path>
              </a:pathLst>
            </a:cu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9" name="Group 23"/>
            <p:cNvGrpSpPr>
              <a:grpSpLocks/>
            </p:cNvGrpSpPr>
            <p:nvPr/>
          </p:nvGrpSpPr>
          <p:grpSpPr bwMode="auto">
            <a:xfrm>
              <a:off x="6681376" y="1455773"/>
              <a:ext cx="360362" cy="331788"/>
              <a:chOff x="838" y="1905"/>
              <a:chExt cx="227" cy="209"/>
            </a:xfrm>
          </p:grpSpPr>
          <p:sp>
            <p:nvSpPr>
              <p:cNvPr id="55" name="Oval 24"/>
              <p:cNvSpPr>
                <a:spLocks noChangeArrowheads="1"/>
              </p:cNvSpPr>
              <p:nvPr/>
            </p:nvSpPr>
            <p:spPr bwMode="auto">
              <a:xfrm>
                <a:off x="975" y="2024"/>
                <a:ext cx="90" cy="90"/>
              </a:xfrm>
              <a:prstGeom prst="ellipse">
                <a:avLst/>
              </a:prstGeom>
              <a:solidFill>
                <a:srgbClr val="0000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endParaRPr lang="zh-TW" altLang="en-US"/>
              </a:p>
            </p:txBody>
          </p:sp>
          <p:graphicFrame>
            <p:nvGraphicFramePr>
              <p:cNvPr id="56" name="Object 25"/>
              <p:cNvGraphicFramePr>
                <a:graphicFrameLocks noChangeAspect="1"/>
              </p:cNvGraphicFramePr>
              <p:nvPr>
                <p:extLst>
                  <p:ext uri="{D42A27DB-BD31-4B8C-83A1-F6EECF244321}">
                    <p14:modId xmlns:p14="http://schemas.microsoft.com/office/powerpoint/2010/main" val="2023924364"/>
                  </p:ext>
                </p:extLst>
              </p:nvPr>
            </p:nvGraphicFramePr>
            <p:xfrm>
              <a:off x="838" y="1905"/>
              <a:ext cx="133" cy="133"/>
            </p:xfrm>
            <a:graphic>
              <a:graphicData uri="http://schemas.openxmlformats.org/presentationml/2006/ole">
                <mc:AlternateContent xmlns:mc="http://schemas.openxmlformats.org/markup-compatibility/2006">
                  <mc:Choice xmlns:v="urn:schemas-microsoft-com:vml" Requires="v">
                    <p:oleObj name="Equation" r:id="rId7" imgW="126725" imgH="126725" progId="Equation.DSMT4">
                      <p:embed/>
                    </p:oleObj>
                  </mc:Choice>
                  <mc:Fallback>
                    <p:oleObj name="Equation" r:id="rId7" imgW="126725" imgH="126725" progId="Equation.DSMT4">
                      <p:embed/>
                      <p:pic>
                        <p:nvPicPr>
                          <p:cNvPr id="56"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 y="1905"/>
                            <a:ext cx="13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58" name="Object 35"/>
            <p:cNvGraphicFramePr>
              <a:graphicFrameLocks noChangeAspect="1"/>
            </p:cNvGraphicFramePr>
            <p:nvPr>
              <p:extLst>
                <p:ext uri="{D42A27DB-BD31-4B8C-83A1-F6EECF244321}">
                  <p14:modId xmlns:p14="http://schemas.microsoft.com/office/powerpoint/2010/main" val="2757169367"/>
                </p:ext>
              </p:extLst>
            </p:nvPr>
          </p:nvGraphicFramePr>
          <p:xfrm>
            <a:off x="6837363" y="2012950"/>
            <a:ext cx="777875" cy="244475"/>
          </p:xfrm>
          <a:graphic>
            <a:graphicData uri="http://schemas.openxmlformats.org/presentationml/2006/ole">
              <mc:AlternateContent xmlns:mc="http://schemas.openxmlformats.org/markup-compatibility/2006">
                <mc:Choice xmlns:v="urn:schemas-microsoft-com:vml" Requires="v">
                  <p:oleObj name="Equation" r:id="rId25" imgW="647640" imgH="203040" progId="Equation.DSMT4">
                    <p:embed/>
                  </p:oleObj>
                </mc:Choice>
                <mc:Fallback>
                  <p:oleObj name="Equation" r:id="rId25" imgW="647640" imgH="203040" progId="Equation.DSMT4">
                    <p:embed/>
                    <p:pic>
                      <p:nvPicPr>
                        <p:cNvPr id="58" name="Object 35"/>
                        <p:cNvPicPr>
                          <a:picLocks noGrp="1" noChangeAspect="1" noChangeArrowheads="1"/>
                        </p:cNvPicPr>
                        <p:nvPr/>
                      </p:nvPicPr>
                      <p:blipFill>
                        <a:blip r:embed="rId26"/>
                        <a:srcRect/>
                        <a:stretch>
                          <a:fillRect/>
                        </a:stretch>
                      </p:blipFill>
                      <p:spPr bwMode="auto">
                        <a:xfrm>
                          <a:off x="6837363" y="2012950"/>
                          <a:ext cx="777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 name="弧形 58">
              <a:extLst>
                <a:ext uri="{FF2B5EF4-FFF2-40B4-BE49-F238E27FC236}">
                  <a16:creationId xmlns:a16="http://schemas.microsoft.com/office/drawing/2014/main" id="{92AB6E4B-F8D0-4368-BA91-6C656476BCDA}"/>
                </a:ext>
              </a:extLst>
            </p:cNvPr>
            <p:cNvSpPr>
              <a:spLocks noChangeAspect="1"/>
            </p:cNvSpPr>
            <p:nvPr/>
          </p:nvSpPr>
          <p:spPr>
            <a:xfrm rot="5970507">
              <a:off x="6804363" y="1578986"/>
              <a:ext cx="428625" cy="409575"/>
            </a:xfrm>
            <a:prstGeom prst="arc">
              <a:avLst>
                <a:gd name="adj1" fmla="val 13414855"/>
                <a:gd name="adj2" fmla="val 2731994"/>
              </a:avLst>
            </a:prstGeom>
            <a:ln w="25400">
              <a:solidFill>
                <a:srgbClr val="FF434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aphicFrame>
          <p:nvGraphicFramePr>
            <p:cNvPr id="6" name="物件 5">
              <a:extLst>
                <a:ext uri="{FF2B5EF4-FFF2-40B4-BE49-F238E27FC236}">
                  <a16:creationId xmlns:a16="http://schemas.microsoft.com/office/drawing/2014/main" id="{4C33EE2A-0806-A461-F0B5-878E79F40627}"/>
                </a:ext>
              </a:extLst>
            </p:cNvPr>
            <p:cNvGraphicFramePr>
              <a:graphicFrameLocks noChangeAspect="1"/>
            </p:cNvGraphicFramePr>
            <p:nvPr>
              <p:extLst>
                <p:ext uri="{D42A27DB-BD31-4B8C-83A1-F6EECF244321}">
                  <p14:modId xmlns:p14="http://schemas.microsoft.com/office/powerpoint/2010/main" val="67673761"/>
                </p:ext>
              </p:extLst>
            </p:nvPr>
          </p:nvGraphicFramePr>
          <p:xfrm>
            <a:off x="7371741" y="1232020"/>
            <a:ext cx="527050" cy="339725"/>
          </p:xfrm>
          <a:graphic>
            <a:graphicData uri="http://schemas.openxmlformats.org/presentationml/2006/ole">
              <mc:AlternateContent xmlns:mc="http://schemas.openxmlformats.org/markup-compatibility/2006">
                <mc:Choice xmlns:v="urn:schemas-microsoft-com:vml" Requires="v">
                  <p:oleObj name="Equation" r:id="rId27" imgW="355320" imgH="228600" progId="Equation.DSMT4">
                    <p:embed/>
                  </p:oleObj>
                </mc:Choice>
                <mc:Fallback>
                  <p:oleObj name="Equation" r:id="rId27" imgW="355320" imgH="228600" progId="Equation.DSMT4">
                    <p:embed/>
                    <p:pic>
                      <p:nvPicPr>
                        <p:cNvPr id="6" name="物件 5">
                          <a:extLst>
                            <a:ext uri="{FF2B5EF4-FFF2-40B4-BE49-F238E27FC236}">
                              <a16:creationId xmlns:a16="http://schemas.microsoft.com/office/drawing/2014/main" id="{4C33EE2A-0806-A461-F0B5-878E79F40627}"/>
                            </a:ext>
                          </a:extLst>
                        </p:cNvPr>
                        <p:cNvPicPr/>
                        <p:nvPr/>
                      </p:nvPicPr>
                      <p:blipFill>
                        <a:blip r:embed="rId28"/>
                        <a:stretch>
                          <a:fillRect/>
                        </a:stretch>
                      </p:blipFill>
                      <p:spPr>
                        <a:xfrm>
                          <a:off x="7371741" y="1232020"/>
                          <a:ext cx="527050" cy="339725"/>
                        </a:xfrm>
                        <a:prstGeom prst="rect">
                          <a:avLst/>
                        </a:prstGeom>
                        <a:solidFill>
                          <a:schemeClr val="bg1"/>
                        </a:solidFill>
                        <a:ln w="19050">
                          <a:solidFill>
                            <a:schemeClr val="tx1"/>
                          </a:solidFill>
                        </a:ln>
                      </p:spPr>
                    </p:pic>
                  </p:oleObj>
                </mc:Fallback>
              </mc:AlternateContent>
            </a:graphicData>
          </a:graphic>
        </p:graphicFrame>
        <p:graphicFrame>
          <p:nvGraphicFramePr>
            <p:cNvPr id="7" name="Object 44">
              <a:extLst>
                <a:ext uri="{FF2B5EF4-FFF2-40B4-BE49-F238E27FC236}">
                  <a16:creationId xmlns:a16="http://schemas.microsoft.com/office/drawing/2014/main" id="{A6C29E3D-0B3A-5232-BAFA-9C326D387B7A}"/>
                </a:ext>
              </a:extLst>
            </p:cNvPr>
            <p:cNvGraphicFramePr>
              <a:graphicFrameLocks noChangeAspect="1"/>
            </p:cNvGraphicFramePr>
            <p:nvPr>
              <p:extLst>
                <p:ext uri="{D42A27DB-BD31-4B8C-83A1-F6EECF244321}">
                  <p14:modId xmlns:p14="http://schemas.microsoft.com/office/powerpoint/2010/main" val="466271144"/>
                </p:ext>
              </p:extLst>
            </p:nvPr>
          </p:nvGraphicFramePr>
          <p:xfrm>
            <a:off x="7675093" y="2012950"/>
            <a:ext cx="252413" cy="274638"/>
          </p:xfrm>
          <a:graphic>
            <a:graphicData uri="http://schemas.openxmlformats.org/presentationml/2006/ole">
              <mc:AlternateContent xmlns:mc="http://schemas.openxmlformats.org/markup-compatibility/2006">
                <mc:Choice xmlns:v="urn:schemas-microsoft-com:vml" Requires="v">
                  <p:oleObj name="Equation" r:id="rId9" imgW="152268" imgH="164957" progId="Equation.DSMT4">
                    <p:embed/>
                  </p:oleObj>
                </mc:Choice>
                <mc:Fallback>
                  <p:oleObj name="Equation" r:id="rId9" imgW="152268" imgH="164957" progId="Equation.DSMT4">
                    <p:embed/>
                    <p:pic>
                      <p:nvPicPr>
                        <p:cNvPr id="7" name="Object 44">
                          <a:extLst>
                            <a:ext uri="{FF2B5EF4-FFF2-40B4-BE49-F238E27FC236}">
                              <a16:creationId xmlns:a16="http://schemas.microsoft.com/office/drawing/2014/main" id="{A6C29E3D-0B3A-5232-BAFA-9C326D387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5093" y="2012950"/>
                          <a:ext cx="252413"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8" name="Rectangle 17">
            <a:extLst>
              <a:ext uri="{FF2B5EF4-FFF2-40B4-BE49-F238E27FC236}">
                <a16:creationId xmlns:a16="http://schemas.microsoft.com/office/drawing/2014/main" id="{CC548113-71EC-DC2C-D112-081F75D48D1B}"/>
              </a:ext>
            </a:extLst>
          </p:cNvPr>
          <p:cNvSpPr>
            <a:spLocks noChangeArrowheads="1"/>
          </p:cNvSpPr>
          <p:nvPr/>
        </p:nvSpPr>
        <p:spPr bwMode="auto">
          <a:xfrm>
            <a:off x="4316413" y="3716447"/>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t>Adding</a:t>
            </a:r>
            <a:endParaRPr lang="zh-TW" altLang="en-US" sz="2000" dirty="0"/>
          </a:p>
        </p:txBody>
      </p:sp>
    </p:spTree>
    <p:extLst>
      <p:ext uri="{BB962C8B-B14F-4D97-AF65-F5344CB8AC3E}">
        <p14:creationId xmlns:p14="http://schemas.microsoft.com/office/powerpoint/2010/main" val="369895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17 -0.00023 L 0.66128 0.00208 " pathEditMode="relative" rAng="0" ptsTypes="AA">
                                      <p:cBhvr>
                                        <p:cTn id="10" dur="2000" fill="hold"/>
                                        <p:tgtEl>
                                          <p:spTgt spid="9"/>
                                        </p:tgtEl>
                                        <p:attrNameLst>
                                          <p:attrName>ppt_x</p:attrName>
                                          <p:attrName>ppt_y</p:attrName>
                                        </p:attrNameLst>
                                      </p:cBhvr>
                                      <p:rCtr x="3305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46242" y="26078"/>
            <a:ext cx="7772400" cy="609600"/>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Decomposition of scattering problem</a:t>
            </a:r>
            <a:endParaRPr lang="zh-TW" altLang="en-US" b="1" dirty="0">
              <a:latin typeface="Times New Roman" panose="02020603050405020304" pitchFamily="18" charset="0"/>
              <a:cs typeface="Times New Roman" panose="02020603050405020304" pitchFamily="18" charset="0"/>
            </a:endParaRPr>
          </a:p>
        </p:txBody>
      </p:sp>
      <p:sp>
        <p:nvSpPr>
          <p:cNvPr id="7" name="矩形 6"/>
          <p:cNvSpPr/>
          <p:nvPr/>
        </p:nvSpPr>
        <p:spPr>
          <a:xfrm>
            <a:off x="185733" y="635678"/>
            <a:ext cx="3743333" cy="369332"/>
          </a:xfrm>
          <a:prstGeom prst="rect">
            <a:avLst/>
          </a:prstGeom>
        </p:spPr>
        <p:txBody>
          <a:bodyPr wrap="none">
            <a:spAutoFit/>
          </a:bodyPr>
          <a:lstStyle/>
          <a:p>
            <a:pPr algn="ctr"/>
            <a:r>
              <a:rPr lang="en-US" altLang="zh-TW" dirty="0">
                <a:latin typeface="Times New Roman" panose="02020603050405020304" pitchFamily="18" charset="0"/>
                <a:cs typeface="Times New Roman" panose="02020603050405020304" pitchFamily="18" charset="0"/>
              </a:rPr>
              <a:t>Boundary Integral Quadrature Method</a:t>
            </a:r>
          </a:p>
        </p:txBody>
      </p:sp>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E3D550B5-2DB3-4C3C-8FFB-D4F35D31DDCE}"/>
                  </a:ext>
                </a:extLst>
              </p:cNvPr>
              <p:cNvSpPr txBox="1"/>
              <p:nvPr/>
            </p:nvSpPr>
            <p:spPr>
              <a:xfrm>
                <a:off x="26376" y="1371600"/>
                <a:ext cx="9067800" cy="3904530"/>
              </a:xfrm>
              <a:prstGeom prst="rect">
                <a:avLst/>
              </a:prstGeom>
              <a:noFill/>
              <a:ln w="19050">
                <a:solidFill>
                  <a:srgbClr val="FF0000"/>
                </a:solidFill>
              </a:ln>
            </p:spPr>
            <p:txBody>
              <a:bodyPr wrap="square" rtlCol="0">
                <a:spAutoFit/>
              </a:bodyPr>
              <a:lstStyle/>
              <a:p>
                <a:pPr marL="342900" indent="-342900">
                  <a:buFont typeface="+mj-lt"/>
                  <a:buAutoNum type="arabicPeriod"/>
                </a:pPr>
                <a:r>
                  <a:rPr lang="en-US" altLang="zh-TW" b="1" kern="1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Exterior problem</a:t>
                </a:r>
                <a:r>
                  <a:rPr lang="zh-TW" altLang="en-US" b="1" kern="1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kern="1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by using the BIQM</a:t>
                </a:r>
                <a:endParaRPr lang="zh-TW" altLang="en-US" b="1" kern="1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a:p>
                <a:pPr marL="405000"/>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𝑢</m:t>
                        </m:r>
                      </m:e>
                      <m:sub>
                        <m:r>
                          <a:rPr lang="en-US" altLang="zh-TW" i="1">
                            <a:latin typeface="Cambria Math" panose="02040503050406030204" pitchFamily="18" charset="0"/>
                          </a:rPr>
                          <m:t>𝑅𝑎</m:t>
                        </m:r>
                      </m:sub>
                    </m:sSub>
                    <m:d>
                      <m:dPr>
                        <m:ctrlPr>
                          <a:rPr lang="en-US" altLang="zh-TW" i="1">
                            <a:latin typeface="Cambria Math" panose="02040503050406030204" pitchFamily="18" charset="0"/>
                          </a:rPr>
                        </m:ctrlPr>
                      </m:dPr>
                      <m:e>
                        <m:r>
                          <a:rPr lang="en-US" altLang="zh-TW" b="1">
                            <a:latin typeface="Cambria Math" panose="02040503050406030204" pitchFamily="18" charset="0"/>
                          </a:rPr>
                          <m:t>𝐱</m:t>
                        </m:r>
                      </m:e>
                    </m:d>
                    <m:r>
                      <a:rPr lang="en-US" altLang="zh-TW" i="1">
                        <a:latin typeface="Cambria Math" panose="02040503050406030204" pitchFamily="18" charset="0"/>
                      </a:rPr>
                      <m:t>=</m:t>
                    </m:r>
                  </m:oMath>
                </a14:m>
                <a:r>
                  <a:rPr lang="zh-TW" altLang="zh-TW" kern="1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nary>
                      <m:naryPr>
                        <m:supHide m:val="on"/>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en-US" altLang="zh-TW" i="1" kern="100">
                                <a:solidFill>
                                  <a:prstClr val="black"/>
                                </a:solidFill>
                                <a:latin typeface="Cambria Math" panose="02040503050406030204" pitchFamily="18" charset="0"/>
                                <a:cs typeface="Times New Roman" panose="02020603050405020304" pitchFamily="18" charset="0"/>
                              </a:rPr>
                            </m:ctrlPr>
                          </m:sSubPr>
                          <m:e>
                            <m:r>
                              <a:rPr lang="en-US" altLang="zh-TW" i="1" kern="100">
                                <a:solidFill>
                                  <a:prstClr val="black"/>
                                </a:solidFill>
                                <a:latin typeface="Cambria Math" panose="02040503050406030204" pitchFamily="18" charset="0"/>
                                <a:cs typeface="Times New Roman" panose="02020603050405020304" pitchFamily="18" charset="0"/>
                              </a:rPr>
                              <m:t>𝐵</m:t>
                            </m:r>
                          </m:e>
                          <m:sub>
                            <m:r>
                              <a:rPr lang="en-US" altLang="zh-TW" i="1" kern="100">
                                <a:solidFill>
                                  <a:prstClr val="black"/>
                                </a:solidFill>
                                <a:latin typeface="Cambria Math" panose="02040503050406030204" pitchFamily="18" charset="0"/>
                                <a:cs typeface="Times New Roman" panose="02020603050405020304" pitchFamily="18" charset="0"/>
                              </a:rPr>
                              <m:t>𝐼</m:t>
                            </m:r>
                          </m:sub>
                        </m:sSub>
                      </m:sub>
                      <m:sup/>
                      <m:e>
                        <m:r>
                          <a:rPr lang="en-US" altLang="zh-TW" b="0" i="1" smtClean="0">
                            <a:latin typeface="Cambria Math" panose="02040503050406030204" pitchFamily="18" charset="0"/>
                          </a:rPr>
                          <m:t>𝑇</m:t>
                        </m:r>
                        <m:d>
                          <m:dPr>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solidFill>
                                  <a:prstClr val="black"/>
                                </a:solidFill>
                                <a:latin typeface="Cambria Math" panose="02040503050406030204" pitchFamily="18" charset="0"/>
                                <a:cs typeface="Times New Roman" panose="02020603050405020304" pitchFamily="18" charset="0"/>
                              </a:rPr>
                              <m:t>𝐬</m:t>
                            </m:r>
                            <m:r>
                              <a:rPr lang="en-US" altLang="zh-TW" i="1" kern="100">
                                <a:solidFill>
                                  <a:prstClr val="black"/>
                                </a:solidFill>
                                <a:latin typeface="Cambria Math" panose="02040503050406030204" pitchFamily="18" charset="0"/>
                                <a:cs typeface="Times New Roman" panose="02020603050405020304" pitchFamily="18" charset="0"/>
                              </a:rPr>
                              <m:t>,</m:t>
                            </m:r>
                            <m:r>
                              <a:rPr lang="en-US" altLang="zh-TW" b="1" i="1" kern="100">
                                <a:solidFill>
                                  <a:prstClr val="black"/>
                                </a:solidFill>
                                <a:latin typeface="Cambria Math" panose="02040503050406030204" pitchFamily="18" charset="0"/>
                                <a:cs typeface="Times New Roman" panose="02020603050405020304" pitchFamily="18" charset="0"/>
                              </a:rPr>
                              <m:t>𝐱</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m:t>
                            </m:r>
                            <m:r>
                              <a:rPr lang="en-US" altLang="zh-TW" i="1">
                                <a:latin typeface="Cambria Math" panose="02040503050406030204" pitchFamily="18" charset="0"/>
                              </a:rPr>
                              <m:t>𝑢</m:t>
                            </m:r>
                          </m:e>
                          <m:sub>
                            <m:r>
                              <a:rPr lang="en-US" altLang="zh-TW" i="1">
                                <a:latin typeface="Cambria Math" panose="02040503050406030204" pitchFamily="18" charset="0"/>
                              </a:rPr>
                              <m:t>𝑅𝑎</m:t>
                            </m:r>
                          </m:sub>
                        </m:sSub>
                        <m:d>
                          <m:dPr>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solidFill>
                                  <a:prstClr val="black"/>
                                </a:solidFill>
                                <a:latin typeface="Cambria Math" panose="02040503050406030204" pitchFamily="18" charset="0"/>
                                <a:cs typeface="Times New Roman" panose="02020603050405020304" pitchFamily="18" charset="0"/>
                              </a:rPr>
                              <m:t>𝐬</m:t>
                            </m:r>
                          </m:e>
                        </m:d>
                        <m:r>
                          <a:rPr lang="en-US" altLang="zh-TW" b="1" i="1" kern="100">
                            <a:solidFill>
                              <a:prstClr val="black"/>
                            </a:solidFill>
                            <a:latin typeface="Cambria Math" panose="02040503050406030204" pitchFamily="18" charset="0"/>
                            <a:cs typeface="Times New Roman" panose="02020603050405020304" pitchFamily="18" charset="0"/>
                          </a:rPr>
                          <m:t>−</m:t>
                        </m:r>
                        <m:r>
                          <a:rPr lang="en-US" altLang="zh-TW" i="1" smtClean="0">
                            <a:latin typeface="Cambria Math" panose="02040503050406030204" pitchFamily="18" charset="0"/>
                          </a:rPr>
                          <m:t>𝑤</m:t>
                        </m:r>
                        <m:d>
                          <m:dPr>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solidFill>
                                  <a:prstClr val="black"/>
                                </a:solidFill>
                                <a:latin typeface="Cambria Math" panose="02040503050406030204" pitchFamily="18" charset="0"/>
                                <a:cs typeface="Times New Roman" panose="02020603050405020304" pitchFamily="18" charset="0"/>
                              </a:rPr>
                              <m:t>𝐬</m:t>
                            </m:r>
                          </m:e>
                        </m:d>
                      </m:e>
                    </m:nary>
                  </m:oMath>
                </a14:m>
                <a:r>
                  <a:rPr lang="en-US" altLang="zh-TW" dirty="0"/>
                  <a:t>]</a:t>
                </a:r>
                <a:r>
                  <a:rPr lang="en-US" altLang="zh-TW" kern="100" dirty="0">
                    <a:cs typeface="Times New Roman" panose="02020603050405020304" pitchFamily="18" charset="0"/>
                  </a:rPr>
                  <a:t> </a:t>
                </a:r>
                <a14:m>
                  <m:oMath xmlns:m="http://schemas.openxmlformats.org/officeDocument/2006/math">
                    <m:r>
                      <a:rPr lang="en-US" altLang="zh-TW" i="1" kern="100">
                        <a:latin typeface="Cambria Math" panose="02040503050406030204" pitchFamily="18" charset="0"/>
                        <a:cs typeface="Times New Roman" panose="02020603050405020304" pitchFamily="18" charset="0"/>
                      </a:rPr>
                      <m:t>𝑑𝐵</m:t>
                    </m:r>
                    <m:d>
                      <m:dPr>
                        <m:ctrlPr>
                          <a:rPr lang="zh-TW" altLang="zh-TW"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latin typeface="Cambria Math" panose="02040503050406030204" pitchFamily="18" charset="0"/>
                            <a:cs typeface="Times New Roman" panose="02020603050405020304" pitchFamily="18" charset="0"/>
                          </a:rPr>
                          <m:t>𝐬</m:t>
                        </m:r>
                      </m:e>
                    </m:d>
                    <m:r>
                      <a:rPr lang="en-US" altLang="zh-TW" kern="100">
                        <a:latin typeface="Cambria Math" panose="02040503050406030204" pitchFamily="18" charset="0"/>
                        <a:cs typeface="Times New Roman" panose="02020603050405020304" pitchFamily="18" charset="0"/>
                      </a:rPr>
                      <m:t>−</m:t>
                    </m:r>
                  </m:oMath>
                </a14:m>
                <a:r>
                  <a:rPr lang="zh-TW" altLang="zh-TW" kern="1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nary>
                      <m:naryPr>
                        <m:supHide m:val="on"/>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en-US" altLang="zh-TW" i="1" kern="100">
                                <a:solidFill>
                                  <a:prstClr val="black"/>
                                </a:solidFill>
                                <a:latin typeface="Cambria Math" panose="02040503050406030204" pitchFamily="18" charset="0"/>
                                <a:cs typeface="Times New Roman" panose="02020603050405020304" pitchFamily="18" charset="0"/>
                              </a:rPr>
                            </m:ctrlPr>
                          </m:sSubPr>
                          <m:e>
                            <m:r>
                              <a:rPr lang="en-US" altLang="zh-TW" i="1" kern="100">
                                <a:solidFill>
                                  <a:prstClr val="black"/>
                                </a:solidFill>
                                <a:latin typeface="Cambria Math" panose="02040503050406030204" pitchFamily="18" charset="0"/>
                                <a:cs typeface="Times New Roman" panose="02020603050405020304" pitchFamily="18" charset="0"/>
                              </a:rPr>
                              <m:t>𝐵</m:t>
                            </m:r>
                          </m:e>
                          <m:sub>
                            <m:r>
                              <a:rPr lang="en-US" altLang="zh-TW" i="1" kern="100">
                                <a:solidFill>
                                  <a:prstClr val="black"/>
                                </a:solidFill>
                                <a:latin typeface="Cambria Math" panose="02040503050406030204" pitchFamily="18" charset="0"/>
                                <a:cs typeface="Times New Roman" panose="02020603050405020304" pitchFamily="18" charset="0"/>
                              </a:rPr>
                              <m:t>𝐼</m:t>
                            </m:r>
                          </m:sub>
                        </m:sSub>
                      </m:sub>
                      <m:sup/>
                      <m:e>
                        <m:r>
                          <a:rPr lang="en-US" altLang="zh-TW" i="1" smtClean="0">
                            <a:latin typeface="Cambria Math" panose="02040503050406030204" pitchFamily="18" charset="0"/>
                          </a:rPr>
                          <m:t>𝑈</m:t>
                        </m:r>
                        <m:d>
                          <m:dPr>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solidFill>
                                  <a:prstClr val="black"/>
                                </a:solidFill>
                                <a:latin typeface="Cambria Math" panose="02040503050406030204" pitchFamily="18" charset="0"/>
                                <a:cs typeface="Times New Roman" panose="02020603050405020304" pitchFamily="18" charset="0"/>
                              </a:rPr>
                              <m:t>𝐬</m:t>
                            </m:r>
                            <m:r>
                              <a:rPr lang="en-US" altLang="zh-TW" i="1" kern="100">
                                <a:solidFill>
                                  <a:prstClr val="black"/>
                                </a:solidFill>
                                <a:latin typeface="Cambria Math" panose="02040503050406030204" pitchFamily="18" charset="0"/>
                                <a:cs typeface="Times New Roman" panose="02020603050405020304" pitchFamily="18" charset="0"/>
                              </a:rPr>
                              <m:t>,</m:t>
                            </m:r>
                            <m:r>
                              <a:rPr lang="en-US" altLang="zh-TW" b="1" i="1" kern="100">
                                <a:solidFill>
                                  <a:prstClr val="black"/>
                                </a:solidFill>
                                <a:latin typeface="Cambria Math" panose="02040503050406030204" pitchFamily="18" charset="0"/>
                                <a:cs typeface="Times New Roman" panose="02020603050405020304" pitchFamily="18" charset="0"/>
                              </a:rPr>
                              <m:t>𝐱</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m:t>
                            </m:r>
                            <m:r>
                              <a:rPr lang="en-US" altLang="zh-TW" i="1">
                                <a:latin typeface="Cambria Math" panose="02040503050406030204" pitchFamily="18" charset="0"/>
                              </a:rPr>
                              <m:t>𝑡</m:t>
                            </m:r>
                          </m:e>
                          <m:sub>
                            <m:r>
                              <a:rPr lang="en-US" altLang="zh-TW" i="1">
                                <a:latin typeface="Cambria Math" panose="02040503050406030204" pitchFamily="18" charset="0"/>
                              </a:rPr>
                              <m:t>𝑅𝑎</m:t>
                            </m:r>
                          </m:sub>
                        </m:sSub>
                        <m:d>
                          <m:dPr>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solidFill>
                                  <a:prstClr val="black"/>
                                </a:solidFill>
                                <a:latin typeface="Cambria Math" panose="02040503050406030204" pitchFamily="18" charset="0"/>
                                <a:cs typeface="Times New Roman" panose="02020603050405020304" pitchFamily="18" charset="0"/>
                              </a:rPr>
                              <m:t>𝐬</m:t>
                            </m:r>
                          </m:e>
                        </m:d>
                        <m:r>
                          <a:rPr lang="en-US" altLang="zh-TW" i="1" kern="100">
                            <a:solidFill>
                              <a:prstClr val="black"/>
                            </a:solidFill>
                            <a:latin typeface="Cambria Math" panose="02040503050406030204" pitchFamily="18" charset="0"/>
                            <a:cs typeface="Times New Roman" panose="020206030504050203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𝑝</m:t>
                            </m:r>
                          </m:sub>
                        </m:sSub>
                        <m:d>
                          <m:dPr>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solidFill>
                                  <a:prstClr val="black"/>
                                </a:solidFill>
                                <a:latin typeface="Cambria Math" panose="02040503050406030204" pitchFamily="18" charset="0"/>
                                <a:cs typeface="Times New Roman" panose="02020603050405020304" pitchFamily="18" charset="0"/>
                              </a:rPr>
                              <m:t>𝐬</m:t>
                            </m:r>
                          </m:e>
                        </m:d>
                        <m:r>
                          <a:rPr lang="en-US" altLang="zh-TW" b="1" i="1" kern="100">
                            <a:solidFill>
                              <a:prstClr val="black"/>
                            </a:solidFill>
                            <a:latin typeface="Cambria Math" panose="02040503050406030204" pitchFamily="18" charset="0"/>
                            <a:cs typeface="Times New Roman" panose="02020603050405020304" pitchFamily="18" charset="0"/>
                          </a:rPr>
                          <m:t>]</m:t>
                        </m:r>
                        <m:r>
                          <a:rPr lang="en-US" altLang="zh-TW" i="1" kern="100">
                            <a:solidFill>
                              <a:prstClr val="black"/>
                            </a:solidFill>
                            <a:latin typeface="Cambria Math" panose="02040503050406030204" pitchFamily="18" charset="0"/>
                            <a:cs typeface="Times New Roman" panose="02020603050405020304" pitchFamily="18" charset="0"/>
                          </a:rPr>
                          <m:t>𝑑𝐵</m:t>
                        </m:r>
                        <m:d>
                          <m:dPr>
                            <m:ctrlPr>
                              <a:rPr lang="zh-TW" altLang="zh-TW"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b="1" i="1" kern="100">
                                <a:solidFill>
                                  <a:prstClr val="black"/>
                                </a:solidFill>
                                <a:latin typeface="Cambria Math" panose="02040503050406030204" pitchFamily="18" charset="0"/>
                                <a:cs typeface="Times New Roman" panose="02020603050405020304" pitchFamily="18" charset="0"/>
                              </a:rPr>
                              <m:t>𝐬</m:t>
                            </m:r>
                          </m:e>
                        </m:d>
                      </m:e>
                    </m:nary>
                    <m:r>
                      <a:rPr lang="en-US" altLang="zh-TW" i="1" kern="100">
                        <a:solidFill>
                          <a:prstClr val="black"/>
                        </a:solidFill>
                        <a:latin typeface="Cambria Math" panose="02040503050406030204" pitchFamily="18" charset="0"/>
                        <a:cs typeface="Times New Roman" panose="02020603050405020304" pitchFamily="18" charset="0"/>
                      </a:rPr>
                      <m:t>, </m:t>
                    </m:r>
                    <m:r>
                      <a:rPr lang="en-US" altLang="zh-TW" b="1" kern="100">
                        <a:solidFill>
                          <a:prstClr val="black"/>
                        </a:solidFill>
                        <a:latin typeface="Cambria Math" panose="02040503050406030204" pitchFamily="18" charset="0"/>
                        <a:cs typeface="Times New Roman" panose="02020603050405020304" pitchFamily="18" charset="0"/>
                      </a:rPr>
                      <m:t>𝐱</m:t>
                    </m:r>
                    <m:r>
                      <a:rPr lang="en-US" altLang="zh-TW" i="1" kern="100">
                        <a:solidFill>
                          <a:prstClr val="black"/>
                        </a:solidFill>
                        <a:latin typeface="Cambria Math" panose="02040503050406030204" pitchFamily="18" charset="0"/>
                        <a:cs typeface="Cambria Math" panose="02040503050406030204" pitchFamily="18" charset="0"/>
                      </a:rPr>
                      <m:t>∈</m:t>
                    </m:r>
                    <m:sSub>
                      <m:sSubPr>
                        <m:ctrlPr>
                          <a:rPr lang="en-US" altLang="zh-TW" i="1" kern="100">
                            <a:solidFill>
                              <a:prstClr val="black"/>
                            </a:solidFill>
                            <a:latin typeface="Cambria Math" panose="02040503050406030204" pitchFamily="18" charset="0"/>
                          </a:rPr>
                        </m:ctrlPr>
                      </m:sSubPr>
                      <m:e>
                        <m:r>
                          <a:rPr lang="en-US" altLang="zh-TW" i="1" kern="100">
                            <a:solidFill>
                              <a:prstClr val="black"/>
                            </a:solidFill>
                            <a:latin typeface="Cambria Math" panose="02040503050406030204" pitchFamily="18" charset="0"/>
                          </a:rPr>
                          <m:t>𝐵</m:t>
                        </m:r>
                      </m:e>
                      <m:sub>
                        <m:r>
                          <a:rPr lang="en-US" altLang="zh-TW" i="1" kern="100">
                            <a:solidFill>
                              <a:prstClr val="black"/>
                            </a:solidFill>
                            <a:latin typeface="Cambria Math" panose="02040503050406030204" pitchFamily="18" charset="0"/>
                          </a:rPr>
                          <m:t>𝐼</m:t>
                        </m:r>
                      </m:sub>
                    </m:sSub>
                  </m:oMath>
                </a14:m>
                <a:endParaRPr lang="en-US" altLang="zh-TW" dirty="0"/>
              </a:p>
              <a:p>
                <a:pPr marL="342900" indent="-342900">
                  <a:buFont typeface="+mj-lt"/>
                  <a:buAutoNum type="arabicPeriod" startAt="2"/>
                </a:pPr>
                <a:r>
                  <a:rPr lang="en-US" altLang="zh-TW" b="1" kern="1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Interior problem by using the BIQM</a:t>
                </a:r>
                <a:endParaRPr lang="zh-TW" altLang="en-US" b="1" kern="1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a:p>
                <a:pPr marL="405000"/>
                <a14:m>
                  <m:oMathPara xmlns:m="http://schemas.openxmlformats.org/officeDocument/2006/math">
                    <m:oMathParaPr>
                      <m:jc m:val="left"/>
                    </m:oMathParaPr>
                    <m:oMath xmlns:m="http://schemas.openxmlformats.org/officeDocument/2006/math">
                      <m:r>
                        <a:rPr lang="en-US" altLang="zh-TW" i="1">
                          <a:solidFill>
                            <a:prstClr val="black"/>
                          </a:solidFill>
                          <a:latin typeface="Cambria Math" panose="02040503050406030204" pitchFamily="18" charset="0"/>
                          <a:cs typeface="Times New Roman" panose="02020603050405020304" pitchFamily="18" charset="0"/>
                        </a:rPr>
                        <m:t>0=</m:t>
                      </m:r>
                      <m:nary>
                        <m:naryPr>
                          <m:supHide m:val="on"/>
                          <m:ctrlPr>
                            <a:rPr lang="zh-TW" altLang="zh-TW" i="1">
                              <a:solidFill>
                                <a:prstClr val="black"/>
                              </a:solidFill>
                              <a:latin typeface="Cambria Math" panose="02040503050406030204" pitchFamily="18" charset="0"/>
                              <a:ea typeface="Cambria Math" panose="02040503050406030204" pitchFamily="18" charset="0"/>
                            </a:rPr>
                          </m:ctrlPr>
                        </m:naryPr>
                        <m:sub>
                          <m:sSub>
                            <m:sSubPr>
                              <m:ctrlPr>
                                <a:rPr lang="en-US" altLang="zh-TW" i="1">
                                  <a:solidFill>
                                    <a:prstClr val="black"/>
                                  </a:solidFill>
                                  <a:latin typeface="Cambria Math" panose="02040503050406030204" pitchFamily="18" charset="0"/>
                                  <a:cs typeface="Times New Roman" panose="02020603050405020304" pitchFamily="18" charset="0"/>
                                </a:rPr>
                              </m:ctrlPr>
                            </m:sSubPr>
                            <m:e>
                              <m:r>
                                <a:rPr lang="en-US" altLang="zh-TW" i="1">
                                  <a:solidFill>
                                    <a:prstClr val="black"/>
                                  </a:solidFill>
                                  <a:latin typeface="Cambria Math" panose="02040503050406030204" pitchFamily="18" charset="0"/>
                                  <a:cs typeface="Times New Roman" panose="02020603050405020304" pitchFamily="18" charset="0"/>
                                </a:rPr>
                                <m:t>𝐵</m:t>
                              </m:r>
                            </m:e>
                            <m:sub>
                              <m:r>
                                <a:rPr lang="en-US" altLang="zh-TW" i="1">
                                  <a:solidFill>
                                    <a:prstClr val="black"/>
                                  </a:solidFill>
                                  <a:latin typeface="Cambria Math" panose="02040503050406030204" pitchFamily="18" charset="0"/>
                                  <a:cs typeface="Times New Roman" panose="02020603050405020304" pitchFamily="18" charset="0"/>
                                </a:rPr>
                                <m:t>𝐼𝐼</m:t>
                              </m:r>
                            </m:sub>
                          </m:sSub>
                        </m:sub>
                        <m:sup/>
                        <m:e>
                          <m:r>
                            <a:rPr lang="en-US" altLang="zh-TW" b="0" i="1" smtClean="0">
                              <a:latin typeface="Cambria Math" panose="02040503050406030204" pitchFamily="18" charset="0"/>
                            </a:rPr>
                            <m:t>𝑇</m:t>
                          </m:r>
                          <m:d>
                            <m:dPr>
                              <m:ctrlPr>
                                <a:rPr lang="zh-TW" altLang="zh-TW" b="1" i="1">
                                  <a:solidFill>
                                    <a:prstClr val="black"/>
                                  </a:solidFill>
                                  <a:latin typeface="Cambria Math" panose="02040503050406030204" pitchFamily="18" charset="0"/>
                                  <a:ea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𝐬</m:t>
                              </m:r>
                              <m:r>
                                <a:rPr lang="en-US" altLang="zh-TW" b="1">
                                  <a:solidFill>
                                    <a:prstClr val="black"/>
                                  </a:solidFill>
                                  <a:latin typeface="Cambria Math" panose="02040503050406030204" pitchFamily="18" charset="0"/>
                                  <a:cs typeface="Times New Roman" panose="02020603050405020304" pitchFamily="18" charset="0"/>
                                </a:rPr>
                                <m:t>,</m:t>
                              </m:r>
                              <m:r>
                                <a:rPr lang="en-US" altLang="zh-TW" b="1">
                                  <a:solidFill>
                                    <a:prstClr val="black"/>
                                  </a:solidFill>
                                  <a:latin typeface="Cambria Math" panose="02040503050406030204" pitchFamily="18" charset="0"/>
                                  <a:cs typeface="Times New Roman" panose="02020603050405020304" pitchFamily="18" charset="0"/>
                                </a:rPr>
                                <m:t>𝐱</m:t>
                              </m:r>
                            </m:e>
                          </m:d>
                          <m:r>
                            <a:rPr lang="en-US" altLang="zh-TW" i="1">
                              <a:solidFill>
                                <a:prstClr val="black"/>
                              </a:solidFill>
                              <a:latin typeface="Cambria Math" panose="02040503050406030204" pitchFamily="18" charset="0"/>
                              <a:cs typeface="Times New Roman" panose="02020603050405020304" pitchFamily="18" charset="0"/>
                            </a:rPr>
                            <m:t>(</m:t>
                          </m:r>
                          <m:sSub>
                            <m:sSubPr>
                              <m:ctrlPr>
                                <a:rPr lang="en-US" altLang="zh-TW" i="1">
                                  <a:solidFill>
                                    <a:prstClr val="black"/>
                                  </a:solidFill>
                                  <a:latin typeface="Cambria Math" panose="02040503050406030204" pitchFamily="18" charset="0"/>
                                  <a:cs typeface="Times New Roman" panose="02020603050405020304" pitchFamily="18" charset="0"/>
                                </a:rPr>
                              </m:ctrlPr>
                            </m:sSubPr>
                            <m:e>
                              <m:r>
                                <a:rPr lang="en-US" altLang="zh-TW" b="0" i="1" smtClean="0">
                                  <a:solidFill>
                                    <a:prstClr val="black"/>
                                  </a:solidFill>
                                  <a:latin typeface="Cambria Math" panose="02040503050406030204" pitchFamily="18" charset="0"/>
                                  <a:cs typeface="Times New Roman" panose="02020603050405020304" pitchFamily="18" charset="0"/>
                                </a:rPr>
                                <m:t>𝑢</m:t>
                              </m:r>
                            </m:e>
                            <m:sub>
                              <m:r>
                                <a:rPr lang="en-US" altLang="zh-TW" i="1">
                                  <a:solidFill>
                                    <a:prstClr val="black"/>
                                  </a:solidFill>
                                  <a:latin typeface="Cambria Math" panose="02040503050406030204" pitchFamily="18" charset="0"/>
                                  <a:cs typeface="Times New Roman" panose="02020603050405020304" pitchFamily="18" charset="0"/>
                                </a:rPr>
                                <m:t>𝐼𝐼</m:t>
                              </m:r>
                            </m:sub>
                          </m:sSub>
                          <m:d>
                            <m:dPr>
                              <m:ctrlPr>
                                <a:rPr lang="zh-TW" altLang="zh-TW" b="1" i="1">
                                  <a:solidFill>
                                    <a:prstClr val="black"/>
                                  </a:solidFill>
                                  <a:latin typeface="Cambria Math" panose="02040503050406030204" pitchFamily="18" charset="0"/>
                                  <a:ea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𝐬</m:t>
                              </m:r>
                            </m:e>
                          </m:d>
                          <m:r>
                            <a:rPr lang="en-US" altLang="zh-TW" i="1">
                              <a:solidFill>
                                <a:prstClr val="black"/>
                              </a:solidFill>
                              <a:latin typeface="Cambria Math" panose="02040503050406030204" pitchFamily="18" charset="0"/>
                              <a:cs typeface="Times New Roman" panose="02020603050405020304" pitchFamily="18" charset="0"/>
                            </a:rPr>
                            <m:t>−</m:t>
                          </m:r>
                          <m:r>
                            <a:rPr lang="en-US" altLang="zh-TW" i="1" smtClean="0">
                              <a:latin typeface="Cambria Math" panose="02040503050406030204" pitchFamily="18" charset="0"/>
                            </a:rPr>
                            <m:t>𝑤</m:t>
                          </m:r>
                          <m:d>
                            <m:dPr>
                              <m:ctrlPr>
                                <a:rPr lang="zh-TW" altLang="zh-TW" b="1" i="1">
                                  <a:solidFill>
                                    <a:prstClr val="black"/>
                                  </a:solidFill>
                                  <a:latin typeface="Cambria Math" panose="02040503050406030204" pitchFamily="18" charset="0"/>
                                  <a:ea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𝐬</m:t>
                              </m:r>
                            </m:e>
                          </m:d>
                          <m:r>
                            <a:rPr lang="en-US" altLang="zh-TW" i="1">
                              <a:solidFill>
                                <a:prstClr val="black"/>
                              </a:solidFill>
                              <a:latin typeface="Cambria Math" panose="02040503050406030204" pitchFamily="18" charset="0"/>
                              <a:cs typeface="Times New Roman" panose="02020603050405020304" pitchFamily="18" charset="0"/>
                            </a:rPr>
                            <m:t>)</m:t>
                          </m:r>
                          <m:r>
                            <a:rPr lang="en-US" altLang="zh-TW" i="1">
                              <a:solidFill>
                                <a:prstClr val="black"/>
                              </a:solidFill>
                              <a:latin typeface="Cambria Math" panose="02040503050406030204" pitchFamily="18" charset="0"/>
                              <a:cs typeface="Times New Roman" panose="02020603050405020304" pitchFamily="18" charset="0"/>
                            </a:rPr>
                            <m:t>𝑑𝐵</m:t>
                          </m:r>
                          <m:d>
                            <m:dPr>
                              <m:ctrlPr>
                                <a:rPr lang="zh-TW" altLang="zh-TW" b="1" i="1">
                                  <a:solidFill>
                                    <a:prstClr val="black"/>
                                  </a:solidFill>
                                  <a:latin typeface="Cambria Math" panose="02040503050406030204" pitchFamily="18" charset="0"/>
                                  <a:ea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𝐬</m:t>
                              </m:r>
                            </m:e>
                          </m:d>
                        </m:e>
                      </m:nary>
                      <m:r>
                        <a:rPr lang="en-US" altLang="zh-TW" i="1">
                          <a:solidFill>
                            <a:prstClr val="black"/>
                          </a:solidFill>
                          <a:latin typeface="Cambria Math" panose="02040503050406030204" pitchFamily="18" charset="0"/>
                          <a:cs typeface="Times New Roman" panose="02020603050405020304" pitchFamily="18" charset="0"/>
                        </a:rPr>
                        <m:t>−</m:t>
                      </m:r>
                      <m:nary>
                        <m:naryPr>
                          <m:supHide m:val="on"/>
                          <m:ctrlPr>
                            <a:rPr lang="zh-TW" altLang="zh-TW" i="1">
                              <a:solidFill>
                                <a:prstClr val="black"/>
                              </a:solidFill>
                              <a:latin typeface="Cambria Math" panose="02040503050406030204" pitchFamily="18" charset="0"/>
                              <a:ea typeface="Cambria Math" panose="02040503050406030204" pitchFamily="18" charset="0"/>
                            </a:rPr>
                          </m:ctrlPr>
                        </m:naryPr>
                        <m:sub>
                          <m:sSub>
                            <m:sSubPr>
                              <m:ctrlPr>
                                <a:rPr lang="en-US" altLang="zh-TW" i="1">
                                  <a:solidFill>
                                    <a:prstClr val="black"/>
                                  </a:solidFill>
                                  <a:latin typeface="Cambria Math" panose="02040503050406030204" pitchFamily="18" charset="0"/>
                                  <a:cs typeface="Times New Roman" panose="02020603050405020304" pitchFamily="18" charset="0"/>
                                </a:rPr>
                              </m:ctrlPr>
                            </m:sSubPr>
                            <m:e>
                              <m:r>
                                <a:rPr lang="en-US" altLang="zh-TW" i="1">
                                  <a:solidFill>
                                    <a:prstClr val="black"/>
                                  </a:solidFill>
                                  <a:latin typeface="Cambria Math" panose="02040503050406030204" pitchFamily="18" charset="0"/>
                                  <a:cs typeface="Times New Roman" panose="02020603050405020304" pitchFamily="18" charset="0"/>
                                </a:rPr>
                                <m:t>𝐵</m:t>
                              </m:r>
                            </m:e>
                            <m:sub>
                              <m:r>
                                <a:rPr lang="en-US" altLang="zh-TW" i="1">
                                  <a:solidFill>
                                    <a:prstClr val="black"/>
                                  </a:solidFill>
                                  <a:latin typeface="Cambria Math" panose="02040503050406030204" pitchFamily="18" charset="0"/>
                                  <a:cs typeface="Times New Roman" panose="02020603050405020304" pitchFamily="18" charset="0"/>
                                </a:rPr>
                                <m:t>𝐼𝐼</m:t>
                              </m:r>
                            </m:sub>
                          </m:sSub>
                        </m:sub>
                        <m:sup/>
                        <m:e>
                          <m:r>
                            <a:rPr lang="en-US" altLang="zh-TW" i="1" smtClean="0">
                              <a:latin typeface="Cambria Math" panose="02040503050406030204" pitchFamily="18" charset="0"/>
                            </a:rPr>
                            <m:t>𝑈</m:t>
                          </m:r>
                          <m:d>
                            <m:dPr>
                              <m:ctrlPr>
                                <a:rPr lang="en-US" altLang="zh-TW" i="1">
                                  <a:solidFill>
                                    <a:prstClr val="black"/>
                                  </a:solidFill>
                                  <a:latin typeface="Cambria Math" panose="02040503050406030204" pitchFamily="18" charset="0"/>
                                  <a:cs typeface="Times New Roman" panose="02020603050405020304" pitchFamily="18" charset="0"/>
                                </a:rPr>
                              </m:ctrlPr>
                            </m:dPr>
                            <m:e>
                              <m:r>
                                <a:rPr lang="en-US" altLang="zh-TW" b="1" i="1">
                                  <a:solidFill>
                                    <a:prstClr val="black"/>
                                  </a:solidFill>
                                  <a:latin typeface="Cambria Math" panose="02040503050406030204" pitchFamily="18" charset="0"/>
                                  <a:cs typeface="Times New Roman" panose="02020603050405020304" pitchFamily="18" charset="0"/>
                                </a:rPr>
                                <m:t>𝐬</m:t>
                              </m:r>
                              <m:r>
                                <a:rPr lang="en-US" altLang="zh-TW" b="1">
                                  <a:solidFill>
                                    <a:prstClr val="black"/>
                                  </a:solidFill>
                                  <a:latin typeface="Cambria Math" panose="02040503050406030204" pitchFamily="18" charset="0"/>
                                  <a:cs typeface="Times New Roman" panose="02020603050405020304" pitchFamily="18" charset="0"/>
                                </a:rPr>
                                <m:t>,</m:t>
                              </m:r>
                              <m:r>
                                <a:rPr lang="en-US" altLang="zh-TW" b="1" i="1">
                                  <a:solidFill>
                                    <a:prstClr val="black"/>
                                  </a:solidFill>
                                  <a:latin typeface="Cambria Math" panose="02040503050406030204" pitchFamily="18" charset="0"/>
                                  <a:cs typeface="Times New Roman" panose="02020603050405020304" pitchFamily="18" charset="0"/>
                                </a:rPr>
                                <m:t>𝐱</m:t>
                              </m:r>
                            </m:e>
                          </m:d>
                          <m:d>
                            <m:dPr>
                              <m:ctrlPr>
                                <a:rPr lang="en-US" altLang="zh-TW" i="1">
                                  <a:solidFill>
                                    <a:prstClr val="black"/>
                                  </a:solidFill>
                                  <a:latin typeface="Cambria Math" panose="02040503050406030204" pitchFamily="18" charset="0"/>
                                  <a:cs typeface="Times New Roman" panose="02020603050405020304" pitchFamily="18" charset="0"/>
                                </a:rPr>
                              </m:ctrlPr>
                            </m:dPr>
                            <m:e>
                              <m:sSub>
                                <m:sSubPr>
                                  <m:ctrlPr>
                                    <a:rPr lang="en-US" altLang="zh-TW" i="1">
                                      <a:solidFill>
                                        <a:prstClr val="black"/>
                                      </a:solidFill>
                                      <a:latin typeface="Cambria Math" panose="02040503050406030204" pitchFamily="18" charset="0"/>
                                      <a:cs typeface="Times New Roman" panose="02020603050405020304" pitchFamily="18" charset="0"/>
                                    </a:rPr>
                                  </m:ctrlPr>
                                </m:sSubPr>
                                <m:e>
                                  <m:r>
                                    <a:rPr lang="en-US" altLang="zh-TW" b="0" i="1" smtClean="0">
                                      <a:latin typeface="Cambria Math" panose="02040503050406030204" pitchFamily="18" charset="0"/>
                                    </a:rPr>
                                    <m:t>𝑡</m:t>
                                  </m:r>
                                </m:e>
                                <m:sub>
                                  <m:r>
                                    <a:rPr lang="en-US" altLang="zh-TW" i="1">
                                      <a:solidFill>
                                        <a:prstClr val="black"/>
                                      </a:solidFill>
                                      <a:latin typeface="Cambria Math" panose="02040503050406030204" pitchFamily="18" charset="0"/>
                                      <a:cs typeface="Times New Roman" panose="02020603050405020304" pitchFamily="18" charset="0"/>
                                    </a:rPr>
                                    <m:t>𝐼𝐼</m:t>
                                  </m:r>
                                </m:sub>
                              </m:sSub>
                              <m:d>
                                <m:dPr>
                                  <m:ctrlPr>
                                    <a:rPr lang="en-US" altLang="zh-TW" i="1">
                                      <a:solidFill>
                                        <a:prstClr val="black"/>
                                      </a:solidFill>
                                      <a:latin typeface="Cambria Math" panose="02040503050406030204" pitchFamily="18" charset="0"/>
                                      <a:cs typeface="Times New Roman" panose="02020603050405020304" pitchFamily="18" charset="0"/>
                                    </a:rPr>
                                  </m:ctrlPr>
                                </m:dPr>
                                <m:e>
                                  <m:r>
                                    <a:rPr lang="en-US" altLang="zh-TW" b="1" i="1">
                                      <a:solidFill>
                                        <a:prstClr val="black"/>
                                      </a:solidFill>
                                      <a:latin typeface="Cambria Math" panose="02040503050406030204" pitchFamily="18" charset="0"/>
                                      <a:cs typeface="Times New Roman" panose="02020603050405020304" pitchFamily="18" charset="0"/>
                                    </a:rPr>
                                    <m:t>𝐬</m:t>
                                  </m:r>
                                </m:e>
                              </m:d>
                              <m:r>
                                <a:rPr lang="en-US" altLang="zh-TW" i="1">
                                  <a:solidFill>
                                    <a:prstClr val="black"/>
                                  </a:solidFill>
                                  <a:latin typeface="Cambria Math" panose="02040503050406030204" pitchFamily="18" charset="0"/>
                                  <a:cs typeface="Times New Roman" panose="020206030504050203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𝑝</m:t>
                                  </m:r>
                                </m:sub>
                              </m:sSub>
                              <m:d>
                                <m:dPr>
                                  <m:ctrlPr>
                                    <a:rPr lang="en-US" altLang="zh-TW" b="1" i="1">
                                      <a:solidFill>
                                        <a:prstClr val="black"/>
                                      </a:solidFill>
                                      <a:latin typeface="Cambria Math" panose="02040503050406030204" pitchFamily="18" charset="0"/>
                                    </a:rPr>
                                  </m:ctrlPr>
                                </m:dPr>
                                <m:e>
                                  <m:r>
                                    <a:rPr lang="en-US" altLang="zh-TW" b="1">
                                      <a:solidFill>
                                        <a:prstClr val="black"/>
                                      </a:solidFill>
                                      <a:latin typeface="Cambria Math" panose="02040503050406030204" pitchFamily="18" charset="0"/>
                                    </a:rPr>
                                    <m:t>𝐬</m:t>
                                  </m:r>
                                </m:e>
                              </m:d>
                            </m:e>
                          </m:d>
                          <m:r>
                            <a:rPr lang="en-US" altLang="zh-TW" i="1">
                              <a:solidFill>
                                <a:prstClr val="black"/>
                              </a:solidFill>
                              <a:latin typeface="Cambria Math" panose="02040503050406030204" pitchFamily="18" charset="0"/>
                              <a:cs typeface="Times New Roman" panose="02020603050405020304" pitchFamily="18" charset="0"/>
                            </a:rPr>
                            <m:t>𝑑𝐵</m:t>
                          </m:r>
                          <m:d>
                            <m:dPr>
                              <m:ctrlPr>
                                <a:rPr lang="en-US" altLang="zh-TW" i="1">
                                  <a:solidFill>
                                    <a:prstClr val="black"/>
                                  </a:solidFill>
                                  <a:latin typeface="Cambria Math" panose="02040503050406030204" pitchFamily="18" charset="0"/>
                                  <a:cs typeface="Times New Roman" panose="02020603050405020304" pitchFamily="18" charset="0"/>
                                </a:rPr>
                              </m:ctrlPr>
                            </m:dPr>
                            <m:e>
                              <m:r>
                                <a:rPr lang="en-US" altLang="zh-TW" b="1" i="1">
                                  <a:solidFill>
                                    <a:prstClr val="black"/>
                                  </a:solidFill>
                                  <a:latin typeface="Cambria Math" panose="02040503050406030204" pitchFamily="18" charset="0"/>
                                  <a:cs typeface="Times New Roman" panose="02020603050405020304" pitchFamily="18" charset="0"/>
                                </a:rPr>
                                <m:t>𝐬</m:t>
                              </m:r>
                            </m:e>
                          </m:d>
                        </m:e>
                      </m:nary>
                      <m:r>
                        <a:rPr lang="en-US" altLang="zh-TW" i="1">
                          <a:solidFill>
                            <a:prstClr val="black"/>
                          </a:solidFill>
                          <a:latin typeface="Cambria Math" panose="02040503050406030204" pitchFamily="18" charset="0"/>
                          <a:cs typeface="Times New Roman" panose="02020603050405020304" pitchFamily="18" charset="0"/>
                        </a:rPr>
                        <m:t>, </m:t>
                      </m:r>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sSub>
                        <m:sSubPr>
                          <m:ctrlPr>
                            <a:rPr lang="en-US"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𝐵</m:t>
                          </m:r>
                        </m:e>
                        <m:sub>
                          <m:r>
                            <a:rPr lang="en-US" altLang="zh-TW" i="1">
                              <a:solidFill>
                                <a:prstClr val="black"/>
                              </a:solidFill>
                              <a:latin typeface="Cambria Math" panose="02040503050406030204" pitchFamily="18" charset="0"/>
                            </a:rPr>
                            <m:t>𝐼𝐼</m:t>
                          </m:r>
                        </m:sub>
                      </m:sSub>
                    </m:oMath>
                  </m:oMathPara>
                </a14:m>
                <a:endParaRPr lang="en-US" altLang="zh-TW" dirty="0">
                  <a:solidFill>
                    <a:prstClr val="black"/>
                  </a:solidFill>
                  <a:latin typeface="標楷體" panose="03000509000000000000" pitchFamily="65" charset="-120"/>
                  <a:cs typeface="Cambria Math" panose="02040503050406030204" pitchFamily="18" charset="0"/>
                </a:endParaRPr>
              </a:p>
              <a:p>
                <a:pPr marL="342900" indent="-342900">
                  <a:buFont typeface="+mj-lt"/>
                  <a:buAutoNum type="arabicPeriod" startAt="3"/>
                </a:pPr>
                <a:r>
                  <a:rPr lang="en-US" altLang="zh-TW"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Displacement continuity condition on the artificial interface</a:t>
                </a:r>
              </a:p>
              <a:p>
                <a:pPr marL="405000"/>
                <a14:m>
                  <m:oMath xmlns:m="http://schemas.openxmlformats.org/officeDocument/2006/math">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u</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u</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𝐼𝐼</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=0</m:t>
                    </m:r>
                  </m:oMath>
                </a14:m>
                <a:r>
                  <a:rPr lang="zh-TW" altLang="en-US" dirty="0"/>
                  <a:t> </a:t>
                </a:r>
                <a14:m>
                  <m:oMath xmlns:m="http://schemas.openxmlformats.org/officeDocument/2006/math">
                    <m:r>
                      <a:rPr lang="zh-TW" altLang="en-US" i="1" dirty="0">
                        <a:latin typeface="Cambria Math" panose="02040503050406030204" pitchFamily="18" charset="0"/>
                      </a:rPr>
                      <m:t>⟹</m:t>
                    </m:r>
                  </m:oMath>
                </a14:m>
                <a:r>
                  <a:rPr lang="zh-TW" altLang="en-US" dirty="0"/>
                  <a:t> </a:t>
                </a:r>
                <a14:m>
                  <m:oMath xmlns:m="http://schemas.openxmlformats.org/officeDocument/2006/math">
                    <m:sSub>
                      <m:sSubPr>
                        <m:ctrlPr>
                          <a:rPr lang="en-US"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𝑢</m:t>
                        </m:r>
                      </m:e>
                      <m:sub>
                        <m:r>
                          <a:rPr lang="en-US" altLang="zh-TW" i="1">
                            <a:solidFill>
                              <a:prstClr val="black"/>
                            </a:solidFill>
                            <a:latin typeface="Cambria Math" panose="02040503050406030204" pitchFamily="18" charset="0"/>
                          </a:rPr>
                          <m:t>𝑅𝑎</m:t>
                        </m:r>
                      </m:sub>
                    </m:sSub>
                    <m:d>
                      <m:dPr>
                        <m:ctrlPr>
                          <a:rPr lang="en-US" altLang="zh-TW" i="1">
                            <a:solidFill>
                              <a:prstClr val="black"/>
                            </a:solidFill>
                            <a:latin typeface="Cambria Math" panose="02040503050406030204" pitchFamily="18" charset="0"/>
                          </a:rPr>
                        </m:ctrlPr>
                      </m:dPr>
                      <m:e>
                        <m:r>
                          <a:rPr lang="en-US" altLang="zh-TW" b="1">
                            <a:solidFill>
                              <a:prstClr val="black"/>
                            </a:solidFill>
                            <a:latin typeface="Cambria Math" panose="02040503050406030204" pitchFamily="18" charset="0"/>
                          </a:rPr>
                          <m:t>𝐱</m:t>
                        </m:r>
                      </m:e>
                    </m:d>
                    <m:r>
                      <a:rPr lang="en-US" altLang="zh-TW">
                        <a:solidFill>
                          <a:prstClr val="black"/>
                        </a:solidFill>
                        <a:latin typeface="Cambria Math" panose="02040503050406030204" pitchFamily="18" charset="0"/>
                      </a:rPr>
                      <m:t>−</m:t>
                    </m:r>
                  </m:oMath>
                </a14:m>
                <a:r>
                  <a:rPr lang="zh-TW" altLang="zh-TW" dirty="0">
                    <a:solidFill>
                      <a:srgbClr val="000000"/>
                    </a:solidFill>
                    <a:ea typeface="Cambria Math" panose="02040503050406030204" pitchFamily="18" charset="0"/>
                    <a:cs typeface="Times New Roman" panose="02020603050405020304" pitchFamily="18" charset="0"/>
                  </a:rPr>
                  <a:t> </a:t>
                </a:r>
                <a14:m>
                  <m:oMath xmlns:m="http://schemas.openxmlformats.org/officeDocument/2006/math">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u</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𝐼𝐼</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u</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𝐼𝑛</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標楷體" panose="03000509000000000000" pitchFamily="65" charset="-120"/>
                            <a:cs typeface="Times New Roman" panose="02020603050405020304" pitchFamily="18" charset="0"/>
                          </a:rPr>
                          <m:t>u</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𝑅𝑒</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i="1">
                        <a:solidFill>
                          <a:prstClr val="black"/>
                        </a:solidFill>
                        <a:latin typeface="Cambria Math" panose="02040503050406030204" pitchFamily="18" charset="0"/>
                        <a:cs typeface="Times New Roman" panose="02020603050405020304" pitchFamily="18" charset="0"/>
                      </a:rPr>
                      <m:t>, </m:t>
                    </m:r>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sSub>
                      <m:sSubPr>
                        <m:ctrlPr>
                          <a:rPr lang="zh-TW" altLang="zh-TW" i="1">
                            <a:latin typeface="Cambria Math" panose="02040503050406030204" pitchFamily="18" charset="0"/>
                          </a:rPr>
                        </m:ctrlPr>
                      </m:sSubPr>
                      <m:e>
                        <m:r>
                          <a:rPr lang="en-US" altLang="zh-TW" i="1">
                            <a:latin typeface="Cambria Math" panose="02040503050406030204" pitchFamily="18" charset="0"/>
                          </a:rPr>
                          <m:t>𝐵</m:t>
                        </m:r>
                      </m:e>
                      <m:sub>
                        <m:acc>
                          <m:accPr>
                            <m:chr m:val="̅"/>
                            <m:ctrlPr>
                              <a:rPr lang="zh-TW" altLang="zh-TW" i="1">
                                <a:latin typeface="Cambria Math" panose="02040503050406030204" pitchFamily="18" charset="0"/>
                              </a:rPr>
                            </m:ctrlPr>
                          </m:accPr>
                          <m:e>
                            <m:r>
                              <a:rPr lang="en-US" altLang="zh-TW" i="1">
                                <a:latin typeface="Cambria Math" panose="02040503050406030204" pitchFamily="18" charset="0"/>
                              </a:rPr>
                              <m:t>𝑔</m:t>
                            </m:r>
                          </m:e>
                        </m:acc>
                      </m:sub>
                    </m:sSub>
                    <m:r>
                      <a:rPr lang="en-US" altLang="zh-TW">
                        <a:latin typeface="Cambria Math" panose="02040503050406030204" pitchFamily="18" charset="0"/>
                      </a:rPr>
                      <m:t>(</m:t>
                    </m:r>
                    <m:sSub>
                      <m:sSubPr>
                        <m:ctrlPr>
                          <a:rPr lang="zh-TW" altLang="zh-TW" i="1">
                            <a:latin typeface="Cambria Math" panose="02040503050406030204" pitchFamily="18" charset="0"/>
                          </a:rPr>
                        </m:ctrlPr>
                      </m:sSubPr>
                      <m:e>
                        <m:r>
                          <a:rPr lang="en-US" altLang="zh-TW" i="1">
                            <a:latin typeface="Cambria Math" panose="02040503050406030204" pitchFamily="18" charset="0"/>
                          </a:rPr>
                          <m:t>𝐵</m:t>
                        </m:r>
                      </m:e>
                      <m:sub>
                        <m:acc>
                          <m:accPr>
                            <m:chr m:val="̅"/>
                            <m:ctrlPr>
                              <a:rPr lang="zh-TW" altLang="zh-TW" i="1">
                                <a:latin typeface="Cambria Math" panose="02040503050406030204" pitchFamily="18" charset="0"/>
                              </a:rPr>
                            </m:ctrlPr>
                          </m:accPr>
                          <m:e>
                            <m:r>
                              <a:rPr lang="en-US" altLang="zh-TW" i="1">
                                <a:latin typeface="Cambria Math" panose="02040503050406030204" pitchFamily="18" charset="0"/>
                              </a:rPr>
                              <m:t>h</m:t>
                            </m:r>
                          </m:e>
                        </m:acc>
                      </m:sub>
                    </m:sSub>
                    <m:r>
                      <a:rPr lang="en-US" altLang="zh-TW">
                        <a:latin typeface="Cambria Math" panose="02040503050406030204" pitchFamily="18" charset="0"/>
                      </a:rPr>
                      <m:t>)</m:t>
                    </m:r>
                  </m:oMath>
                </a14:m>
                <a:endParaRPr lang="en-US" altLang="zh-TW" dirty="0"/>
              </a:p>
              <a:p>
                <a:pPr marL="342900" indent="-342900">
                  <a:buFont typeface="+mj-lt"/>
                  <a:buAutoNum type="arabicPeriod" startAt="4"/>
                </a:pPr>
                <a:r>
                  <a:rPr lang="en-US" altLang="zh-TW"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Force equilibrium condition on the artificial interface</a:t>
                </a:r>
              </a:p>
              <a:p>
                <a:pPr marL="405000"/>
                <a14:m>
                  <m:oMath xmlns:m="http://schemas.openxmlformats.org/officeDocument/2006/math">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t</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t</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𝐼𝐼</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=0</m:t>
                    </m:r>
                    <m:r>
                      <a:rPr lang="zh-TW" altLang="en-US" i="1" dirty="0">
                        <a:latin typeface="Cambria Math" panose="02040503050406030204" pitchFamily="18" charset="0"/>
                      </a:rPr>
                      <m:t>⟹</m:t>
                    </m:r>
                  </m:oMath>
                </a14:m>
                <a:r>
                  <a:rPr lang="zh-TW" altLang="zh-TW" dirty="0">
                    <a:solidFill>
                      <a:srgbClr val="000000"/>
                    </a:solidFill>
                    <a:ea typeface="Cambria Math" panose="02040503050406030204" pitchFamily="18" charset="0"/>
                    <a:cs typeface="Times New Roman" panose="02020603050405020304" pitchFamily="18" charset="0"/>
                  </a:rPr>
                  <a:t> </a:t>
                </a:r>
                <a14:m>
                  <m:oMath xmlns:m="http://schemas.openxmlformats.org/officeDocument/2006/math">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t</m:t>
                        </m:r>
                      </m:e>
                      <m:sub>
                        <m:r>
                          <a:rPr lang="en-US"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𝑅𝑎</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t</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𝐼𝐼</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oMath>
                </a14:m>
                <a:r>
                  <a:rPr lang="en-US" altLang="zh-TW" b="1" dirty="0">
                    <a:solidFill>
                      <a:srgbClr val="000000"/>
                    </a:solidFill>
                    <a:ea typeface="標楷體" panose="03000509000000000000" pitchFamily="65" charset="-120"/>
                    <a:cs typeface="Times New Roman" panose="02020603050405020304" pitchFamily="18" charset="0"/>
                  </a:rPr>
                  <a:t> </a:t>
                </a:r>
                <a14:m>
                  <m:oMath xmlns:m="http://schemas.openxmlformats.org/officeDocument/2006/math">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t</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𝐼𝑛</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m:t>
                    </m:r>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t</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𝑅𝑒</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oMath>
                </a14:m>
                <a:r>
                  <a:rPr lang="en-US" altLang="zh-TW" dirty="0">
                    <a:solidFill>
                      <a:prstClr val="black"/>
                    </a:solidFill>
                    <a:cs typeface="Times New Roman" panose="02020603050405020304" pitchFamily="18" charset="0"/>
                  </a:rPr>
                  <a:t> </a:t>
                </a:r>
                <a14:m>
                  <m:oMath xmlns:m="http://schemas.openxmlformats.org/officeDocument/2006/math">
                    <m:r>
                      <a:rPr lang="en-US" altLang="zh-TW" i="1">
                        <a:solidFill>
                          <a:prstClr val="black"/>
                        </a:solidFill>
                        <a:latin typeface="Cambria Math" panose="02040503050406030204" pitchFamily="18" charset="0"/>
                        <a:cs typeface="Times New Roman" panose="02020603050405020304" pitchFamily="18" charset="0"/>
                      </a:rPr>
                      <m:t>, </m:t>
                    </m:r>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sSub>
                      <m:sSubPr>
                        <m:ctrlPr>
                          <a:rPr lang="zh-TW" altLang="zh-TW" i="1">
                            <a:latin typeface="Cambria Math" panose="02040503050406030204" pitchFamily="18" charset="0"/>
                          </a:rPr>
                        </m:ctrlPr>
                      </m:sSubPr>
                      <m:e>
                        <m:r>
                          <a:rPr lang="en-US" altLang="zh-TW" i="1">
                            <a:latin typeface="Cambria Math" panose="02040503050406030204" pitchFamily="18" charset="0"/>
                          </a:rPr>
                          <m:t>𝐵</m:t>
                        </m:r>
                      </m:e>
                      <m:sub>
                        <m:acc>
                          <m:accPr>
                            <m:chr m:val="̅"/>
                            <m:ctrlPr>
                              <a:rPr lang="zh-TW" altLang="zh-TW" i="1">
                                <a:latin typeface="Cambria Math" panose="02040503050406030204" pitchFamily="18" charset="0"/>
                              </a:rPr>
                            </m:ctrlPr>
                          </m:accPr>
                          <m:e>
                            <m:r>
                              <a:rPr lang="en-US" altLang="zh-TW" i="1">
                                <a:latin typeface="Cambria Math" panose="02040503050406030204" pitchFamily="18" charset="0"/>
                              </a:rPr>
                              <m:t>𝑔</m:t>
                            </m:r>
                          </m:e>
                        </m:acc>
                      </m:sub>
                    </m:sSub>
                    <m:r>
                      <a:rPr lang="en-US" altLang="zh-TW">
                        <a:latin typeface="Cambria Math" panose="02040503050406030204" pitchFamily="18" charset="0"/>
                      </a:rPr>
                      <m:t>(</m:t>
                    </m:r>
                    <m:sSub>
                      <m:sSubPr>
                        <m:ctrlPr>
                          <a:rPr lang="zh-TW" altLang="zh-TW" i="1">
                            <a:latin typeface="Cambria Math" panose="02040503050406030204" pitchFamily="18" charset="0"/>
                          </a:rPr>
                        </m:ctrlPr>
                      </m:sSubPr>
                      <m:e>
                        <m:r>
                          <a:rPr lang="en-US" altLang="zh-TW" i="1">
                            <a:latin typeface="Cambria Math" panose="02040503050406030204" pitchFamily="18" charset="0"/>
                          </a:rPr>
                          <m:t>𝐵</m:t>
                        </m:r>
                      </m:e>
                      <m:sub>
                        <m:acc>
                          <m:accPr>
                            <m:chr m:val="̅"/>
                            <m:ctrlPr>
                              <a:rPr lang="zh-TW" altLang="zh-TW" i="1">
                                <a:latin typeface="Cambria Math" panose="02040503050406030204" pitchFamily="18" charset="0"/>
                              </a:rPr>
                            </m:ctrlPr>
                          </m:accPr>
                          <m:e>
                            <m:r>
                              <a:rPr lang="en-US" altLang="zh-TW" i="1">
                                <a:latin typeface="Cambria Math" panose="02040503050406030204" pitchFamily="18" charset="0"/>
                              </a:rPr>
                              <m:t>h</m:t>
                            </m:r>
                          </m:e>
                        </m:acc>
                      </m:sub>
                    </m:sSub>
                    <m:r>
                      <a:rPr lang="en-US" altLang="zh-TW">
                        <a:latin typeface="Cambria Math" panose="02040503050406030204" pitchFamily="18" charset="0"/>
                      </a:rPr>
                      <m:t>)</m:t>
                    </m:r>
                  </m:oMath>
                </a14:m>
                <a:endParaRPr lang="en-US" altLang="zh-TW" dirty="0"/>
              </a:p>
              <a:p>
                <a:pPr marL="342900" indent="-342900">
                  <a:buFont typeface="+mj-lt"/>
                  <a:buAutoNum type="arabicPeriod" startAt="5"/>
                </a:pPr>
                <a:r>
                  <a:rPr lang="en-US" altLang="zh-TW"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Traction free boundary condition on the hill border</a:t>
                </a:r>
              </a:p>
              <a:p>
                <a:pPr marL="405000"/>
                <a14:m>
                  <m:oMath xmlns:m="http://schemas.openxmlformats.org/officeDocument/2006/math">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t</m:t>
                        </m:r>
                      </m:e>
                      <m:sub>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𝐼𝐼</m:t>
                        </m:r>
                      </m:sub>
                    </m:sSub>
                    <m:d>
                      <m:dPr>
                        <m:ctrlPr>
                          <a:rPr lang="zh-TW" altLang="zh-TW" i="1">
                            <a:solidFill>
                              <a:srgbClr val="000000"/>
                            </a:solidFill>
                            <a:latin typeface="Cambria Math" panose="02040503050406030204" pitchFamily="18" charset="0"/>
                            <a:ea typeface="Cambria Math" panose="02040503050406030204" pitchFamily="18" charset="0"/>
                          </a:rPr>
                        </m:ctrlPr>
                      </m:dPr>
                      <m:e>
                        <m:r>
                          <a:rPr lang="en-US" altLang="zh-TW" b="1"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i="1">
                        <a:solidFill>
                          <a:srgbClr val="000000"/>
                        </a:solidFill>
                        <a:latin typeface="Cambria Math" panose="02040503050406030204" pitchFamily="18" charset="0"/>
                        <a:ea typeface="標楷體" panose="03000509000000000000" pitchFamily="65" charset="-120"/>
                        <a:cs typeface="Times New Roman" panose="02020603050405020304" pitchFamily="18" charset="0"/>
                      </a:rPr>
                      <m:t>=0</m:t>
                    </m:r>
                  </m:oMath>
                </a14:m>
                <a:r>
                  <a:rPr lang="en-US" altLang="zh-TW" dirty="0"/>
                  <a:t>,</a:t>
                </a:r>
                <a:r>
                  <a:rPr lang="en-US" altLang="zh-TW" b="1" dirty="0">
                    <a:solidFill>
                      <a:prstClr val="black"/>
                    </a:solidFill>
                    <a:cs typeface="Times New Roman" panose="02020603050405020304" pitchFamily="18" charset="0"/>
                  </a:rPr>
                  <a:t> </a:t>
                </a:r>
                <a14:m>
                  <m:oMath xmlns:m="http://schemas.openxmlformats.org/officeDocument/2006/math">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oMath>
                </a14:m>
                <a:r>
                  <a:rPr lang="zh-TW" altLang="zh-TW" dirty="0">
                    <a:solidFill>
                      <a:srgbClr val="000000"/>
                    </a:solidFill>
                    <a:ea typeface="Cambria Math" panose="02040503050406030204" pitchFamily="18" charset="0"/>
                    <a:cs typeface="Times New Roman" panose="02020603050405020304" pitchFamily="18" charset="0"/>
                  </a:rPr>
                  <a:t> </a:t>
                </a:r>
                <a14:m>
                  <m:oMath xmlns:m="http://schemas.openxmlformats.org/officeDocument/2006/math">
                    <m:sSub>
                      <m:sSubPr>
                        <m:ctrlPr>
                          <a:rPr lang="zh-TW" altLang="zh-TW"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e>
                      <m:sub>
                        <m:r>
                          <m:rPr>
                            <m:sty m:val="p"/>
                          </m:rPr>
                          <a:rPr lang="en-US" altLang="zh-TW">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h</m:t>
                        </m:r>
                      </m:sub>
                    </m:sSub>
                  </m:oMath>
                </a14:m>
                <a:endParaRPr lang="en-US" altLang="zh-TW" dirty="0"/>
              </a:p>
              <a:p>
                <a:pPr marL="342900" indent="-342900">
                  <a:buFont typeface="+mj-lt"/>
                  <a:buAutoNum type="arabicPeriod" startAt="6"/>
                </a:pPr>
                <a:r>
                  <a:rPr lang="en-US" altLang="zh-TW"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Traction free boundary conditions along the horizontal ground surface</a:t>
                </a:r>
              </a:p>
              <a:p>
                <a:pPr marL="405000"/>
                <a14:m>
                  <m:oMath xmlns:m="http://schemas.openxmlformats.org/officeDocument/2006/math">
                    <m:sSub>
                      <m:sSubPr>
                        <m:ctrlPr>
                          <a:rPr lang="en-US"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𝑢</m:t>
                        </m:r>
                      </m:e>
                      <m:sub>
                        <m:r>
                          <a:rPr lang="en-US" altLang="zh-TW" i="1">
                            <a:solidFill>
                              <a:prstClr val="black"/>
                            </a:solidFill>
                            <a:latin typeface="Cambria Math" panose="02040503050406030204" pitchFamily="18" charset="0"/>
                          </a:rPr>
                          <m:t>𝐼</m:t>
                        </m:r>
                      </m:sub>
                    </m:sSub>
                    <m:d>
                      <m:dPr>
                        <m:ctrlPr>
                          <a:rPr lang="en-US" altLang="zh-TW" b="1" i="1">
                            <a:solidFill>
                              <a:prstClr val="black"/>
                            </a:solidFill>
                            <a:latin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sSub>
                          <m:sSubPr>
                            <m:ctrlPr>
                              <a:rPr lang="zh-TW"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𝐵</m:t>
                            </m:r>
                          </m:e>
                          <m:sub>
                            <m:acc>
                              <m:accPr>
                                <m:chr m:val="̅"/>
                                <m:ctrlPr>
                                  <a:rPr lang="zh-TW" altLang="zh-TW" i="1">
                                    <a:solidFill>
                                      <a:prstClr val="black"/>
                                    </a:solidFill>
                                    <a:latin typeface="Cambria Math" panose="02040503050406030204" pitchFamily="18" charset="0"/>
                                  </a:rPr>
                                </m:ctrlPr>
                              </m:accPr>
                              <m:e>
                                <m:r>
                                  <a:rPr lang="en-US" altLang="zh-TW" i="1">
                                    <a:solidFill>
                                      <a:prstClr val="black"/>
                                    </a:solidFill>
                                    <a:latin typeface="Cambria Math" panose="02040503050406030204" pitchFamily="18" charset="0"/>
                                  </a:rPr>
                                  <m:t>𝑔</m:t>
                                </m:r>
                              </m:e>
                            </m:acc>
                          </m:sub>
                        </m:sSub>
                      </m:e>
                    </m:d>
                    <m:r>
                      <a:rPr lang="en-US" altLang="zh-TW" b="1" i="1">
                        <a:solidFill>
                          <a:prstClr val="black"/>
                        </a:solidFill>
                        <a:latin typeface="Cambria Math" panose="02040503050406030204" pitchFamily="18" charset="0"/>
                      </a:rPr>
                      <m:t>=</m:t>
                    </m:r>
                    <m:sSub>
                      <m:sSubPr>
                        <m:ctrlPr>
                          <a:rPr lang="en-US"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𝑢</m:t>
                        </m:r>
                      </m:e>
                      <m:sub>
                        <m:r>
                          <a:rPr lang="en-US" altLang="zh-TW" i="1">
                            <a:solidFill>
                              <a:prstClr val="black"/>
                            </a:solidFill>
                            <a:latin typeface="Cambria Math" panose="02040503050406030204" pitchFamily="18" charset="0"/>
                          </a:rPr>
                          <m:t>𝐼</m:t>
                        </m:r>
                      </m:sub>
                    </m:sSub>
                    <m:d>
                      <m:dPr>
                        <m:ctrlPr>
                          <a:rPr lang="en-US" altLang="zh-TW" b="1" i="1">
                            <a:solidFill>
                              <a:prstClr val="black"/>
                            </a:solidFill>
                            <a:latin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sSub>
                          <m:sSubPr>
                            <m:ctrlPr>
                              <a:rPr lang="zh-TW"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𝐵</m:t>
                            </m:r>
                          </m:e>
                          <m:sub>
                            <m:acc>
                              <m:accPr>
                                <m:chr m:val="̃"/>
                                <m:ctrlPr>
                                  <a:rPr lang="en-US" altLang="zh-TW" i="1" smtClean="0">
                                    <a:solidFill>
                                      <a:prstClr val="black"/>
                                    </a:solidFill>
                                    <a:latin typeface="Cambria Math" panose="02040503050406030204" pitchFamily="18" charset="0"/>
                                  </a:rPr>
                                </m:ctrlPr>
                              </m:accPr>
                              <m:e>
                                <m:r>
                                  <a:rPr lang="en-US" altLang="zh-TW" b="0" i="1" smtClean="0">
                                    <a:solidFill>
                                      <a:prstClr val="black"/>
                                    </a:solidFill>
                                    <a:latin typeface="Cambria Math" panose="02040503050406030204" pitchFamily="18" charset="0"/>
                                  </a:rPr>
                                  <m:t>𝑔</m:t>
                                </m:r>
                              </m:e>
                            </m:acc>
                          </m:sub>
                        </m:sSub>
                      </m:e>
                    </m:d>
                    <m:r>
                      <a:rPr lang="en-US" altLang="zh-TW" b="1" i="1">
                        <a:solidFill>
                          <a:prstClr val="black"/>
                        </a:solidFill>
                        <a:latin typeface="Cambria Math" panose="02040503050406030204" pitchFamily="18" charset="0"/>
                        <a:ea typeface="Cambria Math" panose="02040503050406030204" pitchFamily="18" charset="0"/>
                      </a:rPr>
                      <m:t>⟹</m:t>
                    </m:r>
                    <m:sSub>
                      <m:sSubPr>
                        <m:ctrlPr>
                          <a:rPr lang="en-US"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𝑢</m:t>
                        </m:r>
                      </m:e>
                      <m:sub>
                        <m:r>
                          <a:rPr lang="en-US" altLang="zh-TW" i="1">
                            <a:solidFill>
                              <a:prstClr val="black"/>
                            </a:solidFill>
                            <a:latin typeface="Cambria Math" panose="02040503050406030204" pitchFamily="18" charset="0"/>
                          </a:rPr>
                          <m:t>𝑅𝑎</m:t>
                        </m:r>
                      </m:sub>
                    </m:sSub>
                    <m:d>
                      <m:dPr>
                        <m:ctrlPr>
                          <a:rPr lang="en-US" altLang="zh-TW" b="1" i="1">
                            <a:solidFill>
                              <a:prstClr val="black"/>
                            </a:solidFill>
                            <a:latin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sSub>
                          <m:sSubPr>
                            <m:ctrlPr>
                              <a:rPr lang="zh-TW"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𝐵</m:t>
                            </m:r>
                          </m:e>
                          <m:sub>
                            <m:acc>
                              <m:accPr>
                                <m:chr m:val="̅"/>
                                <m:ctrlPr>
                                  <a:rPr lang="zh-TW" altLang="zh-TW" i="1">
                                    <a:solidFill>
                                      <a:prstClr val="black"/>
                                    </a:solidFill>
                                    <a:latin typeface="Cambria Math" panose="02040503050406030204" pitchFamily="18" charset="0"/>
                                  </a:rPr>
                                </m:ctrlPr>
                              </m:accPr>
                              <m:e>
                                <m:r>
                                  <a:rPr lang="en-US" altLang="zh-TW" i="1">
                                    <a:solidFill>
                                      <a:prstClr val="black"/>
                                    </a:solidFill>
                                    <a:latin typeface="Cambria Math" panose="02040503050406030204" pitchFamily="18" charset="0"/>
                                  </a:rPr>
                                  <m:t>𝑔</m:t>
                                </m:r>
                              </m:e>
                            </m:acc>
                          </m:sub>
                        </m:sSub>
                      </m:e>
                    </m:d>
                    <m:r>
                      <a:rPr lang="en-US" altLang="zh-TW" i="1">
                        <a:solidFill>
                          <a:prstClr val="black"/>
                        </a:solidFill>
                        <a:latin typeface="Cambria Math" panose="02040503050406030204" pitchFamily="18" charset="0"/>
                      </a:rPr>
                      <m:t>−</m:t>
                    </m:r>
                  </m:oMath>
                </a14:m>
                <a:r>
                  <a:rPr lang="en-US" altLang="zh-TW" dirty="0">
                    <a:solidFill>
                      <a:prstClr val="black"/>
                    </a:solidFill>
                  </a:rPr>
                  <a:t> </a:t>
                </a:r>
                <a14:m>
                  <m:oMath xmlns:m="http://schemas.openxmlformats.org/officeDocument/2006/math">
                    <m:sSub>
                      <m:sSubPr>
                        <m:ctrlPr>
                          <a:rPr lang="en-US"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𝑢</m:t>
                        </m:r>
                      </m:e>
                      <m:sub>
                        <m:r>
                          <a:rPr lang="en-US" altLang="zh-TW" i="1">
                            <a:solidFill>
                              <a:prstClr val="black"/>
                            </a:solidFill>
                            <a:latin typeface="Cambria Math" panose="02040503050406030204" pitchFamily="18" charset="0"/>
                          </a:rPr>
                          <m:t>𝑅𝑎</m:t>
                        </m:r>
                      </m:sub>
                    </m:sSub>
                    <m:d>
                      <m:dPr>
                        <m:ctrlPr>
                          <a:rPr lang="en-US" altLang="zh-TW" b="1" i="1">
                            <a:solidFill>
                              <a:prstClr val="black"/>
                            </a:solidFill>
                            <a:latin typeface="Cambria Math" panose="02040503050406030204" pitchFamily="18" charset="0"/>
                          </a:rPr>
                        </m:ctrlPr>
                      </m:dPr>
                      <m:e>
                        <m:r>
                          <a:rPr lang="en-US" altLang="zh-TW" b="1">
                            <a:solidFill>
                              <a:prstClr val="black"/>
                            </a:solidFill>
                            <a:latin typeface="Cambria Math" panose="02040503050406030204" pitchFamily="18" charset="0"/>
                            <a:cs typeface="Times New Roman" panose="02020603050405020304" pitchFamily="18" charset="0"/>
                          </a:rPr>
                          <m:t>𝐱</m:t>
                        </m:r>
                        <m:r>
                          <a:rPr lang="en-US" altLang="zh-TW" i="1">
                            <a:solidFill>
                              <a:prstClr val="black"/>
                            </a:solidFill>
                            <a:latin typeface="Cambria Math" panose="02040503050406030204" pitchFamily="18" charset="0"/>
                            <a:cs typeface="Cambria Math" panose="02040503050406030204" pitchFamily="18" charset="0"/>
                          </a:rPr>
                          <m:t>∈</m:t>
                        </m:r>
                        <m:sSub>
                          <m:sSubPr>
                            <m:ctrlPr>
                              <a:rPr lang="zh-TW" altLang="zh-TW" i="1">
                                <a:solidFill>
                                  <a:prstClr val="black"/>
                                </a:solidFill>
                                <a:latin typeface="Cambria Math" panose="02040503050406030204" pitchFamily="18" charset="0"/>
                              </a:rPr>
                            </m:ctrlPr>
                          </m:sSubPr>
                          <m:e>
                            <m:r>
                              <a:rPr lang="en-US" altLang="zh-TW" i="1">
                                <a:solidFill>
                                  <a:prstClr val="black"/>
                                </a:solidFill>
                                <a:latin typeface="Cambria Math" panose="02040503050406030204" pitchFamily="18" charset="0"/>
                              </a:rPr>
                              <m:t>𝐵</m:t>
                            </m:r>
                          </m:e>
                          <m:sub>
                            <m:acc>
                              <m:accPr>
                                <m:chr m:val="̃"/>
                                <m:ctrlPr>
                                  <a:rPr lang="en-US" altLang="zh-TW" i="1">
                                    <a:solidFill>
                                      <a:prstClr val="black"/>
                                    </a:solidFill>
                                    <a:latin typeface="Cambria Math" panose="02040503050406030204" pitchFamily="18" charset="0"/>
                                  </a:rPr>
                                </m:ctrlPr>
                              </m:accPr>
                              <m:e>
                                <m:r>
                                  <a:rPr lang="en-US" altLang="zh-TW" i="1">
                                    <a:solidFill>
                                      <a:prstClr val="black"/>
                                    </a:solidFill>
                                    <a:latin typeface="Cambria Math" panose="02040503050406030204" pitchFamily="18" charset="0"/>
                                  </a:rPr>
                                  <m:t>𝑔</m:t>
                                </m:r>
                              </m:e>
                            </m:acc>
                          </m:sub>
                        </m:sSub>
                      </m:e>
                    </m:d>
                    <m:r>
                      <a:rPr lang="en-US" altLang="zh-TW" b="1" i="1">
                        <a:solidFill>
                          <a:prstClr val="black"/>
                        </a:solidFill>
                        <a:latin typeface="Cambria Math" panose="02040503050406030204" pitchFamily="18" charset="0"/>
                      </a:rPr>
                      <m:t>=</m:t>
                    </m:r>
                    <m:r>
                      <a:rPr lang="en-US" altLang="zh-TW" b="1" i="1">
                        <a:solidFill>
                          <a:prstClr val="black"/>
                        </a:solidFill>
                        <a:latin typeface="Cambria Math" panose="02040503050406030204" pitchFamily="18" charset="0"/>
                      </a:rPr>
                      <m:t>𝟎</m:t>
                    </m:r>
                  </m:oMath>
                </a14:m>
                <a:endParaRPr lang="zh-TW" altLang="en-US" dirty="0"/>
              </a:p>
            </p:txBody>
          </p:sp>
        </mc:Choice>
        <mc:Fallback xmlns="">
          <p:sp>
            <p:nvSpPr>
              <p:cNvPr id="22" name="文字方塊 21">
                <a:extLst>
                  <a:ext uri="{FF2B5EF4-FFF2-40B4-BE49-F238E27FC236}">
                    <a16:creationId xmlns:a16="http://schemas.microsoft.com/office/drawing/2014/main" id="{E3D550B5-2DB3-4C3C-8FFB-D4F35D31DDCE}"/>
                  </a:ext>
                </a:extLst>
              </p:cNvPr>
              <p:cNvSpPr txBox="1">
                <a:spLocks noRot="1" noChangeAspect="1" noMove="1" noResize="1" noEditPoints="1" noAdjustHandles="1" noChangeArrowheads="1" noChangeShapeType="1" noTextEdit="1"/>
              </p:cNvSpPr>
              <p:nvPr/>
            </p:nvSpPr>
            <p:spPr>
              <a:xfrm>
                <a:off x="26376" y="1371600"/>
                <a:ext cx="9067800" cy="3904530"/>
              </a:xfrm>
              <a:prstGeom prst="rect">
                <a:avLst/>
              </a:prstGeom>
              <a:blipFill>
                <a:blip r:embed="rId3"/>
                <a:stretch>
                  <a:fillRect l="-335" t="-6677"/>
                </a:stretch>
              </a:blipFill>
              <a:ln w="19050">
                <a:solidFill>
                  <a:srgbClr val="FF0000"/>
                </a:solidFill>
              </a:ln>
            </p:spPr>
            <p:txBody>
              <a:bodyPr/>
              <a:lstStyle/>
              <a:p>
                <a:r>
                  <a:rPr lang="zh-TW" altLang="en-US">
                    <a:noFill/>
                  </a:rPr>
                  <a:t> </a:t>
                </a:r>
              </a:p>
            </p:txBody>
          </p:sp>
        </mc:Fallback>
      </mc:AlternateContent>
      <p:sp>
        <p:nvSpPr>
          <p:cNvPr id="23" name="右彎箭號 22"/>
          <p:cNvSpPr/>
          <p:nvPr/>
        </p:nvSpPr>
        <p:spPr>
          <a:xfrm flipV="1">
            <a:off x="653400" y="5294729"/>
            <a:ext cx="2808000" cy="449531"/>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1A708B0B-F18F-4CD7-B7E0-560E5FD65E08}"/>
                  </a:ext>
                </a:extLst>
              </p:cNvPr>
              <p:cNvSpPr/>
              <p:nvPr/>
            </p:nvSpPr>
            <p:spPr>
              <a:xfrm>
                <a:off x="3461400" y="5432930"/>
                <a:ext cx="1661618" cy="3911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TW" i="1">
                              <a:solidFill>
                                <a:schemeClr val="accent1"/>
                              </a:solidFill>
                              <a:latin typeface="Cambria Math" panose="02040503050406030204" pitchFamily="18" charset="0"/>
                            </a:rPr>
                          </m:ctrlPr>
                        </m:dPr>
                        <m:e>
                          <m:r>
                            <a:rPr lang="en-US" altLang="zh-TW" i="1">
                              <a:solidFill>
                                <a:schemeClr val="accent1"/>
                              </a:solidFill>
                              <a:latin typeface="Cambria Math" panose="02040503050406030204" pitchFamily="18" charset="0"/>
                            </a:rPr>
                            <m:t>𝐴</m:t>
                          </m:r>
                        </m:e>
                      </m:d>
                      <m:r>
                        <a:rPr lang="en-US" altLang="zh-TW" i="1">
                          <a:solidFill>
                            <a:schemeClr val="tx1"/>
                          </a:solidFill>
                          <a:latin typeface="Cambria Math" panose="02040503050406030204" pitchFamily="18" charset="0"/>
                        </a:rPr>
                        <m:t> </m:t>
                      </m:r>
                      <m:d>
                        <m:dPr>
                          <m:begChr m:val="{"/>
                          <m:endChr m:val="}"/>
                          <m:ctrlPr>
                            <a:rPr lang="en-US" altLang="zh-TW" i="1">
                              <a:solidFill>
                                <a:srgbClr val="FF0000"/>
                              </a:solidFill>
                              <a:latin typeface="Cambria Math" panose="02040503050406030204" pitchFamily="18" charset="0"/>
                            </a:rPr>
                          </m:ctrlPr>
                        </m:dPr>
                        <m:e>
                          <m:sSub>
                            <m:sSubPr>
                              <m:ctrlPr>
                                <a:rPr lang="zh-TW" altLang="en-US"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𝑏</m:t>
                              </m:r>
                            </m:sub>
                          </m:sSub>
                        </m:e>
                      </m:d>
                      <m:r>
                        <a:rPr lang="en-US" altLang="zh-TW" i="1">
                          <a:solidFill>
                            <a:schemeClr val="tx1"/>
                          </a:solidFill>
                          <a:latin typeface="Cambria Math" panose="02040503050406030204" pitchFamily="18" charset="0"/>
                        </a:rPr>
                        <m:t>=</m:t>
                      </m:r>
                      <m:d>
                        <m:dPr>
                          <m:begChr m:val="{"/>
                          <m:endChr m:val="}"/>
                          <m:ctrlPr>
                            <a:rPr lang="en-US" altLang="zh-TW" i="1">
                              <a:solidFill>
                                <a:srgbClr val="00B050"/>
                              </a:solidFill>
                              <a:latin typeface="Cambria Math" panose="02040503050406030204" pitchFamily="18" charset="0"/>
                            </a:rPr>
                          </m:ctrlPr>
                        </m:dPr>
                        <m:e>
                          <m:r>
                            <a:rPr lang="en-US" altLang="zh-TW" i="1">
                              <a:solidFill>
                                <a:srgbClr val="00B050"/>
                              </a:solidFill>
                              <a:latin typeface="Cambria Math" panose="02040503050406030204" pitchFamily="18" charset="0"/>
                            </a:rPr>
                            <m:t>𝑏</m:t>
                          </m:r>
                        </m:e>
                      </m:d>
                    </m:oMath>
                  </m:oMathPara>
                </a14:m>
                <a:endParaRPr lang="zh-TW" altLang="en-US" sz="1500" i="1" dirty="0">
                  <a:solidFill>
                    <a:schemeClr val="tx1"/>
                  </a:solidFill>
                </a:endParaRPr>
              </a:p>
            </p:txBody>
          </p:sp>
        </mc:Choice>
        <mc:Fallback xmlns="">
          <p:sp>
            <p:nvSpPr>
              <p:cNvPr id="25" name="矩形 24">
                <a:extLst>
                  <a:ext uri="{FF2B5EF4-FFF2-40B4-BE49-F238E27FC236}">
                    <a16:creationId xmlns:a16="http://schemas.microsoft.com/office/drawing/2014/main" id="{1A708B0B-F18F-4CD7-B7E0-560E5FD65E08}"/>
                  </a:ext>
                </a:extLst>
              </p:cNvPr>
              <p:cNvSpPr>
                <a:spLocks noRot="1" noChangeAspect="1" noMove="1" noResize="1" noEditPoints="1" noAdjustHandles="1" noChangeArrowheads="1" noChangeShapeType="1" noTextEdit="1"/>
              </p:cNvSpPr>
              <p:nvPr/>
            </p:nvSpPr>
            <p:spPr>
              <a:xfrm>
                <a:off x="3461400" y="5432930"/>
                <a:ext cx="1661618" cy="391187"/>
              </a:xfrm>
              <a:prstGeom prst="rect">
                <a:avLst/>
              </a:prstGeom>
              <a:blipFill>
                <a:blip r:embed="rId4"/>
                <a:stretch>
                  <a:fillRect/>
                </a:stretch>
              </a:blipFill>
              <a:ln w="19050">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1A708B0B-F18F-4CD7-B7E0-560E5FD65E08}"/>
                  </a:ext>
                </a:extLst>
              </p:cNvPr>
              <p:cNvSpPr/>
              <p:nvPr/>
            </p:nvSpPr>
            <p:spPr>
              <a:xfrm>
                <a:off x="6043867" y="5432930"/>
                <a:ext cx="2171668" cy="3911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TW" i="1">
                              <a:solidFill>
                                <a:srgbClr val="FF0000"/>
                              </a:solidFill>
                              <a:latin typeface="Cambria Math" panose="02040503050406030204" pitchFamily="18" charset="0"/>
                            </a:rPr>
                          </m:ctrlPr>
                        </m:dPr>
                        <m:e>
                          <m:sSub>
                            <m:sSubPr>
                              <m:ctrlPr>
                                <a:rPr lang="zh-TW" altLang="en-US"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𝑏</m:t>
                              </m:r>
                            </m:sub>
                          </m:sSub>
                        </m:e>
                      </m:d>
                      <m:r>
                        <a:rPr lang="en-US" altLang="zh-TW"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rPr>
                          </m:ctrlPr>
                        </m:sSupPr>
                        <m:e>
                          <m:d>
                            <m:dPr>
                              <m:begChr m:val="["/>
                              <m:endChr m:val="]"/>
                              <m:ctrlPr>
                                <a:rPr lang="en-US" altLang="zh-TW" i="1">
                                  <a:solidFill>
                                    <a:schemeClr val="accent1"/>
                                  </a:solidFill>
                                  <a:latin typeface="Cambria Math" panose="02040503050406030204" pitchFamily="18" charset="0"/>
                                </a:rPr>
                              </m:ctrlPr>
                            </m:dPr>
                            <m:e>
                              <m:r>
                                <a:rPr lang="en-US" altLang="zh-TW" i="1">
                                  <a:solidFill>
                                    <a:schemeClr val="accent1"/>
                                  </a:solidFill>
                                  <a:latin typeface="Cambria Math" panose="02040503050406030204" pitchFamily="18" charset="0"/>
                                </a:rPr>
                                <m:t>𝐴</m:t>
                              </m:r>
                            </m:e>
                          </m:d>
                        </m:e>
                        <m:sup>
                          <m:r>
                            <a:rPr lang="en-US" altLang="zh-TW" i="1">
                              <a:solidFill>
                                <a:schemeClr val="accent1"/>
                              </a:solidFill>
                              <a:latin typeface="Cambria Math" panose="02040503050406030204" pitchFamily="18" charset="0"/>
                            </a:rPr>
                            <m:t>−1</m:t>
                          </m:r>
                        </m:sup>
                      </m:sSup>
                      <m:d>
                        <m:dPr>
                          <m:begChr m:val="{"/>
                          <m:endChr m:val="}"/>
                          <m:ctrlPr>
                            <a:rPr lang="en-US" altLang="zh-TW" i="1">
                              <a:solidFill>
                                <a:srgbClr val="00B050"/>
                              </a:solidFill>
                              <a:latin typeface="Cambria Math" panose="02040503050406030204" pitchFamily="18" charset="0"/>
                            </a:rPr>
                          </m:ctrlPr>
                        </m:dPr>
                        <m:e>
                          <m:r>
                            <a:rPr lang="en-US" altLang="zh-TW" i="1">
                              <a:solidFill>
                                <a:srgbClr val="00B050"/>
                              </a:solidFill>
                              <a:latin typeface="Cambria Math" panose="02040503050406030204" pitchFamily="18" charset="0"/>
                            </a:rPr>
                            <m:t>𝑏</m:t>
                          </m:r>
                        </m:e>
                      </m:d>
                    </m:oMath>
                  </m:oMathPara>
                </a14:m>
                <a:endParaRPr lang="zh-TW" altLang="en-US" sz="1500" i="1" dirty="0">
                  <a:solidFill>
                    <a:schemeClr val="tx1"/>
                  </a:solidFill>
                </a:endParaRPr>
              </a:p>
            </p:txBody>
          </p:sp>
        </mc:Choice>
        <mc:Fallback xmlns="">
          <p:sp>
            <p:nvSpPr>
              <p:cNvPr id="26" name="矩形 25">
                <a:extLst>
                  <a:ext uri="{FF2B5EF4-FFF2-40B4-BE49-F238E27FC236}">
                    <a16:creationId xmlns:a16="http://schemas.microsoft.com/office/drawing/2014/main" id="{1A708B0B-F18F-4CD7-B7E0-560E5FD65E08}"/>
                  </a:ext>
                </a:extLst>
              </p:cNvPr>
              <p:cNvSpPr>
                <a:spLocks noRot="1" noChangeAspect="1" noMove="1" noResize="1" noEditPoints="1" noAdjustHandles="1" noChangeArrowheads="1" noChangeShapeType="1" noTextEdit="1"/>
              </p:cNvSpPr>
              <p:nvPr/>
            </p:nvSpPr>
            <p:spPr>
              <a:xfrm>
                <a:off x="6043867" y="5432930"/>
                <a:ext cx="2171668" cy="391187"/>
              </a:xfrm>
              <a:prstGeom prst="rect">
                <a:avLst/>
              </a:prstGeom>
              <a:blipFill>
                <a:blip r:embed="rId5"/>
                <a:stretch>
                  <a:fillRect/>
                </a:stretch>
              </a:blipFill>
              <a:ln w="19050">
                <a:solidFill>
                  <a:schemeClr val="tx1"/>
                </a:solidFill>
              </a:ln>
            </p:spPr>
            <p:txBody>
              <a:bodyPr/>
              <a:lstStyle/>
              <a:p>
                <a:r>
                  <a:rPr lang="zh-TW" altLang="en-US">
                    <a:noFill/>
                  </a:rPr>
                  <a:t> </a:t>
                </a:r>
              </a:p>
            </p:txBody>
          </p:sp>
        </mc:Fallback>
      </mc:AlternateContent>
      <p:sp>
        <p:nvSpPr>
          <p:cNvPr id="27" name="箭號: 向下 15">
            <a:extLst>
              <a:ext uri="{FF2B5EF4-FFF2-40B4-BE49-F238E27FC236}">
                <a16:creationId xmlns:a16="http://schemas.microsoft.com/office/drawing/2014/main" id="{611E0FE0-DDB2-46E5-97A3-001A985C0610}"/>
              </a:ext>
            </a:extLst>
          </p:cNvPr>
          <p:cNvSpPr/>
          <p:nvPr/>
        </p:nvSpPr>
        <p:spPr>
          <a:xfrm rot="16200000">
            <a:off x="5443746" y="5163402"/>
            <a:ext cx="270000" cy="93024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7CE8912C-8E06-47CD-92A5-0CBCEEE97E35}"/>
              </a:ext>
            </a:extLst>
          </p:cNvPr>
          <p:cNvPicPr>
            <a:picLocks noChangeAspect="1"/>
          </p:cNvPicPr>
          <p:nvPr/>
        </p:nvPicPr>
        <p:blipFill>
          <a:blip r:embed="rId6"/>
          <a:stretch>
            <a:fillRect/>
          </a:stretch>
        </p:blipFill>
        <p:spPr>
          <a:xfrm>
            <a:off x="8384864" y="2640973"/>
            <a:ext cx="501156" cy="894149"/>
          </a:xfrm>
          <a:prstGeom prst="rect">
            <a:avLst/>
          </a:prstGeom>
        </p:spPr>
      </p:pic>
      <p:pic>
        <p:nvPicPr>
          <p:cNvPr id="11" name="圖片 10">
            <a:extLst>
              <a:ext uri="{FF2B5EF4-FFF2-40B4-BE49-F238E27FC236}">
                <a16:creationId xmlns:a16="http://schemas.microsoft.com/office/drawing/2014/main" id="{D9E20B13-0E48-46CB-B13C-636D2B820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3788435"/>
            <a:ext cx="1068168" cy="1214369"/>
          </a:xfrm>
          <a:prstGeom prst="rect">
            <a:avLst/>
          </a:prstGeom>
        </p:spPr>
      </p:pic>
      <p:sp>
        <p:nvSpPr>
          <p:cNvPr id="3" name="日期版面配置區 2"/>
          <p:cNvSpPr>
            <a:spLocks noGrp="1"/>
          </p:cNvSpPr>
          <p:nvPr>
            <p:ph type="dt" sz="half" idx="10"/>
          </p:nvPr>
        </p:nvSpPr>
        <p:spPr/>
        <p:txBody>
          <a:bodyPr/>
          <a:lstStyle/>
          <a:p>
            <a:pPr>
              <a:defRPr/>
            </a:pPr>
            <a:r>
              <a:rPr lang="en-US" altLang="zh-TW" dirty="0"/>
              <a:t>2025/07/03</a:t>
            </a:r>
          </a:p>
        </p:txBody>
      </p:sp>
    </p:spTree>
    <p:extLst>
      <p:ext uri="{BB962C8B-B14F-4D97-AF65-F5344CB8AC3E}">
        <p14:creationId xmlns:p14="http://schemas.microsoft.com/office/powerpoint/2010/main" val="3872626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44417FD4-F956-4E1A-8B42-45BB8E9ADB43}"/>
              </a:ext>
            </a:extLst>
          </p:cNvPr>
          <p:cNvPicPr>
            <a:picLocks noChangeAspect="1"/>
          </p:cNvPicPr>
          <p:nvPr/>
        </p:nvPicPr>
        <p:blipFill>
          <a:blip r:embed="rId3"/>
          <a:stretch>
            <a:fillRect/>
          </a:stretch>
        </p:blipFill>
        <p:spPr>
          <a:xfrm>
            <a:off x="662447" y="910495"/>
            <a:ext cx="7113348" cy="5527421"/>
          </a:xfrm>
          <a:prstGeom prst="rect">
            <a:avLst/>
          </a:prstGeom>
        </p:spPr>
      </p:pic>
      <p:sp>
        <p:nvSpPr>
          <p:cNvPr id="2" name="日期版面配置區 1"/>
          <p:cNvSpPr>
            <a:spLocks noGrp="1"/>
          </p:cNvSpPr>
          <p:nvPr>
            <p:ph type="dt" sz="half" idx="10"/>
          </p:nvPr>
        </p:nvSpPr>
        <p:spPr/>
        <p:txBody>
          <a:bodyPr/>
          <a:lstStyle/>
          <a:p>
            <a:pPr>
              <a:defRPr/>
            </a:pPr>
            <a:r>
              <a:rPr lang="en-US" altLang="zh-TW" dirty="0"/>
              <a:t>2025/07/03</a:t>
            </a:r>
          </a:p>
        </p:txBody>
      </p:sp>
      <p:sp>
        <p:nvSpPr>
          <p:cNvPr id="3"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err="1"/>
              <a:t>Tamkang</a:t>
            </a:r>
            <a:r>
              <a:rPr lang="en-US" altLang="zh-TW" sz="6000" kern="0" dirty="0"/>
              <a:t> University</a:t>
            </a:r>
          </a:p>
        </p:txBody>
      </p:sp>
      <p:pic>
        <p:nvPicPr>
          <p:cNvPr id="4" name="圖片 3"/>
          <p:cNvPicPr>
            <a:picLocks noChangeAspect="1"/>
          </p:cNvPicPr>
          <p:nvPr/>
        </p:nvPicPr>
        <p:blipFill rotWithShape="1">
          <a:blip r:embed="rId4"/>
          <a:srcRect l="40417" t="28240" r="14166" b="31019"/>
          <a:stretch/>
        </p:blipFill>
        <p:spPr>
          <a:xfrm>
            <a:off x="1700292" y="3257321"/>
            <a:ext cx="3516284" cy="1774272"/>
          </a:xfrm>
          <a:prstGeom prst="rect">
            <a:avLst/>
          </a:prstGeom>
        </p:spPr>
      </p:pic>
      <p:pic>
        <p:nvPicPr>
          <p:cNvPr id="148482" name="Picture 2" descr="https://photo.tku.edu.tw/getjpg.cshtml?im=1B48CA1C0B2FB447CA279BE7CCF76C67139BB0748ADECF19"/>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303084" y="2785831"/>
            <a:ext cx="3771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橢圓 9"/>
          <p:cNvSpPr/>
          <p:nvPr/>
        </p:nvSpPr>
        <p:spPr>
          <a:xfrm>
            <a:off x="5410200" y="1864251"/>
            <a:ext cx="109374" cy="1206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510765" y="1821520"/>
            <a:ext cx="801292" cy="400110"/>
          </a:xfrm>
          <a:prstGeom prst="rect">
            <a:avLst/>
          </a:prstGeom>
        </p:spPr>
        <p:txBody>
          <a:bodyPr wrap="square">
            <a:spAutoFit/>
          </a:bodyPr>
          <a:lstStyle/>
          <a:p>
            <a:r>
              <a:rPr lang="en-US" altLang="zh-TW" sz="2000" dirty="0">
                <a:solidFill>
                  <a:srgbClr val="FF0000"/>
                </a:solidFill>
              </a:rPr>
              <a:t>Kobe</a:t>
            </a:r>
          </a:p>
        </p:txBody>
      </p:sp>
      <p:sp>
        <p:nvSpPr>
          <p:cNvPr id="13" name="矩形 12"/>
          <p:cNvSpPr/>
          <p:nvPr/>
        </p:nvSpPr>
        <p:spPr>
          <a:xfrm>
            <a:off x="662447" y="4705253"/>
            <a:ext cx="803805" cy="400110"/>
          </a:xfrm>
          <a:prstGeom prst="rect">
            <a:avLst/>
          </a:prstGeom>
        </p:spPr>
        <p:txBody>
          <a:bodyPr wrap="square">
            <a:spAutoFit/>
          </a:bodyPr>
          <a:lstStyle/>
          <a:p>
            <a:r>
              <a:rPr lang="en-US" altLang="zh-TW" sz="2000" dirty="0">
                <a:solidFill>
                  <a:srgbClr val="FF0000"/>
                </a:solidFill>
                <a:latin typeface="arial" panose="020B0604020202020204" pitchFamily="34" charset="0"/>
              </a:rPr>
              <a:t>TKU</a:t>
            </a:r>
            <a:endParaRPr lang="zh-TW" altLang="en-US" sz="2000" dirty="0">
              <a:solidFill>
                <a:srgbClr val="FF0000"/>
              </a:solidFill>
            </a:endParaRPr>
          </a:p>
        </p:txBody>
      </p:sp>
      <p:sp>
        <p:nvSpPr>
          <p:cNvPr id="14" name="矩形 13"/>
          <p:cNvSpPr/>
          <p:nvPr/>
        </p:nvSpPr>
        <p:spPr>
          <a:xfrm>
            <a:off x="1121314" y="5745847"/>
            <a:ext cx="1157956" cy="400110"/>
          </a:xfrm>
          <a:prstGeom prst="rect">
            <a:avLst/>
          </a:prstGeom>
        </p:spPr>
        <p:txBody>
          <a:bodyPr wrap="square">
            <a:spAutoFit/>
          </a:bodyPr>
          <a:lstStyle/>
          <a:p>
            <a:r>
              <a:rPr lang="en-US" altLang="zh-TW" sz="2000" dirty="0">
                <a:solidFill>
                  <a:srgbClr val="FF0000"/>
                </a:solidFill>
                <a:latin typeface="arial" panose="020B0604020202020204" pitchFamily="34" charset="0"/>
              </a:rPr>
              <a:t>Taiwan</a:t>
            </a:r>
            <a:endParaRPr lang="zh-TW" altLang="en-US" sz="2000" dirty="0">
              <a:solidFill>
                <a:srgbClr val="FF0000"/>
              </a:solidFill>
            </a:endParaRPr>
          </a:p>
        </p:txBody>
      </p:sp>
      <p:pic>
        <p:nvPicPr>
          <p:cNvPr id="148484" name="Picture 4" descr="淡江大學校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19" y="97394"/>
            <a:ext cx="1466850" cy="1466851"/>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3613625" y="903703"/>
            <a:ext cx="2043801" cy="369332"/>
          </a:xfrm>
          <a:prstGeom prst="rect">
            <a:avLst/>
          </a:prstGeom>
        </p:spPr>
        <p:txBody>
          <a:bodyPr wrap="square">
            <a:spAutoFit/>
          </a:bodyPr>
          <a:lstStyle/>
          <a:p>
            <a:r>
              <a:rPr lang="en-US" altLang="zh-TW" dirty="0">
                <a:solidFill>
                  <a:srgbClr val="202124"/>
                </a:solidFill>
                <a:latin typeface="arial" panose="020B0604020202020204" pitchFamily="34" charset="0"/>
              </a:rPr>
              <a:t>Private university</a:t>
            </a:r>
            <a:endParaRPr lang="zh-TW" altLang="en-US" dirty="0"/>
          </a:p>
        </p:txBody>
      </p:sp>
      <p:sp>
        <p:nvSpPr>
          <p:cNvPr id="21" name="橢圓 20">
            <a:extLst>
              <a:ext uri="{FF2B5EF4-FFF2-40B4-BE49-F238E27FC236}">
                <a16:creationId xmlns:a16="http://schemas.microsoft.com/office/drawing/2014/main" id="{FAE03DE9-B09C-4AC0-844B-A3B3FD621829}"/>
              </a:ext>
            </a:extLst>
          </p:cNvPr>
          <p:cNvSpPr/>
          <p:nvPr/>
        </p:nvSpPr>
        <p:spPr>
          <a:xfrm>
            <a:off x="1258831" y="5245100"/>
            <a:ext cx="109374" cy="1206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E6D3FFFA-3DAB-444D-AFAA-BE948560E9A2}"/>
              </a:ext>
            </a:extLst>
          </p:cNvPr>
          <p:cNvPicPr>
            <a:picLocks noChangeAspect="1"/>
          </p:cNvPicPr>
          <p:nvPr/>
        </p:nvPicPr>
        <p:blipFill>
          <a:blip r:embed="rId7"/>
          <a:stretch>
            <a:fillRect/>
          </a:stretch>
        </p:blipFill>
        <p:spPr>
          <a:xfrm>
            <a:off x="2261238" y="5105363"/>
            <a:ext cx="1567551" cy="1090234"/>
          </a:xfrm>
          <a:prstGeom prst="rect">
            <a:avLst/>
          </a:prstGeom>
        </p:spPr>
      </p:pic>
      <p:pic>
        <p:nvPicPr>
          <p:cNvPr id="7" name="圖片 6">
            <a:extLst>
              <a:ext uri="{FF2B5EF4-FFF2-40B4-BE49-F238E27FC236}">
                <a16:creationId xmlns:a16="http://schemas.microsoft.com/office/drawing/2014/main" id="{9FE56037-E58F-46D6-B139-5D216AEAEBD3}"/>
              </a:ext>
            </a:extLst>
          </p:cNvPr>
          <p:cNvPicPr>
            <a:picLocks noChangeAspect="1"/>
          </p:cNvPicPr>
          <p:nvPr/>
        </p:nvPicPr>
        <p:blipFill>
          <a:blip r:embed="rId8"/>
          <a:stretch>
            <a:fillRect/>
          </a:stretch>
        </p:blipFill>
        <p:spPr>
          <a:xfrm>
            <a:off x="5285778" y="5305754"/>
            <a:ext cx="1251266" cy="1143835"/>
          </a:xfrm>
          <a:prstGeom prst="rect">
            <a:avLst/>
          </a:prstGeom>
        </p:spPr>
      </p:pic>
      <p:pic>
        <p:nvPicPr>
          <p:cNvPr id="8" name="圖片 7">
            <a:extLst>
              <a:ext uri="{FF2B5EF4-FFF2-40B4-BE49-F238E27FC236}">
                <a16:creationId xmlns:a16="http://schemas.microsoft.com/office/drawing/2014/main" id="{F33641B5-507A-4B32-B51D-7E0BBDFF53FD}"/>
              </a:ext>
            </a:extLst>
          </p:cNvPr>
          <p:cNvPicPr>
            <a:picLocks noChangeAspect="1"/>
          </p:cNvPicPr>
          <p:nvPr/>
        </p:nvPicPr>
        <p:blipFill>
          <a:blip r:embed="rId9"/>
          <a:stretch>
            <a:fillRect/>
          </a:stretch>
        </p:blipFill>
        <p:spPr>
          <a:xfrm>
            <a:off x="3799875" y="5095654"/>
            <a:ext cx="1517769" cy="1092558"/>
          </a:xfrm>
          <a:prstGeom prst="rect">
            <a:avLst/>
          </a:prstGeom>
        </p:spPr>
      </p:pic>
      <p:pic>
        <p:nvPicPr>
          <p:cNvPr id="11" name="圖片 10">
            <a:extLst>
              <a:ext uri="{FF2B5EF4-FFF2-40B4-BE49-F238E27FC236}">
                <a16:creationId xmlns:a16="http://schemas.microsoft.com/office/drawing/2014/main" id="{02BDBEE1-AD7B-44FB-87FD-71C559818A0C}"/>
              </a:ext>
            </a:extLst>
          </p:cNvPr>
          <p:cNvPicPr>
            <a:picLocks noChangeAspect="1"/>
          </p:cNvPicPr>
          <p:nvPr/>
        </p:nvPicPr>
        <p:blipFill>
          <a:blip r:embed="rId10"/>
          <a:stretch>
            <a:fillRect/>
          </a:stretch>
        </p:blipFill>
        <p:spPr>
          <a:xfrm>
            <a:off x="6537044" y="5340013"/>
            <a:ext cx="1614661" cy="1049238"/>
          </a:xfrm>
          <a:prstGeom prst="rect">
            <a:avLst/>
          </a:prstGeom>
        </p:spPr>
      </p:pic>
      <p:sp>
        <p:nvSpPr>
          <p:cNvPr id="12" name="橢圓 11">
            <a:extLst>
              <a:ext uri="{FF2B5EF4-FFF2-40B4-BE49-F238E27FC236}">
                <a16:creationId xmlns:a16="http://schemas.microsoft.com/office/drawing/2014/main" id="{D380019B-1BD3-0DFE-9585-E7E27CD9ED88}"/>
              </a:ext>
            </a:extLst>
          </p:cNvPr>
          <p:cNvSpPr/>
          <p:nvPr/>
        </p:nvSpPr>
        <p:spPr>
          <a:xfrm>
            <a:off x="1094230" y="5158005"/>
            <a:ext cx="109374" cy="1206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6BDCCF9C-6447-6D23-3D67-47D7A6133CB7}"/>
              </a:ext>
            </a:extLst>
          </p:cNvPr>
          <p:cNvSpPr/>
          <p:nvPr/>
        </p:nvSpPr>
        <p:spPr>
          <a:xfrm>
            <a:off x="1428191" y="5105363"/>
            <a:ext cx="928738" cy="400110"/>
          </a:xfrm>
          <a:prstGeom prst="rect">
            <a:avLst/>
          </a:prstGeom>
        </p:spPr>
        <p:txBody>
          <a:bodyPr wrap="square">
            <a:spAutoFit/>
          </a:bodyPr>
          <a:lstStyle/>
          <a:p>
            <a:r>
              <a:rPr lang="en-US" altLang="zh-TW" sz="2000" dirty="0">
                <a:solidFill>
                  <a:srgbClr val="FF0000"/>
                </a:solidFill>
                <a:latin typeface="arial" panose="020B0604020202020204" pitchFamily="34" charset="0"/>
              </a:rPr>
              <a:t>NTOU</a:t>
            </a:r>
            <a:endParaRPr lang="zh-TW" altLang="en-US" sz="2000" dirty="0">
              <a:solidFill>
                <a:srgbClr val="FF0000"/>
              </a:solidFill>
            </a:endParaRPr>
          </a:p>
        </p:txBody>
      </p:sp>
    </p:spTree>
    <p:extLst>
      <p:ext uri="{BB962C8B-B14F-4D97-AF65-F5344CB8AC3E}">
        <p14:creationId xmlns:p14="http://schemas.microsoft.com/office/powerpoint/2010/main" val="720028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CC415DC-AA3A-4A50-93B2-C04814032B07}"/>
              </a:ext>
            </a:extLst>
          </p:cNvPr>
          <p:cNvSpPr>
            <a:spLocks noGrp="1"/>
          </p:cNvSpPr>
          <p:nvPr>
            <p:ph type="dt" sz="half" idx="10"/>
          </p:nvPr>
        </p:nvSpPr>
        <p:spPr/>
        <p:txBody>
          <a:bodyPr/>
          <a:lstStyle/>
          <a:p>
            <a:r>
              <a:rPr lang="en-US" altLang="zh-TW" dirty="0"/>
              <a:t>2025/07/03</a:t>
            </a:r>
            <a:endParaRPr lang="zh-TW" altLang="en-US"/>
          </a:p>
        </p:txBody>
      </p:sp>
      <p:sp>
        <p:nvSpPr>
          <p:cNvPr id="6" name="Rectangle 2">
            <a:extLst>
              <a:ext uri="{FF2B5EF4-FFF2-40B4-BE49-F238E27FC236}">
                <a16:creationId xmlns:a16="http://schemas.microsoft.com/office/drawing/2014/main" id="{D91887AD-8A4B-49AA-88E1-A95E399C8525}"/>
              </a:ext>
            </a:extLst>
          </p:cNvPr>
          <p:cNvSpPr>
            <a:spLocks noChangeArrowheads="1"/>
          </p:cNvSpPr>
          <p:nvPr/>
        </p:nvSpPr>
        <p:spPr bwMode="auto">
          <a:xfrm>
            <a:off x="741107" y="152478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a:p>
        </p:txBody>
      </p:sp>
      <p:graphicFrame>
        <p:nvGraphicFramePr>
          <p:cNvPr id="7" name="物件 6">
            <a:extLst>
              <a:ext uri="{FF2B5EF4-FFF2-40B4-BE49-F238E27FC236}">
                <a16:creationId xmlns:a16="http://schemas.microsoft.com/office/drawing/2014/main" id="{3D38C108-E090-4480-8296-F42B9E379E45}"/>
              </a:ext>
            </a:extLst>
          </p:cNvPr>
          <p:cNvGraphicFramePr>
            <a:graphicFrameLocks noChangeAspect="1"/>
          </p:cNvGraphicFramePr>
          <p:nvPr>
            <p:extLst>
              <p:ext uri="{D42A27DB-BD31-4B8C-83A1-F6EECF244321}">
                <p14:modId xmlns:p14="http://schemas.microsoft.com/office/powerpoint/2010/main" val="2536250686"/>
              </p:ext>
            </p:extLst>
          </p:nvPr>
        </p:nvGraphicFramePr>
        <p:xfrm>
          <a:off x="579443" y="1981200"/>
          <a:ext cx="7935907" cy="3158167"/>
        </p:xfrm>
        <a:graphic>
          <a:graphicData uri="http://schemas.openxmlformats.org/presentationml/2006/ole">
            <mc:AlternateContent xmlns:mc="http://schemas.openxmlformats.org/markup-compatibility/2006">
              <mc:Choice xmlns:v="urn:schemas-microsoft-com:vml" Requires="v">
                <p:oleObj name="Equation" r:id="rId3" imgW="5613400" imgH="2235200" progId="Equation.DSMT4">
                  <p:embed/>
                </p:oleObj>
              </mc:Choice>
              <mc:Fallback>
                <p:oleObj name="Equation" r:id="rId3" imgW="5613400" imgH="2235200" progId="Equation.DSMT4">
                  <p:embed/>
                  <p:pic>
                    <p:nvPicPr>
                      <p:cNvPr id="7" name="物件 6">
                        <a:extLst>
                          <a:ext uri="{FF2B5EF4-FFF2-40B4-BE49-F238E27FC236}">
                            <a16:creationId xmlns:a16="http://schemas.microsoft.com/office/drawing/2014/main" id="{3D38C108-E090-4480-8296-F42B9E379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43" y="1981200"/>
                        <a:ext cx="7935907" cy="3158167"/>
                      </a:xfrm>
                      <a:prstGeom prst="rect">
                        <a:avLst/>
                      </a:prstGeom>
                      <a:noFill/>
                    </p:spPr>
                  </p:pic>
                </p:oleObj>
              </mc:Fallback>
            </mc:AlternateContent>
          </a:graphicData>
        </a:graphic>
      </p:graphicFrame>
      <p:sp>
        <p:nvSpPr>
          <p:cNvPr id="8" name="標題 1">
            <a:extLst>
              <a:ext uri="{FF2B5EF4-FFF2-40B4-BE49-F238E27FC236}">
                <a16:creationId xmlns:a16="http://schemas.microsoft.com/office/drawing/2014/main" id="{01C971C3-B082-43F7-BB00-A92D1CA4FAB3}"/>
              </a:ext>
            </a:extLst>
          </p:cNvPr>
          <p:cNvSpPr>
            <a:spLocks noGrp="1"/>
          </p:cNvSpPr>
          <p:nvPr>
            <p:ph type="title"/>
          </p:nvPr>
        </p:nvSpPr>
        <p:spPr>
          <a:xfrm>
            <a:off x="628650" y="100705"/>
            <a:ext cx="7886700" cy="829866"/>
          </a:xfrm>
        </p:spPr>
        <p:txBody>
          <a:bodyPr>
            <a:normAutofit/>
          </a:bodyPr>
          <a:lstStyle/>
          <a:p>
            <a:r>
              <a:rPr lang="en-US" altLang="zh-TW" b="1" dirty="0">
                <a:latin typeface="Times New Roman" panose="02020603050405020304" pitchFamily="18" charset="0"/>
                <a:cs typeface="Times New Roman" panose="02020603050405020304" pitchFamily="18" charset="0"/>
              </a:rPr>
              <a:t>Influence coefficient</a:t>
            </a:r>
            <a:r>
              <a:rPr lang="zh-TW" altLang="en-US" b="1" dirty="0">
                <a:latin typeface="Times New Roman" panose="02020603050405020304" pitchFamily="18" charset="0"/>
                <a:cs typeface="Times New Roman" panose="02020603050405020304" pitchFamily="18" charset="0"/>
              </a:rPr>
              <a:t> </a:t>
            </a:r>
            <a:r>
              <a:rPr lang="en-US" altLang="zh-TW" b="1" dirty="0">
                <a:latin typeface="Times New Roman" panose="02020603050405020304" pitchFamily="18" charset="0"/>
                <a:cs typeface="Times New Roman" panose="02020603050405020304" pitchFamily="18" charset="0"/>
              </a:rPr>
              <a:t>matrix</a:t>
            </a:r>
            <a:endParaRPr lang="zh-TW"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181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0067E25-F41D-467F-9747-807E18AE8146}"/>
              </a:ext>
            </a:extLst>
          </p:cNvPr>
          <p:cNvSpPr>
            <a:spLocks noGrp="1"/>
          </p:cNvSpPr>
          <p:nvPr>
            <p:ph type="dt" sz="half" idx="10"/>
          </p:nvPr>
        </p:nvSpPr>
        <p:spPr/>
        <p:txBody>
          <a:bodyPr/>
          <a:lstStyle/>
          <a:p>
            <a:pPr>
              <a:defRPr/>
            </a:pPr>
            <a:r>
              <a:rPr lang="en-US" altLang="zh-TW" dirty="0"/>
              <a:t>2025/07/03</a:t>
            </a:r>
          </a:p>
        </p:txBody>
      </p:sp>
      <p:sp>
        <p:nvSpPr>
          <p:cNvPr id="4" name="矩形 3">
            <a:extLst>
              <a:ext uri="{FF2B5EF4-FFF2-40B4-BE49-F238E27FC236}">
                <a16:creationId xmlns:a16="http://schemas.microsoft.com/office/drawing/2014/main" id="{4FC01707-37B9-48D4-AB81-0A06E686E066}"/>
              </a:ext>
            </a:extLst>
          </p:cNvPr>
          <p:cNvSpPr/>
          <p:nvPr/>
        </p:nvSpPr>
        <p:spPr>
          <a:xfrm>
            <a:off x="5334000" y="399762"/>
            <a:ext cx="1371600" cy="400110"/>
          </a:xfrm>
          <a:prstGeom prst="rect">
            <a:avLst/>
          </a:prstGeom>
        </p:spPr>
        <p:txBody>
          <a:bodyPr wrap="square">
            <a:spAutoFit/>
          </a:bodyPr>
          <a:lstStyle/>
          <a:p>
            <a:r>
              <a:rPr lang="en-US" altLang="zh-TW" sz="2000" dirty="0">
                <a:solidFill>
                  <a:srgbClr val="0000FF"/>
                </a:solidFill>
                <a:latin typeface="+mn-lt"/>
              </a:rPr>
              <a:t>PDE model</a:t>
            </a:r>
            <a:endParaRPr lang="zh-TW" altLang="en-US" sz="2000" dirty="0">
              <a:solidFill>
                <a:srgbClr val="0000FF"/>
              </a:solidFill>
              <a:latin typeface="+mn-lt"/>
            </a:endParaRPr>
          </a:p>
        </p:txBody>
      </p:sp>
      <p:sp>
        <p:nvSpPr>
          <p:cNvPr id="6" name="矩形 5">
            <a:extLst>
              <a:ext uri="{FF2B5EF4-FFF2-40B4-BE49-F238E27FC236}">
                <a16:creationId xmlns:a16="http://schemas.microsoft.com/office/drawing/2014/main" id="{5DD8559D-1B74-4E30-AA7B-D12C7AB39D3F}"/>
              </a:ext>
            </a:extLst>
          </p:cNvPr>
          <p:cNvSpPr/>
          <p:nvPr/>
        </p:nvSpPr>
        <p:spPr>
          <a:xfrm>
            <a:off x="4440711" y="2359252"/>
            <a:ext cx="3200400" cy="400110"/>
          </a:xfrm>
          <a:prstGeom prst="rect">
            <a:avLst/>
          </a:prstGeom>
        </p:spPr>
        <p:txBody>
          <a:bodyPr wrap="square">
            <a:spAutoFit/>
          </a:bodyPr>
          <a:lstStyle/>
          <a:p>
            <a:r>
              <a:rPr lang="en-US" altLang="zh-TW" sz="2000" dirty="0">
                <a:solidFill>
                  <a:srgbClr val="0000FF"/>
                </a:solidFill>
                <a:latin typeface="+mn-lt"/>
              </a:rPr>
              <a:t>Boundary integral equation</a:t>
            </a:r>
            <a:endParaRPr lang="zh-TW" altLang="en-US" sz="2000" dirty="0">
              <a:solidFill>
                <a:srgbClr val="0000FF"/>
              </a:solidFill>
              <a:latin typeface="+mn-lt"/>
            </a:endParaRPr>
          </a:p>
        </p:txBody>
      </p:sp>
      <p:sp>
        <p:nvSpPr>
          <p:cNvPr id="7" name="矩形 6">
            <a:extLst>
              <a:ext uri="{FF2B5EF4-FFF2-40B4-BE49-F238E27FC236}">
                <a16:creationId xmlns:a16="http://schemas.microsoft.com/office/drawing/2014/main" id="{8E6FE9D8-2A3E-4C29-83AA-C4B98B5C2354}"/>
              </a:ext>
            </a:extLst>
          </p:cNvPr>
          <p:cNvSpPr/>
          <p:nvPr/>
        </p:nvSpPr>
        <p:spPr>
          <a:xfrm>
            <a:off x="4499875" y="4575746"/>
            <a:ext cx="2944660" cy="400110"/>
          </a:xfrm>
          <a:prstGeom prst="rect">
            <a:avLst/>
          </a:prstGeom>
        </p:spPr>
        <p:txBody>
          <a:bodyPr wrap="square">
            <a:spAutoFit/>
          </a:bodyPr>
          <a:lstStyle/>
          <a:p>
            <a:r>
              <a:rPr lang="en-US" altLang="zh-TW" sz="2000" dirty="0">
                <a:solidFill>
                  <a:srgbClr val="0000FF"/>
                </a:solidFill>
                <a:latin typeface="+mn-lt"/>
              </a:rPr>
              <a:t>Linear algebraic equation</a:t>
            </a:r>
            <a:endParaRPr lang="zh-TW" altLang="en-US" sz="2000" dirty="0">
              <a:solidFill>
                <a:srgbClr val="0000FF"/>
              </a:solidFill>
              <a:latin typeface="+mn-lt"/>
            </a:endParaRPr>
          </a:p>
        </p:txBody>
      </p:sp>
      <p:sp>
        <p:nvSpPr>
          <p:cNvPr id="9" name="矩形 8">
            <a:extLst>
              <a:ext uri="{FF2B5EF4-FFF2-40B4-BE49-F238E27FC236}">
                <a16:creationId xmlns:a16="http://schemas.microsoft.com/office/drawing/2014/main" id="{D3D2738B-CEA5-4E1F-A2A2-57D468BF5A3A}"/>
              </a:ext>
            </a:extLst>
          </p:cNvPr>
          <p:cNvSpPr/>
          <p:nvPr/>
        </p:nvSpPr>
        <p:spPr>
          <a:xfrm>
            <a:off x="988038" y="2343399"/>
            <a:ext cx="2138727" cy="338554"/>
          </a:xfrm>
          <a:prstGeom prst="rect">
            <a:avLst/>
          </a:prstGeom>
        </p:spPr>
        <p:txBody>
          <a:bodyPr wrap="none">
            <a:spAutoFit/>
          </a:bodyPr>
          <a:lstStyle/>
          <a:p>
            <a:r>
              <a:rPr lang="en-US" altLang="zh-TW" sz="1600" dirty="0">
                <a:solidFill>
                  <a:srgbClr val="FF0000"/>
                </a:solidFill>
                <a:latin typeface="+mj-lt"/>
              </a:rPr>
              <a:t>Adaptive exact solution</a:t>
            </a:r>
            <a:endParaRPr lang="zh-TW" altLang="en-US" sz="1600" dirty="0">
              <a:solidFill>
                <a:srgbClr val="FF0000"/>
              </a:solidFill>
              <a:latin typeface="+mj-lt"/>
            </a:endParaRPr>
          </a:p>
        </p:txBody>
      </p:sp>
      <p:sp>
        <p:nvSpPr>
          <p:cNvPr id="10" name="文字方塊 9">
            <a:extLst>
              <a:ext uri="{FF2B5EF4-FFF2-40B4-BE49-F238E27FC236}">
                <a16:creationId xmlns:a16="http://schemas.microsoft.com/office/drawing/2014/main" id="{2D5CB3FB-72E2-4C4D-BBEC-E3DECFE77CD5}"/>
              </a:ext>
            </a:extLst>
          </p:cNvPr>
          <p:cNvSpPr txBox="1"/>
          <p:nvPr/>
        </p:nvSpPr>
        <p:spPr>
          <a:xfrm>
            <a:off x="941692" y="2572052"/>
            <a:ext cx="3200400" cy="338554"/>
          </a:xfrm>
          <a:prstGeom prst="rect">
            <a:avLst/>
          </a:prstGeom>
          <a:noFill/>
          <a:ln w="19050">
            <a:noFill/>
          </a:ln>
        </p:spPr>
        <p:txBody>
          <a:bodyPr wrap="square" rtlCol="0">
            <a:spAutoFit/>
          </a:bodyPr>
          <a:lstStyle/>
          <a:p>
            <a:pPr eaLnBrk="1" fontAlgn="auto" hangingPunct="1">
              <a:spcBef>
                <a:spcPts val="0"/>
              </a:spcBef>
              <a:spcAft>
                <a:spcPts val="0"/>
              </a:spcAft>
            </a:pPr>
            <a:r>
              <a:rPr lang="en-US" altLang="zh-TW" sz="1600" i="1" dirty="0">
                <a:solidFill>
                  <a:srgbClr val="FF0000"/>
                </a:solidFill>
                <a:latin typeface="+mn-lt"/>
                <a:ea typeface="標楷體" panose="03000509000000000000" pitchFamily="65" charset="-120"/>
              </a:rPr>
              <a:t>Singular integral can be regularized</a:t>
            </a:r>
            <a:endParaRPr kumimoji="0" lang="zh-TW" altLang="en-US" sz="1600" dirty="0">
              <a:solidFill>
                <a:srgbClr val="FF0000"/>
              </a:solidFill>
              <a:latin typeface="Times New Roman"/>
              <a:ea typeface="標楷體"/>
            </a:endParaRPr>
          </a:p>
        </p:txBody>
      </p:sp>
      <p:sp>
        <p:nvSpPr>
          <p:cNvPr id="11" name="文字方塊 10">
            <a:extLst>
              <a:ext uri="{FF2B5EF4-FFF2-40B4-BE49-F238E27FC236}">
                <a16:creationId xmlns:a16="http://schemas.microsoft.com/office/drawing/2014/main" id="{7D41BECC-A55F-4634-B685-436B46FA1A74}"/>
              </a:ext>
            </a:extLst>
          </p:cNvPr>
          <p:cNvSpPr txBox="1"/>
          <p:nvPr/>
        </p:nvSpPr>
        <p:spPr>
          <a:xfrm>
            <a:off x="894983" y="2850574"/>
            <a:ext cx="3647412" cy="338554"/>
          </a:xfrm>
          <a:prstGeom prst="rect">
            <a:avLst/>
          </a:prstGeom>
          <a:noFill/>
          <a:ln w="19050">
            <a:noFill/>
          </a:ln>
        </p:spPr>
        <p:txBody>
          <a:bodyPr wrap="square" rtlCol="0">
            <a:spAutoFit/>
          </a:bodyPr>
          <a:lstStyle/>
          <a:p>
            <a:pPr eaLnBrk="1" fontAlgn="auto" hangingPunct="1">
              <a:spcBef>
                <a:spcPts val="0"/>
              </a:spcBef>
              <a:spcAft>
                <a:spcPts val="0"/>
              </a:spcAft>
            </a:pPr>
            <a:r>
              <a:rPr lang="en-US" altLang="zh-TW" sz="1600" i="1" dirty="0">
                <a:solidFill>
                  <a:srgbClr val="FF0000"/>
                </a:solidFill>
                <a:latin typeface="+mn-lt"/>
                <a:ea typeface="標楷體" panose="03000509000000000000" pitchFamily="65" charset="-120"/>
              </a:rPr>
              <a:t>Computation of solid angle is not required</a:t>
            </a:r>
            <a:endParaRPr kumimoji="0" lang="zh-TW" altLang="en-US" sz="1600" dirty="0">
              <a:solidFill>
                <a:srgbClr val="FF0000"/>
              </a:solidFill>
              <a:latin typeface="Times New Roman"/>
              <a:ea typeface="標楷體"/>
            </a:endParaRPr>
          </a:p>
        </p:txBody>
      </p:sp>
      <p:sp>
        <p:nvSpPr>
          <p:cNvPr id="18" name="AutoShape 9">
            <a:extLst>
              <a:ext uri="{FF2B5EF4-FFF2-40B4-BE49-F238E27FC236}">
                <a16:creationId xmlns:a16="http://schemas.microsoft.com/office/drawing/2014/main" id="{FACBD4EE-EF5D-4785-B280-883965C7A749}"/>
              </a:ext>
            </a:extLst>
          </p:cNvPr>
          <p:cNvSpPr>
            <a:spLocks noChangeArrowheads="1"/>
          </p:cNvSpPr>
          <p:nvPr/>
        </p:nvSpPr>
        <p:spPr bwMode="auto">
          <a:xfrm>
            <a:off x="1340943" y="5774230"/>
            <a:ext cx="670281" cy="40011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dirty="0">
              <a:solidFill>
                <a:schemeClr val="tx1"/>
              </a:solidFill>
              <a:latin typeface="Tahoma" panose="020B0604030504040204" pitchFamily="34" charset="0"/>
            </a:endParaRPr>
          </a:p>
        </p:txBody>
      </p:sp>
      <p:sp>
        <p:nvSpPr>
          <p:cNvPr id="19" name="AutoShape 9">
            <a:extLst>
              <a:ext uri="{FF2B5EF4-FFF2-40B4-BE49-F238E27FC236}">
                <a16:creationId xmlns:a16="http://schemas.microsoft.com/office/drawing/2014/main" id="{F65E1089-9628-40A3-9FA2-A8500FB5B7CA}"/>
              </a:ext>
            </a:extLst>
          </p:cNvPr>
          <p:cNvSpPr>
            <a:spLocks noChangeArrowheads="1"/>
          </p:cNvSpPr>
          <p:nvPr/>
        </p:nvSpPr>
        <p:spPr bwMode="auto">
          <a:xfrm rot="5400000">
            <a:off x="5162109" y="1446331"/>
            <a:ext cx="1620192" cy="40011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graphicFrame>
        <p:nvGraphicFramePr>
          <p:cNvPr id="20" name="Object 34">
            <a:extLst>
              <a:ext uri="{FF2B5EF4-FFF2-40B4-BE49-F238E27FC236}">
                <a16:creationId xmlns:a16="http://schemas.microsoft.com/office/drawing/2014/main" id="{E23518D6-61CB-46B1-80C8-14B7FA77C3F6}"/>
              </a:ext>
            </a:extLst>
          </p:cNvPr>
          <p:cNvGraphicFramePr>
            <a:graphicFrameLocks noChangeAspect="1"/>
          </p:cNvGraphicFramePr>
          <p:nvPr/>
        </p:nvGraphicFramePr>
        <p:xfrm>
          <a:off x="98331" y="1693983"/>
          <a:ext cx="2668380" cy="661100"/>
        </p:xfrm>
        <a:graphic>
          <a:graphicData uri="http://schemas.openxmlformats.org/presentationml/2006/ole">
            <mc:AlternateContent xmlns:mc="http://schemas.openxmlformats.org/markup-compatibility/2006">
              <mc:Choice xmlns:v="urn:schemas-microsoft-com:vml" Requires="v">
                <p:oleObj name="Equation" r:id="rId3" imgW="2463480" imgH="609480" progId="Equation.DSMT4">
                  <p:embed/>
                </p:oleObj>
              </mc:Choice>
              <mc:Fallback>
                <p:oleObj name="Equation" r:id="rId3" imgW="2463480" imgH="609480" progId="Equation.DSMT4">
                  <p:embed/>
                  <p:pic>
                    <p:nvPicPr>
                      <p:cNvPr id="20" name="Object 34">
                        <a:extLst>
                          <a:ext uri="{FF2B5EF4-FFF2-40B4-BE49-F238E27FC236}">
                            <a16:creationId xmlns:a16="http://schemas.microsoft.com/office/drawing/2014/main" id="{E23518D6-61CB-46B1-80C8-14B7FA77C3F6}"/>
                          </a:ext>
                        </a:extLst>
                      </p:cNvPr>
                      <p:cNvPicPr>
                        <a:picLocks noChangeAspect="1" noChangeArrowheads="1"/>
                      </p:cNvPicPr>
                      <p:nvPr/>
                    </p:nvPicPr>
                    <p:blipFill>
                      <a:blip r:embed="rId4"/>
                      <a:srcRect/>
                      <a:stretch>
                        <a:fillRect/>
                      </a:stretch>
                    </p:blipFill>
                    <p:spPr bwMode="auto">
                      <a:xfrm>
                        <a:off x="98331" y="1693983"/>
                        <a:ext cx="2668380" cy="661100"/>
                      </a:xfrm>
                      <a:prstGeom prst="rect">
                        <a:avLst/>
                      </a:prstGeom>
                      <a:noFill/>
                      <a:ln w="19050">
                        <a:solidFill>
                          <a:schemeClr val="tx2">
                            <a:lumMod val="60000"/>
                            <a:lumOff val="40000"/>
                          </a:schemeClr>
                        </a:solidFill>
                      </a:ln>
                      <a:effectLst/>
                    </p:spPr>
                  </p:pic>
                </p:oleObj>
              </mc:Fallback>
            </mc:AlternateContent>
          </a:graphicData>
        </a:graphic>
      </p:graphicFrame>
      <p:graphicFrame>
        <p:nvGraphicFramePr>
          <p:cNvPr id="21" name="Object 34">
            <a:extLst>
              <a:ext uri="{FF2B5EF4-FFF2-40B4-BE49-F238E27FC236}">
                <a16:creationId xmlns:a16="http://schemas.microsoft.com/office/drawing/2014/main" id="{2AB2619C-26AF-4C7D-8AF4-E786C6D5C3DA}"/>
              </a:ext>
            </a:extLst>
          </p:cNvPr>
          <p:cNvGraphicFramePr>
            <a:graphicFrameLocks noChangeAspect="1"/>
          </p:cNvGraphicFramePr>
          <p:nvPr/>
        </p:nvGraphicFramePr>
        <p:xfrm>
          <a:off x="335154" y="4556394"/>
          <a:ext cx="4087812" cy="481012"/>
        </p:xfrm>
        <a:graphic>
          <a:graphicData uri="http://schemas.openxmlformats.org/presentationml/2006/ole">
            <mc:AlternateContent xmlns:mc="http://schemas.openxmlformats.org/markup-compatibility/2006">
              <mc:Choice xmlns:v="urn:schemas-microsoft-com:vml" Requires="v">
                <p:oleObj name="Equation" r:id="rId5" imgW="3784320" imgH="444240" progId="Equation.DSMT4">
                  <p:embed/>
                </p:oleObj>
              </mc:Choice>
              <mc:Fallback>
                <p:oleObj name="Equation" r:id="rId5" imgW="3784320" imgH="444240" progId="Equation.DSMT4">
                  <p:embed/>
                  <p:pic>
                    <p:nvPicPr>
                      <p:cNvPr id="21" name="Object 34">
                        <a:extLst>
                          <a:ext uri="{FF2B5EF4-FFF2-40B4-BE49-F238E27FC236}">
                            <a16:creationId xmlns:a16="http://schemas.microsoft.com/office/drawing/2014/main" id="{2AB2619C-26AF-4C7D-8AF4-E786C6D5C3DA}"/>
                          </a:ext>
                        </a:extLst>
                      </p:cNvPr>
                      <p:cNvPicPr>
                        <a:picLocks noChangeAspect="1" noChangeArrowheads="1"/>
                      </p:cNvPicPr>
                      <p:nvPr/>
                    </p:nvPicPr>
                    <p:blipFill>
                      <a:blip r:embed="rId6"/>
                      <a:srcRect/>
                      <a:stretch>
                        <a:fillRect/>
                      </a:stretch>
                    </p:blipFill>
                    <p:spPr bwMode="auto">
                      <a:xfrm>
                        <a:off x="335154" y="4556394"/>
                        <a:ext cx="4087812" cy="481012"/>
                      </a:xfrm>
                      <a:prstGeom prst="rect">
                        <a:avLst/>
                      </a:prstGeom>
                      <a:noFill/>
                      <a:ln w="19050">
                        <a:solidFill>
                          <a:schemeClr val="tx2">
                            <a:lumMod val="60000"/>
                            <a:lumOff val="40000"/>
                          </a:schemeClr>
                        </a:solidFill>
                      </a:ln>
                      <a:effectLst/>
                    </p:spPr>
                  </p:pic>
                </p:oleObj>
              </mc:Fallback>
            </mc:AlternateContent>
          </a:graphicData>
        </a:graphic>
      </p:graphicFrame>
      <p:graphicFrame>
        <p:nvGraphicFramePr>
          <p:cNvPr id="22" name="Object 34">
            <a:extLst>
              <a:ext uri="{FF2B5EF4-FFF2-40B4-BE49-F238E27FC236}">
                <a16:creationId xmlns:a16="http://schemas.microsoft.com/office/drawing/2014/main" id="{5D2687CB-6EDD-4C9C-9A3E-DE25695B1F49}"/>
              </a:ext>
            </a:extLst>
          </p:cNvPr>
          <p:cNvGraphicFramePr>
            <a:graphicFrameLocks noChangeAspect="1"/>
          </p:cNvGraphicFramePr>
          <p:nvPr/>
        </p:nvGraphicFramePr>
        <p:xfrm>
          <a:off x="4499875" y="5159722"/>
          <a:ext cx="2038350" cy="503296"/>
        </p:xfrm>
        <a:graphic>
          <a:graphicData uri="http://schemas.openxmlformats.org/presentationml/2006/ole">
            <mc:AlternateContent xmlns:mc="http://schemas.openxmlformats.org/markup-compatibility/2006">
              <mc:Choice xmlns:v="urn:schemas-microsoft-com:vml" Requires="v">
                <p:oleObj name="Equation" r:id="rId7" imgW="1028254" imgH="253890" progId="Equation.DSMT4">
                  <p:embed/>
                </p:oleObj>
              </mc:Choice>
              <mc:Fallback>
                <p:oleObj name="Equation" r:id="rId7" imgW="1028254" imgH="253890" progId="Equation.DSMT4">
                  <p:embed/>
                  <p:pic>
                    <p:nvPicPr>
                      <p:cNvPr id="22" name="Object 34">
                        <a:extLst>
                          <a:ext uri="{FF2B5EF4-FFF2-40B4-BE49-F238E27FC236}">
                            <a16:creationId xmlns:a16="http://schemas.microsoft.com/office/drawing/2014/main" id="{5D2687CB-6EDD-4C9C-9A3E-DE25695B1F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875" y="5159722"/>
                        <a:ext cx="2038350" cy="503296"/>
                      </a:xfrm>
                      <a:prstGeom prst="rect">
                        <a:avLst/>
                      </a:prstGeom>
                      <a:noFill/>
                      <a:ln w="19050">
                        <a:solidFill>
                          <a:schemeClr val="tx2">
                            <a:lumMod val="60000"/>
                            <a:lumOff val="40000"/>
                          </a:schemeClr>
                        </a:solidFill>
                      </a:ln>
                      <a:effectLst/>
                    </p:spPr>
                  </p:pic>
                </p:oleObj>
              </mc:Fallback>
            </mc:AlternateContent>
          </a:graphicData>
        </a:graphic>
      </p:graphicFrame>
      <p:graphicFrame>
        <p:nvGraphicFramePr>
          <p:cNvPr id="23" name="Object 34">
            <a:extLst>
              <a:ext uri="{FF2B5EF4-FFF2-40B4-BE49-F238E27FC236}">
                <a16:creationId xmlns:a16="http://schemas.microsoft.com/office/drawing/2014/main" id="{E295A1B4-63ED-4F50-94B1-73742B6DCEC9}"/>
              </a:ext>
            </a:extLst>
          </p:cNvPr>
          <p:cNvGraphicFramePr>
            <a:graphicFrameLocks noChangeAspect="1"/>
          </p:cNvGraphicFramePr>
          <p:nvPr/>
        </p:nvGraphicFramePr>
        <p:xfrm>
          <a:off x="1676084" y="3219321"/>
          <a:ext cx="2468563" cy="658813"/>
        </p:xfrm>
        <a:graphic>
          <a:graphicData uri="http://schemas.openxmlformats.org/presentationml/2006/ole">
            <mc:AlternateContent xmlns:mc="http://schemas.openxmlformats.org/markup-compatibility/2006">
              <mc:Choice xmlns:v="urn:schemas-microsoft-com:vml" Requires="v">
                <p:oleObj name="Equation" r:id="rId9" imgW="2286000" imgH="609480" progId="Equation.DSMT4">
                  <p:embed/>
                </p:oleObj>
              </mc:Choice>
              <mc:Fallback>
                <p:oleObj name="Equation" r:id="rId9" imgW="2286000" imgH="609480" progId="Equation.DSMT4">
                  <p:embed/>
                  <p:pic>
                    <p:nvPicPr>
                      <p:cNvPr id="23" name="Object 34">
                        <a:extLst>
                          <a:ext uri="{FF2B5EF4-FFF2-40B4-BE49-F238E27FC236}">
                            <a16:creationId xmlns:a16="http://schemas.microsoft.com/office/drawing/2014/main" id="{E295A1B4-63ED-4F50-94B1-73742B6DCEC9}"/>
                          </a:ext>
                        </a:extLst>
                      </p:cNvPr>
                      <p:cNvPicPr>
                        <a:picLocks noChangeAspect="1" noChangeArrowheads="1"/>
                      </p:cNvPicPr>
                      <p:nvPr/>
                    </p:nvPicPr>
                    <p:blipFill>
                      <a:blip r:embed="rId10"/>
                      <a:srcRect/>
                      <a:stretch>
                        <a:fillRect/>
                      </a:stretch>
                    </p:blipFill>
                    <p:spPr bwMode="auto">
                      <a:xfrm>
                        <a:off x="1676084" y="3219321"/>
                        <a:ext cx="2468563" cy="658813"/>
                      </a:xfrm>
                      <a:prstGeom prst="rect">
                        <a:avLst/>
                      </a:prstGeom>
                      <a:noFill/>
                      <a:ln w="19050">
                        <a:solidFill>
                          <a:schemeClr val="tx2">
                            <a:lumMod val="60000"/>
                            <a:lumOff val="40000"/>
                          </a:schemeClr>
                        </a:solidFill>
                      </a:ln>
                      <a:effectLst/>
                    </p:spPr>
                  </p:pic>
                </p:oleObj>
              </mc:Fallback>
            </mc:AlternateContent>
          </a:graphicData>
        </a:graphic>
      </p:graphicFrame>
      <p:sp>
        <p:nvSpPr>
          <p:cNvPr id="24" name="AutoShape 9">
            <a:extLst>
              <a:ext uri="{FF2B5EF4-FFF2-40B4-BE49-F238E27FC236}">
                <a16:creationId xmlns:a16="http://schemas.microsoft.com/office/drawing/2014/main" id="{5E81A54F-4794-4BC0-A359-8ABCB5DCD337}"/>
              </a:ext>
            </a:extLst>
          </p:cNvPr>
          <p:cNvSpPr>
            <a:spLocks noChangeArrowheads="1"/>
          </p:cNvSpPr>
          <p:nvPr/>
        </p:nvSpPr>
        <p:spPr bwMode="auto">
          <a:xfrm rot="5400000">
            <a:off x="5082048" y="3495333"/>
            <a:ext cx="1803278" cy="40011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dirty="0">
              <a:solidFill>
                <a:schemeClr val="tx1"/>
              </a:solidFill>
              <a:latin typeface="Tahoma" panose="020B0604030504040204" pitchFamily="34" charset="0"/>
            </a:endParaRPr>
          </a:p>
        </p:txBody>
      </p:sp>
      <p:sp>
        <p:nvSpPr>
          <p:cNvPr id="25" name="箭號: 上彎 24">
            <a:extLst>
              <a:ext uri="{FF2B5EF4-FFF2-40B4-BE49-F238E27FC236}">
                <a16:creationId xmlns:a16="http://schemas.microsoft.com/office/drawing/2014/main" id="{672987FA-1143-4731-A1F6-1437C6BB1F8D}"/>
              </a:ext>
            </a:extLst>
          </p:cNvPr>
          <p:cNvSpPr/>
          <p:nvPr/>
        </p:nvSpPr>
        <p:spPr>
          <a:xfrm rot="5400000">
            <a:off x="332180" y="2490545"/>
            <a:ext cx="1311715" cy="1243593"/>
          </a:xfrm>
          <a:prstGeom prst="bentUpArrow">
            <a:avLst>
              <a:gd name="adj1" fmla="val 25000"/>
              <a:gd name="adj2" fmla="val 18038"/>
              <a:gd name="adj3" fmla="val 27014"/>
            </a:avLst>
          </a:prstGeom>
          <a:solidFill>
            <a:schemeClr val="tx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B5951E71-D143-4AB8-9B04-2502F397AF77}"/>
              </a:ext>
            </a:extLst>
          </p:cNvPr>
          <p:cNvSpPr/>
          <p:nvPr/>
        </p:nvSpPr>
        <p:spPr>
          <a:xfrm>
            <a:off x="2109100" y="4138465"/>
            <a:ext cx="1920719" cy="338554"/>
          </a:xfrm>
          <a:prstGeom prst="rect">
            <a:avLst/>
          </a:prstGeom>
        </p:spPr>
        <p:txBody>
          <a:bodyPr wrap="none">
            <a:spAutoFit/>
          </a:bodyPr>
          <a:lstStyle/>
          <a:p>
            <a:r>
              <a:rPr lang="en-US" altLang="zh-TW" sz="1600" dirty="0">
                <a:solidFill>
                  <a:srgbClr val="FF0000"/>
                </a:solidFill>
                <a:latin typeface="+mj-lt"/>
              </a:rPr>
              <a:t>Gaussian quadrature </a:t>
            </a:r>
            <a:endParaRPr lang="zh-TW" altLang="en-US" sz="1600" dirty="0">
              <a:latin typeface="+mj-lt"/>
            </a:endParaRPr>
          </a:p>
        </p:txBody>
      </p:sp>
      <p:sp>
        <p:nvSpPr>
          <p:cNvPr id="27" name="矩形 26">
            <a:extLst>
              <a:ext uri="{FF2B5EF4-FFF2-40B4-BE49-F238E27FC236}">
                <a16:creationId xmlns:a16="http://schemas.microsoft.com/office/drawing/2014/main" id="{FD2C8458-66F6-4313-985A-F1CDAAB34E8B}"/>
              </a:ext>
            </a:extLst>
          </p:cNvPr>
          <p:cNvSpPr/>
          <p:nvPr/>
        </p:nvSpPr>
        <p:spPr>
          <a:xfrm>
            <a:off x="2037735" y="3886163"/>
            <a:ext cx="2289215" cy="338554"/>
          </a:xfrm>
          <a:prstGeom prst="rect">
            <a:avLst/>
          </a:prstGeom>
        </p:spPr>
        <p:txBody>
          <a:bodyPr wrap="square">
            <a:spAutoFit/>
          </a:bodyPr>
          <a:lstStyle/>
          <a:p>
            <a:pPr eaLnBrk="1" hangingPunct="1"/>
            <a:r>
              <a:rPr lang="en-US" altLang="zh-TW" sz="1600" dirty="0">
                <a:solidFill>
                  <a:srgbClr val="FF0000"/>
                </a:solidFill>
                <a:latin typeface="+mj-lt"/>
              </a:rPr>
              <a:t>Parametric representation</a:t>
            </a:r>
            <a:endParaRPr lang="zh-TW" altLang="en-US" sz="1600" dirty="0">
              <a:solidFill>
                <a:srgbClr val="FF0000"/>
              </a:solidFill>
              <a:latin typeface="+mj-lt"/>
            </a:endParaRPr>
          </a:p>
        </p:txBody>
      </p:sp>
      <p:sp>
        <p:nvSpPr>
          <p:cNvPr id="28" name="矩形 27">
            <a:extLst>
              <a:ext uri="{FF2B5EF4-FFF2-40B4-BE49-F238E27FC236}">
                <a16:creationId xmlns:a16="http://schemas.microsoft.com/office/drawing/2014/main" id="{68351D68-698C-4501-9FA1-DFB8C673CD1E}"/>
              </a:ext>
            </a:extLst>
          </p:cNvPr>
          <p:cNvSpPr/>
          <p:nvPr/>
        </p:nvSpPr>
        <p:spPr>
          <a:xfrm>
            <a:off x="7491197" y="1994819"/>
            <a:ext cx="1463862" cy="461665"/>
          </a:xfrm>
          <a:prstGeom prst="rect">
            <a:avLst/>
          </a:prstGeom>
        </p:spPr>
        <p:txBody>
          <a:bodyPr wrap="none">
            <a:spAutoFit/>
          </a:bodyPr>
          <a:lstStyle/>
          <a:p>
            <a:r>
              <a:rPr lang="en-US" altLang="zh-TW" sz="2400" dirty="0">
                <a:solidFill>
                  <a:srgbClr val="FF0000"/>
                </a:solidFill>
                <a:latin typeface="+mj-lt"/>
              </a:rPr>
              <a:t>Analytical</a:t>
            </a:r>
            <a:endParaRPr lang="zh-TW" altLang="en-US" sz="2400" dirty="0">
              <a:latin typeface="+mj-lt"/>
            </a:endParaRPr>
          </a:p>
        </p:txBody>
      </p:sp>
      <p:sp>
        <p:nvSpPr>
          <p:cNvPr id="29" name="矩形 28">
            <a:extLst>
              <a:ext uri="{FF2B5EF4-FFF2-40B4-BE49-F238E27FC236}">
                <a16:creationId xmlns:a16="http://schemas.microsoft.com/office/drawing/2014/main" id="{0E79AAA2-0A0D-4A19-95C0-99B9C8034509}"/>
              </a:ext>
            </a:extLst>
          </p:cNvPr>
          <p:cNvSpPr/>
          <p:nvPr/>
        </p:nvSpPr>
        <p:spPr>
          <a:xfrm>
            <a:off x="7550671" y="4745025"/>
            <a:ext cx="1481496" cy="461665"/>
          </a:xfrm>
          <a:prstGeom prst="rect">
            <a:avLst/>
          </a:prstGeom>
        </p:spPr>
        <p:txBody>
          <a:bodyPr wrap="none">
            <a:spAutoFit/>
          </a:bodyPr>
          <a:lstStyle/>
          <a:p>
            <a:r>
              <a:rPr lang="en-US" altLang="zh-TW" sz="2400" dirty="0">
                <a:solidFill>
                  <a:srgbClr val="FF0000"/>
                </a:solidFill>
                <a:latin typeface="+mj-lt"/>
              </a:rPr>
              <a:t>Numerical</a:t>
            </a:r>
            <a:endParaRPr lang="zh-TW" altLang="en-US" sz="2400" dirty="0">
              <a:solidFill>
                <a:srgbClr val="FF0000"/>
              </a:solidFill>
              <a:latin typeface="+mj-lt"/>
            </a:endParaRPr>
          </a:p>
        </p:txBody>
      </p:sp>
      <p:sp>
        <p:nvSpPr>
          <p:cNvPr id="30" name="矩形 29">
            <a:extLst>
              <a:ext uri="{FF2B5EF4-FFF2-40B4-BE49-F238E27FC236}">
                <a16:creationId xmlns:a16="http://schemas.microsoft.com/office/drawing/2014/main" id="{FB486B23-FA3B-40CA-9EE9-72595A4AE01F}"/>
              </a:ext>
            </a:extLst>
          </p:cNvPr>
          <p:cNvSpPr/>
          <p:nvPr/>
        </p:nvSpPr>
        <p:spPr>
          <a:xfrm>
            <a:off x="2189325" y="5735796"/>
            <a:ext cx="5769552" cy="523220"/>
          </a:xfrm>
          <a:prstGeom prst="rect">
            <a:avLst/>
          </a:prstGeom>
        </p:spPr>
        <p:txBody>
          <a:bodyPr wrap="square">
            <a:spAutoFit/>
          </a:bodyPr>
          <a:lstStyle/>
          <a:p>
            <a:r>
              <a:rPr lang="en-US" altLang="zh-TW" sz="2800" dirty="0">
                <a:solidFill>
                  <a:srgbClr val="0000FF"/>
                </a:solidFill>
                <a:latin typeface="+mn-lt"/>
              </a:rPr>
              <a:t>BIQM is a semi-analytical method</a:t>
            </a:r>
            <a:endParaRPr lang="zh-TW" altLang="en-US" sz="2800" dirty="0">
              <a:solidFill>
                <a:srgbClr val="0000FF"/>
              </a:solidFill>
              <a:latin typeface="+mn-lt"/>
            </a:endParaRPr>
          </a:p>
        </p:txBody>
      </p:sp>
      <p:sp>
        <p:nvSpPr>
          <p:cNvPr id="32" name="AutoShape 9">
            <a:extLst>
              <a:ext uri="{FF2B5EF4-FFF2-40B4-BE49-F238E27FC236}">
                <a16:creationId xmlns:a16="http://schemas.microsoft.com/office/drawing/2014/main" id="{D714C4CC-3594-422A-A7AD-8E6E3E39F118}"/>
              </a:ext>
            </a:extLst>
          </p:cNvPr>
          <p:cNvSpPr>
            <a:spLocks noChangeArrowheads="1"/>
          </p:cNvSpPr>
          <p:nvPr/>
        </p:nvSpPr>
        <p:spPr bwMode="auto">
          <a:xfrm rot="5400000">
            <a:off x="1597418" y="4076587"/>
            <a:ext cx="574660" cy="303547"/>
          </a:xfrm>
          <a:prstGeom prst="rightArrow">
            <a:avLst>
              <a:gd name="adj1" fmla="val 50000"/>
              <a:gd name="adj2" fmla="val 80017"/>
            </a:avLst>
          </a:prstGeom>
          <a:solidFill>
            <a:schemeClr val="tx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endParaRPr lang="zh-TW" altLang="en-US" dirty="0">
              <a:solidFill>
                <a:schemeClr val="lt1"/>
              </a:solidFill>
              <a:latin typeface="+mn-lt"/>
              <a:ea typeface="+mn-ea"/>
            </a:endParaRPr>
          </a:p>
        </p:txBody>
      </p:sp>
      <p:sp>
        <p:nvSpPr>
          <p:cNvPr id="34" name="矩形 33">
            <a:extLst>
              <a:ext uri="{FF2B5EF4-FFF2-40B4-BE49-F238E27FC236}">
                <a16:creationId xmlns:a16="http://schemas.microsoft.com/office/drawing/2014/main" id="{EDC32C08-EE17-4CC9-B5EA-473F59A4E990}"/>
              </a:ext>
            </a:extLst>
          </p:cNvPr>
          <p:cNvSpPr/>
          <p:nvPr/>
        </p:nvSpPr>
        <p:spPr>
          <a:xfrm>
            <a:off x="2317086" y="5221162"/>
            <a:ext cx="1619354" cy="338554"/>
          </a:xfrm>
          <a:prstGeom prst="rect">
            <a:avLst/>
          </a:prstGeom>
        </p:spPr>
        <p:txBody>
          <a:bodyPr wrap="none">
            <a:spAutoFit/>
          </a:bodyPr>
          <a:lstStyle/>
          <a:p>
            <a:r>
              <a:rPr lang="en-US" altLang="zh-TW" sz="1600" dirty="0">
                <a:solidFill>
                  <a:srgbClr val="FF0000"/>
                </a:solidFill>
                <a:latin typeface="+mj-lt"/>
              </a:rPr>
              <a:t>Collocation point</a:t>
            </a:r>
            <a:endParaRPr lang="zh-TW" altLang="en-US" sz="1600" dirty="0">
              <a:latin typeface="+mj-lt"/>
            </a:endParaRPr>
          </a:p>
        </p:txBody>
      </p:sp>
      <p:sp>
        <p:nvSpPr>
          <p:cNvPr id="35" name="箭號: 上彎 34">
            <a:extLst>
              <a:ext uri="{FF2B5EF4-FFF2-40B4-BE49-F238E27FC236}">
                <a16:creationId xmlns:a16="http://schemas.microsoft.com/office/drawing/2014/main" id="{42F42EAB-672A-4EBF-BF70-06AEFCD2769B}"/>
              </a:ext>
            </a:extLst>
          </p:cNvPr>
          <p:cNvSpPr/>
          <p:nvPr/>
        </p:nvSpPr>
        <p:spPr>
          <a:xfrm rot="5400000">
            <a:off x="3996574" y="5226321"/>
            <a:ext cx="291034" cy="329193"/>
          </a:xfrm>
          <a:prstGeom prst="bentUpArrow">
            <a:avLst>
              <a:gd name="adj1" fmla="val 25000"/>
              <a:gd name="adj2" fmla="val 18038"/>
              <a:gd name="adj3" fmla="val 27014"/>
            </a:avLst>
          </a:prstGeom>
          <a:solidFill>
            <a:schemeClr val="tx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右中括弧 35">
            <a:extLst>
              <a:ext uri="{FF2B5EF4-FFF2-40B4-BE49-F238E27FC236}">
                <a16:creationId xmlns:a16="http://schemas.microsoft.com/office/drawing/2014/main" id="{1B04BAA4-F0B2-4E04-87BD-33276C081664}"/>
              </a:ext>
            </a:extLst>
          </p:cNvPr>
          <p:cNvSpPr/>
          <p:nvPr/>
        </p:nvSpPr>
        <p:spPr>
          <a:xfrm>
            <a:off x="7065370" y="533995"/>
            <a:ext cx="435452" cy="3541266"/>
          </a:xfrm>
          <a:prstGeom prst="rightBracket">
            <a:avLst>
              <a:gd name="adj" fmla="val 68741"/>
            </a:avLst>
          </a:prstGeom>
          <a:ln w="1333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7" name="右中括弧 36">
            <a:extLst>
              <a:ext uri="{FF2B5EF4-FFF2-40B4-BE49-F238E27FC236}">
                <a16:creationId xmlns:a16="http://schemas.microsoft.com/office/drawing/2014/main" id="{2C3AA807-8F79-4F7D-961A-696F29118B7C}"/>
              </a:ext>
            </a:extLst>
          </p:cNvPr>
          <p:cNvSpPr/>
          <p:nvPr/>
        </p:nvSpPr>
        <p:spPr>
          <a:xfrm>
            <a:off x="7088336" y="4254491"/>
            <a:ext cx="379165" cy="1297533"/>
          </a:xfrm>
          <a:prstGeom prst="rightBracket">
            <a:avLst>
              <a:gd name="adj" fmla="val 66838"/>
            </a:avLst>
          </a:prstGeom>
          <a:ln w="1333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1" name="箭號: 向右 49">
            <a:extLst>
              <a:ext uri="{FF2B5EF4-FFF2-40B4-BE49-F238E27FC236}">
                <a16:creationId xmlns:a16="http://schemas.microsoft.com/office/drawing/2014/main" id="{81B5D575-0FFE-41F2-8041-19150504DC21}"/>
              </a:ext>
            </a:extLst>
          </p:cNvPr>
          <p:cNvSpPr/>
          <p:nvPr/>
        </p:nvSpPr>
        <p:spPr>
          <a:xfrm>
            <a:off x="301098" y="954131"/>
            <a:ext cx="849798" cy="229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A0AA34D3-382B-4475-B217-521BA4884ED1}"/>
              </a:ext>
            </a:extLst>
          </p:cNvPr>
          <p:cNvSpPr txBox="1"/>
          <p:nvPr/>
        </p:nvSpPr>
        <p:spPr>
          <a:xfrm>
            <a:off x="98331" y="530550"/>
            <a:ext cx="1133644" cy="341944"/>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SH-waves</a:t>
            </a:r>
            <a:endParaRPr lang="zh-TW" altLang="en-US" dirty="0">
              <a:latin typeface="Times New Roman" panose="02020603050405020304" pitchFamily="18" charset="0"/>
              <a:cs typeface="Times New Roman" panose="02020603050405020304" pitchFamily="18" charset="0"/>
            </a:endParaRPr>
          </a:p>
        </p:txBody>
      </p:sp>
      <p:graphicFrame>
        <p:nvGraphicFramePr>
          <p:cNvPr id="38" name="Object 44"/>
          <p:cNvGraphicFramePr>
            <a:graphicFrameLocks noChangeAspect="1"/>
          </p:cNvGraphicFramePr>
          <p:nvPr>
            <p:extLst>
              <p:ext uri="{D42A27DB-BD31-4B8C-83A1-F6EECF244321}">
                <p14:modId xmlns:p14="http://schemas.microsoft.com/office/powerpoint/2010/main" val="1355780797"/>
              </p:ext>
            </p:extLst>
          </p:nvPr>
        </p:nvGraphicFramePr>
        <p:xfrm>
          <a:off x="445009" y="1201966"/>
          <a:ext cx="561975" cy="317500"/>
        </p:xfrm>
        <a:graphic>
          <a:graphicData uri="http://schemas.openxmlformats.org/presentationml/2006/ole">
            <mc:AlternateContent xmlns:mc="http://schemas.openxmlformats.org/markup-compatibility/2006">
              <mc:Choice xmlns:v="urn:schemas-microsoft-com:vml" Requires="v">
                <p:oleObj name="Equation" r:id="rId11" imgW="406080" imgH="228600" progId="Equation.DSMT4">
                  <p:embed/>
                </p:oleObj>
              </mc:Choice>
              <mc:Fallback>
                <p:oleObj name="Equation" r:id="rId11" imgW="406080" imgH="228600" progId="Equation.DSMT4">
                  <p:embed/>
                  <p:pic>
                    <p:nvPicPr>
                      <p:cNvPr id="38" name="Object 44"/>
                      <p:cNvPicPr>
                        <a:picLocks noChangeAspect="1" noChangeArrowheads="1"/>
                      </p:cNvPicPr>
                      <p:nvPr/>
                    </p:nvPicPr>
                    <p:blipFill>
                      <a:blip r:embed="rId12"/>
                      <a:srcRect/>
                      <a:stretch>
                        <a:fillRect/>
                      </a:stretch>
                    </p:blipFill>
                    <p:spPr bwMode="auto">
                      <a:xfrm>
                        <a:off x="445009" y="1201966"/>
                        <a:ext cx="56197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9" name="圖片 38">
            <a:extLst>
              <a:ext uri="{FF2B5EF4-FFF2-40B4-BE49-F238E27FC236}">
                <a16:creationId xmlns:a16="http://schemas.microsoft.com/office/drawing/2014/main" id="{C923D1E3-4152-4371-9692-798A8C4384A1}"/>
              </a:ext>
            </a:extLst>
          </p:cNvPr>
          <p:cNvPicPr>
            <a:picLocks noChangeAspect="1"/>
          </p:cNvPicPr>
          <p:nvPr/>
        </p:nvPicPr>
        <p:blipFill>
          <a:blip r:embed="rId13"/>
          <a:stretch>
            <a:fillRect/>
          </a:stretch>
        </p:blipFill>
        <p:spPr>
          <a:xfrm>
            <a:off x="1298132" y="177916"/>
            <a:ext cx="1519768" cy="1371600"/>
          </a:xfrm>
          <a:prstGeom prst="rect">
            <a:avLst/>
          </a:prstGeom>
        </p:spPr>
      </p:pic>
      <p:graphicFrame>
        <p:nvGraphicFramePr>
          <p:cNvPr id="41" name="Object 44"/>
          <p:cNvGraphicFramePr>
            <a:graphicFrameLocks noChangeAspect="1"/>
          </p:cNvGraphicFramePr>
          <p:nvPr>
            <p:extLst>
              <p:ext uri="{D42A27DB-BD31-4B8C-83A1-F6EECF244321}">
                <p14:modId xmlns:p14="http://schemas.microsoft.com/office/powerpoint/2010/main" val="3101188145"/>
              </p:ext>
            </p:extLst>
          </p:nvPr>
        </p:nvGraphicFramePr>
        <p:xfrm>
          <a:off x="3082671" y="502481"/>
          <a:ext cx="1858963" cy="274638"/>
        </p:xfrm>
        <a:graphic>
          <a:graphicData uri="http://schemas.openxmlformats.org/presentationml/2006/ole">
            <mc:AlternateContent xmlns:mc="http://schemas.openxmlformats.org/markup-compatibility/2006">
              <mc:Choice xmlns:v="urn:schemas-microsoft-com:vml" Requires="v">
                <p:oleObj name="Equation" r:id="rId14" imgW="1549080" imgH="228600" progId="Equation.DSMT4">
                  <p:embed/>
                </p:oleObj>
              </mc:Choice>
              <mc:Fallback>
                <p:oleObj name="Equation" r:id="rId14" imgW="1549080" imgH="228600" progId="Equation.DSMT4">
                  <p:embed/>
                  <p:pic>
                    <p:nvPicPr>
                      <p:cNvPr id="41" name="Object 44"/>
                      <p:cNvPicPr>
                        <a:picLocks noChangeAspect="1" noChangeArrowheads="1"/>
                      </p:cNvPicPr>
                      <p:nvPr/>
                    </p:nvPicPr>
                    <p:blipFill>
                      <a:blip r:embed="rId15"/>
                      <a:srcRect/>
                      <a:stretch>
                        <a:fillRect/>
                      </a:stretch>
                    </p:blipFill>
                    <p:spPr bwMode="auto">
                      <a:xfrm>
                        <a:off x="3082671" y="502481"/>
                        <a:ext cx="1858963" cy="274638"/>
                      </a:xfrm>
                      <a:prstGeom prst="rect">
                        <a:avLst/>
                      </a:prstGeom>
                      <a:noFill/>
                      <a:ln w="19050">
                        <a:solidFill>
                          <a:schemeClr val="tx2">
                            <a:lumMod val="60000"/>
                            <a:lumOff val="40000"/>
                          </a:schemeClr>
                        </a:solidFill>
                      </a:ln>
                      <a:effectLst/>
                    </p:spPr>
                  </p:pic>
                </p:oleObj>
              </mc:Fallback>
            </mc:AlternateContent>
          </a:graphicData>
        </a:graphic>
      </p:graphicFrame>
      <p:graphicFrame>
        <p:nvGraphicFramePr>
          <p:cNvPr id="44" name="Object 48"/>
          <p:cNvGraphicFramePr>
            <a:graphicFrameLocks noChangeAspect="1"/>
          </p:cNvGraphicFramePr>
          <p:nvPr>
            <p:extLst>
              <p:ext uri="{D42A27DB-BD31-4B8C-83A1-F6EECF244321}">
                <p14:modId xmlns:p14="http://schemas.microsoft.com/office/powerpoint/2010/main" val="3211978743"/>
              </p:ext>
            </p:extLst>
          </p:nvPr>
        </p:nvGraphicFramePr>
        <p:xfrm>
          <a:off x="3306003" y="942321"/>
          <a:ext cx="1447632" cy="517968"/>
        </p:xfrm>
        <a:graphic>
          <a:graphicData uri="http://schemas.openxmlformats.org/presentationml/2006/ole">
            <mc:AlternateContent xmlns:mc="http://schemas.openxmlformats.org/markup-compatibility/2006">
              <mc:Choice xmlns:v="urn:schemas-microsoft-com:vml" Requires="v">
                <p:oleObj name="Equation" r:id="rId16" imgW="1206360" imgH="431640" progId="Equation.DSMT4">
                  <p:embed/>
                </p:oleObj>
              </mc:Choice>
              <mc:Fallback>
                <p:oleObj name="Equation" r:id="rId16" imgW="1206360" imgH="431640" progId="Equation.DSMT4">
                  <p:embed/>
                  <p:pic>
                    <p:nvPicPr>
                      <p:cNvPr id="44" name="Object 48"/>
                      <p:cNvPicPr>
                        <a:picLocks noChangeAspect="1" noChangeArrowheads="1"/>
                      </p:cNvPicPr>
                      <p:nvPr/>
                    </p:nvPicPr>
                    <p:blipFill>
                      <a:blip r:embed="rId17"/>
                      <a:srcRect/>
                      <a:stretch>
                        <a:fillRect/>
                      </a:stretch>
                    </p:blipFill>
                    <p:spPr bwMode="auto">
                      <a:xfrm>
                        <a:off x="3306003" y="942321"/>
                        <a:ext cx="1447632" cy="517968"/>
                      </a:xfrm>
                      <a:prstGeom prst="rect">
                        <a:avLst/>
                      </a:prstGeom>
                      <a:noFill/>
                      <a:ln w="19050">
                        <a:solidFill>
                          <a:schemeClr val="tx2">
                            <a:lumMod val="60000"/>
                            <a:lumOff val="40000"/>
                          </a:schemeClr>
                        </a:solidFill>
                      </a:ln>
                      <a:effectLst/>
                    </p:spPr>
                  </p:pic>
                </p:oleObj>
              </mc:Fallback>
            </mc:AlternateContent>
          </a:graphicData>
        </a:graphic>
      </p:graphicFrame>
    </p:spTree>
    <p:extLst>
      <p:ext uri="{BB962C8B-B14F-4D97-AF65-F5344CB8AC3E}">
        <p14:creationId xmlns:p14="http://schemas.microsoft.com/office/powerpoint/2010/main" val="3043257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FF0000"/>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dirty="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374401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CD1D9672-A8D7-444C-9EBC-5291BE2E5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08847" y="3834629"/>
            <a:ext cx="1398667" cy="1367951"/>
          </a:xfrm>
          <a:prstGeom prst="rect">
            <a:avLst/>
          </a:prstGeom>
          <a:noFill/>
        </p:spPr>
      </p:pic>
      <p:sp>
        <p:nvSpPr>
          <p:cNvPr id="2" name="標題 1"/>
          <p:cNvSpPr>
            <a:spLocks noGrp="1"/>
          </p:cNvSpPr>
          <p:nvPr>
            <p:ph type="title"/>
          </p:nvPr>
        </p:nvSpPr>
        <p:spPr>
          <a:xfrm>
            <a:off x="762000" y="2924"/>
            <a:ext cx="7772400" cy="65599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Surface displacement amplitudes </a:t>
            </a:r>
            <a:endParaRPr lang="zh-TW" altLang="en-US" b="1"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dirty="0"/>
              <a:t>2025/07/03</a:t>
            </a:r>
            <a:endParaRPr lang="zh-TW" altLang="en-US"/>
          </a:p>
        </p:txBody>
      </p:sp>
      <p:sp>
        <p:nvSpPr>
          <p:cNvPr id="7" name="矩形 6"/>
          <p:cNvSpPr/>
          <p:nvPr/>
        </p:nvSpPr>
        <p:spPr>
          <a:xfrm>
            <a:off x="152400" y="630176"/>
            <a:ext cx="2857192"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Case 1 (Semi-circular hill)</a:t>
            </a:r>
          </a:p>
        </p:txBody>
      </p:sp>
      <p:pic>
        <p:nvPicPr>
          <p:cNvPr id="16" name="圖片 15">
            <a:extLst>
              <a:ext uri="{FF2B5EF4-FFF2-40B4-BE49-F238E27FC236}">
                <a16:creationId xmlns:a16="http://schemas.microsoft.com/office/drawing/2014/main" id="{CDCE7250-649E-46A3-8400-0F4B36AADBFC}"/>
              </a:ext>
            </a:extLst>
          </p:cNvPr>
          <p:cNvPicPr>
            <a:picLocks noChangeAspect="1"/>
          </p:cNvPicPr>
          <p:nvPr/>
        </p:nvPicPr>
        <p:blipFill>
          <a:blip r:embed="rId4"/>
          <a:stretch>
            <a:fillRect/>
          </a:stretch>
        </p:blipFill>
        <p:spPr>
          <a:xfrm>
            <a:off x="184875" y="1133218"/>
            <a:ext cx="2750858" cy="2160000"/>
          </a:xfrm>
          <a:prstGeom prst="rect">
            <a:avLst/>
          </a:prstGeom>
        </p:spPr>
      </p:pic>
      <p:pic>
        <p:nvPicPr>
          <p:cNvPr id="10" name="圖片 9"/>
          <p:cNvPicPr>
            <a:picLocks noChangeAspect="1"/>
          </p:cNvPicPr>
          <p:nvPr/>
        </p:nvPicPr>
        <p:blipFill>
          <a:blip r:embed="rId5"/>
          <a:stretch>
            <a:fillRect/>
          </a:stretch>
        </p:blipFill>
        <p:spPr>
          <a:xfrm>
            <a:off x="3572271" y="1150232"/>
            <a:ext cx="2771321" cy="2160000"/>
          </a:xfrm>
          <a:prstGeom prst="rect">
            <a:avLst/>
          </a:prstGeom>
        </p:spPr>
      </p:pic>
      <p:pic>
        <p:nvPicPr>
          <p:cNvPr id="11" name="圖片 10"/>
          <p:cNvPicPr>
            <a:picLocks noChangeAspect="1"/>
          </p:cNvPicPr>
          <p:nvPr/>
        </p:nvPicPr>
        <p:blipFill>
          <a:blip r:embed="rId6"/>
          <a:stretch>
            <a:fillRect/>
          </a:stretch>
        </p:blipFill>
        <p:spPr>
          <a:xfrm>
            <a:off x="227550" y="3564403"/>
            <a:ext cx="2773250" cy="2160000"/>
          </a:xfrm>
          <a:prstGeom prst="rect">
            <a:avLst/>
          </a:prstGeom>
        </p:spPr>
      </p:pic>
      <p:pic>
        <p:nvPicPr>
          <p:cNvPr id="12" name="圖片 11"/>
          <p:cNvPicPr>
            <a:picLocks noChangeAspect="1"/>
          </p:cNvPicPr>
          <p:nvPr/>
        </p:nvPicPr>
        <p:blipFill>
          <a:blip r:embed="rId7"/>
          <a:stretch>
            <a:fillRect/>
          </a:stretch>
        </p:blipFill>
        <p:spPr>
          <a:xfrm>
            <a:off x="3556846" y="3564403"/>
            <a:ext cx="2777143" cy="2160000"/>
          </a:xfrm>
          <a:prstGeom prst="rect">
            <a:avLst/>
          </a:prstGeom>
        </p:spPr>
      </p:pic>
      <p:sp>
        <p:nvSpPr>
          <p:cNvPr id="21" name="矩形 20"/>
          <p:cNvSpPr/>
          <p:nvPr/>
        </p:nvSpPr>
        <p:spPr>
          <a:xfrm>
            <a:off x="20514" y="5803749"/>
            <a:ext cx="8267695" cy="461665"/>
          </a:xfrm>
          <a:prstGeom prst="rect">
            <a:avLst/>
          </a:prstGeom>
        </p:spPr>
        <p:txBody>
          <a:bodyPr wrap="square">
            <a:spAutoFit/>
          </a:bodyPr>
          <a:lstStyle/>
          <a:p>
            <a:pPr algn="just"/>
            <a:r>
              <a:rPr lang="en-US" altLang="zh-TW" sz="1200" dirty="0">
                <a:solidFill>
                  <a:srgbClr val="FF4343"/>
                </a:solidFill>
                <a:latin typeface="Times New Roman" panose="02020603050405020304" pitchFamily="18" charset="0"/>
                <a:cs typeface="Times New Roman" panose="02020603050405020304" pitchFamily="18" charset="0"/>
              </a:rPr>
              <a:t>J. T. Chen, J. W. Lee, C. F. Wu and I. L. Chen, SH-wave diffraction by a semi-circular hill revisited: A null-field boundary integral equation method using degenerate kernels, Soil Dyn. </a:t>
            </a:r>
            <a:r>
              <a:rPr lang="en-US" altLang="zh-TW" sz="1200" dirty="0" err="1">
                <a:solidFill>
                  <a:srgbClr val="FF4343"/>
                </a:solidFill>
                <a:latin typeface="Times New Roman" panose="02020603050405020304" pitchFamily="18" charset="0"/>
                <a:cs typeface="Times New Roman" panose="02020603050405020304" pitchFamily="18" charset="0"/>
              </a:rPr>
              <a:t>Earthq</a:t>
            </a:r>
            <a:r>
              <a:rPr lang="en-US" altLang="zh-TW" sz="1200" dirty="0">
                <a:solidFill>
                  <a:srgbClr val="FF4343"/>
                </a:solidFill>
                <a:latin typeface="Times New Roman" panose="02020603050405020304" pitchFamily="18" charset="0"/>
                <a:cs typeface="Times New Roman" panose="02020603050405020304" pitchFamily="18" charset="0"/>
              </a:rPr>
              <a:t>. Eng., Vol. 31, pp. 729-736, 2011.</a:t>
            </a:r>
          </a:p>
        </p:txBody>
      </p:sp>
      <p:pic>
        <p:nvPicPr>
          <p:cNvPr id="5" name="圖片 4">
            <a:extLst>
              <a:ext uri="{FF2B5EF4-FFF2-40B4-BE49-F238E27FC236}">
                <a16:creationId xmlns:a16="http://schemas.microsoft.com/office/drawing/2014/main" id="{10C0C851-DD8D-5AF6-E376-F75EF4708447}"/>
              </a:ext>
            </a:extLst>
          </p:cNvPr>
          <p:cNvPicPr>
            <a:picLocks noChangeAspect="1"/>
          </p:cNvPicPr>
          <p:nvPr/>
        </p:nvPicPr>
        <p:blipFill>
          <a:blip r:embed="rId8"/>
          <a:stretch>
            <a:fillRect/>
          </a:stretch>
        </p:blipFill>
        <p:spPr>
          <a:xfrm>
            <a:off x="6781800" y="927332"/>
            <a:ext cx="1668010" cy="1360745"/>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a:xfrm>
                <a:off x="7159312" y="3047243"/>
                <a:ext cx="1192186" cy="525978"/>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𝜂</m:t>
                      </m:r>
                      <m:r>
                        <a:rPr lang="en-US" altLang="zh-TW" b="0" i="1" smtClean="0">
                          <a:solidFill>
                            <a:srgbClr val="000000"/>
                          </a:solidFill>
                          <a:latin typeface="Cambria Math" panose="02040503050406030204" pitchFamily="18" charset="0"/>
                        </a:rPr>
                        <m:t>=</m:t>
                      </m:r>
                      <m:f>
                        <m:fPr>
                          <m:ctrlPr>
                            <a:rPr lang="en-US" altLang="zh-TW" b="0" i="1" smtClean="0">
                              <a:solidFill>
                                <a:srgbClr val="000000"/>
                              </a:solidFill>
                              <a:latin typeface="Cambria Math" panose="02040503050406030204" pitchFamily="18" charset="0"/>
                            </a:rPr>
                          </m:ctrlPr>
                        </m:fPr>
                        <m:num>
                          <m:r>
                            <a:rPr lang="en-US" altLang="zh-TW" b="0" i="1" smtClean="0">
                              <a:solidFill>
                                <a:srgbClr val="000000"/>
                              </a:solidFill>
                              <a:latin typeface="Cambria Math" panose="02040503050406030204" pitchFamily="18" charset="0"/>
                            </a:rPr>
                            <m:t>𝑘𝑎</m:t>
                          </m:r>
                        </m:num>
                        <m:den>
                          <m:r>
                            <a:rPr lang="zh-TW" altLang="en-US" b="0" i="1" smtClean="0">
                              <a:solidFill>
                                <a:srgbClr val="000000"/>
                              </a:solidFill>
                              <a:latin typeface="Cambria Math" panose="02040503050406030204" pitchFamily="18" charset="0"/>
                            </a:rPr>
                            <m:t>𝜋</m:t>
                          </m:r>
                        </m:den>
                      </m:f>
                      <m:r>
                        <a:rPr lang="en-US" altLang="zh-TW" b="0" i="1" smtClean="0">
                          <a:solidFill>
                            <a:srgbClr val="000000"/>
                          </a:solidFill>
                          <a:latin typeface="Cambria Math" panose="02040503050406030204" pitchFamily="18" charset="0"/>
                        </a:rPr>
                        <m:t>=1</m:t>
                      </m:r>
                    </m:oMath>
                  </m:oMathPara>
                </a14:m>
                <a:endParaRPr lang="zh-TW" altLang="en-US" dirty="0">
                  <a:solidFill>
                    <a:srgbClr val="00000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7159312" y="3047243"/>
                <a:ext cx="1192186" cy="525978"/>
              </a:xfrm>
              <a:prstGeom prst="rect">
                <a:avLst/>
              </a:prstGeom>
              <a:blipFill>
                <a:blip r:embed="rId9"/>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7297993" y="2522155"/>
                <a:ext cx="635623" cy="27699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000000"/>
                          </a:solidFill>
                          <a:latin typeface="Cambria Math" panose="02040503050406030204" pitchFamily="18" charset="0"/>
                        </a:rPr>
                        <m:t>𝑎</m:t>
                      </m:r>
                      <m:r>
                        <a:rPr lang="en-US" altLang="zh-TW" b="0" i="1" smtClean="0">
                          <a:solidFill>
                            <a:srgbClr val="000000"/>
                          </a:solidFill>
                          <a:latin typeface="Cambria Math" panose="02040503050406030204" pitchFamily="18" charset="0"/>
                        </a:rPr>
                        <m:t>=1</m:t>
                      </m:r>
                    </m:oMath>
                  </m:oMathPara>
                </a14:m>
                <a:endParaRPr lang="zh-TW" altLang="en-US" dirty="0">
                  <a:solidFill>
                    <a:srgbClr val="000000"/>
                  </a:solidFill>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7297993" y="2522155"/>
                <a:ext cx="635623" cy="276999"/>
              </a:xfrm>
              <a:prstGeom prst="rect">
                <a:avLst/>
              </a:prstGeom>
              <a:blipFill>
                <a:blip r:embed="rId10"/>
                <a:stretch>
                  <a:fillRect l="-3846" r="-7692" b="-11111"/>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262032" y="4368819"/>
                <a:ext cx="89229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𝑁</m:t>
                          </m:r>
                        </m:e>
                        <m:sub>
                          <m:r>
                            <a:rPr lang="en-US" altLang="zh-TW" b="0" i="1" smtClean="0">
                              <a:solidFill>
                                <a:srgbClr val="000000"/>
                              </a:solidFill>
                              <a:latin typeface="Cambria Math" panose="02040503050406030204" pitchFamily="18" charset="0"/>
                            </a:rPr>
                            <m:t>𝑔</m:t>
                          </m:r>
                        </m:sub>
                      </m:sSub>
                      <m:r>
                        <a:rPr lang="en-US" altLang="zh-TW" b="0" i="1" smtClean="0">
                          <a:solidFill>
                            <a:srgbClr val="000000"/>
                          </a:solidFill>
                          <a:latin typeface="Cambria Math" panose="02040503050406030204" pitchFamily="18" charset="0"/>
                        </a:rPr>
                        <m:t>=</m:t>
                      </m:r>
                      <m:r>
                        <a:rPr lang="en-US" altLang="zh-TW" i="1">
                          <a:solidFill>
                            <a:srgbClr val="000000"/>
                          </a:solidFill>
                          <a:latin typeface="Cambria Math" panose="02040503050406030204" pitchFamily="18" charset="0"/>
                        </a:rPr>
                        <m:t>8</m:t>
                      </m:r>
                      <m:r>
                        <a:rPr lang="en-US" altLang="zh-TW" b="0" i="0" smtClean="0">
                          <a:solidFill>
                            <a:srgbClr val="000000"/>
                          </a:solidFill>
                          <a:latin typeface="Cambria Math" panose="02040503050406030204" pitchFamily="18" charset="0"/>
                        </a:rPr>
                        <m:t>2</m:t>
                      </m:r>
                    </m:oMath>
                  </m:oMathPara>
                </a14:m>
                <a:endParaRPr lang="zh-TW" altLang="en-US" dirty="0">
                  <a:solidFill>
                    <a:srgbClr val="000000"/>
                  </a:solidFill>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7262032" y="4368819"/>
                <a:ext cx="892296" cy="299569"/>
              </a:xfrm>
              <a:prstGeom prst="rect">
                <a:avLst/>
              </a:prstGeom>
              <a:blipFill>
                <a:blip r:embed="rId11"/>
                <a:stretch>
                  <a:fillRect l="-4082" r="-4762" b="-22449"/>
                </a:stretch>
              </a:blipFill>
              <a:ln w="19050">
                <a:noFill/>
              </a:ln>
            </p:spPr>
            <p:txBody>
              <a:bodyPr/>
              <a:lstStyle/>
              <a:p>
                <a:r>
                  <a:rPr lang="zh-TW" altLang="en-US">
                    <a:noFill/>
                  </a:rPr>
                  <a:t> </a:t>
                </a:r>
              </a:p>
            </p:txBody>
          </p:sp>
        </mc:Fallback>
      </mc:AlternateContent>
      <p:graphicFrame>
        <p:nvGraphicFramePr>
          <p:cNvPr id="19" name="物件 18">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3161616859"/>
              </p:ext>
            </p:extLst>
          </p:nvPr>
        </p:nvGraphicFramePr>
        <p:xfrm>
          <a:off x="1914207" y="1273624"/>
          <a:ext cx="827087" cy="339725"/>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19" name="物件 18">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1914207" y="1273624"/>
                        <a:ext cx="827087" cy="339725"/>
                      </a:xfrm>
                      <a:prstGeom prst="rect">
                        <a:avLst/>
                      </a:prstGeom>
                      <a:solidFill>
                        <a:schemeClr val="bg1"/>
                      </a:solidFill>
                      <a:ln w="19050">
                        <a:noFill/>
                      </a:ln>
                    </p:spPr>
                  </p:pic>
                </p:oleObj>
              </mc:Fallback>
            </mc:AlternateContent>
          </a:graphicData>
        </a:graphic>
      </p:graphicFrame>
      <p:graphicFrame>
        <p:nvGraphicFramePr>
          <p:cNvPr id="20" name="物件 19">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3490332327"/>
              </p:ext>
            </p:extLst>
          </p:nvPr>
        </p:nvGraphicFramePr>
        <p:xfrm>
          <a:off x="5284685" y="1260092"/>
          <a:ext cx="827087" cy="339725"/>
        </p:xfrm>
        <a:graphic>
          <a:graphicData uri="http://schemas.openxmlformats.org/presentationml/2006/ole">
            <mc:AlternateContent xmlns:mc="http://schemas.openxmlformats.org/markup-compatibility/2006">
              <mc:Choice xmlns:v="urn:schemas-microsoft-com:vml" Requires="v">
                <p:oleObj name="Equation" r:id="rId14" imgW="558720" imgH="228600" progId="Equation.DSMT4">
                  <p:embed/>
                </p:oleObj>
              </mc:Choice>
              <mc:Fallback>
                <p:oleObj name="Equation" r:id="rId14" imgW="558720" imgH="228600" progId="Equation.DSMT4">
                  <p:embed/>
                  <p:pic>
                    <p:nvPicPr>
                      <p:cNvPr id="20" name="物件 19">
                        <a:extLst>
                          <a:ext uri="{FF2B5EF4-FFF2-40B4-BE49-F238E27FC236}">
                            <a16:creationId xmlns:a16="http://schemas.microsoft.com/office/drawing/2014/main" id="{0DEB4946-6191-475D-8468-3804676452DA}"/>
                          </a:ext>
                        </a:extLst>
                      </p:cNvPr>
                      <p:cNvPicPr/>
                      <p:nvPr/>
                    </p:nvPicPr>
                    <p:blipFill>
                      <a:blip r:embed="rId15"/>
                      <a:stretch>
                        <a:fillRect/>
                      </a:stretch>
                    </p:blipFill>
                    <p:spPr>
                      <a:xfrm>
                        <a:off x="5284685" y="1260092"/>
                        <a:ext cx="827087" cy="339725"/>
                      </a:xfrm>
                      <a:prstGeom prst="rect">
                        <a:avLst/>
                      </a:prstGeom>
                      <a:noFill/>
                      <a:ln w="19050">
                        <a:noFill/>
                      </a:ln>
                    </p:spPr>
                  </p:pic>
                </p:oleObj>
              </mc:Fallback>
            </mc:AlternateContent>
          </a:graphicData>
        </a:graphic>
      </p:graphicFrame>
      <p:graphicFrame>
        <p:nvGraphicFramePr>
          <p:cNvPr id="22" name="物件 21">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562373058"/>
              </p:ext>
            </p:extLst>
          </p:nvPr>
        </p:nvGraphicFramePr>
        <p:xfrm>
          <a:off x="1914207" y="3706188"/>
          <a:ext cx="827087" cy="339725"/>
        </p:xfrm>
        <a:graphic>
          <a:graphicData uri="http://schemas.openxmlformats.org/presentationml/2006/ole">
            <mc:AlternateContent xmlns:mc="http://schemas.openxmlformats.org/markup-compatibility/2006">
              <mc:Choice xmlns:v="urn:schemas-microsoft-com:vml" Requires="v">
                <p:oleObj name="Equation" r:id="rId16" imgW="558720" imgH="228600" progId="Equation.DSMT4">
                  <p:embed/>
                </p:oleObj>
              </mc:Choice>
              <mc:Fallback>
                <p:oleObj name="Equation" r:id="rId16" imgW="558720" imgH="228600" progId="Equation.DSMT4">
                  <p:embed/>
                  <p:pic>
                    <p:nvPicPr>
                      <p:cNvPr id="22" name="物件 21">
                        <a:extLst>
                          <a:ext uri="{FF2B5EF4-FFF2-40B4-BE49-F238E27FC236}">
                            <a16:creationId xmlns:a16="http://schemas.microsoft.com/office/drawing/2014/main" id="{0DEB4946-6191-475D-8468-3804676452DA}"/>
                          </a:ext>
                        </a:extLst>
                      </p:cNvPr>
                      <p:cNvPicPr/>
                      <p:nvPr/>
                    </p:nvPicPr>
                    <p:blipFill>
                      <a:blip r:embed="rId17"/>
                      <a:stretch>
                        <a:fillRect/>
                      </a:stretch>
                    </p:blipFill>
                    <p:spPr>
                      <a:xfrm>
                        <a:off x="1914207" y="3706188"/>
                        <a:ext cx="827087" cy="339725"/>
                      </a:xfrm>
                      <a:prstGeom prst="rect">
                        <a:avLst/>
                      </a:prstGeom>
                      <a:noFill/>
                      <a:ln w="19050">
                        <a:noFill/>
                      </a:ln>
                    </p:spPr>
                  </p:pic>
                </p:oleObj>
              </mc:Fallback>
            </mc:AlternateContent>
          </a:graphicData>
        </a:graphic>
      </p:graphicFrame>
      <p:graphicFrame>
        <p:nvGraphicFramePr>
          <p:cNvPr id="23" name="物件 22">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2663692747"/>
              </p:ext>
            </p:extLst>
          </p:nvPr>
        </p:nvGraphicFramePr>
        <p:xfrm>
          <a:off x="5473700" y="3706813"/>
          <a:ext cx="695325" cy="339725"/>
        </p:xfrm>
        <a:graphic>
          <a:graphicData uri="http://schemas.openxmlformats.org/presentationml/2006/ole">
            <mc:AlternateContent xmlns:mc="http://schemas.openxmlformats.org/markup-compatibility/2006">
              <mc:Choice xmlns:v="urn:schemas-microsoft-com:vml" Requires="v">
                <p:oleObj name="Equation" r:id="rId18" imgW="469800" imgH="228600" progId="Equation.DSMT4">
                  <p:embed/>
                </p:oleObj>
              </mc:Choice>
              <mc:Fallback>
                <p:oleObj name="Equation" r:id="rId18" imgW="469800" imgH="228600" progId="Equation.DSMT4">
                  <p:embed/>
                  <p:pic>
                    <p:nvPicPr>
                      <p:cNvPr id="23" name="物件 22">
                        <a:extLst>
                          <a:ext uri="{FF2B5EF4-FFF2-40B4-BE49-F238E27FC236}">
                            <a16:creationId xmlns:a16="http://schemas.microsoft.com/office/drawing/2014/main" id="{0DEB4946-6191-475D-8468-3804676452DA}"/>
                          </a:ext>
                        </a:extLst>
                      </p:cNvPr>
                      <p:cNvPicPr/>
                      <p:nvPr/>
                    </p:nvPicPr>
                    <p:blipFill>
                      <a:blip r:embed="rId19"/>
                      <a:stretch>
                        <a:fillRect/>
                      </a:stretch>
                    </p:blipFill>
                    <p:spPr>
                      <a:xfrm>
                        <a:off x="5473700" y="3706813"/>
                        <a:ext cx="695325" cy="339725"/>
                      </a:xfrm>
                      <a:prstGeom prst="rect">
                        <a:avLst/>
                      </a:prstGeom>
                      <a:noFill/>
                      <a:ln w="19050">
                        <a:noFill/>
                      </a:ln>
                    </p:spPr>
                  </p:pic>
                </p:oleObj>
              </mc:Fallback>
            </mc:AlternateContent>
          </a:graphicData>
        </a:graphic>
      </p:graphicFrame>
    </p:spTree>
    <p:extLst>
      <p:ext uri="{BB962C8B-B14F-4D97-AF65-F5344CB8AC3E}">
        <p14:creationId xmlns:p14="http://schemas.microsoft.com/office/powerpoint/2010/main" val="1604160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p:cNvPicPr>
            <a:picLocks noChangeAspect="1"/>
          </p:cNvPicPr>
          <p:nvPr/>
        </p:nvPicPr>
        <p:blipFill>
          <a:blip r:embed="rId3"/>
          <a:stretch>
            <a:fillRect/>
          </a:stretch>
        </p:blipFill>
        <p:spPr>
          <a:xfrm>
            <a:off x="228106" y="1109137"/>
            <a:ext cx="2781087" cy="2160000"/>
          </a:xfrm>
          <a:prstGeom prst="rect">
            <a:avLst/>
          </a:prstGeom>
        </p:spPr>
      </p:pic>
      <p:pic>
        <p:nvPicPr>
          <p:cNvPr id="28" name="圖片 27"/>
          <p:cNvPicPr>
            <a:picLocks noChangeAspect="1"/>
          </p:cNvPicPr>
          <p:nvPr/>
        </p:nvPicPr>
        <p:blipFill>
          <a:blip r:embed="rId4"/>
          <a:stretch>
            <a:fillRect/>
          </a:stretch>
        </p:blipFill>
        <p:spPr>
          <a:xfrm>
            <a:off x="254952" y="3506020"/>
            <a:ext cx="2782025" cy="2160000"/>
          </a:xfrm>
          <a:prstGeom prst="rect">
            <a:avLst/>
          </a:prstGeom>
        </p:spPr>
      </p:pic>
      <p:pic>
        <p:nvPicPr>
          <p:cNvPr id="29" name="圖片 28"/>
          <p:cNvPicPr>
            <a:picLocks noChangeAspect="1"/>
          </p:cNvPicPr>
          <p:nvPr/>
        </p:nvPicPr>
        <p:blipFill>
          <a:blip r:embed="rId5"/>
          <a:stretch>
            <a:fillRect/>
          </a:stretch>
        </p:blipFill>
        <p:spPr>
          <a:xfrm>
            <a:off x="3491292" y="3534120"/>
            <a:ext cx="2784000" cy="2160000"/>
          </a:xfrm>
          <a:prstGeom prst="rect">
            <a:avLst/>
          </a:prstGeom>
        </p:spPr>
      </p:pic>
      <p:pic>
        <p:nvPicPr>
          <p:cNvPr id="30" name="圖片 29"/>
          <p:cNvPicPr>
            <a:picLocks noChangeAspect="1"/>
          </p:cNvPicPr>
          <p:nvPr/>
        </p:nvPicPr>
        <p:blipFill>
          <a:blip r:embed="rId6"/>
          <a:stretch>
            <a:fillRect/>
          </a:stretch>
        </p:blipFill>
        <p:spPr>
          <a:xfrm>
            <a:off x="3491292" y="1137237"/>
            <a:ext cx="2788862" cy="2160000"/>
          </a:xfrm>
          <a:prstGeom prst="rect">
            <a:avLst/>
          </a:prstGeom>
        </p:spPr>
      </p:pic>
      <p:pic>
        <p:nvPicPr>
          <p:cNvPr id="25" name="圖片 24">
            <a:extLst>
              <a:ext uri="{FF2B5EF4-FFF2-40B4-BE49-F238E27FC236}">
                <a16:creationId xmlns:a16="http://schemas.microsoft.com/office/drawing/2014/main" id="{2A2BF216-2DBA-4D17-B4AC-4A1A4FBBFE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875"/>
          <a:stretch/>
        </p:blipFill>
        <p:spPr bwMode="auto">
          <a:xfrm>
            <a:off x="6746655" y="3965749"/>
            <a:ext cx="1639744" cy="1562541"/>
          </a:xfrm>
          <a:prstGeom prst="rect">
            <a:avLst/>
          </a:prstGeom>
          <a:noFill/>
        </p:spPr>
      </p:pic>
      <p:sp>
        <p:nvSpPr>
          <p:cNvPr id="2" name="標題 1"/>
          <p:cNvSpPr>
            <a:spLocks noGrp="1"/>
          </p:cNvSpPr>
          <p:nvPr>
            <p:ph type="title"/>
          </p:nvPr>
        </p:nvSpPr>
        <p:spPr>
          <a:xfrm>
            <a:off x="762000" y="2924"/>
            <a:ext cx="7772400" cy="65599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Surface displacement amplitudes </a:t>
            </a:r>
            <a:endParaRPr lang="zh-TW" altLang="en-US" b="1"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152400" y="630176"/>
            <a:ext cx="3735638"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Case 2 (Shallow semi-elliptical hill)</a:t>
            </a:r>
          </a:p>
        </p:txBody>
      </p:sp>
      <mc:AlternateContent xmlns:mc="http://schemas.openxmlformats.org/markup-compatibility/2006" xmlns:a14="http://schemas.microsoft.com/office/drawing/2010/main">
        <mc:Choice Requires="a14">
          <p:sp>
            <p:nvSpPr>
              <p:cNvPr id="3" name="文字方塊 2"/>
              <p:cNvSpPr txBox="1"/>
              <p:nvPr/>
            </p:nvSpPr>
            <p:spPr>
              <a:xfrm>
                <a:off x="6912001" y="3103694"/>
                <a:ext cx="1368516" cy="525978"/>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𝜂</m:t>
                      </m:r>
                      <m:r>
                        <a:rPr lang="en-US" altLang="zh-TW" b="0" i="1" smtClean="0">
                          <a:solidFill>
                            <a:srgbClr val="000000"/>
                          </a:solidFill>
                          <a:latin typeface="Cambria Math" panose="02040503050406030204" pitchFamily="18" charset="0"/>
                        </a:rPr>
                        <m:t>=</m:t>
                      </m:r>
                      <m:f>
                        <m:fPr>
                          <m:ctrlPr>
                            <a:rPr lang="en-US" altLang="zh-TW" b="0" i="1" smtClean="0">
                              <a:solidFill>
                                <a:srgbClr val="000000"/>
                              </a:solidFill>
                              <a:latin typeface="Cambria Math" panose="02040503050406030204" pitchFamily="18" charset="0"/>
                            </a:rPr>
                          </m:ctrlPr>
                        </m:fPr>
                        <m:num>
                          <m:r>
                            <a:rPr lang="en-US" altLang="zh-TW" b="0" i="1" smtClean="0">
                              <a:solidFill>
                                <a:srgbClr val="000000"/>
                              </a:solidFill>
                              <a:latin typeface="Cambria Math" panose="02040503050406030204" pitchFamily="18" charset="0"/>
                            </a:rPr>
                            <m:t>𝑘𝑎</m:t>
                          </m:r>
                        </m:num>
                        <m:den>
                          <m:r>
                            <a:rPr lang="zh-TW" altLang="en-US" b="0" i="1" smtClean="0">
                              <a:solidFill>
                                <a:srgbClr val="000000"/>
                              </a:solidFill>
                              <a:latin typeface="Cambria Math" panose="02040503050406030204" pitchFamily="18" charset="0"/>
                            </a:rPr>
                            <m:t>𝜋</m:t>
                          </m:r>
                        </m:den>
                      </m:f>
                      <m:r>
                        <a:rPr lang="en-US" altLang="zh-TW" b="0" i="1" smtClean="0">
                          <a:solidFill>
                            <a:srgbClr val="000000"/>
                          </a:solidFill>
                          <a:latin typeface="Cambria Math" panose="02040503050406030204" pitchFamily="18" charset="0"/>
                        </a:rPr>
                        <m:t>=0.5</m:t>
                      </m:r>
                    </m:oMath>
                  </m:oMathPara>
                </a14:m>
                <a:endParaRPr lang="zh-TW" altLang="en-US" dirty="0">
                  <a:solidFill>
                    <a:srgbClr val="00000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6912001" y="3103694"/>
                <a:ext cx="1368516" cy="525978"/>
              </a:xfrm>
              <a:prstGeom prst="rect">
                <a:avLst/>
              </a:prstGeom>
              <a:blipFill>
                <a:blip r:embed="rId8"/>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159312" y="4565600"/>
                <a:ext cx="89229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𝑁</m:t>
                          </m:r>
                        </m:e>
                        <m:sub>
                          <m:r>
                            <a:rPr lang="en-US" altLang="zh-TW" b="0" i="1" smtClean="0">
                              <a:solidFill>
                                <a:srgbClr val="000000"/>
                              </a:solidFill>
                              <a:latin typeface="Cambria Math" panose="02040503050406030204" pitchFamily="18" charset="0"/>
                            </a:rPr>
                            <m:t>𝑔</m:t>
                          </m:r>
                        </m:sub>
                      </m:sSub>
                      <m:r>
                        <a:rPr lang="en-US" altLang="zh-TW" b="0" i="1" smtClean="0">
                          <a:solidFill>
                            <a:srgbClr val="000000"/>
                          </a:solidFill>
                          <a:latin typeface="Cambria Math" panose="02040503050406030204" pitchFamily="18" charset="0"/>
                        </a:rPr>
                        <m:t>=</m:t>
                      </m:r>
                      <m:r>
                        <a:rPr lang="en-US" altLang="zh-TW" i="1">
                          <a:solidFill>
                            <a:srgbClr val="000000"/>
                          </a:solidFill>
                          <a:latin typeface="Cambria Math" panose="02040503050406030204" pitchFamily="18" charset="0"/>
                        </a:rPr>
                        <m:t>8</m:t>
                      </m:r>
                      <m:r>
                        <a:rPr lang="en-US" altLang="zh-TW" b="0" i="0" smtClean="0">
                          <a:solidFill>
                            <a:srgbClr val="000000"/>
                          </a:solidFill>
                          <a:latin typeface="Cambria Math" panose="02040503050406030204" pitchFamily="18" charset="0"/>
                        </a:rPr>
                        <m:t>2</m:t>
                      </m:r>
                    </m:oMath>
                  </m:oMathPara>
                </a14:m>
                <a:endParaRPr lang="zh-TW" altLang="en-US" dirty="0">
                  <a:solidFill>
                    <a:srgbClr val="000000"/>
                  </a:solidFill>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7159312" y="4565600"/>
                <a:ext cx="892296" cy="299569"/>
              </a:xfrm>
              <a:prstGeom prst="rect">
                <a:avLst/>
              </a:prstGeom>
              <a:blipFill>
                <a:blip r:embed="rId9"/>
                <a:stretch>
                  <a:fillRect l="-4082" r="-4762" b="-22449"/>
                </a:stretch>
              </a:blipFill>
              <a:ln w="19050">
                <a:noFill/>
              </a:ln>
            </p:spPr>
            <p:txBody>
              <a:bodyPr/>
              <a:lstStyle/>
              <a:p>
                <a:r>
                  <a:rPr lang="zh-TW" altLang="en-US">
                    <a:noFill/>
                  </a:rPr>
                  <a:t> </a:t>
                </a:r>
              </a:p>
            </p:txBody>
          </p:sp>
        </mc:Fallback>
      </mc:AlternateContent>
      <p:graphicFrame>
        <p:nvGraphicFramePr>
          <p:cNvPr id="19" name="物件 18">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1273624"/>
          <a:ext cx="827087" cy="339725"/>
        </p:xfrm>
        <a:graphic>
          <a:graphicData uri="http://schemas.openxmlformats.org/presentationml/2006/ole">
            <mc:AlternateContent xmlns:mc="http://schemas.openxmlformats.org/markup-compatibility/2006">
              <mc:Choice xmlns:v="urn:schemas-microsoft-com:vml" Requires="v">
                <p:oleObj name="Equation" r:id="rId10" imgW="558720" imgH="228600" progId="Equation.DSMT4">
                  <p:embed/>
                </p:oleObj>
              </mc:Choice>
              <mc:Fallback>
                <p:oleObj name="Equation" r:id="rId10" imgW="558720" imgH="228600" progId="Equation.DSMT4">
                  <p:embed/>
                  <p:pic>
                    <p:nvPicPr>
                      <p:cNvPr id="19" name="物件 18">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1914207" y="1273624"/>
                        <a:ext cx="827087" cy="339725"/>
                      </a:xfrm>
                      <a:prstGeom prst="rect">
                        <a:avLst/>
                      </a:prstGeom>
                      <a:solidFill>
                        <a:schemeClr val="bg1"/>
                      </a:solidFill>
                      <a:ln w="19050">
                        <a:noFill/>
                      </a:ln>
                    </p:spPr>
                  </p:pic>
                </p:oleObj>
              </mc:Fallback>
            </mc:AlternateContent>
          </a:graphicData>
        </a:graphic>
      </p:graphicFrame>
      <p:graphicFrame>
        <p:nvGraphicFramePr>
          <p:cNvPr id="20" name="物件 19">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284685" y="1260092"/>
          <a:ext cx="827087" cy="339725"/>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20" name="物件 19">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5284685" y="1260092"/>
                        <a:ext cx="827087" cy="339725"/>
                      </a:xfrm>
                      <a:prstGeom prst="rect">
                        <a:avLst/>
                      </a:prstGeom>
                      <a:noFill/>
                      <a:ln w="19050">
                        <a:noFill/>
                      </a:ln>
                    </p:spPr>
                  </p:pic>
                </p:oleObj>
              </mc:Fallback>
            </mc:AlternateContent>
          </a:graphicData>
        </a:graphic>
      </p:graphicFrame>
      <p:graphicFrame>
        <p:nvGraphicFramePr>
          <p:cNvPr id="22" name="物件 21">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3706188"/>
          <a:ext cx="827087" cy="339725"/>
        </p:xfrm>
        <a:graphic>
          <a:graphicData uri="http://schemas.openxmlformats.org/presentationml/2006/ole">
            <mc:AlternateContent xmlns:mc="http://schemas.openxmlformats.org/markup-compatibility/2006">
              <mc:Choice xmlns:v="urn:schemas-microsoft-com:vml" Requires="v">
                <p:oleObj name="Equation" r:id="rId14" imgW="558720" imgH="228600" progId="Equation.DSMT4">
                  <p:embed/>
                </p:oleObj>
              </mc:Choice>
              <mc:Fallback>
                <p:oleObj name="Equation" r:id="rId14" imgW="558720" imgH="228600" progId="Equation.DSMT4">
                  <p:embed/>
                  <p:pic>
                    <p:nvPicPr>
                      <p:cNvPr id="22" name="物件 21">
                        <a:extLst>
                          <a:ext uri="{FF2B5EF4-FFF2-40B4-BE49-F238E27FC236}">
                            <a16:creationId xmlns:a16="http://schemas.microsoft.com/office/drawing/2014/main" id="{0DEB4946-6191-475D-8468-3804676452DA}"/>
                          </a:ext>
                        </a:extLst>
                      </p:cNvPr>
                      <p:cNvPicPr/>
                      <p:nvPr/>
                    </p:nvPicPr>
                    <p:blipFill>
                      <a:blip r:embed="rId15"/>
                      <a:stretch>
                        <a:fillRect/>
                      </a:stretch>
                    </p:blipFill>
                    <p:spPr>
                      <a:xfrm>
                        <a:off x="1914207" y="3706188"/>
                        <a:ext cx="827087" cy="339725"/>
                      </a:xfrm>
                      <a:prstGeom prst="rect">
                        <a:avLst/>
                      </a:prstGeom>
                      <a:noFill/>
                      <a:ln w="19050">
                        <a:noFill/>
                      </a:ln>
                    </p:spPr>
                  </p:pic>
                </p:oleObj>
              </mc:Fallback>
            </mc:AlternateContent>
          </a:graphicData>
        </a:graphic>
      </p:graphicFrame>
      <p:graphicFrame>
        <p:nvGraphicFramePr>
          <p:cNvPr id="23" name="物件 22">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473700" y="3706813"/>
          <a:ext cx="695325" cy="339725"/>
        </p:xfrm>
        <a:graphic>
          <a:graphicData uri="http://schemas.openxmlformats.org/presentationml/2006/ole">
            <mc:AlternateContent xmlns:mc="http://schemas.openxmlformats.org/markup-compatibility/2006">
              <mc:Choice xmlns:v="urn:schemas-microsoft-com:vml" Requires="v">
                <p:oleObj name="Equation" r:id="rId16" imgW="469800" imgH="228600" progId="Equation.DSMT4">
                  <p:embed/>
                </p:oleObj>
              </mc:Choice>
              <mc:Fallback>
                <p:oleObj name="Equation" r:id="rId16" imgW="469800" imgH="228600" progId="Equation.DSMT4">
                  <p:embed/>
                  <p:pic>
                    <p:nvPicPr>
                      <p:cNvPr id="23" name="物件 22">
                        <a:extLst>
                          <a:ext uri="{FF2B5EF4-FFF2-40B4-BE49-F238E27FC236}">
                            <a16:creationId xmlns:a16="http://schemas.microsoft.com/office/drawing/2014/main" id="{0DEB4946-6191-475D-8468-3804676452DA}"/>
                          </a:ext>
                        </a:extLst>
                      </p:cNvPr>
                      <p:cNvPicPr/>
                      <p:nvPr/>
                    </p:nvPicPr>
                    <p:blipFill>
                      <a:blip r:embed="rId17"/>
                      <a:stretch>
                        <a:fillRect/>
                      </a:stretch>
                    </p:blipFill>
                    <p:spPr>
                      <a:xfrm>
                        <a:off x="5473700" y="3706813"/>
                        <a:ext cx="695325" cy="339725"/>
                      </a:xfrm>
                      <a:prstGeom prst="rect">
                        <a:avLst/>
                      </a:prstGeom>
                      <a:noFill/>
                      <a:ln w="19050">
                        <a:noFill/>
                      </a:ln>
                    </p:spPr>
                  </p:pic>
                </p:oleObj>
              </mc:Fallback>
            </mc:AlternateContent>
          </a:graphicData>
        </a:graphic>
      </p:graphicFrame>
      <mc:AlternateContent xmlns:mc="http://schemas.openxmlformats.org/markup-compatibility/2006" xmlns:a14="http://schemas.microsoft.com/office/drawing/2010/main">
        <mc:Choice Requires="a14">
          <p:sp>
            <p:nvSpPr>
              <p:cNvPr id="24" name="文字方塊 23"/>
              <p:cNvSpPr txBox="1"/>
              <p:nvPr/>
            </p:nvSpPr>
            <p:spPr>
              <a:xfrm>
                <a:off x="7177714" y="2380473"/>
                <a:ext cx="873894" cy="553998"/>
              </a:xfrm>
              <a:prstGeom prst="rect">
                <a:avLst/>
              </a:prstGeom>
              <a:noFill/>
              <a:ln w="19050">
                <a:noFill/>
              </a:ln>
            </p:spPr>
            <p:txBody>
              <a:bodyPr wrap="none" lIns="0" tIns="0" rIns="0" bIns="0" rtlCol="0">
                <a:spAutoFit/>
              </a:bodyPr>
              <a:lstStyle/>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𝑎</m:t>
                      </m:r>
                      <m:r>
                        <a:rPr lang="en-US" altLang="zh-TW" b="0" i="1" smtClean="0">
                          <a:solidFill>
                            <a:srgbClr val="000000"/>
                          </a:solidFill>
                          <a:latin typeface="Cambria Math" panose="02040503050406030204" pitchFamily="18" charset="0"/>
                        </a:rPr>
                        <m:t>=1</m:t>
                      </m:r>
                    </m:oMath>
                  </m:oMathPara>
                </a14:m>
                <a:endParaRPr lang="en-US" altLang="zh-TW" b="0" dirty="0">
                  <a:solidFill>
                    <a:srgbClr val="000000"/>
                  </a:solidFill>
                </a:endParaRPr>
              </a:p>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𝑏</m:t>
                      </m:r>
                      <m:r>
                        <a:rPr lang="en-US" altLang="zh-TW" i="1">
                          <a:solidFill>
                            <a:srgbClr val="000000"/>
                          </a:solidFill>
                          <a:latin typeface="Cambria Math" panose="02040503050406030204" pitchFamily="18" charset="0"/>
                        </a:rPr>
                        <m:t>=</m:t>
                      </m:r>
                      <m:r>
                        <a:rPr lang="en-US" altLang="zh-TW" b="0" i="1" smtClean="0">
                          <a:solidFill>
                            <a:srgbClr val="000000"/>
                          </a:solidFill>
                          <a:latin typeface="Cambria Math" panose="02040503050406030204" pitchFamily="18" charset="0"/>
                        </a:rPr>
                        <m:t>2/3</m:t>
                      </m:r>
                    </m:oMath>
                  </m:oMathPara>
                </a14:m>
                <a:endParaRPr lang="en-US" altLang="zh-TW" dirty="0">
                  <a:solidFill>
                    <a:srgbClr val="000000"/>
                  </a:solidFill>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7177714" y="2380473"/>
                <a:ext cx="873894" cy="553998"/>
              </a:xfrm>
              <a:prstGeom prst="rect">
                <a:avLst/>
              </a:prstGeom>
              <a:blipFill>
                <a:blip r:embed="rId18"/>
                <a:stretch>
                  <a:fillRect l="-9722" r="-694" b="-18681"/>
                </a:stretch>
              </a:blipFill>
              <a:ln w="19050">
                <a:noFill/>
              </a:ln>
            </p:spPr>
            <p:txBody>
              <a:bodyPr/>
              <a:lstStyle/>
              <a:p>
                <a:r>
                  <a:rPr lang="zh-TW" altLang="en-US">
                    <a:noFill/>
                  </a:rPr>
                  <a:t> </a:t>
                </a:r>
              </a:p>
            </p:txBody>
          </p:sp>
        </mc:Fallback>
      </mc:AlternateContent>
      <p:pic>
        <p:nvPicPr>
          <p:cNvPr id="26" name="圖片 25"/>
          <p:cNvPicPr>
            <a:picLocks noChangeAspect="1"/>
          </p:cNvPicPr>
          <p:nvPr/>
        </p:nvPicPr>
        <p:blipFill>
          <a:blip r:embed="rId19"/>
          <a:stretch>
            <a:fillRect/>
          </a:stretch>
        </p:blipFill>
        <p:spPr bwMode="auto">
          <a:xfrm>
            <a:off x="6762254" y="844150"/>
            <a:ext cx="1668010" cy="1309535"/>
          </a:xfrm>
          <a:prstGeom prst="rect">
            <a:avLst/>
          </a:prstGeom>
          <a:noFill/>
        </p:spPr>
      </p:pic>
      <p:sp>
        <p:nvSpPr>
          <p:cNvPr id="31" name="矩形 30"/>
          <p:cNvSpPr/>
          <p:nvPr/>
        </p:nvSpPr>
        <p:spPr>
          <a:xfrm>
            <a:off x="0" y="5742313"/>
            <a:ext cx="8033206" cy="517065"/>
          </a:xfrm>
          <a:prstGeom prst="rect">
            <a:avLst/>
          </a:prstGeom>
        </p:spPr>
        <p:txBody>
          <a:bodyPr wrap="square">
            <a:spAutoFit/>
          </a:bodyPr>
          <a:lstStyle/>
          <a:p>
            <a:pPr algn="just">
              <a:lnSpc>
                <a:spcPct val="115000"/>
              </a:lnSpc>
              <a:spcAft>
                <a:spcPts val="0"/>
              </a:spcAft>
              <a:buSzPts val="1200"/>
            </a:pPr>
            <a:r>
              <a:rPr lang="en-US" altLang="zh-TW" sz="1200" dirty="0">
                <a:solidFill>
                  <a:srgbClr val="FF4343"/>
                </a:solidFill>
                <a:latin typeface="Times New Roman" panose="02020603050405020304" pitchFamily="18" charset="0"/>
              </a:rPr>
              <a:t>J. T. Chen, J. W. Lee and W. S. </a:t>
            </a:r>
            <a:r>
              <a:rPr lang="en-US" altLang="zh-TW" sz="1200" dirty="0" err="1">
                <a:solidFill>
                  <a:srgbClr val="FF4343"/>
                </a:solidFill>
                <a:latin typeface="Times New Roman" panose="02020603050405020304" pitchFamily="18" charset="0"/>
              </a:rPr>
              <a:t>Shyu</a:t>
            </a:r>
            <a:r>
              <a:rPr lang="en-US" altLang="zh-TW" sz="1200" dirty="0">
                <a:solidFill>
                  <a:srgbClr val="FF4343"/>
                </a:solidFill>
                <a:latin typeface="Times New Roman" panose="02020603050405020304" pitchFamily="18" charset="0"/>
              </a:rPr>
              <a:t>, SH-wave scattering by a semi-elliptical hill using a null-field boundary integral equation method and a hybrid method. Geophysical Journal International, Vol. 188, pp. 177-194, 2012.</a:t>
            </a:r>
            <a:endParaRPr lang="zh-TW" altLang="zh-TW" sz="1200" dirty="0">
              <a:solidFill>
                <a:srgbClr val="FF4343"/>
              </a:solidFill>
              <a:latin typeface="Arial" panose="020B0604020202020204" pitchFamily="34" charset="0"/>
            </a:endParaRPr>
          </a:p>
        </p:txBody>
      </p:sp>
    </p:spTree>
    <p:extLst>
      <p:ext uri="{BB962C8B-B14F-4D97-AF65-F5344CB8AC3E}">
        <p14:creationId xmlns:p14="http://schemas.microsoft.com/office/powerpoint/2010/main" val="3634663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p:cNvPicPr>
            <a:picLocks noChangeAspect="1"/>
          </p:cNvPicPr>
          <p:nvPr/>
        </p:nvPicPr>
        <p:blipFill>
          <a:blip r:embed="rId2"/>
          <a:stretch>
            <a:fillRect/>
          </a:stretch>
        </p:blipFill>
        <p:spPr>
          <a:xfrm>
            <a:off x="152400" y="1141440"/>
            <a:ext cx="2774185" cy="2160000"/>
          </a:xfrm>
          <a:prstGeom prst="rect">
            <a:avLst/>
          </a:prstGeom>
        </p:spPr>
      </p:pic>
      <p:pic>
        <p:nvPicPr>
          <p:cNvPr id="35" name="圖片 34"/>
          <p:cNvPicPr>
            <a:picLocks noChangeAspect="1"/>
          </p:cNvPicPr>
          <p:nvPr/>
        </p:nvPicPr>
        <p:blipFill>
          <a:blip r:embed="rId3"/>
          <a:stretch>
            <a:fillRect/>
          </a:stretch>
        </p:blipFill>
        <p:spPr>
          <a:xfrm>
            <a:off x="3471117" y="1149008"/>
            <a:ext cx="2775190" cy="2160000"/>
          </a:xfrm>
          <a:prstGeom prst="rect">
            <a:avLst/>
          </a:prstGeom>
        </p:spPr>
      </p:pic>
      <p:pic>
        <p:nvPicPr>
          <p:cNvPr id="36" name="圖片 35"/>
          <p:cNvPicPr>
            <a:picLocks noChangeAspect="1"/>
          </p:cNvPicPr>
          <p:nvPr/>
        </p:nvPicPr>
        <p:blipFill>
          <a:blip r:embed="rId4"/>
          <a:stretch>
            <a:fillRect/>
          </a:stretch>
        </p:blipFill>
        <p:spPr>
          <a:xfrm>
            <a:off x="228708" y="3573221"/>
            <a:ext cx="2782025" cy="2160000"/>
          </a:xfrm>
          <a:prstGeom prst="rect">
            <a:avLst/>
          </a:prstGeom>
        </p:spPr>
      </p:pic>
      <p:pic>
        <p:nvPicPr>
          <p:cNvPr id="37" name="圖片 36"/>
          <p:cNvPicPr>
            <a:picLocks noChangeAspect="1"/>
          </p:cNvPicPr>
          <p:nvPr/>
        </p:nvPicPr>
        <p:blipFill>
          <a:blip r:embed="rId5"/>
          <a:stretch>
            <a:fillRect/>
          </a:stretch>
        </p:blipFill>
        <p:spPr>
          <a:xfrm>
            <a:off x="3500036" y="3558216"/>
            <a:ext cx="2777143" cy="2160000"/>
          </a:xfrm>
          <a:prstGeom prst="rect">
            <a:avLst/>
          </a:prstGeom>
        </p:spPr>
      </p:pic>
      <p:pic>
        <p:nvPicPr>
          <p:cNvPr id="33" name="圖片 32">
            <a:extLst>
              <a:ext uri="{FF2B5EF4-FFF2-40B4-BE49-F238E27FC236}">
                <a16:creationId xmlns:a16="http://schemas.microsoft.com/office/drawing/2014/main" id="{DBF1EA86-ED53-474E-8309-E9C771A56942}"/>
              </a:ext>
            </a:extLst>
          </p:cNvPr>
          <p:cNvPicPr>
            <a:picLocks noChangeAspect="1"/>
          </p:cNvPicPr>
          <p:nvPr/>
        </p:nvPicPr>
        <p:blipFill rotWithShape="1">
          <a:blip r:embed="rId6">
            <a:extLst>
              <a:ext uri="{28A0092B-C50C-407E-A947-70E740481C1C}">
                <a14:useLocalDpi xmlns:a14="http://schemas.microsoft.com/office/drawing/2010/main" val="0"/>
              </a:ext>
            </a:extLst>
          </a:blip>
          <a:srcRect t="18028"/>
          <a:stretch/>
        </p:blipFill>
        <p:spPr bwMode="auto">
          <a:xfrm>
            <a:off x="6766482" y="3720869"/>
            <a:ext cx="1743123" cy="1997347"/>
          </a:xfrm>
          <a:prstGeom prst="rect">
            <a:avLst/>
          </a:prstGeom>
          <a:noFill/>
        </p:spPr>
      </p:pic>
      <p:sp>
        <p:nvSpPr>
          <p:cNvPr id="2" name="標題 1"/>
          <p:cNvSpPr>
            <a:spLocks noGrp="1"/>
          </p:cNvSpPr>
          <p:nvPr>
            <p:ph type="title"/>
          </p:nvPr>
        </p:nvSpPr>
        <p:spPr>
          <a:xfrm>
            <a:off x="762000" y="2924"/>
            <a:ext cx="7772400" cy="65599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Surface displacement amplitudes </a:t>
            </a:r>
            <a:endParaRPr lang="zh-TW" altLang="en-US" b="1"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152400" y="630176"/>
            <a:ext cx="3466334"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Case 2 (Deep semi-elliptical hill)</a:t>
            </a:r>
          </a:p>
        </p:txBody>
      </p:sp>
      <mc:AlternateContent xmlns:mc="http://schemas.openxmlformats.org/markup-compatibility/2006" xmlns:a14="http://schemas.microsoft.com/office/drawing/2010/main">
        <mc:Choice Requires="a14">
          <p:sp>
            <p:nvSpPr>
              <p:cNvPr id="3" name="文字方塊 2"/>
              <p:cNvSpPr txBox="1"/>
              <p:nvPr/>
            </p:nvSpPr>
            <p:spPr>
              <a:xfrm>
                <a:off x="7159312" y="3047243"/>
                <a:ext cx="1192186" cy="525978"/>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𝜂</m:t>
                      </m:r>
                      <m:r>
                        <a:rPr lang="en-US" altLang="zh-TW" b="0" i="1" smtClean="0">
                          <a:solidFill>
                            <a:srgbClr val="000000"/>
                          </a:solidFill>
                          <a:latin typeface="Cambria Math" panose="02040503050406030204" pitchFamily="18" charset="0"/>
                        </a:rPr>
                        <m:t>=</m:t>
                      </m:r>
                      <m:f>
                        <m:fPr>
                          <m:ctrlPr>
                            <a:rPr lang="en-US" altLang="zh-TW" b="0" i="1" smtClean="0">
                              <a:solidFill>
                                <a:srgbClr val="000000"/>
                              </a:solidFill>
                              <a:latin typeface="Cambria Math" panose="02040503050406030204" pitchFamily="18" charset="0"/>
                            </a:rPr>
                          </m:ctrlPr>
                        </m:fPr>
                        <m:num>
                          <m:r>
                            <a:rPr lang="en-US" altLang="zh-TW" b="0" i="1" smtClean="0">
                              <a:solidFill>
                                <a:srgbClr val="000000"/>
                              </a:solidFill>
                              <a:latin typeface="Cambria Math" panose="02040503050406030204" pitchFamily="18" charset="0"/>
                            </a:rPr>
                            <m:t>𝑘𝑎</m:t>
                          </m:r>
                        </m:num>
                        <m:den>
                          <m:r>
                            <a:rPr lang="zh-TW" altLang="en-US" b="0" i="1" smtClean="0">
                              <a:solidFill>
                                <a:srgbClr val="000000"/>
                              </a:solidFill>
                              <a:latin typeface="Cambria Math" panose="02040503050406030204" pitchFamily="18" charset="0"/>
                            </a:rPr>
                            <m:t>𝜋</m:t>
                          </m:r>
                        </m:den>
                      </m:f>
                      <m:r>
                        <a:rPr lang="en-US" altLang="zh-TW" b="0" i="1" smtClean="0">
                          <a:solidFill>
                            <a:srgbClr val="000000"/>
                          </a:solidFill>
                          <a:latin typeface="Cambria Math" panose="02040503050406030204" pitchFamily="18" charset="0"/>
                        </a:rPr>
                        <m:t>=2</m:t>
                      </m:r>
                    </m:oMath>
                  </m:oMathPara>
                </a14:m>
                <a:endParaRPr lang="zh-TW" altLang="en-US" dirty="0">
                  <a:solidFill>
                    <a:srgbClr val="00000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7159312" y="3047243"/>
                <a:ext cx="1192186" cy="525978"/>
              </a:xfrm>
              <a:prstGeom prst="rect">
                <a:avLst/>
              </a:prstGeom>
              <a:blipFill>
                <a:blip r:embed="rId8"/>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229452" y="4541904"/>
                <a:ext cx="89229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𝑁</m:t>
                          </m:r>
                        </m:e>
                        <m:sub>
                          <m:r>
                            <a:rPr lang="en-US" altLang="zh-TW" b="0" i="1" smtClean="0">
                              <a:solidFill>
                                <a:srgbClr val="000000"/>
                              </a:solidFill>
                              <a:latin typeface="Cambria Math" panose="02040503050406030204" pitchFamily="18" charset="0"/>
                            </a:rPr>
                            <m:t>𝑔</m:t>
                          </m:r>
                        </m:sub>
                      </m:sSub>
                      <m:r>
                        <a:rPr lang="en-US" altLang="zh-TW" b="0" i="1" smtClean="0">
                          <a:solidFill>
                            <a:srgbClr val="000000"/>
                          </a:solidFill>
                          <a:latin typeface="Cambria Math" panose="02040503050406030204" pitchFamily="18" charset="0"/>
                        </a:rPr>
                        <m:t>=</m:t>
                      </m:r>
                      <m:r>
                        <a:rPr lang="en-US" altLang="zh-TW" i="1">
                          <a:solidFill>
                            <a:srgbClr val="000000"/>
                          </a:solidFill>
                          <a:latin typeface="Cambria Math" panose="02040503050406030204" pitchFamily="18" charset="0"/>
                        </a:rPr>
                        <m:t>8</m:t>
                      </m:r>
                      <m:r>
                        <a:rPr lang="en-US" altLang="zh-TW" b="0" i="0" smtClean="0">
                          <a:solidFill>
                            <a:srgbClr val="000000"/>
                          </a:solidFill>
                          <a:latin typeface="Cambria Math" panose="02040503050406030204" pitchFamily="18" charset="0"/>
                        </a:rPr>
                        <m:t>2</m:t>
                      </m:r>
                    </m:oMath>
                  </m:oMathPara>
                </a14:m>
                <a:endParaRPr lang="zh-TW" altLang="en-US" dirty="0">
                  <a:solidFill>
                    <a:srgbClr val="000000"/>
                  </a:solidFill>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7229452" y="4541904"/>
                <a:ext cx="892296" cy="299569"/>
              </a:xfrm>
              <a:prstGeom prst="rect">
                <a:avLst/>
              </a:prstGeom>
              <a:blipFill>
                <a:blip r:embed="rId9"/>
                <a:stretch>
                  <a:fillRect l="-4795" r="-4795" b="-24490"/>
                </a:stretch>
              </a:blipFill>
              <a:ln w="19050">
                <a:noFill/>
              </a:ln>
            </p:spPr>
            <p:txBody>
              <a:bodyPr/>
              <a:lstStyle/>
              <a:p>
                <a:r>
                  <a:rPr lang="zh-TW" altLang="en-US">
                    <a:noFill/>
                  </a:rPr>
                  <a:t> </a:t>
                </a:r>
              </a:p>
            </p:txBody>
          </p:sp>
        </mc:Fallback>
      </mc:AlternateContent>
      <p:graphicFrame>
        <p:nvGraphicFramePr>
          <p:cNvPr id="19" name="物件 18">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1273624"/>
          <a:ext cx="827087" cy="339725"/>
        </p:xfrm>
        <a:graphic>
          <a:graphicData uri="http://schemas.openxmlformats.org/presentationml/2006/ole">
            <mc:AlternateContent xmlns:mc="http://schemas.openxmlformats.org/markup-compatibility/2006">
              <mc:Choice xmlns:v="urn:schemas-microsoft-com:vml" Requires="v">
                <p:oleObj name="Equation" r:id="rId10" imgW="558720" imgH="228600" progId="Equation.DSMT4">
                  <p:embed/>
                </p:oleObj>
              </mc:Choice>
              <mc:Fallback>
                <p:oleObj name="Equation" r:id="rId10" imgW="558720" imgH="228600" progId="Equation.DSMT4">
                  <p:embed/>
                  <p:pic>
                    <p:nvPicPr>
                      <p:cNvPr id="19" name="物件 18">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1914207" y="1273624"/>
                        <a:ext cx="827087" cy="339725"/>
                      </a:xfrm>
                      <a:prstGeom prst="rect">
                        <a:avLst/>
                      </a:prstGeom>
                      <a:solidFill>
                        <a:schemeClr val="bg1"/>
                      </a:solidFill>
                      <a:ln w="19050">
                        <a:noFill/>
                      </a:ln>
                    </p:spPr>
                  </p:pic>
                </p:oleObj>
              </mc:Fallback>
            </mc:AlternateContent>
          </a:graphicData>
        </a:graphic>
      </p:graphicFrame>
      <p:graphicFrame>
        <p:nvGraphicFramePr>
          <p:cNvPr id="20" name="物件 19">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284685" y="1260092"/>
          <a:ext cx="827087" cy="339725"/>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20" name="物件 19">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5284685" y="1260092"/>
                        <a:ext cx="827087" cy="339725"/>
                      </a:xfrm>
                      <a:prstGeom prst="rect">
                        <a:avLst/>
                      </a:prstGeom>
                      <a:noFill/>
                      <a:ln w="19050">
                        <a:noFill/>
                      </a:ln>
                    </p:spPr>
                  </p:pic>
                </p:oleObj>
              </mc:Fallback>
            </mc:AlternateContent>
          </a:graphicData>
        </a:graphic>
      </p:graphicFrame>
      <p:graphicFrame>
        <p:nvGraphicFramePr>
          <p:cNvPr id="22" name="物件 21">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3706188"/>
          <a:ext cx="827087" cy="339725"/>
        </p:xfrm>
        <a:graphic>
          <a:graphicData uri="http://schemas.openxmlformats.org/presentationml/2006/ole">
            <mc:AlternateContent xmlns:mc="http://schemas.openxmlformats.org/markup-compatibility/2006">
              <mc:Choice xmlns:v="urn:schemas-microsoft-com:vml" Requires="v">
                <p:oleObj name="Equation" r:id="rId14" imgW="558720" imgH="228600" progId="Equation.DSMT4">
                  <p:embed/>
                </p:oleObj>
              </mc:Choice>
              <mc:Fallback>
                <p:oleObj name="Equation" r:id="rId14" imgW="558720" imgH="228600" progId="Equation.DSMT4">
                  <p:embed/>
                  <p:pic>
                    <p:nvPicPr>
                      <p:cNvPr id="22" name="物件 21">
                        <a:extLst>
                          <a:ext uri="{FF2B5EF4-FFF2-40B4-BE49-F238E27FC236}">
                            <a16:creationId xmlns:a16="http://schemas.microsoft.com/office/drawing/2014/main" id="{0DEB4946-6191-475D-8468-3804676452DA}"/>
                          </a:ext>
                        </a:extLst>
                      </p:cNvPr>
                      <p:cNvPicPr/>
                      <p:nvPr/>
                    </p:nvPicPr>
                    <p:blipFill>
                      <a:blip r:embed="rId15"/>
                      <a:stretch>
                        <a:fillRect/>
                      </a:stretch>
                    </p:blipFill>
                    <p:spPr>
                      <a:xfrm>
                        <a:off x="1914207" y="3706188"/>
                        <a:ext cx="827087" cy="339725"/>
                      </a:xfrm>
                      <a:prstGeom prst="rect">
                        <a:avLst/>
                      </a:prstGeom>
                      <a:noFill/>
                      <a:ln w="19050">
                        <a:noFill/>
                      </a:ln>
                    </p:spPr>
                  </p:pic>
                </p:oleObj>
              </mc:Fallback>
            </mc:AlternateContent>
          </a:graphicData>
        </a:graphic>
      </p:graphicFrame>
      <p:graphicFrame>
        <p:nvGraphicFramePr>
          <p:cNvPr id="23" name="物件 22">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473700" y="3706813"/>
          <a:ext cx="695325" cy="339725"/>
        </p:xfrm>
        <a:graphic>
          <a:graphicData uri="http://schemas.openxmlformats.org/presentationml/2006/ole">
            <mc:AlternateContent xmlns:mc="http://schemas.openxmlformats.org/markup-compatibility/2006">
              <mc:Choice xmlns:v="urn:schemas-microsoft-com:vml" Requires="v">
                <p:oleObj name="Equation" r:id="rId16" imgW="469800" imgH="228600" progId="Equation.DSMT4">
                  <p:embed/>
                </p:oleObj>
              </mc:Choice>
              <mc:Fallback>
                <p:oleObj name="Equation" r:id="rId16" imgW="469800" imgH="228600" progId="Equation.DSMT4">
                  <p:embed/>
                  <p:pic>
                    <p:nvPicPr>
                      <p:cNvPr id="23" name="物件 22">
                        <a:extLst>
                          <a:ext uri="{FF2B5EF4-FFF2-40B4-BE49-F238E27FC236}">
                            <a16:creationId xmlns:a16="http://schemas.microsoft.com/office/drawing/2014/main" id="{0DEB4946-6191-475D-8468-3804676452DA}"/>
                          </a:ext>
                        </a:extLst>
                      </p:cNvPr>
                      <p:cNvPicPr/>
                      <p:nvPr/>
                    </p:nvPicPr>
                    <p:blipFill>
                      <a:blip r:embed="rId17"/>
                      <a:stretch>
                        <a:fillRect/>
                      </a:stretch>
                    </p:blipFill>
                    <p:spPr>
                      <a:xfrm>
                        <a:off x="5473700" y="3706813"/>
                        <a:ext cx="695325" cy="339725"/>
                      </a:xfrm>
                      <a:prstGeom prst="rect">
                        <a:avLst/>
                      </a:prstGeom>
                      <a:noFill/>
                      <a:ln w="19050">
                        <a:noFill/>
                      </a:ln>
                    </p:spPr>
                  </p:pic>
                </p:oleObj>
              </mc:Fallback>
            </mc:AlternateContent>
          </a:graphicData>
        </a:graphic>
      </p:graphicFrame>
      <p:sp>
        <p:nvSpPr>
          <p:cNvPr id="31" name="矩形 30"/>
          <p:cNvSpPr/>
          <p:nvPr/>
        </p:nvSpPr>
        <p:spPr>
          <a:xfrm>
            <a:off x="0" y="5742313"/>
            <a:ext cx="8033206" cy="517065"/>
          </a:xfrm>
          <a:prstGeom prst="rect">
            <a:avLst/>
          </a:prstGeom>
        </p:spPr>
        <p:txBody>
          <a:bodyPr wrap="square">
            <a:spAutoFit/>
          </a:bodyPr>
          <a:lstStyle/>
          <a:p>
            <a:pPr algn="just">
              <a:lnSpc>
                <a:spcPct val="115000"/>
              </a:lnSpc>
              <a:spcAft>
                <a:spcPts val="0"/>
              </a:spcAft>
              <a:buSzPts val="1200"/>
            </a:pPr>
            <a:r>
              <a:rPr lang="en-US" altLang="zh-TW" sz="1200" dirty="0">
                <a:solidFill>
                  <a:srgbClr val="FF4343"/>
                </a:solidFill>
                <a:latin typeface="Times New Roman" panose="02020603050405020304" pitchFamily="18" charset="0"/>
              </a:rPr>
              <a:t>J. T. Chen, J. W. Lee and W. S. </a:t>
            </a:r>
            <a:r>
              <a:rPr lang="en-US" altLang="zh-TW" sz="1200" dirty="0" err="1">
                <a:solidFill>
                  <a:srgbClr val="FF4343"/>
                </a:solidFill>
                <a:latin typeface="Times New Roman" panose="02020603050405020304" pitchFamily="18" charset="0"/>
              </a:rPr>
              <a:t>Shyu</a:t>
            </a:r>
            <a:r>
              <a:rPr lang="en-US" altLang="zh-TW" sz="1200" dirty="0">
                <a:solidFill>
                  <a:srgbClr val="FF4343"/>
                </a:solidFill>
                <a:latin typeface="Times New Roman" panose="02020603050405020304" pitchFamily="18" charset="0"/>
              </a:rPr>
              <a:t>, SH-wave scattering by a semi-elliptical hill using a null-field boundary integral equation method and a hybrid method. Geophysical Journal International, Vol. 188, pp. 177-194, 2012.</a:t>
            </a:r>
            <a:endParaRPr lang="zh-TW" altLang="zh-TW" sz="1200" dirty="0">
              <a:solidFill>
                <a:srgbClr val="FF4343"/>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2" name="文字方塊 31"/>
              <p:cNvSpPr txBox="1"/>
              <p:nvPr/>
            </p:nvSpPr>
            <p:spPr>
              <a:xfrm>
                <a:off x="7159312" y="2237106"/>
                <a:ext cx="873894" cy="553998"/>
              </a:xfrm>
              <a:prstGeom prst="rect">
                <a:avLst/>
              </a:prstGeom>
              <a:noFill/>
              <a:ln w="19050">
                <a:noFill/>
              </a:ln>
            </p:spPr>
            <p:txBody>
              <a:bodyPr wrap="none" lIns="0" tIns="0" rIns="0" bIns="0" rtlCol="0">
                <a:spAutoFit/>
              </a:bodyPr>
              <a:lstStyle/>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𝑎</m:t>
                      </m:r>
                      <m:r>
                        <a:rPr lang="en-US" altLang="zh-TW" b="0" i="1" smtClean="0">
                          <a:solidFill>
                            <a:srgbClr val="000000"/>
                          </a:solidFill>
                          <a:latin typeface="Cambria Math" panose="02040503050406030204" pitchFamily="18" charset="0"/>
                        </a:rPr>
                        <m:t>=1</m:t>
                      </m:r>
                    </m:oMath>
                  </m:oMathPara>
                </a14:m>
                <a:endParaRPr lang="en-US" altLang="zh-TW" b="0" dirty="0">
                  <a:solidFill>
                    <a:srgbClr val="000000"/>
                  </a:solidFill>
                </a:endParaRPr>
              </a:p>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𝑏</m:t>
                      </m:r>
                      <m:r>
                        <a:rPr lang="en-US" altLang="zh-TW" i="1">
                          <a:solidFill>
                            <a:srgbClr val="000000"/>
                          </a:solidFill>
                          <a:latin typeface="Cambria Math" panose="02040503050406030204" pitchFamily="18" charset="0"/>
                        </a:rPr>
                        <m:t>=</m:t>
                      </m:r>
                      <m:r>
                        <a:rPr lang="en-US" altLang="zh-TW" b="0" i="1" smtClean="0">
                          <a:solidFill>
                            <a:srgbClr val="000000"/>
                          </a:solidFill>
                          <a:latin typeface="Cambria Math" panose="02040503050406030204" pitchFamily="18" charset="0"/>
                        </a:rPr>
                        <m:t>4/3</m:t>
                      </m:r>
                    </m:oMath>
                  </m:oMathPara>
                </a14:m>
                <a:endParaRPr lang="en-US" altLang="zh-TW" dirty="0">
                  <a:solidFill>
                    <a:srgbClr val="000000"/>
                  </a:solidFill>
                </a:endParaRPr>
              </a:p>
            </p:txBody>
          </p:sp>
        </mc:Choice>
        <mc:Fallback xmlns="">
          <p:sp>
            <p:nvSpPr>
              <p:cNvPr id="32" name="文字方塊 31"/>
              <p:cNvSpPr txBox="1">
                <a:spLocks noRot="1" noChangeAspect="1" noMove="1" noResize="1" noEditPoints="1" noAdjustHandles="1" noChangeArrowheads="1" noChangeShapeType="1" noTextEdit="1"/>
              </p:cNvSpPr>
              <p:nvPr/>
            </p:nvSpPr>
            <p:spPr>
              <a:xfrm>
                <a:off x="7159312" y="2237106"/>
                <a:ext cx="873894" cy="553998"/>
              </a:xfrm>
              <a:prstGeom prst="rect">
                <a:avLst/>
              </a:prstGeom>
              <a:blipFill>
                <a:blip r:embed="rId18"/>
                <a:stretch>
                  <a:fillRect l="-9722" r="-694" b="-18681"/>
                </a:stretch>
              </a:blipFill>
              <a:ln w="19050">
                <a:noFill/>
              </a:ln>
            </p:spPr>
            <p:txBody>
              <a:bodyPr/>
              <a:lstStyle/>
              <a:p>
                <a:r>
                  <a:rPr lang="zh-TW" altLang="en-US">
                    <a:noFill/>
                  </a:rPr>
                  <a:t> </a:t>
                </a:r>
              </a:p>
            </p:txBody>
          </p:sp>
        </mc:Fallback>
      </mc:AlternateContent>
      <p:pic>
        <p:nvPicPr>
          <p:cNvPr id="38" name="圖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bwMode="auto">
          <a:xfrm>
            <a:off x="6868029" y="727768"/>
            <a:ext cx="1456460" cy="1361690"/>
          </a:xfrm>
          <a:prstGeom prst="rect">
            <a:avLst/>
          </a:prstGeom>
          <a:noFill/>
        </p:spPr>
      </p:pic>
    </p:spTree>
    <p:extLst>
      <p:ext uri="{BB962C8B-B14F-4D97-AF65-F5344CB8AC3E}">
        <p14:creationId xmlns:p14="http://schemas.microsoft.com/office/powerpoint/2010/main" val="3963102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CDCE7250-649E-46A3-8400-0F4B36AADBFC}"/>
              </a:ext>
            </a:extLst>
          </p:cNvPr>
          <p:cNvPicPr>
            <a:picLocks noChangeAspect="1"/>
          </p:cNvPicPr>
          <p:nvPr/>
        </p:nvPicPr>
        <p:blipFill>
          <a:blip r:embed="rId2"/>
          <a:stretch>
            <a:fillRect/>
          </a:stretch>
        </p:blipFill>
        <p:spPr>
          <a:xfrm>
            <a:off x="121548" y="1149435"/>
            <a:ext cx="2771905" cy="2160000"/>
          </a:xfrm>
          <a:prstGeom prst="rect">
            <a:avLst/>
          </a:prstGeom>
        </p:spPr>
      </p:pic>
      <p:pic>
        <p:nvPicPr>
          <p:cNvPr id="38" name="圖片 37"/>
          <p:cNvPicPr>
            <a:picLocks noChangeAspect="1"/>
          </p:cNvPicPr>
          <p:nvPr/>
        </p:nvPicPr>
        <p:blipFill>
          <a:blip r:embed="rId3"/>
          <a:stretch>
            <a:fillRect/>
          </a:stretch>
        </p:blipFill>
        <p:spPr>
          <a:xfrm>
            <a:off x="3412463" y="1210910"/>
            <a:ext cx="2784000" cy="2160000"/>
          </a:xfrm>
          <a:prstGeom prst="rect">
            <a:avLst/>
          </a:prstGeom>
        </p:spPr>
      </p:pic>
      <p:pic>
        <p:nvPicPr>
          <p:cNvPr id="39" name="圖片 38">
            <a:extLst>
              <a:ext uri="{FF2B5EF4-FFF2-40B4-BE49-F238E27FC236}">
                <a16:creationId xmlns:a16="http://schemas.microsoft.com/office/drawing/2014/main" id="{58AD50D1-45C3-40D4-832E-49F97E4C1188}"/>
              </a:ext>
            </a:extLst>
          </p:cNvPr>
          <p:cNvPicPr>
            <a:picLocks noChangeAspect="1"/>
          </p:cNvPicPr>
          <p:nvPr/>
        </p:nvPicPr>
        <p:blipFill>
          <a:blip r:embed="rId4"/>
          <a:stretch>
            <a:fillRect/>
          </a:stretch>
        </p:blipFill>
        <p:spPr>
          <a:xfrm>
            <a:off x="85390" y="3458990"/>
            <a:ext cx="2782953" cy="2160000"/>
          </a:xfrm>
          <a:prstGeom prst="rect">
            <a:avLst/>
          </a:prstGeom>
        </p:spPr>
      </p:pic>
      <p:pic>
        <p:nvPicPr>
          <p:cNvPr id="40" name="圖片 39">
            <a:extLst>
              <a:ext uri="{FF2B5EF4-FFF2-40B4-BE49-F238E27FC236}">
                <a16:creationId xmlns:a16="http://schemas.microsoft.com/office/drawing/2014/main" id="{7A6C9882-E21A-4012-B5F6-F8B989D83703}"/>
              </a:ext>
            </a:extLst>
          </p:cNvPr>
          <p:cNvPicPr>
            <a:picLocks noChangeAspect="1"/>
          </p:cNvPicPr>
          <p:nvPr/>
        </p:nvPicPr>
        <p:blipFill>
          <a:blip r:embed="rId5"/>
          <a:stretch>
            <a:fillRect/>
          </a:stretch>
        </p:blipFill>
        <p:spPr>
          <a:xfrm>
            <a:off x="3435981" y="3520652"/>
            <a:ext cx="2780616" cy="2160000"/>
          </a:xfrm>
          <a:prstGeom prst="rect">
            <a:avLst/>
          </a:prstGeom>
        </p:spPr>
      </p:pic>
      <p:sp>
        <p:nvSpPr>
          <p:cNvPr id="2" name="標題 1"/>
          <p:cNvSpPr>
            <a:spLocks noGrp="1"/>
          </p:cNvSpPr>
          <p:nvPr>
            <p:ph type="title"/>
          </p:nvPr>
        </p:nvSpPr>
        <p:spPr>
          <a:xfrm>
            <a:off x="762000" y="2924"/>
            <a:ext cx="7772400" cy="65599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Surface displacement amplitudes </a:t>
            </a:r>
            <a:endParaRPr lang="zh-TW" altLang="en-US" b="1"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152400" y="630176"/>
            <a:ext cx="3466334"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Case 3 (Isosceles triangular hill)</a:t>
            </a:r>
          </a:p>
        </p:txBody>
      </p:sp>
      <mc:AlternateContent xmlns:mc="http://schemas.openxmlformats.org/markup-compatibility/2006" xmlns:a14="http://schemas.microsoft.com/office/drawing/2010/main">
        <mc:Choice Requires="a14">
          <p:sp>
            <p:nvSpPr>
              <p:cNvPr id="3" name="文字方塊 2"/>
              <p:cNvSpPr txBox="1"/>
              <p:nvPr/>
            </p:nvSpPr>
            <p:spPr>
              <a:xfrm>
                <a:off x="7159312" y="3047243"/>
                <a:ext cx="1192186" cy="525978"/>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𝜂</m:t>
                      </m:r>
                      <m:r>
                        <a:rPr lang="en-US" altLang="zh-TW" b="0" i="1" smtClean="0">
                          <a:solidFill>
                            <a:srgbClr val="000000"/>
                          </a:solidFill>
                          <a:latin typeface="Cambria Math" panose="02040503050406030204" pitchFamily="18" charset="0"/>
                        </a:rPr>
                        <m:t>=</m:t>
                      </m:r>
                      <m:f>
                        <m:fPr>
                          <m:ctrlPr>
                            <a:rPr lang="en-US" altLang="zh-TW" b="0" i="1" smtClean="0">
                              <a:solidFill>
                                <a:srgbClr val="000000"/>
                              </a:solidFill>
                              <a:latin typeface="Cambria Math" panose="02040503050406030204" pitchFamily="18" charset="0"/>
                            </a:rPr>
                          </m:ctrlPr>
                        </m:fPr>
                        <m:num>
                          <m:r>
                            <a:rPr lang="en-US" altLang="zh-TW" b="0" i="1" smtClean="0">
                              <a:solidFill>
                                <a:srgbClr val="000000"/>
                              </a:solidFill>
                              <a:latin typeface="Cambria Math" panose="02040503050406030204" pitchFamily="18" charset="0"/>
                            </a:rPr>
                            <m:t>𝑘𝑎</m:t>
                          </m:r>
                        </m:num>
                        <m:den>
                          <m:r>
                            <a:rPr lang="zh-TW" altLang="en-US" b="0" i="1" smtClean="0">
                              <a:solidFill>
                                <a:srgbClr val="000000"/>
                              </a:solidFill>
                              <a:latin typeface="Cambria Math" panose="02040503050406030204" pitchFamily="18" charset="0"/>
                            </a:rPr>
                            <m:t>𝜋</m:t>
                          </m:r>
                        </m:den>
                      </m:f>
                      <m:r>
                        <a:rPr lang="en-US" altLang="zh-TW" b="0" i="1" smtClean="0">
                          <a:solidFill>
                            <a:srgbClr val="000000"/>
                          </a:solidFill>
                          <a:latin typeface="Cambria Math" panose="02040503050406030204" pitchFamily="18" charset="0"/>
                        </a:rPr>
                        <m:t>=1</m:t>
                      </m:r>
                    </m:oMath>
                  </m:oMathPara>
                </a14:m>
                <a:endParaRPr lang="zh-TW" altLang="en-US" dirty="0">
                  <a:solidFill>
                    <a:srgbClr val="00000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7159312" y="3047243"/>
                <a:ext cx="1192186" cy="525978"/>
              </a:xfrm>
              <a:prstGeom prst="rect">
                <a:avLst/>
              </a:prstGeom>
              <a:blipFill>
                <a:blip r:embed="rId7"/>
                <a:stretch>
                  <a:fillRect/>
                </a:stretch>
              </a:blipFill>
              <a:ln w="19050">
                <a:noFill/>
              </a:ln>
            </p:spPr>
            <p:txBody>
              <a:bodyPr/>
              <a:lstStyle/>
              <a:p>
                <a:r>
                  <a:rPr lang="zh-TW" altLang="en-US">
                    <a:noFill/>
                  </a:rPr>
                  <a:t> </a:t>
                </a:r>
              </a:p>
            </p:txBody>
          </p:sp>
        </mc:Fallback>
      </mc:AlternateContent>
      <p:graphicFrame>
        <p:nvGraphicFramePr>
          <p:cNvPr id="19" name="物件 18">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1273624"/>
          <a:ext cx="827087" cy="339725"/>
        </p:xfrm>
        <a:graphic>
          <a:graphicData uri="http://schemas.openxmlformats.org/presentationml/2006/ole">
            <mc:AlternateContent xmlns:mc="http://schemas.openxmlformats.org/markup-compatibility/2006">
              <mc:Choice xmlns:v="urn:schemas-microsoft-com:vml" Requires="v">
                <p:oleObj name="Equation" r:id="rId8" imgW="558720" imgH="228600" progId="Equation.DSMT4">
                  <p:embed/>
                </p:oleObj>
              </mc:Choice>
              <mc:Fallback>
                <p:oleObj name="Equation" r:id="rId8" imgW="558720" imgH="228600" progId="Equation.DSMT4">
                  <p:embed/>
                  <p:pic>
                    <p:nvPicPr>
                      <p:cNvPr id="19" name="物件 18">
                        <a:extLst>
                          <a:ext uri="{FF2B5EF4-FFF2-40B4-BE49-F238E27FC236}">
                            <a16:creationId xmlns:a16="http://schemas.microsoft.com/office/drawing/2014/main" id="{0DEB4946-6191-475D-8468-3804676452DA}"/>
                          </a:ext>
                        </a:extLst>
                      </p:cNvPr>
                      <p:cNvPicPr/>
                      <p:nvPr/>
                    </p:nvPicPr>
                    <p:blipFill>
                      <a:blip r:embed="rId9"/>
                      <a:stretch>
                        <a:fillRect/>
                      </a:stretch>
                    </p:blipFill>
                    <p:spPr>
                      <a:xfrm>
                        <a:off x="1914207" y="1273624"/>
                        <a:ext cx="827087" cy="339725"/>
                      </a:xfrm>
                      <a:prstGeom prst="rect">
                        <a:avLst/>
                      </a:prstGeom>
                      <a:solidFill>
                        <a:schemeClr val="bg1"/>
                      </a:solidFill>
                      <a:ln w="19050">
                        <a:noFill/>
                      </a:ln>
                    </p:spPr>
                  </p:pic>
                </p:oleObj>
              </mc:Fallback>
            </mc:AlternateContent>
          </a:graphicData>
        </a:graphic>
      </p:graphicFrame>
      <p:graphicFrame>
        <p:nvGraphicFramePr>
          <p:cNvPr id="20" name="物件 19">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284685" y="1260092"/>
          <a:ext cx="827087" cy="339725"/>
        </p:xfrm>
        <a:graphic>
          <a:graphicData uri="http://schemas.openxmlformats.org/presentationml/2006/ole">
            <mc:AlternateContent xmlns:mc="http://schemas.openxmlformats.org/markup-compatibility/2006">
              <mc:Choice xmlns:v="urn:schemas-microsoft-com:vml" Requires="v">
                <p:oleObj name="Equation" r:id="rId10" imgW="558720" imgH="228600" progId="Equation.DSMT4">
                  <p:embed/>
                </p:oleObj>
              </mc:Choice>
              <mc:Fallback>
                <p:oleObj name="Equation" r:id="rId10" imgW="558720" imgH="228600" progId="Equation.DSMT4">
                  <p:embed/>
                  <p:pic>
                    <p:nvPicPr>
                      <p:cNvPr id="20" name="物件 19">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5284685" y="1260092"/>
                        <a:ext cx="827087" cy="339725"/>
                      </a:xfrm>
                      <a:prstGeom prst="rect">
                        <a:avLst/>
                      </a:prstGeom>
                      <a:noFill/>
                      <a:ln w="19050">
                        <a:noFill/>
                      </a:ln>
                    </p:spPr>
                  </p:pic>
                </p:oleObj>
              </mc:Fallback>
            </mc:AlternateContent>
          </a:graphicData>
        </a:graphic>
      </p:graphicFrame>
      <p:graphicFrame>
        <p:nvGraphicFramePr>
          <p:cNvPr id="22" name="物件 21">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3706188"/>
          <a:ext cx="827087" cy="339725"/>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22" name="物件 21">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1914207" y="3706188"/>
                        <a:ext cx="827087" cy="339725"/>
                      </a:xfrm>
                      <a:prstGeom prst="rect">
                        <a:avLst/>
                      </a:prstGeom>
                      <a:noFill/>
                      <a:ln w="19050">
                        <a:noFill/>
                      </a:ln>
                    </p:spPr>
                  </p:pic>
                </p:oleObj>
              </mc:Fallback>
            </mc:AlternateContent>
          </a:graphicData>
        </a:graphic>
      </p:graphicFrame>
      <p:graphicFrame>
        <p:nvGraphicFramePr>
          <p:cNvPr id="23" name="物件 22">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473700" y="3706813"/>
          <a:ext cx="695325" cy="339725"/>
        </p:xfrm>
        <a:graphic>
          <a:graphicData uri="http://schemas.openxmlformats.org/presentationml/2006/ole">
            <mc:AlternateContent xmlns:mc="http://schemas.openxmlformats.org/markup-compatibility/2006">
              <mc:Choice xmlns:v="urn:schemas-microsoft-com:vml" Requires="v">
                <p:oleObj name="Equation" r:id="rId14" imgW="469800" imgH="228600" progId="Equation.DSMT4">
                  <p:embed/>
                </p:oleObj>
              </mc:Choice>
              <mc:Fallback>
                <p:oleObj name="Equation" r:id="rId14" imgW="469800" imgH="228600" progId="Equation.DSMT4">
                  <p:embed/>
                  <p:pic>
                    <p:nvPicPr>
                      <p:cNvPr id="23" name="物件 22">
                        <a:extLst>
                          <a:ext uri="{FF2B5EF4-FFF2-40B4-BE49-F238E27FC236}">
                            <a16:creationId xmlns:a16="http://schemas.microsoft.com/office/drawing/2014/main" id="{0DEB4946-6191-475D-8468-3804676452DA}"/>
                          </a:ext>
                        </a:extLst>
                      </p:cNvPr>
                      <p:cNvPicPr/>
                      <p:nvPr/>
                    </p:nvPicPr>
                    <p:blipFill>
                      <a:blip r:embed="rId15"/>
                      <a:stretch>
                        <a:fillRect/>
                      </a:stretch>
                    </p:blipFill>
                    <p:spPr>
                      <a:xfrm>
                        <a:off x="5473700" y="3706813"/>
                        <a:ext cx="695325" cy="339725"/>
                      </a:xfrm>
                      <a:prstGeom prst="rect">
                        <a:avLst/>
                      </a:prstGeom>
                      <a:noFill/>
                      <a:ln w="19050">
                        <a:noFill/>
                      </a:ln>
                    </p:spPr>
                  </p:pic>
                </p:oleObj>
              </mc:Fallback>
            </mc:AlternateContent>
          </a:graphicData>
        </a:graphic>
      </p:graphicFrame>
      <p:pic>
        <p:nvPicPr>
          <p:cNvPr id="24" name="圖片 23"/>
          <p:cNvPicPr>
            <a:picLocks noChangeAspect="1"/>
          </p:cNvPicPr>
          <p:nvPr/>
        </p:nvPicPr>
        <p:blipFill>
          <a:blip r:embed="rId16"/>
          <a:stretch>
            <a:fillRect/>
          </a:stretch>
        </p:blipFill>
        <p:spPr>
          <a:xfrm>
            <a:off x="6928469" y="763113"/>
            <a:ext cx="1360745" cy="1360745"/>
          </a:xfrm>
          <a:prstGeom prst="rect">
            <a:avLst/>
          </a:prstGeom>
        </p:spPr>
      </p:pic>
      <p:pic>
        <p:nvPicPr>
          <p:cNvPr id="26" name="圖片 25">
            <a:extLst>
              <a:ext uri="{FF2B5EF4-FFF2-40B4-BE49-F238E27FC236}">
                <a16:creationId xmlns:a16="http://schemas.microsoft.com/office/drawing/2014/main" id="{C6E4B40A-13F9-4663-8B7A-6C6708F556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6469834" y="3940737"/>
            <a:ext cx="1030153" cy="1440000"/>
          </a:xfrm>
          <a:prstGeom prst="rect">
            <a:avLst/>
          </a:prstGeom>
          <a:noFill/>
        </p:spPr>
      </p:pic>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9D946060-A30A-401C-9386-CD988EE1E81F}"/>
                  </a:ext>
                </a:extLst>
              </p:cNvPr>
              <p:cNvSpPr txBox="1"/>
              <p:nvPr/>
            </p:nvSpPr>
            <p:spPr>
              <a:xfrm>
                <a:off x="7098573" y="5437459"/>
                <a:ext cx="102053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𝑁</m:t>
                          </m:r>
                        </m:e>
                        <m:sub>
                          <m:r>
                            <a:rPr lang="en-US" altLang="zh-TW" b="0" i="1" smtClean="0">
                              <a:solidFill>
                                <a:srgbClr val="000000"/>
                              </a:solidFill>
                              <a:latin typeface="Cambria Math" panose="02040503050406030204" pitchFamily="18" charset="0"/>
                            </a:rPr>
                            <m:t>𝑔</m:t>
                          </m:r>
                        </m:sub>
                      </m:sSub>
                      <m:r>
                        <a:rPr lang="en-US" altLang="zh-TW" b="0" i="1" smtClean="0">
                          <a:solidFill>
                            <a:srgbClr val="000000"/>
                          </a:solidFill>
                          <a:latin typeface="Cambria Math" panose="02040503050406030204" pitchFamily="18" charset="0"/>
                        </a:rPr>
                        <m:t>=123</m:t>
                      </m:r>
                    </m:oMath>
                  </m:oMathPara>
                </a14:m>
                <a:endParaRPr lang="zh-TW" altLang="en-US" dirty="0">
                  <a:solidFill>
                    <a:srgbClr val="000000"/>
                  </a:solidFill>
                </a:endParaRPr>
              </a:p>
            </p:txBody>
          </p:sp>
        </mc:Choice>
        <mc:Fallback xmlns="">
          <p:sp>
            <p:nvSpPr>
              <p:cNvPr id="27" name="文字方塊 26">
                <a:extLst>
                  <a:ext uri="{FF2B5EF4-FFF2-40B4-BE49-F238E27FC236}">
                    <a16:creationId xmlns:a16="http://schemas.microsoft.com/office/drawing/2014/main" id="{9D946060-A30A-401C-9386-CD988EE1E81F}"/>
                  </a:ext>
                </a:extLst>
              </p:cNvPr>
              <p:cNvSpPr txBox="1">
                <a:spLocks noRot="1" noChangeAspect="1" noMove="1" noResize="1" noEditPoints="1" noAdjustHandles="1" noChangeArrowheads="1" noChangeShapeType="1" noTextEdit="1"/>
              </p:cNvSpPr>
              <p:nvPr/>
            </p:nvSpPr>
            <p:spPr>
              <a:xfrm>
                <a:off x="7098573" y="5437459"/>
                <a:ext cx="1020536" cy="299569"/>
              </a:xfrm>
              <a:prstGeom prst="rect">
                <a:avLst/>
              </a:prstGeom>
              <a:blipFill>
                <a:blip r:embed="rId18"/>
                <a:stretch>
                  <a:fillRect l="-3571" r="-4167" b="-22449"/>
                </a:stretch>
              </a:blipFill>
              <a:ln w="19050">
                <a:noFill/>
              </a:ln>
            </p:spPr>
            <p:txBody>
              <a:bodyPr/>
              <a:lstStyle/>
              <a:p>
                <a:r>
                  <a:rPr lang="zh-TW" altLang="en-US">
                    <a:noFill/>
                  </a:rPr>
                  <a:t> </a:t>
                </a:r>
              </a:p>
            </p:txBody>
          </p:sp>
        </mc:Fallback>
      </mc:AlternateContent>
      <p:pic>
        <p:nvPicPr>
          <p:cNvPr id="28" name="圖片 27">
            <a:extLst>
              <a:ext uri="{FF2B5EF4-FFF2-40B4-BE49-F238E27FC236}">
                <a16:creationId xmlns:a16="http://schemas.microsoft.com/office/drawing/2014/main" id="{A222F9C2-D4B9-43FA-B1D6-652EC30FA8A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bwMode="auto">
          <a:xfrm>
            <a:off x="7753224" y="3929512"/>
            <a:ext cx="1029637" cy="1440000"/>
          </a:xfrm>
          <a:prstGeom prst="rect">
            <a:avLst/>
          </a:prstGeom>
          <a:noFill/>
        </p:spPr>
      </p:pic>
      <mc:AlternateContent xmlns:mc="http://schemas.openxmlformats.org/markup-compatibility/2006" xmlns:a14="http://schemas.microsoft.com/office/drawing/2010/main">
        <mc:Choice Requires="a14">
          <p:sp>
            <p:nvSpPr>
              <p:cNvPr id="29" name="文字方塊 28"/>
              <p:cNvSpPr txBox="1"/>
              <p:nvPr/>
            </p:nvSpPr>
            <p:spPr>
              <a:xfrm>
                <a:off x="7035843" y="2221440"/>
                <a:ext cx="1376146" cy="553998"/>
              </a:xfrm>
              <a:prstGeom prst="rect">
                <a:avLst/>
              </a:prstGeom>
              <a:noFill/>
              <a:ln w="19050">
                <a:noFill/>
              </a:ln>
            </p:spPr>
            <p:txBody>
              <a:bodyPr wrap="none" lIns="0" tIns="0" rIns="0" bIns="0" rtlCol="0">
                <a:spAutoFit/>
              </a:bodyPr>
              <a:lstStyle/>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𝑎</m:t>
                      </m:r>
                      <m:r>
                        <a:rPr lang="en-US" altLang="zh-TW" b="0" i="1" smtClean="0">
                          <a:solidFill>
                            <a:srgbClr val="000000"/>
                          </a:solidFill>
                          <a:latin typeface="Cambria Math" panose="02040503050406030204" pitchFamily="18" charset="0"/>
                        </a:rPr>
                        <m:t>=1</m:t>
                      </m:r>
                    </m:oMath>
                  </m:oMathPara>
                </a14:m>
                <a:endParaRPr lang="en-US" altLang="zh-TW" b="0" i="1" dirty="0">
                  <a:solidFill>
                    <a:srgbClr val="000000"/>
                  </a:solidFill>
                  <a:latin typeface="Cambria Math" panose="02040503050406030204" pitchFamily="18" charset="0"/>
                </a:endParaRPr>
              </a:p>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h</m:t>
                      </m:r>
                      <m:r>
                        <a:rPr lang="en-US" altLang="zh-TW" i="1">
                          <a:solidFill>
                            <a:srgbClr val="000000"/>
                          </a:solidFill>
                          <a:latin typeface="Cambria Math" panose="02040503050406030204" pitchFamily="18" charset="0"/>
                        </a:rPr>
                        <m:t>=</m:t>
                      </m:r>
                      <m:r>
                        <a:rPr lang="en-US" altLang="zh-TW" b="0" i="1" smtClean="0">
                          <a:solidFill>
                            <a:srgbClr val="FF0000"/>
                          </a:solidFill>
                          <a:latin typeface="Cambria Math" panose="02040503050406030204" pitchFamily="18" charset="0"/>
                        </a:rPr>
                        <m:t>0.6</m:t>
                      </m:r>
                      <m:r>
                        <a:rPr lang="en-US" altLang="zh-TW" b="0" i="1" smtClean="0">
                          <a:latin typeface="Cambria Math" panose="02040503050406030204" pitchFamily="18" charset="0"/>
                        </a:rPr>
                        <m:t> &amp; </m:t>
                      </m:r>
                      <m:r>
                        <a:rPr lang="en-US" altLang="zh-TW" b="0" i="1" smtClean="0">
                          <a:solidFill>
                            <a:srgbClr val="0070C0"/>
                          </a:solidFill>
                          <a:latin typeface="Cambria Math" panose="02040503050406030204" pitchFamily="18" charset="0"/>
                        </a:rPr>
                        <m:t>1.6</m:t>
                      </m:r>
                    </m:oMath>
                  </m:oMathPara>
                </a14:m>
                <a:endParaRPr lang="en-US" altLang="zh-TW"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7035843" y="2221440"/>
                <a:ext cx="1376146" cy="553998"/>
              </a:xfrm>
              <a:prstGeom prst="rect">
                <a:avLst/>
              </a:prstGeom>
              <a:blipFill>
                <a:blip r:embed="rId20"/>
                <a:stretch>
                  <a:fillRect l="-6195" b="-5495"/>
                </a:stretch>
              </a:blipFill>
              <a:ln w="19050">
                <a:noFill/>
              </a:ln>
            </p:spPr>
            <p:txBody>
              <a:bodyPr/>
              <a:lstStyle/>
              <a:p>
                <a:r>
                  <a:rPr lang="zh-TW" altLang="en-US">
                    <a:noFill/>
                  </a:rPr>
                  <a:t> </a:t>
                </a:r>
              </a:p>
            </p:txBody>
          </p:sp>
        </mc:Fallback>
      </mc:AlternateContent>
      <p:sp>
        <p:nvSpPr>
          <p:cNvPr id="41" name="矩形 40"/>
          <p:cNvSpPr/>
          <p:nvPr/>
        </p:nvSpPr>
        <p:spPr>
          <a:xfrm>
            <a:off x="85390" y="5784636"/>
            <a:ext cx="8153400" cy="517065"/>
          </a:xfrm>
          <a:prstGeom prst="rect">
            <a:avLst/>
          </a:prstGeom>
        </p:spPr>
        <p:txBody>
          <a:bodyPr wrap="square">
            <a:spAutoFit/>
          </a:bodyPr>
          <a:lstStyle/>
          <a:p>
            <a:pPr algn="just">
              <a:lnSpc>
                <a:spcPct val="115000"/>
              </a:lnSpc>
              <a:spcAft>
                <a:spcPts val="0"/>
              </a:spcAft>
              <a:buSzPts val="1200"/>
            </a:pPr>
            <a:r>
              <a:rPr lang="en-US" altLang="zh-TW" sz="1200" dirty="0">
                <a:solidFill>
                  <a:srgbClr val="FF0000"/>
                </a:solidFill>
                <a:latin typeface="Times New Roman" panose="02020603050405020304" pitchFamily="18" charset="0"/>
              </a:rPr>
              <a:t>Y. Q. Song, X. Z. Li, Z. L. Yang, Y. Yong and M. H. Sun: Seismic response for an isosceles triangle hill subjected to anti-plane shear waves, </a:t>
            </a:r>
            <a:r>
              <a:rPr lang="en-US" altLang="zh-TW" sz="1200" dirty="0" err="1">
                <a:solidFill>
                  <a:srgbClr val="FF0000"/>
                </a:solidFill>
                <a:latin typeface="Times New Roman" panose="02020603050405020304" pitchFamily="18" charset="0"/>
              </a:rPr>
              <a:t>Acta</a:t>
            </a:r>
            <a:r>
              <a:rPr lang="en-US" altLang="zh-TW" sz="1200" dirty="0">
                <a:solidFill>
                  <a:srgbClr val="FF0000"/>
                </a:solidFill>
                <a:latin typeface="Times New Roman" panose="02020603050405020304" pitchFamily="18" charset="0"/>
              </a:rPr>
              <a:t> </a:t>
            </a:r>
            <a:r>
              <a:rPr lang="en-US" altLang="zh-TW" sz="1200" dirty="0" err="1">
                <a:solidFill>
                  <a:srgbClr val="FF0000"/>
                </a:solidFill>
                <a:latin typeface="Times New Roman" panose="02020603050405020304" pitchFamily="18" charset="0"/>
              </a:rPr>
              <a:t>Geotechnica</a:t>
            </a:r>
            <a:r>
              <a:rPr lang="en-US" altLang="zh-TW" sz="1200" dirty="0">
                <a:solidFill>
                  <a:srgbClr val="FF0000"/>
                </a:solidFill>
                <a:latin typeface="Times New Roman" panose="02020603050405020304" pitchFamily="18" charset="0"/>
              </a:rPr>
              <a:t>, Vol. 17(1), pp.275-288, 2022.</a:t>
            </a:r>
            <a:endParaRPr lang="zh-TW" altLang="zh-TW" sz="1200" dirty="0">
              <a:solidFill>
                <a:srgbClr val="FF0000"/>
              </a:solidFill>
              <a:latin typeface="Arial" panose="020B0604020202020204" pitchFamily="34" charset="0"/>
            </a:endParaRPr>
          </a:p>
        </p:txBody>
      </p:sp>
    </p:spTree>
    <p:extLst>
      <p:ext uri="{BB962C8B-B14F-4D97-AF65-F5344CB8AC3E}">
        <p14:creationId xmlns:p14="http://schemas.microsoft.com/office/powerpoint/2010/main" val="2459248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p:cNvPicPr>
            <a:picLocks noChangeAspect="1"/>
          </p:cNvPicPr>
          <p:nvPr/>
        </p:nvPicPr>
        <p:blipFill>
          <a:blip r:embed="rId2"/>
          <a:stretch>
            <a:fillRect/>
          </a:stretch>
        </p:blipFill>
        <p:spPr>
          <a:xfrm>
            <a:off x="123423" y="1192833"/>
            <a:ext cx="2793693" cy="2160000"/>
          </a:xfrm>
          <a:prstGeom prst="rect">
            <a:avLst/>
          </a:prstGeom>
        </p:spPr>
      </p:pic>
      <p:pic>
        <p:nvPicPr>
          <p:cNvPr id="35" name="圖片 34">
            <a:extLst>
              <a:ext uri="{FF2B5EF4-FFF2-40B4-BE49-F238E27FC236}">
                <a16:creationId xmlns:a16="http://schemas.microsoft.com/office/drawing/2014/main" id="{85CACAD5-5252-4124-A15B-B538D1042D6B}"/>
              </a:ext>
            </a:extLst>
          </p:cNvPr>
          <p:cNvPicPr>
            <a:picLocks noChangeAspect="1"/>
          </p:cNvPicPr>
          <p:nvPr/>
        </p:nvPicPr>
        <p:blipFill>
          <a:blip r:embed="rId3"/>
          <a:stretch>
            <a:fillRect/>
          </a:stretch>
        </p:blipFill>
        <p:spPr>
          <a:xfrm>
            <a:off x="3401837" y="1192833"/>
            <a:ext cx="2775103" cy="2160000"/>
          </a:xfrm>
          <a:prstGeom prst="rect">
            <a:avLst/>
          </a:prstGeom>
        </p:spPr>
      </p:pic>
      <p:pic>
        <p:nvPicPr>
          <p:cNvPr id="36" name="圖片 35">
            <a:extLst>
              <a:ext uri="{FF2B5EF4-FFF2-40B4-BE49-F238E27FC236}">
                <a16:creationId xmlns:a16="http://schemas.microsoft.com/office/drawing/2014/main" id="{58AD50D1-45C3-40D4-832E-49F97E4C1188}"/>
              </a:ext>
            </a:extLst>
          </p:cNvPr>
          <p:cNvPicPr>
            <a:picLocks noChangeAspect="1"/>
          </p:cNvPicPr>
          <p:nvPr/>
        </p:nvPicPr>
        <p:blipFill>
          <a:blip r:embed="rId4"/>
          <a:stretch>
            <a:fillRect/>
          </a:stretch>
        </p:blipFill>
        <p:spPr>
          <a:xfrm>
            <a:off x="123423" y="3520533"/>
            <a:ext cx="2778672" cy="2160000"/>
          </a:xfrm>
          <a:prstGeom prst="rect">
            <a:avLst/>
          </a:prstGeom>
        </p:spPr>
      </p:pic>
      <p:pic>
        <p:nvPicPr>
          <p:cNvPr id="37" name="圖片 36">
            <a:extLst>
              <a:ext uri="{FF2B5EF4-FFF2-40B4-BE49-F238E27FC236}">
                <a16:creationId xmlns:a16="http://schemas.microsoft.com/office/drawing/2014/main" id="{7A6C9882-E21A-4012-B5F6-F8B989D83703}"/>
              </a:ext>
            </a:extLst>
          </p:cNvPr>
          <p:cNvPicPr>
            <a:picLocks noChangeAspect="1"/>
          </p:cNvPicPr>
          <p:nvPr/>
        </p:nvPicPr>
        <p:blipFill>
          <a:blip r:embed="rId5"/>
          <a:stretch>
            <a:fillRect/>
          </a:stretch>
        </p:blipFill>
        <p:spPr>
          <a:xfrm>
            <a:off x="3401837" y="3581559"/>
            <a:ext cx="2776327" cy="2160000"/>
          </a:xfrm>
          <a:prstGeom prst="rect">
            <a:avLst/>
          </a:prstGeom>
        </p:spPr>
      </p:pic>
      <p:sp>
        <p:nvSpPr>
          <p:cNvPr id="2" name="標題 1"/>
          <p:cNvSpPr>
            <a:spLocks noGrp="1"/>
          </p:cNvSpPr>
          <p:nvPr>
            <p:ph type="title"/>
          </p:nvPr>
        </p:nvSpPr>
        <p:spPr>
          <a:xfrm>
            <a:off x="762000" y="2924"/>
            <a:ext cx="7772400" cy="65599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Surface displacement amplitudes </a:t>
            </a:r>
            <a:endParaRPr lang="zh-TW" altLang="en-US" b="1"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152400" y="630176"/>
            <a:ext cx="3517630"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Case 4 (Isosceles trapezoidal hill)</a:t>
            </a:r>
          </a:p>
        </p:txBody>
      </p:sp>
      <mc:AlternateContent xmlns:mc="http://schemas.openxmlformats.org/markup-compatibility/2006" xmlns:a14="http://schemas.microsoft.com/office/drawing/2010/main">
        <mc:Choice Requires="a14">
          <p:sp>
            <p:nvSpPr>
              <p:cNvPr id="3" name="文字方塊 2"/>
              <p:cNvSpPr txBox="1"/>
              <p:nvPr/>
            </p:nvSpPr>
            <p:spPr>
              <a:xfrm>
                <a:off x="6938646" y="3150833"/>
                <a:ext cx="1192186" cy="525978"/>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𝜂</m:t>
                      </m:r>
                      <m:r>
                        <a:rPr lang="en-US" altLang="zh-TW" b="0" i="1" smtClean="0">
                          <a:solidFill>
                            <a:srgbClr val="000000"/>
                          </a:solidFill>
                          <a:latin typeface="Cambria Math" panose="02040503050406030204" pitchFamily="18" charset="0"/>
                        </a:rPr>
                        <m:t>=</m:t>
                      </m:r>
                      <m:f>
                        <m:fPr>
                          <m:ctrlPr>
                            <a:rPr lang="en-US" altLang="zh-TW" b="0" i="1" smtClean="0">
                              <a:solidFill>
                                <a:srgbClr val="000000"/>
                              </a:solidFill>
                              <a:latin typeface="Cambria Math" panose="02040503050406030204" pitchFamily="18" charset="0"/>
                            </a:rPr>
                          </m:ctrlPr>
                        </m:fPr>
                        <m:num>
                          <m:r>
                            <a:rPr lang="en-US" altLang="zh-TW" b="0" i="1" smtClean="0">
                              <a:solidFill>
                                <a:srgbClr val="000000"/>
                              </a:solidFill>
                              <a:latin typeface="Cambria Math" panose="02040503050406030204" pitchFamily="18" charset="0"/>
                            </a:rPr>
                            <m:t>𝑘𝑎</m:t>
                          </m:r>
                        </m:num>
                        <m:den>
                          <m:r>
                            <a:rPr lang="zh-TW" altLang="en-US" b="0" i="1" smtClean="0">
                              <a:solidFill>
                                <a:srgbClr val="000000"/>
                              </a:solidFill>
                              <a:latin typeface="Cambria Math" panose="02040503050406030204" pitchFamily="18" charset="0"/>
                            </a:rPr>
                            <m:t>𝜋</m:t>
                          </m:r>
                        </m:den>
                      </m:f>
                      <m:r>
                        <a:rPr lang="en-US" altLang="zh-TW" b="0" i="1" smtClean="0">
                          <a:solidFill>
                            <a:srgbClr val="000000"/>
                          </a:solidFill>
                          <a:latin typeface="Cambria Math" panose="02040503050406030204" pitchFamily="18" charset="0"/>
                        </a:rPr>
                        <m:t>=1</m:t>
                      </m:r>
                    </m:oMath>
                  </m:oMathPara>
                </a14:m>
                <a:endParaRPr lang="zh-TW" altLang="en-US" dirty="0">
                  <a:solidFill>
                    <a:srgbClr val="00000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6938646" y="3150833"/>
                <a:ext cx="1192186" cy="525978"/>
              </a:xfrm>
              <a:prstGeom prst="rect">
                <a:avLst/>
              </a:prstGeom>
              <a:blipFill>
                <a:blip r:embed="rId7"/>
                <a:stretch>
                  <a:fillRect/>
                </a:stretch>
              </a:blipFill>
              <a:ln w="19050">
                <a:noFill/>
              </a:ln>
            </p:spPr>
            <p:txBody>
              <a:bodyPr/>
              <a:lstStyle/>
              <a:p>
                <a:r>
                  <a:rPr lang="zh-TW" altLang="en-US">
                    <a:noFill/>
                  </a:rPr>
                  <a:t> </a:t>
                </a:r>
              </a:p>
            </p:txBody>
          </p:sp>
        </mc:Fallback>
      </mc:AlternateContent>
      <p:graphicFrame>
        <p:nvGraphicFramePr>
          <p:cNvPr id="19" name="物件 18">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1273624"/>
          <a:ext cx="827087" cy="339725"/>
        </p:xfrm>
        <a:graphic>
          <a:graphicData uri="http://schemas.openxmlformats.org/presentationml/2006/ole">
            <mc:AlternateContent xmlns:mc="http://schemas.openxmlformats.org/markup-compatibility/2006">
              <mc:Choice xmlns:v="urn:schemas-microsoft-com:vml" Requires="v">
                <p:oleObj name="Equation" r:id="rId8" imgW="558720" imgH="228600" progId="Equation.DSMT4">
                  <p:embed/>
                </p:oleObj>
              </mc:Choice>
              <mc:Fallback>
                <p:oleObj name="Equation" r:id="rId8" imgW="558720" imgH="228600" progId="Equation.DSMT4">
                  <p:embed/>
                  <p:pic>
                    <p:nvPicPr>
                      <p:cNvPr id="19" name="物件 18">
                        <a:extLst>
                          <a:ext uri="{FF2B5EF4-FFF2-40B4-BE49-F238E27FC236}">
                            <a16:creationId xmlns:a16="http://schemas.microsoft.com/office/drawing/2014/main" id="{0DEB4946-6191-475D-8468-3804676452DA}"/>
                          </a:ext>
                        </a:extLst>
                      </p:cNvPr>
                      <p:cNvPicPr/>
                      <p:nvPr/>
                    </p:nvPicPr>
                    <p:blipFill>
                      <a:blip r:embed="rId9"/>
                      <a:stretch>
                        <a:fillRect/>
                      </a:stretch>
                    </p:blipFill>
                    <p:spPr>
                      <a:xfrm>
                        <a:off x="1914207" y="1273624"/>
                        <a:ext cx="827087" cy="339725"/>
                      </a:xfrm>
                      <a:prstGeom prst="rect">
                        <a:avLst/>
                      </a:prstGeom>
                      <a:solidFill>
                        <a:schemeClr val="bg1"/>
                      </a:solidFill>
                      <a:ln w="19050">
                        <a:noFill/>
                      </a:ln>
                    </p:spPr>
                  </p:pic>
                </p:oleObj>
              </mc:Fallback>
            </mc:AlternateContent>
          </a:graphicData>
        </a:graphic>
      </p:graphicFrame>
      <p:graphicFrame>
        <p:nvGraphicFramePr>
          <p:cNvPr id="20" name="物件 19">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284685" y="1260092"/>
          <a:ext cx="827087" cy="339725"/>
        </p:xfrm>
        <a:graphic>
          <a:graphicData uri="http://schemas.openxmlformats.org/presentationml/2006/ole">
            <mc:AlternateContent xmlns:mc="http://schemas.openxmlformats.org/markup-compatibility/2006">
              <mc:Choice xmlns:v="urn:schemas-microsoft-com:vml" Requires="v">
                <p:oleObj name="Equation" r:id="rId10" imgW="558720" imgH="228600" progId="Equation.DSMT4">
                  <p:embed/>
                </p:oleObj>
              </mc:Choice>
              <mc:Fallback>
                <p:oleObj name="Equation" r:id="rId10" imgW="558720" imgH="228600" progId="Equation.DSMT4">
                  <p:embed/>
                  <p:pic>
                    <p:nvPicPr>
                      <p:cNvPr id="20" name="物件 19">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5284685" y="1260092"/>
                        <a:ext cx="827087" cy="339725"/>
                      </a:xfrm>
                      <a:prstGeom prst="rect">
                        <a:avLst/>
                      </a:prstGeom>
                      <a:noFill/>
                      <a:ln w="19050">
                        <a:noFill/>
                      </a:ln>
                    </p:spPr>
                  </p:pic>
                </p:oleObj>
              </mc:Fallback>
            </mc:AlternateContent>
          </a:graphicData>
        </a:graphic>
      </p:graphicFrame>
      <p:graphicFrame>
        <p:nvGraphicFramePr>
          <p:cNvPr id="22" name="物件 21">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3706188"/>
          <a:ext cx="827087" cy="339725"/>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22" name="物件 21">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1914207" y="3706188"/>
                        <a:ext cx="827087" cy="339725"/>
                      </a:xfrm>
                      <a:prstGeom prst="rect">
                        <a:avLst/>
                      </a:prstGeom>
                      <a:noFill/>
                      <a:ln w="19050">
                        <a:noFill/>
                      </a:ln>
                    </p:spPr>
                  </p:pic>
                </p:oleObj>
              </mc:Fallback>
            </mc:AlternateContent>
          </a:graphicData>
        </a:graphic>
      </p:graphicFrame>
      <p:graphicFrame>
        <p:nvGraphicFramePr>
          <p:cNvPr id="23" name="物件 22">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473700" y="3706813"/>
          <a:ext cx="695325" cy="339725"/>
        </p:xfrm>
        <a:graphic>
          <a:graphicData uri="http://schemas.openxmlformats.org/presentationml/2006/ole">
            <mc:AlternateContent xmlns:mc="http://schemas.openxmlformats.org/markup-compatibility/2006">
              <mc:Choice xmlns:v="urn:schemas-microsoft-com:vml" Requires="v">
                <p:oleObj name="Equation" r:id="rId14" imgW="469800" imgH="228600" progId="Equation.DSMT4">
                  <p:embed/>
                </p:oleObj>
              </mc:Choice>
              <mc:Fallback>
                <p:oleObj name="Equation" r:id="rId14" imgW="469800" imgH="228600" progId="Equation.DSMT4">
                  <p:embed/>
                  <p:pic>
                    <p:nvPicPr>
                      <p:cNvPr id="23" name="物件 22">
                        <a:extLst>
                          <a:ext uri="{FF2B5EF4-FFF2-40B4-BE49-F238E27FC236}">
                            <a16:creationId xmlns:a16="http://schemas.microsoft.com/office/drawing/2014/main" id="{0DEB4946-6191-475D-8468-3804676452DA}"/>
                          </a:ext>
                        </a:extLst>
                      </p:cNvPr>
                      <p:cNvPicPr/>
                      <p:nvPr/>
                    </p:nvPicPr>
                    <p:blipFill>
                      <a:blip r:embed="rId15"/>
                      <a:stretch>
                        <a:fillRect/>
                      </a:stretch>
                    </p:blipFill>
                    <p:spPr>
                      <a:xfrm>
                        <a:off x="5473700" y="3706813"/>
                        <a:ext cx="695325" cy="339725"/>
                      </a:xfrm>
                      <a:prstGeom prst="rect">
                        <a:avLst/>
                      </a:prstGeom>
                      <a:noFill/>
                      <a:ln w="19050">
                        <a:noFill/>
                      </a:ln>
                    </p:spPr>
                  </p:pic>
                </p:oleObj>
              </mc:Fallback>
            </mc:AlternateContent>
          </a:graphicData>
        </a:graphic>
      </p:graphicFrame>
      <p:sp>
        <p:nvSpPr>
          <p:cNvPr id="41" name="矩形 40"/>
          <p:cNvSpPr/>
          <p:nvPr/>
        </p:nvSpPr>
        <p:spPr>
          <a:xfrm>
            <a:off x="85390" y="5784636"/>
            <a:ext cx="7763210" cy="517065"/>
          </a:xfrm>
          <a:prstGeom prst="rect">
            <a:avLst/>
          </a:prstGeom>
        </p:spPr>
        <p:txBody>
          <a:bodyPr wrap="square">
            <a:spAutoFit/>
          </a:bodyPr>
          <a:lstStyle/>
          <a:p>
            <a:pPr algn="just">
              <a:lnSpc>
                <a:spcPct val="115000"/>
              </a:lnSpc>
              <a:spcAft>
                <a:spcPts val="0"/>
              </a:spcAft>
              <a:buSzPts val="1200"/>
            </a:pPr>
            <a:r>
              <a:rPr lang="en-US" altLang="zh-TW" sz="1200" dirty="0">
                <a:solidFill>
                  <a:srgbClr val="FF0000"/>
                </a:solidFill>
                <a:latin typeface="Times New Roman" panose="02020603050405020304" pitchFamily="18" charset="0"/>
              </a:rPr>
              <a:t>Z. L. Yang, Y. Q. Song, X. Z. Li, G. X. Jiang and Y. Yang: Scattering of plane SH waves by an isosceles trapezoidal hill, Wave Motion, Vol.92, 102415, 2020.</a:t>
            </a:r>
          </a:p>
        </p:txBody>
      </p:sp>
      <p:pic>
        <p:nvPicPr>
          <p:cNvPr id="21" name="圖片 20"/>
          <p:cNvPicPr>
            <a:picLocks noChangeAspect="1"/>
          </p:cNvPicPr>
          <p:nvPr/>
        </p:nvPicPr>
        <p:blipFill>
          <a:blip r:embed="rId16"/>
          <a:stretch>
            <a:fillRect/>
          </a:stretch>
        </p:blipFill>
        <p:spPr>
          <a:xfrm>
            <a:off x="6929854" y="575321"/>
            <a:ext cx="1646740" cy="1567060"/>
          </a:xfrm>
          <a:prstGeom prst="rect">
            <a:avLst/>
          </a:prstGeom>
        </p:spPr>
      </p:pic>
      <mc:AlternateContent xmlns:mc="http://schemas.openxmlformats.org/markup-compatibility/2006" xmlns:a14="http://schemas.microsoft.com/office/drawing/2010/main">
        <mc:Choice Requires="a14">
          <p:sp>
            <p:nvSpPr>
              <p:cNvPr id="25" name="文字方塊 24"/>
              <p:cNvSpPr txBox="1"/>
              <p:nvPr/>
            </p:nvSpPr>
            <p:spPr>
              <a:xfrm>
                <a:off x="7043253" y="2147970"/>
                <a:ext cx="1419941" cy="837217"/>
              </a:xfrm>
              <a:prstGeom prst="rect">
                <a:avLst/>
              </a:prstGeom>
              <a:noFill/>
              <a:ln w="19050">
                <a:noFill/>
              </a:ln>
            </p:spPr>
            <p:txBody>
              <a:bodyPr wrap="none" lIns="0" tIns="0" rIns="0" bIns="0" rtlCol="0">
                <a:spAutoFit/>
              </a:bodyPr>
              <a:lstStyle/>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𝑎</m:t>
                      </m:r>
                      <m:r>
                        <a:rPr lang="en-US" altLang="zh-TW" b="0" i="1" smtClean="0">
                          <a:solidFill>
                            <a:srgbClr val="000000"/>
                          </a:solidFill>
                          <a:latin typeface="Cambria Math" panose="02040503050406030204" pitchFamily="18" charset="0"/>
                        </a:rPr>
                        <m:t>=1</m:t>
                      </m:r>
                    </m:oMath>
                  </m:oMathPara>
                </a14:m>
                <a:endParaRPr lang="en-US" altLang="zh-TW" b="0" dirty="0">
                  <a:solidFill>
                    <a:srgbClr val="000000"/>
                  </a:solidFill>
                </a:endParaRPr>
              </a:p>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𝑏</m:t>
                      </m:r>
                      <m:r>
                        <a:rPr lang="en-US" altLang="zh-TW" i="1">
                          <a:solidFill>
                            <a:srgbClr val="000000"/>
                          </a:solidFill>
                          <a:latin typeface="Cambria Math" panose="02040503050406030204" pitchFamily="18" charset="0"/>
                        </a:rPr>
                        <m:t>=</m:t>
                      </m:r>
                      <m:r>
                        <a:rPr lang="en-US" altLang="zh-TW" b="0" i="1" smtClean="0">
                          <a:solidFill>
                            <a:srgbClr val="000000"/>
                          </a:solidFill>
                          <a:latin typeface="Cambria Math" panose="02040503050406030204" pitchFamily="18" charset="0"/>
                        </a:rPr>
                        <m:t>0.5</m:t>
                      </m:r>
                    </m:oMath>
                  </m:oMathPara>
                </a14:m>
                <a:endParaRPr lang="en-US" altLang="zh-TW" b="0" dirty="0">
                  <a:solidFill>
                    <a:srgbClr val="000000"/>
                  </a:solidFill>
                </a:endParaRPr>
              </a:p>
              <a:p>
                <a:pPr algn="r"/>
                <a14:m>
                  <m:oMathPara xmlns:m="http://schemas.openxmlformats.org/officeDocument/2006/math">
                    <m:oMathParaPr>
                      <m:jc m:val="left"/>
                    </m:oMathParaPr>
                    <m:oMath xmlns:m="http://schemas.openxmlformats.org/officeDocument/2006/math">
                      <m:r>
                        <a:rPr lang="zh-TW" altLang="en-US" i="1" smtClean="0">
                          <a:solidFill>
                            <a:srgbClr val="000000"/>
                          </a:solidFill>
                          <a:latin typeface="Cambria Math" panose="02040503050406030204" pitchFamily="18" charset="0"/>
                        </a:rPr>
                        <m:t>𝛾</m:t>
                      </m:r>
                      <m:r>
                        <a:rPr lang="en-US" altLang="zh-TW" b="0" i="1" smtClean="0">
                          <a:solidFill>
                            <a:srgbClr val="000000"/>
                          </a:solidFill>
                          <a:latin typeface="Cambria Math" panose="02040503050406030204" pitchFamily="18" charset="0"/>
                        </a:rPr>
                        <m:t>=</m:t>
                      </m:r>
                      <m:sSup>
                        <m:sSupPr>
                          <m:ctrlPr>
                            <a:rPr lang="en-US" altLang="zh-TW" b="0" i="1" smtClean="0">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30</m:t>
                          </m:r>
                        </m:e>
                        <m:sup>
                          <m:r>
                            <a:rPr lang="en-US" altLang="zh-TW" b="0" i="1" smtClean="0">
                              <a:solidFill>
                                <a:srgbClr val="FF0000"/>
                              </a:solidFill>
                              <a:latin typeface="Cambria Math" panose="02040503050406030204" pitchFamily="18" charset="0"/>
                              <a:ea typeface="Cambria Math" panose="02040503050406030204" pitchFamily="18" charset="0"/>
                            </a:rPr>
                            <m:t>°</m:t>
                          </m:r>
                        </m:sup>
                      </m:sSup>
                      <m:r>
                        <a:rPr lang="en-US" altLang="zh-TW" b="0" i="1" smtClean="0">
                          <a:solidFill>
                            <a:srgbClr val="FF0000"/>
                          </a:solidFill>
                          <a:latin typeface="Cambria Math" panose="02040503050406030204" pitchFamily="18" charset="0"/>
                        </a:rPr>
                        <m:t> </m:t>
                      </m:r>
                      <m:r>
                        <a:rPr lang="en-US" altLang="zh-TW" b="0" i="1" smtClean="0">
                          <a:solidFill>
                            <a:srgbClr val="000000"/>
                          </a:solidFill>
                          <a:latin typeface="Cambria Math" panose="02040503050406030204" pitchFamily="18" charset="0"/>
                        </a:rPr>
                        <m:t>&amp;</m:t>
                      </m:r>
                      <m:r>
                        <a:rPr lang="en-US" altLang="zh-TW" b="0" i="1" smtClean="0">
                          <a:latin typeface="Cambria Math" panose="02040503050406030204" pitchFamily="18" charset="0"/>
                        </a:rPr>
                        <m:t> </m:t>
                      </m:r>
                      <m:sSup>
                        <m:sSupPr>
                          <m:ctrlPr>
                            <a:rPr lang="en-US" altLang="zh-TW" i="1" smtClean="0">
                              <a:solidFill>
                                <a:srgbClr val="0070C0"/>
                              </a:solidFill>
                              <a:latin typeface="Cambria Math" panose="02040503050406030204" pitchFamily="18" charset="0"/>
                            </a:rPr>
                          </m:ctrlPr>
                        </m:sSupPr>
                        <m:e>
                          <m:r>
                            <a:rPr lang="en-US" altLang="zh-TW" b="0" i="1" smtClean="0">
                              <a:solidFill>
                                <a:srgbClr val="0070C0"/>
                              </a:solidFill>
                              <a:latin typeface="Cambria Math" panose="02040503050406030204" pitchFamily="18" charset="0"/>
                            </a:rPr>
                            <m:t>6</m:t>
                          </m:r>
                          <m:r>
                            <a:rPr lang="en-US" altLang="zh-TW" i="1">
                              <a:solidFill>
                                <a:srgbClr val="0070C0"/>
                              </a:solidFill>
                              <a:latin typeface="Cambria Math" panose="02040503050406030204" pitchFamily="18" charset="0"/>
                            </a:rPr>
                            <m:t>0</m:t>
                          </m:r>
                        </m:e>
                        <m:sup>
                          <m:r>
                            <a:rPr lang="en-US" altLang="zh-TW" i="1">
                              <a:solidFill>
                                <a:srgbClr val="0070C0"/>
                              </a:solidFill>
                              <a:latin typeface="Cambria Math" panose="02040503050406030204" pitchFamily="18" charset="0"/>
                              <a:ea typeface="Cambria Math" panose="02040503050406030204" pitchFamily="18" charset="0"/>
                            </a:rPr>
                            <m:t>°</m:t>
                          </m:r>
                        </m:sup>
                      </m:sSup>
                    </m:oMath>
                  </m:oMathPara>
                </a14:m>
                <a:endParaRPr lang="en-US" altLang="zh-TW"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043253" y="2147970"/>
                <a:ext cx="1419941" cy="837217"/>
              </a:xfrm>
              <a:prstGeom prst="rect">
                <a:avLst/>
              </a:prstGeom>
              <a:blipFill>
                <a:blip r:embed="rId17"/>
                <a:stretch>
                  <a:fillRect l="-6009" b="-7971"/>
                </a:stretch>
              </a:blipFill>
              <a:ln w="19050">
                <a:noFill/>
              </a:ln>
            </p:spPr>
            <p:txBody>
              <a:bodyPr/>
              <a:lstStyle/>
              <a:p>
                <a:r>
                  <a:rPr lang="zh-TW" altLang="en-US">
                    <a:noFill/>
                  </a:rPr>
                  <a:t> </a:t>
                </a:r>
              </a:p>
            </p:txBody>
          </p:sp>
        </mc:Fallback>
      </mc:AlternateContent>
      <p:pic>
        <p:nvPicPr>
          <p:cNvPr id="31" name="圖片 30">
            <a:extLst>
              <a:ext uri="{FF2B5EF4-FFF2-40B4-BE49-F238E27FC236}">
                <a16:creationId xmlns:a16="http://schemas.microsoft.com/office/drawing/2014/main" id="{328B00EE-26EB-43B4-8CCF-EEED48CF5F7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6326230" y="3984367"/>
            <a:ext cx="1260000" cy="1232332"/>
          </a:xfrm>
          <a:prstGeom prst="rect">
            <a:avLst/>
          </a:prstGeom>
          <a:noFill/>
        </p:spPr>
      </p:pic>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CDC3853B-D864-4E78-802A-DB31C9F32033}"/>
                  </a:ext>
                </a:extLst>
              </p:cNvPr>
              <p:cNvSpPr txBox="1">
                <a:spLocks noChangeAspect="1"/>
              </p:cNvSpPr>
              <p:nvPr/>
            </p:nvSpPr>
            <p:spPr>
              <a:xfrm>
                <a:off x="7110296" y="5398913"/>
                <a:ext cx="102053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𝑁</m:t>
                          </m:r>
                        </m:e>
                        <m:sub>
                          <m:r>
                            <a:rPr lang="en-US" altLang="zh-TW" b="0" i="1" smtClean="0">
                              <a:solidFill>
                                <a:srgbClr val="000000"/>
                              </a:solidFill>
                              <a:latin typeface="Cambria Math" panose="02040503050406030204" pitchFamily="18" charset="0"/>
                            </a:rPr>
                            <m:t>𝑔</m:t>
                          </m:r>
                        </m:sub>
                      </m:sSub>
                      <m:r>
                        <a:rPr lang="en-US" altLang="zh-TW" b="0" i="1" smtClean="0">
                          <a:solidFill>
                            <a:srgbClr val="000000"/>
                          </a:solidFill>
                          <a:latin typeface="Cambria Math" panose="02040503050406030204" pitchFamily="18" charset="0"/>
                        </a:rPr>
                        <m:t>=</m:t>
                      </m:r>
                      <m:r>
                        <a:rPr lang="en-US" altLang="zh-TW" i="1" smtClean="0">
                          <a:solidFill>
                            <a:srgbClr val="000000"/>
                          </a:solidFill>
                          <a:latin typeface="Cambria Math" panose="02040503050406030204" pitchFamily="18" charset="0"/>
                        </a:rPr>
                        <m:t>1</m:t>
                      </m:r>
                      <m:r>
                        <a:rPr lang="en-US" altLang="zh-TW" b="0" i="1" smtClean="0">
                          <a:solidFill>
                            <a:srgbClr val="000000"/>
                          </a:solidFill>
                          <a:latin typeface="Cambria Math" panose="02040503050406030204" pitchFamily="18" charset="0"/>
                        </a:rPr>
                        <m:t>64</m:t>
                      </m:r>
                    </m:oMath>
                  </m:oMathPara>
                </a14:m>
                <a:endParaRPr lang="zh-TW" altLang="en-US" dirty="0">
                  <a:solidFill>
                    <a:srgbClr val="000000"/>
                  </a:solidFill>
                </a:endParaRPr>
              </a:p>
            </p:txBody>
          </p:sp>
        </mc:Choice>
        <mc:Fallback xmlns="">
          <p:sp>
            <p:nvSpPr>
              <p:cNvPr id="32" name="文字方塊 31">
                <a:extLst>
                  <a:ext uri="{FF2B5EF4-FFF2-40B4-BE49-F238E27FC236}">
                    <a16:creationId xmlns:a16="http://schemas.microsoft.com/office/drawing/2014/main" id="{CDC3853B-D864-4E78-802A-DB31C9F32033}"/>
                  </a:ext>
                </a:extLst>
              </p:cNvPr>
              <p:cNvSpPr txBox="1">
                <a:spLocks noRot="1" noChangeAspect="1" noMove="1" noResize="1" noEditPoints="1" noAdjustHandles="1" noChangeArrowheads="1" noChangeShapeType="1" noTextEdit="1"/>
              </p:cNvSpPr>
              <p:nvPr/>
            </p:nvSpPr>
            <p:spPr>
              <a:xfrm>
                <a:off x="7110296" y="5398913"/>
                <a:ext cx="1020536" cy="299569"/>
              </a:xfrm>
              <a:prstGeom prst="rect">
                <a:avLst/>
              </a:prstGeom>
              <a:blipFill>
                <a:blip r:embed="rId19"/>
                <a:stretch>
                  <a:fillRect l="-3571" r="-4167" b="-22449"/>
                </a:stretch>
              </a:blipFill>
              <a:ln w="19050">
                <a:noFill/>
              </a:ln>
            </p:spPr>
            <p:txBody>
              <a:bodyPr/>
              <a:lstStyle/>
              <a:p>
                <a:r>
                  <a:rPr lang="zh-TW" altLang="en-US">
                    <a:noFill/>
                  </a:rPr>
                  <a:t> </a:t>
                </a:r>
              </a:p>
            </p:txBody>
          </p:sp>
        </mc:Fallback>
      </mc:AlternateContent>
      <p:pic>
        <p:nvPicPr>
          <p:cNvPr id="33" name="圖片 32">
            <a:extLst>
              <a:ext uri="{FF2B5EF4-FFF2-40B4-BE49-F238E27FC236}">
                <a16:creationId xmlns:a16="http://schemas.microsoft.com/office/drawing/2014/main" id="{4BFBF419-27C2-43CC-9B09-CC1249CEEA1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auto">
          <a:xfrm>
            <a:off x="7680270" y="3984367"/>
            <a:ext cx="1260000" cy="1232332"/>
          </a:xfrm>
          <a:prstGeom prst="rect">
            <a:avLst/>
          </a:prstGeom>
          <a:noFill/>
        </p:spPr>
      </p:pic>
    </p:spTree>
    <p:extLst>
      <p:ext uri="{BB962C8B-B14F-4D97-AF65-F5344CB8AC3E}">
        <p14:creationId xmlns:p14="http://schemas.microsoft.com/office/powerpoint/2010/main" val="3866414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CDCE7250-649E-46A3-8400-0F4B36AADBFC}"/>
              </a:ext>
            </a:extLst>
          </p:cNvPr>
          <p:cNvPicPr>
            <a:picLocks noChangeAspect="1"/>
          </p:cNvPicPr>
          <p:nvPr/>
        </p:nvPicPr>
        <p:blipFill>
          <a:blip r:embed="rId2"/>
          <a:stretch>
            <a:fillRect/>
          </a:stretch>
        </p:blipFill>
        <p:spPr>
          <a:xfrm>
            <a:off x="85390" y="1187492"/>
            <a:ext cx="2778765" cy="2160000"/>
          </a:xfrm>
          <a:prstGeom prst="rect">
            <a:avLst/>
          </a:prstGeom>
        </p:spPr>
      </p:pic>
      <p:pic>
        <p:nvPicPr>
          <p:cNvPr id="30" name="圖片 29">
            <a:extLst>
              <a:ext uri="{FF2B5EF4-FFF2-40B4-BE49-F238E27FC236}">
                <a16:creationId xmlns:a16="http://schemas.microsoft.com/office/drawing/2014/main" id="{85CACAD5-5252-4124-A15B-B538D1042D6B}"/>
              </a:ext>
            </a:extLst>
          </p:cNvPr>
          <p:cNvPicPr>
            <a:picLocks noChangeAspect="1"/>
          </p:cNvPicPr>
          <p:nvPr/>
        </p:nvPicPr>
        <p:blipFill>
          <a:blip r:embed="rId3"/>
          <a:stretch>
            <a:fillRect/>
          </a:stretch>
        </p:blipFill>
        <p:spPr>
          <a:xfrm>
            <a:off x="3354162" y="1204424"/>
            <a:ext cx="2779694" cy="2160000"/>
          </a:xfrm>
          <a:prstGeom prst="rect">
            <a:avLst/>
          </a:prstGeom>
        </p:spPr>
      </p:pic>
      <p:pic>
        <p:nvPicPr>
          <p:cNvPr id="38" name="圖片 37">
            <a:extLst>
              <a:ext uri="{FF2B5EF4-FFF2-40B4-BE49-F238E27FC236}">
                <a16:creationId xmlns:a16="http://schemas.microsoft.com/office/drawing/2014/main" id="{58AD50D1-45C3-40D4-832E-49F97E4C1188}"/>
              </a:ext>
            </a:extLst>
          </p:cNvPr>
          <p:cNvPicPr>
            <a:picLocks noChangeAspect="1"/>
          </p:cNvPicPr>
          <p:nvPr/>
        </p:nvPicPr>
        <p:blipFill>
          <a:blip r:embed="rId4"/>
          <a:stretch>
            <a:fillRect/>
          </a:stretch>
        </p:blipFill>
        <p:spPr>
          <a:xfrm>
            <a:off x="94046" y="3581559"/>
            <a:ext cx="2770109" cy="2160000"/>
          </a:xfrm>
          <a:prstGeom prst="rect">
            <a:avLst/>
          </a:prstGeom>
        </p:spPr>
      </p:pic>
      <p:pic>
        <p:nvPicPr>
          <p:cNvPr id="39" name="圖片 38">
            <a:extLst>
              <a:ext uri="{FF2B5EF4-FFF2-40B4-BE49-F238E27FC236}">
                <a16:creationId xmlns:a16="http://schemas.microsoft.com/office/drawing/2014/main" id="{7A6C9882-E21A-4012-B5F6-F8B989D83703}"/>
              </a:ext>
            </a:extLst>
          </p:cNvPr>
          <p:cNvPicPr>
            <a:picLocks noChangeAspect="1"/>
          </p:cNvPicPr>
          <p:nvPr/>
        </p:nvPicPr>
        <p:blipFill>
          <a:blip r:embed="rId5"/>
          <a:stretch>
            <a:fillRect/>
          </a:stretch>
        </p:blipFill>
        <p:spPr>
          <a:xfrm>
            <a:off x="3402388" y="3592670"/>
            <a:ext cx="2770607" cy="2160000"/>
          </a:xfrm>
          <a:prstGeom prst="rect">
            <a:avLst/>
          </a:prstGeom>
        </p:spPr>
      </p:pic>
      <p:sp>
        <p:nvSpPr>
          <p:cNvPr id="2" name="標題 1"/>
          <p:cNvSpPr>
            <a:spLocks noGrp="1"/>
          </p:cNvSpPr>
          <p:nvPr>
            <p:ph type="title"/>
          </p:nvPr>
        </p:nvSpPr>
        <p:spPr>
          <a:xfrm>
            <a:off x="762000" y="2924"/>
            <a:ext cx="7772400" cy="65599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Surface displacement amplitudes </a:t>
            </a:r>
            <a:endParaRPr lang="zh-TW" altLang="en-US" b="1"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152400" y="630176"/>
            <a:ext cx="3517630"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Case 4 (Isosceles trapezoidal hill)</a:t>
            </a:r>
          </a:p>
        </p:txBody>
      </p:sp>
      <mc:AlternateContent xmlns:mc="http://schemas.openxmlformats.org/markup-compatibility/2006" xmlns:a14="http://schemas.microsoft.com/office/drawing/2010/main">
        <mc:Choice Requires="a14">
          <p:sp>
            <p:nvSpPr>
              <p:cNvPr id="3" name="文字方塊 2"/>
              <p:cNvSpPr txBox="1"/>
              <p:nvPr/>
            </p:nvSpPr>
            <p:spPr>
              <a:xfrm>
                <a:off x="6938646" y="3150833"/>
                <a:ext cx="1192186" cy="525978"/>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𝜂</m:t>
                      </m:r>
                      <m:r>
                        <a:rPr lang="en-US" altLang="zh-TW" b="0" i="1" smtClean="0">
                          <a:solidFill>
                            <a:srgbClr val="000000"/>
                          </a:solidFill>
                          <a:latin typeface="Cambria Math" panose="02040503050406030204" pitchFamily="18" charset="0"/>
                        </a:rPr>
                        <m:t>=</m:t>
                      </m:r>
                      <m:f>
                        <m:fPr>
                          <m:ctrlPr>
                            <a:rPr lang="en-US" altLang="zh-TW" b="0" i="1" smtClean="0">
                              <a:solidFill>
                                <a:srgbClr val="000000"/>
                              </a:solidFill>
                              <a:latin typeface="Cambria Math" panose="02040503050406030204" pitchFamily="18" charset="0"/>
                            </a:rPr>
                          </m:ctrlPr>
                        </m:fPr>
                        <m:num>
                          <m:r>
                            <a:rPr lang="en-US" altLang="zh-TW" b="0" i="1" smtClean="0">
                              <a:solidFill>
                                <a:srgbClr val="000000"/>
                              </a:solidFill>
                              <a:latin typeface="Cambria Math" panose="02040503050406030204" pitchFamily="18" charset="0"/>
                            </a:rPr>
                            <m:t>𝑘𝑎</m:t>
                          </m:r>
                        </m:num>
                        <m:den>
                          <m:r>
                            <a:rPr lang="zh-TW" altLang="en-US" b="0" i="1" smtClean="0">
                              <a:solidFill>
                                <a:srgbClr val="000000"/>
                              </a:solidFill>
                              <a:latin typeface="Cambria Math" panose="02040503050406030204" pitchFamily="18" charset="0"/>
                            </a:rPr>
                            <m:t>𝜋</m:t>
                          </m:r>
                        </m:den>
                      </m:f>
                      <m:r>
                        <a:rPr lang="en-US" altLang="zh-TW" b="0" i="1" smtClean="0">
                          <a:solidFill>
                            <a:srgbClr val="000000"/>
                          </a:solidFill>
                          <a:latin typeface="Cambria Math" panose="02040503050406030204" pitchFamily="18" charset="0"/>
                        </a:rPr>
                        <m:t>=1</m:t>
                      </m:r>
                    </m:oMath>
                  </m:oMathPara>
                </a14:m>
                <a:endParaRPr lang="zh-TW" altLang="en-US" dirty="0">
                  <a:solidFill>
                    <a:srgbClr val="00000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6938646" y="3150833"/>
                <a:ext cx="1192186" cy="525978"/>
              </a:xfrm>
              <a:prstGeom prst="rect">
                <a:avLst/>
              </a:prstGeom>
              <a:blipFill>
                <a:blip r:embed="rId7"/>
                <a:stretch>
                  <a:fillRect/>
                </a:stretch>
              </a:blipFill>
              <a:ln w="19050">
                <a:noFill/>
              </a:ln>
            </p:spPr>
            <p:txBody>
              <a:bodyPr/>
              <a:lstStyle/>
              <a:p>
                <a:r>
                  <a:rPr lang="zh-TW" altLang="en-US">
                    <a:noFill/>
                  </a:rPr>
                  <a:t> </a:t>
                </a:r>
              </a:p>
            </p:txBody>
          </p:sp>
        </mc:Fallback>
      </mc:AlternateContent>
      <p:graphicFrame>
        <p:nvGraphicFramePr>
          <p:cNvPr id="19" name="物件 18">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1273624"/>
          <a:ext cx="827087" cy="339725"/>
        </p:xfrm>
        <a:graphic>
          <a:graphicData uri="http://schemas.openxmlformats.org/presentationml/2006/ole">
            <mc:AlternateContent xmlns:mc="http://schemas.openxmlformats.org/markup-compatibility/2006">
              <mc:Choice xmlns:v="urn:schemas-microsoft-com:vml" Requires="v">
                <p:oleObj name="Equation" r:id="rId8" imgW="558720" imgH="228600" progId="Equation.DSMT4">
                  <p:embed/>
                </p:oleObj>
              </mc:Choice>
              <mc:Fallback>
                <p:oleObj name="Equation" r:id="rId8" imgW="558720" imgH="228600" progId="Equation.DSMT4">
                  <p:embed/>
                  <p:pic>
                    <p:nvPicPr>
                      <p:cNvPr id="19" name="物件 18">
                        <a:extLst>
                          <a:ext uri="{FF2B5EF4-FFF2-40B4-BE49-F238E27FC236}">
                            <a16:creationId xmlns:a16="http://schemas.microsoft.com/office/drawing/2014/main" id="{0DEB4946-6191-475D-8468-3804676452DA}"/>
                          </a:ext>
                        </a:extLst>
                      </p:cNvPr>
                      <p:cNvPicPr/>
                      <p:nvPr/>
                    </p:nvPicPr>
                    <p:blipFill>
                      <a:blip r:embed="rId9"/>
                      <a:stretch>
                        <a:fillRect/>
                      </a:stretch>
                    </p:blipFill>
                    <p:spPr>
                      <a:xfrm>
                        <a:off x="1914207" y="1273624"/>
                        <a:ext cx="827087" cy="339725"/>
                      </a:xfrm>
                      <a:prstGeom prst="rect">
                        <a:avLst/>
                      </a:prstGeom>
                      <a:solidFill>
                        <a:schemeClr val="bg1"/>
                      </a:solidFill>
                      <a:ln w="19050">
                        <a:noFill/>
                      </a:ln>
                    </p:spPr>
                  </p:pic>
                </p:oleObj>
              </mc:Fallback>
            </mc:AlternateContent>
          </a:graphicData>
        </a:graphic>
      </p:graphicFrame>
      <p:graphicFrame>
        <p:nvGraphicFramePr>
          <p:cNvPr id="20" name="物件 19">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284685" y="1260092"/>
          <a:ext cx="827087" cy="339725"/>
        </p:xfrm>
        <a:graphic>
          <a:graphicData uri="http://schemas.openxmlformats.org/presentationml/2006/ole">
            <mc:AlternateContent xmlns:mc="http://schemas.openxmlformats.org/markup-compatibility/2006">
              <mc:Choice xmlns:v="urn:schemas-microsoft-com:vml" Requires="v">
                <p:oleObj name="Equation" r:id="rId10" imgW="558720" imgH="228600" progId="Equation.DSMT4">
                  <p:embed/>
                </p:oleObj>
              </mc:Choice>
              <mc:Fallback>
                <p:oleObj name="Equation" r:id="rId10" imgW="558720" imgH="228600" progId="Equation.DSMT4">
                  <p:embed/>
                  <p:pic>
                    <p:nvPicPr>
                      <p:cNvPr id="20" name="物件 19">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5284685" y="1260092"/>
                        <a:ext cx="827087" cy="339725"/>
                      </a:xfrm>
                      <a:prstGeom prst="rect">
                        <a:avLst/>
                      </a:prstGeom>
                      <a:noFill/>
                      <a:ln w="19050">
                        <a:noFill/>
                      </a:ln>
                    </p:spPr>
                  </p:pic>
                </p:oleObj>
              </mc:Fallback>
            </mc:AlternateContent>
          </a:graphicData>
        </a:graphic>
      </p:graphicFrame>
      <p:graphicFrame>
        <p:nvGraphicFramePr>
          <p:cNvPr id="22" name="物件 21">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914207" y="3706188"/>
          <a:ext cx="827087" cy="339725"/>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22" name="物件 21">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1914207" y="3706188"/>
                        <a:ext cx="827087" cy="339725"/>
                      </a:xfrm>
                      <a:prstGeom prst="rect">
                        <a:avLst/>
                      </a:prstGeom>
                      <a:noFill/>
                      <a:ln w="19050">
                        <a:noFill/>
                      </a:ln>
                    </p:spPr>
                  </p:pic>
                </p:oleObj>
              </mc:Fallback>
            </mc:AlternateContent>
          </a:graphicData>
        </a:graphic>
      </p:graphicFrame>
      <p:graphicFrame>
        <p:nvGraphicFramePr>
          <p:cNvPr id="23" name="物件 22">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473700" y="3706813"/>
          <a:ext cx="695325" cy="339725"/>
        </p:xfrm>
        <a:graphic>
          <a:graphicData uri="http://schemas.openxmlformats.org/presentationml/2006/ole">
            <mc:AlternateContent xmlns:mc="http://schemas.openxmlformats.org/markup-compatibility/2006">
              <mc:Choice xmlns:v="urn:schemas-microsoft-com:vml" Requires="v">
                <p:oleObj name="Equation" r:id="rId14" imgW="469800" imgH="228600" progId="Equation.DSMT4">
                  <p:embed/>
                </p:oleObj>
              </mc:Choice>
              <mc:Fallback>
                <p:oleObj name="Equation" r:id="rId14" imgW="469800" imgH="228600" progId="Equation.DSMT4">
                  <p:embed/>
                  <p:pic>
                    <p:nvPicPr>
                      <p:cNvPr id="23" name="物件 22">
                        <a:extLst>
                          <a:ext uri="{FF2B5EF4-FFF2-40B4-BE49-F238E27FC236}">
                            <a16:creationId xmlns:a16="http://schemas.microsoft.com/office/drawing/2014/main" id="{0DEB4946-6191-475D-8468-3804676452DA}"/>
                          </a:ext>
                        </a:extLst>
                      </p:cNvPr>
                      <p:cNvPicPr/>
                      <p:nvPr/>
                    </p:nvPicPr>
                    <p:blipFill>
                      <a:blip r:embed="rId15"/>
                      <a:stretch>
                        <a:fillRect/>
                      </a:stretch>
                    </p:blipFill>
                    <p:spPr>
                      <a:xfrm>
                        <a:off x="5473700" y="3706813"/>
                        <a:ext cx="695325" cy="339725"/>
                      </a:xfrm>
                      <a:prstGeom prst="rect">
                        <a:avLst/>
                      </a:prstGeom>
                      <a:noFill/>
                      <a:ln w="19050">
                        <a:noFill/>
                      </a:ln>
                    </p:spPr>
                  </p:pic>
                </p:oleObj>
              </mc:Fallback>
            </mc:AlternateContent>
          </a:graphicData>
        </a:graphic>
      </p:graphicFrame>
      <p:sp>
        <p:nvSpPr>
          <p:cNvPr id="41" name="矩形 40"/>
          <p:cNvSpPr/>
          <p:nvPr/>
        </p:nvSpPr>
        <p:spPr>
          <a:xfrm>
            <a:off x="85390" y="5784636"/>
            <a:ext cx="7763210" cy="517065"/>
          </a:xfrm>
          <a:prstGeom prst="rect">
            <a:avLst/>
          </a:prstGeom>
        </p:spPr>
        <p:txBody>
          <a:bodyPr wrap="square">
            <a:spAutoFit/>
          </a:bodyPr>
          <a:lstStyle/>
          <a:p>
            <a:pPr algn="just">
              <a:lnSpc>
                <a:spcPct val="115000"/>
              </a:lnSpc>
              <a:spcAft>
                <a:spcPts val="0"/>
              </a:spcAft>
              <a:buSzPts val="1200"/>
            </a:pPr>
            <a:r>
              <a:rPr lang="en-US" altLang="zh-TW" sz="1200" dirty="0">
                <a:solidFill>
                  <a:srgbClr val="FF0000"/>
                </a:solidFill>
                <a:latin typeface="Times New Roman" panose="02020603050405020304" pitchFamily="18" charset="0"/>
              </a:rPr>
              <a:t>Z. L. Yang, Y. Q. Song, X. Z. Li, G. X. Jiang and Y. Yang: Scattering of plane SH waves by an isosceles trapezoidal hill, Wave Motion, Vol.92, 102415, 2020.</a:t>
            </a:r>
          </a:p>
        </p:txBody>
      </p:sp>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CDC3853B-D864-4E78-802A-DB31C9F32033}"/>
                  </a:ext>
                </a:extLst>
              </p:cNvPr>
              <p:cNvSpPr txBox="1">
                <a:spLocks noChangeAspect="1"/>
              </p:cNvSpPr>
              <p:nvPr/>
            </p:nvSpPr>
            <p:spPr>
              <a:xfrm>
                <a:off x="7110296" y="5398913"/>
                <a:ext cx="102053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𝑁</m:t>
                          </m:r>
                        </m:e>
                        <m:sub>
                          <m:r>
                            <a:rPr lang="en-US" altLang="zh-TW" b="0" i="1" smtClean="0">
                              <a:solidFill>
                                <a:srgbClr val="000000"/>
                              </a:solidFill>
                              <a:latin typeface="Cambria Math" panose="02040503050406030204" pitchFamily="18" charset="0"/>
                            </a:rPr>
                            <m:t>𝑔</m:t>
                          </m:r>
                        </m:sub>
                      </m:sSub>
                      <m:r>
                        <a:rPr lang="en-US" altLang="zh-TW" b="0" i="1" smtClean="0">
                          <a:solidFill>
                            <a:srgbClr val="000000"/>
                          </a:solidFill>
                          <a:latin typeface="Cambria Math" panose="02040503050406030204" pitchFamily="18" charset="0"/>
                        </a:rPr>
                        <m:t>=</m:t>
                      </m:r>
                      <m:r>
                        <a:rPr lang="en-US" altLang="zh-TW" i="1" smtClean="0">
                          <a:solidFill>
                            <a:srgbClr val="000000"/>
                          </a:solidFill>
                          <a:latin typeface="Cambria Math" panose="02040503050406030204" pitchFamily="18" charset="0"/>
                        </a:rPr>
                        <m:t>1</m:t>
                      </m:r>
                      <m:r>
                        <a:rPr lang="en-US" altLang="zh-TW" b="0" i="1" smtClean="0">
                          <a:solidFill>
                            <a:srgbClr val="000000"/>
                          </a:solidFill>
                          <a:latin typeface="Cambria Math" panose="02040503050406030204" pitchFamily="18" charset="0"/>
                        </a:rPr>
                        <m:t>64</m:t>
                      </m:r>
                    </m:oMath>
                  </m:oMathPara>
                </a14:m>
                <a:endParaRPr lang="zh-TW" altLang="en-US" dirty="0">
                  <a:solidFill>
                    <a:srgbClr val="000000"/>
                  </a:solidFill>
                </a:endParaRPr>
              </a:p>
            </p:txBody>
          </p:sp>
        </mc:Choice>
        <mc:Fallback xmlns="">
          <p:sp>
            <p:nvSpPr>
              <p:cNvPr id="32" name="文字方塊 31">
                <a:extLst>
                  <a:ext uri="{FF2B5EF4-FFF2-40B4-BE49-F238E27FC236}">
                    <a16:creationId xmlns:a16="http://schemas.microsoft.com/office/drawing/2014/main" id="{CDC3853B-D864-4E78-802A-DB31C9F32033}"/>
                  </a:ext>
                </a:extLst>
              </p:cNvPr>
              <p:cNvSpPr txBox="1">
                <a:spLocks noRot="1" noChangeAspect="1" noMove="1" noResize="1" noEditPoints="1" noAdjustHandles="1" noChangeArrowheads="1" noChangeShapeType="1" noTextEdit="1"/>
              </p:cNvSpPr>
              <p:nvPr/>
            </p:nvSpPr>
            <p:spPr>
              <a:xfrm>
                <a:off x="7110296" y="5398913"/>
                <a:ext cx="1020536" cy="299569"/>
              </a:xfrm>
              <a:prstGeom prst="rect">
                <a:avLst/>
              </a:prstGeom>
              <a:blipFill>
                <a:blip r:embed="rId16"/>
                <a:stretch>
                  <a:fillRect l="-3571" r="-4167" b="-22449"/>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6940462" y="2198154"/>
                <a:ext cx="1353191" cy="837217"/>
              </a:xfrm>
              <a:prstGeom prst="rect">
                <a:avLst/>
              </a:prstGeom>
              <a:noFill/>
              <a:ln w="19050">
                <a:noFill/>
              </a:ln>
            </p:spPr>
            <p:txBody>
              <a:bodyPr wrap="none" lIns="0" tIns="0" rIns="0" bIns="0" rtlCol="0">
                <a:spAutoFit/>
              </a:bodyPr>
              <a:lstStyle/>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𝑎</m:t>
                      </m:r>
                      <m:r>
                        <a:rPr lang="en-US" altLang="zh-TW" b="0" i="1" smtClean="0">
                          <a:solidFill>
                            <a:srgbClr val="000000"/>
                          </a:solidFill>
                          <a:latin typeface="Cambria Math" panose="02040503050406030204" pitchFamily="18" charset="0"/>
                        </a:rPr>
                        <m:t>=1</m:t>
                      </m:r>
                    </m:oMath>
                  </m:oMathPara>
                </a14:m>
                <a:endParaRPr lang="en-US" altLang="zh-TW" b="0" dirty="0">
                  <a:solidFill>
                    <a:srgbClr val="000000"/>
                  </a:solidFill>
                </a:endParaRPr>
              </a:p>
              <a:p>
                <a:pPr algn="r"/>
                <a14:m>
                  <m:oMathPara xmlns:m="http://schemas.openxmlformats.org/officeDocument/2006/math">
                    <m:oMathParaPr>
                      <m:jc m:val="left"/>
                    </m:oMathParaPr>
                    <m:oMath xmlns:m="http://schemas.openxmlformats.org/officeDocument/2006/math">
                      <m:r>
                        <a:rPr lang="en-US" altLang="zh-TW" b="0" i="1" smtClean="0">
                          <a:solidFill>
                            <a:srgbClr val="000000"/>
                          </a:solidFill>
                          <a:latin typeface="Cambria Math" panose="02040503050406030204" pitchFamily="18" charset="0"/>
                        </a:rPr>
                        <m:t>𝑏</m:t>
                      </m:r>
                      <m:r>
                        <a:rPr lang="en-US" altLang="zh-TW" i="1">
                          <a:solidFill>
                            <a:srgbClr val="000000"/>
                          </a:solidFill>
                          <a:latin typeface="Cambria Math" panose="02040503050406030204" pitchFamily="18" charset="0"/>
                        </a:rPr>
                        <m:t>=</m:t>
                      </m:r>
                      <m:r>
                        <a:rPr lang="en-US" altLang="zh-TW" i="1" smtClean="0">
                          <a:solidFill>
                            <a:srgbClr val="FF0000"/>
                          </a:solidFill>
                          <a:latin typeface="Cambria Math" panose="02040503050406030204" pitchFamily="18" charset="0"/>
                        </a:rPr>
                        <m:t>0.7</m:t>
                      </m:r>
                      <m:r>
                        <a:rPr lang="zh-TW" altLang="en-US" i="1">
                          <a:solidFill>
                            <a:srgbClr val="FF0000"/>
                          </a:solidFill>
                          <a:latin typeface="Cambria Math" panose="02040503050406030204" pitchFamily="18" charset="0"/>
                        </a:rPr>
                        <m:t> </m:t>
                      </m:r>
                      <m:r>
                        <a:rPr lang="en-US" altLang="zh-TW" b="0" i="1" smtClean="0">
                          <a:solidFill>
                            <a:srgbClr val="000000"/>
                          </a:solidFill>
                          <a:latin typeface="Cambria Math" panose="02040503050406030204" pitchFamily="18" charset="0"/>
                        </a:rPr>
                        <m:t>&amp;</m:t>
                      </m:r>
                      <m:r>
                        <a:rPr lang="zh-TW" altLang="en-US" i="1">
                          <a:latin typeface="Cambria Math" panose="02040503050406030204" pitchFamily="18" charset="0"/>
                        </a:rPr>
                        <m:t> </m:t>
                      </m:r>
                      <m:r>
                        <a:rPr lang="en-US" altLang="zh-TW" i="1" smtClean="0">
                          <a:solidFill>
                            <a:srgbClr val="0070C0"/>
                          </a:solidFill>
                          <a:latin typeface="Cambria Math" panose="02040503050406030204" pitchFamily="18" charset="0"/>
                        </a:rPr>
                        <m:t>0.3</m:t>
                      </m:r>
                    </m:oMath>
                  </m:oMathPara>
                </a14:m>
                <a:endParaRPr lang="en-US" altLang="zh-TW" i="1" dirty="0">
                  <a:latin typeface="Cambria Math" panose="02040503050406030204" pitchFamily="18" charset="0"/>
                </a:endParaRPr>
              </a:p>
              <a:p>
                <a:pPr algn="r"/>
                <a14:m>
                  <m:oMathPara xmlns:m="http://schemas.openxmlformats.org/officeDocument/2006/math">
                    <m:oMathParaPr>
                      <m:jc m:val="left"/>
                    </m:oMathParaPr>
                    <m:oMath xmlns:m="http://schemas.openxmlformats.org/officeDocument/2006/math">
                      <m:r>
                        <a:rPr lang="zh-TW" altLang="en-US" i="1" smtClean="0">
                          <a:solidFill>
                            <a:srgbClr val="000000"/>
                          </a:solidFill>
                          <a:latin typeface="Cambria Math" panose="02040503050406030204" pitchFamily="18" charset="0"/>
                        </a:rPr>
                        <m:t>𝛾</m:t>
                      </m:r>
                      <m:r>
                        <a:rPr lang="en-US" altLang="zh-TW" b="0" i="1" smtClean="0">
                          <a:solidFill>
                            <a:srgbClr val="000000"/>
                          </a:solidFill>
                          <a:latin typeface="Cambria Math" panose="02040503050406030204" pitchFamily="18" charset="0"/>
                        </a:rPr>
                        <m:t>=</m:t>
                      </m:r>
                      <m:sSup>
                        <m:sSupPr>
                          <m:ctrlPr>
                            <a:rPr lang="en-US" altLang="zh-TW" i="1">
                              <a:solidFill>
                                <a:srgbClr val="000000"/>
                              </a:solidFill>
                              <a:latin typeface="Cambria Math" panose="02040503050406030204" pitchFamily="18" charset="0"/>
                            </a:rPr>
                          </m:ctrlPr>
                        </m:sSupPr>
                        <m:e>
                          <m:r>
                            <a:rPr lang="en-US" altLang="zh-TW" b="0" i="1" smtClean="0">
                              <a:solidFill>
                                <a:srgbClr val="000000"/>
                              </a:solidFill>
                              <a:latin typeface="Cambria Math" panose="02040503050406030204" pitchFamily="18" charset="0"/>
                            </a:rPr>
                            <m:t>6</m:t>
                          </m:r>
                          <m:r>
                            <a:rPr lang="en-US" altLang="zh-TW" i="1">
                              <a:solidFill>
                                <a:srgbClr val="000000"/>
                              </a:solidFill>
                              <a:latin typeface="Cambria Math" panose="02040503050406030204" pitchFamily="18" charset="0"/>
                            </a:rPr>
                            <m:t>0</m:t>
                          </m:r>
                        </m:e>
                        <m:sup>
                          <m:r>
                            <a:rPr lang="en-US" altLang="zh-TW" i="1">
                              <a:solidFill>
                                <a:srgbClr val="000000"/>
                              </a:solidFill>
                              <a:latin typeface="Cambria Math" panose="02040503050406030204" pitchFamily="18" charset="0"/>
                              <a:ea typeface="Cambria Math" panose="02040503050406030204" pitchFamily="18" charset="0"/>
                            </a:rPr>
                            <m:t>°</m:t>
                          </m:r>
                        </m:sup>
                      </m:sSup>
                    </m:oMath>
                  </m:oMathPara>
                </a14:m>
                <a:endParaRPr lang="en-US" altLang="zh-TW" dirty="0">
                  <a:solidFill>
                    <a:srgbClr val="000000"/>
                  </a:solidFill>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6940462" y="2198154"/>
                <a:ext cx="1353191" cy="837217"/>
              </a:xfrm>
              <a:prstGeom prst="rect">
                <a:avLst/>
              </a:prstGeom>
              <a:blipFill>
                <a:blip r:embed="rId17"/>
                <a:stretch>
                  <a:fillRect l="-6306" r="-1351" b="-8029"/>
                </a:stretch>
              </a:blipFill>
              <a:ln w="19050">
                <a:noFill/>
              </a:ln>
            </p:spPr>
            <p:txBody>
              <a:bodyPr/>
              <a:lstStyle/>
              <a:p>
                <a:r>
                  <a:rPr lang="zh-TW" altLang="en-US">
                    <a:noFill/>
                  </a:rPr>
                  <a:t> </a:t>
                </a:r>
              </a:p>
            </p:txBody>
          </p:sp>
        </mc:Fallback>
      </mc:AlternateContent>
      <p:pic>
        <p:nvPicPr>
          <p:cNvPr id="26" name="圖片 25"/>
          <p:cNvPicPr>
            <a:picLocks noChangeAspect="1"/>
          </p:cNvPicPr>
          <p:nvPr/>
        </p:nvPicPr>
        <p:blipFill>
          <a:blip r:embed="rId18"/>
          <a:stretch>
            <a:fillRect/>
          </a:stretch>
        </p:blipFill>
        <p:spPr>
          <a:xfrm>
            <a:off x="6711484" y="508037"/>
            <a:ext cx="1747860" cy="1663717"/>
          </a:xfrm>
          <a:prstGeom prst="rect">
            <a:avLst/>
          </a:prstGeom>
        </p:spPr>
      </p:pic>
      <p:pic>
        <p:nvPicPr>
          <p:cNvPr id="27" name="圖片 26">
            <a:extLst>
              <a:ext uri="{FF2B5EF4-FFF2-40B4-BE49-F238E27FC236}">
                <a16:creationId xmlns:a16="http://schemas.microsoft.com/office/drawing/2014/main" id="{CE88DE8A-F0BB-4400-9F39-34D43597A93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bwMode="auto">
          <a:xfrm>
            <a:off x="6232293" y="3991662"/>
            <a:ext cx="1260000" cy="1355199"/>
          </a:xfrm>
          <a:prstGeom prst="rect">
            <a:avLst/>
          </a:prstGeom>
          <a:noFill/>
        </p:spPr>
      </p:pic>
      <p:pic>
        <p:nvPicPr>
          <p:cNvPr id="28" name="圖片 27">
            <a:extLst>
              <a:ext uri="{FF2B5EF4-FFF2-40B4-BE49-F238E27FC236}">
                <a16:creationId xmlns:a16="http://schemas.microsoft.com/office/drawing/2014/main" id="{6A73AE48-BE39-47DA-9AC6-8DB0D7DEC7D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auto">
          <a:xfrm>
            <a:off x="7610888" y="3991662"/>
            <a:ext cx="1260000" cy="1355199"/>
          </a:xfrm>
          <a:prstGeom prst="rect">
            <a:avLst/>
          </a:prstGeom>
          <a:noFill/>
        </p:spPr>
      </p:pic>
    </p:spTree>
    <p:extLst>
      <p:ext uri="{BB962C8B-B14F-4D97-AF65-F5344CB8AC3E}">
        <p14:creationId xmlns:p14="http://schemas.microsoft.com/office/powerpoint/2010/main" val="2585041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2950" y="-2931"/>
            <a:ext cx="7772400" cy="656308"/>
          </a:xfrm>
        </p:spPr>
        <p:txBody>
          <a:bodyPr>
            <a:normAutofit/>
          </a:bodyPr>
          <a:lstStyle/>
          <a:p>
            <a:r>
              <a:rPr lang="en-US" altLang="zh-TW" sz="3600" b="1" dirty="0">
                <a:cs typeface="Times New Roman" panose="02020603050405020304" pitchFamily="18" charset="0"/>
              </a:rPr>
              <a:t>Focusing phenomenon</a:t>
            </a:r>
            <a:endParaRPr lang="zh-TW" altLang="en-US" sz="3600" b="1" dirty="0">
              <a:cs typeface="Times New Roman" panose="02020603050405020304" pitchFamily="18" charset="0"/>
            </a:endParaRPr>
          </a:p>
        </p:txBody>
      </p:sp>
      <p:sp>
        <p:nvSpPr>
          <p:cNvPr id="7" name="矩形 6"/>
          <p:cNvSpPr/>
          <p:nvPr/>
        </p:nvSpPr>
        <p:spPr>
          <a:xfrm>
            <a:off x="474499" y="627000"/>
            <a:ext cx="4043415"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Semi-circular hill &amp; Semi-elliptical hill</a:t>
            </a:r>
          </a:p>
        </p:txBody>
      </p:sp>
      <p:pic>
        <p:nvPicPr>
          <p:cNvPr id="3" name="圖片 2"/>
          <p:cNvPicPr>
            <a:picLocks noChangeAspect="1"/>
          </p:cNvPicPr>
          <p:nvPr/>
        </p:nvPicPr>
        <p:blipFill>
          <a:blip r:embed="rId3"/>
          <a:stretch>
            <a:fillRect/>
          </a:stretch>
        </p:blipFill>
        <p:spPr>
          <a:xfrm>
            <a:off x="6510424" y="1229674"/>
            <a:ext cx="860516" cy="702000"/>
          </a:xfrm>
          <a:prstGeom prst="rect">
            <a:avLst/>
          </a:prstGeom>
        </p:spPr>
      </p:pic>
      <p:pic>
        <p:nvPicPr>
          <p:cNvPr id="15" name="圖片 14"/>
          <p:cNvPicPr/>
          <p:nvPr/>
        </p:nvPicPr>
        <p:blipFill>
          <a:blip r:embed="rId4"/>
          <a:stretch>
            <a:fillRect/>
          </a:stretch>
        </p:blipFill>
        <p:spPr bwMode="auto">
          <a:xfrm>
            <a:off x="7536199" y="1229674"/>
            <a:ext cx="863441" cy="701686"/>
          </a:xfrm>
          <a:prstGeom prst="rect">
            <a:avLst/>
          </a:prstGeom>
          <a:noFill/>
        </p:spPr>
      </p:pic>
      <mc:AlternateContent xmlns:mc="http://schemas.openxmlformats.org/markup-compatibility/2006" xmlns:a14="http://schemas.microsoft.com/office/drawing/2010/main">
        <mc:Choice Requires="a14">
          <p:sp>
            <p:nvSpPr>
              <p:cNvPr id="11" name="文字方塊 10"/>
              <p:cNvSpPr txBox="1"/>
              <p:nvPr/>
            </p:nvSpPr>
            <p:spPr>
              <a:xfrm>
                <a:off x="474499" y="3349317"/>
                <a:ext cx="1800365" cy="220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400" i="1" smtClean="0">
                          <a:solidFill>
                            <a:srgbClr val="0000FF"/>
                          </a:solidFill>
                          <a:latin typeface="Cambria Math" panose="02040503050406030204" pitchFamily="18" charset="0"/>
                        </a:rPr>
                        <m:t>𝑎</m:t>
                      </m:r>
                      <m:r>
                        <a:rPr lang="en-US" altLang="zh-TW" sz="1400" i="1" smtClean="0">
                          <a:solidFill>
                            <a:srgbClr val="0000FF"/>
                          </a:solidFill>
                          <a:latin typeface="Cambria Math" panose="02040503050406030204" pitchFamily="18" charset="0"/>
                        </a:rPr>
                        <m:t>=1, </m:t>
                      </m:r>
                      <m:r>
                        <a:rPr lang="zh-TW" altLang="en-US" sz="1400" i="1">
                          <a:solidFill>
                            <a:srgbClr val="0000FF"/>
                          </a:solidFill>
                          <a:latin typeface="Cambria Math" panose="02040503050406030204" pitchFamily="18" charset="0"/>
                        </a:rPr>
                        <m:t>𝜂</m:t>
                      </m:r>
                      <m:r>
                        <a:rPr lang="en-US" altLang="zh-TW" sz="1400" i="1">
                          <a:solidFill>
                            <a:srgbClr val="0000FF"/>
                          </a:solidFill>
                          <a:latin typeface="Cambria Math" panose="02040503050406030204" pitchFamily="18" charset="0"/>
                        </a:rPr>
                        <m:t>=3.0, </m:t>
                      </m:r>
                      <m:r>
                        <a:rPr lang="zh-TW" altLang="en-US" sz="1400" i="1">
                          <a:solidFill>
                            <a:srgbClr val="0000FF"/>
                          </a:solidFill>
                          <a:latin typeface="Cambria Math" panose="02040503050406030204" pitchFamily="18" charset="0"/>
                        </a:rPr>
                        <m:t>𝛼</m:t>
                      </m:r>
                      <m:r>
                        <a:rPr lang="en-US" altLang="zh-TW" sz="1400" i="1">
                          <a:solidFill>
                            <a:srgbClr val="0000FF"/>
                          </a:solidFill>
                          <a:latin typeface="Cambria Math" panose="02040503050406030204" pitchFamily="18" charset="0"/>
                        </a:rPr>
                        <m:t>=</m:t>
                      </m:r>
                      <m:sSup>
                        <m:sSupPr>
                          <m:ctrlPr>
                            <a:rPr lang="en-US" altLang="zh-TW" sz="1400" i="1">
                              <a:solidFill>
                                <a:srgbClr val="0000FF"/>
                              </a:solidFill>
                              <a:latin typeface="Cambria Math" panose="02040503050406030204" pitchFamily="18" charset="0"/>
                            </a:rPr>
                          </m:ctrlPr>
                        </m:sSupPr>
                        <m:e>
                          <m:r>
                            <a:rPr lang="en-US" altLang="zh-TW" sz="1400" i="1">
                              <a:solidFill>
                                <a:srgbClr val="0000FF"/>
                              </a:solidFill>
                              <a:latin typeface="Cambria Math" panose="02040503050406030204" pitchFamily="18" charset="0"/>
                            </a:rPr>
                            <m:t>90</m:t>
                          </m:r>
                        </m:e>
                        <m:sup>
                          <m:r>
                            <a:rPr lang="en-US" altLang="zh-TW" sz="1400" i="1">
                              <a:solidFill>
                                <a:srgbClr val="0000FF"/>
                              </a:solidFill>
                              <a:latin typeface="Cambria Math" panose="02040503050406030204" pitchFamily="18" charset="0"/>
                              <a:ea typeface="Cambria Math" panose="02040503050406030204" pitchFamily="18" charset="0"/>
                            </a:rPr>
                            <m:t>°</m:t>
                          </m:r>
                        </m:sup>
                      </m:sSup>
                    </m:oMath>
                  </m:oMathPara>
                </a14:m>
                <a:endParaRPr lang="zh-TW" altLang="en-US" sz="1400" dirty="0">
                  <a:solidFill>
                    <a:srgbClr val="0000FF"/>
                  </a:solidFill>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474499" y="3349317"/>
                <a:ext cx="1800365" cy="220253"/>
              </a:xfrm>
              <a:prstGeom prst="rect">
                <a:avLst/>
              </a:prstGeom>
              <a:blipFill>
                <a:blip r:embed="rId5"/>
                <a:stretch>
                  <a:fillRect l="-678" b="-2432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282651" y="3257080"/>
                <a:ext cx="2331087" cy="404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400" i="1" smtClean="0">
                          <a:solidFill>
                            <a:srgbClr val="0000FF"/>
                          </a:solidFill>
                          <a:latin typeface="Cambria Math" panose="02040503050406030204" pitchFamily="18" charset="0"/>
                        </a:rPr>
                        <m:t>𝑎</m:t>
                      </m:r>
                      <m:r>
                        <a:rPr lang="en-US" altLang="zh-TW" sz="1400" i="1" smtClean="0">
                          <a:solidFill>
                            <a:srgbClr val="0000FF"/>
                          </a:solidFill>
                          <a:latin typeface="Cambria Math" panose="02040503050406030204" pitchFamily="18" charset="0"/>
                        </a:rPr>
                        <m:t>=1, </m:t>
                      </m:r>
                      <m:r>
                        <a:rPr lang="en-US" altLang="zh-TW" sz="1400" i="1" smtClean="0">
                          <a:solidFill>
                            <a:srgbClr val="0000FF"/>
                          </a:solidFill>
                          <a:latin typeface="Cambria Math" panose="02040503050406030204" pitchFamily="18" charset="0"/>
                        </a:rPr>
                        <m:t>𝑏</m:t>
                      </m:r>
                      <m:r>
                        <a:rPr lang="en-US" altLang="zh-TW" sz="1400" i="1" smtClean="0">
                          <a:solidFill>
                            <a:srgbClr val="0000FF"/>
                          </a:solidFill>
                          <a:latin typeface="Cambria Math" panose="02040503050406030204" pitchFamily="18" charset="0"/>
                        </a:rPr>
                        <m:t>=</m:t>
                      </m:r>
                      <m:f>
                        <m:fPr>
                          <m:ctrlPr>
                            <a:rPr lang="en-US" altLang="zh-TW" sz="1400" i="1">
                              <a:solidFill>
                                <a:srgbClr val="0000FF"/>
                              </a:solidFill>
                              <a:latin typeface="Cambria Math" panose="02040503050406030204" pitchFamily="18" charset="0"/>
                            </a:rPr>
                          </m:ctrlPr>
                        </m:fPr>
                        <m:num>
                          <m:r>
                            <a:rPr lang="en-US" altLang="zh-TW" sz="1400" i="1">
                              <a:solidFill>
                                <a:srgbClr val="0000FF"/>
                              </a:solidFill>
                              <a:latin typeface="Cambria Math" panose="02040503050406030204" pitchFamily="18" charset="0"/>
                            </a:rPr>
                            <m:t>2</m:t>
                          </m:r>
                        </m:num>
                        <m:den>
                          <m:r>
                            <a:rPr lang="en-US" altLang="zh-TW" sz="1400" i="1">
                              <a:solidFill>
                                <a:srgbClr val="0000FF"/>
                              </a:solidFill>
                              <a:latin typeface="Cambria Math" panose="02040503050406030204" pitchFamily="18" charset="0"/>
                            </a:rPr>
                            <m:t>3</m:t>
                          </m:r>
                        </m:den>
                      </m:f>
                      <m:r>
                        <a:rPr lang="en-US" altLang="zh-TW" sz="1400" i="1">
                          <a:solidFill>
                            <a:srgbClr val="0000FF"/>
                          </a:solidFill>
                          <a:latin typeface="Cambria Math" panose="02040503050406030204" pitchFamily="18" charset="0"/>
                        </a:rPr>
                        <m:t>,</m:t>
                      </m:r>
                      <m:r>
                        <a:rPr lang="zh-TW" altLang="en-US" sz="1400" i="1">
                          <a:solidFill>
                            <a:srgbClr val="0000FF"/>
                          </a:solidFill>
                          <a:latin typeface="Cambria Math" panose="02040503050406030204" pitchFamily="18" charset="0"/>
                        </a:rPr>
                        <m:t>𝜂</m:t>
                      </m:r>
                      <m:r>
                        <a:rPr lang="en-US" altLang="zh-TW" sz="1400" i="1">
                          <a:solidFill>
                            <a:srgbClr val="0000FF"/>
                          </a:solidFill>
                          <a:latin typeface="Cambria Math" panose="02040503050406030204" pitchFamily="18" charset="0"/>
                        </a:rPr>
                        <m:t>=3.5, </m:t>
                      </m:r>
                      <m:r>
                        <a:rPr lang="zh-TW" altLang="en-US" sz="1400" i="1">
                          <a:solidFill>
                            <a:srgbClr val="0000FF"/>
                          </a:solidFill>
                          <a:latin typeface="Cambria Math" panose="02040503050406030204" pitchFamily="18" charset="0"/>
                        </a:rPr>
                        <m:t>𝛼</m:t>
                      </m:r>
                      <m:r>
                        <a:rPr lang="en-US" altLang="zh-TW" sz="1400" i="1">
                          <a:solidFill>
                            <a:srgbClr val="0000FF"/>
                          </a:solidFill>
                          <a:latin typeface="Cambria Math" panose="02040503050406030204" pitchFamily="18" charset="0"/>
                        </a:rPr>
                        <m:t>=</m:t>
                      </m:r>
                      <m:sSup>
                        <m:sSupPr>
                          <m:ctrlPr>
                            <a:rPr lang="en-US" altLang="zh-TW" sz="1400" i="1">
                              <a:solidFill>
                                <a:srgbClr val="0000FF"/>
                              </a:solidFill>
                              <a:latin typeface="Cambria Math" panose="02040503050406030204" pitchFamily="18" charset="0"/>
                            </a:rPr>
                          </m:ctrlPr>
                        </m:sSupPr>
                        <m:e>
                          <m:r>
                            <a:rPr lang="en-US" altLang="zh-TW" sz="1400" i="1">
                              <a:solidFill>
                                <a:srgbClr val="0000FF"/>
                              </a:solidFill>
                              <a:latin typeface="Cambria Math" panose="02040503050406030204" pitchFamily="18" charset="0"/>
                            </a:rPr>
                            <m:t>90</m:t>
                          </m:r>
                        </m:e>
                        <m:sup>
                          <m:r>
                            <a:rPr lang="en-US" altLang="zh-TW" sz="1400" i="1">
                              <a:solidFill>
                                <a:srgbClr val="0000FF"/>
                              </a:solidFill>
                              <a:latin typeface="Cambria Math" panose="02040503050406030204" pitchFamily="18" charset="0"/>
                              <a:ea typeface="Cambria Math" panose="02040503050406030204" pitchFamily="18" charset="0"/>
                            </a:rPr>
                            <m:t>°</m:t>
                          </m:r>
                        </m:sup>
                      </m:sSup>
                    </m:oMath>
                  </m:oMathPara>
                </a14:m>
                <a:endParaRPr lang="zh-TW" altLang="en-US" sz="1400" dirty="0">
                  <a:solidFill>
                    <a:srgbClr val="0000FF"/>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3282651" y="3257080"/>
                <a:ext cx="2331087" cy="404726"/>
              </a:xfrm>
              <a:prstGeom prst="rect">
                <a:avLst/>
              </a:prstGeom>
              <a:blipFill>
                <a:blip r:embed="rId6"/>
                <a:stretch>
                  <a:fillRect l="-261" b="-11940"/>
                </a:stretch>
              </a:blipFill>
            </p:spPr>
            <p:txBody>
              <a:bodyPr/>
              <a:lstStyle/>
              <a:p>
                <a:r>
                  <a:rPr lang="zh-TW" altLang="en-US">
                    <a:noFill/>
                  </a:rPr>
                  <a:t> </a:t>
                </a:r>
              </a:p>
            </p:txBody>
          </p:sp>
        </mc:Fallback>
      </mc:AlternateContent>
      <p:sp>
        <p:nvSpPr>
          <p:cNvPr id="5" name="文字方塊 4"/>
          <p:cNvSpPr txBox="1"/>
          <p:nvPr/>
        </p:nvSpPr>
        <p:spPr>
          <a:xfrm>
            <a:off x="-2994" y="3591463"/>
            <a:ext cx="2956259" cy="292388"/>
          </a:xfrm>
          <a:prstGeom prst="rect">
            <a:avLst/>
          </a:prstGeom>
          <a:noFill/>
        </p:spPr>
        <p:txBody>
          <a:bodyPr wrap="none" rtlCol="0">
            <a:spAutoFit/>
          </a:bodyPr>
          <a:lstStyle/>
          <a:p>
            <a:r>
              <a:rPr lang="en-US" altLang="zh-TW" sz="1300" dirty="0">
                <a:solidFill>
                  <a:srgbClr val="0000FF"/>
                </a:solidFill>
                <a:latin typeface="Times New Roman" panose="02020603050405020304" pitchFamily="18" charset="0"/>
                <a:cs typeface="Times New Roman" panose="02020603050405020304" pitchFamily="18" charset="0"/>
              </a:rPr>
              <a:t>Displacement magnify more than 4 times</a:t>
            </a:r>
            <a:endParaRPr lang="zh-TW" altLang="en-US" sz="1300" dirty="0">
              <a:solidFill>
                <a:srgbClr val="0000FF"/>
              </a:solidFill>
              <a:latin typeface="Times New Roman" panose="02020603050405020304" pitchFamily="18" charset="0"/>
              <a:cs typeface="Times New Roman" panose="02020603050405020304" pitchFamily="18" charset="0"/>
            </a:endParaRPr>
          </a:p>
        </p:txBody>
      </p:sp>
      <p:sp>
        <p:nvSpPr>
          <p:cNvPr id="16" name="文字方塊 15"/>
          <p:cNvSpPr txBox="1"/>
          <p:nvPr/>
        </p:nvSpPr>
        <p:spPr>
          <a:xfrm>
            <a:off x="3056317" y="3689161"/>
            <a:ext cx="2956259" cy="292388"/>
          </a:xfrm>
          <a:prstGeom prst="rect">
            <a:avLst/>
          </a:prstGeom>
          <a:noFill/>
        </p:spPr>
        <p:txBody>
          <a:bodyPr wrap="none" rtlCol="0">
            <a:spAutoFit/>
          </a:bodyPr>
          <a:lstStyle/>
          <a:p>
            <a:r>
              <a:rPr lang="en-US" altLang="zh-TW" sz="1300" dirty="0">
                <a:solidFill>
                  <a:srgbClr val="0000FF"/>
                </a:solidFill>
                <a:latin typeface="Times New Roman" panose="02020603050405020304" pitchFamily="18" charset="0"/>
                <a:cs typeface="Times New Roman" panose="02020603050405020304" pitchFamily="18" charset="0"/>
              </a:rPr>
              <a:t>Displacement magnify more than 4 times</a:t>
            </a:r>
            <a:endParaRPr lang="zh-TW" altLang="en-US" sz="1300" dirty="0">
              <a:solidFill>
                <a:srgbClr val="0000FF"/>
              </a:solidFill>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0A2CE940-C96A-4580-BE30-C1CBEBF287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858" y="1214236"/>
            <a:ext cx="2359838" cy="2042844"/>
          </a:xfrm>
          <a:prstGeom prst="rect">
            <a:avLst/>
          </a:prstGeom>
        </p:spPr>
      </p:pic>
      <p:pic>
        <p:nvPicPr>
          <p:cNvPr id="9" name="圖片 8">
            <a:extLst>
              <a:ext uri="{FF2B5EF4-FFF2-40B4-BE49-F238E27FC236}">
                <a16:creationId xmlns:a16="http://schemas.microsoft.com/office/drawing/2014/main" id="{B612A11E-2F4E-487B-9240-199A15BF3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0890" y="1235536"/>
            <a:ext cx="2359838" cy="2042844"/>
          </a:xfrm>
          <a:prstGeom prst="rect">
            <a:avLst/>
          </a:prstGeom>
        </p:spPr>
      </p:pic>
      <p:pic>
        <p:nvPicPr>
          <p:cNvPr id="10" name="圖片 9">
            <a:extLst>
              <a:ext uri="{FF2B5EF4-FFF2-40B4-BE49-F238E27FC236}">
                <a16:creationId xmlns:a16="http://schemas.microsoft.com/office/drawing/2014/main" id="{86241379-F8A4-4D38-ABB9-73EF8FE80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966" y="1272475"/>
            <a:ext cx="2359838" cy="2042844"/>
          </a:xfrm>
          <a:prstGeom prst="rect">
            <a:avLst/>
          </a:prstGeom>
        </p:spPr>
      </p:pic>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5F1CD64D-9508-4E50-A87C-A1A96D1CDE86}"/>
                  </a:ext>
                </a:extLst>
              </p:cNvPr>
              <p:cNvSpPr txBox="1"/>
              <p:nvPr/>
            </p:nvSpPr>
            <p:spPr>
              <a:xfrm>
                <a:off x="6452879" y="3280804"/>
                <a:ext cx="2331087" cy="4039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400" i="1" smtClean="0">
                          <a:solidFill>
                            <a:srgbClr val="0000FF"/>
                          </a:solidFill>
                          <a:latin typeface="Cambria Math" panose="02040503050406030204" pitchFamily="18" charset="0"/>
                        </a:rPr>
                        <m:t>𝑎</m:t>
                      </m:r>
                      <m:r>
                        <a:rPr lang="en-US" altLang="zh-TW" sz="1400" i="1" smtClean="0">
                          <a:solidFill>
                            <a:srgbClr val="0000FF"/>
                          </a:solidFill>
                          <a:latin typeface="Cambria Math" panose="02040503050406030204" pitchFamily="18" charset="0"/>
                        </a:rPr>
                        <m:t>=1, </m:t>
                      </m:r>
                      <m:r>
                        <a:rPr lang="en-US" altLang="zh-TW" sz="1400" i="1" smtClean="0">
                          <a:solidFill>
                            <a:srgbClr val="0000FF"/>
                          </a:solidFill>
                          <a:latin typeface="Cambria Math" panose="02040503050406030204" pitchFamily="18" charset="0"/>
                        </a:rPr>
                        <m:t>𝑏</m:t>
                      </m:r>
                      <m:r>
                        <a:rPr lang="en-US" altLang="zh-TW" sz="1400" i="1" smtClean="0">
                          <a:solidFill>
                            <a:srgbClr val="0000FF"/>
                          </a:solidFill>
                          <a:latin typeface="Cambria Math" panose="02040503050406030204" pitchFamily="18" charset="0"/>
                        </a:rPr>
                        <m:t>=</m:t>
                      </m:r>
                      <m:f>
                        <m:fPr>
                          <m:ctrlPr>
                            <a:rPr lang="en-US" altLang="zh-TW" sz="1400" i="1">
                              <a:solidFill>
                                <a:srgbClr val="0000FF"/>
                              </a:solidFill>
                              <a:latin typeface="Cambria Math" panose="02040503050406030204" pitchFamily="18" charset="0"/>
                            </a:rPr>
                          </m:ctrlPr>
                        </m:fPr>
                        <m:num>
                          <m:r>
                            <a:rPr lang="en-US" altLang="zh-TW" sz="1400" i="1">
                              <a:solidFill>
                                <a:srgbClr val="0000FF"/>
                              </a:solidFill>
                              <a:latin typeface="Cambria Math" panose="02040503050406030204" pitchFamily="18" charset="0"/>
                            </a:rPr>
                            <m:t>4</m:t>
                          </m:r>
                        </m:num>
                        <m:den>
                          <m:r>
                            <a:rPr lang="en-US" altLang="zh-TW" sz="1400" i="1">
                              <a:solidFill>
                                <a:srgbClr val="0000FF"/>
                              </a:solidFill>
                              <a:latin typeface="Cambria Math" panose="02040503050406030204" pitchFamily="18" charset="0"/>
                            </a:rPr>
                            <m:t>3</m:t>
                          </m:r>
                        </m:den>
                      </m:f>
                      <m:r>
                        <a:rPr lang="en-US" altLang="zh-TW" sz="1400" i="1">
                          <a:solidFill>
                            <a:srgbClr val="0000FF"/>
                          </a:solidFill>
                          <a:latin typeface="Cambria Math" panose="02040503050406030204" pitchFamily="18" charset="0"/>
                        </a:rPr>
                        <m:t>,</m:t>
                      </m:r>
                      <m:r>
                        <a:rPr lang="zh-TW" altLang="en-US" sz="1400" i="1">
                          <a:solidFill>
                            <a:srgbClr val="0000FF"/>
                          </a:solidFill>
                          <a:latin typeface="Cambria Math" panose="02040503050406030204" pitchFamily="18" charset="0"/>
                        </a:rPr>
                        <m:t>𝜂</m:t>
                      </m:r>
                      <m:r>
                        <a:rPr lang="en-US" altLang="zh-TW" sz="1400" i="1">
                          <a:solidFill>
                            <a:srgbClr val="0000FF"/>
                          </a:solidFill>
                          <a:latin typeface="Cambria Math" panose="02040503050406030204" pitchFamily="18" charset="0"/>
                        </a:rPr>
                        <m:t>=3.5, </m:t>
                      </m:r>
                      <m:r>
                        <a:rPr lang="zh-TW" altLang="en-US" sz="1400" i="1">
                          <a:solidFill>
                            <a:srgbClr val="0000FF"/>
                          </a:solidFill>
                          <a:latin typeface="Cambria Math" panose="02040503050406030204" pitchFamily="18" charset="0"/>
                        </a:rPr>
                        <m:t>𝛼</m:t>
                      </m:r>
                      <m:r>
                        <a:rPr lang="en-US" altLang="zh-TW" sz="1400" i="1">
                          <a:solidFill>
                            <a:srgbClr val="0000FF"/>
                          </a:solidFill>
                          <a:latin typeface="Cambria Math" panose="02040503050406030204" pitchFamily="18" charset="0"/>
                        </a:rPr>
                        <m:t>=</m:t>
                      </m:r>
                      <m:sSup>
                        <m:sSupPr>
                          <m:ctrlPr>
                            <a:rPr lang="en-US" altLang="zh-TW" sz="1400" i="1">
                              <a:solidFill>
                                <a:srgbClr val="0000FF"/>
                              </a:solidFill>
                              <a:latin typeface="Cambria Math" panose="02040503050406030204" pitchFamily="18" charset="0"/>
                            </a:rPr>
                          </m:ctrlPr>
                        </m:sSupPr>
                        <m:e>
                          <m:r>
                            <a:rPr lang="en-US" altLang="zh-TW" sz="1400" i="1">
                              <a:solidFill>
                                <a:srgbClr val="0000FF"/>
                              </a:solidFill>
                              <a:latin typeface="Cambria Math" panose="02040503050406030204" pitchFamily="18" charset="0"/>
                            </a:rPr>
                            <m:t>90</m:t>
                          </m:r>
                        </m:e>
                        <m:sup>
                          <m:r>
                            <a:rPr lang="en-US" altLang="zh-TW" sz="1400" i="1">
                              <a:solidFill>
                                <a:srgbClr val="0000FF"/>
                              </a:solidFill>
                              <a:latin typeface="Cambria Math" panose="02040503050406030204" pitchFamily="18" charset="0"/>
                              <a:ea typeface="Cambria Math" panose="02040503050406030204" pitchFamily="18" charset="0"/>
                            </a:rPr>
                            <m:t>°</m:t>
                          </m:r>
                        </m:sup>
                      </m:sSup>
                    </m:oMath>
                  </m:oMathPara>
                </a14:m>
                <a:endParaRPr lang="zh-TW" altLang="en-US" sz="1400" dirty="0">
                  <a:solidFill>
                    <a:srgbClr val="0000FF"/>
                  </a:solidFill>
                </a:endParaRPr>
              </a:p>
            </p:txBody>
          </p:sp>
        </mc:Choice>
        <mc:Fallback xmlns="">
          <p:sp>
            <p:nvSpPr>
              <p:cNvPr id="18" name="文字方塊 17">
                <a:extLst>
                  <a:ext uri="{FF2B5EF4-FFF2-40B4-BE49-F238E27FC236}">
                    <a16:creationId xmlns:a16="http://schemas.microsoft.com/office/drawing/2014/main" id="{5F1CD64D-9508-4E50-A87C-A1A96D1CDE86}"/>
                  </a:ext>
                </a:extLst>
              </p:cNvPr>
              <p:cNvSpPr txBox="1">
                <a:spLocks noRot="1" noChangeAspect="1" noMove="1" noResize="1" noEditPoints="1" noAdjustHandles="1" noChangeArrowheads="1" noChangeShapeType="1" noTextEdit="1"/>
              </p:cNvSpPr>
              <p:nvPr/>
            </p:nvSpPr>
            <p:spPr>
              <a:xfrm>
                <a:off x="6452879" y="3280804"/>
                <a:ext cx="2331087" cy="403957"/>
              </a:xfrm>
              <a:prstGeom prst="rect">
                <a:avLst/>
              </a:prstGeom>
              <a:blipFill>
                <a:blip r:embed="rId10"/>
                <a:stretch>
                  <a:fillRect l="-524" b="-13636"/>
                </a:stretch>
              </a:blipFill>
            </p:spPr>
            <p:txBody>
              <a:bodyPr/>
              <a:lstStyle/>
              <a:p>
                <a:r>
                  <a:rPr lang="zh-TW" altLang="en-US">
                    <a:noFill/>
                  </a:rPr>
                  <a:t> </a:t>
                </a:r>
              </a:p>
            </p:txBody>
          </p:sp>
        </mc:Fallback>
      </mc:AlternateContent>
      <p:sp>
        <p:nvSpPr>
          <p:cNvPr id="19" name="文字方塊 18">
            <a:extLst>
              <a:ext uri="{FF2B5EF4-FFF2-40B4-BE49-F238E27FC236}">
                <a16:creationId xmlns:a16="http://schemas.microsoft.com/office/drawing/2014/main" id="{46DCABB6-8B86-499D-8686-042B2060EE83}"/>
              </a:ext>
            </a:extLst>
          </p:cNvPr>
          <p:cNvSpPr txBox="1"/>
          <p:nvPr/>
        </p:nvSpPr>
        <p:spPr>
          <a:xfrm>
            <a:off x="6140292" y="3696587"/>
            <a:ext cx="2956259" cy="292388"/>
          </a:xfrm>
          <a:prstGeom prst="rect">
            <a:avLst/>
          </a:prstGeom>
          <a:noFill/>
        </p:spPr>
        <p:txBody>
          <a:bodyPr wrap="none" rtlCol="0">
            <a:spAutoFit/>
          </a:bodyPr>
          <a:lstStyle/>
          <a:p>
            <a:r>
              <a:rPr lang="en-US" altLang="zh-TW" sz="1300" dirty="0">
                <a:solidFill>
                  <a:srgbClr val="0000FF"/>
                </a:solidFill>
                <a:latin typeface="Times New Roman" panose="02020603050405020304" pitchFamily="18" charset="0"/>
                <a:cs typeface="Times New Roman" panose="02020603050405020304" pitchFamily="18" charset="0"/>
              </a:rPr>
              <a:t>Displacement magnify more than 4 times</a:t>
            </a:r>
            <a:endParaRPr lang="zh-TW" altLang="en-US" sz="1300" dirty="0">
              <a:solidFill>
                <a:srgbClr val="0000FF"/>
              </a:solidFill>
              <a:latin typeface="Times New Roman" panose="02020603050405020304" pitchFamily="18" charset="0"/>
              <a:cs typeface="Times New Roman" panose="02020603050405020304" pitchFamily="18" charset="0"/>
            </a:endParaRPr>
          </a:p>
        </p:txBody>
      </p:sp>
      <p:pic>
        <p:nvPicPr>
          <p:cNvPr id="20" name="圖片 19">
            <a:extLst>
              <a:ext uri="{FF2B5EF4-FFF2-40B4-BE49-F238E27FC236}">
                <a16:creationId xmlns:a16="http://schemas.microsoft.com/office/drawing/2014/main" id="{0DEBC121-CA0D-41CB-A57E-4EE87422B7BF}"/>
              </a:ext>
            </a:extLst>
          </p:cNvPr>
          <p:cNvPicPr>
            <a:picLocks noChangeAspect="1"/>
          </p:cNvPicPr>
          <p:nvPr/>
        </p:nvPicPr>
        <p:blipFill>
          <a:blip r:embed="rId11"/>
          <a:stretch>
            <a:fillRect/>
          </a:stretch>
        </p:blipFill>
        <p:spPr>
          <a:xfrm>
            <a:off x="742950" y="3917882"/>
            <a:ext cx="1593827" cy="1418895"/>
          </a:xfrm>
          <a:prstGeom prst="rect">
            <a:avLst/>
          </a:prstGeom>
        </p:spPr>
      </p:pic>
      <p:pic>
        <p:nvPicPr>
          <p:cNvPr id="21" name="圖片 20">
            <a:extLst>
              <a:ext uri="{FF2B5EF4-FFF2-40B4-BE49-F238E27FC236}">
                <a16:creationId xmlns:a16="http://schemas.microsoft.com/office/drawing/2014/main" id="{0474BBAD-A6E2-48EE-9B73-5C627FAC8220}"/>
              </a:ext>
            </a:extLst>
          </p:cNvPr>
          <p:cNvPicPr>
            <a:picLocks noChangeAspect="1"/>
          </p:cNvPicPr>
          <p:nvPr/>
        </p:nvPicPr>
        <p:blipFill>
          <a:blip r:embed="rId12"/>
          <a:stretch>
            <a:fillRect/>
          </a:stretch>
        </p:blipFill>
        <p:spPr>
          <a:xfrm>
            <a:off x="3950636" y="4038630"/>
            <a:ext cx="1556645" cy="1411227"/>
          </a:xfrm>
          <a:prstGeom prst="rect">
            <a:avLst/>
          </a:prstGeom>
        </p:spPr>
      </p:pic>
      <p:pic>
        <p:nvPicPr>
          <p:cNvPr id="22" name="圖片 21">
            <a:extLst>
              <a:ext uri="{FF2B5EF4-FFF2-40B4-BE49-F238E27FC236}">
                <a16:creationId xmlns:a16="http://schemas.microsoft.com/office/drawing/2014/main" id="{3E65C8E3-BA33-4280-AE08-B115A64E9953}"/>
              </a:ext>
            </a:extLst>
          </p:cNvPr>
          <p:cNvPicPr>
            <a:picLocks noChangeAspect="1"/>
          </p:cNvPicPr>
          <p:nvPr/>
        </p:nvPicPr>
        <p:blipFill>
          <a:blip r:embed="rId13"/>
          <a:stretch>
            <a:fillRect/>
          </a:stretch>
        </p:blipFill>
        <p:spPr>
          <a:xfrm>
            <a:off x="6978232" y="4000801"/>
            <a:ext cx="1550401" cy="1449056"/>
          </a:xfrm>
          <a:prstGeom prst="rect">
            <a:avLst/>
          </a:prstGeom>
        </p:spPr>
      </p:pic>
      <p:sp>
        <p:nvSpPr>
          <p:cNvPr id="23" name="矩形 22"/>
          <p:cNvSpPr/>
          <p:nvPr/>
        </p:nvSpPr>
        <p:spPr>
          <a:xfrm>
            <a:off x="-40947" y="5261980"/>
            <a:ext cx="3323598" cy="1015663"/>
          </a:xfrm>
          <a:prstGeom prst="rect">
            <a:avLst/>
          </a:prstGeom>
        </p:spPr>
        <p:txBody>
          <a:bodyPr wrap="square">
            <a:spAutoFit/>
          </a:bodyPr>
          <a:lstStyle/>
          <a:p>
            <a:pPr algn="just"/>
            <a:r>
              <a:rPr lang="en-US" altLang="zh-TW" sz="1200" dirty="0">
                <a:solidFill>
                  <a:srgbClr val="FF4343"/>
                </a:solidFill>
                <a:latin typeface="Times New Roman" panose="02020603050405020304" pitchFamily="18" charset="0"/>
                <a:cs typeface="Times New Roman" panose="02020603050405020304" pitchFamily="18" charset="0"/>
              </a:rPr>
              <a:t>J. T. Chen, J. W. Lee, C. F. Wu and I. L. Chen, SH-wave diffraction by a semi-circular hill revisited: A null-field boundary integral equation method using degenerate kernels, Soil </a:t>
            </a:r>
            <a:r>
              <a:rPr lang="en-US" altLang="zh-TW" sz="1200" dirty="0" err="1">
                <a:solidFill>
                  <a:srgbClr val="FF4343"/>
                </a:solidFill>
                <a:latin typeface="Times New Roman" panose="02020603050405020304" pitchFamily="18" charset="0"/>
                <a:cs typeface="Times New Roman" panose="02020603050405020304" pitchFamily="18" charset="0"/>
              </a:rPr>
              <a:t>Dyn</a:t>
            </a:r>
            <a:r>
              <a:rPr lang="en-US" altLang="zh-TW" sz="1200" dirty="0">
                <a:solidFill>
                  <a:srgbClr val="FF4343"/>
                </a:solidFill>
                <a:latin typeface="Times New Roman" panose="02020603050405020304" pitchFamily="18" charset="0"/>
                <a:cs typeface="Times New Roman" panose="02020603050405020304" pitchFamily="18" charset="0"/>
              </a:rPr>
              <a:t>. </a:t>
            </a:r>
            <a:r>
              <a:rPr lang="en-US" altLang="zh-TW" sz="1200" dirty="0" err="1">
                <a:solidFill>
                  <a:srgbClr val="FF4343"/>
                </a:solidFill>
                <a:latin typeface="Times New Roman" panose="02020603050405020304" pitchFamily="18" charset="0"/>
                <a:cs typeface="Times New Roman" panose="02020603050405020304" pitchFamily="18" charset="0"/>
              </a:rPr>
              <a:t>Earthq</a:t>
            </a:r>
            <a:r>
              <a:rPr lang="en-US" altLang="zh-TW" sz="1200" dirty="0">
                <a:solidFill>
                  <a:srgbClr val="FF4343"/>
                </a:solidFill>
                <a:latin typeface="Times New Roman" panose="02020603050405020304" pitchFamily="18" charset="0"/>
                <a:cs typeface="Times New Roman" panose="02020603050405020304" pitchFamily="18" charset="0"/>
              </a:rPr>
              <a:t>. Eng., Vol. 31, pp. 729-736, 2011.</a:t>
            </a:r>
          </a:p>
        </p:txBody>
      </p:sp>
      <p:sp>
        <p:nvSpPr>
          <p:cNvPr id="24" name="矩形 23"/>
          <p:cNvSpPr/>
          <p:nvPr/>
        </p:nvSpPr>
        <p:spPr>
          <a:xfrm>
            <a:off x="3712593" y="5405096"/>
            <a:ext cx="4986530" cy="729430"/>
          </a:xfrm>
          <a:prstGeom prst="rect">
            <a:avLst/>
          </a:prstGeom>
        </p:spPr>
        <p:txBody>
          <a:bodyPr wrap="square">
            <a:spAutoFit/>
          </a:bodyPr>
          <a:lstStyle/>
          <a:p>
            <a:pPr algn="just">
              <a:lnSpc>
                <a:spcPct val="115000"/>
              </a:lnSpc>
              <a:spcAft>
                <a:spcPts val="0"/>
              </a:spcAft>
              <a:buSzPts val="1200"/>
            </a:pPr>
            <a:r>
              <a:rPr lang="en-US" altLang="zh-TW" sz="1200" dirty="0">
                <a:solidFill>
                  <a:srgbClr val="FF4343"/>
                </a:solidFill>
                <a:latin typeface="Times New Roman" panose="02020603050405020304" pitchFamily="18" charset="0"/>
              </a:rPr>
              <a:t>J. T. Chen, J. W. Lee and W. S. </a:t>
            </a:r>
            <a:r>
              <a:rPr lang="en-US" altLang="zh-TW" sz="1200" dirty="0" err="1">
                <a:solidFill>
                  <a:srgbClr val="FF4343"/>
                </a:solidFill>
                <a:latin typeface="Times New Roman" panose="02020603050405020304" pitchFamily="18" charset="0"/>
              </a:rPr>
              <a:t>Shyu</a:t>
            </a:r>
            <a:r>
              <a:rPr lang="en-US" altLang="zh-TW" sz="1200" dirty="0">
                <a:solidFill>
                  <a:srgbClr val="FF4343"/>
                </a:solidFill>
                <a:latin typeface="Times New Roman" panose="02020603050405020304" pitchFamily="18" charset="0"/>
              </a:rPr>
              <a:t>, SH-wave scattering by a semi-elliptical hill using a null-field boundary integral equation method and a hybrid method. Geophysical Journal International, Vol. 188, pp. 177-194, 2012.</a:t>
            </a:r>
            <a:endParaRPr lang="zh-TW" altLang="zh-TW" sz="1200" dirty="0">
              <a:solidFill>
                <a:srgbClr val="FF4343"/>
              </a:solidFill>
              <a:latin typeface="Arial" panose="020B0604020202020204" pitchFamily="34" charset="0"/>
            </a:endParaRPr>
          </a:p>
        </p:txBody>
      </p:sp>
      <p:sp>
        <p:nvSpPr>
          <p:cNvPr id="4" name="日期版面配置區 3"/>
          <p:cNvSpPr>
            <a:spLocks noGrp="1"/>
          </p:cNvSpPr>
          <p:nvPr>
            <p:ph type="dt" sz="half" idx="10"/>
          </p:nvPr>
        </p:nvSpPr>
        <p:spPr/>
        <p:txBody>
          <a:bodyPr/>
          <a:lstStyle/>
          <a:p>
            <a:pPr>
              <a:defRPr/>
            </a:pPr>
            <a:r>
              <a:rPr lang="en-US" altLang="zh-TW"/>
              <a:t>2025/07/03</a:t>
            </a:r>
            <a:endParaRPr lang="en-US" altLang="zh-TW" dirty="0"/>
          </a:p>
        </p:txBody>
      </p:sp>
      <p:sp>
        <p:nvSpPr>
          <p:cNvPr id="6" name="橢圓 5">
            <a:extLst>
              <a:ext uri="{FF2B5EF4-FFF2-40B4-BE49-F238E27FC236}">
                <a16:creationId xmlns:a16="http://schemas.microsoft.com/office/drawing/2014/main" id="{9AD8187F-51D6-E045-7056-8217F9A3BDCD}"/>
              </a:ext>
            </a:extLst>
          </p:cNvPr>
          <p:cNvSpPr/>
          <p:nvPr/>
        </p:nvSpPr>
        <p:spPr>
          <a:xfrm>
            <a:off x="1196228" y="1832919"/>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CDB5303F-2C29-DFC7-939A-6477300E5D8F}"/>
              </a:ext>
            </a:extLst>
          </p:cNvPr>
          <p:cNvSpPr/>
          <p:nvPr/>
        </p:nvSpPr>
        <p:spPr>
          <a:xfrm>
            <a:off x="4088194" y="1988411"/>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82E35919-F6BC-E2AB-1E23-FCE6319677D9}"/>
              </a:ext>
            </a:extLst>
          </p:cNvPr>
          <p:cNvSpPr/>
          <p:nvPr/>
        </p:nvSpPr>
        <p:spPr>
          <a:xfrm>
            <a:off x="7176199" y="1723817"/>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7098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3378391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95DF54CF-D292-41D9-B3D3-79DB792CA152}"/>
              </a:ext>
            </a:extLst>
          </p:cNvPr>
          <p:cNvSpPr>
            <a:spLocks noGrp="1"/>
          </p:cNvSpPr>
          <p:nvPr>
            <p:ph type="dt" sz="half" idx="10"/>
          </p:nvPr>
        </p:nvSpPr>
        <p:spPr/>
        <p:txBody>
          <a:bodyPr/>
          <a:lstStyle/>
          <a:p>
            <a:r>
              <a:rPr lang="en-US" altLang="zh-TW"/>
              <a:t>2025/07/03</a:t>
            </a:r>
            <a:endParaRPr lang="zh-TW" altLang="en-US"/>
          </a:p>
        </p:txBody>
      </p:sp>
      <p:sp>
        <p:nvSpPr>
          <p:cNvPr id="6" name="標題 1">
            <a:extLst>
              <a:ext uri="{FF2B5EF4-FFF2-40B4-BE49-F238E27FC236}">
                <a16:creationId xmlns:a16="http://schemas.microsoft.com/office/drawing/2014/main" id="{644811E6-BEBF-487F-A169-7923720C6F67}"/>
              </a:ext>
            </a:extLst>
          </p:cNvPr>
          <p:cNvSpPr>
            <a:spLocks noGrp="1"/>
          </p:cNvSpPr>
          <p:nvPr>
            <p:ph type="title"/>
          </p:nvPr>
        </p:nvSpPr>
        <p:spPr>
          <a:xfrm>
            <a:off x="457200" y="-4468"/>
            <a:ext cx="7886700" cy="686328"/>
          </a:xfrm>
        </p:spPr>
        <p:txBody>
          <a:bodyPr>
            <a:normAutofit/>
          </a:bodyPr>
          <a:lstStyle/>
          <a:p>
            <a:r>
              <a:rPr lang="en-US" altLang="zh-TW" sz="3600" dirty="0">
                <a:latin typeface="Times New Roman" panose="02020603050405020304" pitchFamily="18" charset="0"/>
                <a:cs typeface="Times New Roman" panose="02020603050405020304" pitchFamily="18" charset="0"/>
              </a:rPr>
              <a:t>Focusing phenomenon</a:t>
            </a:r>
          </a:p>
        </p:txBody>
      </p:sp>
      <p:sp>
        <p:nvSpPr>
          <p:cNvPr id="7" name="矩形 6">
            <a:extLst>
              <a:ext uri="{FF2B5EF4-FFF2-40B4-BE49-F238E27FC236}">
                <a16:creationId xmlns:a16="http://schemas.microsoft.com/office/drawing/2014/main" id="{496E0F2D-E1CD-435C-A036-0CF13B0EDF81}"/>
              </a:ext>
            </a:extLst>
          </p:cNvPr>
          <p:cNvSpPr/>
          <p:nvPr/>
        </p:nvSpPr>
        <p:spPr>
          <a:xfrm>
            <a:off x="134471" y="609876"/>
            <a:ext cx="2555828"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Isosceles triangular hill</a:t>
            </a: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B5EB7D13-F4AC-4071-A032-4BFD6C3FCA2A}"/>
                  </a:ext>
                </a:extLst>
              </p:cNvPr>
              <p:cNvSpPr txBox="1"/>
              <p:nvPr/>
            </p:nvSpPr>
            <p:spPr>
              <a:xfrm>
                <a:off x="2882717" y="2388020"/>
                <a:ext cx="2585260" cy="307777"/>
              </a:xfrm>
              <a:prstGeom prst="rect">
                <a:avLst/>
              </a:prstGeom>
              <a:noFill/>
            </p:spPr>
            <p:txBody>
              <a:bodyPr wrap="none" lIns="0" tIns="0" rIns="0" bIns="0" rtlCol="0">
                <a:spAutoFit/>
              </a:bodyPr>
              <a:lstStyle/>
              <a:p>
                <a14:m>
                  <m:oMath xmlns:m="http://schemas.openxmlformats.org/officeDocument/2006/math">
                    <m:f>
                      <m:fPr>
                        <m:type m:val="skw"/>
                        <m:ctrlPr>
                          <a:rPr lang="zh-TW" altLang="en-US" sz="2000" i="1" smtClean="0">
                            <a:solidFill>
                              <a:srgbClr val="0000FF"/>
                            </a:solidFill>
                            <a:latin typeface="Cambria Math" panose="02040503050406030204" pitchFamily="18" charset="0"/>
                          </a:rPr>
                        </m:ctrlPr>
                      </m:fPr>
                      <m:num>
                        <m:r>
                          <a:rPr lang="en-US" altLang="zh-TW" sz="2000" b="0" i="1" smtClean="0">
                            <a:solidFill>
                              <a:srgbClr val="0000FF"/>
                            </a:solidFill>
                            <a:latin typeface="Cambria Math" panose="02040503050406030204" pitchFamily="18" charset="0"/>
                          </a:rPr>
                          <m:t>h</m:t>
                        </m:r>
                      </m:num>
                      <m:den>
                        <m:r>
                          <a:rPr lang="en-US" altLang="zh-TW" sz="2000" b="0" i="1" smtClean="0">
                            <a:solidFill>
                              <a:srgbClr val="0000FF"/>
                            </a:solidFill>
                            <a:latin typeface="Cambria Math" panose="02040503050406030204" pitchFamily="18" charset="0"/>
                          </a:rPr>
                          <m:t>𝑎</m:t>
                        </m:r>
                      </m:den>
                    </m:f>
                    <m:r>
                      <a:rPr lang="en-US" altLang="zh-TW" sz="2000" b="0" i="1" smtClean="0">
                        <a:solidFill>
                          <a:srgbClr val="0000FF"/>
                        </a:solidFill>
                        <a:latin typeface="Cambria Math" panose="02040503050406030204" pitchFamily="18" charset="0"/>
                      </a:rPr>
                      <m:t>=0.6</m:t>
                    </m:r>
                  </m:oMath>
                </a14:m>
                <a:r>
                  <a:rPr lang="zh-TW" altLang="en-US" sz="2000" dirty="0">
                    <a:solidFill>
                      <a:srgbClr val="0000FF"/>
                    </a:solidFill>
                  </a:rPr>
                  <a:t> </a:t>
                </a:r>
                <a:r>
                  <a:rPr lang="en-US" altLang="zh-TW" sz="2000" dirty="0">
                    <a:solidFill>
                      <a:srgbClr val="0000FF"/>
                    </a:solidFill>
                    <a:latin typeface="Times New Roman" panose="02020603050405020304" pitchFamily="18" charset="0"/>
                    <a:cs typeface="Times New Roman" panose="02020603050405020304" pitchFamily="18" charset="0"/>
                  </a:rPr>
                  <a:t>and</a:t>
                </a:r>
                <a:r>
                  <a:rPr lang="en-US" altLang="zh-TW" sz="2000" dirty="0">
                    <a:solidFill>
                      <a:srgbClr val="0000FF"/>
                    </a:solidFill>
                  </a:rPr>
                  <a:t> </a:t>
                </a:r>
                <a14:m>
                  <m:oMath xmlns:m="http://schemas.openxmlformats.org/officeDocument/2006/math">
                    <m:r>
                      <a:rPr lang="el-GR" altLang="zh-TW" sz="2000" i="1" smtClean="0">
                        <a:solidFill>
                          <a:srgbClr val="0000FF"/>
                        </a:solidFill>
                        <a:latin typeface="Cambria Math" panose="02040503050406030204" pitchFamily="18" charset="0"/>
                        <a:ea typeface="Cambria Math" panose="02040503050406030204" pitchFamily="18" charset="0"/>
                      </a:rPr>
                      <m:t>𝜂</m:t>
                    </m:r>
                    <m:r>
                      <a:rPr lang="en-US" altLang="zh-TW" sz="2000" i="1">
                        <a:solidFill>
                          <a:srgbClr val="0000FF"/>
                        </a:solidFill>
                        <a:latin typeface="Cambria Math" panose="02040503050406030204" pitchFamily="18" charset="0"/>
                      </a:rPr>
                      <m:t>=</m:t>
                    </m:r>
                    <m:r>
                      <a:rPr lang="en-US" altLang="zh-TW" sz="2000" b="0" i="1" smtClean="0">
                        <a:solidFill>
                          <a:srgbClr val="0000FF"/>
                        </a:solidFill>
                        <a:latin typeface="Cambria Math" panose="02040503050406030204" pitchFamily="18" charset="0"/>
                      </a:rPr>
                      <m:t>1.25</m:t>
                    </m:r>
                  </m:oMath>
                </a14:m>
                <a:r>
                  <a:rPr lang="zh-TW" altLang="en-US" sz="2000" dirty="0">
                    <a:solidFill>
                      <a:srgbClr val="0000FF"/>
                    </a:solidFill>
                  </a:rPr>
                  <a:t> </a:t>
                </a:r>
              </a:p>
            </p:txBody>
          </p:sp>
        </mc:Choice>
        <mc:Fallback xmlns="">
          <p:sp>
            <p:nvSpPr>
              <p:cNvPr id="15" name="文字方塊 14">
                <a:extLst>
                  <a:ext uri="{FF2B5EF4-FFF2-40B4-BE49-F238E27FC236}">
                    <a16:creationId xmlns:a16="http://schemas.microsoft.com/office/drawing/2014/main" id="{B5EB7D13-F4AC-4071-A032-4BFD6C3FCA2A}"/>
                  </a:ext>
                </a:extLst>
              </p:cNvPr>
              <p:cNvSpPr txBox="1">
                <a:spLocks noRot="1" noChangeAspect="1" noMove="1" noResize="1" noEditPoints="1" noAdjustHandles="1" noChangeArrowheads="1" noChangeShapeType="1" noTextEdit="1"/>
              </p:cNvSpPr>
              <p:nvPr/>
            </p:nvSpPr>
            <p:spPr>
              <a:xfrm>
                <a:off x="2882717" y="2388020"/>
                <a:ext cx="2585260" cy="307777"/>
              </a:xfrm>
              <a:prstGeom prst="rect">
                <a:avLst/>
              </a:prstGeom>
              <a:blipFill>
                <a:blip r:embed="rId3"/>
                <a:stretch>
                  <a:fillRect l="-13679" t="-172000" b="-248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96DF1FC9-76C4-4CFD-ACC3-397DBE56FDAF}"/>
                  </a:ext>
                </a:extLst>
              </p:cNvPr>
              <p:cNvSpPr txBox="1"/>
              <p:nvPr/>
            </p:nvSpPr>
            <p:spPr>
              <a:xfrm>
                <a:off x="3102290" y="4677257"/>
                <a:ext cx="2442592" cy="307777"/>
              </a:xfrm>
              <a:prstGeom prst="rect">
                <a:avLst/>
              </a:prstGeom>
              <a:noFill/>
            </p:spPr>
            <p:txBody>
              <a:bodyPr wrap="none" lIns="0" tIns="0" rIns="0" bIns="0" rtlCol="0">
                <a:spAutoFit/>
              </a:bodyPr>
              <a:lstStyle/>
              <a:p>
                <a14:m>
                  <m:oMath xmlns:m="http://schemas.openxmlformats.org/officeDocument/2006/math">
                    <m:f>
                      <m:fPr>
                        <m:type m:val="skw"/>
                        <m:ctrlPr>
                          <a:rPr lang="zh-TW" altLang="en-US" sz="2000" i="1" smtClean="0">
                            <a:solidFill>
                              <a:srgbClr val="0000FF"/>
                            </a:solidFill>
                            <a:latin typeface="Cambria Math" panose="02040503050406030204" pitchFamily="18" charset="0"/>
                          </a:rPr>
                        </m:ctrlPr>
                      </m:fPr>
                      <m:num>
                        <m:r>
                          <a:rPr lang="en-US" altLang="zh-TW" sz="2000" b="0" i="1" smtClean="0">
                            <a:solidFill>
                              <a:srgbClr val="0000FF"/>
                            </a:solidFill>
                            <a:latin typeface="Cambria Math" panose="02040503050406030204" pitchFamily="18" charset="0"/>
                          </a:rPr>
                          <m:t>h</m:t>
                        </m:r>
                      </m:num>
                      <m:den>
                        <m:r>
                          <a:rPr lang="en-US" altLang="zh-TW" sz="2000" b="0" i="1" smtClean="0">
                            <a:solidFill>
                              <a:srgbClr val="0000FF"/>
                            </a:solidFill>
                            <a:latin typeface="Cambria Math" panose="02040503050406030204" pitchFamily="18" charset="0"/>
                          </a:rPr>
                          <m:t>𝑎</m:t>
                        </m:r>
                      </m:den>
                    </m:f>
                    <m:r>
                      <a:rPr lang="en-US" altLang="zh-TW" sz="2000" b="0" i="1" smtClean="0">
                        <a:solidFill>
                          <a:srgbClr val="0000FF"/>
                        </a:solidFill>
                        <a:latin typeface="Cambria Math" panose="02040503050406030204" pitchFamily="18" charset="0"/>
                      </a:rPr>
                      <m:t>=1.6</m:t>
                    </m:r>
                  </m:oMath>
                </a14:m>
                <a:r>
                  <a:rPr lang="zh-TW" altLang="en-US" sz="2000" dirty="0">
                    <a:solidFill>
                      <a:srgbClr val="0000FF"/>
                    </a:solidFill>
                  </a:rPr>
                  <a:t> </a:t>
                </a:r>
                <a:r>
                  <a:rPr lang="en-US" altLang="zh-TW" sz="2000" dirty="0">
                    <a:solidFill>
                      <a:srgbClr val="0000FF"/>
                    </a:solidFill>
                    <a:latin typeface="Times New Roman" panose="02020603050405020304" pitchFamily="18" charset="0"/>
                    <a:cs typeface="Times New Roman" panose="02020603050405020304" pitchFamily="18" charset="0"/>
                  </a:rPr>
                  <a:t>and</a:t>
                </a:r>
                <a:r>
                  <a:rPr lang="en-US" altLang="zh-TW" sz="2000" dirty="0">
                    <a:solidFill>
                      <a:srgbClr val="0000FF"/>
                    </a:solidFill>
                  </a:rPr>
                  <a:t> </a:t>
                </a:r>
                <a14:m>
                  <m:oMath xmlns:m="http://schemas.openxmlformats.org/officeDocument/2006/math">
                    <m:r>
                      <a:rPr lang="el-GR" altLang="zh-TW" sz="2000" i="1" smtClean="0">
                        <a:solidFill>
                          <a:srgbClr val="0000FF"/>
                        </a:solidFill>
                        <a:latin typeface="Cambria Math" panose="02040503050406030204" pitchFamily="18" charset="0"/>
                        <a:ea typeface="Cambria Math" panose="02040503050406030204" pitchFamily="18" charset="0"/>
                      </a:rPr>
                      <m:t>𝜂</m:t>
                    </m:r>
                    <m:r>
                      <a:rPr lang="en-US" altLang="zh-TW" sz="2000" i="1">
                        <a:solidFill>
                          <a:srgbClr val="0000FF"/>
                        </a:solidFill>
                        <a:latin typeface="Cambria Math" panose="02040503050406030204" pitchFamily="18" charset="0"/>
                      </a:rPr>
                      <m:t>=</m:t>
                    </m:r>
                    <m:r>
                      <a:rPr lang="en-US" altLang="zh-TW" sz="2000" b="0" i="1" smtClean="0">
                        <a:solidFill>
                          <a:srgbClr val="0000FF"/>
                        </a:solidFill>
                        <a:latin typeface="Cambria Math" panose="02040503050406030204" pitchFamily="18" charset="0"/>
                      </a:rPr>
                      <m:t>2.5</m:t>
                    </m:r>
                  </m:oMath>
                </a14:m>
                <a:r>
                  <a:rPr lang="zh-TW" altLang="en-US" sz="2000" dirty="0">
                    <a:solidFill>
                      <a:srgbClr val="0000FF"/>
                    </a:solidFill>
                  </a:rPr>
                  <a:t> </a:t>
                </a:r>
              </a:p>
            </p:txBody>
          </p:sp>
        </mc:Choice>
        <mc:Fallback xmlns="">
          <p:sp>
            <p:nvSpPr>
              <p:cNvPr id="16" name="文字方塊 15">
                <a:extLst>
                  <a:ext uri="{FF2B5EF4-FFF2-40B4-BE49-F238E27FC236}">
                    <a16:creationId xmlns:a16="http://schemas.microsoft.com/office/drawing/2014/main" id="{96DF1FC9-76C4-4CFD-ACC3-397DBE56FDAF}"/>
                  </a:ext>
                </a:extLst>
              </p:cNvPr>
              <p:cNvSpPr txBox="1">
                <a:spLocks noRot="1" noChangeAspect="1" noMove="1" noResize="1" noEditPoints="1" noAdjustHandles="1" noChangeArrowheads="1" noChangeShapeType="1" noTextEdit="1"/>
              </p:cNvSpPr>
              <p:nvPr/>
            </p:nvSpPr>
            <p:spPr>
              <a:xfrm>
                <a:off x="3102290" y="4677257"/>
                <a:ext cx="2442592" cy="307777"/>
              </a:xfrm>
              <a:prstGeom prst="rect">
                <a:avLst/>
              </a:prstGeom>
              <a:blipFill>
                <a:blip r:embed="rId4"/>
                <a:stretch>
                  <a:fillRect l="-14464" t="-166667" b="-243137"/>
                </a:stretch>
              </a:blipFill>
            </p:spPr>
            <p:txBody>
              <a:bodyPr/>
              <a:lstStyle/>
              <a:p>
                <a:r>
                  <a:rPr lang="zh-TW" altLang="en-US">
                    <a:noFill/>
                  </a:rPr>
                  <a:t> </a:t>
                </a:r>
              </a:p>
            </p:txBody>
          </p:sp>
        </mc:Fallback>
      </mc:AlternateContent>
      <p:sp>
        <p:nvSpPr>
          <p:cNvPr id="20" name="文字方塊 19">
            <a:extLst>
              <a:ext uri="{FF2B5EF4-FFF2-40B4-BE49-F238E27FC236}">
                <a16:creationId xmlns:a16="http://schemas.microsoft.com/office/drawing/2014/main" id="{FA8BAFE9-F5BD-4D3A-AC9E-AF02E2DB982D}"/>
              </a:ext>
            </a:extLst>
          </p:cNvPr>
          <p:cNvSpPr txBox="1"/>
          <p:nvPr/>
        </p:nvSpPr>
        <p:spPr>
          <a:xfrm>
            <a:off x="2202543" y="5856011"/>
            <a:ext cx="4589718" cy="369332"/>
          </a:xfrm>
          <a:prstGeom prst="rect">
            <a:avLst/>
          </a:prstGeom>
          <a:noFill/>
        </p:spPr>
        <p:txBody>
          <a:bodyPr wrap="none" rtlCol="0">
            <a:spAutoFit/>
          </a:bodyPr>
          <a:lstStyle/>
          <a:p>
            <a:r>
              <a:rPr lang="en-US" altLang="zh-TW" dirty="0">
                <a:solidFill>
                  <a:srgbClr val="0000FF"/>
                </a:solidFill>
                <a:latin typeface="Times New Roman" panose="02020603050405020304" pitchFamily="18" charset="0"/>
                <a:cs typeface="Times New Roman" panose="02020603050405020304" pitchFamily="18" charset="0"/>
              </a:rPr>
              <a:t>Displacement magnify more than </a:t>
            </a:r>
            <a:r>
              <a:rPr lang="en-US" altLang="zh-TW" dirty="0">
                <a:solidFill>
                  <a:srgbClr val="FF4343"/>
                </a:solidFill>
                <a:latin typeface="Times New Roman" panose="02020603050405020304" pitchFamily="18" charset="0"/>
                <a:cs typeface="Times New Roman" panose="02020603050405020304" pitchFamily="18" charset="0"/>
              </a:rPr>
              <a:t>3</a:t>
            </a:r>
            <a:r>
              <a:rPr lang="en-US" altLang="zh-TW" dirty="0">
                <a:solidFill>
                  <a:srgbClr val="0000FF"/>
                </a:solidFill>
                <a:latin typeface="Times New Roman" panose="02020603050405020304" pitchFamily="18" charset="0"/>
                <a:cs typeface="Times New Roman" panose="02020603050405020304" pitchFamily="18" charset="0"/>
              </a:rPr>
              <a:t> and </a:t>
            </a:r>
            <a:r>
              <a:rPr lang="en-US" altLang="zh-TW" dirty="0">
                <a:solidFill>
                  <a:srgbClr val="FF4343"/>
                </a:solidFill>
                <a:latin typeface="Times New Roman" panose="02020603050405020304" pitchFamily="18" charset="0"/>
                <a:cs typeface="Times New Roman" panose="02020603050405020304" pitchFamily="18" charset="0"/>
              </a:rPr>
              <a:t>7</a:t>
            </a:r>
            <a:r>
              <a:rPr lang="en-US" altLang="zh-TW" dirty="0">
                <a:solidFill>
                  <a:srgbClr val="0000FF"/>
                </a:solidFill>
                <a:latin typeface="Times New Roman" panose="02020603050405020304" pitchFamily="18" charset="0"/>
                <a:cs typeface="Times New Roman" panose="02020603050405020304" pitchFamily="18" charset="0"/>
              </a:rPr>
              <a:t> times</a:t>
            </a:r>
            <a:endParaRPr lang="zh-TW" altLang="en-US" dirty="0">
              <a:solidFill>
                <a:srgbClr val="0000FF"/>
              </a:solidFill>
              <a:latin typeface="Times New Roman" panose="02020603050405020304" pitchFamily="18" charset="0"/>
              <a:cs typeface="Times New Roman" panose="02020603050405020304" pitchFamily="18" charset="0"/>
            </a:endParaRPr>
          </a:p>
        </p:txBody>
      </p:sp>
      <p:pic>
        <p:nvPicPr>
          <p:cNvPr id="21" name="圖片 20">
            <a:extLst>
              <a:ext uri="{FF2B5EF4-FFF2-40B4-BE49-F238E27FC236}">
                <a16:creationId xmlns:a16="http://schemas.microsoft.com/office/drawing/2014/main" id="{99C56769-C592-432F-A924-337298274648}"/>
              </a:ext>
            </a:extLst>
          </p:cNvPr>
          <p:cNvPicPr>
            <a:picLocks noChangeAspect="1"/>
          </p:cNvPicPr>
          <p:nvPr/>
        </p:nvPicPr>
        <p:blipFill>
          <a:blip r:embed="rId5"/>
          <a:stretch>
            <a:fillRect/>
          </a:stretch>
        </p:blipFill>
        <p:spPr>
          <a:xfrm>
            <a:off x="3553783" y="599873"/>
            <a:ext cx="1334537" cy="1334537"/>
          </a:xfrm>
          <a:prstGeom prst="rect">
            <a:avLst/>
          </a:prstGeom>
        </p:spPr>
      </p:pic>
      <p:pic>
        <p:nvPicPr>
          <p:cNvPr id="17" name="圖片 16">
            <a:extLst>
              <a:ext uri="{FF2B5EF4-FFF2-40B4-BE49-F238E27FC236}">
                <a16:creationId xmlns:a16="http://schemas.microsoft.com/office/drawing/2014/main" id="{AE282539-E349-4F19-83C9-237CEE23E630}"/>
              </a:ext>
            </a:extLst>
          </p:cNvPr>
          <p:cNvPicPr>
            <a:picLocks noChangeAspect="1"/>
          </p:cNvPicPr>
          <p:nvPr/>
        </p:nvPicPr>
        <p:blipFill>
          <a:blip r:embed="rId6"/>
          <a:stretch>
            <a:fillRect/>
          </a:stretch>
        </p:blipFill>
        <p:spPr>
          <a:xfrm>
            <a:off x="302362" y="1628197"/>
            <a:ext cx="2344826" cy="2135200"/>
          </a:xfrm>
          <a:prstGeom prst="rect">
            <a:avLst/>
          </a:prstGeom>
        </p:spPr>
      </p:pic>
      <p:pic>
        <p:nvPicPr>
          <p:cNvPr id="22" name="圖片 21">
            <a:extLst>
              <a:ext uri="{FF2B5EF4-FFF2-40B4-BE49-F238E27FC236}">
                <a16:creationId xmlns:a16="http://schemas.microsoft.com/office/drawing/2014/main" id="{8186802A-0E6B-48E9-8FB9-44D59A8777BC}"/>
              </a:ext>
            </a:extLst>
          </p:cNvPr>
          <p:cNvPicPr>
            <a:picLocks noChangeAspect="1"/>
          </p:cNvPicPr>
          <p:nvPr/>
        </p:nvPicPr>
        <p:blipFill>
          <a:blip r:embed="rId7"/>
          <a:stretch>
            <a:fillRect/>
          </a:stretch>
        </p:blipFill>
        <p:spPr>
          <a:xfrm>
            <a:off x="302362" y="4063883"/>
            <a:ext cx="2453107" cy="1887169"/>
          </a:xfrm>
          <a:prstGeom prst="rect">
            <a:avLst/>
          </a:prstGeom>
        </p:spPr>
      </p:pic>
      <p:sp>
        <p:nvSpPr>
          <p:cNvPr id="27" name="橢圓 26">
            <a:extLst>
              <a:ext uri="{FF2B5EF4-FFF2-40B4-BE49-F238E27FC236}">
                <a16:creationId xmlns:a16="http://schemas.microsoft.com/office/drawing/2014/main" id="{D73AB106-4099-4482-8EEB-F6B89FFC00F7}"/>
              </a:ext>
            </a:extLst>
          </p:cNvPr>
          <p:cNvSpPr/>
          <p:nvPr/>
        </p:nvSpPr>
        <p:spPr>
          <a:xfrm>
            <a:off x="2144150" y="2902927"/>
            <a:ext cx="360000" cy="36000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a:extLst>
              <a:ext uri="{FF2B5EF4-FFF2-40B4-BE49-F238E27FC236}">
                <a16:creationId xmlns:a16="http://schemas.microsoft.com/office/drawing/2014/main" id="{4BAF17DB-7C61-42E4-8062-366C56A134AB}"/>
              </a:ext>
            </a:extLst>
          </p:cNvPr>
          <p:cNvSpPr/>
          <p:nvPr/>
        </p:nvSpPr>
        <p:spPr>
          <a:xfrm>
            <a:off x="2215359" y="4782622"/>
            <a:ext cx="360000" cy="36000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片 28">
            <a:extLst>
              <a:ext uri="{FF2B5EF4-FFF2-40B4-BE49-F238E27FC236}">
                <a16:creationId xmlns:a16="http://schemas.microsoft.com/office/drawing/2014/main" id="{7CE4E589-056E-4D4A-BAFF-A1E741E01191}"/>
              </a:ext>
            </a:extLst>
          </p:cNvPr>
          <p:cNvPicPr>
            <a:picLocks noChangeAspect="1"/>
          </p:cNvPicPr>
          <p:nvPr/>
        </p:nvPicPr>
        <p:blipFill>
          <a:blip r:embed="rId8"/>
          <a:stretch>
            <a:fillRect/>
          </a:stretch>
        </p:blipFill>
        <p:spPr>
          <a:xfrm>
            <a:off x="5573839" y="967664"/>
            <a:ext cx="2796845" cy="2423770"/>
          </a:xfrm>
          <a:prstGeom prst="rect">
            <a:avLst/>
          </a:prstGeom>
        </p:spPr>
      </p:pic>
      <p:pic>
        <p:nvPicPr>
          <p:cNvPr id="30" name="圖片 29">
            <a:extLst>
              <a:ext uri="{FF2B5EF4-FFF2-40B4-BE49-F238E27FC236}">
                <a16:creationId xmlns:a16="http://schemas.microsoft.com/office/drawing/2014/main" id="{F396A8B7-91C9-4162-8801-0CCF28C2ACC2}"/>
              </a:ext>
            </a:extLst>
          </p:cNvPr>
          <p:cNvPicPr>
            <a:picLocks noChangeAspect="1"/>
          </p:cNvPicPr>
          <p:nvPr/>
        </p:nvPicPr>
        <p:blipFill>
          <a:blip r:embed="rId9"/>
          <a:stretch>
            <a:fillRect/>
          </a:stretch>
        </p:blipFill>
        <p:spPr>
          <a:xfrm>
            <a:off x="5483894" y="3466567"/>
            <a:ext cx="2796845" cy="2423770"/>
          </a:xfrm>
          <a:prstGeom prst="rect">
            <a:avLst/>
          </a:prstGeom>
        </p:spPr>
      </p:pic>
      <p:sp>
        <p:nvSpPr>
          <p:cNvPr id="31" name="橢圓 30">
            <a:extLst>
              <a:ext uri="{FF2B5EF4-FFF2-40B4-BE49-F238E27FC236}">
                <a16:creationId xmlns:a16="http://schemas.microsoft.com/office/drawing/2014/main" id="{EEC3BDDB-16DB-402A-900D-D1D233EDC696}"/>
              </a:ext>
            </a:extLst>
          </p:cNvPr>
          <p:cNvSpPr/>
          <p:nvPr/>
        </p:nvSpPr>
        <p:spPr>
          <a:xfrm>
            <a:off x="6652907" y="3883883"/>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a:extLst>
              <a:ext uri="{FF2B5EF4-FFF2-40B4-BE49-F238E27FC236}">
                <a16:creationId xmlns:a16="http://schemas.microsoft.com/office/drawing/2014/main" id="{EEC3BDDB-16DB-402A-900D-D1D233EDC696}"/>
              </a:ext>
            </a:extLst>
          </p:cNvPr>
          <p:cNvSpPr/>
          <p:nvPr/>
        </p:nvSpPr>
        <p:spPr>
          <a:xfrm>
            <a:off x="6686398" y="1671032"/>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3" name="物件 32">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4112100332"/>
              </p:ext>
            </p:extLst>
          </p:nvPr>
        </p:nvGraphicFramePr>
        <p:xfrm>
          <a:off x="199174" y="2430684"/>
          <a:ext cx="206375" cy="265113"/>
        </p:xfrm>
        <a:graphic>
          <a:graphicData uri="http://schemas.openxmlformats.org/presentationml/2006/ole">
            <mc:AlternateContent xmlns:mc="http://schemas.openxmlformats.org/markup-compatibility/2006">
              <mc:Choice xmlns:v="urn:schemas-microsoft-com:vml" Requires="v">
                <p:oleObj name="Equation" r:id="rId10" imgW="139680" imgH="177480" progId="Equation.DSMT4">
                  <p:embed/>
                </p:oleObj>
              </mc:Choice>
              <mc:Fallback>
                <p:oleObj name="Equation" r:id="rId10" imgW="139680" imgH="177480" progId="Equation.DSMT4">
                  <p:embed/>
                  <p:pic>
                    <p:nvPicPr>
                      <p:cNvPr id="33" name="物件 32">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199174" y="2430684"/>
                        <a:ext cx="206375" cy="265113"/>
                      </a:xfrm>
                      <a:prstGeom prst="rect">
                        <a:avLst/>
                      </a:prstGeom>
                      <a:solidFill>
                        <a:schemeClr val="bg1"/>
                      </a:solidFill>
                      <a:ln w="19050">
                        <a:noFill/>
                      </a:ln>
                    </p:spPr>
                  </p:pic>
                </p:oleObj>
              </mc:Fallback>
            </mc:AlternateContent>
          </a:graphicData>
        </a:graphic>
      </p:graphicFrame>
      <p:graphicFrame>
        <p:nvGraphicFramePr>
          <p:cNvPr id="34" name="物件 33">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3631220936"/>
              </p:ext>
            </p:extLst>
          </p:nvPr>
        </p:nvGraphicFramePr>
        <p:xfrm>
          <a:off x="207966" y="4779181"/>
          <a:ext cx="206375" cy="265113"/>
        </p:xfrm>
        <a:graphic>
          <a:graphicData uri="http://schemas.openxmlformats.org/presentationml/2006/ole">
            <mc:AlternateContent xmlns:mc="http://schemas.openxmlformats.org/markup-compatibility/2006">
              <mc:Choice xmlns:v="urn:schemas-microsoft-com:vml" Requires="v">
                <p:oleObj name="Equation" r:id="rId10" imgW="139680" imgH="177480" progId="Equation.DSMT4">
                  <p:embed/>
                </p:oleObj>
              </mc:Choice>
              <mc:Fallback>
                <p:oleObj name="Equation" r:id="rId10" imgW="139680" imgH="177480" progId="Equation.DSMT4">
                  <p:embed/>
                  <p:pic>
                    <p:nvPicPr>
                      <p:cNvPr id="34" name="物件 33">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207966" y="4779181"/>
                        <a:ext cx="206375" cy="265113"/>
                      </a:xfrm>
                      <a:prstGeom prst="rect">
                        <a:avLst/>
                      </a:prstGeom>
                      <a:solidFill>
                        <a:schemeClr val="bg1"/>
                      </a:solidFill>
                      <a:ln w="19050">
                        <a:noFill/>
                      </a:ln>
                    </p:spPr>
                  </p:pic>
                </p:oleObj>
              </mc:Fallback>
            </mc:AlternateContent>
          </a:graphicData>
        </a:graphic>
      </p:graphicFrame>
      <p:graphicFrame>
        <p:nvGraphicFramePr>
          <p:cNvPr id="35" name="物件 34">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3979789864"/>
              </p:ext>
            </p:extLst>
          </p:nvPr>
        </p:nvGraphicFramePr>
        <p:xfrm>
          <a:off x="1168703" y="3609410"/>
          <a:ext cx="487363" cy="360363"/>
        </p:xfrm>
        <a:graphic>
          <a:graphicData uri="http://schemas.openxmlformats.org/presentationml/2006/ole">
            <mc:AlternateContent xmlns:mc="http://schemas.openxmlformats.org/markup-compatibility/2006">
              <mc:Choice xmlns:v="urn:schemas-microsoft-com:vml" Requires="v">
                <p:oleObj name="Equation" r:id="rId12" imgW="330120" imgH="241200" progId="Equation.DSMT4">
                  <p:embed/>
                </p:oleObj>
              </mc:Choice>
              <mc:Fallback>
                <p:oleObj name="Equation" r:id="rId12" imgW="330120" imgH="241200" progId="Equation.DSMT4">
                  <p:embed/>
                  <p:pic>
                    <p:nvPicPr>
                      <p:cNvPr id="35" name="物件 34">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1168703" y="3609410"/>
                        <a:ext cx="487363" cy="360363"/>
                      </a:xfrm>
                      <a:prstGeom prst="rect">
                        <a:avLst/>
                      </a:prstGeom>
                      <a:solidFill>
                        <a:schemeClr val="bg1"/>
                      </a:solidFill>
                      <a:ln w="19050">
                        <a:noFill/>
                      </a:ln>
                    </p:spPr>
                  </p:pic>
                </p:oleObj>
              </mc:Fallback>
            </mc:AlternateContent>
          </a:graphicData>
        </a:graphic>
      </p:graphicFrame>
      <p:graphicFrame>
        <p:nvGraphicFramePr>
          <p:cNvPr id="36" name="物件 35">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3576065705"/>
              </p:ext>
            </p:extLst>
          </p:nvPr>
        </p:nvGraphicFramePr>
        <p:xfrm>
          <a:off x="1185341" y="5838037"/>
          <a:ext cx="487363" cy="360363"/>
        </p:xfrm>
        <a:graphic>
          <a:graphicData uri="http://schemas.openxmlformats.org/presentationml/2006/ole">
            <mc:AlternateContent xmlns:mc="http://schemas.openxmlformats.org/markup-compatibility/2006">
              <mc:Choice xmlns:v="urn:schemas-microsoft-com:vml" Requires="v">
                <p:oleObj name="Equation" r:id="rId12" imgW="330120" imgH="241200" progId="Equation.DSMT4">
                  <p:embed/>
                </p:oleObj>
              </mc:Choice>
              <mc:Fallback>
                <p:oleObj name="Equation" r:id="rId12" imgW="330120" imgH="241200" progId="Equation.DSMT4">
                  <p:embed/>
                  <p:pic>
                    <p:nvPicPr>
                      <p:cNvPr id="36" name="物件 35">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1185341" y="5838037"/>
                        <a:ext cx="487363" cy="360363"/>
                      </a:xfrm>
                      <a:prstGeom prst="rect">
                        <a:avLst/>
                      </a:prstGeom>
                      <a:solidFill>
                        <a:schemeClr val="bg1"/>
                      </a:solidFill>
                      <a:ln w="19050">
                        <a:noFill/>
                      </a:ln>
                    </p:spPr>
                  </p:pic>
                </p:oleObj>
              </mc:Fallback>
            </mc:AlternateContent>
          </a:graphicData>
        </a:graphic>
      </p:graphicFrame>
    </p:spTree>
    <p:extLst>
      <p:ext uri="{BB962C8B-B14F-4D97-AF65-F5344CB8AC3E}">
        <p14:creationId xmlns:p14="http://schemas.microsoft.com/office/powerpoint/2010/main" val="3280940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7CE4E589-056E-4D4A-BAFF-A1E741E01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606" y="1623782"/>
            <a:ext cx="2286119" cy="1980000"/>
          </a:xfrm>
          <a:prstGeom prst="rect">
            <a:avLst/>
          </a:prstGeom>
        </p:spPr>
      </p:pic>
      <p:pic>
        <p:nvPicPr>
          <p:cNvPr id="26" name="圖片 25">
            <a:extLst>
              <a:ext uri="{FF2B5EF4-FFF2-40B4-BE49-F238E27FC236}">
                <a16:creationId xmlns:a16="http://schemas.microsoft.com/office/drawing/2014/main" id="{F396A8B7-91C9-4162-8801-0CCF28C2A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606" y="3739896"/>
            <a:ext cx="2286119" cy="1980000"/>
          </a:xfrm>
          <a:prstGeom prst="rect">
            <a:avLst/>
          </a:prstGeom>
        </p:spPr>
      </p:pic>
      <p:pic>
        <p:nvPicPr>
          <p:cNvPr id="37" name="圖片 36">
            <a:extLst>
              <a:ext uri="{FF2B5EF4-FFF2-40B4-BE49-F238E27FC236}">
                <a16:creationId xmlns:a16="http://schemas.microsoft.com/office/drawing/2014/main" id="{DC2065C4-62FE-4AF8-8C84-09A9C67BA379}"/>
              </a:ext>
            </a:extLst>
          </p:cNvPr>
          <p:cNvPicPr>
            <a:picLocks noChangeAspect="1"/>
          </p:cNvPicPr>
          <p:nvPr/>
        </p:nvPicPr>
        <p:blipFill>
          <a:blip r:embed="rId5"/>
          <a:stretch>
            <a:fillRect/>
          </a:stretch>
        </p:blipFill>
        <p:spPr>
          <a:xfrm>
            <a:off x="453806" y="1850185"/>
            <a:ext cx="1970917" cy="1908000"/>
          </a:xfrm>
          <a:prstGeom prst="rect">
            <a:avLst/>
          </a:prstGeom>
        </p:spPr>
      </p:pic>
      <p:pic>
        <p:nvPicPr>
          <p:cNvPr id="38" name="圖片 37">
            <a:extLst>
              <a:ext uri="{FF2B5EF4-FFF2-40B4-BE49-F238E27FC236}">
                <a16:creationId xmlns:a16="http://schemas.microsoft.com/office/drawing/2014/main" id="{46626347-4C2E-42E6-969F-40010ECCDE31}"/>
              </a:ext>
            </a:extLst>
          </p:cNvPr>
          <p:cNvPicPr>
            <a:picLocks noChangeAspect="1"/>
          </p:cNvPicPr>
          <p:nvPr/>
        </p:nvPicPr>
        <p:blipFill>
          <a:blip r:embed="rId6"/>
          <a:stretch>
            <a:fillRect/>
          </a:stretch>
        </p:blipFill>
        <p:spPr>
          <a:xfrm>
            <a:off x="450769" y="4067178"/>
            <a:ext cx="2051470" cy="1908000"/>
          </a:xfrm>
          <a:prstGeom prst="rect">
            <a:avLst/>
          </a:prstGeom>
        </p:spPr>
      </p:pic>
      <p:sp>
        <p:nvSpPr>
          <p:cNvPr id="4" name="日期版面配置區 3">
            <a:extLst>
              <a:ext uri="{FF2B5EF4-FFF2-40B4-BE49-F238E27FC236}">
                <a16:creationId xmlns:a16="http://schemas.microsoft.com/office/drawing/2014/main" id="{95DF54CF-D292-41D9-B3D3-79DB792CA152}"/>
              </a:ext>
            </a:extLst>
          </p:cNvPr>
          <p:cNvSpPr>
            <a:spLocks noGrp="1"/>
          </p:cNvSpPr>
          <p:nvPr>
            <p:ph type="dt" sz="half" idx="10"/>
          </p:nvPr>
        </p:nvSpPr>
        <p:spPr/>
        <p:txBody>
          <a:bodyPr/>
          <a:lstStyle/>
          <a:p>
            <a:r>
              <a:rPr lang="en-US" altLang="zh-TW"/>
              <a:t>2025/07/03</a:t>
            </a:r>
            <a:endParaRPr lang="zh-TW" altLang="en-US"/>
          </a:p>
        </p:txBody>
      </p:sp>
      <p:sp>
        <p:nvSpPr>
          <p:cNvPr id="6" name="標題 1">
            <a:extLst>
              <a:ext uri="{FF2B5EF4-FFF2-40B4-BE49-F238E27FC236}">
                <a16:creationId xmlns:a16="http://schemas.microsoft.com/office/drawing/2014/main" id="{644811E6-BEBF-487F-A169-7923720C6F67}"/>
              </a:ext>
            </a:extLst>
          </p:cNvPr>
          <p:cNvSpPr>
            <a:spLocks noGrp="1"/>
          </p:cNvSpPr>
          <p:nvPr>
            <p:ph type="title"/>
          </p:nvPr>
        </p:nvSpPr>
        <p:spPr>
          <a:xfrm>
            <a:off x="457200" y="-4468"/>
            <a:ext cx="7886700" cy="686328"/>
          </a:xfrm>
        </p:spPr>
        <p:txBody>
          <a:bodyPr>
            <a:normAutofit/>
          </a:bodyPr>
          <a:lstStyle/>
          <a:p>
            <a:r>
              <a:rPr lang="en-US" altLang="zh-TW" sz="3600" dirty="0">
                <a:latin typeface="Times New Roman" panose="02020603050405020304" pitchFamily="18" charset="0"/>
                <a:cs typeface="Times New Roman" panose="02020603050405020304" pitchFamily="18" charset="0"/>
              </a:rPr>
              <a:t>Focusing phenomenon</a:t>
            </a:r>
          </a:p>
        </p:txBody>
      </p:sp>
      <p:sp>
        <p:nvSpPr>
          <p:cNvPr id="7" name="矩形 6">
            <a:extLst>
              <a:ext uri="{FF2B5EF4-FFF2-40B4-BE49-F238E27FC236}">
                <a16:creationId xmlns:a16="http://schemas.microsoft.com/office/drawing/2014/main" id="{496E0F2D-E1CD-435C-A036-0CF13B0EDF81}"/>
              </a:ext>
            </a:extLst>
          </p:cNvPr>
          <p:cNvSpPr/>
          <p:nvPr/>
        </p:nvSpPr>
        <p:spPr>
          <a:xfrm>
            <a:off x="134471" y="609876"/>
            <a:ext cx="2684068"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Isosceles trapezoidal hill</a:t>
            </a:r>
          </a:p>
        </p:txBody>
      </p:sp>
      <p:sp>
        <p:nvSpPr>
          <p:cNvPr id="20" name="文字方塊 19">
            <a:extLst>
              <a:ext uri="{FF2B5EF4-FFF2-40B4-BE49-F238E27FC236}">
                <a16:creationId xmlns:a16="http://schemas.microsoft.com/office/drawing/2014/main" id="{FA8BAFE9-F5BD-4D3A-AC9E-AF02E2DB982D}"/>
              </a:ext>
            </a:extLst>
          </p:cNvPr>
          <p:cNvSpPr txBox="1"/>
          <p:nvPr/>
        </p:nvSpPr>
        <p:spPr>
          <a:xfrm>
            <a:off x="2202543" y="5856011"/>
            <a:ext cx="3999813" cy="369332"/>
          </a:xfrm>
          <a:prstGeom prst="rect">
            <a:avLst/>
          </a:prstGeom>
          <a:noFill/>
        </p:spPr>
        <p:txBody>
          <a:bodyPr wrap="none" rtlCol="0">
            <a:spAutoFit/>
          </a:bodyPr>
          <a:lstStyle/>
          <a:p>
            <a:r>
              <a:rPr lang="en-US" altLang="zh-TW" dirty="0">
                <a:solidFill>
                  <a:srgbClr val="0000FF"/>
                </a:solidFill>
                <a:latin typeface="Times New Roman" panose="02020603050405020304" pitchFamily="18" charset="0"/>
                <a:cs typeface="Times New Roman" panose="02020603050405020304" pitchFamily="18" charset="0"/>
              </a:rPr>
              <a:t>Displacement magnify more than </a:t>
            </a:r>
            <a:r>
              <a:rPr lang="en-US" altLang="zh-TW" dirty="0">
                <a:solidFill>
                  <a:srgbClr val="FF4343"/>
                </a:solidFill>
                <a:latin typeface="Times New Roman" panose="02020603050405020304" pitchFamily="18" charset="0"/>
                <a:cs typeface="Times New Roman" panose="02020603050405020304" pitchFamily="18" charset="0"/>
              </a:rPr>
              <a:t>3</a:t>
            </a:r>
            <a:r>
              <a:rPr lang="en-US" altLang="zh-TW" dirty="0">
                <a:solidFill>
                  <a:srgbClr val="0000FF"/>
                </a:solidFill>
                <a:latin typeface="Times New Roman" panose="02020603050405020304" pitchFamily="18" charset="0"/>
                <a:cs typeface="Times New Roman" panose="02020603050405020304" pitchFamily="18" charset="0"/>
              </a:rPr>
              <a:t> times</a:t>
            </a:r>
            <a:endParaRPr lang="zh-TW" altLang="en-US" dirty="0">
              <a:solidFill>
                <a:srgbClr val="0000FF"/>
              </a:solidFill>
              <a:latin typeface="Times New Roman" panose="02020603050405020304" pitchFamily="18" charset="0"/>
              <a:cs typeface="Times New Roman" panose="02020603050405020304" pitchFamily="18" charset="0"/>
            </a:endParaRPr>
          </a:p>
        </p:txBody>
      </p:sp>
      <p:sp>
        <p:nvSpPr>
          <p:cNvPr id="27" name="橢圓 26">
            <a:extLst>
              <a:ext uri="{FF2B5EF4-FFF2-40B4-BE49-F238E27FC236}">
                <a16:creationId xmlns:a16="http://schemas.microsoft.com/office/drawing/2014/main" id="{D73AB106-4099-4482-8EEB-F6B89FFC00F7}"/>
              </a:ext>
            </a:extLst>
          </p:cNvPr>
          <p:cNvSpPr/>
          <p:nvPr/>
        </p:nvSpPr>
        <p:spPr>
          <a:xfrm>
            <a:off x="1697400" y="1724278"/>
            <a:ext cx="360000" cy="36000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a:extLst>
              <a:ext uri="{FF2B5EF4-FFF2-40B4-BE49-F238E27FC236}">
                <a16:creationId xmlns:a16="http://schemas.microsoft.com/office/drawing/2014/main" id="{4BAF17DB-7C61-42E4-8062-366C56A134AB}"/>
              </a:ext>
            </a:extLst>
          </p:cNvPr>
          <p:cNvSpPr/>
          <p:nvPr/>
        </p:nvSpPr>
        <p:spPr>
          <a:xfrm>
            <a:off x="2071889" y="4269162"/>
            <a:ext cx="360000" cy="36000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a:extLst>
              <a:ext uri="{FF2B5EF4-FFF2-40B4-BE49-F238E27FC236}">
                <a16:creationId xmlns:a16="http://schemas.microsoft.com/office/drawing/2014/main" id="{EEC3BDDB-16DB-402A-900D-D1D233EDC696}"/>
              </a:ext>
            </a:extLst>
          </p:cNvPr>
          <p:cNvSpPr/>
          <p:nvPr/>
        </p:nvSpPr>
        <p:spPr>
          <a:xfrm>
            <a:off x="6603286" y="4362252"/>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a:extLst>
              <a:ext uri="{FF2B5EF4-FFF2-40B4-BE49-F238E27FC236}">
                <a16:creationId xmlns:a16="http://schemas.microsoft.com/office/drawing/2014/main" id="{EEC3BDDB-16DB-402A-900D-D1D233EDC696}"/>
              </a:ext>
            </a:extLst>
          </p:cNvPr>
          <p:cNvSpPr/>
          <p:nvPr/>
        </p:nvSpPr>
        <p:spPr>
          <a:xfrm>
            <a:off x="6585845" y="2577769"/>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3" name="物件 32">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122778850"/>
              </p:ext>
            </p:extLst>
          </p:nvPr>
        </p:nvGraphicFramePr>
        <p:xfrm>
          <a:off x="347631" y="2588076"/>
          <a:ext cx="206375" cy="265113"/>
        </p:xfrm>
        <a:graphic>
          <a:graphicData uri="http://schemas.openxmlformats.org/presentationml/2006/ole">
            <mc:AlternateContent xmlns:mc="http://schemas.openxmlformats.org/markup-compatibility/2006">
              <mc:Choice xmlns:v="urn:schemas-microsoft-com:vml" Requires="v">
                <p:oleObj name="Equation" r:id="rId7" imgW="139680" imgH="177480" progId="Equation.DSMT4">
                  <p:embed/>
                </p:oleObj>
              </mc:Choice>
              <mc:Fallback>
                <p:oleObj name="Equation" r:id="rId7" imgW="139680" imgH="177480" progId="Equation.DSMT4">
                  <p:embed/>
                  <p:pic>
                    <p:nvPicPr>
                      <p:cNvPr id="33" name="物件 32">
                        <a:extLst>
                          <a:ext uri="{FF2B5EF4-FFF2-40B4-BE49-F238E27FC236}">
                            <a16:creationId xmlns:a16="http://schemas.microsoft.com/office/drawing/2014/main" id="{0DEB4946-6191-475D-8468-3804676452DA}"/>
                          </a:ext>
                        </a:extLst>
                      </p:cNvPr>
                      <p:cNvPicPr/>
                      <p:nvPr/>
                    </p:nvPicPr>
                    <p:blipFill>
                      <a:blip r:embed="rId8"/>
                      <a:stretch>
                        <a:fillRect/>
                      </a:stretch>
                    </p:blipFill>
                    <p:spPr>
                      <a:xfrm>
                        <a:off x="347631" y="2588076"/>
                        <a:ext cx="206375" cy="265113"/>
                      </a:xfrm>
                      <a:prstGeom prst="rect">
                        <a:avLst/>
                      </a:prstGeom>
                      <a:solidFill>
                        <a:schemeClr val="bg1"/>
                      </a:solidFill>
                      <a:ln w="19050">
                        <a:noFill/>
                      </a:ln>
                    </p:spPr>
                  </p:pic>
                </p:oleObj>
              </mc:Fallback>
            </mc:AlternateContent>
          </a:graphicData>
        </a:graphic>
      </p:graphicFrame>
      <p:graphicFrame>
        <p:nvGraphicFramePr>
          <p:cNvPr id="34" name="物件 33">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993369902"/>
              </p:ext>
            </p:extLst>
          </p:nvPr>
        </p:nvGraphicFramePr>
        <p:xfrm>
          <a:off x="347630" y="4877509"/>
          <a:ext cx="206375" cy="265113"/>
        </p:xfrm>
        <a:graphic>
          <a:graphicData uri="http://schemas.openxmlformats.org/presentationml/2006/ole">
            <mc:AlternateContent xmlns:mc="http://schemas.openxmlformats.org/markup-compatibility/2006">
              <mc:Choice xmlns:v="urn:schemas-microsoft-com:vml" Requires="v">
                <p:oleObj name="Equation" r:id="rId7" imgW="139680" imgH="177480" progId="Equation.DSMT4">
                  <p:embed/>
                </p:oleObj>
              </mc:Choice>
              <mc:Fallback>
                <p:oleObj name="Equation" r:id="rId7" imgW="139680" imgH="177480" progId="Equation.DSMT4">
                  <p:embed/>
                  <p:pic>
                    <p:nvPicPr>
                      <p:cNvPr id="34" name="物件 33">
                        <a:extLst>
                          <a:ext uri="{FF2B5EF4-FFF2-40B4-BE49-F238E27FC236}">
                            <a16:creationId xmlns:a16="http://schemas.microsoft.com/office/drawing/2014/main" id="{0DEB4946-6191-475D-8468-3804676452DA}"/>
                          </a:ext>
                        </a:extLst>
                      </p:cNvPr>
                      <p:cNvPicPr/>
                      <p:nvPr/>
                    </p:nvPicPr>
                    <p:blipFill>
                      <a:blip r:embed="rId8"/>
                      <a:stretch>
                        <a:fillRect/>
                      </a:stretch>
                    </p:blipFill>
                    <p:spPr>
                      <a:xfrm>
                        <a:off x="347630" y="4877509"/>
                        <a:ext cx="206375" cy="265113"/>
                      </a:xfrm>
                      <a:prstGeom prst="rect">
                        <a:avLst/>
                      </a:prstGeom>
                      <a:solidFill>
                        <a:schemeClr val="bg1"/>
                      </a:solidFill>
                      <a:ln w="19050">
                        <a:noFill/>
                      </a:ln>
                    </p:spPr>
                  </p:pic>
                </p:oleObj>
              </mc:Fallback>
            </mc:AlternateContent>
          </a:graphicData>
        </a:graphic>
      </p:graphicFrame>
      <p:graphicFrame>
        <p:nvGraphicFramePr>
          <p:cNvPr id="35" name="物件 34">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1168703" y="3609410"/>
          <a:ext cx="487363" cy="360363"/>
        </p:xfrm>
        <a:graphic>
          <a:graphicData uri="http://schemas.openxmlformats.org/presentationml/2006/ole">
            <mc:AlternateContent xmlns:mc="http://schemas.openxmlformats.org/markup-compatibility/2006">
              <mc:Choice xmlns:v="urn:schemas-microsoft-com:vml" Requires="v">
                <p:oleObj name="Equation" r:id="rId9" imgW="330120" imgH="241200" progId="Equation.DSMT4">
                  <p:embed/>
                </p:oleObj>
              </mc:Choice>
              <mc:Fallback>
                <p:oleObj name="Equation" r:id="rId9" imgW="330120" imgH="241200" progId="Equation.DSMT4">
                  <p:embed/>
                  <p:pic>
                    <p:nvPicPr>
                      <p:cNvPr id="35" name="物件 34">
                        <a:extLst>
                          <a:ext uri="{FF2B5EF4-FFF2-40B4-BE49-F238E27FC236}">
                            <a16:creationId xmlns:a16="http://schemas.microsoft.com/office/drawing/2014/main" id="{0DEB4946-6191-475D-8468-3804676452DA}"/>
                          </a:ext>
                        </a:extLst>
                      </p:cNvPr>
                      <p:cNvPicPr/>
                      <p:nvPr/>
                    </p:nvPicPr>
                    <p:blipFill>
                      <a:blip r:embed="rId10"/>
                      <a:stretch>
                        <a:fillRect/>
                      </a:stretch>
                    </p:blipFill>
                    <p:spPr>
                      <a:xfrm>
                        <a:off x="1168703" y="3609410"/>
                        <a:ext cx="487363" cy="360363"/>
                      </a:xfrm>
                      <a:prstGeom prst="rect">
                        <a:avLst/>
                      </a:prstGeom>
                      <a:solidFill>
                        <a:schemeClr val="bg1"/>
                      </a:solidFill>
                      <a:ln w="19050">
                        <a:noFill/>
                      </a:ln>
                    </p:spPr>
                  </p:pic>
                </p:oleObj>
              </mc:Fallback>
            </mc:AlternateContent>
          </a:graphicData>
        </a:graphic>
      </p:graphicFrame>
      <p:graphicFrame>
        <p:nvGraphicFramePr>
          <p:cNvPr id="36" name="物件 35">
            <a:extLst>
              <a:ext uri="{FF2B5EF4-FFF2-40B4-BE49-F238E27FC236}">
                <a16:creationId xmlns:a16="http://schemas.microsoft.com/office/drawing/2014/main" id="{0DEB4946-6191-475D-8468-3804676452DA}"/>
              </a:ext>
            </a:extLst>
          </p:cNvPr>
          <p:cNvGraphicFramePr>
            <a:graphicFrameLocks noChangeAspect="1"/>
          </p:cNvGraphicFramePr>
          <p:nvPr>
            <p:extLst>
              <p:ext uri="{D42A27DB-BD31-4B8C-83A1-F6EECF244321}">
                <p14:modId xmlns:p14="http://schemas.microsoft.com/office/powerpoint/2010/main" val="1859232478"/>
              </p:ext>
            </p:extLst>
          </p:nvPr>
        </p:nvGraphicFramePr>
        <p:xfrm>
          <a:off x="1185684" y="5856011"/>
          <a:ext cx="487363" cy="360363"/>
        </p:xfrm>
        <a:graphic>
          <a:graphicData uri="http://schemas.openxmlformats.org/presentationml/2006/ole">
            <mc:AlternateContent xmlns:mc="http://schemas.openxmlformats.org/markup-compatibility/2006">
              <mc:Choice xmlns:v="urn:schemas-microsoft-com:vml" Requires="v">
                <p:oleObj name="Equation" r:id="rId9" imgW="330120" imgH="241200" progId="Equation.DSMT4">
                  <p:embed/>
                </p:oleObj>
              </mc:Choice>
              <mc:Fallback>
                <p:oleObj name="Equation" r:id="rId9" imgW="330120" imgH="241200" progId="Equation.DSMT4">
                  <p:embed/>
                  <p:pic>
                    <p:nvPicPr>
                      <p:cNvPr id="36" name="物件 35">
                        <a:extLst>
                          <a:ext uri="{FF2B5EF4-FFF2-40B4-BE49-F238E27FC236}">
                            <a16:creationId xmlns:a16="http://schemas.microsoft.com/office/drawing/2014/main" id="{0DEB4946-6191-475D-8468-3804676452DA}"/>
                          </a:ext>
                        </a:extLst>
                      </p:cNvPr>
                      <p:cNvPicPr/>
                      <p:nvPr/>
                    </p:nvPicPr>
                    <p:blipFill>
                      <a:blip r:embed="rId10"/>
                      <a:stretch>
                        <a:fillRect/>
                      </a:stretch>
                    </p:blipFill>
                    <p:spPr>
                      <a:xfrm>
                        <a:off x="1185684" y="5856011"/>
                        <a:ext cx="487363" cy="360363"/>
                      </a:xfrm>
                      <a:prstGeom prst="rect">
                        <a:avLst/>
                      </a:prstGeom>
                      <a:solidFill>
                        <a:schemeClr val="bg1"/>
                      </a:solidFill>
                      <a:ln w="19050">
                        <a:noFill/>
                      </a:ln>
                    </p:spPr>
                  </p:pic>
                </p:oleObj>
              </mc:Fallback>
            </mc:AlternateContent>
          </a:graphicData>
        </a:graphic>
      </p:graphicFrame>
      <p:pic>
        <p:nvPicPr>
          <p:cNvPr id="23" name="圖片 22"/>
          <p:cNvPicPr>
            <a:picLocks noChangeAspect="1"/>
          </p:cNvPicPr>
          <p:nvPr/>
        </p:nvPicPr>
        <p:blipFill>
          <a:blip r:embed="rId11"/>
          <a:stretch>
            <a:fillRect/>
          </a:stretch>
        </p:blipFill>
        <p:spPr>
          <a:xfrm>
            <a:off x="3287143" y="612489"/>
            <a:ext cx="1646740" cy="1567060"/>
          </a:xfrm>
          <a:prstGeom prst="rect">
            <a:avLst/>
          </a:prstGeom>
        </p:spPr>
      </p:pic>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B5EB7D13-F4AC-4071-A032-4BFD6C3FCA2A}"/>
                  </a:ext>
                </a:extLst>
              </p:cNvPr>
              <p:cNvSpPr txBox="1"/>
              <p:nvPr/>
            </p:nvSpPr>
            <p:spPr>
              <a:xfrm>
                <a:off x="3172213" y="2588076"/>
                <a:ext cx="2302746" cy="560218"/>
              </a:xfrm>
              <a:prstGeom prst="rect">
                <a:avLst/>
              </a:prstGeom>
              <a:noFill/>
            </p:spPr>
            <p:txBody>
              <a:bodyPr wrap="none" lIns="0" tIns="0" rIns="0" bIns="0" rtlCol="0">
                <a:spAutoFit/>
              </a:bodyPr>
              <a:lstStyle/>
              <a:p>
                <a14:m>
                  <m:oMath xmlns:m="http://schemas.openxmlformats.org/officeDocument/2006/math">
                    <m:r>
                      <a:rPr lang="en-US" altLang="zh-TW" i="1" smtClean="0">
                        <a:solidFill>
                          <a:srgbClr val="0000FF"/>
                        </a:solidFill>
                        <a:latin typeface="Cambria Math" panose="02040503050406030204" pitchFamily="18" charset="0"/>
                      </a:rPr>
                      <m:t>𝑎</m:t>
                    </m:r>
                    <m:r>
                      <a:rPr lang="en-US" altLang="zh-TW" b="0" i="1" smtClean="0">
                        <a:solidFill>
                          <a:srgbClr val="0000FF"/>
                        </a:solidFill>
                        <a:latin typeface="Cambria Math" panose="02040503050406030204" pitchFamily="18" charset="0"/>
                      </a:rPr>
                      <m:t>=1, </m:t>
                    </m:r>
                    <m:r>
                      <a:rPr lang="en-US" altLang="zh-TW" b="0" i="1" smtClean="0">
                        <a:solidFill>
                          <a:srgbClr val="0000FF"/>
                        </a:solidFill>
                        <a:latin typeface="Cambria Math" panose="02040503050406030204" pitchFamily="18" charset="0"/>
                      </a:rPr>
                      <m:t>𝑏</m:t>
                    </m:r>
                    <m:r>
                      <a:rPr lang="en-US" altLang="zh-TW" b="0" i="1" smtClean="0">
                        <a:solidFill>
                          <a:srgbClr val="0000FF"/>
                        </a:solidFill>
                        <a:latin typeface="Cambria Math" panose="02040503050406030204" pitchFamily="18" charset="0"/>
                      </a:rPr>
                      <m:t>=0.5, </m:t>
                    </m:r>
                    <m:r>
                      <a:rPr lang="zh-TW" altLang="en-US" b="0" i="1" smtClean="0">
                        <a:solidFill>
                          <a:srgbClr val="0000FF"/>
                        </a:solidFill>
                        <a:latin typeface="Cambria Math" panose="02040503050406030204" pitchFamily="18" charset="0"/>
                      </a:rPr>
                      <m:t>𝛾</m:t>
                    </m:r>
                    <m:r>
                      <a:rPr lang="en-US" altLang="zh-TW" b="0" i="1" smtClean="0">
                        <a:solidFill>
                          <a:srgbClr val="0000FF"/>
                        </a:solidFill>
                        <a:latin typeface="Cambria Math" panose="02040503050406030204" pitchFamily="18" charset="0"/>
                      </a:rPr>
                      <m:t>=</m:t>
                    </m:r>
                    <m:sSup>
                      <m:sSupPr>
                        <m:ctrlPr>
                          <a:rPr lang="en-US" altLang="zh-TW" b="0" i="1" smtClean="0">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30</m:t>
                        </m:r>
                      </m:e>
                      <m:sup>
                        <m:r>
                          <a:rPr lang="en-US" altLang="zh-TW" b="0" i="1" smtClean="0">
                            <a:solidFill>
                              <a:srgbClr val="0000FF"/>
                            </a:solidFill>
                            <a:latin typeface="Cambria Math" panose="02040503050406030204" pitchFamily="18" charset="0"/>
                            <a:ea typeface="Cambria Math" panose="02040503050406030204" pitchFamily="18" charset="0"/>
                          </a:rPr>
                          <m:t>°</m:t>
                        </m:r>
                      </m:sup>
                    </m:sSup>
                  </m:oMath>
                </a14:m>
                <a:r>
                  <a:rPr lang="zh-TW" altLang="en-US" dirty="0">
                    <a:solidFill>
                      <a:srgbClr val="0000FF"/>
                    </a:solidFill>
                  </a:rPr>
                  <a:t> </a:t>
                </a:r>
                <a:endParaRPr lang="en-US" altLang="zh-TW" dirty="0">
                  <a:solidFill>
                    <a:srgbClr val="0000FF"/>
                  </a:solidFill>
                </a:endParaRPr>
              </a:p>
              <a:p>
                <a:r>
                  <a:rPr lang="en-US" altLang="zh-TW" dirty="0">
                    <a:solidFill>
                      <a:srgbClr val="0000FF"/>
                    </a:solidFill>
                    <a:latin typeface="Times New Roman" panose="02020603050405020304" pitchFamily="18" charset="0"/>
                    <a:cs typeface="Times New Roman" panose="02020603050405020304" pitchFamily="18" charset="0"/>
                  </a:rPr>
                  <a:t>and</a:t>
                </a:r>
                <a:r>
                  <a:rPr lang="en-US" altLang="zh-TW" dirty="0">
                    <a:solidFill>
                      <a:srgbClr val="0000FF"/>
                    </a:solidFill>
                  </a:rPr>
                  <a:t> </a:t>
                </a:r>
                <a14:m>
                  <m:oMath xmlns:m="http://schemas.openxmlformats.org/officeDocument/2006/math">
                    <m:r>
                      <a:rPr lang="el-GR" altLang="zh-TW" i="1" smtClean="0">
                        <a:solidFill>
                          <a:srgbClr val="0000FF"/>
                        </a:solidFill>
                        <a:latin typeface="Cambria Math" panose="02040503050406030204" pitchFamily="18" charset="0"/>
                        <a:ea typeface="Cambria Math" panose="02040503050406030204" pitchFamily="18" charset="0"/>
                      </a:rPr>
                      <m:t>𝜂</m:t>
                    </m:r>
                    <m:r>
                      <a:rPr lang="en-US" altLang="zh-TW" i="1">
                        <a:solidFill>
                          <a:srgbClr val="0000FF"/>
                        </a:solidFill>
                        <a:latin typeface="Cambria Math" panose="02040503050406030204" pitchFamily="18" charset="0"/>
                      </a:rPr>
                      <m:t>=</m:t>
                    </m:r>
                    <m:r>
                      <a:rPr lang="en-US" altLang="zh-TW" b="0" i="1" smtClean="0">
                        <a:solidFill>
                          <a:srgbClr val="0000FF"/>
                        </a:solidFill>
                        <a:latin typeface="Cambria Math" panose="02040503050406030204" pitchFamily="18" charset="0"/>
                      </a:rPr>
                      <m:t>4.8</m:t>
                    </m:r>
                  </m:oMath>
                </a14:m>
                <a:r>
                  <a:rPr lang="zh-TW" altLang="en-US" dirty="0">
                    <a:solidFill>
                      <a:srgbClr val="0000FF"/>
                    </a:solidFill>
                  </a:rPr>
                  <a:t> </a:t>
                </a:r>
              </a:p>
            </p:txBody>
          </p:sp>
        </mc:Choice>
        <mc:Fallback xmlns="">
          <p:sp>
            <p:nvSpPr>
              <p:cNvPr id="24" name="文字方塊 23">
                <a:extLst>
                  <a:ext uri="{FF2B5EF4-FFF2-40B4-BE49-F238E27FC236}">
                    <a16:creationId xmlns:a16="http://schemas.microsoft.com/office/drawing/2014/main" id="{B5EB7D13-F4AC-4071-A032-4BFD6C3FCA2A}"/>
                  </a:ext>
                </a:extLst>
              </p:cNvPr>
              <p:cNvSpPr txBox="1">
                <a:spLocks noRot="1" noChangeAspect="1" noMove="1" noResize="1" noEditPoints="1" noAdjustHandles="1" noChangeArrowheads="1" noChangeShapeType="1" noTextEdit="1"/>
              </p:cNvSpPr>
              <p:nvPr/>
            </p:nvSpPr>
            <p:spPr>
              <a:xfrm>
                <a:off x="3172213" y="2588076"/>
                <a:ext cx="2302746" cy="560218"/>
              </a:xfrm>
              <a:prstGeom prst="rect">
                <a:avLst/>
              </a:prstGeom>
              <a:blipFill>
                <a:blip r:embed="rId14"/>
                <a:stretch>
                  <a:fillRect l="-6085" t="-1099" b="-2527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96DF1FC9-76C4-4CFD-ACC3-397DBE56FDAF}"/>
                  </a:ext>
                </a:extLst>
              </p:cNvPr>
              <p:cNvSpPr txBox="1"/>
              <p:nvPr/>
            </p:nvSpPr>
            <p:spPr>
              <a:xfrm>
                <a:off x="2854365" y="4545859"/>
                <a:ext cx="2302746" cy="560218"/>
              </a:xfrm>
              <a:prstGeom prst="rect">
                <a:avLst/>
              </a:prstGeom>
              <a:noFill/>
            </p:spPr>
            <p:txBody>
              <a:bodyPr wrap="none" lIns="0" tIns="0" rIns="0" bIns="0" rtlCol="0">
                <a:spAutoFit/>
              </a:bodyPr>
              <a:lstStyle/>
              <a:p>
                <a14:m>
                  <m:oMath xmlns:m="http://schemas.openxmlformats.org/officeDocument/2006/math">
                    <m:r>
                      <a:rPr lang="en-US" altLang="zh-TW" i="1" smtClean="0">
                        <a:solidFill>
                          <a:srgbClr val="0000FF"/>
                        </a:solidFill>
                        <a:latin typeface="Cambria Math" panose="02040503050406030204" pitchFamily="18" charset="0"/>
                      </a:rPr>
                      <m:t>𝑎</m:t>
                    </m:r>
                    <m:r>
                      <a:rPr lang="en-US" altLang="zh-TW" i="1" smtClean="0">
                        <a:solidFill>
                          <a:srgbClr val="0000FF"/>
                        </a:solidFill>
                        <a:latin typeface="Cambria Math" panose="02040503050406030204" pitchFamily="18" charset="0"/>
                      </a:rPr>
                      <m:t>=1, </m:t>
                    </m:r>
                    <m:r>
                      <a:rPr lang="en-US" altLang="zh-TW" i="1" smtClean="0">
                        <a:solidFill>
                          <a:srgbClr val="0000FF"/>
                        </a:solidFill>
                        <a:latin typeface="Cambria Math" panose="02040503050406030204" pitchFamily="18" charset="0"/>
                      </a:rPr>
                      <m:t>𝑏</m:t>
                    </m:r>
                    <m:r>
                      <a:rPr lang="en-US" altLang="zh-TW" i="1" smtClean="0">
                        <a:solidFill>
                          <a:srgbClr val="0000FF"/>
                        </a:solidFill>
                        <a:latin typeface="Cambria Math" panose="02040503050406030204" pitchFamily="18" charset="0"/>
                      </a:rPr>
                      <m:t>=0.7, </m:t>
                    </m:r>
                    <m:r>
                      <a:rPr lang="zh-TW" altLang="en-US" i="1">
                        <a:solidFill>
                          <a:srgbClr val="0000FF"/>
                        </a:solidFill>
                        <a:latin typeface="Cambria Math" panose="02040503050406030204" pitchFamily="18" charset="0"/>
                      </a:rPr>
                      <m:t>𝛾</m:t>
                    </m:r>
                    <m:r>
                      <a:rPr lang="en-US" altLang="zh-TW" i="1">
                        <a:solidFill>
                          <a:srgbClr val="0000FF"/>
                        </a:solidFill>
                        <a:latin typeface="Cambria Math" panose="02040503050406030204" pitchFamily="18" charset="0"/>
                      </a:rPr>
                      <m:t>=</m:t>
                    </m:r>
                    <m:sSup>
                      <m:sSupPr>
                        <m:ctrlPr>
                          <a:rPr lang="en-US" altLang="zh-TW" i="1">
                            <a:solidFill>
                              <a:srgbClr val="0000FF"/>
                            </a:solidFill>
                            <a:latin typeface="Cambria Math" panose="02040503050406030204" pitchFamily="18" charset="0"/>
                          </a:rPr>
                        </m:ctrlPr>
                      </m:sSupPr>
                      <m:e>
                        <m:r>
                          <a:rPr lang="en-US" altLang="zh-TW" b="0" i="1" smtClean="0">
                            <a:solidFill>
                              <a:srgbClr val="0000FF"/>
                            </a:solidFill>
                            <a:latin typeface="Cambria Math" panose="02040503050406030204" pitchFamily="18" charset="0"/>
                          </a:rPr>
                          <m:t>6</m:t>
                        </m:r>
                        <m:r>
                          <a:rPr lang="en-US" altLang="zh-TW" i="1">
                            <a:solidFill>
                              <a:srgbClr val="0000FF"/>
                            </a:solidFill>
                            <a:latin typeface="Cambria Math" panose="02040503050406030204" pitchFamily="18" charset="0"/>
                          </a:rPr>
                          <m:t>0</m:t>
                        </m:r>
                      </m:e>
                      <m:sup>
                        <m:r>
                          <a:rPr lang="en-US" altLang="zh-TW" i="1">
                            <a:solidFill>
                              <a:srgbClr val="0000FF"/>
                            </a:solidFill>
                            <a:latin typeface="Cambria Math" panose="02040503050406030204" pitchFamily="18" charset="0"/>
                            <a:ea typeface="Cambria Math" panose="02040503050406030204" pitchFamily="18" charset="0"/>
                          </a:rPr>
                          <m:t>°</m:t>
                        </m:r>
                      </m:sup>
                    </m:sSup>
                  </m:oMath>
                </a14:m>
                <a:r>
                  <a:rPr lang="zh-TW" altLang="en-US" dirty="0">
                    <a:solidFill>
                      <a:srgbClr val="0000FF"/>
                    </a:solidFill>
                  </a:rPr>
                  <a:t> </a:t>
                </a:r>
                <a:endParaRPr lang="en-US" altLang="zh-TW" dirty="0">
                  <a:solidFill>
                    <a:srgbClr val="0000FF"/>
                  </a:solidFill>
                </a:endParaRPr>
              </a:p>
              <a:p>
                <a:r>
                  <a:rPr lang="en-US" altLang="zh-TW" dirty="0">
                    <a:solidFill>
                      <a:srgbClr val="0000FF"/>
                    </a:solidFill>
                    <a:latin typeface="Times New Roman" panose="02020603050405020304" pitchFamily="18" charset="0"/>
                    <a:cs typeface="Times New Roman" panose="02020603050405020304" pitchFamily="18" charset="0"/>
                  </a:rPr>
                  <a:t>and</a:t>
                </a:r>
                <a:r>
                  <a:rPr lang="en-US" altLang="zh-TW" dirty="0">
                    <a:solidFill>
                      <a:srgbClr val="0000FF"/>
                    </a:solidFill>
                  </a:rPr>
                  <a:t> </a:t>
                </a:r>
                <a14:m>
                  <m:oMath xmlns:m="http://schemas.openxmlformats.org/officeDocument/2006/math">
                    <m:r>
                      <a:rPr lang="el-GR" altLang="zh-TW" i="1">
                        <a:solidFill>
                          <a:srgbClr val="0000FF"/>
                        </a:solidFill>
                        <a:latin typeface="Cambria Math" panose="02040503050406030204" pitchFamily="18" charset="0"/>
                        <a:ea typeface="Cambria Math" panose="02040503050406030204" pitchFamily="18" charset="0"/>
                      </a:rPr>
                      <m:t>𝜂</m:t>
                    </m:r>
                    <m:r>
                      <a:rPr lang="en-US" altLang="zh-TW" i="1">
                        <a:solidFill>
                          <a:srgbClr val="0000FF"/>
                        </a:solidFill>
                        <a:latin typeface="Cambria Math" panose="02040503050406030204" pitchFamily="18" charset="0"/>
                      </a:rPr>
                      <m:t>=</m:t>
                    </m:r>
                    <m:r>
                      <a:rPr lang="en-US" altLang="zh-TW" b="0" i="1" smtClean="0">
                        <a:solidFill>
                          <a:srgbClr val="0000FF"/>
                        </a:solidFill>
                        <a:latin typeface="Cambria Math" panose="02040503050406030204" pitchFamily="18" charset="0"/>
                      </a:rPr>
                      <m:t>4</m:t>
                    </m:r>
                  </m:oMath>
                </a14:m>
                <a:r>
                  <a:rPr lang="zh-TW" altLang="en-US" dirty="0">
                    <a:solidFill>
                      <a:srgbClr val="0000FF"/>
                    </a:solidFill>
                  </a:rPr>
                  <a:t> </a:t>
                </a:r>
              </a:p>
            </p:txBody>
          </p:sp>
        </mc:Choice>
        <mc:Fallback xmlns="">
          <p:sp>
            <p:nvSpPr>
              <p:cNvPr id="39" name="文字方塊 38">
                <a:extLst>
                  <a:ext uri="{FF2B5EF4-FFF2-40B4-BE49-F238E27FC236}">
                    <a16:creationId xmlns:a16="http://schemas.microsoft.com/office/drawing/2014/main" id="{96DF1FC9-76C4-4CFD-ACC3-397DBE56FDAF}"/>
                  </a:ext>
                </a:extLst>
              </p:cNvPr>
              <p:cNvSpPr txBox="1">
                <a:spLocks noRot="1" noChangeAspect="1" noMove="1" noResize="1" noEditPoints="1" noAdjustHandles="1" noChangeArrowheads="1" noChangeShapeType="1" noTextEdit="1"/>
              </p:cNvSpPr>
              <p:nvPr/>
            </p:nvSpPr>
            <p:spPr>
              <a:xfrm>
                <a:off x="2854365" y="4545859"/>
                <a:ext cx="2302746" cy="560218"/>
              </a:xfrm>
              <a:prstGeom prst="rect">
                <a:avLst/>
              </a:prstGeom>
              <a:blipFill>
                <a:blip r:embed="rId15"/>
                <a:stretch>
                  <a:fillRect l="-6085" t="-1087" b="-2391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89208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FF0000"/>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1883067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2025/07/03</a:t>
            </a:r>
            <a:endParaRPr lang="zh-TW" altLang="en-US"/>
          </a:p>
        </p:txBody>
      </p:sp>
      <p:sp>
        <p:nvSpPr>
          <p:cNvPr id="15" name="內容版面配置區 2">
            <a:extLst>
              <a:ext uri="{FF2B5EF4-FFF2-40B4-BE49-F238E27FC236}">
                <a16:creationId xmlns:a16="http://schemas.microsoft.com/office/drawing/2014/main" id="{2BB9B877-30D1-4FD5-BBA8-24BC6CC68A6E}"/>
              </a:ext>
            </a:extLst>
          </p:cNvPr>
          <p:cNvSpPr>
            <a:spLocks noGrp="1"/>
          </p:cNvSpPr>
          <p:nvPr>
            <p:ph idx="1"/>
          </p:nvPr>
        </p:nvSpPr>
        <p:spPr>
          <a:xfrm>
            <a:off x="228600" y="1219200"/>
            <a:ext cx="8458200" cy="5107745"/>
          </a:xfrm>
        </p:spPr>
        <p:txBody>
          <a:bodyPr>
            <a:noAutofit/>
          </a:bodyPr>
          <a:lstStyle/>
          <a:p>
            <a:pPr algn="just"/>
            <a:r>
              <a:rPr lang="en-US" altLang="zh-TW" sz="2200" dirty="0">
                <a:cs typeface="Times New Roman" panose="02020603050405020304" pitchFamily="18" charset="0"/>
              </a:rPr>
              <a:t>We have successfully applied the BIQM to the SH-wave scattering problem of a hill with various shapes.</a:t>
            </a:r>
          </a:p>
          <a:p>
            <a:pPr algn="just"/>
            <a:endParaRPr lang="en-US" altLang="zh-TW" sz="1000" dirty="0">
              <a:cs typeface="Times New Roman" panose="02020603050405020304" pitchFamily="18" charset="0"/>
            </a:endParaRPr>
          </a:p>
          <a:p>
            <a:pPr algn="just"/>
            <a:r>
              <a:rPr lang="en-US" altLang="zh-TW" sz="2200" dirty="0">
                <a:solidFill>
                  <a:srgbClr val="FF0000"/>
                </a:solidFill>
                <a:cs typeface="Times New Roman" panose="02020603050405020304" pitchFamily="18" charset="0"/>
              </a:rPr>
              <a:t>Based on the present method, 40 years ago, mathematical regularization methods for calculating the weakly singular integral, strong singular integral and hypersingular integral  are not necessary. </a:t>
            </a:r>
            <a:endParaRPr lang="en-US" altLang="zh-TW" sz="2000" dirty="0">
              <a:solidFill>
                <a:srgbClr val="FF0000"/>
              </a:solidFill>
              <a:cs typeface="Times New Roman" panose="02020603050405020304" pitchFamily="18" charset="0"/>
            </a:endParaRPr>
          </a:p>
          <a:p>
            <a:pPr algn="just"/>
            <a:endParaRPr lang="en-US" altLang="zh-TW" sz="1000" dirty="0">
              <a:cs typeface="Times New Roman" panose="02020603050405020304" pitchFamily="18" charset="0"/>
            </a:endParaRPr>
          </a:p>
          <a:p>
            <a:pPr algn="just"/>
            <a:r>
              <a:rPr lang="en-US" altLang="zh-TW" sz="2200" dirty="0">
                <a:cs typeface="Times New Roman" panose="02020603050405020304" pitchFamily="18" charset="0"/>
              </a:rPr>
              <a:t>The calculation of the solid angle is also not required.</a:t>
            </a:r>
          </a:p>
          <a:p>
            <a:pPr algn="just"/>
            <a:endParaRPr lang="en-US" altLang="zh-TW" sz="1000" dirty="0">
              <a:cs typeface="Times New Roman" panose="02020603050405020304" pitchFamily="18" charset="0"/>
            </a:endParaRPr>
          </a:p>
          <a:p>
            <a:pPr algn="just"/>
            <a:r>
              <a:rPr lang="en-US" altLang="zh-TW" sz="2200" dirty="0">
                <a:cs typeface="Times New Roman" panose="02020603050405020304" pitchFamily="18" charset="0"/>
              </a:rPr>
              <a:t>By using the Gaussian quadrature and parametric representation for the boundary integral and boundary contour, the boundary integral equation is nothing more than linear algebraic equation.</a:t>
            </a:r>
          </a:p>
          <a:p>
            <a:pPr algn="just"/>
            <a:endParaRPr kumimoji="0" lang="en-US" altLang="zh-TW" sz="2200" kern="100" dirty="0">
              <a:cs typeface="Times New Roman" panose="02020603050405020304" pitchFamily="18" charset="0"/>
            </a:endParaRPr>
          </a:p>
          <a:p>
            <a:pPr algn="just"/>
            <a:r>
              <a:rPr kumimoji="0" lang="en-US" altLang="zh-TW" sz="2200" kern="100" dirty="0">
                <a:cs typeface="Times New Roman" panose="02020603050405020304" pitchFamily="18" charset="0"/>
              </a:rPr>
              <a:t>The BIQM is a semi-analytical method.</a:t>
            </a:r>
            <a:endParaRPr lang="en-US" altLang="zh-TW" sz="2000" dirty="0">
              <a:cs typeface="Times New Roman" panose="02020603050405020304" pitchFamily="18" charset="0"/>
            </a:endParaRPr>
          </a:p>
          <a:p>
            <a:pPr marL="0" indent="0" algn="just">
              <a:buNone/>
            </a:pPr>
            <a:endParaRPr lang="en-US" altLang="zh-TW" sz="800" dirty="0">
              <a:cs typeface="Times New Roman" panose="02020603050405020304" pitchFamily="18" charset="0"/>
            </a:endParaRPr>
          </a:p>
          <a:p>
            <a:pPr algn="just"/>
            <a:endParaRPr lang="en-US" altLang="zh-TW" sz="1500" dirty="0">
              <a:cs typeface="Times New Roman" panose="02020603050405020304" pitchFamily="18" charset="0"/>
            </a:endParaRPr>
          </a:p>
        </p:txBody>
      </p:sp>
      <p:sp>
        <p:nvSpPr>
          <p:cNvPr id="13" name="文字方塊 12">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spTree>
    <p:extLst>
      <p:ext uri="{BB962C8B-B14F-4D97-AF65-F5344CB8AC3E}">
        <p14:creationId xmlns:p14="http://schemas.microsoft.com/office/powerpoint/2010/main" val="3126196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2025/07/03</a:t>
            </a:r>
            <a:endParaRPr lang="zh-TW" altLang="en-US"/>
          </a:p>
        </p:txBody>
      </p:sp>
      <mc:AlternateContent xmlns:mc="http://schemas.openxmlformats.org/markup-compatibility/2006" xmlns:a14="http://schemas.microsoft.com/office/drawing/2010/main">
        <mc:Choice Requires="a14">
          <p:sp>
            <p:nvSpPr>
              <p:cNvPr id="15" name="內容版面配置區 2">
                <a:extLst>
                  <a:ext uri="{FF2B5EF4-FFF2-40B4-BE49-F238E27FC236}">
                    <a16:creationId xmlns:a16="http://schemas.microsoft.com/office/drawing/2014/main" id="{2BB9B877-30D1-4FD5-BBA8-24BC6CC68A6E}"/>
                  </a:ext>
                </a:extLst>
              </p:cNvPr>
              <p:cNvSpPr>
                <a:spLocks noGrp="1"/>
              </p:cNvSpPr>
              <p:nvPr>
                <p:ph idx="1"/>
              </p:nvPr>
            </p:nvSpPr>
            <p:spPr>
              <a:xfrm>
                <a:off x="367483" y="1143000"/>
                <a:ext cx="8246048" cy="3478709"/>
              </a:xfrm>
            </p:spPr>
            <p:txBody>
              <a:bodyPr>
                <a:normAutofit/>
              </a:bodyPr>
              <a:lstStyle/>
              <a:p>
                <a:pPr algn="just"/>
                <a:r>
                  <a:rPr lang="en-US" altLang="zh-TW" sz="2000" dirty="0">
                    <a:cs typeface="Times New Roman" panose="02020603050405020304" pitchFamily="18" charset="0"/>
                  </a:rPr>
                  <a:t>Some results show that when the incident angle is </a:t>
                </a:r>
                <a14:m>
                  <m:oMath xmlns:m="http://schemas.openxmlformats.org/officeDocument/2006/math">
                    <m:sSup>
                      <m:sSupPr>
                        <m:ctrlPr>
                          <a:rPr lang="en-US" altLang="zh-TW" sz="2000" i="1">
                            <a:latin typeface="Cambria Math" panose="02040503050406030204" pitchFamily="18" charset="0"/>
                            <a:cs typeface="Times New Roman" panose="02020603050405020304" pitchFamily="18" charset="0"/>
                          </a:rPr>
                        </m:ctrlPr>
                      </m:sSupPr>
                      <m:e>
                        <m:r>
                          <a:rPr lang="zh-TW" altLang="en-US" sz="2000" i="1">
                            <a:latin typeface="Cambria Math" panose="02040503050406030204" pitchFamily="18" charset="0"/>
                            <a:cs typeface="Times New Roman" panose="02020603050405020304" pitchFamily="18" charset="0"/>
                          </a:rPr>
                          <m:t>𝛼</m:t>
                        </m:r>
                        <m:r>
                          <a:rPr lang="en-US" altLang="zh-TW" sz="2000" i="1">
                            <a:latin typeface="Cambria Math" panose="02040503050406030204" pitchFamily="18" charset="0"/>
                            <a:cs typeface="Times New Roman" panose="02020603050405020304" pitchFamily="18" charset="0"/>
                          </a:rPr>
                          <m:t>=0</m:t>
                        </m:r>
                      </m:e>
                      <m:sup>
                        <m:r>
                          <a:rPr lang="en-US" altLang="zh-TW" sz="2000" i="1">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TW" sz="2000" dirty="0">
                    <a:cs typeface="Times New Roman" panose="02020603050405020304" pitchFamily="18" charset="0"/>
                  </a:rPr>
                  <a:t>, the hill has a barrier effect and the displacement on the right side of the hill surface may decrease.</a:t>
                </a:r>
              </a:p>
              <a:p>
                <a:pPr algn="just"/>
                <a:endParaRPr lang="en-US" altLang="zh-TW" sz="2000" dirty="0">
                  <a:cs typeface="Times New Roman" panose="02020603050405020304" pitchFamily="18" charset="0"/>
                </a:endParaRPr>
              </a:p>
              <a:p>
                <a:pPr algn="just"/>
                <a:endParaRPr lang="en-US" altLang="zh-TW" sz="2000" dirty="0">
                  <a:cs typeface="Times New Roman" panose="02020603050405020304" pitchFamily="18" charset="0"/>
                </a:endParaRPr>
              </a:p>
              <a:p>
                <a:pPr algn="just"/>
                <a:endParaRPr lang="en-US" altLang="zh-TW" sz="2000" dirty="0">
                  <a:cs typeface="Times New Roman" panose="02020603050405020304" pitchFamily="18" charset="0"/>
                </a:endParaRPr>
              </a:p>
              <a:p>
                <a:pPr algn="just"/>
                <a:endParaRPr lang="en-US" altLang="zh-TW" sz="2000" dirty="0">
                  <a:cs typeface="Times New Roman" panose="02020603050405020304" pitchFamily="18" charset="0"/>
                </a:endParaRPr>
              </a:p>
              <a:p>
                <a:pPr algn="just"/>
                <a:r>
                  <a:rPr lang="en-US" altLang="zh-TW" sz="2000" dirty="0">
                    <a:cs typeface="Times New Roman" panose="02020603050405020304" pitchFamily="18" charset="0"/>
                  </a:rPr>
                  <a:t>We also observe the focusing phenomenon in the cases of different-shaped hills.</a:t>
                </a:r>
              </a:p>
            </p:txBody>
          </p:sp>
        </mc:Choice>
        <mc:Fallback xmlns="">
          <p:sp>
            <p:nvSpPr>
              <p:cNvPr id="15" name="內容版面配置區 2">
                <a:extLst>
                  <a:ext uri="{FF2B5EF4-FFF2-40B4-BE49-F238E27FC236}">
                    <a16:creationId xmlns:a16="http://schemas.microsoft.com/office/drawing/2014/main" id="{2BB9B877-30D1-4FD5-BBA8-24BC6CC68A6E}"/>
                  </a:ext>
                </a:extLst>
              </p:cNvPr>
              <p:cNvSpPr>
                <a:spLocks noGrp="1" noRot="1" noChangeAspect="1" noMove="1" noResize="1" noEditPoints="1" noAdjustHandles="1" noChangeArrowheads="1" noChangeShapeType="1" noTextEdit="1"/>
              </p:cNvSpPr>
              <p:nvPr>
                <p:ph idx="1"/>
              </p:nvPr>
            </p:nvSpPr>
            <p:spPr>
              <a:xfrm>
                <a:off x="367483" y="1143000"/>
                <a:ext cx="8246048" cy="3478709"/>
              </a:xfrm>
              <a:blipFill>
                <a:blip r:embed="rId4"/>
                <a:stretch>
                  <a:fillRect l="-443" t="-877" r="-813"/>
                </a:stretch>
              </a:blipFill>
            </p:spPr>
            <p:txBody>
              <a:bodyPr/>
              <a:lstStyle/>
              <a:p>
                <a:r>
                  <a:rPr lang="zh-TW" altLang="en-US">
                    <a:noFill/>
                  </a:rPr>
                  <a:t> </a:t>
                </a:r>
              </a:p>
            </p:txBody>
          </p:sp>
        </mc:Fallback>
      </mc:AlternateContent>
      <p:pic>
        <p:nvPicPr>
          <p:cNvPr id="10" name="圖片 9"/>
          <p:cNvPicPr>
            <a:picLocks noChangeAspect="1"/>
          </p:cNvPicPr>
          <p:nvPr/>
        </p:nvPicPr>
        <p:blipFill>
          <a:blip r:embed="rId5"/>
          <a:stretch>
            <a:fillRect/>
          </a:stretch>
        </p:blipFill>
        <p:spPr>
          <a:xfrm>
            <a:off x="4910732" y="4270234"/>
            <a:ext cx="1806108" cy="1564174"/>
          </a:xfrm>
          <a:prstGeom prst="rect">
            <a:avLst/>
          </a:prstGeom>
        </p:spPr>
      </p:pic>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5247" y="4265583"/>
            <a:ext cx="1806108" cy="1562426"/>
          </a:xfrm>
          <a:prstGeom prst="rect">
            <a:avLst/>
          </a:prstGeom>
        </p:spPr>
      </p:pic>
      <p:pic>
        <p:nvPicPr>
          <p:cNvPr id="12" name="圖片 11">
            <a:extLst>
              <a:ext uri="{FF2B5EF4-FFF2-40B4-BE49-F238E27FC236}">
                <a16:creationId xmlns:a16="http://schemas.microsoft.com/office/drawing/2014/main" id="{C37A5AA2-D22E-4FB4-A82F-071C68B048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868" y="4326389"/>
            <a:ext cx="1809032" cy="1566027"/>
          </a:xfrm>
          <a:prstGeom prst="rect">
            <a:avLst/>
          </a:prstGeom>
        </p:spPr>
      </p:pic>
      <p:pic>
        <p:nvPicPr>
          <p:cNvPr id="13" name="圖片 12">
            <a:extLst>
              <a:ext uri="{FF2B5EF4-FFF2-40B4-BE49-F238E27FC236}">
                <a16:creationId xmlns:a16="http://schemas.microsoft.com/office/drawing/2014/main" id="{C37A5AA2-D22E-4FB4-A82F-071C68B048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5307" y="4268381"/>
            <a:ext cx="1809032" cy="1566027"/>
          </a:xfrm>
          <a:prstGeom prst="rect">
            <a:avLst/>
          </a:prstGeom>
        </p:spPr>
      </p:pic>
      <p:sp>
        <p:nvSpPr>
          <p:cNvPr id="16" name="文字方塊 15">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pic>
        <p:nvPicPr>
          <p:cNvPr id="17" name="圖片 16"/>
          <p:cNvPicPr>
            <a:picLocks noChangeAspect="1"/>
          </p:cNvPicPr>
          <p:nvPr/>
        </p:nvPicPr>
        <p:blipFill>
          <a:blip r:embed="rId9"/>
          <a:stretch>
            <a:fillRect/>
          </a:stretch>
        </p:blipFill>
        <p:spPr>
          <a:xfrm>
            <a:off x="2927243" y="2134809"/>
            <a:ext cx="1376096" cy="1070297"/>
          </a:xfrm>
          <a:prstGeom prst="rect">
            <a:avLst/>
          </a:prstGeom>
        </p:spPr>
      </p:pic>
      <p:sp>
        <p:nvSpPr>
          <p:cNvPr id="18" name="矩形 17"/>
          <p:cNvSpPr/>
          <p:nvPr/>
        </p:nvSpPr>
        <p:spPr>
          <a:xfrm>
            <a:off x="3053388" y="3198128"/>
            <a:ext cx="995785" cy="230832"/>
          </a:xfrm>
          <a:prstGeom prst="rect">
            <a:avLst/>
          </a:prstGeom>
        </p:spPr>
        <p:txBody>
          <a:bodyPr wrap="none">
            <a:spAutoFit/>
          </a:bodyPr>
          <a:lstStyle/>
          <a:p>
            <a:r>
              <a:rPr lang="en-US" altLang="zh-TW" sz="900" dirty="0">
                <a:latin typeface="Times New Roman" panose="02020603050405020304" pitchFamily="18" charset="0"/>
                <a:cs typeface="Times New Roman" panose="02020603050405020304" pitchFamily="18" charset="0"/>
              </a:rPr>
              <a:t>Semi-circular hill</a:t>
            </a:r>
            <a:endParaRPr lang="zh-TW" altLang="en-US" sz="900" dirty="0"/>
          </a:p>
        </p:txBody>
      </p:sp>
      <p:pic>
        <p:nvPicPr>
          <p:cNvPr id="19" name="圖片 18">
            <a:extLst>
              <a:ext uri="{FF2B5EF4-FFF2-40B4-BE49-F238E27FC236}">
                <a16:creationId xmlns:a16="http://schemas.microsoft.com/office/drawing/2014/main" id="{10C0C851-DD8D-5AF6-E376-F75EF4708447}"/>
              </a:ext>
            </a:extLst>
          </p:cNvPr>
          <p:cNvPicPr>
            <a:picLocks noChangeAspect="1"/>
          </p:cNvPicPr>
          <p:nvPr/>
        </p:nvPicPr>
        <p:blipFill>
          <a:blip r:embed="rId10"/>
          <a:stretch>
            <a:fillRect/>
          </a:stretch>
        </p:blipFill>
        <p:spPr>
          <a:xfrm>
            <a:off x="1676400" y="2322399"/>
            <a:ext cx="1042506" cy="850466"/>
          </a:xfrm>
          <a:prstGeom prst="rect">
            <a:avLst/>
          </a:prstGeom>
        </p:spPr>
      </p:pic>
      <p:sp>
        <p:nvSpPr>
          <p:cNvPr id="20" name="箭號: 向右 49">
            <a:extLst>
              <a:ext uri="{FF2B5EF4-FFF2-40B4-BE49-F238E27FC236}">
                <a16:creationId xmlns:a16="http://schemas.microsoft.com/office/drawing/2014/main" id="{81B5D575-0FFE-41F2-8041-19150504DC21}"/>
              </a:ext>
            </a:extLst>
          </p:cNvPr>
          <p:cNvSpPr/>
          <p:nvPr/>
        </p:nvSpPr>
        <p:spPr>
          <a:xfrm>
            <a:off x="740281" y="2545964"/>
            <a:ext cx="849798" cy="2479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A0AA34D3-382B-4475-B217-521BA4884ED1}"/>
              </a:ext>
            </a:extLst>
          </p:cNvPr>
          <p:cNvSpPr txBox="1"/>
          <p:nvPr/>
        </p:nvSpPr>
        <p:spPr>
          <a:xfrm>
            <a:off x="576280" y="2267156"/>
            <a:ext cx="1133644"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SH-waves</a:t>
            </a:r>
            <a:endParaRPr lang="zh-TW" altLang="en-US" dirty="0">
              <a:latin typeface="Times New Roman" panose="02020603050405020304" pitchFamily="18" charset="0"/>
              <a:cs typeface="Times New Roman" panose="02020603050405020304" pitchFamily="18" charset="0"/>
            </a:endParaRPr>
          </a:p>
        </p:txBody>
      </p:sp>
      <p:graphicFrame>
        <p:nvGraphicFramePr>
          <p:cNvPr id="22" name="Object 44"/>
          <p:cNvGraphicFramePr>
            <a:graphicFrameLocks noChangeAspect="1"/>
          </p:cNvGraphicFramePr>
          <p:nvPr>
            <p:extLst>
              <p:ext uri="{D42A27DB-BD31-4B8C-83A1-F6EECF244321}">
                <p14:modId xmlns:p14="http://schemas.microsoft.com/office/powerpoint/2010/main" val="1197502839"/>
              </p:ext>
            </p:extLst>
          </p:nvPr>
        </p:nvGraphicFramePr>
        <p:xfrm>
          <a:off x="790277" y="2842094"/>
          <a:ext cx="656305" cy="370794"/>
        </p:xfrm>
        <a:graphic>
          <a:graphicData uri="http://schemas.openxmlformats.org/presentationml/2006/ole">
            <mc:AlternateContent xmlns:mc="http://schemas.openxmlformats.org/markup-compatibility/2006">
              <mc:Choice xmlns:v="urn:schemas-microsoft-com:vml" Requires="v">
                <p:oleObj name="Equation" r:id="rId11" imgW="406080" imgH="228600" progId="Equation.DSMT4">
                  <p:embed/>
                </p:oleObj>
              </mc:Choice>
              <mc:Fallback>
                <p:oleObj name="Equation" r:id="rId11" imgW="406080" imgH="228600" progId="Equation.DSMT4">
                  <p:embed/>
                  <p:pic>
                    <p:nvPicPr>
                      <p:cNvPr id="22" name="Object 44"/>
                      <p:cNvPicPr>
                        <a:picLocks noChangeAspect="1" noChangeArrowheads="1"/>
                      </p:cNvPicPr>
                      <p:nvPr/>
                    </p:nvPicPr>
                    <p:blipFill>
                      <a:blip r:embed="rId12"/>
                      <a:srcRect/>
                      <a:stretch>
                        <a:fillRect/>
                      </a:stretch>
                    </p:blipFill>
                    <p:spPr bwMode="auto">
                      <a:xfrm>
                        <a:off x="790277" y="2842094"/>
                        <a:ext cx="656305" cy="370794"/>
                      </a:xfrm>
                      <a:prstGeom prst="rect">
                        <a:avLst/>
                      </a:prstGeom>
                      <a:noFill/>
                      <a:ln>
                        <a:noFill/>
                      </a:ln>
                      <a:effectLst/>
                    </p:spPr>
                  </p:pic>
                </p:oleObj>
              </mc:Fallback>
            </mc:AlternateContent>
          </a:graphicData>
        </a:graphic>
      </p:graphicFrame>
      <p:pic>
        <p:nvPicPr>
          <p:cNvPr id="23" name="圖片 22"/>
          <p:cNvPicPr>
            <a:picLocks noChangeAspect="1"/>
          </p:cNvPicPr>
          <p:nvPr/>
        </p:nvPicPr>
        <p:blipFill>
          <a:blip r:embed="rId13"/>
          <a:stretch>
            <a:fillRect/>
          </a:stretch>
        </p:blipFill>
        <p:spPr>
          <a:xfrm>
            <a:off x="4594339" y="2134809"/>
            <a:ext cx="1277763" cy="993816"/>
          </a:xfrm>
          <a:prstGeom prst="rect">
            <a:avLst/>
          </a:prstGeom>
        </p:spPr>
      </p:pic>
      <p:sp>
        <p:nvSpPr>
          <p:cNvPr id="24" name="矩形 23"/>
          <p:cNvSpPr/>
          <p:nvPr/>
        </p:nvSpPr>
        <p:spPr>
          <a:xfrm>
            <a:off x="4698446" y="3164539"/>
            <a:ext cx="1085554" cy="230832"/>
          </a:xfrm>
          <a:prstGeom prst="rect">
            <a:avLst/>
          </a:prstGeom>
        </p:spPr>
        <p:txBody>
          <a:bodyPr wrap="none">
            <a:spAutoFit/>
          </a:bodyPr>
          <a:lstStyle/>
          <a:p>
            <a:r>
              <a:rPr lang="en-US" altLang="zh-TW" sz="900" dirty="0">
                <a:latin typeface="Times New Roman" panose="02020603050405020304" pitchFamily="18" charset="0"/>
                <a:cs typeface="Times New Roman" panose="02020603050405020304" pitchFamily="18" charset="0"/>
              </a:rPr>
              <a:t>Semi-elliptical hill</a:t>
            </a:r>
            <a:endParaRPr lang="zh-TW" altLang="en-US" sz="900" dirty="0"/>
          </a:p>
        </p:txBody>
      </p:sp>
      <p:pic>
        <p:nvPicPr>
          <p:cNvPr id="25" name="圖片 24">
            <a:extLst>
              <a:ext uri="{FF2B5EF4-FFF2-40B4-BE49-F238E27FC236}">
                <a16:creationId xmlns:a16="http://schemas.microsoft.com/office/drawing/2014/main" id="{7A6C9882-E21A-4012-B5F6-F8B989D83703}"/>
              </a:ext>
            </a:extLst>
          </p:cNvPr>
          <p:cNvPicPr>
            <a:picLocks noChangeAspect="1"/>
          </p:cNvPicPr>
          <p:nvPr/>
        </p:nvPicPr>
        <p:blipFill>
          <a:blip r:embed="rId14"/>
          <a:stretch>
            <a:fillRect/>
          </a:stretch>
        </p:blipFill>
        <p:spPr>
          <a:xfrm>
            <a:off x="6064353" y="2100326"/>
            <a:ext cx="1344868" cy="1044702"/>
          </a:xfrm>
          <a:prstGeom prst="rect">
            <a:avLst/>
          </a:prstGeom>
        </p:spPr>
      </p:pic>
      <p:pic>
        <p:nvPicPr>
          <p:cNvPr id="26" name="圖片 25">
            <a:extLst>
              <a:ext uri="{FF2B5EF4-FFF2-40B4-BE49-F238E27FC236}">
                <a16:creationId xmlns:a16="http://schemas.microsoft.com/office/drawing/2014/main" id="{7A6C9882-E21A-4012-B5F6-F8B989D83703}"/>
              </a:ext>
            </a:extLst>
          </p:cNvPr>
          <p:cNvPicPr>
            <a:picLocks noChangeAspect="1"/>
          </p:cNvPicPr>
          <p:nvPr/>
        </p:nvPicPr>
        <p:blipFill>
          <a:blip r:embed="rId15"/>
          <a:stretch>
            <a:fillRect/>
          </a:stretch>
        </p:blipFill>
        <p:spPr>
          <a:xfrm>
            <a:off x="7633116" y="2073321"/>
            <a:ext cx="1394213" cy="1086946"/>
          </a:xfrm>
          <a:prstGeom prst="rect">
            <a:avLst/>
          </a:prstGeom>
        </p:spPr>
      </p:pic>
      <p:sp>
        <p:nvSpPr>
          <p:cNvPr id="27" name="矩形 26"/>
          <p:cNvSpPr/>
          <p:nvPr/>
        </p:nvSpPr>
        <p:spPr>
          <a:xfrm>
            <a:off x="6147337" y="3219408"/>
            <a:ext cx="1261884" cy="230832"/>
          </a:xfrm>
          <a:prstGeom prst="rect">
            <a:avLst/>
          </a:prstGeom>
        </p:spPr>
        <p:txBody>
          <a:bodyPr wrap="none">
            <a:spAutoFit/>
          </a:bodyPr>
          <a:lstStyle/>
          <a:p>
            <a:r>
              <a:rPr lang="en-US" altLang="zh-TW" sz="900" dirty="0">
                <a:latin typeface="Times New Roman" panose="02020603050405020304" pitchFamily="18" charset="0"/>
                <a:cs typeface="Times New Roman" panose="02020603050405020304" pitchFamily="18" charset="0"/>
              </a:rPr>
              <a:t>Isosceles triangular hill</a:t>
            </a:r>
            <a:endParaRPr lang="zh-TW" altLang="en-US" sz="900" dirty="0">
              <a:latin typeface="Times New Roman" panose="02020603050405020304" pitchFamily="18" charset="0"/>
              <a:cs typeface="Times New Roman" panose="02020603050405020304" pitchFamily="18" charset="0"/>
            </a:endParaRPr>
          </a:p>
        </p:txBody>
      </p:sp>
      <p:sp>
        <p:nvSpPr>
          <p:cNvPr id="28" name="矩形 27"/>
          <p:cNvSpPr/>
          <p:nvPr/>
        </p:nvSpPr>
        <p:spPr>
          <a:xfrm>
            <a:off x="7701325" y="3250621"/>
            <a:ext cx="1326004" cy="230832"/>
          </a:xfrm>
          <a:prstGeom prst="rect">
            <a:avLst/>
          </a:prstGeom>
        </p:spPr>
        <p:txBody>
          <a:bodyPr wrap="none">
            <a:spAutoFit/>
          </a:bodyPr>
          <a:lstStyle/>
          <a:p>
            <a:r>
              <a:rPr lang="en-US" altLang="zh-TW" sz="900" dirty="0">
                <a:latin typeface="Times New Roman" panose="02020603050405020304" pitchFamily="18" charset="0"/>
                <a:cs typeface="Times New Roman" panose="02020603050405020304" pitchFamily="18" charset="0"/>
              </a:rPr>
              <a:t>Isosceles trapezoidal hill</a:t>
            </a:r>
            <a:endParaRPr lang="zh-TW" altLang="en-US" sz="900" dirty="0">
              <a:latin typeface="Times New Roman" panose="02020603050405020304" pitchFamily="18" charset="0"/>
              <a:cs typeface="Times New Roman" panose="02020603050405020304" pitchFamily="18" charset="0"/>
            </a:endParaRPr>
          </a:p>
        </p:txBody>
      </p:sp>
      <p:sp>
        <p:nvSpPr>
          <p:cNvPr id="29" name="箭號: 向右 49">
            <a:extLst>
              <a:ext uri="{FF2B5EF4-FFF2-40B4-BE49-F238E27FC236}">
                <a16:creationId xmlns:a16="http://schemas.microsoft.com/office/drawing/2014/main" id="{81B5D575-0FFE-41F2-8041-19150504DC21}"/>
              </a:ext>
            </a:extLst>
          </p:cNvPr>
          <p:cNvSpPr/>
          <p:nvPr/>
        </p:nvSpPr>
        <p:spPr>
          <a:xfrm rot="16200000">
            <a:off x="1428831" y="5402037"/>
            <a:ext cx="418936" cy="148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箭號: 向右 49">
            <a:extLst>
              <a:ext uri="{FF2B5EF4-FFF2-40B4-BE49-F238E27FC236}">
                <a16:creationId xmlns:a16="http://schemas.microsoft.com/office/drawing/2014/main" id="{81B5D575-0FFE-41F2-8041-19150504DC21}"/>
              </a:ext>
            </a:extLst>
          </p:cNvPr>
          <p:cNvSpPr/>
          <p:nvPr/>
        </p:nvSpPr>
        <p:spPr>
          <a:xfrm rot="16200000">
            <a:off x="3453502" y="5343820"/>
            <a:ext cx="418936" cy="148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箭號: 向右 49">
            <a:extLst>
              <a:ext uri="{FF2B5EF4-FFF2-40B4-BE49-F238E27FC236}">
                <a16:creationId xmlns:a16="http://schemas.microsoft.com/office/drawing/2014/main" id="{81B5D575-0FFE-41F2-8041-19150504DC21}"/>
              </a:ext>
            </a:extLst>
          </p:cNvPr>
          <p:cNvSpPr/>
          <p:nvPr/>
        </p:nvSpPr>
        <p:spPr>
          <a:xfrm rot="16200000">
            <a:off x="5569422" y="5333841"/>
            <a:ext cx="418936" cy="148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箭號: 向右 49">
            <a:extLst>
              <a:ext uri="{FF2B5EF4-FFF2-40B4-BE49-F238E27FC236}">
                <a16:creationId xmlns:a16="http://schemas.microsoft.com/office/drawing/2014/main" id="{81B5D575-0FFE-41F2-8041-19150504DC21}"/>
              </a:ext>
            </a:extLst>
          </p:cNvPr>
          <p:cNvSpPr/>
          <p:nvPr/>
        </p:nvSpPr>
        <p:spPr>
          <a:xfrm rot="16200000">
            <a:off x="7554449" y="5405842"/>
            <a:ext cx="418936" cy="148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58483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345A3A6D-ADD6-4F40-AC43-4B97E7F6208F}"/>
              </a:ext>
            </a:extLst>
          </p:cNvPr>
          <p:cNvSpPr>
            <a:spLocks noGrp="1"/>
          </p:cNvSpPr>
          <p:nvPr>
            <p:ph type="dt" sz="half" idx="10"/>
          </p:nvPr>
        </p:nvSpPr>
        <p:spPr/>
        <p:txBody>
          <a:bodyPr/>
          <a:lstStyle/>
          <a:p>
            <a:pPr>
              <a:defRPr/>
            </a:pPr>
            <a:r>
              <a:rPr lang="en-US" altLang="zh-TW"/>
              <a:t>2025/07/03</a:t>
            </a:r>
            <a:endParaRPr lang="en-US" altLang="zh-TW" dirty="0"/>
          </a:p>
        </p:txBody>
      </p:sp>
      <p:sp>
        <p:nvSpPr>
          <p:cNvPr id="3" name="等腰三角形 2">
            <a:extLst>
              <a:ext uri="{FF2B5EF4-FFF2-40B4-BE49-F238E27FC236}">
                <a16:creationId xmlns:a16="http://schemas.microsoft.com/office/drawing/2014/main" id="{14510353-63F5-4726-9ECD-4DA2F7C598ED}"/>
              </a:ext>
            </a:extLst>
          </p:cNvPr>
          <p:cNvSpPr/>
          <p:nvPr/>
        </p:nvSpPr>
        <p:spPr>
          <a:xfrm>
            <a:off x="2283270" y="2362201"/>
            <a:ext cx="4301724" cy="284646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a:extLst>
              <a:ext uri="{FF2B5EF4-FFF2-40B4-BE49-F238E27FC236}">
                <a16:creationId xmlns:a16="http://schemas.microsoft.com/office/drawing/2014/main" id="{B990FA27-0D7C-4642-8610-85B98E738543}"/>
              </a:ext>
            </a:extLst>
          </p:cNvPr>
          <p:cNvSpPr/>
          <p:nvPr/>
        </p:nvSpPr>
        <p:spPr>
          <a:xfrm>
            <a:off x="3551262" y="1262155"/>
            <a:ext cx="1965276" cy="188214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JOM</a:t>
            </a:r>
          </a:p>
          <a:p>
            <a:pPr algn="ctr"/>
            <a:r>
              <a:rPr lang="en-US" altLang="zh-TW" dirty="0">
                <a:solidFill>
                  <a:schemeClr val="tx1"/>
                </a:solidFill>
                <a:latin typeface="Times New Roman" panose="02020603050405020304" pitchFamily="18" charset="0"/>
                <a:cs typeface="Times New Roman" panose="02020603050405020304" pitchFamily="18" charset="0"/>
              </a:rPr>
              <a:t>(Torsion)</a:t>
            </a:r>
          </a:p>
          <a:p>
            <a:pPr algn="ctr"/>
            <a:r>
              <a:rPr lang="en-US" altLang="zh-TW" dirty="0">
                <a:solidFill>
                  <a:schemeClr val="tx1"/>
                </a:solidFill>
                <a:latin typeface="Times New Roman" panose="02020603050405020304" pitchFamily="18" charset="0"/>
                <a:cs typeface="Times New Roman" panose="02020603050405020304" pitchFamily="18" charset="0"/>
              </a:rPr>
              <a:t>2024</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6" name="橢圓 5">
            <a:extLst>
              <a:ext uri="{FF2B5EF4-FFF2-40B4-BE49-F238E27FC236}">
                <a16:creationId xmlns:a16="http://schemas.microsoft.com/office/drawing/2014/main" id="{4481C95D-94BF-4606-9858-BCE2209E1274}"/>
              </a:ext>
            </a:extLst>
          </p:cNvPr>
          <p:cNvSpPr/>
          <p:nvPr/>
        </p:nvSpPr>
        <p:spPr>
          <a:xfrm>
            <a:off x="1565677" y="4380672"/>
            <a:ext cx="1800000" cy="180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ASME</a:t>
            </a:r>
          </a:p>
          <a:p>
            <a:pPr algn="ctr"/>
            <a:r>
              <a:rPr lang="en-US" altLang="zh-TW" dirty="0">
                <a:solidFill>
                  <a:schemeClr val="tx1"/>
                </a:solidFill>
                <a:latin typeface="Times New Roman" panose="02020603050405020304" pitchFamily="18" charset="0"/>
                <a:cs typeface="Times New Roman" panose="02020603050405020304" pitchFamily="18" charset="0"/>
              </a:rPr>
              <a:t>JHMT</a:t>
            </a:r>
          </a:p>
          <a:p>
            <a:pPr algn="ctr"/>
            <a:r>
              <a:rPr lang="en-US" altLang="zh-TW" dirty="0">
                <a:solidFill>
                  <a:schemeClr val="tx1"/>
                </a:solidFill>
                <a:latin typeface="Times New Roman" panose="02020603050405020304" pitchFamily="18" charset="0"/>
                <a:cs typeface="Times New Roman" panose="02020603050405020304" pitchFamily="18" charset="0"/>
              </a:rPr>
              <a:t>(CSF)</a:t>
            </a:r>
          </a:p>
          <a:p>
            <a:pPr algn="ctr"/>
            <a:r>
              <a:rPr lang="en-US" altLang="zh-TW" dirty="0">
                <a:solidFill>
                  <a:schemeClr val="tx1"/>
                </a:solidFill>
                <a:latin typeface="Times New Roman" panose="02020603050405020304" pitchFamily="18" charset="0"/>
                <a:cs typeface="Times New Roman" panose="02020603050405020304" pitchFamily="18" charset="0"/>
              </a:rPr>
              <a:t>2023</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7" name="橢圓 6">
            <a:extLst>
              <a:ext uri="{FF2B5EF4-FFF2-40B4-BE49-F238E27FC236}">
                <a16:creationId xmlns:a16="http://schemas.microsoft.com/office/drawing/2014/main" id="{4458C073-869F-4822-AC27-2F41E1114CF3}"/>
              </a:ext>
            </a:extLst>
          </p:cNvPr>
          <p:cNvSpPr/>
          <p:nvPr/>
        </p:nvSpPr>
        <p:spPr>
          <a:xfrm>
            <a:off x="5764581" y="4380672"/>
            <a:ext cx="1800000" cy="180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EABE</a:t>
            </a:r>
          </a:p>
          <a:p>
            <a:pPr algn="ctr"/>
            <a:r>
              <a:rPr lang="en-US" altLang="zh-TW" dirty="0">
                <a:solidFill>
                  <a:schemeClr val="tx1"/>
                </a:solidFill>
                <a:latin typeface="Times New Roman" panose="02020603050405020304" pitchFamily="18" charset="0"/>
                <a:cs typeface="Times New Roman" panose="02020603050405020304" pitchFamily="18" charset="0"/>
              </a:rPr>
              <a:t>(CSF)</a:t>
            </a:r>
          </a:p>
          <a:p>
            <a:pPr algn="ctr"/>
            <a:r>
              <a:rPr lang="en-US" altLang="zh-TW" dirty="0">
                <a:solidFill>
                  <a:schemeClr val="tx1"/>
                </a:solidFill>
                <a:latin typeface="Times New Roman" panose="02020603050405020304" pitchFamily="18" charset="0"/>
                <a:cs typeface="Times New Roman" panose="02020603050405020304" pitchFamily="18" charset="0"/>
              </a:rPr>
              <a:t>2024</a:t>
            </a:r>
            <a:endParaRPr lang="zh-TW" altLang="en-US" dirty="0">
              <a:solidFill>
                <a:schemeClr val="tx1"/>
              </a:solidFill>
              <a:latin typeface="Times New Roman" panose="02020603050405020304" pitchFamily="18" charset="0"/>
              <a:cs typeface="Times New Roman" panose="02020603050405020304" pitchFamily="18" charset="0"/>
            </a:endParaRPr>
          </a:p>
        </p:txBody>
      </p:sp>
      <p:pic>
        <p:nvPicPr>
          <p:cNvPr id="8" name="Picture 2" descr="Journal of Mechanics | Cambridge Core">
            <a:extLst>
              <a:ext uri="{FF2B5EF4-FFF2-40B4-BE49-F238E27FC236}">
                <a16:creationId xmlns:a16="http://schemas.microsoft.com/office/drawing/2014/main" id="{54C034C3-FC84-4550-9C85-C5D76BE326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05002" y="1249343"/>
            <a:ext cx="1385793" cy="1800000"/>
          </a:xfrm>
          <a:prstGeom prst="rect">
            <a:avLst/>
          </a:prstGeom>
          <a:noFill/>
          <a:ln w="38100">
            <a:solidFill>
              <a:srgbClr val="0000FF"/>
            </a:solidFill>
          </a:ln>
          <a:extLst>
            <a:ext uri="{909E8E84-426E-40DD-AFC4-6F175D3DCCD1}">
              <a14:hiddenFill xmlns:a14="http://schemas.microsoft.com/office/drawing/2010/main">
                <a:solidFill>
                  <a:srgbClr val="FFFFFF"/>
                </a:solidFill>
              </a14:hiddenFill>
            </a:ext>
          </a:extLst>
        </p:spPr>
      </p:pic>
      <p:pic>
        <p:nvPicPr>
          <p:cNvPr id="9" name="Picture 2" descr="Go to journal home page - Engineering Analysis with Boundary Elements">
            <a:extLst>
              <a:ext uri="{FF2B5EF4-FFF2-40B4-BE49-F238E27FC236}">
                <a16:creationId xmlns:a16="http://schemas.microsoft.com/office/drawing/2014/main" id="{2DB702E6-9A0F-487F-B5EA-ECDAB546C14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642610" y="4380672"/>
            <a:ext cx="1385793" cy="1800000"/>
          </a:xfrm>
          <a:prstGeom prst="rect">
            <a:avLst/>
          </a:prstGeom>
          <a:noFill/>
          <a:ln w="38100">
            <a:solidFill>
              <a:srgbClr val="0000FF"/>
            </a:solidFill>
          </a:ln>
          <a:extLst>
            <a:ext uri="{909E8E84-426E-40DD-AFC4-6F175D3DCCD1}">
              <a14:hiddenFill xmlns:a14="http://schemas.microsoft.com/office/drawing/2010/main">
                <a:solidFill>
                  <a:srgbClr val="FFFFFF"/>
                </a:solidFill>
              </a14:hiddenFill>
            </a:ext>
          </a:extLst>
        </p:spPr>
      </p:pic>
      <p:pic>
        <p:nvPicPr>
          <p:cNvPr id="10" name="Picture 2" descr="Issue Cover">
            <a:extLst>
              <a:ext uri="{FF2B5EF4-FFF2-40B4-BE49-F238E27FC236}">
                <a16:creationId xmlns:a16="http://schemas.microsoft.com/office/drawing/2014/main" id="{A86EF9FD-46E2-458E-A985-4E010F3C4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267" y="4380672"/>
            <a:ext cx="1385793" cy="1800000"/>
          </a:xfrm>
          <a:prstGeom prst="rect">
            <a:avLst/>
          </a:prstGeom>
          <a:noFill/>
          <a:ln w="38100">
            <a:solidFill>
              <a:srgbClr val="0000FF"/>
            </a:solidFill>
          </a:ln>
        </p:spPr>
      </p:pic>
      <p:sp>
        <p:nvSpPr>
          <p:cNvPr id="12" name="文字方塊 11">
            <a:extLst>
              <a:ext uri="{FF2B5EF4-FFF2-40B4-BE49-F238E27FC236}">
                <a16:creationId xmlns:a16="http://schemas.microsoft.com/office/drawing/2014/main" id="{B9BEE8FA-F7E8-47D8-86A4-1C18D5CAAA5E}"/>
              </a:ext>
            </a:extLst>
          </p:cNvPr>
          <p:cNvSpPr txBox="1"/>
          <p:nvPr/>
        </p:nvSpPr>
        <p:spPr>
          <a:xfrm>
            <a:off x="402648" y="-78712"/>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Related papers</a:t>
            </a:r>
            <a:endParaRPr kumimoji="0" lang="zh-TW" altLang="en-US" sz="4800" b="1" dirty="0">
              <a:solidFill>
                <a:schemeClr val="tx2"/>
              </a:solidFill>
              <a:latin typeface="Times New Roman"/>
              <a:ea typeface="標楷體"/>
            </a:endParaRPr>
          </a:p>
        </p:txBody>
      </p:sp>
      <p:sp>
        <p:nvSpPr>
          <p:cNvPr id="13" name="文字方塊 12">
            <a:extLst>
              <a:ext uri="{FF2B5EF4-FFF2-40B4-BE49-F238E27FC236}">
                <a16:creationId xmlns:a16="http://schemas.microsoft.com/office/drawing/2014/main" id="{C3EEDC26-6BEB-391F-F184-0C2C3F119AC5}"/>
              </a:ext>
            </a:extLst>
          </p:cNvPr>
          <p:cNvSpPr txBox="1"/>
          <p:nvPr/>
        </p:nvSpPr>
        <p:spPr>
          <a:xfrm>
            <a:off x="152400" y="603014"/>
            <a:ext cx="8763000" cy="646331"/>
          </a:xfrm>
          <a:prstGeom prst="rect">
            <a:avLst/>
          </a:prstGeom>
          <a:noFill/>
        </p:spPr>
        <p:txBody>
          <a:bodyPr wrap="square">
            <a:spAutoFit/>
          </a:bodyPr>
          <a:lstStyle/>
          <a:p>
            <a:pPr algn="ctr"/>
            <a:r>
              <a:rPr lang="en-US" altLang="zh-TW" dirty="0">
                <a:solidFill>
                  <a:srgbClr val="000000"/>
                </a:solidFill>
              </a:rPr>
              <a:t>if anyone has interest on the BIQM, three papers are now available.</a:t>
            </a:r>
          </a:p>
          <a:p>
            <a:pPr algn="ctr"/>
            <a:r>
              <a:rPr lang="en-US" altLang="zh-TW" dirty="0">
                <a:solidFill>
                  <a:srgbClr val="000000"/>
                </a:solidFill>
              </a:rPr>
              <a:t>The pdf file is upon your request.</a:t>
            </a:r>
            <a:endParaRPr lang="zh-TW" altLang="en-US" dirty="0">
              <a:solidFill>
                <a:srgbClr val="000000"/>
              </a:solidFill>
            </a:endParaRPr>
          </a:p>
        </p:txBody>
      </p:sp>
    </p:spTree>
    <p:extLst>
      <p:ext uri="{BB962C8B-B14F-4D97-AF65-F5344CB8AC3E}">
        <p14:creationId xmlns:p14="http://schemas.microsoft.com/office/powerpoint/2010/main" val="1739427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FBEE0BC-12E8-0615-5564-F666B0D9E9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954" y="1226820"/>
            <a:ext cx="8805334" cy="4953000"/>
          </a:xfrm>
          <a:prstGeom prst="rect">
            <a:avLst/>
          </a:prstGeom>
        </p:spPr>
      </p:pic>
      <p:sp>
        <p:nvSpPr>
          <p:cNvPr id="52227" name="Rectangle 2">
            <a:extLst>
              <a:ext uri="{FF2B5EF4-FFF2-40B4-BE49-F238E27FC236}">
                <a16:creationId xmlns:a16="http://schemas.microsoft.com/office/drawing/2014/main" id="{AD18768B-139C-4EDF-A8A7-48216AC31328}"/>
              </a:ext>
            </a:extLst>
          </p:cNvPr>
          <p:cNvSpPr>
            <a:spLocks noGrp="1" noChangeArrowheads="1"/>
          </p:cNvSpPr>
          <p:nvPr>
            <p:ph type="title" idx="4294967295"/>
          </p:nvPr>
        </p:nvSpPr>
        <p:spPr/>
        <p:txBody>
          <a:bodyPr/>
          <a:lstStyle/>
          <a:p>
            <a:pPr eaLnBrk="1" hangingPunct="1"/>
            <a:r>
              <a:rPr lang="en-US" altLang="zh-TW" sz="6000">
                <a:solidFill>
                  <a:srgbClr val="0000FF"/>
                </a:solidFill>
              </a:rPr>
              <a:t>The end</a:t>
            </a:r>
          </a:p>
        </p:txBody>
      </p:sp>
      <p:sp>
        <p:nvSpPr>
          <p:cNvPr id="52228" name="Rectangle 3">
            <a:extLst>
              <a:ext uri="{FF2B5EF4-FFF2-40B4-BE49-F238E27FC236}">
                <a16:creationId xmlns:a16="http://schemas.microsoft.com/office/drawing/2014/main" id="{F6F42E81-7FCE-4DA6-911C-30DE062B9858}"/>
              </a:ext>
            </a:extLst>
          </p:cNvPr>
          <p:cNvSpPr>
            <a:spLocks noChangeArrowheads="1"/>
          </p:cNvSpPr>
          <p:nvPr/>
        </p:nvSpPr>
        <p:spPr bwMode="auto">
          <a:xfrm>
            <a:off x="198438" y="1257300"/>
            <a:ext cx="88328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5400" dirty="0">
                <a:solidFill>
                  <a:srgbClr val="FF4343"/>
                </a:solidFill>
              </a:rPr>
              <a:t>Thanks for your kind attentions</a:t>
            </a:r>
          </a:p>
        </p:txBody>
      </p:sp>
      <p:sp>
        <p:nvSpPr>
          <p:cNvPr id="52229" name="日期版面配置區 1">
            <a:extLst>
              <a:ext uri="{FF2B5EF4-FFF2-40B4-BE49-F238E27FC236}">
                <a16:creationId xmlns:a16="http://schemas.microsoft.com/office/drawing/2014/main" id="{AAA56BB4-6BAB-4DF0-8C77-960914D239A7}"/>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32199990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6DA6-A964-473D-652B-9C5A83DF9C41}"/>
            </a:ext>
          </a:extLst>
        </p:cNvPr>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420F906-C6D5-763F-F2BA-0A79240E30ED}"/>
              </a:ext>
            </a:extLst>
          </p:cNvPr>
          <p:cNvSpPr>
            <a:spLocks noGrp="1"/>
          </p:cNvSpPr>
          <p:nvPr>
            <p:ph type="dt" sz="half" idx="10"/>
          </p:nvPr>
        </p:nvSpPr>
        <p:spPr/>
        <p:txBody>
          <a:bodyPr/>
          <a:lstStyle/>
          <a:p>
            <a:r>
              <a:rPr lang="en-US" altLang="zh-TW"/>
              <a:t>2025/07/03</a:t>
            </a:r>
            <a:endParaRPr lang="zh-TW" altLang="en-US"/>
          </a:p>
        </p:txBody>
      </p:sp>
      <p:sp>
        <p:nvSpPr>
          <p:cNvPr id="15" name="內容版面配置區 2">
            <a:extLst>
              <a:ext uri="{FF2B5EF4-FFF2-40B4-BE49-F238E27FC236}">
                <a16:creationId xmlns:a16="http://schemas.microsoft.com/office/drawing/2014/main" id="{0DA6E735-BEEC-4626-B24C-4F11B67301AA}"/>
              </a:ext>
            </a:extLst>
          </p:cNvPr>
          <p:cNvSpPr>
            <a:spLocks noGrp="1"/>
          </p:cNvSpPr>
          <p:nvPr>
            <p:ph idx="1"/>
          </p:nvPr>
        </p:nvSpPr>
        <p:spPr>
          <a:xfrm>
            <a:off x="228600" y="1369255"/>
            <a:ext cx="8458200" cy="5107745"/>
          </a:xfrm>
        </p:spPr>
        <p:txBody>
          <a:bodyPr>
            <a:noAutofit/>
          </a:bodyPr>
          <a:lstStyle/>
          <a:p>
            <a:pPr algn="just"/>
            <a:r>
              <a:rPr lang="en-US" altLang="zh-TW" sz="2200" dirty="0">
                <a:cs typeface="Times New Roman" panose="02020603050405020304" pitchFamily="18" charset="0"/>
              </a:rPr>
              <a:t>We have successfully applied the BIQM to the SH-wave scattering problem of a hill with various shapes.</a:t>
            </a:r>
          </a:p>
          <a:p>
            <a:pPr algn="just"/>
            <a:endParaRPr lang="en-US" altLang="zh-TW" sz="2200" dirty="0">
              <a:cs typeface="Times New Roman" panose="02020603050405020304" pitchFamily="18" charset="0"/>
            </a:endParaRPr>
          </a:p>
          <a:p>
            <a:pPr algn="just"/>
            <a:r>
              <a:rPr lang="en-US" altLang="zh-TW" sz="2200" dirty="0">
                <a:cs typeface="Times New Roman" panose="02020603050405020304" pitchFamily="18" charset="0"/>
              </a:rPr>
              <a:t>By using the adaptive exact solution, the singular integral in the sense of the Cauchy principal value can be calculated skillfully and calculation of the solid angle is also not required.</a:t>
            </a:r>
          </a:p>
          <a:p>
            <a:pPr algn="just"/>
            <a:endParaRPr lang="en-US" altLang="zh-TW" sz="2200" dirty="0">
              <a:cs typeface="Times New Roman" panose="02020603050405020304" pitchFamily="18" charset="0"/>
            </a:endParaRPr>
          </a:p>
          <a:p>
            <a:pPr algn="just"/>
            <a:r>
              <a:rPr lang="en-US" altLang="zh-TW" sz="2200" dirty="0">
                <a:cs typeface="Times New Roman" panose="02020603050405020304" pitchFamily="18" charset="0"/>
              </a:rPr>
              <a:t>By using the Gaussian quadrature and parametric representation for the boundary integral and boundary contour, the boundary integral equation is nothing more than linear algebraic equation.</a:t>
            </a:r>
          </a:p>
          <a:p>
            <a:pPr algn="just"/>
            <a:endParaRPr kumimoji="0" lang="en-US" altLang="zh-TW" sz="2200" kern="100" dirty="0">
              <a:cs typeface="Times New Roman" panose="02020603050405020304" pitchFamily="18" charset="0"/>
            </a:endParaRPr>
          </a:p>
          <a:p>
            <a:pPr algn="just"/>
            <a:r>
              <a:rPr kumimoji="0" lang="en-US" altLang="zh-TW" sz="2200" kern="100" dirty="0">
                <a:cs typeface="Times New Roman" panose="02020603050405020304" pitchFamily="18" charset="0"/>
              </a:rPr>
              <a:t>The BIQM is a semi-analytical method.</a:t>
            </a:r>
            <a:endParaRPr lang="en-US" altLang="zh-TW" sz="2000" dirty="0">
              <a:cs typeface="Times New Roman" panose="02020603050405020304" pitchFamily="18" charset="0"/>
            </a:endParaRPr>
          </a:p>
          <a:p>
            <a:pPr marL="0" indent="0" algn="just">
              <a:buNone/>
            </a:pPr>
            <a:endParaRPr lang="en-US" altLang="zh-TW" sz="800" dirty="0">
              <a:cs typeface="Times New Roman" panose="02020603050405020304" pitchFamily="18" charset="0"/>
            </a:endParaRPr>
          </a:p>
          <a:p>
            <a:pPr algn="just"/>
            <a:endParaRPr lang="en-US" altLang="zh-TW" sz="1500" dirty="0">
              <a:cs typeface="Times New Roman" panose="02020603050405020304" pitchFamily="18" charset="0"/>
            </a:endParaRPr>
          </a:p>
        </p:txBody>
      </p:sp>
      <p:sp>
        <p:nvSpPr>
          <p:cNvPr id="13" name="文字方塊 12">
            <a:extLst>
              <a:ext uri="{FF2B5EF4-FFF2-40B4-BE49-F238E27FC236}">
                <a16:creationId xmlns:a16="http://schemas.microsoft.com/office/drawing/2014/main" id="{31961CE9-3748-CA8A-E0F4-32B88D4A81D4}"/>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spTree>
    <p:extLst>
      <p:ext uri="{BB962C8B-B14F-4D97-AF65-F5344CB8AC3E}">
        <p14:creationId xmlns:p14="http://schemas.microsoft.com/office/powerpoint/2010/main" val="4127447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6F2F-97E0-4FC5-D69B-079268450EDD}"/>
            </a:ext>
          </a:extLst>
        </p:cNvPr>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AAA98763-1916-ADE1-808C-D1382C881032}"/>
              </a:ext>
            </a:extLst>
          </p:cNvPr>
          <p:cNvSpPr>
            <a:spLocks noGrp="1"/>
          </p:cNvSpPr>
          <p:nvPr>
            <p:ph type="dt" sz="half" idx="10"/>
          </p:nvPr>
        </p:nvSpPr>
        <p:spPr/>
        <p:txBody>
          <a:bodyPr/>
          <a:lstStyle/>
          <a:p>
            <a:r>
              <a:rPr lang="en-US" altLang="zh-TW"/>
              <a:t>2025/07/03</a:t>
            </a:r>
            <a:endParaRPr lang="zh-TW" altLang="en-US"/>
          </a:p>
        </p:txBody>
      </p:sp>
      <p:sp>
        <p:nvSpPr>
          <p:cNvPr id="15" name="內容版面配置區 2">
            <a:extLst>
              <a:ext uri="{FF2B5EF4-FFF2-40B4-BE49-F238E27FC236}">
                <a16:creationId xmlns:a16="http://schemas.microsoft.com/office/drawing/2014/main" id="{8D6F450A-B15C-AE06-7C2E-E67A6B426265}"/>
              </a:ext>
            </a:extLst>
          </p:cNvPr>
          <p:cNvSpPr>
            <a:spLocks noGrp="1"/>
          </p:cNvSpPr>
          <p:nvPr>
            <p:ph idx="1"/>
          </p:nvPr>
        </p:nvSpPr>
        <p:spPr>
          <a:xfrm>
            <a:off x="228600" y="1369255"/>
            <a:ext cx="8458200" cy="5107745"/>
          </a:xfrm>
        </p:spPr>
        <p:txBody>
          <a:bodyPr>
            <a:noAutofit/>
          </a:bodyPr>
          <a:lstStyle/>
          <a:p>
            <a:pPr marL="0" indent="0" algn="just">
              <a:buNone/>
            </a:pPr>
            <a:endParaRPr lang="en-US" altLang="zh-TW" sz="800" dirty="0">
              <a:cs typeface="Times New Roman" panose="02020603050405020304" pitchFamily="18" charset="0"/>
            </a:endParaRPr>
          </a:p>
          <a:p>
            <a:pPr algn="just"/>
            <a:endParaRPr lang="en-US" altLang="zh-TW" sz="1500" dirty="0">
              <a:cs typeface="Times New Roman" panose="02020603050405020304" pitchFamily="18" charset="0"/>
            </a:endParaRPr>
          </a:p>
        </p:txBody>
      </p:sp>
      <p:sp>
        <p:nvSpPr>
          <p:cNvPr id="13" name="文字方塊 12">
            <a:extLst>
              <a:ext uri="{FF2B5EF4-FFF2-40B4-BE49-F238E27FC236}">
                <a16:creationId xmlns:a16="http://schemas.microsoft.com/office/drawing/2014/main" id="{B0D43DF5-3C9A-7181-01FB-810EC7946444}"/>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sp>
        <p:nvSpPr>
          <p:cNvPr id="2" name="內容版面配置區 2">
            <a:extLst>
              <a:ext uri="{FF2B5EF4-FFF2-40B4-BE49-F238E27FC236}">
                <a16:creationId xmlns:a16="http://schemas.microsoft.com/office/drawing/2014/main" id="{B09AE880-4A0B-A1AA-0894-C6312D466C91}"/>
              </a:ext>
            </a:extLst>
          </p:cNvPr>
          <p:cNvSpPr txBox="1">
            <a:spLocks/>
          </p:cNvSpPr>
          <p:nvPr/>
        </p:nvSpPr>
        <p:spPr bwMode="auto">
          <a:xfrm>
            <a:off x="342900" y="1254955"/>
            <a:ext cx="8458200" cy="510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hlink"/>
              </a:buClr>
              <a:buSzPct val="90000"/>
              <a:buChar char="•"/>
              <a:defRPr kumimoji="1" sz="3200" baseline="0">
                <a:solidFill>
                  <a:srgbClr val="0000FF"/>
                </a:solidFill>
                <a:latin typeface="Times New Roman" panose="02020603050405020304" pitchFamily="18" charset="0"/>
                <a:ea typeface="標楷體" panose="03000509000000000000" pitchFamily="65" charset="-120"/>
                <a:cs typeface="+mn-cs"/>
              </a:defRPr>
            </a:lvl1pPr>
            <a:lvl2pPr marL="742950" indent="-285750" algn="l" rtl="0" eaLnBrk="0" fontAlgn="base" hangingPunct="0">
              <a:spcBef>
                <a:spcPct val="20000"/>
              </a:spcBef>
              <a:spcAft>
                <a:spcPct val="0"/>
              </a:spcAft>
              <a:buClr>
                <a:schemeClr val="hlink"/>
              </a:buClr>
              <a:buChar char="–"/>
              <a:defRPr kumimoji="1" sz="2800" baseline="0">
                <a:solidFill>
                  <a:srgbClr val="0000FF"/>
                </a:solidFill>
                <a:latin typeface="Times New Roman" panose="02020603050405020304" pitchFamily="18" charset="0"/>
                <a:ea typeface="標楷體" panose="03000509000000000000" pitchFamily="65" charset="-120"/>
                <a:cs typeface="+mn-cs"/>
              </a:defRPr>
            </a:lvl2pPr>
            <a:lvl3pPr marL="1143000" indent="-228600" algn="l" rtl="0" eaLnBrk="0" fontAlgn="base" hangingPunct="0">
              <a:spcBef>
                <a:spcPct val="20000"/>
              </a:spcBef>
              <a:spcAft>
                <a:spcPct val="0"/>
              </a:spcAft>
              <a:buClr>
                <a:schemeClr val="accent1"/>
              </a:buClr>
              <a:buChar char="•"/>
              <a:defRPr kumimoji="1" sz="2400" baseline="0">
                <a:solidFill>
                  <a:srgbClr val="0000FF"/>
                </a:solidFill>
                <a:latin typeface="Times New Roman" panose="02020603050405020304" pitchFamily="18" charset="0"/>
                <a:ea typeface="標楷體" panose="03000509000000000000" pitchFamily="65" charset="-120"/>
                <a:cs typeface="+mn-cs"/>
              </a:defRPr>
            </a:lvl3pPr>
            <a:lvl4pPr marL="1600200" indent="-228600" algn="l" rtl="0" eaLnBrk="0" fontAlgn="base" hangingPunct="0">
              <a:spcBef>
                <a:spcPct val="20000"/>
              </a:spcBef>
              <a:spcAft>
                <a:spcPct val="0"/>
              </a:spcAft>
              <a:buClr>
                <a:schemeClr val="hlink"/>
              </a:buClr>
              <a:buChar char="–"/>
              <a:defRPr kumimoji="1" sz="2000" baseline="0">
                <a:solidFill>
                  <a:srgbClr val="0000FF"/>
                </a:solidFill>
                <a:latin typeface="Times New Roman" panose="02020603050405020304" pitchFamily="18" charset="0"/>
                <a:ea typeface="標楷體" panose="03000509000000000000" pitchFamily="65" charset="-120"/>
                <a:cs typeface="+mn-cs"/>
              </a:defRPr>
            </a:lvl4pPr>
            <a:lvl5pPr marL="2057400" indent="-228600" algn="l" rtl="0" eaLnBrk="0" fontAlgn="base" hangingPunct="0">
              <a:spcBef>
                <a:spcPct val="20000"/>
              </a:spcBef>
              <a:spcAft>
                <a:spcPct val="0"/>
              </a:spcAft>
              <a:buChar char="–"/>
              <a:defRPr kumimoji="1" sz="2000" baseline="0">
                <a:solidFill>
                  <a:srgbClr val="0000FF"/>
                </a:solidFill>
                <a:latin typeface="Times New Roman" panose="02020603050405020304" pitchFamily="18" charset="0"/>
                <a:ea typeface="標楷體" panose="03000509000000000000" pitchFamily="65" charset="-120"/>
                <a:cs typeface="+mn-cs"/>
              </a:defRPr>
            </a:lvl5pPr>
            <a:lvl6pPr marL="2514600" indent="-228600" algn="l" rtl="0" fontAlgn="base">
              <a:spcBef>
                <a:spcPct val="20000"/>
              </a:spcBef>
              <a:spcAft>
                <a:spcPct val="0"/>
              </a:spcAft>
              <a:buChar char="–"/>
              <a:defRPr kumimoji="1" sz="2000">
                <a:solidFill>
                  <a:srgbClr val="0000FF"/>
                </a:solidFill>
                <a:latin typeface="+mn-lt"/>
                <a:ea typeface="+mn-ea"/>
                <a:cs typeface="+mn-cs"/>
              </a:defRPr>
            </a:lvl6pPr>
            <a:lvl7pPr marL="2971800" indent="-228600" algn="l" rtl="0" fontAlgn="base">
              <a:spcBef>
                <a:spcPct val="20000"/>
              </a:spcBef>
              <a:spcAft>
                <a:spcPct val="0"/>
              </a:spcAft>
              <a:buChar char="–"/>
              <a:defRPr kumimoji="1" sz="2000">
                <a:solidFill>
                  <a:srgbClr val="0000FF"/>
                </a:solidFill>
                <a:latin typeface="+mn-lt"/>
                <a:ea typeface="+mn-ea"/>
                <a:cs typeface="+mn-cs"/>
              </a:defRPr>
            </a:lvl7pPr>
            <a:lvl8pPr marL="3429000" indent="-228600" algn="l" rtl="0" fontAlgn="base">
              <a:spcBef>
                <a:spcPct val="20000"/>
              </a:spcBef>
              <a:spcAft>
                <a:spcPct val="0"/>
              </a:spcAft>
              <a:buChar char="–"/>
              <a:defRPr kumimoji="1" sz="2000">
                <a:solidFill>
                  <a:srgbClr val="0000FF"/>
                </a:solidFill>
                <a:latin typeface="+mn-lt"/>
                <a:ea typeface="+mn-ea"/>
                <a:cs typeface="+mn-cs"/>
              </a:defRPr>
            </a:lvl8pPr>
            <a:lvl9pPr marL="3886200" indent="-228600" algn="l" rtl="0" fontAlgn="base">
              <a:spcBef>
                <a:spcPct val="20000"/>
              </a:spcBef>
              <a:spcAft>
                <a:spcPct val="0"/>
              </a:spcAft>
              <a:buChar char="–"/>
              <a:defRPr kumimoji="1" sz="2000">
                <a:solidFill>
                  <a:srgbClr val="0000FF"/>
                </a:solidFill>
                <a:latin typeface="+mn-lt"/>
                <a:ea typeface="+mn-ea"/>
                <a:cs typeface="+mn-cs"/>
              </a:defRPr>
            </a:lvl9pPr>
          </a:lstStyle>
          <a:p>
            <a:pPr algn="just"/>
            <a:r>
              <a:rPr lang="en-US" altLang="zh-TW" sz="2200" kern="0" dirty="0">
                <a:cs typeface="Times New Roman" panose="02020603050405020304" pitchFamily="18" charset="0"/>
              </a:rPr>
              <a:t>Based on the present method, 40 years ago, mathematical regularization methods for calculating the weakly singular integral, strong singular integral and hypersingular integral  are not necessary. </a:t>
            </a:r>
            <a:endParaRPr lang="en-US" altLang="zh-TW" sz="2000" kern="0" dirty="0">
              <a:cs typeface="Times New Roman" panose="02020603050405020304" pitchFamily="18" charset="0"/>
            </a:endParaRPr>
          </a:p>
          <a:p>
            <a:pPr marL="0" indent="0" algn="just">
              <a:buFontTx/>
              <a:buNone/>
            </a:pPr>
            <a:endParaRPr lang="en-US" altLang="zh-TW" sz="800" kern="0" dirty="0">
              <a:cs typeface="Times New Roman" panose="02020603050405020304" pitchFamily="18" charset="0"/>
            </a:endParaRPr>
          </a:p>
          <a:p>
            <a:pPr algn="just"/>
            <a:endParaRPr lang="en-US" altLang="zh-TW" sz="1500" kern="0" dirty="0">
              <a:cs typeface="Times New Roman" panose="02020603050405020304" pitchFamily="18" charset="0"/>
            </a:endParaRPr>
          </a:p>
        </p:txBody>
      </p:sp>
    </p:spTree>
    <p:extLst>
      <p:ext uri="{BB962C8B-B14F-4D97-AF65-F5344CB8AC3E}">
        <p14:creationId xmlns:p14="http://schemas.microsoft.com/office/powerpoint/2010/main" val="2516769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p:cNvPicPr>
            <a:picLocks noChangeAspect="1"/>
          </p:cNvPicPr>
          <p:nvPr/>
        </p:nvPicPr>
        <p:blipFill>
          <a:blip r:embed="rId2"/>
          <a:stretch>
            <a:fillRect/>
          </a:stretch>
        </p:blipFill>
        <p:spPr>
          <a:xfrm>
            <a:off x="824519" y="2215715"/>
            <a:ext cx="3234267" cy="2520000"/>
          </a:xfrm>
          <a:prstGeom prst="rect">
            <a:avLst/>
          </a:prstGeom>
        </p:spPr>
      </p:pic>
      <p:pic>
        <p:nvPicPr>
          <p:cNvPr id="25" name="圖片 24"/>
          <p:cNvPicPr>
            <a:picLocks noChangeAspect="1"/>
          </p:cNvPicPr>
          <p:nvPr/>
        </p:nvPicPr>
        <p:blipFill>
          <a:blip r:embed="rId3"/>
          <a:stretch>
            <a:fillRect/>
          </a:stretch>
        </p:blipFill>
        <p:spPr>
          <a:xfrm>
            <a:off x="4483750" y="2213573"/>
            <a:ext cx="3233208" cy="2520000"/>
          </a:xfrm>
          <a:prstGeom prst="rect">
            <a:avLst/>
          </a:prstGeom>
        </p:spPr>
      </p:pic>
      <p:pic>
        <p:nvPicPr>
          <p:cNvPr id="18" name="圖片 17">
            <a:extLst>
              <a:ext uri="{FF2B5EF4-FFF2-40B4-BE49-F238E27FC236}">
                <a16:creationId xmlns:a16="http://schemas.microsoft.com/office/drawing/2014/main" id="{CD1D9672-A8D7-444C-9EBC-5291BE2E5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463773" y="658923"/>
            <a:ext cx="1398667" cy="1367951"/>
          </a:xfrm>
          <a:prstGeom prst="rect">
            <a:avLst/>
          </a:prstGeom>
          <a:noFill/>
        </p:spPr>
      </p:pic>
      <p:sp>
        <p:nvSpPr>
          <p:cNvPr id="2" name="標題 1"/>
          <p:cNvSpPr>
            <a:spLocks noGrp="1"/>
          </p:cNvSpPr>
          <p:nvPr>
            <p:ph type="title"/>
          </p:nvPr>
        </p:nvSpPr>
        <p:spPr>
          <a:xfrm>
            <a:off x="762000" y="2924"/>
            <a:ext cx="7772400" cy="655999"/>
          </a:xfrm>
        </p:spPr>
        <p:txBody>
          <a:bodyPr>
            <a:normAutofit fontScale="90000"/>
          </a:bodyPr>
          <a:lstStyle/>
          <a:p>
            <a:r>
              <a:rPr lang="en-US" altLang="zh-TW" b="1" dirty="0">
                <a:latin typeface="Times New Roman" panose="02020603050405020304" pitchFamily="18" charset="0"/>
                <a:cs typeface="Times New Roman" panose="02020603050405020304" pitchFamily="18" charset="0"/>
              </a:rPr>
              <a:t>Surface displacement amplitudes </a:t>
            </a:r>
            <a:endParaRPr lang="zh-TW" altLang="en-US" b="1"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152400" y="630176"/>
            <a:ext cx="2857192" cy="369332"/>
          </a:xfrm>
          <a:prstGeom prst="rect">
            <a:avLst/>
          </a:prstGeom>
        </p:spPr>
        <p:txBody>
          <a:bodyPr wrap="none">
            <a:spAutoFit/>
          </a:bodyPr>
          <a:lstStyle/>
          <a:p>
            <a:pPr marL="214313" indent="-214313">
              <a:buFont typeface="Arial" panose="020B0604020202020204" pitchFamily="34" charset="0"/>
              <a:buChar char="•"/>
            </a:pPr>
            <a:r>
              <a:rPr lang="en-US" altLang="zh-TW" dirty="0">
                <a:solidFill>
                  <a:srgbClr val="0000FF"/>
                </a:solidFill>
                <a:latin typeface="Times New Roman" panose="02020603050405020304" pitchFamily="18" charset="0"/>
                <a:cs typeface="Times New Roman" panose="02020603050405020304" pitchFamily="18" charset="0"/>
              </a:rPr>
              <a:t>Case 1 (Semi-circular hill)</a:t>
            </a:r>
          </a:p>
        </p:txBody>
      </p:sp>
      <p:sp>
        <p:nvSpPr>
          <p:cNvPr id="21" name="矩形 20"/>
          <p:cNvSpPr/>
          <p:nvPr/>
        </p:nvSpPr>
        <p:spPr>
          <a:xfrm>
            <a:off x="20514" y="5803749"/>
            <a:ext cx="8267695" cy="461665"/>
          </a:xfrm>
          <a:prstGeom prst="rect">
            <a:avLst/>
          </a:prstGeom>
        </p:spPr>
        <p:txBody>
          <a:bodyPr wrap="square">
            <a:spAutoFit/>
          </a:bodyPr>
          <a:lstStyle/>
          <a:p>
            <a:pPr algn="just"/>
            <a:r>
              <a:rPr lang="en-US" altLang="zh-TW" sz="1200" dirty="0">
                <a:solidFill>
                  <a:srgbClr val="FF4343"/>
                </a:solidFill>
                <a:latin typeface="Times New Roman" panose="02020603050405020304" pitchFamily="18" charset="0"/>
                <a:cs typeface="Times New Roman" panose="02020603050405020304" pitchFamily="18" charset="0"/>
              </a:rPr>
              <a:t>J. T. Chen, J. W. Lee, C. F. Wu and I. L. Chen, SH-wave diffraction by a semi-circular hill revisited: A null-field boundary integral equation method using degenerate kernels, Soil </a:t>
            </a:r>
            <a:r>
              <a:rPr lang="en-US" altLang="zh-TW" sz="1200" dirty="0" err="1">
                <a:solidFill>
                  <a:srgbClr val="FF4343"/>
                </a:solidFill>
                <a:latin typeface="Times New Roman" panose="02020603050405020304" pitchFamily="18" charset="0"/>
                <a:cs typeface="Times New Roman" panose="02020603050405020304" pitchFamily="18" charset="0"/>
              </a:rPr>
              <a:t>Dyn</a:t>
            </a:r>
            <a:r>
              <a:rPr lang="en-US" altLang="zh-TW" sz="1200" dirty="0">
                <a:solidFill>
                  <a:srgbClr val="FF4343"/>
                </a:solidFill>
                <a:latin typeface="Times New Roman" panose="02020603050405020304" pitchFamily="18" charset="0"/>
                <a:cs typeface="Times New Roman" panose="02020603050405020304" pitchFamily="18" charset="0"/>
              </a:rPr>
              <a:t>. </a:t>
            </a:r>
            <a:r>
              <a:rPr lang="en-US" altLang="zh-TW" sz="1200" dirty="0" err="1">
                <a:solidFill>
                  <a:srgbClr val="FF4343"/>
                </a:solidFill>
                <a:latin typeface="Times New Roman" panose="02020603050405020304" pitchFamily="18" charset="0"/>
                <a:cs typeface="Times New Roman" panose="02020603050405020304" pitchFamily="18" charset="0"/>
              </a:rPr>
              <a:t>Earthq</a:t>
            </a:r>
            <a:r>
              <a:rPr lang="en-US" altLang="zh-TW" sz="1200" dirty="0">
                <a:solidFill>
                  <a:srgbClr val="FF4343"/>
                </a:solidFill>
                <a:latin typeface="Times New Roman" panose="02020603050405020304" pitchFamily="18" charset="0"/>
                <a:cs typeface="Times New Roman" panose="02020603050405020304" pitchFamily="18" charset="0"/>
              </a:rPr>
              <a:t>. Eng., Vol. 31, pp. 729-736, 2011.</a:t>
            </a:r>
          </a:p>
        </p:txBody>
      </p:sp>
      <p:pic>
        <p:nvPicPr>
          <p:cNvPr id="5" name="圖片 4">
            <a:extLst>
              <a:ext uri="{FF2B5EF4-FFF2-40B4-BE49-F238E27FC236}">
                <a16:creationId xmlns:a16="http://schemas.microsoft.com/office/drawing/2014/main" id="{10C0C851-DD8D-5AF6-E376-F75EF4708447}"/>
              </a:ext>
            </a:extLst>
          </p:cNvPr>
          <p:cNvPicPr>
            <a:picLocks noChangeAspect="1"/>
          </p:cNvPicPr>
          <p:nvPr/>
        </p:nvPicPr>
        <p:blipFill>
          <a:blip r:embed="rId5"/>
          <a:stretch>
            <a:fillRect/>
          </a:stretch>
        </p:blipFill>
        <p:spPr>
          <a:xfrm>
            <a:off x="3264119" y="695006"/>
            <a:ext cx="1668010" cy="1360745"/>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a:xfrm>
                <a:off x="6232260" y="1153405"/>
                <a:ext cx="762581" cy="525978"/>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solidFill>
                            <a:srgbClr val="000000"/>
                          </a:solidFill>
                          <a:latin typeface="Cambria Math" panose="02040503050406030204" pitchFamily="18" charset="0"/>
                        </a:rPr>
                        <m:t>𝜂</m:t>
                      </m:r>
                      <m:r>
                        <a:rPr lang="en-US" altLang="zh-TW" b="0" i="1" smtClean="0">
                          <a:solidFill>
                            <a:srgbClr val="000000"/>
                          </a:solidFill>
                          <a:latin typeface="Cambria Math" panose="02040503050406030204" pitchFamily="18" charset="0"/>
                        </a:rPr>
                        <m:t>=</m:t>
                      </m:r>
                      <m:f>
                        <m:fPr>
                          <m:ctrlPr>
                            <a:rPr lang="en-US" altLang="zh-TW" b="0" i="1" smtClean="0">
                              <a:solidFill>
                                <a:srgbClr val="000000"/>
                              </a:solidFill>
                              <a:latin typeface="Cambria Math" panose="02040503050406030204" pitchFamily="18" charset="0"/>
                            </a:rPr>
                          </m:ctrlPr>
                        </m:fPr>
                        <m:num>
                          <m:r>
                            <a:rPr lang="en-US" altLang="zh-TW" b="0" i="1" smtClean="0">
                              <a:solidFill>
                                <a:srgbClr val="000000"/>
                              </a:solidFill>
                              <a:latin typeface="Cambria Math" panose="02040503050406030204" pitchFamily="18" charset="0"/>
                            </a:rPr>
                            <m:t>𝑘𝑎</m:t>
                          </m:r>
                        </m:num>
                        <m:den>
                          <m:r>
                            <a:rPr lang="zh-TW" altLang="en-US" b="0" i="1" smtClean="0">
                              <a:solidFill>
                                <a:srgbClr val="000000"/>
                              </a:solidFill>
                              <a:latin typeface="Cambria Math" panose="02040503050406030204" pitchFamily="18" charset="0"/>
                            </a:rPr>
                            <m:t>𝜋</m:t>
                          </m:r>
                        </m:den>
                      </m:f>
                    </m:oMath>
                  </m:oMathPara>
                </a14:m>
                <a:endParaRPr lang="zh-TW" altLang="en-US" dirty="0">
                  <a:solidFill>
                    <a:srgbClr val="00000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6232260" y="1153405"/>
                <a:ext cx="762581" cy="525978"/>
              </a:xfrm>
              <a:prstGeom prst="rect">
                <a:avLst/>
              </a:prstGeom>
              <a:blipFill>
                <a:blip r:embed="rId7"/>
                <a:stretch>
                  <a:fillRect/>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340521" y="1293699"/>
                <a:ext cx="635623" cy="27699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000000"/>
                          </a:solidFill>
                          <a:latin typeface="Cambria Math" panose="02040503050406030204" pitchFamily="18" charset="0"/>
                        </a:rPr>
                        <m:t>𝑎</m:t>
                      </m:r>
                      <m:r>
                        <a:rPr lang="en-US" altLang="zh-TW" b="0" i="1" smtClean="0">
                          <a:solidFill>
                            <a:srgbClr val="000000"/>
                          </a:solidFill>
                          <a:latin typeface="Cambria Math" panose="02040503050406030204" pitchFamily="18" charset="0"/>
                        </a:rPr>
                        <m:t>=1</m:t>
                      </m:r>
                    </m:oMath>
                  </m:oMathPara>
                </a14:m>
                <a:endParaRPr lang="zh-TW" altLang="en-US" dirty="0">
                  <a:solidFill>
                    <a:srgbClr val="000000"/>
                  </a:solidFill>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5340521" y="1293699"/>
                <a:ext cx="635623" cy="276999"/>
              </a:xfrm>
              <a:prstGeom prst="rect">
                <a:avLst/>
              </a:prstGeom>
              <a:blipFill>
                <a:blip r:embed="rId8"/>
                <a:stretch>
                  <a:fillRect l="-3846" r="-7692" b="-10870"/>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716958" y="1193113"/>
                <a:ext cx="89229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solidFill>
                                <a:srgbClr val="000000"/>
                              </a:solidFill>
                              <a:latin typeface="Cambria Math" panose="02040503050406030204" pitchFamily="18" charset="0"/>
                            </a:rPr>
                          </m:ctrlPr>
                        </m:sSubPr>
                        <m:e>
                          <m:r>
                            <a:rPr lang="en-US" altLang="zh-TW" b="0" i="1" smtClean="0">
                              <a:solidFill>
                                <a:srgbClr val="000000"/>
                              </a:solidFill>
                              <a:latin typeface="Cambria Math" panose="02040503050406030204" pitchFamily="18" charset="0"/>
                            </a:rPr>
                            <m:t>𝑁</m:t>
                          </m:r>
                        </m:e>
                        <m:sub>
                          <m:r>
                            <a:rPr lang="en-US" altLang="zh-TW" b="0" i="1" smtClean="0">
                              <a:solidFill>
                                <a:srgbClr val="000000"/>
                              </a:solidFill>
                              <a:latin typeface="Cambria Math" panose="02040503050406030204" pitchFamily="18" charset="0"/>
                            </a:rPr>
                            <m:t>𝑔</m:t>
                          </m:r>
                        </m:sub>
                      </m:sSub>
                      <m:r>
                        <a:rPr lang="en-US" altLang="zh-TW" b="0" i="1" smtClean="0">
                          <a:solidFill>
                            <a:srgbClr val="000000"/>
                          </a:solidFill>
                          <a:latin typeface="Cambria Math" panose="02040503050406030204" pitchFamily="18" charset="0"/>
                        </a:rPr>
                        <m:t>=</m:t>
                      </m:r>
                      <m:r>
                        <a:rPr lang="en-US" altLang="zh-TW" i="1">
                          <a:solidFill>
                            <a:srgbClr val="000000"/>
                          </a:solidFill>
                          <a:latin typeface="Cambria Math" panose="02040503050406030204" pitchFamily="18" charset="0"/>
                        </a:rPr>
                        <m:t>8</m:t>
                      </m:r>
                      <m:r>
                        <a:rPr lang="en-US" altLang="zh-TW" b="0" i="0" smtClean="0">
                          <a:solidFill>
                            <a:srgbClr val="000000"/>
                          </a:solidFill>
                          <a:latin typeface="Cambria Math" panose="02040503050406030204" pitchFamily="18" charset="0"/>
                        </a:rPr>
                        <m:t>2</m:t>
                      </m:r>
                    </m:oMath>
                  </m:oMathPara>
                </a14:m>
                <a:endParaRPr lang="zh-TW" altLang="en-US" dirty="0">
                  <a:solidFill>
                    <a:srgbClr val="000000"/>
                  </a:solidFill>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7716958" y="1193113"/>
                <a:ext cx="892296" cy="299569"/>
              </a:xfrm>
              <a:prstGeom prst="rect">
                <a:avLst/>
              </a:prstGeom>
              <a:blipFill>
                <a:blip r:embed="rId9"/>
                <a:stretch>
                  <a:fillRect l="-4795" r="-4795" b="-22449"/>
                </a:stretch>
              </a:blipFill>
              <a:ln w="19050">
                <a:noFill/>
              </a:ln>
            </p:spPr>
            <p:txBody>
              <a:bodyPr/>
              <a:lstStyle/>
              <a:p>
                <a:r>
                  <a:rPr lang="zh-TW" altLang="en-US">
                    <a:noFill/>
                  </a:rPr>
                  <a:t> </a:t>
                </a:r>
              </a:p>
            </p:txBody>
          </p:sp>
        </mc:Fallback>
      </mc:AlternateContent>
      <p:graphicFrame>
        <p:nvGraphicFramePr>
          <p:cNvPr id="19" name="物件 18">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2122995" y="4885439"/>
          <a:ext cx="827088" cy="773112"/>
        </p:xfrm>
        <a:graphic>
          <a:graphicData uri="http://schemas.openxmlformats.org/presentationml/2006/ole">
            <mc:AlternateContent xmlns:mc="http://schemas.openxmlformats.org/markup-compatibility/2006">
              <mc:Choice xmlns:v="urn:schemas-microsoft-com:vml" Requires="v">
                <p:oleObj name="Equation" r:id="rId10" imgW="558720" imgH="520560" progId="Equation.DSMT4">
                  <p:embed/>
                </p:oleObj>
              </mc:Choice>
              <mc:Fallback>
                <p:oleObj name="Equation" r:id="rId10" imgW="558720" imgH="520560" progId="Equation.DSMT4">
                  <p:embed/>
                  <p:pic>
                    <p:nvPicPr>
                      <p:cNvPr id="19" name="物件 18">
                        <a:extLst>
                          <a:ext uri="{FF2B5EF4-FFF2-40B4-BE49-F238E27FC236}">
                            <a16:creationId xmlns:a16="http://schemas.microsoft.com/office/drawing/2014/main" id="{0DEB4946-6191-475D-8468-3804676452DA}"/>
                          </a:ext>
                        </a:extLst>
                      </p:cNvPr>
                      <p:cNvPicPr/>
                      <p:nvPr/>
                    </p:nvPicPr>
                    <p:blipFill>
                      <a:blip r:embed="rId11"/>
                      <a:stretch>
                        <a:fillRect/>
                      </a:stretch>
                    </p:blipFill>
                    <p:spPr>
                      <a:xfrm>
                        <a:off x="2122995" y="4885439"/>
                        <a:ext cx="827088" cy="773112"/>
                      </a:xfrm>
                      <a:prstGeom prst="rect">
                        <a:avLst/>
                      </a:prstGeom>
                      <a:noFill/>
                      <a:ln w="19050">
                        <a:noFill/>
                      </a:ln>
                    </p:spPr>
                  </p:pic>
                </p:oleObj>
              </mc:Fallback>
            </mc:AlternateContent>
          </a:graphicData>
        </a:graphic>
      </p:graphicFrame>
      <p:graphicFrame>
        <p:nvGraphicFramePr>
          <p:cNvPr id="26" name="物件 25">
            <a:extLst>
              <a:ext uri="{FF2B5EF4-FFF2-40B4-BE49-F238E27FC236}">
                <a16:creationId xmlns:a16="http://schemas.microsoft.com/office/drawing/2014/main" id="{0DEB4946-6191-475D-8468-3804676452DA}"/>
              </a:ext>
            </a:extLst>
          </p:cNvPr>
          <p:cNvGraphicFramePr>
            <a:graphicFrameLocks noChangeAspect="1"/>
          </p:cNvGraphicFramePr>
          <p:nvPr/>
        </p:nvGraphicFramePr>
        <p:xfrm>
          <a:off x="5704395" y="4770370"/>
          <a:ext cx="827088" cy="773112"/>
        </p:xfrm>
        <a:graphic>
          <a:graphicData uri="http://schemas.openxmlformats.org/presentationml/2006/ole">
            <mc:AlternateContent xmlns:mc="http://schemas.openxmlformats.org/markup-compatibility/2006">
              <mc:Choice xmlns:v="urn:schemas-microsoft-com:vml" Requires="v">
                <p:oleObj name="Equation" r:id="rId12" imgW="558720" imgH="520560" progId="Equation.DSMT4">
                  <p:embed/>
                </p:oleObj>
              </mc:Choice>
              <mc:Fallback>
                <p:oleObj name="Equation" r:id="rId12" imgW="558720" imgH="520560" progId="Equation.DSMT4">
                  <p:embed/>
                  <p:pic>
                    <p:nvPicPr>
                      <p:cNvPr id="26" name="物件 25">
                        <a:extLst>
                          <a:ext uri="{FF2B5EF4-FFF2-40B4-BE49-F238E27FC236}">
                            <a16:creationId xmlns:a16="http://schemas.microsoft.com/office/drawing/2014/main" id="{0DEB4946-6191-475D-8468-3804676452DA}"/>
                          </a:ext>
                        </a:extLst>
                      </p:cNvPr>
                      <p:cNvPicPr/>
                      <p:nvPr/>
                    </p:nvPicPr>
                    <p:blipFill>
                      <a:blip r:embed="rId13"/>
                      <a:stretch>
                        <a:fillRect/>
                      </a:stretch>
                    </p:blipFill>
                    <p:spPr>
                      <a:xfrm>
                        <a:off x="5704395" y="4770370"/>
                        <a:ext cx="827088" cy="773112"/>
                      </a:xfrm>
                      <a:prstGeom prst="rect">
                        <a:avLst/>
                      </a:prstGeom>
                      <a:noFill/>
                      <a:ln w="19050">
                        <a:noFill/>
                      </a:ln>
                    </p:spPr>
                  </p:pic>
                </p:oleObj>
              </mc:Fallback>
            </mc:AlternateContent>
          </a:graphicData>
        </a:graphic>
      </p:graphicFrame>
    </p:spTree>
    <p:extLst>
      <p:ext uri="{BB962C8B-B14F-4D97-AF65-F5344CB8AC3E}">
        <p14:creationId xmlns:p14="http://schemas.microsoft.com/office/powerpoint/2010/main" val="54423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FF0000"/>
                </a:solidFill>
                <a:latin typeface="+mj-lt"/>
              </a:rPr>
              <a:t>Introduction</a:t>
            </a:r>
          </a:p>
          <a:p>
            <a:pPr marL="685800" indent="-685800">
              <a:buFont typeface="Wingdings" panose="05000000000000000000" pitchFamily="2" charset="2"/>
              <a:buChar char="u"/>
              <a:defRPr/>
            </a:pPr>
            <a:r>
              <a:rPr lang="en-US" altLang="zh-TW" sz="4800" dirty="0">
                <a:solidFill>
                  <a:srgbClr val="0000FF"/>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3386928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B3FACEB7-1B18-493A-A0F7-AE30D14C316A}"/>
              </a:ext>
            </a:extLst>
          </p:cNvPr>
          <p:cNvSpPr>
            <a:spLocks noGrp="1"/>
          </p:cNvSpPr>
          <p:nvPr>
            <p:ph type="dt" sz="half" idx="10"/>
          </p:nvPr>
        </p:nvSpPr>
        <p:spPr/>
        <p:txBody>
          <a:bodyPr/>
          <a:lstStyle/>
          <a:p>
            <a:pPr>
              <a:defRPr/>
            </a:pPr>
            <a:r>
              <a:rPr lang="en-US" altLang="zh-TW"/>
              <a:t>2025/07/03</a:t>
            </a:r>
            <a:endParaRPr lang="en-US" altLang="zh-TW" dirty="0"/>
          </a:p>
        </p:txBody>
      </p:sp>
      <p:sp>
        <p:nvSpPr>
          <p:cNvPr id="6" name="矩形 5">
            <a:extLst>
              <a:ext uri="{FF2B5EF4-FFF2-40B4-BE49-F238E27FC236}">
                <a16:creationId xmlns:a16="http://schemas.microsoft.com/office/drawing/2014/main" id="{829C1D6C-DF4C-4E53-8F8C-79B034BD5CE9}"/>
              </a:ext>
            </a:extLst>
          </p:cNvPr>
          <p:cNvSpPr/>
          <p:nvPr/>
        </p:nvSpPr>
        <p:spPr>
          <a:xfrm>
            <a:off x="106316" y="1219200"/>
            <a:ext cx="8931370" cy="4648200"/>
          </a:xfrm>
          <a:prstGeom prst="rect">
            <a:avLst/>
          </a:prstGeom>
          <a:noFill/>
          <a:ln w="19050">
            <a:noFill/>
          </a:ln>
        </p:spPr>
        <p:txBody>
          <a:bodyPr wrap="square">
            <a:noAutofit/>
          </a:bodyPr>
          <a:lstStyle/>
          <a:p>
            <a:pPr marL="457200" indent="-457200" algn="just" eaLnBrk="1" fontAlgn="auto">
              <a:lnSpc>
                <a:spcPct val="120000"/>
              </a:lnSpc>
              <a:spcBef>
                <a:spcPts val="0"/>
              </a:spcBef>
              <a:spcAft>
                <a:spcPts val="0"/>
              </a:spcAft>
              <a:buFont typeface="+mj-lt"/>
              <a:buAutoNum type="arabicPeriod"/>
            </a:pPr>
            <a:r>
              <a:rPr kumimoji="0" lang="en-US" altLang="zh-TW" sz="24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BIQM is successfully extended to orthotropic cases. </a:t>
            </a:r>
          </a:p>
          <a:p>
            <a:pPr marL="457200" indent="-457200" algn="just" eaLnBrk="1" fontAlgn="auto">
              <a:lnSpc>
                <a:spcPct val="120000"/>
              </a:lnSpc>
              <a:spcBef>
                <a:spcPts val="0"/>
              </a:spcBef>
              <a:spcAft>
                <a:spcPts val="0"/>
              </a:spcAft>
              <a:buFont typeface="+mj-lt"/>
              <a:buAutoNum type="arabicPeriod"/>
            </a:pPr>
            <a:r>
              <a:rPr kumimoji="0" lang="en-US" altLang="zh-TW" sz="24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By introducing the adaptive exact solution, the singular integral in the sense of Cauchy principal value was skillfully calculated. </a:t>
            </a:r>
          </a:p>
          <a:p>
            <a:pPr marL="457200" indent="-457200" algn="just" eaLnBrk="1" fontAlgn="auto">
              <a:lnSpc>
                <a:spcPct val="120000"/>
              </a:lnSpc>
              <a:spcBef>
                <a:spcPts val="0"/>
              </a:spcBef>
              <a:spcAft>
                <a:spcPts val="0"/>
              </a:spcAft>
              <a:buFont typeface="+mj-lt"/>
              <a:buAutoNum type="arabicPeriod"/>
            </a:pPr>
            <a:r>
              <a:rPr kumimoji="0" lang="en-US" altLang="zh-TW" sz="24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mesh generation on the boundary was not required in the mode preparation.</a:t>
            </a:r>
          </a:p>
          <a:p>
            <a:pPr marL="457200" indent="-457200" algn="just" eaLnBrk="1" fontAlgn="auto">
              <a:lnSpc>
                <a:spcPct val="120000"/>
              </a:lnSpc>
              <a:spcBef>
                <a:spcPts val="0"/>
              </a:spcBef>
              <a:spcAft>
                <a:spcPts val="0"/>
              </a:spcAft>
              <a:buFont typeface="+mj-lt"/>
              <a:buAutoNum type="arabicPeriod"/>
            </a:pPr>
            <a:r>
              <a:rPr kumimoji="0" lang="en-US" altLang="zh-TW" sz="24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algebraic equation was obtained by collocating only the boundary points through the use of the Gaussian point.</a:t>
            </a:r>
          </a:p>
          <a:p>
            <a:pPr marL="457200" indent="-457200" algn="just" eaLnBrk="1" fontAlgn="auto">
              <a:lnSpc>
                <a:spcPct val="120000"/>
              </a:lnSpc>
              <a:spcBef>
                <a:spcPts val="0"/>
              </a:spcBef>
              <a:spcAft>
                <a:spcPts val="0"/>
              </a:spcAft>
              <a:buFont typeface="+mj-lt"/>
              <a:buAutoNum type="arabicPeriod"/>
            </a:pPr>
            <a:r>
              <a:rPr kumimoji="0" lang="en-US" altLang="zh-TW" sz="2400"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The BIQM is a semi-analytical method.</a:t>
            </a:r>
          </a:p>
          <a:p>
            <a:pPr marL="457200" indent="-457200" algn="just" eaLnBrk="1" fontAlgn="auto">
              <a:lnSpc>
                <a:spcPct val="120000"/>
              </a:lnSpc>
              <a:spcBef>
                <a:spcPts val="0"/>
              </a:spcBef>
              <a:spcAft>
                <a:spcPts val="0"/>
              </a:spcAft>
              <a:buFont typeface="+mj-lt"/>
              <a:buAutoNum type="arabicPeriod"/>
            </a:pPr>
            <a:endParaRPr kumimoji="0" lang="zh-TW" altLang="en-US" dirty="0">
              <a:solidFill>
                <a:srgbClr val="0000FF"/>
              </a:solidFill>
              <a:latin typeface="Times New Roman"/>
              <a:ea typeface="標楷體"/>
            </a:endParaRPr>
          </a:p>
          <a:p>
            <a:pPr marL="457200" indent="-457200" algn="just" eaLnBrk="1" fontAlgn="auto">
              <a:lnSpc>
                <a:spcPct val="120000"/>
              </a:lnSpc>
              <a:spcBef>
                <a:spcPts val="0"/>
              </a:spcBef>
              <a:spcAft>
                <a:spcPts val="0"/>
              </a:spcAft>
              <a:buFont typeface="+mj-lt"/>
              <a:buAutoNum type="arabicPeriod"/>
            </a:pPr>
            <a:endParaRPr kumimoji="0" lang="en-US" altLang="zh-TW" sz="16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A1984B7A-6C90-4721-9895-973745B9D68E}"/>
              </a:ext>
            </a:extLst>
          </p:cNvPr>
          <p:cNvSpPr txBox="1"/>
          <p:nvPr/>
        </p:nvSpPr>
        <p:spPr>
          <a:xfrm>
            <a:off x="402652" y="106233"/>
            <a:ext cx="8338703" cy="830997"/>
          </a:xfrm>
          <a:prstGeom prst="rect">
            <a:avLst/>
          </a:prstGeom>
          <a:noFill/>
        </p:spPr>
        <p:txBody>
          <a:bodyPr wrap="square" rtlCol="0">
            <a:spAutoFit/>
          </a:bodyPr>
          <a:lstStyle/>
          <a:p>
            <a:pPr algn="ctr" eaLnBrk="1" fontAlgn="auto" hangingPunct="1">
              <a:spcBef>
                <a:spcPts val="0"/>
              </a:spcBef>
              <a:spcAft>
                <a:spcPts val="0"/>
              </a:spcAft>
            </a:pPr>
            <a:r>
              <a:rPr kumimoji="0" lang="en-US" altLang="zh-TW" sz="4800" b="1" dirty="0">
                <a:solidFill>
                  <a:schemeClr val="tx2"/>
                </a:solidFill>
                <a:latin typeface="Times New Roman"/>
                <a:ea typeface="標楷體"/>
              </a:rPr>
              <a:t>Conclusions</a:t>
            </a:r>
            <a:endParaRPr kumimoji="0" lang="zh-TW" altLang="en-US" sz="4800" b="1" dirty="0">
              <a:solidFill>
                <a:schemeClr val="tx2"/>
              </a:solidFill>
              <a:latin typeface="Times New Roman"/>
              <a:ea typeface="標楷體"/>
            </a:endParaRPr>
          </a:p>
        </p:txBody>
      </p:sp>
    </p:spTree>
    <p:extLst>
      <p:ext uri="{BB962C8B-B14F-4D97-AF65-F5344CB8AC3E}">
        <p14:creationId xmlns:p14="http://schemas.microsoft.com/office/powerpoint/2010/main" val="305175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74933" y="34389"/>
            <a:ext cx="7772400" cy="669650"/>
          </a:xfrm>
        </p:spPr>
        <p:txBody>
          <a:bodyPr>
            <a:normAutofit/>
          </a:bodyPr>
          <a:lstStyle/>
          <a:p>
            <a:pPr>
              <a:spcBef>
                <a:spcPct val="50000"/>
              </a:spcBef>
            </a:pPr>
            <a:r>
              <a:rPr lang="en-US" altLang="zh-TW" sz="3600" b="1" dirty="0">
                <a:latin typeface="Times New Roman" panose="02020603050405020304" pitchFamily="18" charset="0"/>
                <a:cs typeface="Times New Roman" panose="02020603050405020304" pitchFamily="18" charset="0"/>
              </a:rPr>
              <a:t>Decomposition of scattering problem</a:t>
            </a:r>
          </a:p>
        </p:txBody>
      </p:sp>
      <p:sp>
        <p:nvSpPr>
          <p:cNvPr id="32" name="矩形 31"/>
          <p:cNvSpPr/>
          <p:nvPr/>
        </p:nvSpPr>
        <p:spPr>
          <a:xfrm>
            <a:off x="152400" y="752821"/>
            <a:ext cx="3743333" cy="369332"/>
          </a:xfrm>
          <a:prstGeom prst="rect">
            <a:avLst/>
          </a:prstGeom>
        </p:spPr>
        <p:txBody>
          <a:bodyPr wrap="none">
            <a:spAutoFit/>
          </a:bodyPr>
          <a:lstStyle/>
          <a:p>
            <a:pPr algn="ctr"/>
            <a:r>
              <a:rPr lang="en-US" altLang="zh-TW" dirty="0">
                <a:latin typeface="Times New Roman" panose="02020603050405020304" pitchFamily="18" charset="0"/>
                <a:cs typeface="Times New Roman" panose="02020603050405020304" pitchFamily="18" charset="0"/>
              </a:rPr>
              <a:t>Boundary Integral Quadrature Method</a:t>
            </a:r>
          </a:p>
        </p:txBody>
      </p:sp>
      <p:grpSp>
        <p:nvGrpSpPr>
          <p:cNvPr id="8" name="群組 7"/>
          <p:cNvGrpSpPr/>
          <p:nvPr/>
        </p:nvGrpSpPr>
        <p:grpSpPr>
          <a:xfrm>
            <a:off x="203321" y="1389375"/>
            <a:ext cx="5577922" cy="1310348"/>
            <a:chOff x="910290" y="1729058"/>
            <a:chExt cx="7437229" cy="1747131"/>
          </a:xfrm>
        </p:grpSpPr>
        <p:grpSp>
          <p:nvGrpSpPr>
            <p:cNvPr id="7" name="群組 6"/>
            <p:cNvGrpSpPr/>
            <p:nvPr/>
          </p:nvGrpSpPr>
          <p:grpSpPr>
            <a:xfrm>
              <a:off x="910290" y="1729059"/>
              <a:ext cx="6965839" cy="1747130"/>
              <a:chOff x="910290" y="1729059"/>
              <a:chExt cx="6965839" cy="1747130"/>
            </a:xfrm>
          </p:grpSpPr>
          <p:sp>
            <p:nvSpPr>
              <p:cNvPr id="34" name="文字方塊 33">
                <a:extLst>
                  <a:ext uri="{FF2B5EF4-FFF2-40B4-BE49-F238E27FC236}">
                    <a16:creationId xmlns:a16="http://schemas.microsoft.com/office/drawing/2014/main" id="{E9F48C05-EACB-4688-89E7-E818D0D1BA03}"/>
                  </a:ext>
                </a:extLst>
              </p:cNvPr>
              <p:cNvSpPr txBox="1"/>
              <p:nvPr/>
            </p:nvSpPr>
            <p:spPr>
              <a:xfrm>
                <a:off x="910290" y="1729059"/>
                <a:ext cx="1728593" cy="369332"/>
              </a:xfrm>
              <a:prstGeom prst="rect">
                <a:avLst/>
              </a:prstGeom>
              <a:noFill/>
            </p:spPr>
            <p:txBody>
              <a:bodyPr wrap="none" rtlCol="0">
                <a:spAutoFit/>
              </a:bodyPr>
              <a:lstStyle/>
              <a:p>
                <a:r>
                  <a:rPr lang="en-US" altLang="zh-TW" sz="1200" b="1"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Interior problem</a:t>
                </a:r>
                <a:endParaRPr lang="zh-TW" altLang="en-US" sz="1200" b="1"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0124D168-D5C9-4E56-B5CF-F2C9FE59A331}"/>
                      </a:ext>
                    </a:extLst>
                  </p:cNvPr>
                  <p:cNvSpPr txBox="1"/>
                  <p:nvPr/>
                </p:nvSpPr>
                <p:spPr>
                  <a:xfrm>
                    <a:off x="910290" y="2016826"/>
                    <a:ext cx="6678496" cy="626583"/>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altLang="zh-TW" sz="1200" i="1" smtClean="0">
                              <a:solidFill>
                                <a:srgbClr val="0000FF"/>
                              </a:solidFill>
                              <a:latin typeface="Cambria Math" panose="02040503050406030204" pitchFamily="18" charset="0"/>
                              <a:cs typeface="Times New Roman" panose="02020603050405020304" pitchFamily="18" charset="0"/>
                            </a:rPr>
                            <m:t>0=</m:t>
                          </m:r>
                          <m:nary>
                            <m:naryPr>
                              <m:limLoc m:val="subSup"/>
                              <m:supHide m:val="on"/>
                              <m:ctrlPr>
                                <a:rPr lang="zh-TW" altLang="en-US" sz="1200" i="1">
                                  <a:solidFill>
                                    <a:srgbClr val="0000FF"/>
                                  </a:solidFill>
                                  <a:latin typeface="Cambria Math" panose="02040503050406030204" pitchFamily="18" charset="0"/>
                                </a:rPr>
                              </m:ctrlPr>
                            </m:naryPr>
                            <m:sub>
                              <m:r>
                                <a:rPr lang="en-US" altLang="zh-TW" sz="1200" i="1" dirty="0">
                                  <a:solidFill>
                                    <a:srgbClr val="0000FF"/>
                                  </a:solidFill>
                                  <a:latin typeface="Cambria Math" panose="02040503050406030204" pitchFamily="18" charset="0"/>
                                </a:rPr>
                                <m:t>𝐵</m:t>
                              </m:r>
                            </m:sub>
                            <m:sup/>
                            <m:e>
                              <m:r>
                                <a:rPr lang="en-US" altLang="zh-TW" sz="1200" i="1">
                                  <a:solidFill>
                                    <a:srgbClr val="0000FF"/>
                                  </a:solidFill>
                                  <a:latin typeface="Cambria Math" panose="02040503050406030204" pitchFamily="18" charset="0"/>
                                </a:rPr>
                                <m:t>𝑇</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r>
                                    <a:rPr lang="zh-TW" altLang="en-US" sz="1200">
                                      <a:solidFill>
                                        <a:srgbClr val="0000FF"/>
                                      </a:solidFill>
                                      <a:latin typeface="Cambria Math" panose="02040503050406030204" pitchFamily="18" charset="0"/>
                                    </a:rPr>
                                    <m:t>,</m:t>
                                  </m:r>
                                  <m:r>
                                    <a:rPr lang="zh-TW" altLang="en-US" sz="1200" b="1">
                                      <a:solidFill>
                                        <a:srgbClr val="0000FF"/>
                                      </a:solidFill>
                                      <a:latin typeface="Cambria Math" panose="02040503050406030204" pitchFamily="18" charset="0"/>
                                    </a:rPr>
                                    <m:t>𝐱</m:t>
                                  </m:r>
                                </m:e>
                              </m:d>
                              <m:d>
                                <m:dPr>
                                  <m:begChr m:val="["/>
                                  <m:endChr m:val="]"/>
                                  <m:ctrlPr>
                                    <a:rPr lang="zh-TW" altLang="en-US" sz="1200" b="1" i="1">
                                      <a:solidFill>
                                        <a:srgbClr val="0000FF"/>
                                      </a:solidFill>
                                      <a:latin typeface="Cambria Math" panose="02040503050406030204" pitchFamily="18" charset="0"/>
                                    </a:rPr>
                                  </m:ctrlPr>
                                </m:dPr>
                                <m:e>
                                  <m:r>
                                    <a:rPr lang="en-US" altLang="zh-TW" sz="1200" i="1">
                                      <a:solidFill>
                                        <a:srgbClr val="0000FF"/>
                                      </a:solidFill>
                                      <a:latin typeface="Cambria Math" panose="02040503050406030204" pitchFamily="18" charset="0"/>
                                    </a:rPr>
                                    <m:t>𝑢</m:t>
                                  </m:r>
                                  <m:d>
                                    <m:dPr>
                                      <m:ctrlPr>
                                        <a:rPr lang="zh-TW" altLang="en-US" sz="1200" b="1"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r>
                                    <a:rPr lang="zh-TW" altLang="en-US" sz="1200">
                                      <a:solidFill>
                                        <a:srgbClr val="0000FF"/>
                                      </a:solidFill>
                                      <a:latin typeface="Cambria Math" panose="02040503050406030204" pitchFamily="18" charset="0"/>
                                    </a:rPr>
                                    <m:t>−</m:t>
                                  </m:r>
                                  <m:r>
                                    <a:rPr lang="en-US" altLang="zh-TW" sz="1200" i="1">
                                      <a:solidFill>
                                        <a:srgbClr val="0000FF"/>
                                      </a:solidFill>
                                      <a:latin typeface="Cambria Math" panose="02040503050406030204" pitchFamily="18" charset="0"/>
                                    </a:rPr>
                                    <m:t>𝑤</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d>
                              <m:r>
                                <a:rPr lang="zh-TW" altLang="en-US" sz="1200" i="1">
                                  <a:solidFill>
                                    <a:srgbClr val="0000FF"/>
                                  </a:solidFill>
                                  <a:latin typeface="Cambria Math" panose="02040503050406030204" pitchFamily="18" charset="0"/>
                                </a:rPr>
                                <m:t>𝑑𝐵</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nary>
                          <m:r>
                            <a:rPr lang="zh-TW" altLang="en-US" sz="1200">
                              <a:solidFill>
                                <a:srgbClr val="0000FF"/>
                              </a:solidFill>
                              <a:latin typeface="Cambria Math" panose="02040503050406030204" pitchFamily="18" charset="0"/>
                            </a:rPr>
                            <m:t>−</m:t>
                          </m:r>
                          <m:nary>
                            <m:naryPr>
                              <m:limLoc m:val="subSup"/>
                              <m:supHide m:val="on"/>
                              <m:ctrlPr>
                                <a:rPr lang="zh-TW" altLang="en-US" sz="1200" i="1">
                                  <a:solidFill>
                                    <a:srgbClr val="0000FF"/>
                                  </a:solidFill>
                                  <a:latin typeface="Cambria Math" panose="02040503050406030204" pitchFamily="18" charset="0"/>
                                </a:rPr>
                              </m:ctrlPr>
                            </m:naryPr>
                            <m:sub>
                              <m:r>
                                <a:rPr lang="en-US" altLang="zh-TW" sz="1200" i="1" dirty="0">
                                  <a:solidFill>
                                    <a:srgbClr val="0000FF"/>
                                  </a:solidFill>
                                  <a:latin typeface="Cambria Math" panose="02040503050406030204" pitchFamily="18" charset="0"/>
                                </a:rPr>
                                <m:t>𝐵</m:t>
                              </m:r>
                            </m:sub>
                            <m:sup/>
                            <m:e>
                              <m:r>
                                <a:rPr lang="en-US" altLang="zh-TW" sz="1200" i="1">
                                  <a:solidFill>
                                    <a:srgbClr val="0000FF"/>
                                  </a:solidFill>
                                  <a:latin typeface="Cambria Math" panose="02040503050406030204" pitchFamily="18" charset="0"/>
                                </a:rPr>
                                <m:t>𝑈</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r>
                                    <a:rPr lang="zh-TW" altLang="en-US" sz="1200">
                                      <a:solidFill>
                                        <a:srgbClr val="0000FF"/>
                                      </a:solidFill>
                                      <a:latin typeface="Cambria Math" panose="02040503050406030204" pitchFamily="18" charset="0"/>
                                    </a:rPr>
                                    <m:t>,</m:t>
                                  </m:r>
                                  <m:r>
                                    <a:rPr lang="zh-TW" altLang="en-US" sz="1200" b="1">
                                      <a:solidFill>
                                        <a:srgbClr val="0000FF"/>
                                      </a:solidFill>
                                      <a:latin typeface="Cambria Math" panose="02040503050406030204" pitchFamily="18" charset="0"/>
                                    </a:rPr>
                                    <m:t>𝐱</m:t>
                                  </m:r>
                                </m:e>
                              </m:d>
                              <m:d>
                                <m:dPr>
                                  <m:begChr m:val="["/>
                                  <m:endChr m:val="]"/>
                                  <m:ctrlPr>
                                    <a:rPr lang="zh-TW" altLang="en-US" sz="1200" i="1">
                                      <a:solidFill>
                                        <a:srgbClr val="0000FF"/>
                                      </a:solidFill>
                                      <a:latin typeface="Cambria Math" panose="02040503050406030204" pitchFamily="18" charset="0"/>
                                    </a:rPr>
                                  </m:ctrlPr>
                                </m:dPr>
                                <m:e>
                                  <m:r>
                                    <a:rPr lang="en-US" altLang="zh-TW" sz="1200" i="1">
                                      <a:solidFill>
                                        <a:srgbClr val="0000FF"/>
                                      </a:solidFill>
                                      <a:latin typeface="Cambria Math" panose="02040503050406030204" pitchFamily="18" charset="0"/>
                                    </a:rPr>
                                    <m:t>𝑡</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r>
                                    <a:rPr lang="zh-TW" altLang="en-US" sz="1200">
                                      <a:solidFill>
                                        <a:srgbClr val="0000FF"/>
                                      </a:solidFill>
                                      <a:latin typeface="Cambria Math" panose="02040503050406030204" pitchFamily="18" charset="0"/>
                                    </a:rPr>
                                    <m:t>−</m:t>
                                  </m:r>
                                  <m:sSub>
                                    <m:sSubPr>
                                      <m:ctrlPr>
                                        <a:rPr lang="en-US" altLang="zh-TW" sz="1200" i="1">
                                          <a:solidFill>
                                            <a:srgbClr val="0000FF"/>
                                          </a:solidFill>
                                          <a:latin typeface="Cambria Math" panose="02040503050406030204" pitchFamily="18" charset="0"/>
                                        </a:rPr>
                                      </m:ctrlPr>
                                    </m:sSubPr>
                                    <m:e>
                                      <m:r>
                                        <a:rPr lang="en-US" altLang="zh-TW" sz="1200" i="1">
                                          <a:solidFill>
                                            <a:srgbClr val="0000FF"/>
                                          </a:solidFill>
                                          <a:latin typeface="Cambria Math" panose="02040503050406030204" pitchFamily="18" charset="0"/>
                                        </a:rPr>
                                        <m:t>𝑤</m:t>
                                      </m:r>
                                    </m:e>
                                    <m:sub>
                                      <m:r>
                                        <a:rPr lang="en-US" altLang="zh-TW" sz="1200" i="1">
                                          <a:solidFill>
                                            <a:srgbClr val="0000FF"/>
                                          </a:solidFill>
                                          <a:latin typeface="Cambria Math" panose="02040503050406030204" pitchFamily="18" charset="0"/>
                                        </a:rPr>
                                        <m:t>𝑝</m:t>
                                      </m:r>
                                    </m:sub>
                                  </m:sSub>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d>
                              <m:r>
                                <a:rPr lang="zh-TW" altLang="en-US" sz="1200" i="1">
                                  <a:solidFill>
                                    <a:srgbClr val="0000FF"/>
                                  </a:solidFill>
                                  <a:latin typeface="Cambria Math" panose="02040503050406030204" pitchFamily="18" charset="0"/>
                                </a:rPr>
                                <m:t>𝑑𝐵</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nary>
                          <m:r>
                            <a:rPr lang="zh-TW" altLang="en-US" sz="1200">
                              <a:solidFill>
                                <a:srgbClr val="0000FF"/>
                              </a:solidFill>
                              <a:latin typeface="Cambria Math" panose="02040503050406030204" pitchFamily="18" charset="0"/>
                            </a:rPr>
                            <m:t>, </m:t>
                          </m:r>
                          <m:r>
                            <a:rPr lang="zh-TW" altLang="en-US" sz="1200" b="1">
                              <a:solidFill>
                                <a:srgbClr val="0000FF"/>
                              </a:solidFill>
                              <a:latin typeface="Cambria Math" panose="02040503050406030204" pitchFamily="18" charset="0"/>
                            </a:rPr>
                            <m:t>𝐱</m:t>
                          </m:r>
                          <m:r>
                            <a:rPr lang="zh-TW" altLang="en-US" sz="1200">
                              <a:solidFill>
                                <a:srgbClr val="0000FF"/>
                              </a:solidFill>
                              <a:latin typeface="Cambria Math" panose="02040503050406030204" pitchFamily="18" charset="0"/>
                            </a:rPr>
                            <m:t>∈</m:t>
                          </m:r>
                          <m:r>
                            <a:rPr lang="en-US" altLang="zh-TW" sz="1200" i="1" dirty="0">
                              <a:solidFill>
                                <a:srgbClr val="0000FF"/>
                              </a:solidFill>
                              <a:latin typeface="Cambria Math" panose="02040503050406030204" pitchFamily="18" charset="0"/>
                            </a:rPr>
                            <m:t>𝐵</m:t>
                          </m:r>
                        </m:oMath>
                      </m:oMathPara>
                    </a14:m>
                    <a:endParaRPr lang="zh-TW" altLang="en-US" sz="1200" dirty="0">
                      <a:solidFill>
                        <a:srgbClr val="0000FF"/>
                      </a:solidFill>
                    </a:endParaRPr>
                  </a:p>
                </p:txBody>
              </p:sp>
            </mc:Choice>
            <mc:Fallback xmlns="">
              <p:sp>
                <p:nvSpPr>
                  <p:cNvPr id="35" name="文字方塊 34">
                    <a:extLst>
                      <a:ext uri="{FF2B5EF4-FFF2-40B4-BE49-F238E27FC236}">
                        <a16:creationId xmlns:a16="http://schemas.microsoft.com/office/drawing/2014/main" id="{0124D168-D5C9-4E56-B5CF-F2C9FE59A331}"/>
                      </a:ext>
                    </a:extLst>
                  </p:cNvPr>
                  <p:cNvSpPr txBox="1">
                    <a:spLocks noRot="1" noChangeAspect="1" noMove="1" noResize="1" noEditPoints="1" noAdjustHandles="1" noChangeArrowheads="1" noChangeShapeType="1" noTextEdit="1"/>
                  </p:cNvSpPr>
                  <p:nvPr/>
                </p:nvSpPr>
                <p:spPr>
                  <a:xfrm>
                    <a:off x="910290" y="2016826"/>
                    <a:ext cx="6678496" cy="626583"/>
                  </a:xfrm>
                  <a:prstGeom prst="rect">
                    <a:avLst/>
                  </a:prstGeom>
                  <a:blipFill>
                    <a:blip r:embed="rId3"/>
                    <a:stretch>
                      <a:fillRect l="-5718" t="-161039" b="-231169"/>
                    </a:stretch>
                  </a:blipFill>
                </p:spPr>
                <p:txBody>
                  <a:bodyPr/>
                  <a:lstStyle/>
                  <a:p>
                    <a:r>
                      <a:rPr lang="zh-TW" altLang="en-US">
                        <a:noFill/>
                      </a:rPr>
                      <a:t> </a:t>
                    </a:r>
                  </a:p>
                </p:txBody>
              </p:sp>
            </mc:Fallback>
          </mc:AlternateContent>
          <p:sp>
            <p:nvSpPr>
              <p:cNvPr id="36" name="文字方塊 35">
                <a:extLst>
                  <a:ext uri="{FF2B5EF4-FFF2-40B4-BE49-F238E27FC236}">
                    <a16:creationId xmlns:a16="http://schemas.microsoft.com/office/drawing/2014/main" id="{9E51A775-CF50-4BF8-929A-B7F38B432668}"/>
                  </a:ext>
                </a:extLst>
              </p:cNvPr>
              <p:cNvSpPr txBox="1"/>
              <p:nvPr/>
            </p:nvSpPr>
            <p:spPr>
              <a:xfrm>
                <a:off x="910290" y="2561842"/>
                <a:ext cx="1775615" cy="369332"/>
              </a:xfrm>
              <a:prstGeom prst="rect">
                <a:avLst/>
              </a:prstGeom>
              <a:noFill/>
            </p:spPr>
            <p:txBody>
              <a:bodyPr wrap="none" rtlCol="0">
                <a:spAutoFit/>
              </a:bodyPr>
              <a:lstStyle/>
              <a:p>
                <a:r>
                  <a:rPr lang="en-US" altLang="zh-TW" sz="1200" b="1"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Exterior problem</a:t>
                </a:r>
                <a:endParaRPr lang="zh-TW" altLang="en-US" sz="1200" b="1" kern="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9ED6C775-DC00-4D77-A755-F42953E8B334}"/>
                      </a:ext>
                    </a:extLst>
                  </p:cNvPr>
                  <p:cNvSpPr txBox="1"/>
                  <p:nvPr/>
                </p:nvSpPr>
                <p:spPr>
                  <a:xfrm>
                    <a:off x="910290" y="2849606"/>
                    <a:ext cx="6965839" cy="626583"/>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altLang="zh-TW" sz="1200" i="1" smtClean="0">
                              <a:solidFill>
                                <a:srgbClr val="0000FF"/>
                              </a:solidFill>
                              <a:latin typeface="Cambria Math" panose="02040503050406030204" pitchFamily="18" charset="0"/>
                            </a:rPr>
                            <m:t>𝑢</m:t>
                          </m:r>
                          <m:r>
                            <a:rPr lang="en-US" altLang="zh-TW" sz="1200" i="1" smtClean="0">
                              <a:solidFill>
                                <a:srgbClr val="0000FF"/>
                              </a:solidFill>
                              <a:latin typeface="Cambria Math" panose="02040503050406030204" pitchFamily="18" charset="0"/>
                            </a:rPr>
                            <m:t>(</m:t>
                          </m:r>
                          <m:r>
                            <a:rPr lang="en-US" altLang="zh-TW" sz="1200" b="1">
                              <a:solidFill>
                                <a:srgbClr val="0000FF"/>
                              </a:solidFill>
                              <a:latin typeface="Cambria Math" panose="02040503050406030204" pitchFamily="18" charset="0"/>
                            </a:rPr>
                            <m:t>𝐱</m:t>
                          </m:r>
                          <m:r>
                            <a:rPr lang="en-US" altLang="zh-TW" sz="1200" i="1">
                              <a:solidFill>
                                <a:srgbClr val="0000FF"/>
                              </a:solidFill>
                              <a:latin typeface="Cambria Math" panose="02040503050406030204" pitchFamily="18" charset="0"/>
                            </a:rPr>
                            <m:t>)=</m:t>
                          </m:r>
                          <m:nary>
                            <m:naryPr>
                              <m:limLoc m:val="subSup"/>
                              <m:supHide m:val="on"/>
                              <m:ctrlPr>
                                <a:rPr lang="zh-TW" altLang="en-US" sz="1200" i="1">
                                  <a:solidFill>
                                    <a:srgbClr val="0000FF"/>
                                  </a:solidFill>
                                  <a:latin typeface="Cambria Math" panose="02040503050406030204" pitchFamily="18" charset="0"/>
                                </a:rPr>
                              </m:ctrlPr>
                            </m:naryPr>
                            <m:sub>
                              <m:r>
                                <a:rPr lang="en-US" altLang="zh-TW" sz="1200" i="1" dirty="0">
                                  <a:solidFill>
                                    <a:srgbClr val="0000FF"/>
                                  </a:solidFill>
                                  <a:latin typeface="Cambria Math" panose="02040503050406030204" pitchFamily="18" charset="0"/>
                                </a:rPr>
                                <m:t>𝐵</m:t>
                              </m:r>
                            </m:sub>
                            <m:sup/>
                            <m:e>
                              <m:r>
                                <a:rPr lang="en-US" altLang="zh-TW" sz="1200" i="1">
                                  <a:solidFill>
                                    <a:srgbClr val="0000FF"/>
                                  </a:solidFill>
                                  <a:latin typeface="Cambria Math" panose="02040503050406030204" pitchFamily="18" charset="0"/>
                                </a:rPr>
                                <m:t>𝑇</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r>
                                    <a:rPr lang="zh-TW" altLang="en-US" sz="1200">
                                      <a:solidFill>
                                        <a:srgbClr val="0000FF"/>
                                      </a:solidFill>
                                      <a:latin typeface="Cambria Math" panose="02040503050406030204" pitchFamily="18" charset="0"/>
                                    </a:rPr>
                                    <m:t>,</m:t>
                                  </m:r>
                                  <m:r>
                                    <a:rPr lang="zh-TW" altLang="en-US" sz="1200" b="1">
                                      <a:solidFill>
                                        <a:srgbClr val="0000FF"/>
                                      </a:solidFill>
                                      <a:latin typeface="Cambria Math" panose="02040503050406030204" pitchFamily="18" charset="0"/>
                                    </a:rPr>
                                    <m:t>𝐱</m:t>
                                  </m:r>
                                </m:e>
                              </m:d>
                              <m:d>
                                <m:dPr>
                                  <m:begChr m:val="["/>
                                  <m:endChr m:val="]"/>
                                  <m:ctrlPr>
                                    <a:rPr lang="zh-TW" altLang="en-US" sz="1200" b="1" i="1">
                                      <a:solidFill>
                                        <a:srgbClr val="0000FF"/>
                                      </a:solidFill>
                                      <a:latin typeface="Cambria Math" panose="02040503050406030204" pitchFamily="18" charset="0"/>
                                    </a:rPr>
                                  </m:ctrlPr>
                                </m:dPr>
                                <m:e>
                                  <m:r>
                                    <a:rPr lang="en-US" altLang="zh-TW" sz="1200" i="1">
                                      <a:solidFill>
                                        <a:srgbClr val="0000FF"/>
                                      </a:solidFill>
                                      <a:latin typeface="Cambria Math" panose="02040503050406030204" pitchFamily="18" charset="0"/>
                                    </a:rPr>
                                    <m:t>𝑢</m:t>
                                  </m:r>
                                  <m:d>
                                    <m:dPr>
                                      <m:ctrlPr>
                                        <a:rPr lang="zh-TW" altLang="en-US" sz="1200" b="1"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r>
                                    <a:rPr lang="zh-TW" altLang="en-US" sz="1200">
                                      <a:solidFill>
                                        <a:srgbClr val="0000FF"/>
                                      </a:solidFill>
                                      <a:latin typeface="Cambria Math" panose="02040503050406030204" pitchFamily="18" charset="0"/>
                                    </a:rPr>
                                    <m:t>−</m:t>
                                  </m:r>
                                  <m:r>
                                    <a:rPr lang="en-US" altLang="zh-TW" sz="1200" i="1">
                                      <a:solidFill>
                                        <a:srgbClr val="0000FF"/>
                                      </a:solidFill>
                                      <a:latin typeface="Cambria Math" panose="02040503050406030204" pitchFamily="18" charset="0"/>
                                    </a:rPr>
                                    <m:t>𝑤</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d>
                              <m:r>
                                <a:rPr lang="zh-TW" altLang="en-US" sz="1200" i="1">
                                  <a:solidFill>
                                    <a:srgbClr val="0000FF"/>
                                  </a:solidFill>
                                  <a:latin typeface="Cambria Math" panose="02040503050406030204" pitchFamily="18" charset="0"/>
                                </a:rPr>
                                <m:t>𝑑𝐵</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nary>
                          <m:r>
                            <a:rPr lang="zh-TW" altLang="en-US" sz="1200">
                              <a:solidFill>
                                <a:srgbClr val="0000FF"/>
                              </a:solidFill>
                              <a:latin typeface="Cambria Math" panose="02040503050406030204" pitchFamily="18" charset="0"/>
                            </a:rPr>
                            <m:t>−</m:t>
                          </m:r>
                          <m:nary>
                            <m:naryPr>
                              <m:limLoc m:val="subSup"/>
                              <m:supHide m:val="on"/>
                              <m:ctrlPr>
                                <a:rPr lang="zh-TW" altLang="en-US" sz="1200" i="1">
                                  <a:solidFill>
                                    <a:srgbClr val="0000FF"/>
                                  </a:solidFill>
                                  <a:latin typeface="Cambria Math" panose="02040503050406030204" pitchFamily="18" charset="0"/>
                                </a:rPr>
                              </m:ctrlPr>
                            </m:naryPr>
                            <m:sub>
                              <m:r>
                                <a:rPr lang="en-US" altLang="zh-TW" sz="1200" i="1" dirty="0">
                                  <a:solidFill>
                                    <a:srgbClr val="0000FF"/>
                                  </a:solidFill>
                                  <a:latin typeface="Cambria Math" panose="02040503050406030204" pitchFamily="18" charset="0"/>
                                </a:rPr>
                                <m:t>𝐵</m:t>
                              </m:r>
                            </m:sub>
                            <m:sup/>
                            <m:e>
                              <m:r>
                                <a:rPr lang="en-US" altLang="zh-TW" sz="1200" i="1">
                                  <a:solidFill>
                                    <a:srgbClr val="0000FF"/>
                                  </a:solidFill>
                                  <a:latin typeface="Cambria Math" panose="02040503050406030204" pitchFamily="18" charset="0"/>
                                </a:rPr>
                                <m:t>𝑈</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r>
                                    <a:rPr lang="zh-TW" altLang="en-US" sz="1200">
                                      <a:solidFill>
                                        <a:srgbClr val="0000FF"/>
                                      </a:solidFill>
                                      <a:latin typeface="Cambria Math" panose="02040503050406030204" pitchFamily="18" charset="0"/>
                                    </a:rPr>
                                    <m:t>,</m:t>
                                  </m:r>
                                  <m:r>
                                    <a:rPr lang="zh-TW" altLang="en-US" sz="1200" b="1">
                                      <a:solidFill>
                                        <a:srgbClr val="0000FF"/>
                                      </a:solidFill>
                                      <a:latin typeface="Cambria Math" panose="02040503050406030204" pitchFamily="18" charset="0"/>
                                    </a:rPr>
                                    <m:t>𝐱</m:t>
                                  </m:r>
                                </m:e>
                              </m:d>
                              <m:d>
                                <m:dPr>
                                  <m:begChr m:val="["/>
                                  <m:endChr m:val="]"/>
                                  <m:ctrlPr>
                                    <a:rPr lang="zh-TW" altLang="en-US" sz="1200" i="1">
                                      <a:solidFill>
                                        <a:srgbClr val="0000FF"/>
                                      </a:solidFill>
                                      <a:latin typeface="Cambria Math" panose="02040503050406030204" pitchFamily="18" charset="0"/>
                                    </a:rPr>
                                  </m:ctrlPr>
                                </m:dPr>
                                <m:e>
                                  <m:r>
                                    <a:rPr lang="en-US" altLang="zh-TW" sz="1200" i="1">
                                      <a:solidFill>
                                        <a:srgbClr val="0000FF"/>
                                      </a:solidFill>
                                      <a:latin typeface="Cambria Math" panose="02040503050406030204" pitchFamily="18" charset="0"/>
                                    </a:rPr>
                                    <m:t>𝑡</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r>
                                    <a:rPr lang="zh-TW" altLang="en-US" sz="1200">
                                      <a:solidFill>
                                        <a:srgbClr val="0000FF"/>
                                      </a:solidFill>
                                      <a:latin typeface="Cambria Math" panose="02040503050406030204" pitchFamily="18" charset="0"/>
                                    </a:rPr>
                                    <m:t>−</m:t>
                                  </m:r>
                                  <m:sSub>
                                    <m:sSubPr>
                                      <m:ctrlPr>
                                        <a:rPr lang="en-US" altLang="zh-TW" sz="1200" i="1">
                                          <a:solidFill>
                                            <a:srgbClr val="0000FF"/>
                                          </a:solidFill>
                                          <a:latin typeface="Cambria Math" panose="02040503050406030204" pitchFamily="18" charset="0"/>
                                        </a:rPr>
                                      </m:ctrlPr>
                                    </m:sSubPr>
                                    <m:e>
                                      <m:r>
                                        <a:rPr lang="en-US" altLang="zh-TW" sz="1200" i="1">
                                          <a:solidFill>
                                            <a:srgbClr val="0000FF"/>
                                          </a:solidFill>
                                          <a:latin typeface="Cambria Math" panose="02040503050406030204" pitchFamily="18" charset="0"/>
                                        </a:rPr>
                                        <m:t>𝑤</m:t>
                                      </m:r>
                                    </m:e>
                                    <m:sub>
                                      <m:r>
                                        <a:rPr lang="en-US" altLang="zh-TW" sz="1200" i="1">
                                          <a:solidFill>
                                            <a:srgbClr val="0000FF"/>
                                          </a:solidFill>
                                          <a:latin typeface="Cambria Math" panose="02040503050406030204" pitchFamily="18" charset="0"/>
                                        </a:rPr>
                                        <m:t>𝑝</m:t>
                                      </m:r>
                                    </m:sub>
                                  </m:sSub>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d>
                              <m:r>
                                <a:rPr lang="zh-TW" altLang="en-US" sz="1200" i="1">
                                  <a:solidFill>
                                    <a:srgbClr val="0000FF"/>
                                  </a:solidFill>
                                  <a:latin typeface="Cambria Math" panose="02040503050406030204" pitchFamily="18" charset="0"/>
                                </a:rPr>
                                <m:t>𝑑𝐵</m:t>
                              </m:r>
                              <m:d>
                                <m:dPr>
                                  <m:ctrlPr>
                                    <a:rPr lang="zh-TW" altLang="en-US" sz="1200" i="1">
                                      <a:solidFill>
                                        <a:srgbClr val="0000FF"/>
                                      </a:solidFill>
                                      <a:latin typeface="Cambria Math" panose="02040503050406030204" pitchFamily="18" charset="0"/>
                                    </a:rPr>
                                  </m:ctrlPr>
                                </m:dPr>
                                <m:e>
                                  <m:r>
                                    <a:rPr lang="zh-TW" altLang="en-US" sz="1200" b="1">
                                      <a:solidFill>
                                        <a:srgbClr val="0000FF"/>
                                      </a:solidFill>
                                      <a:latin typeface="Cambria Math" panose="02040503050406030204" pitchFamily="18" charset="0"/>
                                    </a:rPr>
                                    <m:t>𝐬</m:t>
                                  </m:r>
                                </m:e>
                              </m:d>
                            </m:e>
                          </m:nary>
                          <m:r>
                            <a:rPr lang="zh-TW" altLang="en-US" sz="1200">
                              <a:solidFill>
                                <a:srgbClr val="0000FF"/>
                              </a:solidFill>
                              <a:latin typeface="Cambria Math" panose="02040503050406030204" pitchFamily="18" charset="0"/>
                            </a:rPr>
                            <m:t>, </m:t>
                          </m:r>
                          <m:r>
                            <a:rPr lang="zh-TW" altLang="en-US" sz="1200" b="1">
                              <a:solidFill>
                                <a:srgbClr val="0000FF"/>
                              </a:solidFill>
                              <a:latin typeface="Cambria Math" panose="02040503050406030204" pitchFamily="18" charset="0"/>
                            </a:rPr>
                            <m:t>𝐱</m:t>
                          </m:r>
                          <m:r>
                            <a:rPr lang="zh-TW" altLang="en-US" sz="1200">
                              <a:solidFill>
                                <a:srgbClr val="0000FF"/>
                              </a:solidFill>
                              <a:latin typeface="Cambria Math" panose="02040503050406030204" pitchFamily="18" charset="0"/>
                            </a:rPr>
                            <m:t>∈</m:t>
                          </m:r>
                          <m:r>
                            <a:rPr lang="en-US" altLang="zh-TW" sz="1200" i="1" dirty="0">
                              <a:solidFill>
                                <a:srgbClr val="0000FF"/>
                              </a:solidFill>
                              <a:latin typeface="Cambria Math" panose="02040503050406030204" pitchFamily="18" charset="0"/>
                            </a:rPr>
                            <m:t>𝐵</m:t>
                          </m:r>
                        </m:oMath>
                      </m:oMathPara>
                    </a14:m>
                    <a:endParaRPr lang="zh-TW" altLang="en-US" sz="1200" dirty="0">
                      <a:solidFill>
                        <a:srgbClr val="0000FF"/>
                      </a:solidFill>
                    </a:endParaRPr>
                  </a:p>
                </p:txBody>
              </p:sp>
            </mc:Choice>
            <mc:Fallback xmlns="">
              <p:sp>
                <p:nvSpPr>
                  <p:cNvPr id="37" name="文字方塊 36">
                    <a:extLst>
                      <a:ext uri="{FF2B5EF4-FFF2-40B4-BE49-F238E27FC236}">
                        <a16:creationId xmlns:a16="http://schemas.microsoft.com/office/drawing/2014/main" id="{9ED6C775-DC00-4D77-A755-F42953E8B334}"/>
                      </a:ext>
                    </a:extLst>
                  </p:cNvPr>
                  <p:cNvSpPr txBox="1">
                    <a:spLocks noRot="1" noChangeAspect="1" noMove="1" noResize="1" noEditPoints="1" noAdjustHandles="1" noChangeArrowheads="1" noChangeShapeType="1" noTextEdit="1"/>
                  </p:cNvSpPr>
                  <p:nvPr/>
                </p:nvSpPr>
                <p:spPr>
                  <a:xfrm>
                    <a:off x="910290" y="2849606"/>
                    <a:ext cx="6965839" cy="626583"/>
                  </a:xfrm>
                  <a:prstGeom prst="rect">
                    <a:avLst/>
                  </a:prstGeom>
                  <a:blipFill>
                    <a:blip r:embed="rId4"/>
                    <a:stretch>
                      <a:fillRect l="-1400" t="-161039" b="-231169"/>
                    </a:stretch>
                  </a:blipFill>
                </p:spPr>
                <p:txBody>
                  <a:bodyPr/>
                  <a:lstStyle/>
                  <a:p>
                    <a:r>
                      <a:rPr lang="zh-TW" altLang="en-US">
                        <a:noFill/>
                      </a:rPr>
                      <a:t> </a:t>
                    </a:r>
                  </a:p>
                </p:txBody>
              </p:sp>
            </mc:Fallback>
          </mc:AlternateContent>
        </p:grpSp>
        <p:sp>
          <p:nvSpPr>
            <p:cNvPr id="40" name="矩形 39">
              <a:extLst>
                <a:ext uri="{FF2B5EF4-FFF2-40B4-BE49-F238E27FC236}">
                  <a16:creationId xmlns:a16="http://schemas.microsoft.com/office/drawing/2014/main" id="{43B9D977-3EC5-4BED-9E9F-4728A3CF482F}"/>
                </a:ext>
              </a:extLst>
            </p:cNvPr>
            <p:cNvSpPr/>
            <p:nvPr/>
          </p:nvSpPr>
          <p:spPr>
            <a:xfrm>
              <a:off x="910290" y="1729058"/>
              <a:ext cx="7437229" cy="17163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2" name="群組 41"/>
          <p:cNvGrpSpPr/>
          <p:nvPr/>
        </p:nvGrpSpPr>
        <p:grpSpPr>
          <a:xfrm>
            <a:off x="312220" y="4529392"/>
            <a:ext cx="4744614" cy="1497819"/>
            <a:chOff x="318438" y="1729059"/>
            <a:chExt cx="7579279" cy="1997093"/>
          </a:xfrm>
        </p:grpSpPr>
        <p:grpSp>
          <p:nvGrpSpPr>
            <p:cNvPr id="43" name="群組 42"/>
            <p:cNvGrpSpPr/>
            <p:nvPr/>
          </p:nvGrpSpPr>
          <p:grpSpPr>
            <a:xfrm>
              <a:off x="318438" y="1729059"/>
              <a:ext cx="7114795" cy="1997093"/>
              <a:chOff x="318438" y="1729059"/>
              <a:chExt cx="7114795" cy="1997093"/>
            </a:xfrm>
          </p:grpSpPr>
          <p:sp>
            <p:nvSpPr>
              <p:cNvPr id="45" name="文字方塊 44">
                <a:extLst>
                  <a:ext uri="{FF2B5EF4-FFF2-40B4-BE49-F238E27FC236}">
                    <a16:creationId xmlns:a16="http://schemas.microsoft.com/office/drawing/2014/main" id="{E9F48C05-EACB-4688-89E7-E818D0D1BA03}"/>
                  </a:ext>
                </a:extLst>
              </p:cNvPr>
              <p:cNvSpPr txBox="1"/>
              <p:nvPr/>
            </p:nvSpPr>
            <p:spPr>
              <a:xfrm>
                <a:off x="910290" y="1729059"/>
                <a:ext cx="2071005" cy="369332"/>
              </a:xfrm>
              <a:prstGeom prst="rect">
                <a:avLst/>
              </a:prstGeom>
              <a:noFill/>
            </p:spPr>
            <p:txBody>
              <a:bodyPr wrap="none" rtlCol="0">
                <a:spAutoFit/>
              </a:bodyPr>
              <a:lstStyle/>
              <a:p>
                <a:r>
                  <a:rPr lang="en-US" altLang="zh-TW" sz="1200" b="1" kern="100" dirty="0">
                    <a:latin typeface="Times New Roman" panose="02020603050405020304" pitchFamily="18" charset="0"/>
                    <a:ea typeface="標楷體" panose="03000509000000000000" pitchFamily="65" charset="-120"/>
                    <a:cs typeface="Times New Roman" panose="02020603050405020304" pitchFamily="18" charset="0"/>
                  </a:rPr>
                  <a:t>Interior problem</a:t>
                </a:r>
                <a:endParaRPr lang="zh-TW" altLang="en-US" sz="1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0124D168-D5C9-4E56-B5CF-F2C9FE59A331}"/>
                      </a:ext>
                    </a:extLst>
                  </p:cNvPr>
                  <p:cNvSpPr txBox="1"/>
                  <p:nvPr/>
                </p:nvSpPr>
                <p:spPr>
                  <a:xfrm>
                    <a:off x="396084" y="1958427"/>
                    <a:ext cx="7029266" cy="843393"/>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r>
                            <a:rPr lang="en-US" altLang="zh-TW" sz="1200" i="1">
                              <a:solidFill>
                                <a:prstClr val="black"/>
                              </a:solidFill>
                              <a:latin typeface="Cambria Math" panose="02040503050406030204" pitchFamily="18" charset="0"/>
                              <a:cs typeface="Times New Roman" panose="02020603050405020304" pitchFamily="18" charset="0"/>
                            </a:rPr>
                            <m:t>0=</m:t>
                          </m:r>
                          <m:nary>
                            <m:naryPr>
                              <m:chr m:val="∑"/>
                              <m:ctrlPr>
                                <a:rPr lang="zh-TW" altLang="en-US" sz="1200" i="1">
                                  <a:latin typeface="Cambria Math" panose="02040503050406030204" pitchFamily="18" charset="0"/>
                                </a:rPr>
                              </m:ctrlPr>
                            </m:naryPr>
                            <m:sub>
                              <m:r>
                                <m:rPr>
                                  <m:brk m:alnAt="23"/>
                                </m:rPr>
                                <a:rPr lang="en-US" altLang="zh-TW" sz="1200" i="1">
                                  <a:latin typeface="Cambria Math" panose="02040503050406030204" pitchFamily="18" charset="0"/>
                                </a:rPr>
                                <m:t>𝑗</m:t>
                              </m:r>
                              <m:r>
                                <a:rPr lang="en-US" altLang="zh-TW" sz="1200" i="1">
                                  <a:latin typeface="Cambria Math" panose="02040503050406030204" pitchFamily="18" charset="0"/>
                                </a:rPr>
                                <m:t>=1</m:t>
                              </m:r>
                            </m:sub>
                            <m:sup>
                              <m:r>
                                <a:rPr lang="en-US" altLang="zh-TW" sz="1200" i="1">
                                  <a:latin typeface="Cambria Math" panose="02040503050406030204" pitchFamily="18" charset="0"/>
                                </a:rPr>
                                <m:t>𝑁</m:t>
                              </m:r>
                            </m:sup>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𝜔</m:t>
                                  </m:r>
                                </m:e>
                                <m:sub>
                                  <m:r>
                                    <a:rPr lang="en-US" altLang="zh-TW" sz="1200" i="1">
                                      <a:latin typeface="Cambria Math" panose="02040503050406030204" pitchFamily="18" charset="0"/>
                                    </a:rPr>
                                    <m:t>𝑗</m:t>
                                  </m:r>
                                </m:sub>
                              </m:sSub>
                              <m:r>
                                <a:rPr lang="en-US" altLang="zh-TW" sz="1200" i="1">
                                  <a:latin typeface="Cambria Math" panose="02040503050406030204" pitchFamily="18" charset="0"/>
                                </a:rPr>
                                <m:t> </m:t>
                              </m:r>
                              <m:r>
                                <a:rPr lang="zh-TW" altLang="en-US" sz="1200" i="1">
                                  <a:latin typeface="Cambria Math" panose="02040503050406030204" pitchFamily="18" charset="0"/>
                                </a:rPr>
                                <m:t>𝑇</m:t>
                              </m:r>
                              <m:d>
                                <m:dPr>
                                  <m:ctrlPr>
                                    <a:rPr lang="zh-TW" altLang="en-US"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𝐬</m:t>
                                      </m:r>
                                    </m:e>
                                    <m:sub>
                                      <m:r>
                                        <m:rPr>
                                          <m:sty m:val="p"/>
                                        </m:rPr>
                                        <a:rPr lang="en-US" altLang="zh-TW" sz="1200" i="1">
                                          <a:latin typeface="Cambria Math" panose="02040503050406030204" pitchFamily="18" charset="0"/>
                                        </a:rPr>
                                        <m:t>j</m:t>
                                      </m:r>
                                    </m:sub>
                                  </m:sSub>
                                  <m:r>
                                    <a:rPr lang="zh-TW" altLang="en-US" sz="1200" i="1">
                                      <a:latin typeface="Cambria Math" panose="02040503050406030204" pitchFamily="18" charset="0"/>
                                    </a:rPr>
                                    <m:t>,</m:t>
                                  </m:r>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𝐱</m:t>
                                      </m:r>
                                    </m:e>
                                    <m:sub>
                                      <m:r>
                                        <a:rPr lang="en-US" altLang="zh-TW" sz="1200" i="1">
                                          <a:latin typeface="Cambria Math" panose="02040503050406030204" pitchFamily="18" charset="0"/>
                                        </a:rPr>
                                        <m:t>𝑖</m:t>
                                      </m:r>
                                    </m:sub>
                                  </m:sSub>
                                </m:e>
                              </m:d>
                              <m:r>
                                <a:rPr lang="en-US" altLang="zh-TW" sz="1200" i="1">
                                  <a:latin typeface="Cambria Math" panose="02040503050406030204" pitchFamily="18" charset="0"/>
                                </a:rPr>
                                <m:t> </m:t>
                              </m:r>
                              <m:r>
                                <a:rPr lang="en-US" altLang="zh-TW" sz="1200" i="1">
                                  <a:latin typeface="Cambria Math" panose="02040503050406030204" pitchFamily="18" charset="0"/>
                                </a:rPr>
                                <m:t>𝐽</m:t>
                              </m:r>
                              <m:d>
                                <m:dPr>
                                  <m:ctrlPr>
                                    <a:rPr lang="en-US" altLang="zh-TW"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𝜉</m:t>
                                      </m:r>
                                    </m:e>
                                    <m:sub>
                                      <m:r>
                                        <a:rPr lang="en-US" altLang="zh-TW" sz="1200" i="1">
                                          <a:latin typeface="Cambria Math" panose="02040503050406030204" pitchFamily="18" charset="0"/>
                                        </a:rPr>
                                        <m:t>𝑗</m:t>
                                      </m:r>
                                    </m:sub>
                                  </m:sSub>
                                </m:e>
                              </m:d>
                              <m:r>
                                <a:rPr lang="en-US" altLang="zh-TW" sz="1200" i="1">
                                  <a:latin typeface="Cambria Math" panose="02040503050406030204" pitchFamily="18" charset="0"/>
                                </a:rPr>
                                <m:t> [</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𝑢</m:t>
                                  </m:r>
                                </m:e>
                                <m:sub>
                                  <m:r>
                                    <a:rPr lang="en-US" altLang="zh-TW" sz="1200" i="1">
                                      <a:latin typeface="Cambria Math" panose="02040503050406030204" pitchFamily="18" charset="0"/>
                                    </a:rPr>
                                    <m:t>𝑗</m:t>
                                  </m:r>
                                </m:sub>
                              </m:sSub>
                              <m:r>
                                <a:rPr lang="en-US" altLang="zh-TW" sz="1200" i="1">
                                  <a:latin typeface="Cambria Math" panose="02040503050406030204" pitchFamily="18" charset="0"/>
                                </a:rPr>
                                <m:t>−</m:t>
                              </m:r>
                              <m:sSubSup>
                                <m:sSubSupPr>
                                  <m:ctrlPr>
                                    <a:rPr lang="en-US" altLang="zh-TW" sz="1200" i="1">
                                      <a:latin typeface="Cambria Math" panose="02040503050406030204" pitchFamily="18" charset="0"/>
                                    </a:rPr>
                                  </m:ctrlPr>
                                </m:sSubSupPr>
                                <m:e>
                                  <m:r>
                                    <a:rPr lang="en-US" altLang="zh-TW" sz="1200" i="1">
                                      <a:latin typeface="Cambria Math" panose="02040503050406030204" pitchFamily="18" charset="0"/>
                                    </a:rPr>
                                    <m:t>𝑤</m:t>
                                  </m:r>
                                </m:e>
                                <m:sub>
                                  <m:r>
                                    <a:rPr lang="en-US" altLang="zh-TW" sz="1200" i="1">
                                      <a:latin typeface="Cambria Math" panose="02040503050406030204" pitchFamily="18" charset="0"/>
                                    </a:rPr>
                                    <m:t>𝑗</m:t>
                                  </m:r>
                                </m:sub>
                                <m:sup>
                                  <m:r>
                                    <a:rPr lang="en-US" altLang="zh-TW" sz="1200" i="1">
                                      <a:latin typeface="Cambria Math" panose="02040503050406030204" pitchFamily="18" charset="0"/>
                                    </a:rPr>
                                    <m:t>𝑖</m:t>
                                  </m:r>
                                </m:sup>
                              </m:sSubSup>
                              <m:r>
                                <a:rPr lang="en-US" altLang="zh-TW" sz="1200" i="1">
                                  <a:latin typeface="Cambria Math" panose="02040503050406030204" pitchFamily="18" charset="0"/>
                                </a:rPr>
                                <m:t>]</m:t>
                              </m:r>
                            </m:e>
                          </m:nary>
                          <m:r>
                            <a:rPr lang="en-US" altLang="zh-TW" sz="1200" i="1">
                              <a:latin typeface="Cambria Math" panose="02040503050406030204" pitchFamily="18" charset="0"/>
                            </a:rPr>
                            <m:t>−</m:t>
                          </m:r>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𝜔</m:t>
                              </m:r>
                            </m:e>
                            <m:sub>
                              <m:r>
                                <m:rPr>
                                  <m:sty m:val="p"/>
                                </m:rPr>
                                <a:rPr lang="en-US" altLang="zh-TW" sz="1200" i="1">
                                  <a:latin typeface="Cambria Math" panose="02040503050406030204" pitchFamily="18" charset="0"/>
                                </a:rPr>
                                <m:t>j</m:t>
                              </m:r>
                            </m:sub>
                          </m:sSub>
                          <m:r>
                            <a:rPr lang="en-US" altLang="zh-TW" sz="1200" i="1">
                              <a:latin typeface="Cambria Math" panose="02040503050406030204" pitchFamily="18" charset="0"/>
                            </a:rPr>
                            <m:t> </m:t>
                          </m:r>
                          <m:r>
                            <a:rPr lang="zh-TW" altLang="en-US" sz="1200" i="1">
                              <a:latin typeface="Cambria Math" panose="02040503050406030204" pitchFamily="18" charset="0"/>
                            </a:rPr>
                            <m:t>𝑈</m:t>
                          </m:r>
                          <m:d>
                            <m:dPr>
                              <m:ctrlPr>
                                <a:rPr lang="zh-TW" altLang="en-US"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𝐬</m:t>
                                  </m:r>
                                </m:e>
                                <m:sub>
                                  <m:r>
                                    <m:rPr>
                                      <m:sty m:val="p"/>
                                    </m:rPr>
                                    <a:rPr lang="en-US" altLang="zh-TW" sz="1200" i="1">
                                      <a:latin typeface="Cambria Math" panose="02040503050406030204" pitchFamily="18" charset="0"/>
                                    </a:rPr>
                                    <m:t>j</m:t>
                                  </m:r>
                                </m:sub>
                              </m:sSub>
                              <m:r>
                                <a:rPr lang="zh-TW" altLang="en-US" sz="1200" i="1">
                                  <a:latin typeface="Cambria Math" panose="02040503050406030204" pitchFamily="18" charset="0"/>
                                </a:rPr>
                                <m:t>,</m:t>
                              </m:r>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𝐱</m:t>
                                  </m:r>
                                </m:e>
                                <m:sub>
                                  <m:r>
                                    <a:rPr lang="en-US" altLang="zh-TW" sz="1200" i="1">
                                      <a:latin typeface="Cambria Math" panose="02040503050406030204" pitchFamily="18" charset="0"/>
                                    </a:rPr>
                                    <m:t>𝑖</m:t>
                                  </m:r>
                                </m:sub>
                              </m:sSub>
                            </m:e>
                          </m:d>
                          <m:r>
                            <a:rPr lang="en-US" altLang="zh-TW" sz="1200" i="1">
                              <a:latin typeface="Cambria Math" panose="02040503050406030204" pitchFamily="18" charset="0"/>
                            </a:rPr>
                            <m:t> </m:t>
                          </m:r>
                          <m:r>
                            <a:rPr lang="en-US" altLang="zh-TW" sz="1200" i="1">
                              <a:latin typeface="Cambria Math" panose="02040503050406030204" pitchFamily="18" charset="0"/>
                            </a:rPr>
                            <m:t>𝐽</m:t>
                          </m:r>
                          <m:d>
                            <m:dPr>
                              <m:ctrlPr>
                                <a:rPr lang="en-US" altLang="zh-TW"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𝐬</m:t>
                                  </m:r>
                                </m:e>
                                <m:sub>
                                  <m:r>
                                    <a:rPr lang="en-US" altLang="zh-TW" sz="1200" i="1">
                                      <a:latin typeface="Cambria Math" panose="02040503050406030204" pitchFamily="18" charset="0"/>
                                    </a:rPr>
                                    <m:t>𝑗</m:t>
                                  </m:r>
                                </m:sub>
                              </m:sSub>
                            </m:e>
                          </m:d>
                          <m:r>
                            <a:rPr lang="en-US" altLang="zh-TW" sz="1200" i="1">
                              <a:latin typeface="Cambria Math" panose="02040503050406030204" pitchFamily="18" charset="0"/>
                            </a:rPr>
                            <m:t>[</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𝑡</m:t>
                              </m:r>
                            </m:e>
                            <m:sub>
                              <m:r>
                                <a:rPr lang="en-US" altLang="zh-TW" sz="1200" i="1">
                                  <a:latin typeface="Cambria Math" panose="02040503050406030204" pitchFamily="18" charset="0"/>
                                </a:rPr>
                                <m:t>𝑗</m:t>
                              </m:r>
                            </m:sub>
                          </m:sSub>
                          <m:r>
                            <a:rPr lang="en-US" altLang="zh-TW" sz="1200" i="1">
                              <a:latin typeface="Cambria Math" panose="02040503050406030204" pitchFamily="18" charset="0"/>
                            </a:rPr>
                            <m:t>−</m:t>
                          </m:r>
                          <m:sSubSup>
                            <m:sSubSupPr>
                              <m:ctrlPr>
                                <a:rPr lang="en-US" altLang="zh-TW" sz="1200" i="1">
                                  <a:latin typeface="Cambria Math" panose="02040503050406030204" pitchFamily="18" charset="0"/>
                                </a:rPr>
                              </m:ctrlPr>
                            </m:sSubSupPr>
                            <m:e>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𝑤</m:t>
                                  </m:r>
                                </m:e>
                                <m:sub>
                                  <m:r>
                                    <a:rPr lang="en-US" altLang="zh-TW" sz="1200" i="1">
                                      <a:latin typeface="Cambria Math" panose="02040503050406030204" pitchFamily="18" charset="0"/>
                                    </a:rPr>
                                    <m:t>𝑝</m:t>
                                  </m:r>
                                </m:sub>
                              </m:sSub>
                            </m:e>
                            <m:sub>
                              <m:r>
                                <a:rPr lang="en-US" altLang="zh-TW" sz="1200" i="1">
                                  <a:latin typeface="Cambria Math" panose="02040503050406030204" pitchFamily="18" charset="0"/>
                                </a:rPr>
                                <m:t>𝑗</m:t>
                              </m:r>
                            </m:sub>
                            <m:sup>
                              <m:r>
                                <a:rPr lang="en-US" altLang="zh-TW" sz="1200" i="1">
                                  <a:latin typeface="Cambria Math" panose="02040503050406030204" pitchFamily="18" charset="0"/>
                                </a:rPr>
                                <m:t>𝑖</m:t>
                              </m:r>
                            </m:sup>
                          </m:sSubSup>
                          <m:r>
                            <a:rPr lang="en-US" altLang="zh-TW" sz="1200" i="1">
                              <a:latin typeface="Cambria Math" panose="02040503050406030204" pitchFamily="18" charset="0"/>
                            </a:rPr>
                            <m:t>]</m:t>
                          </m:r>
                        </m:oMath>
                      </m:oMathPara>
                    </a14:m>
                    <a:endParaRPr lang="en-US" altLang="zh-TW" sz="1200" i="1" dirty="0">
                      <a:latin typeface="Cambria Math" panose="02040503050406030204" pitchFamily="18" charset="0"/>
                    </a:endParaRPr>
                  </a:p>
                </p:txBody>
              </p:sp>
            </mc:Choice>
            <mc:Fallback xmlns="">
              <p:sp>
                <p:nvSpPr>
                  <p:cNvPr id="46" name="文字方塊 45">
                    <a:extLst>
                      <a:ext uri="{FF2B5EF4-FFF2-40B4-BE49-F238E27FC236}">
                        <a16:creationId xmlns:a16="http://schemas.microsoft.com/office/drawing/2014/main" id="{0124D168-D5C9-4E56-B5CF-F2C9FE59A331}"/>
                      </a:ext>
                    </a:extLst>
                  </p:cNvPr>
                  <p:cNvSpPr txBox="1">
                    <a:spLocks noRot="1" noChangeAspect="1" noMove="1" noResize="1" noEditPoints="1" noAdjustHandles="1" noChangeArrowheads="1" noChangeShapeType="1" noTextEdit="1"/>
                  </p:cNvSpPr>
                  <p:nvPr/>
                </p:nvSpPr>
                <p:spPr>
                  <a:xfrm>
                    <a:off x="396084" y="1958427"/>
                    <a:ext cx="7029266" cy="843393"/>
                  </a:xfrm>
                  <a:prstGeom prst="rect">
                    <a:avLst/>
                  </a:prstGeom>
                  <a:blipFill>
                    <a:blip r:embed="rId5"/>
                    <a:stretch>
                      <a:fillRect/>
                    </a:stretch>
                  </a:blipFill>
                </p:spPr>
                <p:txBody>
                  <a:bodyPr/>
                  <a:lstStyle/>
                  <a:p>
                    <a:r>
                      <a:rPr lang="zh-TW" altLang="en-US">
                        <a:noFill/>
                      </a:rPr>
                      <a:t> </a:t>
                    </a:r>
                  </a:p>
                </p:txBody>
              </p:sp>
            </mc:Fallback>
          </mc:AlternateContent>
          <p:sp>
            <p:nvSpPr>
              <p:cNvPr id="47" name="文字方塊 46">
                <a:extLst>
                  <a:ext uri="{FF2B5EF4-FFF2-40B4-BE49-F238E27FC236}">
                    <a16:creationId xmlns:a16="http://schemas.microsoft.com/office/drawing/2014/main" id="{9E51A775-CF50-4BF8-929A-B7F38B432668}"/>
                  </a:ext>
                </a:extLst>
              </p:cNvPr>
              <p:cNvSpPr txBox="1"/>
              <p:nvPr/>
            </p:nvSpPr>
            <p:spPr>
              <a:xfrm>
                <a:off x="910290" y="2640837"/>
                <a:ext cx="2127340" cy="369332"/>
              </a:xfrm>
              <a:prstGeom prst="rect">
                <a:avLst/>
              </a:prstGeom>
              <a:noFill/>
            </p:spPr>
            <p:txBody>
              <a:bodyPr wrap="none" rtlCol="0">
                <a:spAutoFit/>
              </a:bodyPr>
              <a:lstStyle/>
              <a:p>
                <a:r>
                  <a:rPr lang="en-US" altLang="zh-TW" sz="1200" b="1" kern="100" dirty="0">
                    <a:latin typeface="Times New Roman" panose="02020603050405020304" pitchFamily="18" charset="0"/>
                    <a:ea typeface="標楷體" panose="03000509000000000000" pitchFamily="65" charset="-120"/>
                    <a:cs typeface="Times New Roman" panose="02020603050405020304" pitchFamily="18" charset="0"/>
                  </a:rPr>
                  <a:t>Exterior problem</a:t>
                </a:r>
                <a:endParaRPr lang="zh-TW" altLang="en-US" sz="1200" b="1" kern="100" dirty="0">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8" name="文字方塊 47">
                    <a:extLst>
                      <a:ext uri="{FF2B5EF4-FFF2-40B4-BE49-F238E27FC236}">
                        <a16:creationId xmlns:a16="http://schemas.microsoft.com/office/drawing/2014/main" id="{9ED6C775-DC00-4D77-A755-F42953E8B334}"/>
                      </a:ext>
                    </a:extLst>
                  </p:cNvPr>
                  <p:cNvSpPr txBox="1"/>
                  <p:nvPr/>
                </p:nvSpPr>
                <p:spPr>
                  <a:xfrm>
                    <a:off x="318438" y="2882759"/>
                    <a:ext cx="7114795" cy="843393"/>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sSub>
                            <m:sSubPr>
                              <m:ctrlPr>
                                <a:rPr lang="en-US" altLang="zh-TW" sz="1200" i="1">
                                  <a:solidFill>
                                    <a:prstClr val="black"/>
                                  </a:solidFill>
                                  <a:latin typeface="Cambria Math" panose="02040503050406030204" pitchFamily="18" charset="0"/>
                                  <a:cs typeface="Times New Roman" panose="02020603050405020304" pitchFamily="18" charset="0"/>
                                </a:rPr>
                              </m:ctrlPr>
                            </m:sSubPr>
                            <m:e>
                              <m:r>
                                <a:rPr lang="en-US" altLang="zh-TW" sz="1200" i="1">
                                  <a:solidFill>
                                    <a:prstClr val="black"/>
                                  </a:solidFill>
                                  <a:latin typeface="Cambria Math" panose="02040503050406030204" pitchFamily="18" charset="0"/>
                                  <a:cs typeface="Times New Roman" panose="02020603050405020304" pitchFamily="18" charset="0"/>
                                </a:rPr>
                                <m:t>𝑢</m:t>
                              </m:r>
                            </m:e>
                            <m:sub>
                              <m:r>
                                <a:rPr lang="en-US" altLang="zh-TW" sz="1200" i="1">
                                  <a:solidFill>
                                    <a:prstClr val="black"/>
                                  </a:solidFill>
                                  <a:latin typeface="Cambria Math" panose="02040503050406030204" pitchFamily="18" charset="0"/>
                                  <a:cs typeface="Times New Roman" panose="02020603050405020304" pitchFamily="18" charset="0"/>
                                </a:rPr>
                                <m:t>𝑖</m:t>
                              </m:r>
                            </m:sub>
                          </m:sSub>
                          <m:r>
                            <a:rPr lang="en-US" altLang="zh-TW" sz="1200" i="1">
                              <a:solidFill>
                                <a:prstClr val="black"/>
                              </a:solidFill>
                              <a:latin typeface="Cambria Math" panose="02040503050406030204" pitchFamily="18" charset="0"/>
                              <a:cs typeface="Times New Roman" panose="02020603050405020304" pitchFamily="18" charset="0"/>
                            </a:rPr>
                            <m:t>=</m:t>
                          </m:r>
                          <m:nary>
                            <m:naryPr>
                              <m:chr m:val="∑"/>
                              <m:ctrlPr>
                                <a:rPr lang="zh-TW" altLang="en-US" sz="1200" i="1">
                                  <a:latin typeface="Cambria Math" panose="02040503050406030204" pitchFamily="18" charset="0"/>
                                </a:rPr>
                              </m:ctrlPr>
                            </m:naryPr>
                            <m:sub>
                              <m:r>
                                <m:rPr>
                                  <m:brk m:alnAt="23"/>
                                </m:rPr>
                                <a:rPr lang="en-US" altLang="zh-TW" sz="1200" i="1">
                                  <a:latin typeface="Cambria Math" panose="02040503050406030204" pitchFamily="18" charset="0"/>
                                </a:rPr>
                                <m:t>𝑗</m:t>
                              </m:r>
                              <m:r>
                                <a:rPr lang="en-US" altLang="zh-TW" sz="1200" i="1">
                                  <a:latin typeface="Cambria Math" panose="02040503050406030204" pitchFamily="18" charset="0"/>
                                </a:rPr>
                                <m:t>=1</m:t>
                              </m:r>
                            </m:sub>
                            <m:sup>
                              <m:r>
                                <a:rPr lang="en-US" altLang="zh-TW" sz="1200" i="1">
                                  <a:latin typeface="Cambria Math" panose="02040503050406030204" pitchFamily="18" charset="0"/>
                                </a:rPr>
                                <m:t>𝑁</m:t>
                              </m:r>
                            </m:sup>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𝜔</m:t>
                                  </m:r>
                                </m:e>
                                <m:sub>
                                  <m:r>
                                    <a:rPr lang="en-US" altLang="zh-TW" sz="1200" i="1">
                                      <a:latin typeface="Cambria Math" panose="02040503050406030204" pitchFamily="18" charset="0"/>
                                    </a:rPr>
                                    <m:t>𝑗</m:t>
                                  </m:r>
                                </m:sub>
                              </m:sSub>
                              <m:r>
                                <a:rPr lang="en-US" altLang="zh-TW" sz="1200" i="1">
                                  <a:latin typeface="Cambria Math" panose="02040503050406030204" pitchFamily="18" charset="0"/>
                                </a:rPr>
                                <m:t> </m:t>
                              </m:r>
                              <m:r>
                                <a:rPr lang="zh-TW" altLang="en-US" sz="1200" i="1">
                                  <a:latin typeface="Cambria Math" panose="02040503050406030204" pitchFamily="18" charset="0"/>
                                </a:rPr>
                                <m:t>𝑇</m:t>
                              </m:r>
                              <m:d>
                                <m:dPr>
                                  <m:ctrlPr>
                                    <a:rPr lang="zh-TW" altLang="en-US"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𝐬</m:t>
                                      </m:r>
                                    </m:e>
                                    <m:sub>
                                      <m:r>
                                        <m:rPr>
                                          <m:sty m:val="p"/>
                                        </m:rPr>
                                        <a:rPr lang="en-US" altLang="zh-TW" sz="1200" i="1">
                                          <a:latin typeface="Cambria Math" panose="02040503050406030204" pitchFamily="18" charset="0"/>
                                        </a:rPr>
                                        <m:t>j</m:t>
                                      </m:r>
                                    </m:sub>
                                  </m:sSub>
                                  <m:r>
                                    <a:rPr lang="zh-TW" altLang="en-US" sz="1200" i="1">
                                      <a:latin typeface="Cambria Math" panose="02040503050406030204" pitchFamily="18" charset="0"/>
                                    </a:rPr>
                                    <m:t>,</m:t>
                                  </m:r>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𝐱</m:t>
                                      </m:r>
                                    </m:e>
                                    <m:sub>
                                      <m:r>
                                        <a:rPr lang="en-US" altLang="zh-TW" sz="1200" i="1">
                                          <a:latin typeface="Cambria Math" panose="02040503050406030204" pitchFamily="18" charset="0"/>
                                        </a:rPr>
                                        <m:t>𝑖</m:t>
                                      </m:r>
                                    </m:sub>
                                  </m:sSub>
                                </m:e>
                              </m:d>
                              <m:r>
                                <a:rPr lang="en-US" altLang="zh-TW" sz="1200" i="1">
                                  <a:latin typeface="Cambria Math" panose="02040503050406030204" pitchFamily="18" charset="0"/>
                                </a:rPr>
                                <m:t> </m:t>
                              </m:r>
                              <m:r>
                                <a:rPr lang="en-US" altLang="zh-TW" sz="1200" i="1">
                                  <a:latin typeface="Cambria Math" panose="02040503050406030204" pitchFamily="18" charset="0"/>
                                </a:rPr>
                                <m:t>𝐽</m:t>
                              </m:r>
                              <m:d>
                                <m:dPr>
                                  <m:ctrlPr>
                                    <a:rPr lang="en-US" altLang="zh-TW"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𝜉</m:t>
                                      </m:r>
                                    </m:e>
                                    <m:sub>
                                      <m:r>
                                        <a:rPr lang="en-US" altLang="zh-TW" sz="1200" i="1">
                                          <a:latin typeface="Cambria Math" panose="02040503050406030204" pitchFamily="18" charset="0"/>
                                        </a:rPr>
                                        <m:t>𝑗</m:t>
                                      </m:r>
                                    </m:sub>
                                  </m:sSub>
                                </m:e>
                              </m:d>
                              <m:r>
                                <a:rPr lang="en-US" altLang="zh-TW" sz="1200" i="1">
                                  <a:latin typeface="Cambria Math" panose="02040503050406030204" pitchFamily="18" charset="0"/>
                                </a:rPr>
                                <m:t> [</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𝑢</m:t>
                                  </m:r>
                                </m:e>
                                <m:sub>
                                  <m:r>
                                    <a:rPr lang="en-US" altLang="zh-TW" sz="1200" i="1">
                                      <a:latin typeface="Cambria Math" panose="02040503050406030204" pitchFamily="18" charset="0"/>
                                    </a:rPr>
                                    <m:t>𝑗</m:t>
                                  </m:r>
                                </m:sub>
                              </m:sSub>
                              <m:r>
                                <a:rPr lang="en-US" altLang="zh-TW" sz="1200" i="1">
                                  <a:latin typeface="Cambria Math" panose="02040503050406030204" pitchFamily="18" charset="0"/>
                                </a:rPr>
                                <m:t>−</m:t>
                              </m:r>
                              <m:sSubSup>
                                <m:sSubSupPr>
                                  <m:ctrlPr>
                                    <a:rPr lang="en-US" altLang="zh-TW" sz="1200" i="1">
                                      <a:latin typeface="Cambria Math" panose="02040503050406030204" pitchFamily="18" charset="0"/>
                                    </a:rPr>
                                  </m:ctrlPr>
                                </m:sSubSupPr>
                                <m:e>
                                  <m:r>
                                    <a:rPr lang="en-US" altLang="zh-TW" sz="1200" i="1">
                                      <a:latin typeface="Cambria Math" panose="02040503050406030204" pitchFamily="18" charset="0"/>
                                    </a:rPr>
                                    <m:t>𝑤</m:t>
                                  </m:r>
                                </m:e>
                                <m:sub>
                                  <m:r>
                                    <a:rPr lang="en-US" altLang="zh-TW" sz="1200" i="1">
                                      <a:latin typeface="Cambria Math" panose="02040503050406030204" pitchFamily="18" charset="0"/>
                                    </a:rPr>
                                    <m:t>𝑗</m:t>
                                  </m:r>
                                </m:sub>
                                <m:sup>
                                  <m:r>
                                    <a:rPr lang="en-US" altLang="zh-TW" sz="1200" i="1">
                                      <a:latin typeface="Cambria Math" panose="02040503050406030204" pitchFamily="18" charset="0"/>
                                    </a:rPr>
                                    <m:t>𝑖</m:t>
                                  </m:r>
                                </m:sup>
                              </m:sSubSup>
                              <m:r>
                                <a:rPr lang="en-US" altLang="zh-TW" sz="1200" i="1">
                                  <a:latin typeface="Cambria Math" panose="02040503050406030204" pitchFamily="18" charset="0"/>
                                </a:rPr>
                                <m:t>]</m:t>
                              </m:r>
                            </m:e>
                          </m:nary>
                          <m:r>
                            <a:rPr lang="en-US" altLang="zh-TW" sz="1200" i="1">
                              <a:latin typeface="Cambria Math" panose="02040503050406030204" pitchFamily="18" charset="0"/>
                            </a:rPr>
                            <m:t>−</m:t>
                          </m:r>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𝜔</m:t>
                              </m:r>
                            </m:e>
                            <m:sub>
                              <m:r>
                                <m:rPr>
                                  <m:sty m:val="p"/>
                                </m:rPr>
                                <a:rPr lang="en-US" altLang="zh-TW" sz="1200" i="1">
                                  <a:latin typeface="Cambria Math" panose="02040503050406030204" pitchFamily="18" charset="0"/>
                                </a:rPr>
                                <m:t>j</m:t>
                              </m:r>
                            </m:sub>
                          </m:sSub>
                          <m:r>
                            <a:rPr lang="en-US" altLang="zh-TW" sz="1200" i="1">
                              <a:latin typeface="Cambria Math" panose="02040503050406030204" pitchFamily="18" charset="0"/>
                            </a:rPr>
                            <m:t> </m:t>
                          </m:r>
                          <m:r>
                            <a:rPr lang="zh-TW" altLang="en-US" sz="1200" i="1">
                              <a:latin typeface="Cambria Math" panose="02040503050406030204" pitchFamily="18" charset="0"/>
                            </a:rPr>
                            <m:t>𝑈</m:t>
                          </m:r>
                          <m:d>
                            <m:dPr>
                              <m:ctrlPr>
                                <a:rPr lang="zh-TW" altLang="en-US"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𝐬</m:t>
                                  </m:r>
                                </m:e>
                                <m:sub>
                                  <m:r>
                                    <m:rPr>
                                      <m:sty m:val="p"/>
                                    </m:rPr>
                                    <a:rPr lang="en-US" altLang="zh-TW" sz="1200" i="1">
                                      <a:latin typeface="Cambria Math" panose="02040503050406030204" pitchFamily="18" charset="0"/>
                                    </a:rPr>
                                    <m:t>j</m:t>
                                  </m:r>
                                </m:sub>
                              </m:sSub>
                              <m:r>
                                <a:rPr lang="zh-TW" altLang="en-US" sz="1200" i="1">
                                  <a:latin typeface="Cambria Math" panose="02040503050406030204" pitchFamily="18" charset="0"/>
                                </a:rPr>
                                <m:t>,</m:t>
                              </m:r>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𝐱</m:t>
                                  </m:r>
                                </m:e>
                                <m:sub>
                                  <m:r>
                                    <a:rPr lang="en-US" altLang="zh-TW" sz="1200" i="1">
                                      <a:latin typeface="Cambria Math" panose="02040503050406030204" pitchFamily="18" charset="0"/>
                                    </a:rPr>
                                    <m:t>𝑖</m:t>
                                  </m:r>
                                </m:sub>
                              </m:sSub>
                            </m:e>
                          </m:d>
                          <m:r>
                            <a:rPr lang="en-US" altLang="zh-TW" sz="1200" i="1">
                              <a:latin typeface="Cambria Math" panose="02040503050406030204" pitchFamily="18" charset="0"/>
                            </a:rPr>
                            <m:t> </m:t>
                          </m:r>
                          <m:r>
                            <a:rPr lang="en-US" altLang="zh-TW" sz="1200" i="1">
                              <a:latin typeface="Cambria Math" panose="02040503050406030204" pitchFamily="18" charset="0"/>
                            </a:rPr>
                            <m:t>𝐽</m:t>
                          </m:r>
                          <m:d>
                            <m:dPr>
                              <m:ctrlPr>
                                <a:rPr lang="en-US" altLang="zh-TW" sz="1200" i="1">
                                  <a:latin typeface="Cambria Math" panose="02040503050406030204" pitchFamily="18" charset="0"/>
                                </a:rPr>
                              </m:ctrlPr>
                            </m:dPr>
                            <m:e>
                              <m:sSub>
                                <m:sSubPr>
                                  <m:ctrlPr>
                                    <a:rPr lang="en-US" altLang="zh-TW" sz="1200" i="1">
                                      <a:latin typeface="Cambria Math" panose="02040503050406030204" pitchFamily="18" charset="0"/>
                                    </a:rPr>
                                  </m:ctrlPr>
                                </m:sSubPr>
                                <m:e>
                                  <m:r>
                                    <a:rPr lang="zh-TW" altLang="en-US" sz="1200" i="1">
                                      <a:latin typeface="Cambria Math" panose="02040503050406030204" pitchFamily="18" charset="0"/>
                                    </a:rPr>
                                    <m:t>𝐬</m:t>
                                  </m:r>
                                </m:e>
                                <m:sub>
                                  <m:r>
                                    <a:rPr lang="en-US" altLang="zh-TW" sz="1200" i="1">
                                      <a:latin typeface="Cambria Math" panose="02040503050406030204" pitchFamily="18" charset="0"/>
                                    </a:rPr>
                                    <m:t>𝑗</m:t>
                                  </m:r>
                                </m:sub>
                              </m:sSub>
                            </m:e>
                          </m:d>
                          <m:r>
                            <a:rPr lang="en-US" altLang="zh-TW" sz="1200" i="1">
                              <a:latin typeface="Cambria Math" panose="02040503050406030204" pitchFamily="18" charset="0"/>
                            </a:rPr>
                            <m:t>[</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𝑡</m:t>
                              </m:r>
                            </m:e>
                            <m:sub>
                              <m:r>
                                <a:rPr lang="en-US" altLang="zh-TW" sz="1200" i="1">
                                  <a:latin typeface="Cambria Math" panose="02040503050406030204" pitchFamily="18" charset="0"/>
                                </a:rPr>
                                <m:t>𝑗</m:t>
                              </m:r>
                            </m:sub>
                          </m:sSub>
                          <m:r>
                            <a:rPr lang="en-US" altLang="zh-TW" sz="1200" i="1">
                              <a:latin typeface="Cambria Math" panose="02040503050406030204" pitchFamily="18" charset="0"/>
                            </a:rPr>
                            <m:t>−</m:t>
                          </m:r>
                          <m:sSubSup>
                            <m:sSubSupPr>
                              <m:ctrlPr>
                                <a:rPr lang="en-US" altLang="zh-TW" sz="1200" i="1">
                                  <a:latin typeface="Cambria Math" panose="02040503050406030204" pitchFamily="18" charset="0"/>
                                </a:rPr>
                              </m:ctrlPr>
                            </m:sSubSupPr>
                            <m:e>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𝑤</m:t>
                                  </m:r>
                                </m:e>
                                <m:sub>
                                  <m:r>
                                    <a:rPr lang="en-US" altLang="zh-TW" sz="1200" i="1">
                                      <a:latin typeface="Cambria Math" panose="02040503050406030204" pitchFamily="18" charset="0"/>
                                    </a:rPr>
                                    <m:t>𝑝</m:t>
                                  </m:r>
                                </m:sub>
                              </m:sSub>
                            </m:e>
                            <m:sub>
                              <m:r>
                                <a:rPr lang="en-US" altLang="zh-TW" sz="1200" i="1">
                                  <a:latin typeface="Cambria Math" panose="02040503050406030204" pitchFamily="18" charset="0"/>
                                </a:rPr>
                                <m:t>𝑗</m:t>
                              </m:r>
                            </m:sub>
                            <m:sup>
                              <m:r>
                                <a:rPr lang="en-US" altLang="zh-TW" sz="1200" i="1">
                                  <a:latin typeface="Cambria Math" panose="02040503050406030204" pitchFamily="18" charset="0"/>
                                </a:rPr>
                                <m:t>𝑖</m:t>
                              </m:r>
                            </m:sup>
                          </m:sSubSup>
                          <m:r>
                            <a:rPr lang="en-US" altLang="zh-TW" sz="1200" i="1">
                              <a:latin typeface="Cambria Math" panose="02040503050406030204" pitchFamily="18" charset="0"/>
                            </a:rPr>
                            <m:t>]</m:t>
                          </m:r>
                        </m:oMath>
                      </m:oMathPara>
                    </a14:m>
                    <a:endParaRPr lang="en-US" altLang="zh-TW" sz="1200" i="1" dirty="0">
                      <a:latin typeface="Cambria Math" panose="02040503050406030204" pitchFamily="18" charset="0"/>
                    </a:endParaRPr>
                  </a:p>
                </p:txBody>
              </p:sp>
            </mc:Choice>
            <mc:Fallback xmlns="">
              <p:sp>
                <p:nvSpPr>
                  <p:cNvPr id="48" name="文字方塊 47">
                    <a:extLst>
                      <a:ext uri="{FF2B5EF4-FFF2-40B4-BE49-F238E27FC236}">
                        <a16:creationId xmlns:a16="http://schemas.microsoft.com/office/drawing/2014/main" id="{9ED6C775-DC00-4D77-A755-F42953E8B334}"/>
                      </a:ext>
                    </a:extLst>
                  </p:cNvPr>
                  <p:cNvSpPr txBox="1">
                    <a:spLocks noRot="1" noChangeAspect="1" noMove="1" noResize="1" noEditPoints="1" noAdjustHandles="1" noChangeArrowheads="1" noChangeShapeType="1" noTextEdit="1"/>
                  </p:cNvSpPr>
                  <p:nvPr/>
                </p:nvSpPr>
                <p:spPr>
                  <a:xfrm>
                    <a:off x="318438" y="2882759"/>
                    <a:ext cx="7114795" cy="843393"/>
                  </a:xfrm>
                  <a:prstGeom prst="rect">
                    <a:avLst/>
                  </a:prstGeom>
                  <a:blipFill>
                    <a:blip r:embed="rId6"/>
                    <a:stretch>
                      <a:fillRect/>
                    </a:stretch>
                  </a:blipFill>
                </p:spPr>
                <p:txBody>
                  <a:bodyPr/>
                  <a:lstStyle/>
                  <a:p>
                    <a:r>
                      <a:rPr lang="zh-TW" altLang="en-US">
                        <a:noFill/>
                      </a:rPr>
                      <a:t> </a:t>
                    </a:r>
                  </a:p>
                </p:txBody>
              </p:sp>
            </mc:Fallback>
          </mc:AlternateContent>
        </p:grpSp>
        <p:sp>
          <p:nvSpPr>
            <p:cNvPr id="44" name="矩形 43">
              <a:extLst>
                <a:ext uri="{FF2B5EF4-FFF2-40B4-BE49-F238E27FC236}">
                  <a16:creationId xmlns:a16="http://schemas.microsoft.com/office/drawing/2014/main" id="{43B9D977-3EC5-4BED-9E9F-4728A3CF482F}"/>
                </a:ext>
              </a:extLst>
            </p:cNvPr>
            <p:cNvSpPr/>
            <p:nvPr/>
          </p:nvSpPr>
          <p:spPr>
            <a:xfrm>
              <a:off x="910291" y="1729059"/>
              <a:ext cx="6987426" cy="19618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9" name="箭號: 向下 15">
            <a:extLst>
              <a:ext uri="{FF2B5EF4-FFF2-40B4-BE49-F238E27FC236}">
                <a16:creationId xmlns:a16="http://schemas.microsoft.com/office/drawing/2014/main" id="{9BAB3814-A915-49DA-A946-9B683D896D2D}"/>
              </a:ext>
            </a:extLst>
          </p:cNvPr>
          <p:cNvSpPr/>
          <p:nvPr/>
        </p:nvSpPr>
        <p:spPr>
          <a:xfrm>
            <a:off x="1173126" y="3453958"/>
            <a:ext cx="270000" cy="10754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文字方塊 37">
            <a:extLst>
              <a:ext uri="{FF2B5EF4-FFF2-40B4-BE49-F238E27FC236}">
                <a16:creationId xmlns:a16="http://schemas.microsoft.com/office/drawing/2014/main" id="{BDDF6681-3D8B-B5A3-A5AD-F31B71B88751}"/>
              </a:ext>
            </a:extLst>
          </p:cNvPr>
          <p:cNvSpPr txBox="1">
            <a:spLocks noChangeArrowheads="1"/>
          </p:cNvSpPr>
          <p:nvPr/>
        </p:nvSpPr>
        <p:spPr bwMode="auto">
          <a:xfrm>
            <a:off x="0" y="3766299"/>
            <a:ext cx="1539000" cy="577081"/>
          </a:xfrm>
          <a:prstGeom prst="rect">
            <a:avLst/>
          </a:prstGeom>
          <a:solidFill>
            <a:schemeClr val="accent4">
              <a:lumMod val="20000"/>
              <a:lumOff val="80000"/>
            </a:schemeClr>
          </a:solidFill>
          <a:ln>
            <a:noFill/>
          </a:ln>
        </p:spPr>
        <p:txBody>
          <a:bodyPr wrap="square">
            <a:spAutoFit/>
          </a:bodyPr>
          <a:lstStyle/>
          <a:p>
            <a:r>
              <a:rPr lang="en-US" altLang="zh-TW" sz="1050" dirty="0">
                <a:latin typeface="Times New Roman" panose="02020603050405020304" pitchFamily="18" charset="0"/>
                <a:cs typeface="Times New Roman" panose="02020603050405020304" pitchFamily="18" charset="0"/>
              </a:rPr>
              <a:t>Parametric representation </a:t>
            </a:r>
            <a:r>
              <a:rPr lang="zh-TW" altLang="en-US" sz="105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05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050" dirty="0">
                <a:latin typeface="Times New Roman" panose="02020603050405020304" pitchFamily="18" charset="0"/>
                <a:cs typeface="Times New Roman" panose="02020603050405020304" pitchFamily="18" charset="0"/>
              </a:rPr>
              <a:t>Gaussian quadrature</a:t>
            </a:r>
            <a:endParaRPr lang="zh-TW" altLang="en-US" sz="1050" dirty="0">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98CFECC6-531D-4437-9DAB-6C26BD140239}"/>
                  </a:ext>
                </a:extLst>
              </p:cNvPr>
              <p:cNvSpPr txBox="1"/>
              <p:nvPr/>
            </p:nvSpPr>
            <p:spPr>
              <a:xfrm>
                <a:off x="1818258" y="3494555"/>
                <a:ext cx="4883581" cy="39594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zh-TW" altLang="en-US" sz="1050" i="1">
                          <a:latin typeface="Cambria Math" panose="02040503050406030204" pitchFamily="18" charset="0"/>
                        </a:rPr>
                        <m:t>𝑤</m:t>
                      </m:r>
                      <m:d>
                        <m:dPr>
                          <m:ctrlPr>
                            <a:rPr lang="zh-TW" altLang="en-US" sz="1050" i="1">
                              <a:latin typeface="Cambria Math" panose="02040503050406030204" pitchFamily="18" charset="0"/>
                            </a:rPr>
                          </m:ctrlPr>
                        </m:dPr>
                        <m:e>
                          <m:r>
                            <a:rPr lang="en-US" altLang="zh-TW" sz="1050" b="1">
                              <a:latin typeface="Cambria Math" panose="02040503050406030204" pitchFamily="18" charset="0"/>
                            </a:rPr>
                            <m:t>𝐬</m:t>
                          </m:r>
                        </m:e>
                      </m:d>
                      <m:r>
                        <a:rPr lang="zh-TW" altLang="en-US" sz="1050">
                          <a:latin typeface="Cambria Math" panose="02040503050406030204" pitchFamily="18" charset="0"/>
                        </a:rPr>
                        <m:t>=</m:t>
                      </m:r>
                      <m:func>
                        <m:funcPr>
                          <m:ctrlPr>
                            <a:rPr lang="en-US" altLang="zh-TW" sz="1050" i="1">
                              <a:latin typeface="Cambria Math" panose="02040503050406030204" pitchFamily="18" charset="0"/>
                            </a:rPr>
                          </m:ctrlPr>
                        </m:funcPr>
                        <m:fName>
                          <m:r>
                            <m:rPr>
                              <m:sty m:val="p"/>
                            </m:rPr>
                            <a:rPr lang="en-US" altLang="zh-TW" sz="1050">
                              <a:latin typeface="Cambria Math" panose="02040503050406030204" pitchFamily="18" charset="0"/>
                            </a:rPr>
                            <m:t>cos</m:t>
                          </m:r>
                        </m:fName>
                        <m:e>
                          <m:d>
                            <m:dPr>
                              <m:begChr m:val="["/>
                              <m:endChr m:val="]"/>
                              <m:ctrlPr>
                                <a:rPr lang="en-US" altLang="zh-TW" sz="1050" i="1">
                                  <a:latin typeface="Cambria Math" panose="02040503050406030204" pitchFamily="18" charset="0"/>
                                </a:rPr>
                              </m:ctrlPr>
                            </m:dPr>
                            <m:e>
                              <m:r>
                                <a:rPr lang="en-US" altLang="zh-TW" sz="1050" i="1">
                                  <a:latin typeface="Cambria Math" panose="02040503050406030204" pitchFamily="18" charset="0"/>
                                </a:rPr>
                                <m:t>𝑘</m:t>
                              </m:r>
                              <m:d>
                                <m:dPr>
                                  <m:ctrlPr>
                                    <a:rPr lang="en-US" altLang="zh-TW" sz="1050" i="1">
                                      <a:latin typeface="Cambria Math" panose="02040503050406030204" pitchFamily="18" charset="0"/>
                                    </a:rPr>
                                  </m:ctrlPr>
                                </m:dPr>
                                <m:e>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𝑠</m:t>
                                      </m:r>
                                    </m:e>
                                    <m:sub>
                                      <m:r>
                                        <a:rPr lang="en-US" altLang="zh-TW" sz="1050" i="1">
                                          <a:latin typeface="Cambria Math" panose="02040503050406030204" pitchFamily="18" charset="0"/>
                                        </a:rPr>
                                        <m:t>𝑥</m:t>
                                      </m:r>
                                    </m:sub>
                                  </m:sSub>
                                  <m:r>
                                    <a:rPr lang="en-US" altLang="zh-TW" sz="1050" i="1">
                                      <a:latin typeface="Cambria Math" panose="02040503050406030204" pitchFamily="18" charset="0"/>
                                    </a:rPr>
                                    <m:t>−</m:t>
                                  </m:r>
                                  <m:r>
                                    <a:rPr lang="en-US" altLang="zh-TW" sz="1050" i="1">
                                      <a:latin typeface="Cambria Math" panose="02040503050406030204" pitchFamily="18" charset="0"/>
                                    </a:rPr>
                                    <m:t>𝑥</m:t>
                                  </m:r>
                                </m:e>
                              </m:d>
                            </m:e>
                          </m:d>
                          <m:r>
                            <a:rPr lang="en-US" altLang="zh-TW" sz="1050" i="1">
                              <a:latin typeface="Cambria Math" panose="02040503050406030204" pitchFamily="18" charset="0"/>
                            </a:rPr>
                            <m:t>𝑢</m:t>
                          </m:r>
                          <m:d>
                            <m:dPr>
                              <m:ctrlPr>
                                <a:rPr lang="en-US" altLang="zh-TW" sz="1050" i="1">
                                  <a:latin typeface="Cambria Math" panose="02040503050406030204" pitchFamily="18" charset="0"/>
                                </a:rPr>
                              </m:ctrlPr>
                            </m:dPr>
                            <m:e>
                              <m:r>
                                <a:rPr lang="en-US" altLang="zh-TW" sz="1050" b="1">
                                  <a:latin typeface="Cambria Math" panose="02040503050406030204" pitchFamily="18" charset="0"/>
                                </a:rPr>
                                <m:t>𝐱</m:t>
                              </m:r>
                            </m:e>
                          </m:d>
                          <m:r>
                            <a:rPr lang="en-US" altLang="zh-TW" sz="1050" i="1">
                              <a:latin typeface="Cambria Math" panose="02040503050406030204" pitchFamily="18" charset="0"/>
                            </a:rPr>
                            <m:t>+</m:t>
                          </m:r>
                          <m:f>
                            <m:fPr>
                              <m:ctrlPr>
                                <a:rPr lang="en-US" altLang="zh-TW" sz="1050" i="1">
                                  <a:latin typeface="Cambria Math" panose="02040503050406030204" pitchFamily="18" charset="0"/>
                                </a:rPr>
                              </m:ctrlPr>
                            </m:fPr>
                            <m:num>
                              <m:r>
                                <a:rPr lang="en-US" altLang="zh-TW" sz="1050" i="1">
                                  <a:latin typeface="Cambria Math" panose="02040503050406030204" pitchFamily="18" charset="0"/>
                                </a:rPr>
                                <m:t>1</m:t>
                              </m:r>
                            </m:num>
                            <m:den>
                              <m:r>
                                <a:rPr lang="en-US" altLang="zh-TW" sz="1050" i="1">
                                  <a:latin typeface="Cambria Math" panose="02040503050406030204" pitchFamily="18" charset="0"/>
                                </a:rPr>
                                <m:t>𝑘</m:t>
                              </m:r>
                            </m:den>
                          </m:f>
                          <m:d>
                            <m:dPr>
                              <m:begChr m:val="{"/>
                              <m:endChr m:val="}"/>
                              <m:ctrlPr>
                                <a:rPr lang="en-US" altLang="zh-TW" sz="1050" i="1">
                                  <a:latin typeface="Cambria Math" panose="02040503050406030204" pitchFamily="18" charset="0"/>
                                </a:rPr>
                              </m:ctrlPr>
                            </m:dPr>
                            <m:e>
                              <m:func>
                                <m:funcPr>
                                  <m:ctrlPr>
                                    <a:rPr lang="en-US" altLang="zh-TW" sz="1050" i="1">
                                      <a:latin typeface="Cambria Math" panose="02040503050406030204" pitchFamily="18" charset="0"/>
                                    </a:rPr>
                                  </m:ctrlPr>
                                </m:funcPr>
                                <m:fName>
                                  <m:r>
                                    <m:rPr>
                                      <m:sty m:val="p"/>
                                    </m:rPr>
                                    <a:rPr lang="en-US" altLang="zh-TW" sz="1050">
                                      <a:latin typeface="Cambria Math" panose="02040503050406030204" pitchFamily="18" charset="0"/>
                                    </a:rPr>
                                    <m:t>sin</m:t>
                                  </m:r>
                                </m:fName>
                                <m:e>
                                  <m:d>
                                    <m:dPr>
                                      <m:begChr m:val="["/>
                                      <m:endChr m:val="]"/>
                                      <m:ctrlPr>
                                        <a:rPr lang="en-US" altLang="zh-TW" sz="1050" i="1">
                                          <a:latin typeface="Cambria Math" panose="02040503050406030204" pitchFamily="18" charset="0"/>
                                        </a:rPr>
                                      </m:ctrlPr>
                                    </m:dPr>
                                    <m:e>
                                      <m:r>
                                        <a:rPr lang="en-US" altLang="zh-TW" sz="1050" i="1">
                                          <a:latin typeface="Cambria Math" panose="02040503050406030204" pitchFamily="18" charset="0"/>
                                        </a:rPr>
                                        <m:t>𝑘</m:t>
                                      </m:r>
                                      <m:d>
                                        <m:dPr>
                                          <m:ctrlPr>
                                            <a:rPr lang="en-US" altLang="zh-TW" sz="1050" i="1">
                                              <a:latin typeface="Cambria Math" panose="02040503050406030204" pitchFamily="18" charset="0"/>
                                            </a:rPr>
                                          </m:ctrlPr>
                                        </m:dPr>
                                        <m:e>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𝑠</m:t>
                                              </m:r>
                                            </m:e>
                                            <m:sub>
                                              <m:r>
                                                <a:rPr lang="en-US" altLang="zh-TW" sz="1050" i="1">
                                                  <a:latin typeface="Cambria Math" panose="02040503050406030204" pitchFamily="18" charset="0"/>
                                                </a:rPr>
                                                <m:t>𝑥</m:t>
                                              </m:r>
                                            </m:sub>
                                          </m:sSub>
                                          <m:r>
                                            <a:rPr lang="en-US" altLang="zh-TW" sz="1050" i="1">
                                              <a:latin typeface="Cambria Math" panose="02040503050406030204" pitchFamily="18" charset="0"/>
                                            </a:rPr>
                                            <m:t>−</m:t>
                                          </m:r>
                                          <m:r>
                                            <a:rPr lang="en-US" altLang="zh-TW" sz="1050" i="1">
                                              <a:latin typeface="Cambria Math" panose="02040503050406030204" pitchFamily="18" charset="0"/>
                                            </a:rPr>
                                            <m:t>𝑥</m:t>
                                          </m:r>
                                        </m:e>
                                      </m:d>
                                    </m:e>
                                  </m:d>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𝑛</m:t>
                                      </m:r>
                                    </m:e>
                                    <m:sub>
                                      <m:r>
                                        <m:rPr>
                                          <m:sty m:val="p"/>
                                        </m:rPr>
                                        <a:rPr lang="en-US" altLang="zh-TW" sz="1050">
                                          <a:latin typeface="Cambria Math" panose="02040503050406030204" pitchFamily="18" charset="0"/>
                                        </a:rPr>
                                        <m:t>x</m:t>
                                      </m:r>
                                    </m:sub>
                                  </m:sSub>
                                  <m:d>
                                    <m:dPr>
                                      <m:ctrlPr>
                                        <a:rPr lang="en-US" altLang="zh-TW" sz="1050" i="1">
                                          <a:latin typeface="Cambria Math" panose="02040503050406030204" pitchFamily="18" charset="0"/>
                                        </a:rPr>
                                      </m:ctrlPr>
                                    </m:dPr>
                                    <m:e>
                                      <m:r>
                                        <a:rPr lang="en-US" altLang="zh-TW" sz="1050" b="1">
                                          <a:latin typeface="Cambria Math" panose="02040503050406030204" pitchFamily="18" charset="0"/>
                                        </a:rPr>
                                        <m:t>𝐱</m:t>
                                      </m:r>
                                    </m:e>
                                  </m:d>
                                </m:e>
                              </m:func>
                              <m:r>
                                <a:rPr lang="en-US" altLang="zh-TW" sz="1050" i="1">
                                  <a:latin typeface="Cambria Math" panose="02040503050406030204" pitchFamily="18" charset="0"/>
                                </a:rPr>
                                <m:t>+</m:t>
                              </m:r>
                              <m:func>
                                <m:funcPr>
                                  <m:ctrlPr>
                                    <a:rPr lang="en-US" altLang="zh-TW" sz="1050" i="1">
                                      <a:latin typeface="Cambria Math" panose="02040503050406030204" pitchFamily="18" charset="0"/>
                                    </a:rPr>
                                  </m:ctrlPr>
                                </m:funcPr>
                                <m:fName>
                                  <m:r>
                                    <m:rPr>
                                      <m:sty m:val="p"/>
                                    </m:rPr>
                                    <a:rPr lang="en-US" altLang="zh-TW" sz="1050">
                                      <a:latin typeface="Cambria Math" panose="02040503050406030204" pitchFamily="18" charset="0"/>
                                    </a:rPr>
                                    <m:t>sin</m:t>
                                  </m:r>
                                </m:fName>
                                <m:e>
                                  <m:d>
                                    <m:dPr>
                                      <m:begChr m:val="["/>
                                      <m:endChr m:val="]"/>
                                      <m:ctrlPr>
                                        <a:rPr lang="en-US" altLang="zh-TW" sz="1050" i="1">
                                          <a:latin typeface="Cambria Math" panose="02040503050406030204" pitchFamily="18" charset="0"/>
                                        </a:rPr>
                                      </m:ctrlPr>
                                    </m:dPr>
                                    <m:e>
                                      <m:r>
                                        <a:rPr lang="en-US" altLang="zh-TW" sz="1050" i="1">
                                          <a:latin typeface="Cambria Math" panose="02040503050406030204" pitchFamily="18" charset="0"/>
                                        </a:rPr>
                                        <m:t>𝑘</m:t>
                                      </m:r>
                                      <m:d>
                                        <m:dPr>
                                          <m:ctrlPr>
                                            <a:rPr lang="en-US" altLang="zh-TW" sz="1050" i="1">
                                              <a:latin typeface="Cambria Math" panose="02040503050406030204" pitchFamily="18" charset="0"/>
                                            </a:rPr>
                                          </m:ctrlPr>
                                        </m:dPr>
                                        <m:e>
                                          <m:sSub>
                                            <m:sSubPr>
                                              <m:ctrlPr>
                                                <a:rPr lang="en-US" altLang="zh-TW" sz="1050" i="1">
                                                  <a:latin typeface="Cambria Math" panose="02040503050406030204" pitchFamily="18" charset="0"/>
                                                </a:rPr>
                                              </m:ctrlPr>
                                            </m:sSubPr>
                                            <m:e>
                                              <m:r>
                                                <m:rPr>
                                                  <m:sty m:val="p"/>
                                                </m:rPr>
                                                <a:rPr lang="en-US" altLang="zh-TW" sz="1050">
                                                  <a:latin typeface="Cambria Math" panose="02040503050406030204" pitchFamily="18" charset="0"/>
                                                </a:rPr>
                                                <m:t>s</m:t>
                                              </m:r>
                                            </m:e>
                                            <m:sub>
                                              <m:r>
                                                <a:rPr lang="en-US" altLang="zh-TW" sz="1050" i="1">
                                                  <a:latin typeface="Cambria Math" panose="02040503050406030204" pitchFamily="18" charset="0"/>
                                                </a:rPr>
                                                <m:t>𝑦</m:t>
                                              </m:r>
                                            </m:sub>
                                          </m:sSub>
                                          <m:r>
                                            <a:rPr lang="en-US" altLang="zh-TW" sz="1050" i="1">
                                              <a:latin typeface="Cambria Math" panose="02040503050406030204" pitchFamily="18" charset="0"/>
                                            </a:rPr>
                                            <m:t>−</m:t>
                                          </m:r>
                                          <m:r>
                                            <a:rPr lang="en-US" altLang="zh-TW" sz="1050" i="1">
                                              <a:latin typeface="Cambria Math" panose="02040503050406030204" pitchFamily="18" charset="0"/>
                                            </a:rPr>
                                            <m:t>𝑦</m:t>
                                          </m:r>
                                        </m:e>
                                      </m:d>
                                    </m:e>
                                  </m:d>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𝑛</m:t>
                                      </m:r>
                                    </m:e>
                                    <m:sub>
                                      <m:r>
                                        <a:rPr lang="en-US" altLang="zh-TW" sz="1050" i="1">
                                          <a:latin typeface="Cambria Math" panose="02040503050406030204" pitchFamily="18" charset="0"/>
                                        </a:rPr>
                                        <m:t>𝑦</m:t>
                                      </m:r>
                                    </m:sub>
                                  </m:sSub>
                                  <m:d>
                                    <m:dPr>
                                      <m:ctrlPr>
                                        <a:rPr lang="en-US" altLang="zh-TW" sz="1050" i="1">
                                          <a:latin typeface="Cambria Math" panose="02040503050406030204" pitchFamily="18" charset="0"/>
                                        </a:rPr>
                                      </m:ctrlPr>
                                    </m:dPr>
                                    <m:e>
                                      <m:r>
                                        <a:rPr lang="en-US" altLang="zh-TW" sz="1050" b="1">
                                          <a:latin typeface="Cambria Math" panose="02040503050406030204" pitchFamily="18" charset="0"/>
                                        </a:rPr>
                                        <m:t>𝐱</m:t>
                                      </m:r>
                                    </m:e>
                                  </m:d>
                                </m:e>
                              </m:func>
                            </m:e>
                          </m:d>
                        </m:e>
                      </m:func>
                      <m:r>
                        <a:rPr lang="en-US" altLang="zh-TW" sz="1050" i="1">
                          <a:latin typeface="Cambria Math" panose="02040503050406030204" pitchFamily="18" charset="0"/>
                        </a:rPr>
                        <m:t>𝑡</m:t>
                      </m:r>
                      <m:r>
                        <a:rPr lang="en-US" altLang="zh-TW" sz="1050" i="1">
                          <a:latin typeface="Cambria Math" panose="02040503050406030204" pitchFamily="18" charset="0"/>
                        </a:rPr>
                        <m:t>(</m:t>
                      </m:r>
                      <m:r>
                        <a:rPr lang="en-US" altLang="zh-TW" sz="1050" b="1">
                          <a:latin typeface="Cambria Math" panose="02040503050406030204" pitchFamily="18" charset="0"/>
                        </a:rPr>
                        <m:t>𝐱</m:t>
                      </m:r>
                      <m:r>
                        <a:rPr lang="en-US" altLang="zh-TW" sz="1050" i="1">
                          <a:latin typeface="Cambria Math" panose="02040503050406030204" pitchFamily="18" charset="0"/>
                        </a:rPr>
                        <m:t>)</m:t>
                      </m:r>
                    </m:oMath>
                  </m:oMathPara>
                </a14:m>
                <a:endParaRPr lang="en-US" altLang="zh-TW" sz="1050" dirty="0">
                  <a:latin typeface="標楷體" panose="03000509000000000000" pitchFamily="65" charset="-120"/>
                  <a:ea typeface="標楷體" panose="03000509000000000000" pitchFamily="65" charset="-120"/>
                </a:endParaRPr>
              </a:p>
            </p:txBody>
          </p:sp>
        </mc:Choice>
        <mc:Fallback xmlns="">
          <p:sp>
            <p:nvSpPr>
              <p:cNvPr id="30" name="文字方塊 29">
                <a:extLst>
                  <a:ext uri="{FF2B5EF4-FFF2-40B4-BE49-F238E27FC236}">
                    <a16:creationId xmlns:a16="http://schemas.microsoft.com/office/drawing/2014/main" id="{98CFECC6-531D-4437-9DAB-6C26BD140239}"/>
                  </a:ext>
                </a:extLst>
              </p:cNvPr>
              <p:cNvSpPr txBox="1">
                <a:spLocks noRot="1" noChangeAspect="1" noMove="1" noResize="1" noEditPoints="1" noAdjustHandles="1" noChangeArrowheads="1" noChangeShapeType="1" noTextEdit="1"/>
              </p:cNvSpPr>
              <p:nvPr/>
            </p:nvSpPr>
            <p:spPr>
              <a:xfrm>
                <a:off x="1818258" y="3494555"/>
                <a:ext cx="4883581" cy="395942"/>
              </a:xfrm>
              <a:prstGeom prst="rect">
                <a:avLst/>
              </a:prstGeom>
              <a:blipFill>
                <a:blip r:embed="rId7"/>
                <a:stretch>
                  <a:fillRect b="-15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A9CE2A48-117D-48F7-B96A-A3D2B3BC6AE1}"/>
                  </a:ext>
                </a:extLst>
              </p:cNvPr>
              <p:cNvSpPr txBox="1"/>
              <p:nvPr/>
            </p:nvSpPr>
            <p:spPr>
              <a:xfrm>
                <a:off x="6859915" y="3482188"/>
                <a:ext cx="1118896" cy="42877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𝑤</m:t>
                          </m:r>
                        </m:e>
                        <m:sub>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𝑝</m:t>
                          </m:r>
                        </m:sub>
                      </m:sSub>
                      <m:d>
                        <m:dPr>
                          <m:ctrlP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ctrlPr>
                        </m:dPr>
                        <m:e>
                          <m:r>
                            <a:rPr lang="en-US" altLang="zh-TW" sz="1050" b="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e>
                      </m:d>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f>
                        <m:fPr>
                          <m:ctrlP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ctrlPr>
                        </m:fPr>
                        <m:num>
                          <m:r>
                            <a:rPr lang="en-US" altLang="zh-TW" sz="1050">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𝑤</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b="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num>
                        <m:den>
                          <m:r>
                            <a:rPr lang="en-US" altLang="zh-TW" sz="1050">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𝑛</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b="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den>
                      </m:f>
                    </m:oMath>
                  </m:oMathPara>
                </a14:m>
                <a:endParaRPr lang="en-US" altLang="zh-TW" sz="1050" dirty="0">
                  <a:latin typeface="標楷體" panose="03000509000000000000" pitchFamily="65" charset="-120"/>
                  <a:ea typeface="標楷體" panose="03000509000000000000" pitchFamily="65" charset="-120"/>
                </a:endParaRPr>
              </a:p>
            </p:txBody>
          </p:sp>
        </mc:Choice>
        <mc:Fallback xmlns="">
          <p:sp>
            <p:nvSpPr>
              <p:cNvPr id="31" name="文字方塊 30">
                <a:extLst>
                  <a:ext uri="{FF2B5EF4-FFF2-40B4-BE49-F238E27FC236}">
                    <a16:creationId xmlns:a16="http://schemas.microsoft.com/office/drawing/2014/main" id="{A9CE2A48-117D-48F7-B96A-A3D2B3BC6AE1}"/>
                  </a:ext>
                </a:extLst>
              </p:cNvPr>
              <p:cNvSpPr txBox="1">
                <a:spLocks noRot="1" noChangeAspect="1" noMove="1" noResize="1" noEditPoints="1" noAdjustHandles="1" noChangeArrowheads="1" noChangeShapeType="1" noTextEdit="1"/>
              </p:cNvSpPr>
              <p:nvPr/>
            </p:nvSpPr>
            <p:spPr>
              <a:xfrm>
                <a:off x="6859915" y="3482188"/>
                <a:ext cx="1118896" cy="428772"/>
              </a:xfrm>
              <a:prstGeom prst="rect">
                <a:avLst/>
              </a:prstGeom>
              <a:blipFill>
                <a:blip r:embed="rId8"/>
                <a:stretch>
                  <a:fillRect b="-422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858BF67A-C492-4978-9AB4-03601128C6A5}"/>
                  </a:ext>
                </a:extLst>
              </p:cNvPr>
              <p:cNvSpPr txBox="1"/>
              <p:nvPr/>
            </p:nvSpPr>
            <p:spPr>
              <a:xfrm>
                <a:off x="1818257" y="4039450"/>
                <a:ext cx="3479736" cy="511294"/>
              </a:xfrm>
              <a:prstGeom prst="rect">
                <a:avLst/>
              </a:prstGeom>
              <a:noFill/>
              <a:ln w="28575">
                <a:noFill/>
              </a:ln>
            </p:spPr>
            <p:txBody>
              <a:bodyPr wrap="square" rtlCol="0">
                <a:spAutoFit/>
              </a:bodyPr>
              <a:lstStyle/>
              <a:p>
                <a14:m>
                  <m:oMath xmlns:m="http://schemas.openxmlformats.org/officeDocument/2006/math">
                    <m:r>
                      <a:rPr lang="en-US" altLang="zh-TW" sz="1050" i="1">
                        <a:solidFill>
                          <a:prstClr val="black"/>
                        </a:solidFill>
                        <a:latin typeface="Cambria Math" panose="02040503050406030204" pitchFamily="18" charset="0"/>
                        <a:cs typeface="Times New Roman" panose="02020603050405020304" pitchFamily="18" charset="0"/>
                      </a:rPr>
                      <m:t>𝑈</m:t>
                    </m:r>
                    <m:d>
                      <m:dPr>
                        <m:ctrlPr>
                          <a:rPr lang="en-US" altLang="zh-TW" sz="1050" i="1">
                            <a:solidFill>
                              <a:prstClr val="black"/>
                            </a:solidFill>
                            <a:latin typeface="Cambria Math" panose="02040503050406030204" pitchFamily="18" charset="0"/>
                            <a:cs typeface="Times New Roman" panose="02020603050405020304" pitchFamily="18" charset="0"/>
                          </a:rPr>
                        </m:ctrlPr>
                      </m:dPr>
                      <m:e>
                        <m:r>
                          <a:rPr lang="en-US" altLang="zh-TW" sz="1050" b="1" i="1">
                            <a:solidFill>
                              <a:prstClr val="black"/>
                            </a:solidFill>
                            <a:latin typeface="Cambria Math" panose="02040503050406030204" pitchFamily="18" charset="0"/>
                            <a:cs typeface="Times New Roman" panose="02020603050405020304" pitchFamily="18" charset="0"/>
                          </a:rPr>
                          <m:t>𝐬</m:t>
                        </m:r>
                        <m:r>
                          <a:rPr lang="en-US" altLang="zh-TW" sz="1050">
                            <a:solidFill>
                              <a:prstClr val="black"/>
                            </a:solidFill>
                            <a:latin typeface="Cambria Math" panose="02040503050406030204" pitchFamily="18" charset="0"/>
                            <a:cs typeface="Times New Roman" panose="02020603050405020304" pitchFamily="18" charset="0"/>
                          </a:rPr>
                          <m:t>,</m:t>
                        </m:r>
                        <m:r>
                          <a:rPr lang="en-US" altLang="zh-TW" sz="1050" b="1" i="1">
                            <a:solidFill>
                              <a:prstClr val="black"/>
                            </a:solidFill>
                            <a:latin typeface="Cambria Math" panose="02040503050406030204" pitchFamily="18" charset="0"/>
                            <a:cs typeface="Times New Roman" panose="02020603050405020304" pitchFamily="18" charset="0"/>
                          </a:rPr>
                          <m:t>𝐱</m:t>
                        </m:r>
                      </m:e>
                    </m:d>
                    <m:r>
                      <a:rPr lang="en-US" altLang="zh-TW" sz="1050" i="1">
                        <a:solidFill>
                          <a:prstClr val="black"/>
                        </a:solidFill>
                        <a:latin typeface="Cambria Math" panose="02040503050406030204" pitchFamily="18" charset="0"/>
                        <a:cs typeface="Times New Roman" panose="02020603050405020304" pitchFamily="18" charset="0"/>
                      </a:rPr>
                      <m:t>=−</m:t>
                    </m:r>
                    <m:f>
                      <m:fPr>
                        <m:ctrlPr>
                          <a:rPr lang="en-US" altLang="zh-TW" sz="1050" i="1">
                            <a:solidFill>
                              <a:prstClr val="black"/>
                            </a:solidFill>
                            <a:latin typeface="Cambria Math" panose="02040503050406030204" pitchFamily="18" charset="0"/>
                            <a:cs typeface="Times New Roman" panose="02020603050405020304" pitchFamily="18" charset="0"/>
                          </a:rPr>
                        </m:ctrlPr>
                      </m:fPr>
                      <m:num>
                        <m:r>
                          <a:rPr lang="en-US" altLang="zh-TW" sz="1050" i="1">
                            <a:solidFill>
                              <a:prstClr val="black"/>
                            </a:solidFill>
                            <a:latin typeface="Cambria Math" panose="02040503050406030204" pitchFamily="18" charset="0"/>
                            <a:cs typeface="Times New Roman" panose="02020603050405020304" pitchFamily="18" charset="0"/>
                          </a:rPr>
                          <m:t>𝑖</m:t>
                        </m:r>
                      </m:num>
                      <m:den>
                        <m:r>
                          <a:rPr lang="en-US" altLang="zh-TW" sz="1050" i="1">
                            <a:solidFill>
                              <a:prstClr val="black"/>
                            </a:solidFill>
                            <a:latin typeface="Cambria Math" panose="02040503050406030204" pitchFamily="18" charset="0"/>
                            <a:cs typeface="Times New Roman" panose="02020603050405020304" pitchFamily="18" charset="0"/>
                          </a:rPr>
                          <m:t>4</m:t>
                        </m:r>
                      </m:den>
                    </m:f>
                    <m:sSubSup>
                      <m:sSubSupPr>
                        <m:ctrlPr>
                          <a:rPr lang="en-US" altLang="zh-TW" sz="1050" i="1">
                            <a:solidFill>
                              <a:prstClr val="black"/>
                            </a:solidFill>
                            <a:latin typeface="Cambria Math" panose="02040503050406030204" pitchFamily="18" charset="0"/>
                            <a:cs typeface="Times New Roman" panose="02020603050405020304" pitchFamily="18" charset="0"/>
                          </a:rPr>
                        </m:ctrlPr>
                      </m:sSubSupPr>
                      <m:e>
                        <m:r>
                          <a:rPr lang="en-US" altLang="zh-TW" sz="1050" i="1">
                            <a:solidFill>
                              <a:prstClr val="black"/>
                            </a:solidFill>
                            <a:latin typeface="Cambria Math" panose="02040503050406030204" pitchFamily="18" charset="0"/>
                            <a:cs typeface="Times New Roman" panose="02020603050405020304" pitchFamily="18" charset="0"/>
                          </a:rPr>
                          <m:t>𝐻</m:t>
                        </m:r>
                      </m:e>
                      <m:sub>
                        <m:r>
                          <a:rPr lang="en-US" altLang="zh-TW" sz="1050" i="1">
                            <a:solidFill>
                              <a:prstClr val="black"/>
                            </a:solidFill>
                            <a:latin typeface="Cambria Math" panose="02040503050406030204" pitchFamily="18" charset="0"/>
                            <a:cs typeface="Times New Roman" panose="02020603050405020304" pitchFamily="18" charset="0"/>
                          </a:rPr>
                          <m:t>0</m:t>
                        </m:r>
                      </m:sub>
                      <m:sup>
                        <m:d>
                          <m:dPr>
                            <m:ctrlPr>
                              <a:rPr lang="en-US" altLang="zh-TW" sz="1050" i="1">
                                <a:solidFill>
                                  <a:prstClr val="black"/>
                                </a:solidFill>
                                <a:latin typeface="Cambria Math" panose="02040503050406030204" pitchFamily="18" charset="0"/>
                                <a:cs typeface="Times New Roman" panose="02020603050405020304" pitchFamily="18" charset="0"/>
                              </a:rPr>
                            </m:ctrlPr>
                          </m:dPr>
                          <m:e>
                            <m:r>
                              <a:rPr lang="en-US" altLang="zh-TW" sz="1050" i="1">
                                <a:solidFill>
                                  <a:prstClr val="black"/>
                                </a:solidFill>
                                <a:latin typeface="Cambria Math" panose="02040503050406030204" pitchFamily="18" charset="0"/>
                                <a:cs typeface="Times New Roman" panose="02020603050405020304" pitchFamily="18" charset="0"/>
                              </a:rPr>
                              <m:t>1</m:t>
                            </m:r>
                          </m:e>
                        </m:d>
                      </m:sup>
                    </m:sSubSup>
                    <m:d>
                      <m:dPr>
                        <m:ctrlPr>
                          <a:rPr lang="en-US" altLang="zh-TW" sz="1050" i="1">
                            <a:solidFill>
                              <a:prstClr val="black"/>
                            </a:solidFill>
                            <a:latin typeface="Cambria Math" panose="02040503050406030204" pitchFamily="18" charset="0"/>
                            <a:cs typeface="Times New Roman" panose="02020603050405020304" pitchFamily="18" charset="0"/>
                          </a:rPr>
                        </m:ctrlPr>
                      </m:dPr>
                      <m:e>
                        <m:r>
                          <a:rPr lang="en-US" altLang="zh-TW" sz="1050" i="1">
                            <a:solidFill>
                              <a:prstClr val="black"/>
                            </a:solidFill>
                            <a:latin typeface="Cambria Math" panose="02040503050406030204" pitchFamily="18" charset="0"/>
                            <a:cs typeface="Times New Roman" panose="02020603050405020304" pitchFamily="18" charset="0"/>
                          </a:rPr>
                          <m:t>𝑘𝑟</m:t>
                        </m:r>
                      </m:e>
                    </m:d>
                    <m:r>
                      <a:rPr lang="en-US" altLang="zh-TW" sz="1050" i="1">
                        <a:solidFill>
                          <a:prstClr val="black"/>
                        </a:solidFill>
                        <a:latin typeface="Cambria Math" panose="02040503050406030204" pitchFamily="18" charset="0"/>
                        <a:cs typeface="Times New Roman" panose="02020603050405020304" pitchFamily="18" charset="0"/>
                      </a:rPr>
                      <m:t> </m:t>
                    </m:r>
                  </m:oMath>
                </a14:m>
                <a:r>
                  <a:rPr lang="zh-TW" altLang="en-US" sz="1050" i="1" dirty="0">
                    <a:solidFill>
                      <a:prstClr val="black"/>
                    </a:solidFill>
                    <a:latin typeface="Cambria Math" panose="02040503050406030204" pitchFamily="18" charset="0"/>
                    <a:cs typeface="Times New Roman" panose="02020603050405020304" pitchFamily="18" charset="0"/>
                  </a:rPr>
                  <a:t>  </a:t>
                </a:r>
                <a:r>
                  <a:rPr lang="zh-TW" altLang="en-US" sz="105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050" i="1" dirty="0">
                    <a:solidFill>
                      <a:prstClr val="black"/>
                    </a:solidFill>
                    <a:latin typeface="Cambria Math" panose="02040503050406030204" pitchFamily="18" charset="0"/>
                    <a:cs typeface="Times New Roman" panose="02020603050405020304" pitchFamily="18" charset="0"/>
                  </a:rPr>
                  <a:t> </a:t>
                </a:r>
                <a14:m>
                  <m:oMath xmlns:m="http://schemas.openxmlformats.org/officeDocument/2006/math">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𝑇</m:t>
                    </m:r>
                    <m:d>
                      <m:dPr>
                        <m:ctrlPr>
                          <a:rPr lang="zh-TW" altLang="zh-TW" sz="1050" i="1">
                            <a:solidFill>
                              <a:prstClr val="black"/>
                            </a:solidFill>
                            <a:latin typeface="Cambria Math" panose="02040503050406030204" pitchFamily="18" charset="0"/>
                            <a:ea typeface="Cambria Math" panose="02040503050406030204" pitchFamily="18" charset="0"/>
                          </a:rPr>
                        </m:ctrlPr>
                      </m:dPr>
                      <m:e>
                        <m:r>
                          <a:rPr lang="en-US" altLang="zh-TW" sz="1050" b="1"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b="1"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𝐱</m:t>
                        </m:r>
                      </m:e>
                    </m:d>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f>
                      <m:fPr>
                        <m:ctrlPr>
                          <a:rPr lang="zh-TW" altLang="zh-TW" sz="1050" i="1">
                            <a:solidFill>
                              <a:prstClr val="black"/>
                            </a:solidFill>
                            <a:latin typeface="Cambria Math" panose="02040503050406030204" pitchFamily="18" charset="0"/>
                            <a:ea typeface="Cambria Math" panose="02040503050406030204" pitchFamily="18" charset="0"/>
                          </a:rPr>
                        </m:ctrlPr>
                      </m:fPr>
                      <m:num>
                        <m:r>
                          <a:rPr lang="en-US" altLang="zh-TW" sz="1050">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𝑈</m:t>
                        </m:r>
                        <m:d>
                          <m:dPr>
                            <m:ctrlPr>
                              <a:rPr lang="zh-TW" altLang="zh-TW" sz="1050" i="1">
                                <a:solidFill>
                                  <a:prstClr val="black"/>
                                </a:solidFill>
                                <a:latin typeface="Cambria Math" panose="02040503050406030204" pitchFamily="18" charset="0"/>
                                <a:ea typeface="Cambria Math" panose="02040503050406030204" pitchFamily="18" charset="0"/>
                              </a:rPr>
                            </m:ctrlPr>
                          </m:dPr>
                          <m:e>
                            <m:r>
                              <a:rPr lang="en-US" altLang="zh-TW" sz="1050" b="1"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050" b="1"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b="1"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𝐱</m:t>
                            </m:r>
                          </m:e>
                        </m:d>
                      </m:num>
                      <m:den>
                        <m:r>
                          <a:rPr lang="en-US" altLang="zh-TW" sz="1050">
                            <a:solidFill>
                              <a:prstClr val="black"/>
                            </a:solidFill>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𝑛</m:t>
                        </m:r>
                        <m:d>
                          <m:dPr>
                            <m:ctrlPr>
                              <a:rPr lang="zh-TW" altLang="zh-TW" sz="1050" i="1">
                                <a:solidFill>
                                  <a:prstClr val="black"/>
                                </a:solidFill>
                                <a:latin typeface="Cambria Math" panose="02040503050406030204" pitchFamily="18" charset="0"/>
                                <a:ea typeface="Cambria Math" panose="02040503050406030204" pitchFamily="18" charset="0"/>
                              </a:rPr>
                            </m:ctrlPr>
                          </m:dPr>
                          <m:e>
                            <m:r>
                              <a:rPr lang="en-US" altLang="zh-TW" sz="1050" b="1" i="1">
                                <a:solidFill>
                                  <a:prstClr val="black"/>
                                </a:solidFill>
                                <a:latin typeface="Cambria Math" panose="02040503050406030204" pitchFamily="18" charset="0"/>
                                <a:ea typeface="標楷體" panose="03000509000000000000" pitchFamily="65" charset="-120"/>
                                <a:cs typeface="Times New Roman" panose="02020603050405020304" pitchFamily="18" charset="0"/>
                              </a:rPr>
                              <m:t>𝐬</m:t>
                            </m:r>
                          </m:e>
                        </m:d>
                      </m:den>
                    </m:f>
                  </m:oMath>
                </a14:m>
                <a:r>
                  <a:rPr lang="zh-TW" altLang="en-US" sz="1050" dirty="0"/>
                  <a:t>  </a:t>
                </a:r>
                <a:r>
                  <a:rPr lang="zh-TW" altLang="en-US" sz="1050" dirty="0">
                    <a:latin typeface="標楷體" panose="03000509000000000000" pitchFamily="65" charset="-120"/>
                    <a:ea typeface="標楷體" panose="03000509000000000000" pitchFamily="65" charset="-120"/>
                  </a:rPr>
                  <a:t>，</a:t>
                </a:r>
                <a:r>
                  <a:rPr lang="zh-TW" altLang="en-US" sz="1050" dirty="0"/>
                  <a:t>  </a:t>
                </a:r>
                <a14:m>
                  <m:oMath xmlns:m="http://schemas.openxmlformats.org/officeDocument/2006/math">
                    <m:r>
                      <a:rPr lang="en-US" altLang="zh-TW" sz="1050" i="1">
                        <a:latin typeface="Cambria Math" panose="02040503050406030204" pitchFamily="18" charset="0"/>
                        <a:ea typeface="標楷體" panose="03000509000000000000" pitchFamily="65" charset="-120"/>
                        <a:cs typeface="Times New Roman" panose="02020603050405020304" pitchFamily="18" charset="0"/>
                      </a:rPr>
                      <m:t>𝑟</m:t>
                    </m:r>
                    <m:r>
                      <a:rPr lang="en-US" altLang="zh-TW" sz="1050" i="1">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b="1">
                        <a:latin typeface="Cambria Math" panose="02040503050406030204" pitchFamily="18" charset="0"/>
                        <a:ea typeface="標楷體" panose="03000509000000000000" pitchFamily="65" charset="-120"/>
                        <a:cs typeface="Times New Roman" panose="02020603050405020304" pitchFamily="18" charset="0"/>
                      </a:rPr>
                      <m:t>𝐱</m:t>
                    </m:r>
                    <m:r>
                      <a:rPr lang="en-US" altLang="zh-TW" sz="1050" i="1">
                        <a:latin typeface="Cambria Math" panose="02040503050406030204" pitchFamily="18" charset="0"/>
                        <a:ea typeface="標楷體" panose="03000509000000000000" pitchFamily="65" charset="-120"/>
                        <a:cs typeface="Times New Roman" panose="02020603050405020304" pitchFamily="18" charset="0"/>
                      </a:rPr>
                      <m:t>−</m:t>
                    </m:r>
                    <m:r>
                      <a:rPr lang="en-US" altLang="zh-TW" sz="1050" b="1">
                        <a:latin typeface="Cambria Math" panose="02040503050406030204" pitchFamily="18" charset="0"/>
                        <a:ea typeface="標楷體" panose="03000509000000000000" pitchFamily="65" charset="-120"/>
                        <a:cs typeface="Times New Roman" panose="02020603050405020304" pitchFamily="18" charset="0"/>
                      </a:rPr>
                      <m:t>𝐬</m:t>
                    </m:r>
                    <m:r>
                      <a:rPr lang="en-US" altLang="zh-TW" sz="1050" i="1">
                        <a:latin typeface="Cambria Math" panose="02040503050406030204" pitchFamily="18" charset="0"/>
                        <a:ea typeface="標楷體" panose="03000509000000000000" pitchFamily="65" charset="-120"/>
                        <a:cs typeface="Times New Roman" panose="02020603050405020304" pitchFamily="18" charset="0"/>
                      </a:rPr>
                      <m:t>|</m:t>
                    </m:r>
                  </m:oMath>
                </a14:m>
                <a:endParaRPr lang="zh-TW" altLang="en-US" sz="1050" dirty="0"/>
              </a:p>
            </p:txBody>
          </p:sp>
        </mc:Choice>
        <mc:Fallback xmlns="">
          <p:sp>
            <p:nvSpPr>
              <p:cNvPr id="33" name="文字方塊 32">
                <a:extLst>
                  <a:ext uri="{FF2B5EF4-FFF2-40B4-BE49-F238E27FC236}">
                    <a16:creationId xmlns:a16="http://schemas.microsoft.com/office/drawing/2014/main" id="{858BF67A-C492-4978-9AB4-03601128C6A5}"/>
                  </a:ext>
                </a:extLst>
              </p:cNvPr>
              <p:cNvSpPr txBox="1">
                <a:spLocks noRot="1" noChangeAspect="1" noMove="1" noResize="1" noEditPoints="1" noAdjustHandles="1" noChangeArrowheads="1" noChangeShapeType="1" noTextEdit="1"/>
              </p:cNvSpPr>
              <p:nvPr/>
            </p:nvSpPr>
            <p:spPr>
              <a:xfrm>
                <a:off x="1818257" y="4039450"/>
                <a:ext cx="3479736" cy="511294"/>
              </a:xfrm>
              <a:prstGeom prst="rect">
                <a:avLst/>
              </a:prstGeom>
              <a:blipFill>
                <a:blip r:embed="rId9"/>
                <a:stretch>
                  <a:fillRect b="-2381"/>
                </a:stretch>
              </a:blipFill>
              <a:ln w="28575">
                <a:noFill/>
              </a:ln>
            </p:spPr>
            <p:txBody>
              <a:bodyPr/>
              <a:lstStyle/>
              <a:p>
                <a:r>
                  <a:rPr lang="zh-TW" altLang="en-US">
                    <a:noFill/>
                  </a:rPr>
                  <a:t> </a:t>
                </a:r>
              </a:p>
            </p:txBody>
          </p:sp>
        </mc:Fallback>
      </mc:AlternateContent>
      <p:pic>
        <p:nvPicPr>
          <p:cNvPr id="26" name="圖片 25"/>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357155" y="704039"/>
            <a:ext cx="689362" cy="1235887"/>
          </a:xfrm>
          <a:prstGeom prst="rect">
            <a:avLst/>
          </a:prstGeom>
        </p:spPr>
      </p:pic>
      <p:pic>
        <p:nvPicPr>
          <p:cNvPr id="3" name="圖片 2">
            <a:extLst>
              <a:ext uri="{FF2B5EF4-FFF2-40B4-BE49-F238E27FC236}">
                <a16:creationId xmlns:a16="http://schemas.microsoft.com/office/drawing/2014/main" id="{9FC5C14C-1877-3901-E696-047AC0B3EF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07467" y="2010503"/>
            <a:ext cx="851059" cy="969673"/>
          </a:xfrm>
          <a:prstGeom prst="rect">
            <a:avLst/>
          </a:prstGeom>
        </p:spPr>
      </p:pic>
      <p:sp>
        <p:nvSpPr>
          <p:cNvPr id="4" name="日期版面配置區 3"/>
          <p:cNvSpPr>
            <a:spLocks noGrp="1"/>
          </p:cNvSpPr>
          <p:nvPr>
            <p:ph type="dt" sz="half" idx="10"/>
          </p:nvPr>
        </p:nvSpPr>
        <p:spPr/>
        <p:txBody>
          <a:bodyPr/>
          <a:lstStyle/>
          <a:p>
            <a:pPr>
              <a:defRPr/>
            </a:pPr>
            <a:r>
              <a:rPr lang="en-US" altLang="zh-TW"/>
              <a:t>2025/07/03</a:t>
            </a:r>
            <a:endParaRPr lang="en-US" altLang="zh-TW" dirty="0"/>
          </a:p>
        </p:txBody>
      </p:sp>
    </p:spTree>
    <p:extLst>
      <p:ext uri="{BB962C8B-B14F-4D97-AF65-F5344CB8AC3E}">
        <p14:creationId xmlns:p14="http://schemas.microsoft.com/office/powerpoint/2010/main" val="2192195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F0989DBF-6E35-42D2-A767-BDA78D797ED2}"/>
              </a:ext>
            </a:extLst>
          </p:cNvPr>
          <p:cNvSpPr>
            <a:spLocks noGrp="1"/>
          </p:cNvSpPr>
          <p:nvPr>
            <p:ph type="dt" sz="half" idx="10"/>
          </p:nvPr>
        </p:nvSpPr>
        <p:spPr/>
        <p:txBody>
          <a:bodyPr/>
          <a:lstStyle/>
          <a:p>
            <a:pPr>
              <a:defRPr/>
            </a:pPr>
            <a:r>
              <a:rPr lang="en-US" altLang="zh-TW"/>
              <a:t>2025/07/03</a:t>
            </a:r>
            <a:endParaRPr lang="en-US" altLang="zh-TW" dirty="0"/>
          </a:p>
        </p:txBody>
      </p:sp>
      <p:pic>
        <p:nvPicPr>
          <p:cNvPr id="5" name="圖片 4">
            <a:extLst>
              <a:ext uri="{FF2B5EF4-FFF2-40B4-BE49-F238E27FC236}">
                <a16:creationId xmlns:a16="http://schemas.microsoft.com/office/drawing/2014/main" id="{2514E3E0-8BE2-43BD-9221-DFBE7D8C5875}"/>
              </a:ext>
            </a:extLst>
          </p:cNvPr>
          <p:cNvPicPr>
            <a:picLocks noChangeAspect="1"/>
          </p:cNvPicPr>
          <p:nvPr/>
        </p:nvPicPr>
        <p:blipFill rotWithShape="1">
          <a:blip r:embed="rId2"/>
          <a:srcRect r="8328"/>
          <a:stretch/>
        </p:blipFill>
        <p:spPr>
          <a:xfrm>
            <a:off x="6036707" y="1121882"/>
            <a:ext cx="3060000" cy="1896750"/>
          </a:xfrm>
          <a:prstGeom prst="rect">
            <a:avLst/>
          </a:prstGeom>
        </p:spPr>
      </p:pic>
      <p:sp>
        <p:nvSpPr>
          <p:cNvPr id="6" name="文字方塊 5">
            <a:extLst>
              <a:ext uri="{FF2B5EF4-FFF2-40B4-BE49-F238E27FC236}">
                <a16:creationId xmlns:a16="http://schemas.microsoft.com/office/drawing/2014/main" id="{35C4C6C3-9552-40F7-AC83-DA72931CEF64}"/>
              </a:ext>
            </a:extLst>
          </p:cNvPr>
          <p:cNvSpPr txBox="1"/>
          <p:nvPr/>
        </p:nvSpPr>
        <p:spPr>
          <a:xfrm>
            <a:off x="210628" y="56321"/>
            <a:ext cx="8933372" cy="461665"/>
          </a:xfrm>
          <a:prstGeom prst="rect">
            <a:avLst/>
          </a:prstGeom>
          <a:noFill/>
        </p:spPr>
        <p:txBody>
          <a:bodyPr wrap="square" rtlCol="0">
            <a:spAutoFit/>
          </a:bodyPr>
          <a:lstStyle/>
          <a:p>
            <a:pPr eaLnBrk="1" fontAlgn="auto" hangingPunct="1">
              <a:spcBef>
                <a:spcPts val="0"/>
              </a:spcBef>
              <a:spcAft>
                <a:spcPts val="0"/>
              </a:spcAft>
            </a:pPr>
            <a:r>
              <a:rPr kumimoji="0" lang="en-US" altLang="zh-TW" sz="2400" dirty="0">
                <a:solidFill>
                  <a:schemeClr val="tx2"/>
                </a:solidFill>
                <a:latin typeface="+mj-lt"/>
                <a:ea typeface="標楷體"/>
              </a:rPr>
              <a:t>Treatment of the nearly </a:t>
            </a:r>
            <a:r>
              <a:rPr lang="en-US" altLang="zh-TW" sz="2400" dirty="0">
                <a:solidFill>
                  <a:schemeClr val="tx2"/>
                </a:solidFill>
                <a:latin typeface="+mj-lt"/>
              </a:rPr>
              <a:t>singular integral by </a:t>
            </a:r>
            <a:r>
              <a:rPr kumimoji="0" lang="en-US" altLang="zh-TW" sz="2400" kern="0" dirty="0">
                <a:solidFill>
                  <a:schemeClr val="tx2"/>
                </a:solidFill>
                <a:latin typeface="+mj-lt"/>
                <a:ea typeface="標楷體"/>
              </a:rPr>
              <a:t>adaptive exact solution</a:t>
            </a:r>
            <a:r>
              <a:rPr kumimoji="0" lang="en-US" altLang="zh-TW" sz="2400" dirty="0">
                <a:solidFill>
                  <a:schemeClr val="tx2"/>
                </a:solidFill>
                <a:latin typeface="+mj-lt"/>
                <a:ea typeface="標楷體"/>
              </a:rPr>
              <a:t> </a:t>
            </a:r>
            <a:endParaRPr kumimoji="0" lang="zh-TW" altLang="en-US" sz="2400" dirty="0">
              <a:solidFill>
                <a:schemeClr val="tx2"/>
              </a:solidFill>
              <a:latin typeface="+mj-lt"/>
              <a:ea typeface="標楷體"/>
            </a:endParaRPr>
          </a:p>
        </p:txBody>
      </p:sp>
      <p:pic>
        <p:nvPicPr>
          <p:cNvPr id="7" name="圖片 6">
            <a:extLst>
              <a:ext uri="{FF2B5EF4-FFF2-40B4-BE49-F238E27FC236}">
                <a16:creationId xmlns:a16="http://schemas.microsoft.com/office/drawing/2014/main" id="{3B0CC8A9-C6AA-489B-B534-9AEE4EE20A00}"/>
              </a:ext>
            </a:extLst>
          </p:cNvPr>
          <p:cNvPicPr>
            <a:picLocks noChangeAspect="1"/>
          </p:cNvPicPr>
          <p:nvPr/>
        </p:nvPicPr>
        <p:blipFill rotWithShape="1">
          <a:blip r:embed="rId3">
            <a:extLst>
              <a:ext uri="{28A0092B-C50C-407E-A947-70E740481C1C}">
                <a14:useLocalDpi xmlns:a14="http://schemas.microsoft.com/office/drawing/2010/main" val="0"/>
              </a:ext>
            </a:extLst>
          </a:blip>
          <a:srcRect t="6923"/>
          <a:stretch/>
        </p:blipFill>
        <p:spPr bwMode="auto">
          <a:xfrm>
            <a:off x="2458891" y="553698"/>
            <a:ext cx="2038208" cy="1748829"/>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1E162011-E6E9-43F2-B1C9-BA656726173C}"/>
                  </a:ext>
                </a:extLst>
              </p:cNvPr>
              <p:cNvSpPr/>
              <p:nvPr/>
            </p:nvSpPr>
            <p:spPr>
              <a:xfrm>
                <a:off x="4409943" y="1427277"/>
                <a:ext cx="1540550" cy="369332"/>
              </a:xfrm>
              <a:prstGeom prst="rect">
                <a:avLst/>
              </a:prstGeom>
              <a:ln w="19050">
                <a:solidFill>
                  <a:srgbClr val="00B0F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begChr m:val=""/>
                          <m:ctrlPr>
                            <a:rPr kumimoji="0" lang="zh-TW" altLang="en-US" b="1" i="1">
                              <a:solidFill>
                                <a:prstClr val="black"/>
                              </a:solidFill>
                              <a:latin typeface="Cambria Math" panose="02040503050406030204" pitchFamily="18" charset="0"/>
                            </a:rPr>
                          </m:ctrlPr>
                        </m:dPr>
                        <m:e>
                          <m:sSub>
                            <m:sSubPr>
                              <m:ctrlPr>
                                <a:rPr kumimoji="0" lang="zh-TW" altLang="en-US" b="1" i="1">
                                  <a:solidFill>
                                    <a:prstClr val="black"/>
                                  </a:solidFill>
                                  <a:latin typeface="Cambria Math" panose="02040503050406030204" pitchFamily="18" charset="0"/>
                                </a:rPr>
                              </m:ctrlPr>
                            </m:sSubPr>
                            <m:e>
                              <m:r>
                                <a:rPr kumimoji="0" lang="zh-TW" altLang="en-US" b="1">
                                  <a:solidFill>
                                    <a:prstClr val="black"/>
                                  </a:solidFill>
                                  <a:latin typeface="Cambria Math" panose="02040503050406030204" pitchFamily="18" charset="0"/>
                                </a:rPr>
                                <m:t>𝐱</m:t>
                              </m:r>
                            </m:e>
                            <m:sub>
                              <m:r>
                                <a:rPr kumimoji="0" lang="zh-TW" altLang="en-US" i="1">
                                  <a:solidFill>
                                    <a:prstClr val="black"/>
                                  </a:solidFill>
                                  <a:latin typeface="Cambria Math" panose="02040503050406030204" pitchFamily="18" charset="0"/>
                                </a:rPr>
                                <m:t>𝑏</m:t>
                              </m:r>
                            </m:sub>
                          </m:sSub>
                          <m:r>
                            <a:rPr kumimoji="0" lang="zh-TW" altLang="en-US">
                              <a:solidFill>
                                <a:prstClr val="black"/>
                              </a:solidFill>
                              <a:latin typeface="Cambria Math" panose="02040503050406030204" pitchFamily="18" charset="0"/>
                            </a:rPr>
                            <m:t>=(</m:t>
                          </m:r>
                          <m:sSub>
                            <m:sSubPr>
                              <m:ctrlPr>
                                <a:rPr kumimoji="0" lang="zh-TW" altLang="en-US" i="1">
                                  <a:solidFill>
                                    <a:prstClr val="black"/>
                                  </a:solidFill>
                                  <a:latin typeface="Cambria Math" panose="02040503050406030204" pitchFamily="18" charset="0"/>
                                </a:rPr>
                              </m:ctrlPr>
                            </m:sSubPr>
                            <m:e>
                              <m:r>
                                <a:rPr kumimoji="0" lang="zh-TW" altLang="en-US" i="1">
                                  <a:solidFill>
                                    <a:prstClr val="black"/>
                                  </a:solidFill>
                                  <a:latin typeface="Cambria Math" panose="02040503050406030204" pitchFamily="18" charset="0"/>
                                </a:rPr>
                                <m:t>𝑥</m:t>
                              </m:r>
                            </m:e>
                            <m:sub>
                              <m:r>
                                <a:rPr kumimoji="0" lang="zh-TW" altLang="en-US" i="1">
                                  <a:solidFill>
                                    <a:prstClr val="black"/>
                                  </a:solidFill>
                                  <a:latin typeface="Cambria Math" panose="02040503050406030204" pitchFamily="18" charset="0"/>
                                </a:rPr>
                                <m:t>𝑏</m:t>
                              </m:r>
                            </m:sub>
                          </m:sSub>
                          <m:r>
                            <a:rPr kumimoji="0" lang="zh-TW" altLang="en-US">
                              <a:solidFill>
                                <a:prstClr val="black"/>
                              </a:solidFill>
                              <a:latin typeface="Cambria Math" panose="02040503050406030204" pitchFamily="18" charset="0"/>
                            </a:rPr>
                            <m:t>,</m:t>
                          </m:r>
                          <m:sSub>
                            <m:sSubPr>
                              <m:ctrlPr>
                                <a:rPr kumimoji="0" lang="zh-TW" altLang="en-US" i="1">
                                  <a:solidFill>
                                    <a:prstClr val="black"/>
                                  </a:solidFill>
                                  <a:latin typeface="Cambria Math" panose="02040503050406030204" pitchFamily="18" charset="0"/>
                                </a:rPr>
                              </m:ctrlPr>
                            </m:sSubPr>
                            <m:e>
                              <m:r>
                                <a:rPr kumimoji="0" lang="zh-TW" altLang="en-US" i="1">
                                  <a:solidFill>
                                    <a:prstClr val="black"/>
                                  </a:solidFill>
                                  <a:latin typeface="Cambria Math" panose="02040503050406030204" pitchFamily="18" charset="0"/>
                                </a:rPr>
                                <m:t>𝑦</m:t>
                              </m:r>
                            </m:e>
                            <m:sub>
                              <m:r>
                                <a:rPr kumimoji="0" lang="zh-TW" altLang="en-US" i="1">
                                  <a:solidFill>
                                    <a:prstClr val="black"/>
                                  </a:solidFill>
                                  <a:latin typeface="Cambria Math" panose="02040503050406030204" pitchFamily="18" charset="0"/>
                                </a:rPr>
                                <m:t>𝑏</m:t>
                              </m:r>
                            </m:sub>
                          </m:sSub>
                        </m:e>
                      </m:d>
                    </m:oMath>
                  </m:oMathPara>
                </a14:m>
                <a:endParaRPr kumimoji="0" lang="zh-TW" altLang="en-US" dirty="0">
                  <a:solidFill>
                    <a:prstClr val="black"/>
                  </a:solidFill>
                  <a:latin typeface="Times New Roman"/>
                  <a:ea typeface="標楷體"/>
                </a:endParaRPr>
              </a:p>
            </p:txBody>
          </p:sp>
        </mc:Choice>
        <mc:Fallback xmlns="">
          <p:sp>
            <p:nvSpPr>
              <p:cNvPr id="8" name="矩形 7">
                <a:extLst>
                  <a:ext uri="{FF2B5EF4-FFF2-40B4-BE49-F238E27FC236}">
                    <a16:creationId xmlns:a16="http://schemas.microsoft.com/office/drawing/2014/main" id="{1E162011-E6E9-43F2-B1C9-BA656726173C}"/>
                  </a:ext>
                </a:extLst>
              </p:cNvPr>
              <p:cNvSpPr>
                <a:spLocks noRot="1" noChangeAspect="1" noMove="1" noResize="1" noEditPoints="1" noAdjustHandles="1" noChangeArrowheads="1" noChangeShapeType="1" noTextEdit="1"/>
              </p:cNvSpPr>
              <p:nvPr/>
            </p:nvSpPr>
            <p:spPr>
              <a:xfrm>
                <a:off x="4409943" y="1427277"/>
                <a:ext cx="1540550" cy="369332"/>
              </a:xfrm>
              <a:prstGeom prst="rect">
                <a:avLst/>
              </a:prstGeom>
              <a:blipFill>
                <a:blip r:embed="rId4"/>
                <a:stretch>
                  <a:fillRect t="-110938" r="-31641" b="-173438"/>
                </a:stretch>
              </a:blipFill>
              <a:ln w="19050">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E950BC8-AD53-43BA-A86E-BBB254540506}"/>
                  </a:ext>
                </a:extLst>
              </p:cNvPr>
              <p:cNvSpPr/>
              <p:nvPr/>
            </p:nvSpPr>
            <p:spPr>
              <a:xfrm>
                <a:off x="372552" y="5327363"/>
                <a:ext cx="8074782" cy="737894"/>
              </a:xfrm>
              <a:prstGeom prst="rect">
                <a:avLst/>
              </a:prstGeom>
              <a:ln w="25400">
                <a:solidFill>
                  <a:srgbClr val="44546A"/>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zh-TW" altLang="en-US" i="1" kern="0">
                          <a:solidFill>
                            <a:prstClr val="black"/>
                          </a:solidFill>
                          <a:latin typeface="Cambria Math" panose="02040503050406030204" pitchFamily="18" charset="0"/>
                        </a:rPr>
                        <m:t>𝑢</m:t>
                      </m:r>
                      <m:d>
                        <m:dPr>
                          <m:ctrlPr>
                            <a:rPr kumimoji="0" lang="zh-TW" altLang="en-US" i="1" kern="0">
                              <a:solidFill>
                                <a:prstClr val="black"/>
                              </a:solidFill>
                              <a:latin typeface="Cambria Math" panose="02040503050406030204" pitchFamily="18" charset="0"/>
                            </a:rPr>
                          </m:ctrlPr>
                        </m:dPr>
                        <m:e>
                          <m:r>
                            <a:rPr kumimoji="0" lang="zh-TW" altLang="en-US" kern="0">
                              <a:solidFill>
                                <a:srgbClr val="00B050"/>
                              </a:solidFill>
                              <a:latin typeface="Cambria Math" panose="02040503050406030204" pitchFamily="18" charset="0"/>
                            </a:rPr>
                            <m:t>𝐱</m:t>
                          </m:r>
                        </m:e>
                      </m:d>
                      <m:r>
                        <a:rPr kumimoji="0" lang="zh-TW" altLang="en-US" i="1" kern="0">
                          <a:solidFill>
                            <a:prstClr val="black"/>
                          </a:solidFill>
                          <a:latin typeface="Cambria Math" panose="02040503050406030204" pitchFamily="18" charset="0"/>
                        </a:rPr>
                        <m:t> </m:t>
                      </m:r>
                      <m:r>
                        <a:rPr kumimoji="0" lang="en-US" altLang="zh-TW" i="1" kern="0">
                          <a:solidFill>
                            <a:prstClr val="black"/>
                          </a:solidFill>
                          <a:latin typeface="Cambria Math" panose="02040503050406030204" pitchFamily="18" charset="0"/>
                        </a:rPr>
                        <m:t>=</m:t>
                      </m:r>
                      <m:nary>
                        <m:naryPr>
                          <m:ctrlPr>
                            <a:rPr kumimoji="0" lang="en-US" altLang="zh-TW" i="1" kern="0">
                              <a:solidFill>
                                <a:prstClr val="black"/>
                              </a:solidFill>
                              <a:latin typeface="Cambria Math" panose="02040503050406030204" pitchFamily="18" charset="0"/>
                            </a:rPr>
                          </m:ctrlPr>
                        </m:naryPr>
                        <m:sub>
                          <m:r>
                            <m:rPr>
                              <m:sty m:val="p"/>
                              <m:brk m:alnAt="23"/>
                            </m:rPr>
                            <a:rPr kumimoji="0" lang="en-US" altLang="zh-TW" i="1" kern="0">
                              <a:solidFill>
                                <a:prstClr val="black"/>
                              </a:solidFill>
                              <a:latin typeface="Cambria Math" panose="02040503050406030204" pitchFamily="18" charset="0"/>
                            </a:rPr>
                            <m:t>B</m:t>
                          </m:r>
                        </m:sub>
                        <m:sup/>
                        <m:e>
                          <m:d>
                            <m:dPr>
                              <m:begChr m:val=""/>
                              <m:ctrlPr>
                                <a:rPr kumimoji="0" lang="zh-TW" altLang="en-US" i="1" kern="0">
                                  <a:solidFill>
                                    <a:prstClr val="black"/>
                                  </a:solidFill>
                                  <a:latin typeface="Cambria Math" panose="02040503050406030204" pitchFamily="18" charset="0"/>
                                </a:rPr>
                              </m:ctrlPr>
                            </m:dPr>
                            <m:e>
                              <m:r>
                                <a:rPr kumimoji="0" lang="zh-TW" altLang="en-US" i="1" kern="0">
                                  <a:solidFill>
                                    <a:prstClr val="black"/>
                                  </a:solidFill>
                                  <a:latin typeface="Cambria Math" panose="02040503050406030204" pitchFamily="18" charset="0"/>
                                </a:rPr>
                                <m:t>𝑇</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𝑢</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e>
                          </m:d>
                          <m:r>
                            <a:rPr kumimoji="0" lang="en-US" altLang="zh-TW" i="1" kern="0">
                              <a:solidFill>
                                <a:prstClr val="black"/>
                              </a:solidFill>
                              <a:latin typeface="Cambria Math" panose="02040503050406030204" pitchFamily="18" charset="0"/>
                            </a:rPr>
                            <m:t>−</m:t>
                          </m:r>
                          <m:r>
                            <a:rPr kumimoji="0" lang="en-US" altLang="zh-TW" i="1" kern="0">
                              <a:solidFill>
                                <a:srgbClr val="F07F92"/>
                              </a:solidFill>
                              <a:latin typeface="Cambria Math" panose="02040503050406030204" pitchFamily="18" charset="0"/>
                            </a:rPr>
                            <m:t>𝑤</m:t>
                          </m:r>
                          <m:r>
                            <a:rPr kumimoji="0" lang="zh-TW" altLang="en-US" i="1" kern="0">
                              <a:solidFill>
                                <a:srgbClr val="F07F92"/>
                              </a:solidFill>
                              <a:latin typeface="Cambria Math" panose="02040503050406030204" pitchFamily="18" charset="0"/>
                            </a:rPr>
                            <m:t>(</m:t>
                          </m:r>
                          <m:r>
                            <a:rPr kumimoji="0" lang="zh-TW" altLang="en-US" i="1" kern="0">
                              <a:solidFill>
                                <a:srgbClr val="F07F92"/>
                              </a:solidFill>
                              <a:latin typeface="Cambria Math" panose="02040503050406030204" pitchFamily="18" charset="0"/>
                            </a:rPr>
                            <m:t>𝐬</m:t>
                          </m:r>
                          <m:r>
                            <a:rPr kumimoji="0" lang="en-US" altLang="zh-TW" i="1" kern="0">
                              <a:solidFill>
                                <a:srgbClr val="F07F92"/>
                              </a:solidFill>
                              <a:latin typeface="Cambria Math" panose="02040503050406030204" pitchFamily="18" charset="0"/>
                            </a:rPr>
                            <m:t>)</m:t>
                          </m:r>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𝑈</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𝑡</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r>
                            <a:rPr kumimoji="0" lang="en-US" altLang="zh-TW" i="1" kern="0">
                              <a:solidFill>
                                <a:prstClr val="black"/>
                              </a:solidFill>
                              <a:latin typeface="Cambria Math" panose="02040503050406030204" pitchFamily="18" charset="0"/>
                            </a:rPr>
                            <m:t>−</m:t>
                          </m:r>
                          <m:sSub>
                            <m:sSubPr>
                              <m:ctrlPr>
                                <a:rPr kumimoji="0" lang="en-US" altLang="zh-TW" i="1" kern="0">
                                  <a:solidFill>
                                    <a:srgbClr val="F07F92"/>
                                  </a:solidFill>
                                  <a:latin typeface="Cambria Math" panose="02040503050406030204" pitchFamily="18" charset="0"/>
                                </a:rPr>
                              </m:ctrlPr>
                            </m:sSubPr>
                            <m:e>
                              <m:r>
                                <a:rPr kumimoji="0" lang="en-US" altLang="zh-TW" i="1" kern="0">
                                  <a:solidFill>
                                    <a:srgbClr val="F07F92"/>
                                  </a:solidFill>
                                  <a:latin typeface="Cambria Math" panose="02040503050406030204" pitchFamily="18" charset="0"/>
                                </a:rPr>
                                <m:t>𝑤</m:t>
                              </m:r>
                            </m:e>
                            <m:sub>
                              <m:r>
                                <a:rPr kumimoji="0" lang="en-US" altLang="zh-TW" i="1" kern="0">
                                  <a:solidFill>
                                    <a:srgbClr val="F07F92"/>
                                  </a:solidFill>
                                  <a:latin typeface="Cambria Math" panose="02040503050406030204" pitchFamily="18" charset="0"/>
                                </a:rPr>
                                <m:t>𝑝</m:t>
                              </m:r>
                            </m:sub>
                          </m:sSub>
                          <m:r>
                            <a:rPr kumimoji="0" lang="zh-TW" altLang="en-US" i="1" kern="0">
                              <a:solidFill>
                                <a:srgbClr val="F07F92"/>
                              </a:solidFill>
                              <a:latin typeface="Cambria Math" panose="02040503050406030204" pitchFamily="18" charset="0"/>
                            </a:rPr>
                            <m:t>(</m:t>
                          </m:r>
                          <m:r>
                            <a:rPr kumimoji="0" lang="zh-TW" altLang="en-US" i="1" kern="0">
                              <a:solidFill>
                                <a:srgbClr val="F07F92"/>
                              </a:solidFill>
                              <a:latin typeface="Cambria Math" panose="02040503050406030204" pitchFamily="18" charset="0"/>
                            </a:rPr>
                            <m:t>𝐬</m:t>
                          </m:r>
                          <m:r>
                            <a:rPr kumimoji="0" lang="en-US" altLang="zh-TW" i="1" kern="0">
                              <a:solidFill>
                                <a:srgbClr val="F07F92"/>
                              </a:solidFill>
                              <a:latin typeface="Cambria Math" panose="02040503050406030204" pitchFamily="18" charset="0"/>
                            </a:rPr>
                            <m:t>)</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𝑑𝐵</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e>
                      </m:nary>
                      <m:r>
                        <a:rPr kumimoji="0" lang="en-US" altLang="zh-TW" i="1" kern="0">
                          <a:solidFill>
                            <a:prstClr val="black"/>
                          </a:solidFill>
                          <a:latin typeface="Cambria Math" panose="02040503050406030204" pitchFamily="18" charset="0"/>
                        </a:rPr>
                        <m:t>+</m:t>
                      </m:r>
                      <m:r>
                        <a:rPr kumimoji="0" lang="en-US" altLang="zh-TW" i="1" kern="0">
                          <a:solidFill>
                            <a:srgbClr val="F07F92"/>
                          </a:solidFill>
                          <a:latin typeface="Cambria Math" panose="02040503050406030204" pitchFamily="18" charset="0"/>
                        </a:rPr>
                        <m:t>𝑤</m:t>
                      </m:r>
                      <m:r>
                        <a:rPr kumimoji="0" lang="zh-TW" altLang="en-US" i="1" kern="0">
                          <a:solidFill>
                            <a:srgbClr val="F07F92"/>
                          </a:solidFill>
                          <a:latin typeface="Cambria Math" panose="02040503050406030204" pitchFamily="18" charset="0"/>
                        </a:rPr>
                        <m:t>(</m:t>
                      </m:r>
                      <m:r>
                        <a:rPr kumimoji="0" lang="zh-TW" altLang="en-US" i="1" kern="0">
                          <a:solidFill>
                            <a:srgbClr val="F07F92"/>
                          </a:solidFill>
                          <a:latin typeface="Cambria Math" panose="02040503050406030204" pitchFamily="18" charset="0"/>
                        </a:rPr>
                        <m:t>𝐬</m:t>
                      </m:r>
                      <m:r>
                        <a:rPr kumimoji="0" lang="en-US" altLang="zh-TW" i="1" kern="0">
                          <a:solidFill>
                            <a:srgbClr val="F07F92"/>
                          </a:solidFill>
                          <a:latin typeface="Cambria Math" panose="02040503050406030204" pitchFamily="18" charset="0"/>
                        </a:rPr>
                        <m:t>)</m:t>
                      </m:r>
                      <m:sSub>
                        <m:sSubPr>
                          <m:ctrlPr>
                            <a:rPr kumimoji="0" lang="zh-TW" altLang="en-US" i="1" kern="0">
                              <a:solidFill>
                                <a:prstClr val="black"/>
                              </a:solidFill>
                              <a:latin typeface="Cambria Math" panose="02040503050406030204" pitchFamily="18" charset="0"/>
                            </a:rPr>
                          </m:ctrlPr>
                        </m:sSubPr>
                        <m:e>
                          <m:r>
                            <a:rPr kumimoji="0" lang="zh-TW" altLang="en-US" kern="0">
                              <a:solidFill>
                                <a:prstClr val="black"/>
                              </a:solidFill>
                              <a:latin typeface="Cambria Math" panose="02040503050406030204" pitchFamily="18" charset="0"/>
                            </a:rPr>
                            <m:t>,</m:t>
                          </m:r>
                        </m:e>
                        <m:sub/>
                      </m:sSub>
                      <m:r>
                        <a:rPr kumimoji="0" lang="zh-TW" altLang="en-US" kern="0">
                          <a:solidFill>
                            <a:srgbClr val="00B050"/>
                          </a:solidFill>
                          <a:latin typeface="Cambria Math" panose="02040503050406030204" pitchFamily="18" charset="0"/>
                        </a:rPr>
                        <m:t>𝐱</m:t>
                      </m:r>
                      <m:r>
                        <a:rPr kumimoji="0" lang="zh-TW" altLang="en-US" kern="0">
                          <a:solidFill>
                            <a:prstClr val="black"/>
                          </a:solidFill>
                          <a:latin typeface="Cambria Math" panose="02040503050406030204" pitchFamily="18" charset="0"/>
                        </a:rPr>
                        <m:t>∈</m:t>
                      </m:r>
                      <m:r>
                        <m:rPr>
                          <m:sty m:val="p"/>
                        </m:rPr>
                        <a:rPr kumimoji="0" lang="en-US" altLang="zh-TW" kern="0">
                          <a:solidFill>
                            <a:prstClr val="black"/>
                          </a:solidFill>
                          <a:latin typeface="Cambria Math" panose="02040503050406030204" pitchFamily="18" charset="0"/>
                        </a:rPr>
                        <m:t>D</m:t>
                      </m:r>
                    </m:oMath>
                  </m:oMathPara>
                </a14:m>
                <a:endParaRPr kumimoji="0" lang="zh-TW" altLang="en-US" kern="0" dirty="0">
                  <a:solidFill>
                    <a:prstClr val="black"/>
                  </a:solidFill>
                  <a:latin typeface="Cambria Math" panose="02040503050406030204" pitchFamily="18" charset="0"/>
                  <a:ea typeface="標楷體"/>
                </a:endParaRPr>
              </a:p>
            </p:txBody>
          </p:sp>
        </mc:Choice>
        <mc:Fallback xmlns="">
          <p:sp>
            <p:nvSpPr>
              <p:cNvPr id="9" name="矩形 8">
                <a:extLst>
                  <a:ext uri="{FF2B5EF4-FFF2-40B4-BE49-F238E27FC236}">
                    <a16:creationId xmlns:a16="http://schemas.microsoft.com/office/drawing/2014/main" id="{7E950BC8-AD53-43BA-A86E-BBB254540506}"/>
                  </a:ext>
                </a:extLst>
              </p:cNvPr>
              <p:cNvSpPr>
                <a:spLocks noRot="1" noChangeAspect="1" noMove="1" noResize="1" noEditPoints="1" noAdjustHandles="1" noChangeArrowheads="1" noChangeShapeType="1" noTextEdit="1"/>
              </p:cNvSpPr>
              <p:nvPr/>
            </p:nvSpPr>
            <p:spPr>
              <a:xfrm>
                <a:off x="372552" y="5327363"/>
                <a:ext cx="8074782" cy="737894"/>
              </a:xfrm>
              <a:prstGeom prst="rect">
                <a:avLst/>
              </a:prstGeom>
              <a:blipFill>
                <a:blip r:embed="rId5"/>
                <a:stretch>
                  <a:fillRect/>
                </a:stretch>
              </a:blipFill>
              <a:ln w="25400">
                <a:solidFill>
                  <a:srgbClr val="44546A"/>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DDC6749-7126-42CC-A62F-C402EFADD887}"/>
                  </a:ext>
                </a:extLst>
              </p:cNvPr>
              <p:cNvSpPr/>
              <p:nvPr/>
            </p:nvSpPr>
            <p:spPr>
              <a:xfrm>
                <a:off x="53102" y="2454920"/>
                <a:ext cx="5506669" cy="737894"/>
              </a:xfrm>
              <a:prstGeom prst="rect">
                <a:avLst/>
              </a:prstGeom>
              <a:ln w="25400">
                <a:solidFill>
                  <a:srgbClr val="44546A"/>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zh-TW" altLang="en-US" i="1" kern="0">
                          <a:solidFill>
                            <a:prstClr val="black"/>
                          </a:solidFill>
                          <a:latin typeface="Cambria Math" panose="02040503050406030204" pitchFamily="18" charset="0"/>
                        </a:rPr>
                        <m:t>𝑢</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50"/>
                              </a:solidFill>
                              <a:latin typeface="Cambria Math" panose="02040503050406030204" pitchFamily="18" charset="0"/>
                            </a:rPr>
                            <m:t>𝐱</m:t>
                          </m:r>
                        </m:e>
                      </m:d>
                      <m:r>
                        <a:rPr kumimoji="0" lang="zh-TW" altLang="en-US" i="1" kern="0">
                          <a:solidFill>
                            <a:prstClr val="black"/>
                          </a:solidFill>
                          <a:latin typeface="Cambria Math" panose="02040503050406030204" pitchFamily="18" charset="0"/>
                        </a:rPr>
                        <m:t> </m:t>
                      </m:r>
                      <m:r>
                        <a:rPr kumimoji="0" lang="en-US" altLang="zh-TW" i="1" kern="0">
                          <a:solidFill>
                            <a:prstClr val="black"/>
                          </a:solidFill>
                          <a:latin typeface="Cambria Math" panose="02040503050406030204" pitchFamily="18" charset="0"/>
                        </a:rPr>
                        <m:t>=</m:t>
                      </m:r>
                      <m:nary>
                        <m:naryPr>
                          <m:ctrlPr>
                            <a:rPr kumimoji="0" lang="en-US" altLang="zh-TW" i="1" kern="0">
                              <a:solidFill>
                                <a:prstClr val="black"/>
                              </a:solidFill>
                              <a:latin typeface="Cambria Math" panose="02040503050406030204" pitchFamily="18" charset="0"/>
                            </a:rPr>
                          </m:ctrlPr>
                        </m:naryPr>
                        <m:sub>
                          <m:r>
                            <m:rPr>
                              <m:sty m:val="p"/>
                              <m:brk m:alnAt="23"/>
                            </m:rPr>
                            <a:rPr kumimoji="0" lang="en-US" altLang="zh-TW" i="1" kern="0">
                              <a:solidFill>
                                <a:prstClr val="black"/>
                              </a:solidFill>
                              <a:latin typeface="Cambria Math" panose="02040503050406030204" pitchFamily="18" charset="0"/>
                            </a:rPr>
                            <m:t>B</m:t>
                          </m:r>
                        </m:sub>
                        <m:sup/>
                        <m:e>
                          <m:r>
                            <a:rPr kumimoji="0" lang="zh-TW" altLang="en-US" i="1" kern="0">
                              <a:solidFill>
                                <a:prstClr val="black"/>
                              </a:solidFill>
                              <a:latin typeface="Cambria Math" panose="02040503050406030204" pitchFamily="18" charset="0"/>
                            </a:rPr>
                            <m:t>𝑇</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𝑢</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𝑈</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𝑡</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𝑑𝐵</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e>
                      </m:nary>
                      <m:r>
                        <a:rPr kumimoji="0" lang="zh-TW" altLang="en-US" i="1" kern="0">
                          <a:solidFill>
                            <a:prstClr val="black"/>
                          </a:solidFill>
                          <a:latin typeface="Cambria Math" panose="02040503050406030204" pitchFamily="18" charset="0"/>
                        </a:rPr>
                        <m:t>, </m:t>
                      </m:r>
                      <m:r>
                        <a:rPr kumimoji="0" lang="zh-TW" altLang="en-US" i="1" kern="0">
                          <a:solidFill>
                            <a:srgbClr val="00B050"/>
                          </a:solidFill>
                          <a:latin typeface="Cambria Math" panose="02040503050406030204" pitchFamily="18" charset="0"/>
                        </a:rPr>
                        <m:t>𝐱</m:t>
                      </m:r>
                      <m:r>
                        <a:rPr kumimoji="0" lang="zh-TW" altLang="en-US" i="1" kern="0">
                          <a:solidFill>
                            <a:prstClr val="black"/>
                          </a:solidFill>
                          <a:latin typeface="Cambria Math" panose="02040503050406030204" pitchFamily="18" charset="0"/>
                        </a:rPr>
                        <m:t>∈</m:t>
                      </m:r>
                      <m:r>
                        <m:rPr>
                          <m:sty m:val="p"/>
                        </m:rPr>
                        <a:rPr kumimoji="0" lang="zh-TW" altLang="en-US" i="1" kern="0">
                          <a:solidFill>
                            <a:prstClr val="black"/>
                          </a:solidFill>
                          <a:latin typeface="Cambria Math" panose="02040503050406030204" pitchFamily="18" charset="0"/>
                        </a:rPr>
                        <m:t>D</m:t>
                      </m:r>
                    </m:oMath>
                  </m:oMathPara>
                </a14:m>
                <a:endParaRPr kumimoji="0" lang="zh-TW" altLang="en-US" i="1" kern="0" dirty="0">
                  <a:solidFill>
                    <a:prstClr val="black"/>
                  </a:solidFill>
                  <a:latin typeface="Cambria Math" panose="02040503050406030204" pitchFamily="18" charset="0"/>
                  <a:ea typeface="標楷體"/>
                </a:endParaRPr>
              </a:p>
            </p:txBody>
          </p:sp>
        </mc:Choice>
        <mc:Fallback xmlns="">
          <p:sp>
            <p:nvSpPr>
              <p:cNvPr id="10" name="矩形 9">
                <a:extLst>
                  <a:ext uri="{FF2B5EF4-FFF2-40B4-BE49-F238E27FC236}">
                    <a16:creationId xmlns:a16="http://schemas.microsoft.com/office/drawing/2014/main" id="{3DDC6749-7126-42CC-A62F-C402EFADD887}"/>
                  </a:ext>
                </a:extLst>
              </p:cNvPr>
              <p:cNvSpPr>
                <a:spLocks noRot="1" noChangeAspect="1" noMove="1" noResize="1" noEditPoints="1" noAdjustHandles="1" noChangeArrowheads="1" noChangeShapeType="1" noTextEdit="1"/>
              </p:cNvSpPr>
              <p:nvPr/>
            </p:nvSpPr>
            <p:spPr>
              <a:xfrm>
                <a:off x="53102" y="2454920"/>
                <a:ext cx="5506669" cy="737894"/>
              </a:xfrm>
              <a:prstGeom prst="rect">
                <a:avLst/>
              </a:prstGeom>
              <a:blipFill>
                <a:blip r:embed="rId6"/>
                <a:stretch>
                  <a:fillRect/>
                </a:stretch>
              </a:blipFill>
              <a:ln w="25400">
                <a:solidFill>
                  <a:srgbClr val="44546A"/>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61A3BC9-3A46-438B-955B-26CD1B905008}"/>
                  </a:ext>
                </a:extLst>
              </p:cNvPr>
              <p:cNvSpPr/>
              <p:nvPr/>
            </p:nvSpPr>
            <p:spPr>
              <a:xfrm>
                <a:off x="53103" y="3206822"/>
                <a:ext cx="5506669" cy="737894"/>
              </a:xfrm>
              <a:prstGeom prst="rect">
                <a:avLst/>
              </a:prstGeom>
              <a:ln w="25400">
                <a:solidFill>
                  <a:srgbClr val="44546A"/>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en-US" altLang="zh-TW" i="1" kern="0">
                          <a:solidFill>
                            <a:prstClr val="black"/>
                          </a:solidFill>
                          <a:latin typeface="Cambria Math" panose="02040503050406030204" pitchFamily="18" charset="0"/>
                        </a:rPr>
                        <m:t>𝑤</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50"/>
                              </a:solidFill>
                              <a:latin typeface="Cambria Math" panose="02040503050406030204" pitchFamily="18" charset="0"/>
                            </a:rPr>
                            <m:t>𝐱</m:t>
                          </m:r>
                        </m:e>
                      </m:d>
                      <m:r>
                        <a:rPr kumimoji="0" lang="zh-TW" altLang="en-US" i="1" kern="0">
                          <a:solidFill>
                            <a:prstClr val="black"/>
                          </a:solidFill>
                          <a:latin typeface="Cambria Math" panose="02040503050406030204" pitchFamily="18" charset="0"/>
                        </a:rPr>
                        <m:t> </m:t>
                      </m:r>
                      <m:r>
                        <a:rPr kumimoji="0" lang="en-US" altLang="zh-TW" i="1" kern="0">
                          <a:solidFill>
                            <a:prstClr val="black"/>
                          </a:solidFill>
                          <a:latin typeface="Cambria Math" panose="02040503050406030204" pitchFamily="18" charset="0"/>
                        </a:rPr>
                        <m:t>=</m:t>
                      </m:r>
                      <m:nary>
                        <m:naryPr>
                          <m:ctrlPr>
                            <a:rPr kumimoji="0" lang="en-US" altLang="zh-TW" i="1" kern="0">
                              <a:solidFill>
                                <a:prstClr val="black"/>
                              </a:solidFill>
                              <a:latin typeface="Cambria Math" panose="02040503050406030204" pitchFamily="18" charset="0"/>
                            </a:rPr>
                          </m:ctrlPr>
                        </m:naryPr>
                        <m:sub>
                          <m:r>
                            <m:rPr>
                              <m:sty m:val="p"/>
                              <m:brk m:alnAt="23"/>
                            </m:rPr>
                            <a:rPr kumimoji="0" lang="en-US" altLang="zh-TW" i="1" kern="0">
                              <a:solidFill>
                                <a:prstClr val="black"/>
                              </a:solidFill>
                              <a:latin typeface="Cambria Math" panose="02040503050406030204" pitchFamily="18" charset="0"/>
                            </a:rPr>
                            <m:t>B</m:t>
                          </m:r>
                        </m:sub>
                        <m:sup/>
                        <m:e>
                          <m:r>
                            <a:rPr kumimoji="0" lang="zh-TW" altLang="en-US" i="1" kern="0">
                              <a:solidFill>
                                <a:prstClr val="black"/>
                              </a:solidFill>
                              <a:latin typeface="Cambria Math" panose="02040503050406030204" pitchFamily="18" charset="0"/>
                            </a:rPr>
                            <m:t>𝑇</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r>
                            <a:rPr kumimoji="0" lang="en-US" altLang="zh-TW" i="1" kern="0">
                              <a:solidFill>
                                <a:prstClr val="black"/>
                              </a:solidFill>
                              <a:latin typeface="Cambria Math" panose="02040503050406030204" pitchFamily="18" charset="0"/>
                            </a:rPr>
                            <m:t>𝑤</m:t>
                          </m:r>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𝑈</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r>
                                <a:rPr kumimoji="0" lang="zh-TW" altLang="en-US" i="1" kern="0">
                                  <a:solidFill>
                                    <a:prstClr val="black"/>
                                  </a:solidFill>
                                  <a:latin typeface="Cambria Math" panose="02040503050406030204" pitchFamily="18" charset="0"/>
                                </a:rPr>
                                <m:t>,</m:t>
                              </m:r>
                              <m:r>
                                <a:rPr kumimoji="0" lang="zh-TW" altLang="en-US" i="1" kern="0">
                                  <a:solidFill>
                                    <a:srgbClr val="00B050"/>
                                  </a:solidFill>
                                  <a:latin typeface="Cambria Math" panose="02040503050406030204" pitchFamily="18" charset="0"/>
                                </a:rPr>
                                <m:t>𝐱</m:t>
                              </m:r>
                            </m:e>
                          </m:d>
                          <m:sSub>
                            <m:sSubPr>
                              <m:ctrlPr>
                                <a:rPr kumimoji="0" lang="en-US" altLang="zh-TW" i="1" kern="0">
                                  <a:solidFill>
                                    <a:prstClr val="black"/>
                                  </a:solidFill>
                                  <a:latin typeface="Cambria Math" panose="02040503050406030204" pitchFamily="18" charset="0"/>
                                </a:rPr>
                              </m:ctrlPr>
                            </m:sSubPr>
                            <m:e>
                              <m:r>
                                <a:rPr kumimoji="0" lang="en-US" altLang="zh-TW" i="1" kern="0">
                                  <a:solidFill>
                                    <a:prstClr val="black"/>
                                  </a:solidFill>
                                  <a:latin typeface="Cambria Math" panose="02040503050406030204" pitchFamily="18" charset="0"/>
                                </a:rPr>
                                <m:t>𝑤</m:t>
                              </m:r>
                            </m:e>
                            <m:sub>
                              <m:r>
                                <a:rPr kumimoji="0" lang="en-US" altLang="zh-TW" i="1" kern="0">
                                  <a:solidFill>
                                    <a:prstClr val="black"/>
                                  </a:solidFill>
                                  <a:latin typeface="Cambria Math" panose="02040503050406030204" pitchFamily="18" charset="0"/>
                                </a:rPr>
                                <m:t>𝑝</m:t>
                              </m:r>
                            </m:sub>
                          </m:sSub>
                          <m:r>
                            <a:rPr kumimoji="0" lang="zh-TW" altLang="en-US" i="1" kern="0">
                              <a:solidFill>
                                <a:prstClr val="black"/>
                              </a:solidFill>
                              <a:latin typeface="Cambria Math" panose="02040503050406030204" pitchFamily="18" charset="0"/>
                            </a:rPr>
                            <m:t>(</m:t>
                          </m:r>
                          <m:r>
                            <a:rPr kumimoji="0" lang="zh-TW" altLang="en-US" i="1" kern="0">
                              <a:solidFill>
                                <a:srgbClr val="00B0F0"/>
                              </a:solidFill>
                              <a:latin typeface="Cambria Math" panose="02040503050406030204" pitchFamily="18" charset="0"/>
                            </a:rPr>
                            <m:t>𝐬</m:t>
                          </m:r>
                          <m:r>
                            <a:rPr kumimoji="0" lang="en-US" altLang="zh-TW" i="1" kern="0">
                              <a:solidFill>
                                <a:prstClr val="black"/>
                              </a:solidFill>
                              <a:latin typeface="Cambria Math" panose="02040503050406030204" pitchFamily="18" charset="0"/>
                            </a:rPr>
                            <m:t>)</m:t>
                          </m:r>
                          <m:r>
                            <a:rPr kumimoji="0" lang="en-US" altLang="zh-TW" i="1" kern="0">
                              <a:solidFill>
                                <a:prstClr val="black"/>
                              </a:solidFill>
                              <a:latin typeface="Cambria Math" panose="02040503050406030204" pitchFamily="18" charset="0"/>
                            </a:rPr>
                            <m:t>𝑑𝐵</m:t>
                          </m:r>
                          <m:d>
                            <m:dPr>
                              <m:ctrlPr>
                                <a:rPr kumimoji="0" lang="zh-TW" altLang="en-US" i="1" kern="0">
                                  <a:solidFill>
                                    <a:prstClr val="black"/>
                                  </a:solidFill>
                                  <a:latin typeface="Cambria Math" panose="02040503050406030204" pitchFamily="18" charset="0"/>
                                </a:rPr>
                              </m:ctrlPr>
                            </m:dPr>
                            <m:e>
                              <m:r>
                                <a:rPr kumimoji="0" lang="zh-TW" altLang="en-US" i="1" kern="0">
                                  <a:solidFill>
                                    <a:srgbClr val="00B0F0"/>
                                  </a:solidFill>
                                  <a:latin typeface="Cambria Math" panose="02040503050406030204" pitchFamily="18" charset="0"/>
                                </a:rPr>
                                <m:t>𝐬</m:t>
                              </m:r>
                            </m:e>
                          </m:d>
                        </m:e>
                      </m:nary>
                      <m:r>
                        <a:rPr kumimoji="0" lang="zh-TW" altLang="en-US" i="1" kern="0">
                          <a:solidFill>
                            <a:prstClr val="black"/>
                          </a:solidFill>
                          <a:latin typeface="Cambria Math" panose="02040503050406030204" pitchFamily="18" charset="0"/>
                        </a:rPr>
                        <m:t>, </m:t>
                      </m:r>
                      <m:r>
                        <a:rPr kumimoji="0" lang="zh-TW" altLang="en-US" i="1" kern="0">
                          <a:solidFill>
                            <a:srgbClr val="00B050"/>
                          </a:solidFill>
                          <a:latin typeface="Cambria Math" panose="02040503050406030204" pitchFamily="18" charset="0"/>
                        </a:rPr>
                        <m:t>𝐱</m:t>
                      </m:r>
                      <m:r>
                        <a:rPr kumimoji="0" lang="zh-TW" altLang="en-US" i="1" kern="0">
                          <a:solidFill>
                            <a:prstClr val="black"/>
                          </a:solidFill>
                          <a:latin typeface="Cambria Math" panose="02040503050406030204" pitchFamily="18" charset="0"/>
                        </a:rPr>
                        <m:t>∈</m:t>
                      </m:r>
                      <m:r>
                        <m:rPr>
                          <m:sty m:val="p"/>
                        </m:rPr>
                        <a:rPr kumimoji="0" lang="zh-TW" altLang="en-US" i="1" kern="0">
                          <a:solidFill>
                            <a:prstClr val="black"/>
                          </a:solidFill>
                          <a:latin typeface="Cambria Math" panose="02040503050406030204" pitchFamily="18" charset="0"/>
                        </a:rPr>
                        <m:t>D</m:t>
                      </m:r>
                    </m:oMath>
                  </m:oMathPara>
                </a14:m>
                <a:endParaRPr kumimoji="0" lang="zh-TW" altLang="en-US" i="1" kern="0" dirty="0">
                  <a:solidFill>
                    <a:prstClr val="black"/>
                  </a:solidFill>
                  <a:latin typeface="Cambria Math" panose="02040503050406030204" pitchFamily="18" charset="0"/>
                  <a:ea typeface="標楷體"/>
                </a:endParaRPr>
              </a:p>
            </p:txBody>
          </p:sp>
        </mc:Choice>
        <mc:Fallback xmlns="">
          <p:sp>
            <p:nvSpPr>
              <p:cNvPr id="11" name="矩形 10">
                <a:extLst>
                  <a:ext uri="{FF2B5EF4-FFF2-40B4-BE49-F238E27FC236}">
                    <a16:creationId xmlns:a16="http://schemas.microsoft.com/office/drawing/2014/main" id="{861A3BC9-3A46-438B-955B-26CD1B905008}"/>
                  </a:ext>
                </a:extLst>
              </p:cNvPr>
              <p:cNvSpPr>
                <a:spLocks noRot="1" noChangeAspect="1" noMove="1" noResize="1" noEditPoints="1" noAdjustHandles="1" noChangeArrowheads="1" noChangeShapeType="1" noTextEdit="1"/>
              </p:cNvSpPr>
              <p:nvPr/>
            </p:nvSpPr>
            <p:spPr>
              <a:xfrm>
                <a:off x="53103" y="3206822"/>
                <a:ext cx="5506669" cy="737894"/>
              </a:xfrm>
              <a:prstGeom prst="rect">
                <a:avLst/>
              </a:prstGeom>
              <a:blipFill>
                <a:blip r:embed="rId7"/>
                <a:stretch>
                  <a:fillRect/>
                </a:stretch>
              </a:blipFill>
              <a:ln w="25400">
                <a:solidFill>
                  <a:srgbClr val="44546A"/>
                </a:solidFill>
              </a:ln>
            </p:spPr>
            <p:txBody>
              <a:bodyPr/>
              <a:lstStyle/>
              <a:p>
                <a:r>
                  <a:rPr lang="zh-TW" altLang="en-US">
                    <a:noFill/>
                  </a:rPr>
                  <a:t> </a:t>
                </a:r>
              </a:p>
            </p:txBody>
          </p:sp>
        </mc:Fallback>
      </mc:AlternateContent>
      <p:sp>
        <p:nvSpPr>
          <p:cNvPr id="12" name="向下箭號 27">
            <a:extLst>
              <a:ext uri="{FF2B5EF4-FFF2-40B4-BE49-F238E27FC236}">
                <a16:creationId xmlns:a16="http://schemas.microsoft.com/office/drawing/2014/main" id="{C5E24472-C430-4720-BAF6-F64CBA07C5E0}"/>
              </a:ext>
            </a:extLst>
          </p:cNvPr>
          <p:cNvSpPr/>
          <p:nvPr/>
        </p:nvSpPr>
        <p:spPr>
          <a:xfrm>
            <a:off x="748650" y="4074165"/>
            <a:ext cx="237233" cy="1070057"/>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13" name="矩形 12">
            <a:extLst>
              <a:ext uri="{FF2B5EF4-FFF2-40B4-BE49-F238E27FC236}">
                <a16:creationId xmlns:a16="http://schemas.microsoft.com/office/drawing/2014/main" id="{8266371B-4A7D-4C22-B2C4-89F7FDA173C8}"/>
              </a:ext>
            </a:extLst>
          </p:cNvPr>
          <p:cNvSpPr/>
          <p:nvPr/>
        </p:nvSpPr>
        <p:spPr>
          <a:xfrm>
            <a:off x="1828800" y="4059110"/>
            <a:ext cx="2377574" cy="369332"/>
          </a:xfrm>
          <a:prstGeom prst="rect">
            <a:avLst/>
          </a:prstGeom>
          <a:solidFill>
            <a:srgbClr val="E7E6E6">
              <a:lumMod val="25000"/>
            </a:srgbClr>
          </a:solidFill>
        </p:spPr>
        <p:txBody>
          <a:bodyPr wrap="none">
            <a:spAutoFit/>
          </a:bodyPr>
          <a:lstStyle/>
          <a:p>
            <a:pPr eaLnBrk="1" fontAlgn="auto" hangingPunct="1">
              <a:spcBef>
                <a:spcPts val="0"/>
              </a:spcBef>
              <a:spcAft>
                <a:spcPts val="0"/>
              </a:spcAft>
              <a:defRPr/>
            </a:pPr>
            <a:r>
              <a:rPr kumimoji="0" lang="en-US" altLang="zh-TW" kern="0" dirty="0">
                <a:solidFill>
                  <a:schemeClr val="bg1"/>
                </a:solidFill>
                <a:latin typeface="+mn-lt"/>
                <a:ea typeface="標楷體"/>
              </a:rPr>
              <a:t>Adaptive exact solution</a:t>
            </a:r>
            <a:endParaRPr kumimoji="0" lang="zh-TW" altLang="en-US" kern="0" dirty="0">
              <a:solidFill>
                <a:schemeClr val="bg1"/>
              </a:solidFill>
              <a:latin typeface="+mn-lt"/>
              <a:ea typeface="標楷體"/>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2FDC560E-D3B9-4515-9DA4-7B0BBBAD8C08}"/>
                  </a:ext>
                </a:extLst>
              </p:cNvPr>
              <p:cNvSpPr/>
              <p:nvPr/>
            </p:nvSpPr>
            <p:spPr>
              <a:xfrm>
                <a:off x="1418410" y="4498610"/>
                <a:ext cx="7418558" cy="747705"/>
              </a:xfrm>
              <a:prstGeom prst="rect">
                <a:avLst/>
              </a:prstGeom>
              <a:ln w="25400">
                <a:solidFill>
                  <a:srgbClr val="4472C4">
                    <a:lumMod val="60000"/>
                    <a:lumOff val="40000"/>
                  </a:srgbClr>
                </a:solidFill>
              </a:ln>
            </p:spPr>
            <p:txBody>
              <a:bodyPr wrap="square">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kumimoji="0" lang="en-US" altLang="zh-TW" i="1" kern="0" smtClean="0">
                          <a:solidFill>
                            <a:prstClr val="black"/>
                          </a:solidFill>
                          <a:latin typeface="Cambria Math" panose="02040503050406030204" pitchFamily="18" charset="0"/>
                        </a:rPr>
                        <m:t>𝑤</m:t>
                      </m:r>
                      <m:d>
                        <m:dPr>
                          <m:ctrlPr>
                            <a:rPr kumimoji="0" lang="zh-TW" altLang="en-US" i="1" kern="0">
                              <a:solidFill>
                                <a:prstClr val="black"/>
                              </a:solidFill>
                              <a:latin typeface="Cambria Math" panose="02040503050406030204" pitchFamily="18" charset="0"/>
                            </a:rPr>
                          </m:ctrlPr>
                        </m:dPr>
                        <m:e>
                          <m:r>
                            <a:rPr kumimoji="0" lang="zh-TW" altLang="en-US" b="1" kern="0">
                              <a:solidFill>
                                <a:srgbClr val="00B0F0"/>
                              </a:solidFill>
                              <a:latin typeface="Cambria Math" panose="02040503050406030204" pitchFamily="18" charset="0"/>
                            </a:rPr>
                            <m:t>𝐬</m:t>
                          </m:r>
                        </m:e>
                      </m:d>
                      <m:r>
                        <a:rPr kumimoji="0" lang="zh-TW" altLang="en-US" kern="0">
                          <a:solidFill>
                            <a:prstClr val="black"/>
                          </a:solidFill>
                          <a:latin typeface="Cambria Math" panose="02040503050406030204" pitchFamily="18" charset="0"/>
                        </a:rPr>
                        <m:t>=</m:t>
                      </m:r>
                      <m:r>
                        <a:rPr kumimoji="0" lang="zh-TW" altLang="en-US" i="1" kern="0">
                          <a:solidFill>
                            <a:prstClr val="black"/>
                          </a:solidFill>
                          <a:latin typeface="Cambria Math" panose="02040503050406030204" pitchFamily="18" charset="0"/>
                        </a:rPr>
                        <m:t>𝑢</m:t>
                      </m:r>
                      <m:d>
                        <m:dPr>
                          <m:ctrlPr>
                            <a:rPr kumimoji="0" lang="zh-TW" altLang="en-US"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r>
                        <a:rPr kumimoji="0" lang="zh-TW" altLang="en-US" kern="0">
                          <a:solidFill>
                            <a:prstClr val="black"/>
                          </a:solidFill>
                          <a:latin typeface="Cambria Math" panose="02040503050406030204" pitchFamily="18" charset="0"/>
                        </a:rPr>
                        <m:t>+</m:t>
                      </m:r>
                      <m:d>
                        <m:dPr>
                          <m:begChr m:val="["/>
                          <m:endChr m:val="]"/>
                          <m:ctrlPr>
                            <a:rPr kumimoji="0" lang="en-US" altLang="zh-TW" i="1" kern="0">
                              <a:solidFill>
                                <a:prstClr val="black"/>
                              </a:solidFill>
                              <a:latin typeface="Cambria Math" panose="02040503050406030204" pitchFamily="18" charset="0"/>
                            </a:rPr>
                          </m:ctrlPr>
                        </m:dPr>
                        <m:e>
                          <m:sSub>
                            <m:sSubPr>
                              <m:ctrlPr>
                                <a:rPr kumimoji="0" lang="en-US" altLang="zh-TW" i="1" kern="0">
                                  <a:solidFill>
                                    <a:prstClr val="black"/>
                                  </a:solidFill>
                                  <a:latin typeface="Cambria Math" panose="02040503050406030204" pitchFamily="18" charset="0"/>
                                </a:rPr>
                              </m:ctrlPr>
                            </m:sSubPr>
                            <m:e>
                              <m:f>
                                <m:fPr>
                                  <m:ctrlPr>
                                    <a:rPr kumimoji="0" lang="en-US" altLang="zh-TW" i="1" kern="0" smtClean="0">
                                      <a:solidFill>
                                        <a:prstClr val="black"/>
                                      </a:solidFill>
                                      <a:latin typeface="Cambria Math" panose="02040503050406030204" pitchFamily="18" charset="0"/>
                                    </a:rPr>
                                  </m:ctrlPr>
                                </m:fPr>
                                <m:num>
                                  <m:d>
                                    <m:dPr>
                                      <m:ctrlPr>
                                        <a:rPr kumimoji="0" lang="en-US" altLang="zh-TW" i="1" kern="0">
                                          <a:solidFill>
                                            <a:prstClr val="black"/>
                                          </a:solidFill>
                                          <a:latin typeface="Cambria Math" panose="02040503050406030204" pitchFamily="18" charset="0"/>
                                        </a:rPr>
                                      </m:ctrlPr>
                                    </m:dPr>
                                    <m:e>
                                      <m:sSub>
                                        <m:sSubPr>
                                          <m:ctrlPr>
                                            <a:rPr kumimoji="0" lang="en-US" altLang="zh-TW" i="1" kern="0">
                                              <a:solidFill>
                                                <a:srgbClr val="00B0F0"/>
                                              </a:solidFill>
                                              <a:latin typeface="Cambria Math" panose="02040503050406030204" pitchFamily="18" charset="0"/>
                                            </a:rPr>
                                          </m:ctrlPr>
                                        </m:sSubPr>
                                        <m:e>
                                          <m:r>
                                            <a:rPr kumimoji="0" lang="en-US" altLang="zh-TW" i="1" kern="0">
                                              <a:solidFill>
                                                <a:srgbClr val="00B0F0"/>
                                              </a:solidFill>
                                              <a:latin typeface="Cambria Math" panose="02040503050406030204" pitchFamily="18" charset="0"/>
                                            </a:rPr>
                                            <m:t>𝑠</m:t>
                                          </m:r>
                                        </m:e>
                                        <m:sub>
                                          <m:r>
                                            <a:rPr kumimoji="0" lang="en-US" altLang="zh-TW" i="1" kern="0">
                                              <a:solidFill>
                                                <a:srgbClr val="00B0F0"/>
                                              </a:solidFill>
                                              <a:latin typeface="Cambria Math" panose="02040503050406030204" pitchFamily="18" charset="0"/>
                                            </a:rPr>
                                            <m:t>𝑥</m:t>
                                          </m:r>
                                        </m:sub>
                                      </m:sSub>
                                      <m:r>
                                        <a:rPr kumimoji="0" lang="en-US" altLang="zh-TW" i="1" kern="0">
                                          <a:solidFill>
                                            <a:prstClr val="black"/>
                                          </a:solidFill>
                                          <a:latin typeface="Cambria Math" panose="02040503050406030204" pitchFamily="18" charset="0"/>
                                        </a:rPr>
                                        <m:t>−</m:t>
                                      </m:r>
                                      <m:sSub>
                                        <m:sSubPr>
                                          <m:ctrlPr>
                                            <a:rPr kumimoji="0" lang="en-US" altLang="zh-TW" i="1" kern="0">
                                              <a:solidFill>
                                                <a:srgbClr val="FF0000"/>
                                              </a:solidFill>
                                              <a:latin typeface="Cambria Math" panose="02040503050406030204" pitchFamily="18" charset="0"/>
                                            </a:rPr>
                                          </m:ctrlPr>
                                        </m:sSubPr>
                                        <m:e>
                                          <m:r>
                                            <a:rPr kumimoji="0" lang="en-US" altLang="zh-TW" i="1" kern="0">
                                              <a:solidFill>
                                                <a:srgbClr val="FF0000"/>
                                              </a:solidFill>
                                              <a:latin typeface="Cambria Math" panose="02040503050406030204" pitchFamily="18" charset="0"/>
                                            </a:rPr>
                                            <m:t>𝑥</m:t>
                                          </m:r>
                                        </m:e>
                                        <m:sub>
                                          <m:r>
                                            <a:rPr kumimoji="0" lang="en-US" altLang="zh-TW" i="1" kern="0">
                                              <a:solidFill>
                                                <a:srgbClr val="FF0000"/>
                                              </a:solidFill>
                                              <a:latin typeface="Cambria Math" panose="02040503050406030204" pitchFamily="18" charset="0"/>
                                            </a:rPr>
                                            <m:t>𝑏</m:t>
                                          </m:r>
                                        </m:sub>
                                      </m:sSub>
                                    </m:e>
                                  </m:d>
                                </m:num>
                                <m:den>
                                  <m:sSub>
                                    <m:sSubPr>
                                      <m:ctrlPr>
                                        <a:rPr kumimoji="0" lang="en-US" altLang="zh-TW" i="1" kern="0" smtClean="0">
                                          <a:solidFill>
                                            <a:prstClr val="black"/>
                                          </a:solidFill>
                                          <a:latin typeface="Cambria Math" panose="02040503050406030204" pitchFamily="18" charset="0"/>
                                        </a:rPr>
                                      </m:ctrlPr>
                                    </m:sSubPr>
                                    <m:e>
                                      <m:r>
                                        <a:rPr kumimoji="0" lang="en-US" altLang="zh-TW" b="0" i="1" kern="0" smtClean="0">
                                          <a:solidFill>
                                            <a:prstClr val="black"/>
                                          </a:solidFill>
                                          <a:latin typeface="Cambria Math" panose="02040503050406030204" pitchFamily="18" charset="0"/>
                                        </a:rPr>
                                        <m:t>𝐺</m:t>
                                      </m:r>
                                    </m:e>
                                    <m:sub>
                                      <m:r>
                                        <a:rPr kumimoji="0" lang="en-US" altLang="zh-TW" b="0" i="1" kern="0" smtClean="0">
                                          <a:solidFill>
                                            <a:prstClr val="black"/>
                                          </a:solidFill>
                                          <a:latin typeface="Cambria Math" panose="02040503050406030204" pitchFamily="18" charset="0"/>
                                        </a:rPr>
                                        <m:t>𝑥𝑧</m:t>
                                      </m:r>
                                    </m:sub>
                                  </m:sSub>
                                </m:den>
                              </m:f>
                              <m:r>
                                <a:rPr kumimoji="0" lang="en-US" altLang="zh-TW" i="1" kern="0">
                                  <a:solidFill>
                                    <a:prstClr val="black"/>
                                  </a:solidFill>
                                  <a:latin typeface="Cambria Math" panose="02040503050406030204" pitchFamily="18" charset="0"/>
                                </a:rPr>
                                <m:t>𝑛</m:t>
                              </m:r>
                            </m:e>
                            <m:sub>
                              <m:r>
                                <a:rPr kumimoji="0" lang="en-US" altLang="zh-TW" i="1" kern="0">
                                  <a:solidFill>
                                    <a:prstClr val="black"/>
                                  </a:solidFill>
                                  <a:latin typeface="Cambria Math" panose="02040503050406030204" pitchFamily="18" charset="0"/>
                                </a:rPr>
                                <m:t>𝑥</m:t>
                              </m:r>
                            </m:sub>
                          </m:sSub>
                          <m:d>
                            <m:dPr>
                              <m:ctrlPr>
                                <a:rPr kumimoji="0" lang="en-US" altLang="zh-TW"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r>
                            <a:rPr kumimoji="0" lang="en-US" altLang="zh-TW" i="1" kern="0">
                              <a:solidFill>
                                <a:prstClr val="black"/>
                              </a:solidFill>
                              <a:latin typeface="Cambria Math" panose="02040503050406030204" pitchFamily="18" charset="0"/>
                            </a:rPr>
                            <m:t>+</m:t>
                          </m:r>
                          <m:sSub>
                            <m:sSubPr>
                              <m:ctrlPr>
                                <a:rPr kumimoji="0" lang="en-US" altLang="zh-TW" i="1" kern="0">
                                  <a:solidFill>
                                    <a:prstClr val="black"/>
                                  </a:solidFill>
                                  <a:latin typeface="Cambria Math" panose="02040503050406030204" pitchFamily="18" charset="0"/>
                                </a:rPr>
                              </m:ctrlPr>
                            </m:sSubPr>
                            <m:e>
                              <m:f>
                                <m:fPr>
                                  <m:ctrlPr>
                                    <a:rPr kumimoji="0" lang="en-US" altLang="zh-TW" i="1" kern="0" smtClean="0">
                                      <a:solidFill>
                                        <a:prstClr val="black"/>
                                      </a:solidFill>
                                      <a:latin typeface="Cambria Math" panose="02040503050406030204" pitchFamily="18" charset="0"/>
                                    </a:rPr>
                                  </m:ctrlPr>
                                </m:fPr>
                                <m:num>
                                  <m:d>
                                    <m:dPr>
                                      <m:ctrlPr>
                                        <a:rPr kumimoji="0" lang="en-US" altLang="zh-TW" i="1" kern="0">
                                          <a:solidFill>
                                            <a:prstClr val="black"/>
                                          </a:solidFill>
                                          <a:latin typeface="Cambria Math" panose="02040503050406030204" pitchFamily="18" charset="0"/>
                                        </a:rPr>
                                      </m:ctrlPr>
                                    </m:dPr>
                                    <m:e>
                                      <m:sSub>
                                        <m:sSubPr>
                                          <m:ctrlPr>
                                            <a:rPr kumimoji="0" lang="en-US" altLang="zh-TW" i="1" kern="0">
                                              <a:solidFill>
                                                <a:srgbClr val="00B0F0"/>
                                              </a:solidFill>
                                              <a:latin typeface="Cambria Math" panose="02040503050406030204" pitchFamily="18" charset="0"/>
                                            </a:rPr>
                                          </m:ctrlPr>
                                        </m:sSubPr>
                                        <m:e>
                                          <m:r>
                                            <a:rPr kumimoji="0" lang="en-US" altLang="zh-TW" i="1" kern="0">
                                              <a:solidFill>
                                                <a:srgbClr val="00B0F0"/>
                                              </a:solidFill>
                                              <a:latin typeface="Cambria Math" panose="02040503050406030204" pitchFamily="18" charset="0"/>
                                            </a:rPr>
                                            <m:t>𝑠</m:t>
                                          </m:r>
                                        </m:e>
                                        <m:sub>
                                          <m:r>
                                            <a:rPr kumimoji="0" lang="en-US" altLang="zh-TW" i="1" kern="0">
                                              <a:solidFill>
                                                <a:srgbClr val="00B0F0"/>
                                              </a:solidFill>
                                              <a:latin typeface="Cambria Math" panose="02040503050406030204" pitchFamily="18" charset="0"/>
                                            </a:rPr>
                                            <m:t>𝑦</m:t>
                                          </m:r>
                                        </m:sub>
                                      </m:sSub>
                                      <m:r>
                                        <a:rPr kumimoji="0" lang="en-US" altLang="zh-TW" i="1" kern="0">
                                          <a:solidFill>
                                            <a:prstClr val="black"/>
                                          </a:solidFill>
                                          <a:latin typeface="Cambria Math" panose="02040503050406030204" pitchFamily="18" charset="0"/>
                                        </a:rPr>
                                        <m:t>−</m:t>
                                      </m:r>
                                      <m:sSub>
                                        <m:sSubPr>
                                          <m:ctrlPr>
                                            <a:rPr kumimoji="0" lang="en-US" altLang="zh-TW" i="1" kern="0">
                                              <a:solidFill>
                                                <a:srgbClr val="FF0000"/>
                                              </a:solidFill>
                                              <a:latin typeface="Cambria Math" panose="02040503050406030204" pitchFamily="18" charset="0"/>
                                            </a:rPr>
                                          </m:ctrlPr>
                                        </m:sSubPr>
                                        <m:e>
                                          <m:r>
                                            <a:rPr kumimoji="0" lang="en-US" altLang="zh-TW" i="1" kern="0">
                                              <a:solidFill>
                                                <a:srgbClr val="FF0000"/>
                                              </a:solidFill>
                                              <a:latin typeface="Cambria Math" panose="02040503050406030204" pitchFamily="18" charset="0"/>
                                            </a:rPr>
                                            <m:t>𝑦</m:t>
                                          </m:r>
                                        </m:e>
                                        <m:sub>
                                          <m:r>
                                            <a:rPr kumimoji="0" lang="en-US" altLang="zh-TW" i="1" kern="0">
                                              <a:solidFill>
                                                <a:srgbClr val="FF0000"/>
                                              </a:solidFill>
                                              <a:latin typeface="Cambria Math" panose="02040503050406030204" pitchFamily="18" charset="0"/>
                                            </a:rPr>
                                            <m:t>𝑏</m:t>
                                          </m:r>
                                        </m:sub>
                                      </m:sSub>
                                    </m:e>
                                  </m:d>
                                </m:num>
                                <m:den>
                                  <m:sSub>
                                    <m:sSubPr>
                                      <m:ctrlPr>
                                        <a:rPr kumimoji="0" lang="en-US" altLang="zh-TW" i="1" kern="0" smtClean="0">
                                          <a:solidFill>
                                            <a:prstClr val="black"/>
                                          </a:solidFill>
                                          <a:latin typeface="Cambria Math" panose="02040503050406030204" pitchFamily="18" charset="0"/>
                                        </a:rPr>
                                      </m:ctrlPr>
                                    </m:sSubPr>
                                    <m:e>
                                      <m:r>
                                        <a:rPr kumimoji="0" lang="en-US" altLang="zh-TW" b="0" i="1" kern="0" smtClean="0">
                                          <a:solidFill>
                                            <a:prstClr val="black"/>
                                          </a:solidFill>
                                          <a:latin typeface="Cambria Math" panose="02040503050406030204" pitchFamily="18" charset="0"/>
                                        </a:rPr>
                                        <m:t>𝐺</m:t>
                                      </m:r>
                                    </m:e>
                                    <m:sub>
                                      <m:r>
                                        <a:rPr kumimoji="0" lang="en-US" altLang="zh-TW" b="0" i="1" kern="0" smtClean="0">
                                          <a:solidFill>
                                            <a:prstClr val="black"/>
                                          </a:solidFill>
                                          <a:latin typeface="Cambria Math" panose="02040503050406030204" pitchFamily="18" charset="0"/>
                                        </a:rPr>
                                        <m:t>𝑦𝑧</m:t>
                                      </m:r>
                                    </m:sub>
                                  </m:sSub>
                                </m:den>
                              </m:f>
                              <m:r>
                                <a:rPr kumimoji="0" lang="en-US" altLang="zh-TW" i="1" kern="0">
                                  <a:solidFill>
                                    <a:prstClr val="black"/>
                                  </a:solidFill>
                                  <a:latin typeface="Cambria Math" panose="02040503050406030204" pitchFamily="18" charset="0"/>
                                </a:rPr>
                                <m:t>𝑛</m:t>
                              </m:r>
                            </m:e>
                            <m:sub>
                              <m:r>
                                <a:rPr kumimoji="0" lang="en-US" altLang="zh-TW" i="1" kern="0">
                                  <a:solidFill>
                                    <a:prstClr val="black"/>
                                  </a:solidFill>
                                  <a:latin typeface="Cambria Math" panose="02040503050406030204" pitchFamily="18" charset="0"/>
                                </a:rPr>
                                <m:t>𝑦</m:t>
                              </m:r>
                            </m:sub>
                          </m:sSub>
                          <m:d>
                            <m:dPr>
                              <m:ctrlPr>
                                <a:rPr kumimoji="0" lang="en-US" altLang="zh-TW"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e>
                      </m:d>
                      <m:r>
                        <a:rPr kumimoji="0" lang="en-US" altLang="zh-TW" i="1" kern="0">
                          <a:solidFill>
                            <a:prstClr val="black"/>
                          </a:solidFill>
                          <a:latin typeface="Cambria Math" panose="02040503050406030204" pitchFamily="18" charset="0"/>
                        </a:rPr>
                        <m:t>𝑡</m:t>
                      </m:r>
                      <m:d>
                        <m:dPr>
                          <m:ctrlPr>
                            <a:rPr kumimoji="0" lang="zh-TW" altLang="en-US" i="1" kern="0">
                              <a:solidFill>
                                <a:prstClr val="black"/>
                              </a:solidFill>
                              <a:latin typeface="Cambria Math" panose="02040503050406030204" pitchFamily="18" charset="0"/>
                            </a:rPr>
                          </m:ctrlPr>
                        </m:dPr>
                        <m:e>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e>
                      </m:d>
                      <m:r>
                        <a:rPr kumimoji="0" lang="en-US" altLang="zh-TW" kern="0">
                          <a:solidFill>
                            <a:prstClr val="black"/>
                          </a:solidFill>
                          <a:latin typeface="Cambria Math" panose="02040503050406030204" pitchFamily="18" charset="0"/>
                        </a:rPr>
                        <m:t>,</m:t>
                      </m:r>
                      <m:r>
                        <a:rPr kumimoji="0" lang="en-US" altLang="zh-TW" kern="0">
                          <a:solidFill>
                            <a:srgbClr val="F7F2E3"/>
                          </a:solidFill>
                          <a:latin typeface="Cambria Math" panose="02040503050406030204" pitchFamily="18" charset="0"/>
                        </a:rPr>
                        <m:t>_</m:t>
                      </m:r>
                      <m:sSub>
                        <m:sSubPr>
                          <m:ctrlPr>
                            <a:rPr kumimoji="0" lang="en-US" altLang="zh-TW" b="1" i="1" kern="0">
                              <a:solidFill>
                                <a:srgbClr val="FF0000"/>
                              </a:solidFill>
                              <a:latin typeface="Cambria Math" panose="02040503050406030204" pitchFamily="18" charset="0"/>
                            </a:rPr>
                          </m:ctrlPr>
                        </m:sSubPr>
                        <m:e>
                          <m:r>
                            <a:rPr kumimoji="0" lang="en-US" altLang="zh-TW" b="1" kern="0">
                              <a:solidFill>
                                <a:srgbClr val="FF0000"/>
                              </a:solidFill>
                              <a:latin typeface="Cambria Math" panose="02040503050406030204" pitchFamily="18" charset="0"/>
                            </a:rPr>
                            <m:t>𝐱</m:t>
                          </m:r>
                        </m:e>
                        <m:sub>
                          <m:r>
                            <a:rPr kumimoji="0" lang="en-US" altLang="zh-TW" i="1" kern="0">
                              <a:solidFill>
                                <a:srgbClr val="FF0000"/>
                              </a:solidFill>
                              <a:latin typeface="Cambria Math" panose="02040503050406030204" pitchFamily="18" charset="0"/>
                            </a:rPr>
                            <m:t>𝑏</m:t>
                          </m:r>
                        </m:sub>
                      </m:sSub>
                      <m:r>
                        <a:rPr kumimoji="0" lang="zh-TW" altLang="en-US" kern="0">
                          <a:solidFill>
                            <a:prstClr val="black"/>
                          </a:solidFill>
                          <a:latin typeface="Cambria Math" panose="02040503050406030204" pitchFamily="18" charset="0"/>
                        </a:rPr>
                        <m:t>∈</m:t>
                      </m:r>
                      <m:r>
                        <m:rPr>
                          <m:sty m:val="p"/>
                        </m:rPr>
                        <a:rPr kumimoji="0" lang="en-US" altLang="zh-TW" kern="0">
                          <a:solidFill>
                            <a:prstClr val="black"/>
                          </a:solidFill>
                          <a:latin typeface="Cambria Math" panose="02040503050406030204" pitchFamily="18" charset="0"/>
                        </a:rPr>
                        <m:t>B</m:t>
                      </m:r>
                    </m:oMath>
                  </m:oMathPara>
                </a14:m>
                <a:endParaRPr kumimoji="0" lang="zh-TW" altLang="en-US" kern="0" dirty="0">
                  <a:solidFill>
                    <a:prstClr val="black"/>
                  </a:solidFill>
                  <a:latin typeface="Times New Roman"/>
                  <a:ea typeface="標楷體"/>
                </a:endParaRPr>
              </a:p>
            </p:txBody>
          </p:sp>
        </mc:Choice>
        <mc:Fallback xmlns="">
          <p:sp>
            <p:nvSpPr>
              <p:cNvPr id="14" name="矩形 13">
                <a:extLst>
                  <a:ext uri="{FF2B5EF4-FFF2-40B4-BE49-F238E27FC236}">
                    <a16:creationId xmlns:a16="http://schemas.microsoft.com/office/drawing/2014/main" id="{2FDC560E-D3B9-4515-9DA4-7B0BBBAD8C08}"/>
                  </a:ext>
                </a:extLst>
              </p:cNvPr>
              <p:cNvSpPr>
                <a:spLocks noRot="1" noChangeAspect="1" noMove="1" noResize="1" noEditPoints="1" noAdjustHandles="1" noChangeArrowheads="1" noChangeShapeType="1" noTextEdit="1"/>
              </p:cNvSpPr>
              <p:nvPr/>
            </p:nvSpPr>
            <p:spPr>
              <a:xfrm>
                <a:off x="1418410" y="4498610"/>
                <a:ext cx="7418558" cy="747705"/>
              </a:xfrm>
              <a:prstGeom prst="rect">
                <a:avLst/>
              </a:prstGeom>
              <a:blipFill>
                <a:blip r:embed="rId8"/>
                <a:stretch>
                  <a:fillRect/>
                </a:stretch>
              </a:blipFill>
              <a:ln w="25400">
                <a:solidFill>
                  <a:srgbClr val="4472C4">
                    <a:lumMod val="60000"/>
                    <a:lumOff val="40000"/>
                  </a:srgbClr>
                </a:solidFill>
              </a:ln>
            </p:spPr>
            <p:txBody>
              <a:bodyPr/>
              <a:lstStyle/>
              <a:p>
                <a:r>
                  <a:rPr lang="zh-TW" altLang="en-US">
                    <a:noFill/>
                  </a:rPr>
                  <a:t> </a:t>
                </a:r>
              </a:p>
            </p:txBody>
          </p:sp>
        </mc:Fallback>
      </mc:AlternateContent>
      <p:sp>
        <p:nvSpPr>
          <p:cNvPr id="15" name="矩形 14">
            <a:extLst>
              <a:ext uri="{FF2B5EF4-FFF2-40B4-BE49-F238E27FC236}">
                <a16:creationId xmlns:a16="http://schemas.microsoft.com/office/drawing/2014/main" id="{A725DE50-D431-4A7C-9779-0DC15B744725}"/>
              </a:ext>
            </a:extLst>
          </p:cNvPr>
          <p:cNvSpPr/>
          <p:nvPr/>
        </p:nvSpPr>
        <p:spPr>
          <a:xfrm>
            <a:off x="372554" y="4390795"/>
            <a:ext cx="954107" cy="369332"/>
          </a:xfrm>
          <a:prstGeom prst="rect">
            <a:avLst/>
          </a:prstGeom>
          <a:solidFill>
            <a:srgbClr val="E7E6E6">
              <a:lumMod val="25000"/>
            </a:srgbClr>
          </a:solidFill>
        </p:spPr>
        <p:txBody>
          <a:bodyPr wrap="none">
            <a:spAutoFit/>
          </a:bodyPr>
          <a:lstStyle/>
          <a:p>
            <a:pPr eaLnBrk="1" fontAlgn="auto" hangingPunct="1">
              <a:spcBef>
                <a:spcPts val="0"/>
              </a:spcBef>
              <a:spcAft>
                <a:spcPts val="0"/>
              </a:spcAft>
              <a:defRPr/>
            </a:pPr>
            <a:r>
              <a:rPr kumimoji="0" lang="en-US" altLang="zh-TW"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Subtract</a:t>
            </a:r>
            <a:endParaRPr kumimoji="0" lang="zh-TW" altLang="en-US" kern="0" dirty="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703B9661-E5FD-4844-8E1D-C4F12CB9B597}"/>
                  </a:ext>
                </a:extLst>
              </p:cNvPr>
              <p:cNvSpPr/>
              <p:nvPr/>
            </p:nvSpPr>
            <p:spPr>
              <a:xfrm>
                <a:off x="4409945" y="670343"/>
                <a:ext cx="1832553" cy="369332"/>
              </a:xfrm>
              <a:prstGeom prst="rect">
                <a:avLst/>
              </a:prstGeom>
              <a:ln w="19050">
                <a:solidFill>
                  <a:srgbClr val="92D05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mtClean="0">
                          <a:solidFill>
                            <a:srgbClr val="00B050"/>
                          </a:solidFill>
                          <a:latin typeface="Cambria Math" panose="02040503050406030204" pitchFamily="18" charset="0"/>
                        </a:rPr>
                        <m:t>𝐱</m:t>
                      </m:r>
                      <m:r>
                        <a:rPr kumimoji="0" lang="en-US" altLang="zh-TW" b="0" i="0" smtClean="0">
                          <a:solidFill>
                            <a:srgbClr val="00B050"/>
                          </a:solidFill>
                          <a:latin typeface="Cambria Math" panose="02040503050406030204" pitchFamily="18" charset="0"/>
                        </a:rPr>
                        <m:t> </m:t>
                      </m:r>
                      <m:r>
                        <m:rPr>
                          <m:sty m:val="p"/>
                        </m:rPr>
                        <a:rPr kumimoji="0" lang="en-US" altLang="zh-TW" b="0" i="0" smtClean="0">
                          <a:solidFill>
                            <a:srgbClr val="00B050"/>
                          </a:solidFill>
                          <a:latin typeface="Cambria Math" panose="02040503050406030204" pitchFamily="18" charset="0"/>
                        </a:rPr>
                        <m:t>in</m:t>
                      </m:r>
                      <m:r>
                        <a:rPr kumimoji="0" lang="en-US" altLang="zh-TW" b="0" i="0" smtClean="0">
                          <a:solidFill>
                            <a:srgbClr val="00B050"/>
                          </a:solidFill>
                          <a:latin typeface="Cambria Math" panose="02040503050406030204" pitchFamily="18" charset="0"/>
                        </a:rPr>
                        <m:t> </m:t>
                      </m:r>
                      <m:r>
                        <m:rPr>
                          <m:sty m:val="p"/>
                        </m:rPr>
                        <a:rPr kumimoji="0" lang="en-US" altLang="zh-TW" b="0" i="0" smtClean="0">
                          <a:solidFill>
                            <a:srgbClr val="00B050"/>
                          </a:solidFill>
                          <a:latin typeface="Cambria Math" panose="02040503050406030204" pitchFamily="18" charset="0"/>
                        </a:rPr>
                        <m:t>the</m:t>
                      </m:r>
                      <m:r>
                        <a:rPr kumimoji="0" lang="en-US" altLang="zh-TW" b="0" i="0" smtClean="0">
                          <a:solidFill>
                            <a:srgbClr val="00B050"/>
                          </a:solidFill>
                          <a:latin typeface="Cambria Math" panose="02040503050406030204" pitchFamily="18" charset="0"/>
                        </a:rPr>
                        <m:t> </m:t>
                      </m:r>
                      <m:r>
                        <m:rPr>
                          <m:sty m:val="p"/>
                        </m:rPr>
                        <a:rPr kumimoji="0" lang="en-US" altLang="zh-TW" b="0" i="0" smtClean="0">
                          <a:solidFill>
                            <a:srgbClr val="00B050"/>
                          </a:solidFill>
                          <a:latin typeface="Cambria Math" panose="02040503050406030204" pitchFamily="18" charset="0"/>
                        </a:rPr>
                        <m:t>domain</m:t>
                      </m:r>
                    </m:oMath>
                  </m:oMathPara>
                </a14:m>
                <a:endParaRPr kumimoji="0" lang="zh-TW" altLang="en-US" dirty="0">
                  <a:solidFill>
                    <a:prstClr val="black"/>
                  </a:solidFill>
                  <a:latin typeface="+mj-lt"/>
                  <a:ea typeface="標楷體" panose="03000509000000000000" pitchFamily="65" charset="-120"/>
                </a:endParaRPr>
              </a:p>
            </p:txBody>
          </p:sp>
        </mc:Choice>
        <mc:Fallback xmlns="">
          <p:sp>
            <p:nvSpPr>
              <p:cNvPr id="16" name="矩形 15">
                <a:extLst>
                  <a:ext uri="{FF2B5EF4-FFF2-40B4-BE49-F238E27FC236}">
                    <a16:creationId xmlns:a16="http://schemas.microsoft.com/office/drawing/2014/main" id="{703B9661-E5FD-4844-8E1D-C4F12CB9B597}"/>
                  </a:ext>
                </a:extLst>
              </p:cNvPr>
              <p:cNvSpPr>
                <a:spLocks noRot="1" noChangeAspect="1" noMove="1" noResize="1" noEditPoints="1" noAdjustHandles="1" noChangeArrowheads="1" noChangeShapeType="1" noTextEdit="1"/>
              </p:cNvSpPr>
              <p:nvPr/>
            </p:nvSpPr>
            <p:spPr>
              <a:xfrm>
                <a:off x="4409945" y="670343"/>
                <a:ext cx="1832553" cy="369332"/>
              </a:xfrm>
              <a:prstGeom prst="rect">
                <a:avLst/>
              </a:prstGeom>
              <a:blipFill>
                <a:blip r:embed="rId9"/>
                <a:stretch>
                  <a:fillRect/>
                </a:stretch>
              </a:blipFill>
              <a:ln w="19050">
                <a:solidFill>
                  <a:srgbClr val="92D05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D791EA1C-AA9A-4B3D-A808-5FCE08696DCB}"/>
                  </a:ext>
                </a:extLst>
              </p:cNvPr>
              <p:cNvSpPr/>
              <p:nvPr/>
            </p:nvSpPr>
            <p:spPr>
              <a:xfrm>
                <a:off x="4409945" y="1035363"/>
                <a:ext cx="1717137" cy="369332"/>
              </a:xfrm>
              <a:prstGeom prst="rect">
                <a:avLst/>
              </a:prstGeom>
              <a:ln w="19050">
                <a:solidFill>
                  <a:srgbClr val="FFC000"/>
                </a:solidFill>
              </a:ln>
            </p:spPr>
            <p:txBody>
              <a:bodyPr wrap="none">
                <a:spAutoFit/>
              </a:bodyPr>
              <a:lstStyle/>
              <a:p>
                <a:pPr eaLnBrk="1" fontAlgn="auto" hangingPunct="1">
                  <a:spcBef>
                    <a:spcPts val="0"/>
                  </a:spcBef>
                  <a:spcAft>
                    <a:spcPts val="0"/>
                  </a:spcAft>
                </a:pPr>
                <a14:m>
                  <m:oMath xmlns:m="http://schemas.openxmlformats.org/officeDocument/2006/math">
                    <m:r>
                      <a:rPr kumimoji="0" lang="zh-TW" altLang="en-US" smtClean="0">
                        <a:solidFill>
                          <a:srgbClr val="00B050"/>
                        </a:solidFill>
                        <a:latin typeface="Cambria Math" panose="02040503050406030204" pitchFamily="18" charset="0"/>
                      </a:rPr>
                      <m:t>𝐱</m:t>
                    </m:r>
                  </m:oMath>
                </a14:m>
                <a:r>
                  <a:rPr kumimoji="0" lang="zh-TW" altLang="en-US" dirty="0">
                    <a:solidFill>
                      <a:prstClr val="black"/>
                    </a:solidFill>
                    <a:latin typeface="標楷體" panose="03000509000000000000" pitchFamily="65" charset="-120"/>
                    <a:ea typeface="標楷體" panose="03000509000000000000" pitchFamily="65" charset="-120"/>
                  </a:rPr>
                  <a:t> </a:t>
                </a:r>
                <a:r>
                  <a:rPr kumimoji="0" lang="en-US" altLang="zh-TW" dirty="0">
                    <a:solidFill>
                      <a:prstClr val="black"/>
                    </a:solidFill>
                    <a:latin typeface="+mn-lt"/>
                    <a:ea typeface="標楷體" panose="03000509000000000000" pitchFamily="65" charset="-120"/>
                  </a:rPr>
                  <a:t>out of domain</a:t>
                </a:r>
                <a:endParaRPr kumimoji="0" lang="zh-TW" altLang="en-US" dirty="0">
                  <a:solidFill>
                    <a:prstClr val="black"/>
                  </a:solidFill>
                  <a:latin typeface="+mn-lt"/>
                  <a:ea typeface="標楷體" panose="03000509000000000000" pitchFamily="65" charset="-120"/>
                </a:endParaRPr>
              </a:p>
            </p:txBody>
          </p:sp>
        </mc:Choice>
        <mc:Fallback xmlns="">
          <p:sp>
            <p:nvSpPr>
              <p:cNvPr id="17" name="矩形 16">
                <a:extLst>
                  <a:ext uri="{FF2B5EF4-FFF2-40B4-BE49-F238E27FC236}">
                    <a16:creationId xmlns:a16="http://schemas.microsoft.com/office/drawing/2014/main" id="{D791EA1C-AA9A-4B3D-A808-5FCE08696DCB}"/>
                  </a:ext>
                </a:extLst>
              </p:cNvPr>
              <p:cNvSpPr>
                <a:spLocks noRot="1" noChangeAspect="1" noMove="1" noResize="1" noEditPoints="1" noAdjustHandles="1" noChangeArrowheads="1" noChangeShapeType="1" noTextEdit="1"/>
              </p:cNvSpPr>
              <p:nvPr/>
            </p:nvSpPr>
            <p:spPr>
              <a:xfrm>
                <a:off x="4409945" y="1035363"/>
                <a:ext cx="1717137" cy="369332"/>
              </a:xfrm>
              <a:prstGeom prst="rect">
                <a:avLst/>
              </a:prstGeom>
              <a:blipFill>
                <a:blip r:embed="rId10"/>
                <a:stretch>
                  <a:fillRect t="-7937" r="-1754" b="-22222"/>
                </a:stretch>
              </a:blipFill>
              <a:ln w="19050">
                <a:solidFill>
                  <a:srgbClr val="FFC000"/>
                </a:solidFill>
              </a:ln>
            </p:spPr>
            <p:txBody>
              <a:bodyPr/>
              <a:lstStyle/>
              <a:p>
                <a:r>
                  <a:rPr lang="zh-TW" altLang="en-US">
                    <a:noFill/>
                  </a:rPr>
                  <a:t> </a:t>
                </a:r>
              </a:p>
            </p:txBody>
          </p:sp>
        </mc:Fallback>
      </mc:AlternateContent>
      <p:sp>
        <p:nvSpPr>
          <p:cNvPr id="18" name="橢圓 17">
            <a:extLst>
              <a:ext uri="{FF2B5EF4-FFF2-40B4-BE49-F238E27FC236}">
                <a16:creationId xmlns:a16="http://schemas.microsoft.com/office/drawing/2014/main" id="{DDF1CC79-8E13-4D66-BF17-6E7EE240668C}"/>
              </a:ext>
            </a:extLst>
          </p:cNvPr>
          <p:cNvSpPr/>
          <p:nvPr/>
        </p:nvSpPr>
        <p:spPr>
          <a:xfrm>
            <a:off x="4052300" y="801733"/>
            <a:ext cx="192506" cy="226880"/>
          </a:xfrm>
          <a:prstGeom prst="ellipse">
            <a:avLst/>
          </a:prstGeom>
          <a:solidFill>
            <a:srgbClr val="FFC000"/>
          </a:solidFill>
          <a:ln w="12700" cap="flat" cmpd="sng" algn="ctr">
            <a:solidFill>
              <a:srgbClr val="FFC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p:sp>
        <p:nvSpPr>
          <p:cNvPr id="19" name="橢圓 18">
            <a:extLst>
              <a:ext uri="{FF2B5EF4-FFF2-40B4-BE49-F238E27FC236}">
                <a16:creationId xmlns:a16="http://schemas.microsoft.com/office/drawing/2014/main" id="{68379D47-6350-4CCD-9AF2-AD5185974DBF}"/>
              </a:ext>
            </a:extLst>
          </p:cNvPr>
          <p:cNvSpPr/>
          <p:nvPr/>
        </p:nvSpPr>
        <p:spPr>
          <a:xfrm>
            <a:off x="4463975" y="1106589"/>
            <a:ext cx="192506" cy="226880"/>
          </a:xfrm>
          <a:prstGeom prst="ellipse">
            <a:avLst/>
          </a:prstGeom>
          <a:solidFill>
            <a:srgbClr val="FFC000"/>
          </a:solidFill>
          <a:ln w="12700" cap="flat" cmpd="sng" algn="ctr">
            <a:solidFill>
              <a:srgbClr val="FFC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white"/>
              </a:solidFill>
              <a:latin typeface="Times New Roman"/>
              <a:ea typeface="標楷體"/>
            </a:endParaRP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939EFC9D-E9F4-44BD-A3EC-3C5CB9F6F249}"/>
                  </a:ext>
                </a:extLst>
              </p:cNvPr>
              <p:cNvSpPr/>
              <p:nvPr/>
            </p:nvSpPr>
            <p:spPr>
              <a:xfrm>
                <a:off x="2818437" y="1242069"/>
                <a:ext cx="463588" cy="523220"/>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zh-TW" altLang="en-US" sz="2800">
                          <a:solidFill>
                            <a:srgbClr val="00B050"/>
                          </a:solidFill>
                          <a:latin typeface="Cambria Math" panose="02040503050406030204" pitchFamily="18" charset="0"/>
                        </a:rPr>
                        <m:t>𝐱</m:t>
                      </m:r>
                    </m:oMath>
                  </m:oMathPara>
                </a14:m>
                <a:endParaRPr kumimoji="0" lang="zh-TW" altLang="en-US" sz="2800" dirty="0">
                  <a:solidFill>
                    <a:prstClr val="black"/>
                  </a:solidFill>
                  <a:latin typeface="Times New Roman"/>
                  <a:ea typeface="標楷體"/>
                </a:endParaRPr>
              </a:p>
            </p:txBody>
          </p:sp>
        </mc:Choice>
        <mc:Fallback xmlns="">
          <p:sp>
            <p:nvSpPr>
              <p:cNvPr id="20" name="矩形 19">
                <a:extLst>
                  <a:ext uri="{FF2B5EF4-FFF2-40B4-BE49-F238E27FC236}">
                    <a16:creationId xmlns:a16="http://schemas.microsoft.com/office/drawing/2014/main" id="{939EFC9D-E9F4-44BD-A3EC-3C5CB9F6F249}"/>
                  </a:ext>
                </a:extLst>
              </p:cNvPr>
              <p:cNvSpPr>
                <a:spLocks noRot="1" noChangeAspect="1" noMove="1" noResize="1" noEditPoints="1" noAdjustHandles="1" noChangeArrowheads="1" noChangeShapeType="1" noTextEdit="1"/>
              </p:cNvSpPr>
              <p:nvPr/>
            </p:nvSpPr>
            <p:spPr>
              <a:xfrm>
                <a:off x="2818437" y="1242069"/>
                <a:ext cx="463588" cy="523220"/>
              </a:xfrm>
              <a:prstGeom prst="rect">
                <a:avLst/>
              </a:prstGeom>
              <a:blipFill>
                <a:blip r:embed="rId11"/>
                <a:stretch>
                  <a:fillRect/>
                </a:stretch>
              </a:blipFill>
            </p:spPr>
            <p:txBody>
              <a:bodyPr/>
              <a:lstStyle/>
              <a:p>
                <a:r>
                  <a:rPr lang="zh-TW" altLang="en-US">
                    <a:noFill/>
                  </a:rPr>
                  <a:t> </a:t>
                </a:r>
              </a:p>
            </p:txBody>
          </p:sp>
        </mc:Fallback>
      </mc:AlternateContent>
      <p:sp>
        <p:nvSpPr>
          <p:cNvPr id="21" name="橢圓 20">
            <a:extLst>
              <a:ext uri="{FF2B5EF4-FFF2-40B4-BE49-F238E27FC236}">
                <a16:creationId xmlns:a16="http://schemas.microsoft.com/office/drawing/2014/main" id="{2A1A9AE8-D591-4679-8F0E-0EAC1C548DDD}"/>
              </a:ext>
            </a:extLst>
          </p:cNvPr>
          <p:cNvSpPr/>
          <p:nvPr/>
        </p:nvSpPr>
        <p:spPr>
          <a:xfrm>
            <a:off x="5999042" y="2417349"/>
            <a:ext cx="3050324" cy="244909"/>
          </a:xfrm>
          <a:prstGeom prst="ellipse">
            <a:avLst/>
          </a:prstGeom>
          <a:no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black"/>
              </a:solidFill>
              <a:latin typeface="Times New Roman"/>
              <a:ea typeface="標楷體"/>
            </a:endParaRPr>
          </a:p>
        </p:txBody>
      </p:sp>
      <p:sp>
        <p:nvSpPr>
          <p:cNvPr id="22" name="橢圓 21">
            <a:extLst>
              <a:ext uri="{FF2B5EF4-FFF2-40B4-BE49-F238E27FC236}">
                <a16:creationId xmlns:a16="http://schemas.microsoft.com/office/drawing/2014/main" id="{BD804695-14ED-4536-A3C6-36C4E1F9FE25}"/>
              </a:ext>
            </a:extLst>
          </p:cNvPr>
          <p:cNvSpPr/>
          <p:nvPr/>
        </p:nvSpPr>
        <p:spPr>
          <a:xfrm>
            <a:off x="5974754" y="1427279"/>
            <a:ext cx="2958618" cy="277887"/>
          </a:xfrm>
          <a:prstGeom prst="ellipse">
            <a:avLst/>
          </a:prstGeom>
          <a:noFill/>
          <a:ln w="12700" cap="flat" cmpd="sng" algn="ctr">
            <a:solidFill>
              <a:srgbClr val="FF0000"/>
            </a:solid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prstClr val="black"/>
              </a:solidFill>
              <a:latin typeface="Times New Roman"/>
              <a:ea typeface="標楷體"/>
            </a:endParaRPr>
          </a:p>
        </p:txBody>
      </p:sp>
      <p:pic>
        <p:nvPicPr>
          <p:cNvPr id="23" name="圖片 22">
            <a:extLst>
              <a:ext uri="{FF2B5EF4-FFF2-40B4-BE49-F238E27FC236}">
                <a16:creationId xmlns:a16="http://schemas.microsoft.com/office/drawing/2014/main" id="{2B7C98D7-F4B3-4332-97ED-1DFCC648CB13}"/>
              </a:ext>
            </a:extLst>
          </p:cNvPr>
          <p:cNvPicPr>
            <a:picLocks noChangeAspect="1"/>
          </p:cNvPicPr>
          <p:nvPr/>
        </p:nvPicPr>
        <p:blipFill rotWithShape="1">
          <a:blip r:embed="rId12"/>
          <a:srcRect r="8328"/>
          <a:stretch/>
        </p:blipFill>
        <p:spPr>
          <a:xfrm>
            <a:off x="6053462" y="2589934"/>
            <a:ext cx="3060000" cy="1896750"/>
          </a:xfrm>
          <a:prstGeom prst="rect">
            <a:avLst/>
          </a:prstGeom>
        </p:spPr>
      </p:pic>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DBD29FB4-6640-4D69-99B7-6B466239EE21}"/>
                  </a:ext>
                </a:extLst>
              </p:cNvPr>
              <p:cNvSpPr/>
              <p:nvPr/>
            </p:nvSpPr>
            <p:spPr>
              <a:xfrm>
                <a:off x="210628" y="1860520"/>
                <a:ext cx="1541972" cy="550901"/>
              </a:xfrm>
              <a:prstGeom prst="rect">
                <a:avLst/>
              </a:prstGeom>
              <a:ln w="19050">
                <a:solidFill>
                  <a:srgbClr val="00B0F0"/>
                </a:solidFill>
              </a:ln>
            </p:spPr>
            <p:txBody>
              <a:bodyPr wrap="square" anchor="ctr">
                <a:no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altLang="zh-TW" sz="2000" i="1">
                          <a:solidFill>
                            <a:prstClr val="black"/>
                          </a:solidFill>
                          <a:latin typeface="Cambria Math" panose="02040503050406030204" pitchFamily="18" charset="0"/>
                        </a:rPr>
                        <m:t>𝑟</m:t>
                      </m:r>
                      <m:r>
                        <a:rPr kumimoji="0" lang="en-US" altLang="zh-TW" sz="2000" i="1">
                          <a:solidFill>
                            <a:prstClr val="black"/>
                          </a:solidFill>
                          <a:latin typeface="Cambria Math" panose="02040503050406030204" pitchFamily="18" charset="0"/>
                        </a:rPr>
                        <m:t>=</m:t>
                      </m:r>
                      <m:d>
                        <m:dPr>
                          <m:begChr m:val="|"/>
                          <m:endChr m:val="|"/>
                          <m:ctrlPr>
                            <a:rPr kumimoji="0" lang="zh-TW" altLang="zh-TW" sz="2000" i="1">
                              <a:solidFill>
                                <a:prstClr val="black"/>
                              </a:solidFill>
                              <a:latin typeface="Cambria Math" panose="02040503050406030204" pitchFamily="18" charset="0"/>
                            </a:rPr>
                          </m:ctrlPr>
                        </m:dPr>
                        <m:e>
                          <m:r>
                            <a:rPr kumimoji="0" lang="en-US" altLang="zh-TW" sz="2000" b="1" i="1">
                              <a:solidFill>
                                <a:prstClr val="black"/>
                              </a:solidFill>
                              <a:latin typeface="Cambria Math" panose="02040503050406030204" pitchFamily="18" charset="0"/>
                            </a:rPr>
                            <m:t>𝐱</m:t>
                          </m:r>
                          <m:r>
                            <a:rPr kumimoji="0" lang="en-US" altLang="zh-TW" sz="2000" b="1" i="1">
                              <a:solidFill>
                                <a:prstClr val="black"/>
                              </a:solidFill>
                              <a:latin typeface="Cambria Math" panose="02040503050406030204" pitchFamily="18" charset="0"/>
                            </a:rPr>
                            <m:t>−</m:t>
                          </m:r>
                          <m:r>
                            <a:rPr kumimoji="0" lang="en-US" altLang="zh-TW" sz="2000" b="1" i="1">
                              <a:solidFill>
                                <a:prstClr val="black"/>
                              </a:solidFill>
                              <a:latin typeface="Cambria Math" panose="02040503050406030204" pitchFamily="18" charset="0"/>
                            </a:rPr>
                            <m:t>𝐬</m:t>
                          </m:r>
                        </m:e>
                      </m:d>
                    </m:oMath>
                  </m:oMathPara>
                </a14:m>
                <a:endParaRPr kumimoji="0" lang="zh-TW" altLang="en-US" sz="2000" dirty="0">
                  <a:solidFill>
                    <a:prstClr val="black"/>
                  </a:solidFill>
                  <a:latin typeface="Times New Roman"/>
                  <a:ea typeface="標楷體"/>
                </a:endParaRPr>
              </a:p>
            </p:txBody>
          </p:sp>
        </mc:Choice>
        <mc:Fallback xmlns="">
          <p:sp>
            <p:nvSpPr>
              <p:cNvPr id="25" name="矩形 24">
                <a:extLst>
                  <a:ext uri="{FF2B5EF4-FFF2-40B4-BE49-F238E27FC236}">
                    <a16:creationId xmlns:a16="http://schemas.microsoft.com/office/drawing/2014/main" id="{DBD29FB4-6640-4D69-99B7-6B466239EE21}"/>
                  </a:ext>
                </a:extLst>
              </p:cNvPr>
              <p:cNvSpPr>
                <a:spLocks noRot="1" noChangeAspect="1" noMove="1" noResize="1" noEditPoints="1" noAdjustHandles="1" noChangeArrowheads="1" noChangeShapeType="1" noTextEdit="1"/>
              </p:cNvSpPr>
              <p:nvPr/>
            </p:nvSpPr>
            <p:spPr>
              <a:xfrm>
                <a:off x="210628" y="1860520"/>
                <a:ext cx="1541972" cy="550901"/>
              </a:xfrm>
              <a:prstGeom prst="rect">
                <a:avLst/>
              </a:prstGeom>
              <a:blipFill>
                <a:blip r:embed="rId13"/>
                <a:stretch>
                  <a:fillRect/>
                </a:stretch>
              </a:blipFill>
              <a:ln w="19050">
                <a:solidFill>
                  <a:srgbClr val="00B0F0"/>
                </a:solidFill>
              </a:ln>
            </p:spPr>
            <p:txBody>
              <a:bodyPr/>
              <a:lstStyle/>
              <a:p>
                <a:r>
                  <a:rPr lang="zh-TW" altLang="en-US">
                    <a:noFill/>
                  </a:rPr>
                  <a:t> </a:t>
                </a:r>
              </a:p>
            </p:txBody>
          </p:sp>
        </mc:Fallback>
      </mc:AlternateContent>
      <p:sp>
        <p:nvSpPr>
          <p:cNvPr id="26" name="文字方塊 25">
            <a:extLst>
              <a:ext uri="{FF2B5EF4-FFF2-40B4-BE49-F238E27FC236}">
                <a16:creationId xmlns:a16="http://schemas.microsoft.com/office/drawing/2014/main" id="{750D8A12-785F-470E-A7BC-E68787F68540}"/>
              </a:ext>
            </a:extLst>
          </p:cNvPr>
          <p:cNvSpPr txBox="1"/>
          <p:nvPr/>
        </p:nvSpPr>
        <p:spPr>
          <a:xfrm>
            <a:off x="6352930" y="780406"/>
            <a:ext cx="2571300" cy="646331"/>
          </a:xfrm>
          <a:prstGeom prst="rect">
            <a:avLst/>
          </a:prstGeom>
          <a:noFill/>
          <a:ln w="19050">
            <a:solidFill>
              <a:srgbClr val="00B0F0"/>
            </a:solidFill>
          </a:ln>
        </p:spPr>
        <p:txBody>
          <a:bodyPr wrap="square" rtlCol="0">
            <a:spAutoFit/>
          </a:bodyPr>
          <a:lstStyle/>
          <a:p>
            <a:pPr eaLnBrk="1" fontAlgn="auto" hangingPunct="1">
              <a:spcBef>
                <a:spcPts val="0"/>
              </a:spcBef>
              <a:spcAft>
                <a:spcPts val="0"/>
              </a:spcAft>
            </a:pPr>
            <a:r>
              <a:rPr lang="en-US" altLang="zh-TW" dirty="0">
                <a:solidFill>
                  <a:srgbClr val="000000"/>
                </a:solidFill>
                <a:latin typeface="+mn-lt"/>
              </a:rPr>
              <a:t>Boundary layer effect due to the </a:t>
            </a:r>
            <a:r>
              <a:rPr kumimoji="0" lang="en-US" altLang="zh-TW" dirty="0">
                <a:solidFill>
                  <a:srgbClr val="000000"/>
                </a:solidFill>
                <a:latin typeface="+mn-lt"/>
                <a:ea typeface="標楷體"/>
              </a:rPr>
              <a:t>nearly </a:t>
            </a:r>
            <a:r>
              <a:rPr lang="en-US" altLang="zh-TW" dirty="0">
                <a:solidFill>
                  <a:srgbClr val="000000"/>
                </a:solidFill>
                <a:latin typeface="+mn-lt"/>
              </a:rPr>
              <a:t>singular </a:t>
            </a:r>
            <a:endParaRPr kumimoji="0" lang="zh-TW" altLang="en-US" dirty="0">
              <a:solidFill>
                <a:prstClr val="black"/>
              </a:solidFill>
              <a:latin typeface="+mn-lt"/>
              <a:ea typeface="標楷體"/>
            </a:endParaRP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DAFDD924-A668-4CD6-AE7E-5F1F61FEADFE}"/>
                  </a:ext>
                </a:extLst>
              </p:cNvPr>
              <p:cNvSpPr/>
              <p:nvPr/>
            </p:nvSpPr>
            <p:spPr>
              <a:xfrm>
                <a:off x="151403" y="1143879"/>
                <a:ext cx="2534019" cy="65273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r>
                        <a:rPr lang="en-US" altLang="zh-TW" sz="1400" i="1">
                          <a:solidFill>
                            <a:srgbClr val="000000"/>
                          </a:solidFill>
                          <a:latin typeface="Cambria Math" panose="02040503050406030204" pitchFamily="18" charset="0"/>
                        </a:rPr>
                        <m:t>𝑈</m:t>
                      </m:r>
                      <m:r>
                        <a:rPr lang="en-US" altLang="zh-TW" sz="1400" i="1">
                          <a:solidFill>
                            <a:srgbClr val="000000"/>
                          </a:solidFill>
                          <a:latin typeface="Cambria Math" panose="02040503050406030204" pitchFamily="18" charset="0"/>
                        </a:rPr>
                        <m:t>(</m:t>
                      </m:r>
                      <m:r>
                        <a:rPr lang="en-US" altLang="zh-TW" sz="1400" b="1" i="1">
                          <a:solidFill>
                            <a:srgbClr val="000000"/>
                          </a:solidFill>
                          <a:latin typeface="Cambria Math" panose="02040503050406030204" pitchFamily="18" charset="0"/>
                        </a:rPr>
                        <m:t>𝐬</m:t>
                      </m:r>
                      <m:r>
                        <a:rPr lang="en-US" altLang="zh-TW" sz="1400" b="1">
                          <a:solidFill>
                            <a:srgbClr val="000000"/>
                          </a:solidFill>
                          <a:latin typeface="Cambria Math" panose="02040503050406030204" pitchFamily="18" charset="0"/>
                        </a:rPr>
                        <m:t>,</m:t>
                      </m:r>
                      <m:r>
                        <a:rPr lang="en-US" altLang="zh-TW" sz="1400" b="1" i="1">
                          <a:solidFill>
                            <a:srgbClr val="000000"/>
                          </a:solidFill>
                          <a:latin typeface="Cambria Math" panose="02040503050406030204" pitchFamily="18" charset="0"/>
                        </a:rPr>
                        <m:t>𝐱</m:t>
                      </m:r>
                      <m:r>
                        <a:rPr lang="en-US" altLang="zh-TW" sz="1400" i="1">
                          <a:solidFill>
                            <a:srgbClr val="000000"/>
                          </a:solidFill>
                          <a:latin typeface="Cambria Math" panose="02040503050406030204" pitchFamily="18" charset="0"/>
                        </a:rPr>
                        <m:t>)=</m:t>
                      </m:r>
                      <m:f>
                        <m:fPr>
                          <m:ctrlPr>
                            <a:rPr lang="en-US" altLang="zh-TW" sz="1400" i="1">
                              <a:solidFill>
                                <a:srgbClr val="000000"/>
                              </a:solidFill>
                              <a:latin typeface="Cambria Math" panose="02040503050406030204" pitchFamily="18" charset="0"/>
                            </a:rPr>
                          </m:ctrlPr>
                        </m:fPr>
                        <m:num>
                          <m:r>
                            <a:rPr lang="en-US" altLang="zh-TW" sz="1400" i="1">
                              <a:solidFill>
                                <a:srgbClr val="000000"/>
                              </a:solidFill>
                              <a:latin typeface="Cambria Math" panose="02040503050406030204" pitchFamily="18" charset="0"/>
                            </a:rPr>
                            <m:t>1</m:t>
                          </m:r>
                        </m:num>
                        <m:den>
                          <m:r>
                            <a:rPr lang="en-US" altLang="zh-TW" sz="1400" i="1">
                              <a:solidFill>
                                <a:srgbClr val="000000"/>
                              </a:solidFill>
                              <a:latin typeface="Cambria Math" panose="02040503050406030204" pitchFamily="18" charset="0"/>
                            </a:rPr>
                            <m:t>2</m:t>
                          </m:r>
                          <m:r>
                            <a:rPr lang="zh-TW" altLang="en-US" sz="1400" i="1">
                              <a:solidFill>
                                <a:srgbClr val="000000"/>
                              </a:solidFill>
                              <a:latin typeface="Cambria Math" panose="02040503050406030204" pitchFamily="18" charset="0"/>
                            </a:rPr>
                            <m:t>𝜋</m:t>
                          </m:r>
                          <m:rad>
                            <m:radPr>
                              <m:degHide m:val="on"/>
                              <m:ctrlPr>
                                <a:rPr lang="zh-TW" altLang="en-US" sz="1400" i="1">
                                  <a:solidFill>
                                    <a:srgbClr val="000000"/>
                                  </a:solidFill>
                                  <a:latin typeface="Cambria Math" panose="02040503050406030204" pitchFamily="18" charset="0"/>
                                </a:rPr>
                              </m:ctrlPr>
                            </m:radPr>
                            <m:deg/>
                            <m:e>
                              <m:sSub>
                                <m:sSubPr>
                                  <m:ctrlPr>
                                    <a:rPr lang="en-US" altLang="zh-TW" sz="1400" i="1">
                                      <a:solidFill>
                                        <a:srgbClr val="000000"/>
                                      </a:solidFill>
                                      <a:latin typeface="Cambria Math" panose="02040503050406030204" pitchFamily="18" charset="0"/>
                                    </a:rPr>
                                  </m:ctrlPr>
                                </m:sSubPr>
                                <m:e>
                                  <m:r>
                                    <a:rPr lang="en-US" altLang="zh-TW" sz="1400" i="1">
                                      <a:solidFill>
                                        <a:srgbClr val="000000"/>
                                      </a:solidFill>
                                      <a:latin typeface="Cambria Math" panose="02040503050406030204" pitchFamily="18" charset="0"/>
                                    </a:rPr>
                                    <m:t>𝐺</m:t>
                                  </m:r>
                                </m:e>
                                <m:sub>
                                  <m:r>
                                    <a:rPr lang="en-US" altLang="zh-TW" sz="1400" i="1">
                                      <a:solidFill>
                                        <a:srgbClr val="000000"/>
                                      </a:solidFill>
                                      <a:latin typeface="Cambria Math" panose="02040503050406030204" pitchFamily="18" charset="0"/>
                                    </a:rPr>
                                    <m:t>𝑥𝑧</m:t>
                                  </m:r>
                                </m:sub>
                              </m:sSub>
                              <m:sSub>
                                <m:sSubPr>
                                  <m:ctrlPr>
                                    <a:rPr lang="en-US" altLang="zh-TW" sz="1400" i="1">
                                      <a:solidFill>
                                        <a:srgbClr val="000000"/>
                                      </a:solidFill>
                                      <a:latin typeface="Cambria Math" panose="02040503050406030204" pitchFamily="18" charset="0"/>
                                    </a:rPr>
                                  </m:ctrlPr>
                                </m:sSubPr>
                                <m:e>
                                  <m:r>
                                    <a:rPr lang="en-US" altLang="zh-TW" sz="1400" i="1">
                                      <a:solidFill>
                                        <a:srgbClr val="000000"/>
                                      </a:solidFill>
                                      <a:latin typeface="Cambria Math" panose="02040503050406030204" pitchFamily="18" charset="0"/>
                                    </a:rPr>
                                    <m:t>𝐺</m:t>
                                  </m:r>
                                </m:e>
                                <m:sub>
                                  <m:r>
                                    <a:rPr lang="en-US" altLang="zh-TW" sz="1400" i="1">
                                      <a:solidFill>
                                        <a:srgbClr val="000000"/>
                                      </a:solidFill>
                                      <a:latin typeface="Cambria Math" panose="02040503050406030204" pitchFamily="18" charset="0"/>
                                    </a:rPr>
                                    <m:t>𝑦𝑧</m:t>
                                  </m:r>
                                </m:sub>
                              </m:sSub>
                            </m:e>
                          </m:rad>
                        </m:den>
                      </m:f>
                      <m:func>
                        <m:funcPr>
                          <m:ctrlPr>
                            <a:rPr lang="zh-TW" altLang="zh-TW" sz="1400" i="1">
                              <a:solidFill>
                                <a:srgbClr val="000000"/>
                              </a:solidFill>
                              <a:latin typeface="Cambria Math" panose="02040503050406030204" pitchFamily="18" charset="0"/>
                            </a:rPr>
                          </m:ctrlPr>
                        </m:funcPr>
                        <m:fName>
                          <m:r>
                            <a:rPr lang="en-US" altLang="zh-TW" sz="1400" i="1">
                              <a:solidFill>
                                <a:srgbClr val="000000"/>
                              </a:solidFill>
                              <a:latin typeface="Cambria Math" panose="02040503050406030204" pitchFamily="18" charset="0"/>
                            </a:rPr>
                            <m:t>𝑙𝑛</m:t>
                          </m:r>
                        </m:fName>
                        <m:e>
                          <m:r>
                            <a:rPr lang="en-US" altLang="zh-TW" sz="1400" i="1">
                              <a:solidFill>
                                <a:srgbClr val="000000"/>
                              </a:solidFill>
                              <a:latin typeface="Cambria Math" panose="02040503050406030204" pitchFamily="18" charset="0"/>
                            </a:rPr>
                            <m:t>(</m:t>
                          </m:r>
                          <m:r>
                            <a:rPr lang="en-US" altLang="zh-TW" sz="1400" i="1">
                              <a:solidFill>
                                <a:srgbClr val="000000"/>
                              </a:solidFill>
                              <a:latin typeface="Cambria Math" panose="02040503050406030204" pitchFamily="18" charset="0"/>
                            </a:rPr>
                            <m:t>𝑟</m:t>
                          </m:r>
                          <m:r>
                            <a:rPr lang="en-US" altLang="zh-TW" sz="1400" i="1">
                              <a:solidFill>
                                <a:srgbClr val="000000"/>
                              </a:solidFill>
                              <a:latin typeface="Cambria Math" panose="02040503050406030204" pitchFamily="18" charset="0"/>
                            </a:rPr>
                            <m:t>)</m:t>
                          </m:r>
                        </m:e>
                      </m:func>
                    </m:oMath>
                  </m:oMathPara>
                </a14:m>
                <a:endParaRPr lang="zh-TW" altLang="en-US" sz="14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7" name="矩形 26">
                <a:extLst>
                  <a:ext uri="{FF2B5EF4-FFF2-40B4-BE49-F238E27FC236}">
                    <a16:creationId xmlns:a16="http://schemas.microsoft.com/office/drawing/2014/main" id="{DAFDD924-A668-4CD6-AE7E-5F1F61FEADFE}"/>
                  </a:ext>
                </a:extLst>
              </p:cNvPr>
              <p:cNvSpPr>
                <a:spLocks noRot="1" noChangeAspect="1" noMove="1" noResize="1" noEditPoints="1" noAdjustHandles="1" noChangeArrowheads="1" noChangeShapeType="1" noTextEdit="1"/>
              </p:cNvSpPr>
              <p:nvPr/>
            </p:nvSpPr>
            <p:spPr>
              <a:xfrm>
                <a:off x="151403" y="1143879"/>
                <a:ext cx="2534019" cy="652730"/>
              </a:xfrm>
              <a:prstGeom prst="rect">
                <a:avLst/>
              </a:prstGeom>
              <a:blipFill>
                <a:blip r:embed="rId14"/>
                <a:stretch>
                  <a:fillRect/>
                </a:stretch>
              </a:blipFill>
              <a:ln w="28575">
                <a:solidFill>
                  <a:srgbClr val="00B0F0"/>
                </a:solidFill>
              </a:ln>
            </p:spPr>
            <p:txBody>
              <a:bodyPr/>
              <a:lstStyle/>
              <a:p>
                <a:r>
                  <a:rPr lang="zh-TW" altLang="en-US">
                    <a:noFill/>
                  </a:rPr>
                  <a:t> </a:t>
                </a:r>
              </a:p>
            </p:txBody>
          </p:sp>
        </mc:Fallback>
      </mc:AlternateContent>
    </p:spTree>
    <p:extLst>
      <p:ext uri="{BB962C8B-B14F-4D97-AF65-F5344CB8AC3E}">
        <p14:creationId xmlns:p14="http://schemas.microsoft.com/office/powerpoint/2010/main" val="769143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9FB239-7177-4882-92DC-F069BF1DC6D9}"/>
              </a:ext>
            </a:extLst>
          </p:cNvPr>
          <p:cNvSpPr txBox="1">
            <a:spLocks noChangeArrowheads="1"/>
          </p:cNvSpPr>
          <p:nvPr/>
        </p:nvSpPr>
        <p:spPr>
          <a:xfrm>
            <a:off x="187325" y="73027"/>
            <a:ext cx="8890000" cy="841375"/>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kern="0" dirty="0"/>
              <a:t>Integral equation to algebraic equation</a:t>
            </a:r>
          </a:p>
        </p:txBody>
      </p:sp>
      <p:graphicFrame>
        <p:nvGraphicFramePr>
          <p:cNvPr id="26627" name="Object 34">
            <a:extLst>
              <a:ext uri="{FF2B5EF4-FFF2-40B4-BE49-F238E27FC236}">
                <a16:creationId xmlns:a16="http://schemas.microsoft.com/office/drawing/2014/main" id="{3F0C2FBB-7800-8977-BC66-862431F5F865}"/>
              </a:ext>
            </a:extLst>
          </p:cNvPr>
          <p:cNvGraphicFramePr>
            <a:graphicFrameLocks noChangeAspect="1"/>
          </p:cNvGraphicFramePr>
          <p:nvPr/>
        </p:nvGraphicFramePr>
        <p:xfrm>
          <a:off x="273052" y="1143000"/>
          <a:ext cx="2447925" cy="585788"/>
        </p:xfrm>
        <a:graphic>
          <a:graphicData uri="http://schemas.openxmlformats.org/presentationml/2006/ole">
            <mc:AlternateContent xmlns:mc="http://schemas.openxmlformats.org/markup-compatibility/2006">
              <mc:Choice xmlns:v="urn:schemas-microsoft-com:vml" Requires="v">
                <p:oleObj name="Equation" r:id="rId2" imgW="1218671" imgH="291973" progId="Equation.DSMT4">
                  <p:embed/>
                </p:oleObj>
              </mc:Choice>
              <mc:Fallback>
                <p:oleObj name="Equation" r:id="rId2" imgW="1218671" imgH="291973" progId="Equation.DSMT4">
                  <p:embed/>
                  <p:pic>
                    <p:nvPicPr>
                      <p:cNvPr id="26627" name="Object 34">
                        <a:extLst>
                          <a:ext uri="{FF2B5EF4-FFF2-40B4-BE49-F238E27FC236}">
                            <a16:creationId xmlns:a16="http://schemas.microsoft.com/office/drawing/2014/main" id="{3F0C2FBB-7800-8977-BC66-862431F5F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2" y="1143000"/>
                        <a:ext cx="244792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8" name="AutoShape 9">
            <a:extLst>
              <a:ext uri="{FF2B5EF4-FFF2-40B4-BE49-F238E27FC236}">
                <a16:creationId xmlns:a16="http://schemas.microsoft.com/office/drawing/2014/main" id="{F5F7FC72-BF0C-BE22-791B-C8EB1B8CD255}"/>
              </a:ext>
            </a:extLst>
          </p:cNvPr>
          <p:cNvSpPr>
            <a:spLocks noChangeArrowheads="1"/>
          </p:cNvSpPr>
          <p:nvPr/>
        </p:nvSpPr>
        <p:spPr bwMode="auto">
          <a:xfrm>
            <a:off x="2954340" y="1957390"/>
            <a:ext cx="2505075" cy="346075"/>
          </a:xfrm>
          <a:prstGeom prst="rightArrow">
            <a:avLst>
              <a:gd name="adj1" fmla="val 50000"/>
              <a:gd name="adj2" fmla="val 80093"/>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graphicFrame>
        <p:nvGraphicFramePr>
          <p:cNvPr id="26629" name="Object 34">
            <a:extLst>
              <a:ext uri="{FF2B5EF4-FFF2-40B4-BE49-F238E27FC236}">
                <a16:creationId xmlns:a16="http://schemas.microsoft.com/office/drawing/2014/main" id="{277B79EA-BF6F-AA72-A5B4-999105E64862}"/>
              </a:ext>
            </a:extLst>
          </p:cNvPr>
          <p:cNvGraphicFramePr>
            <a:graphicFrameLocks noChangeAspect="1"/>
          </p:cNvGraphicFramePr>
          <p:nvPr/>
        </p:nvGraphicFramePr>
        <p:xfrm>
          <a:off x="5627688" y="914402"/>
          <a:ext cx="2881312" cy="892175"/>
        </p:xfrm>
        <a:graphic>
          <a:graphicData uri="http://schemas.openxmlformats.org/presentationml/2006/ole">
            <mc:AlternateContent xmlns:mc="http://schemas.openxmlformats.org/markup-compatibility/2006">
              <mc:Choice xmlns:v="urn:schemas-microsoft-com:vml" Requires="v">
                <p:oleObj name="Equation" r:id="rId4" imgW="1435100" imgH="444500" progId="Equation.DSMT4">
                  <p:embed/>
                </p:oleObj>
              </mc:Choice>
              <mc:Fallback>
                <p:oleObj name="Equation" r:id="rId4" imgW="1435100" imgH="444500" progId="Equation.DSMT4">
                  <p:embed/>
                  <p:pic>
                    <p:nvPicPr>
                      <p:cNvPr id="26629" name="Object 34">
                        <a:extLst>
                          <a:ext uri="{FF2B5EF4-FFF2-40B4-BE49-F238E27FC236}">
                            <a16:creationId xmlns:a16="http://schemas.microsoft.com/office/drawing/2014/main" id="{277B79EA-BF6F-AA72-A5B4-999105E64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688" y="914402"/>
                        <a:ext cx="2881312"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0" name="Object 34">
            <a:extLst>
              <a:ext uri="{FF2B5EF4-FFF2-40B4-BE49-F238E27FC236}">
                <a16:creationId xmlns:a16="http://schemas.microsoft.com/office/drawing/2014/main" id="{92B6AE74-9838-9CB0-5DE2-482ED99B17A8}"/>
              </a:ext>
            </a:extLst>
          </p:cNvPr>
          <p:cNvGraphicFramePr>
            <a:graphicFrameLocks noChangeAspect="1"/>
          </p:cNvGraphicFramePr>
          <p:nvPr/>
        </p:nvGraphicFramePr>
        <p:xfrm>
          <a:off x="5440363" y="5041900"/>
          <a:ext cx="2627312" cy="1219200"/>
        </p:xfrm>
        <a:graphic>
          <a:graphicData uri="http://schemas.openxmlformats.org/presentationml/2006/ole">
            <mc:AlternateContent xmlns:mc="http://schemas.openxmlformats.org/markup-compatibility/2006">
              <mc:Choice xmlns:v="urn:schemas-microsoft-com:vml" Requires="v">
                <p:oleObj name="Equation" r:id="rId6" imgW="1752600" imgH="812800" progId="Equation.DSMT4">
                  <p:embed/>
                </p:oleObj>
              </mc:Choice>
              <mc:Fallback>
                <p:oleObj name="Equation" r:id="rId6" imgW="1752600" imgH="812800" progId="Equation.DSMT4">
                  <p:embed/>
                  <p:pic>
                    <p:nvPicPr>
                      <p:cNvPr id="26630" name="Object 34">
                        <a:extLst>
                          <a:ext uri="{FF2B5EF4-FFF2-40B4-BE49-F238E27FC236}">
                            <a16:creationId xmlns:a16="http://schemas.microsoft.com/office/drawing/2014/main" id="{92B6AE74-9838-9CB0-5DE2-482ED99B1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0363" y="5041900"/>
                        <a:ext cx="262731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1" name="Rectangle 17">
            <a:extLst>
              <a:ext uri="{FF2B5EF4-FFF2-40B4-BE49-F238E27FC236}">
                <a16:creationId xmlns:a16="http://schemas.microsoft.com/office/drawing/2014/main" id="{F28A4B71-1433-6C05-4150-25C26F562990}"/>
              </a:ext>
            </a:extLst>
          </p:cNvPr>
          <p:cNvSpPr>
            <a:spLocks noChangeArrowheads="1"/>
          </p:cNvSpPr>
          <p:nvPr/>
        </p:nvSpPr>
        <p:spPr bwMode="auto">
          <a:xfrm>
            <a:off x="1166815" y="3276600"/>
            <a:ext cx="2033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a:solidFill>
                  <a:srgbClr val="FF0000"/>
                </a:solidFill>
              </a:rPr>
              <a:t>Constant element </a:t>
            </a:r>
            <a:endParaRPr lang="zh-TW" altLang="en-US" sz="2000">
              <a:solidFill>
                <a:srgbClr val="FF0000"/>
              </a:solidFill>
            </a:endParaRPr>
          </a:p>
        </p:txBody>
      </p:sp>
      <p:sp>
        <p:nvSpPr>
          <p:cNvPr id="26632" name="Rectangle 17">
            <a:extLst>
              <a:ext uri="{FF2B5EF4-FFF2-40B4-BE49-F238E27FC236}">
                <a16:creationId xmlns:a16="http://schemas.microsoft.com/office/drawing/2014/main" id="{72E425FE-309C-EAFD-FF27-663F0B7A57EE}"/>
              </a:ext>
            </a:extLst>
          </p:cNvPr>
          <p:cNvSpPr>
            <a:spLocks noChangeArrowheads="1"/>
          </p:cNvSpPr>
          <p:nvPr/>
        </p:nvSpPr>
        <p:spPr bwMode="auto">
          <a:xfrm>
            <a:off x="5867400" y="3276600"/>
            <a:ext cx="17907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Linear element </a:t>
            </a:r>
            <a:endParaRPr lang="zh-TW" altLang="en-US" sz="2000" dirty="0">
              <a:solidFill>
                <a:srgbClr val="FF0000"/>
              </a:solidFill>
            </a:endParaRPr>
          </a:p>
        </p:txBody>
      </p:sp>
      <p:graphicFrame>
        <p:nvGraphicFramePr>
          <p:cNvPr id="26633" name="Object 34">
            <a:extLst>
              <a:ext uri="{FF2B5EF4-FFF2-40B4-BE49-F238E27FC236}">
                <a16:creationId xmlns:a16="http://schemas.microsoft.com/office/drawing/2014/main" id="{CD0BD348-5766-E3BD-C388-A22A44017409}"/>
              </a:ext>
            </a:extLst>
          </p:cNvPr>
          <p:cNvGraphicFramePr>
            <a:graphicFrameLocks noChangeAspect="1"/>
          </p:cNvGraphicFramePr>
          <p:nvPr/>
        </p:nvGraphicFramePr>
        <p:xfrm>
          <a:off x="944565" y="5330827"/>
          <a:ext cx="2600325" cy="815975"/>
        </p:xfrm>
        <a:graphic>
          <a:graphicData uri="http://schemas.openxmlformats.org/presentationml/2006/ole">
            <mc:AlternateContent xmlns:mc="http://schemas.openxmlformats.org/markup-compatibility/2006">
              <mc:Choice xmlns:v="urn:schemas-microsoft-com:vml" Requires="v">
                <p:oleObj name="Equation" r:id="rId8" imgW="1294838" imgH="406224" progId="Equation.DSMT4">
                  <p:embed/>
                </p:oleObj>
              </mc:Choice>
              <mc:Fallback>
                <p:oleObj name="Equation" r:id="rId8" imgW="1294838" imgH="406224" progId="Equation.DSMT4">
                  <p:embed/>
                  <p:pic>
                    <p:nvPicPr>
                      <p:cNvPr id="26633" name="Object 34">
                        <a:extLst>
                          <a:ext uri="{FF2B5EF4-FFF2-40B4-BE49-F238E27FC236}">
                            <a16:creationId xmlns:a16="http://schemas.microsoft.com/office/drawing/2014/main" id="{CD0BD348-5766-E3BD-C388-A22A440174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565" y="5330827"/>
                        <a:ext cx="2600325"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6634" name="群組 66">
            <a:extLst>
              <a:ext uri="{FF2B5EF4-FFF2-40B4-BE49-F238E27FC236}">
                <a16:creationId xmlns:a16="http://schemas.microsoft.com/office/drawing/2014/main" id="{B9F759A5-C64C-FCDD-D44A-AD7E5CB249CD}"/>
              </a:ext>
            </a:extLst>
          </p:cNvPr>
          <p:cNvGrpSpPr>
            <a:grpSpLocks/>
          </p:cNvGrpSpPr>
          <p:nvPr/>
        </p:nvGrpSpPr>
        <p:grpSpPr bwMode="auto">
          <a:xfrm>
            <a:off x="4724400" y="3733800"/>
            <a:ext cx="3886200" cy="1295400"/>
            <a:chOff x="4506275" y="3568405"/>
            <a:chExt cx="3886200" cy="1295401"/>
          </a:xfrm>
        </p:grpSpPr>
        <p:cxnSp>
          <p:nvCxnSpPr>
            <p:cNvPr id="48" name="直線單箭頭接點 47">
              <a:extLst>
                <a:ext uri="{FF2B5EF4-FFF2-40B4-BE49-F238E27FC236}">
                  <a16:creationId xmlns:a16="http://schemas.microsoft.com/office/drawing/2014/main" id="{C0767599-F564-4F52-B518-0A3C6ABB318E}"/>
                </a:ext>
              </a:extLst>
            </p:cNvPr>
            <p:cNvCxnSpPr/>
            <p:nvPr/>
          </p:nvCxnSpPr>
          <p:spPr>
            <a:xfrm flipV="1">
              <a:off x="6446200" y="3568405"/>
              <a:ext cx="0" cy="1295401"/>
            </a:xfrm>
            <a:prstGeom prst="straightConnector1">
              <a:avLst/>
            </a:prstGeom>
            <a:ln w="19050">
              <a:solidFill>
                <a:srgbClr val="000000"/>
              </a:solidFill>
              <a:tailEnd type="triangle" w="lg" len="med"/>
            </a:ln>
          </p:spPr>
          <p:style>
            <a:lnRef idx="1">
              <a:schemeClr val="dk1"/>
            </a:lnRef>
            <a:fillRef idx="0">
              <a:schemeClr val="dk1"/>
            </a:fillRef>
            <a:effectRef idx="0">
              <a:schemeClr val="dk1"/>
            </a:effectRef>
            <a:fontRef idx="minor">
              <a:schemeClr val="tx1"/>
            </a:fontRef>
          </p:style>
        </p:cxnSp>
        <p:sp>
          <p:nvSpPr>
            <p:cNvPr id="49" name="矩形 48">
              <a:extLst>
                <a:ext uri="{FF2B5EF4-FFF2-40B4-BE49-F238E27FC236}">
                  <a16:creationId xmlns:a16="http://schemas.microsoft.com/office/drawing/2014/main" id="{27ADF518-496E-48E6-A42F-9DB9BF35141F}"/>
                </a:ext>
              </a:extLst>
            </p:cNvPr>
            <p:cNvSpPr/>
            <p:nvPr/>
          </p:nvSpPr>
          <p:spPr>
            <a:xfrm>
              <a:off x="5333363" y="4392319"/>
              <a:ext cx="1098550" cy="4318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等腰三角形 62">
              <a:extLst>
                <a:ext uri="{FF2B5EF4-FFF2-40B4-BE49-F238E27FC236}">
                  <a16:creationId xmlns:a16="http://schemas.microsoft.com/office/drawing/2014/main" id="{968FBF57-0417-4B03-B952-271F3F794E21}"/>
                </a:ext>
              </a:extLst>
            </p:cNvPr>
            <p:cNvSpPr/>
            <p:nvPr/>
          </p:nvSpPr>
          <p:spPr>
            <a:xfrm>
              <a:off x="5346063" y="3812880"/>
              <a:ext cx="1092200" cy="579438"/>
            </a:xfrm>
            <a:prstGeom prst="triangle">
              <a:avLst>
                <a:gd name="adj" fmla="val 100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 name="手繪多邊形 59">
              <a:extLst>
                <a:ext uri="{FF2B5EF4-FFF2-40B4-BE49-F238E27FC236}">
                  <a16:creationId xmlns:a16="http://schemas.microsoft.com/office/drawing/2014/main" id="{E0A3C4AE-E180-484C-8A2C-88FB3A6806B6}"/>
                </a:ext>
              </a:extLst>
            </p:cNvPr>
            <p:cNvSpPr/>
            <p:nvPr/>
          </p:nvSpPr>
          <p:spPr>
            <a:xfrm>
              <a:off x="5333363" y="3812880"/>
              <a:ext cx="2281237" cy="660401"/>
            </a:xfrm>
            <a:custGeom>
              <a:avLst/>
              <a:gdLst>
                <a:gd name="connsiteX0" fmla="*/ 0 w 3349870"/>
                <a:gd name="connsiteY0" fmla="*/ 387913 h 387913"/>
                <a:gd name="connsiteX1" fmla="*/ 589085 w 3349870"/>
                <a:gd name="connsiteY1" fmla="*/ 9843 h 387913"/>
                <a:gd name="connsiteX2" fmla="*/ 1345223 w 3349870"/>
                <a:gd name="connsiteY2" fmla="*/ 229651 h 387913"/>
                <a:gd name="connsiteX3" fmla="*/ 1987062 w 3349870"/>
                <a:gd name="connsiteY3" fmla="*/ 1051 h 387913"/>
                <a:gd name="connsiteX4" fmla="*/ 2646485 w 3349870"/>
                <a:gd name="connsiteY4" fmla="*/ 343951 h 387913"/>
                <a:gd name="connsiteX5" fmla="*/ 3349870 w 3349870"/>
                <a:gd name="connsiteY5" fmla="*/ 45013 h 387913"/>
                <a:gd name="connsiteX0" fmla="*/ 0 w 2850171"/>
                <a:gd name="connsiteY0" fmla="*/ 387913 h 547084"/>
                <a:gd name="connsiteX1" fmla="*/ 589085 w 2850171"/>
                <a:gd name="connsiteY1" fmla="*/ 9843 h 547084"/>
                <a:gd name="connsiteX2" fmla="*/ 1345223 w 2850171"/>
                <a:gd name="connsiteY2" fmla="*/ 229651 h 547084"/>
                <a:gd name="connsiteX3" fmla="*/ 1987062 w 2850171"/>
                <a:gd name="connsiteY3" fmla="*/ 1051 h 547084"/>
                <a:gd name="connsiteX4" fmla="*/ 2646485 w 2850171"/>
                <a:gd name="connsiteY4" fmla="*/ 343951 h 547084"/>
                <a:gd name="connsiteX5" fmla="*/ 2850171 w 2850171"/>
                <a:gd name="connsiteY5" fmla="*/ 537383 h 547084"/>
                <a:gd name="connsiteX0" fmla="*/ 0 w 2646485"/>
                <a:gd name="connsiteY0" fmla="*/ 387913 h 387913"/>
                <a:gd name="connsiteX1" fmla="*/ 589085 w 2646485"/>
                <a:gd name="connsiteY1" fmla="*/ 9843 h 387913"/>
                <a:gd name="connsiteX2" fmla="*/ 1345223 w 2646485"/>
                <a:gd name="connsiteY2" fmla="*/ 229651 h 387913"/>
                <a:gd name="connsiteX3" fmla="*/ 1987062 w 2646485"/>
                <a:gd name="connsiteY3" fmla="*/ 1051 h 387913"/>
                <a:gd name="connsiteX4" fmla="*/ 2646485 w 2646485"/>
                <a:gd name="connsiteY4" fmla="*/ 343951 h 387913"/>
                <a:gd name="connsiteX0" fmla="*/ 0 w 1987063"/>
                <a:gd name="connsiteY0" fmla="*/ 387913 h 387913"/>
                <a:gd name="connsiteX1" fmla="*/ 589085 w 1987063"/>
                <a:gd name="connsiteY1" fmla="*/ 9843 h 387913"/>
                <a:gd name="connsiteX2" fmla="*/ 1345223 w 1987063"/>
                <a:gd name="connsiteY2" fmla="*/ 229651 h 387913"/>
                <a:gd name="connsiteX3" fmla="*/ 1987062 w 1987063"/>
                <a:gd name="connsiteY3" fmla="*/ 1051 h 387913"/>
                <a:gd name="connsiteX0" fmla="*/ 0 w 1987062"/>
                <a:gd name="connsiteY0" fmla="*/ 387431 h 448980"/>
                <a:gd name="connsiteX1" fmla="*/ 589085 w 1987062"/>
                <a:gd name="connsiteY1" fmla="*/ 9361 h 448980"/>
                <a:gd name="connsiteX2" fmla="*/ 1400063 w 1987062"/>
                <a:gd name="connsiteY2" fmla="*/ 448977 h 448980"/>
                <a:gd name="connsiteX3" fmla="*/ 1987062 w 1987062"/>
                <a:gd name="connsiteY3" fmla="*/ 569 h 448980"/>
                <a:gd name="connsiteX0" fmla="*/ 0 w 1987062"/>
                <a:gd name="connsiteY0" fmla="*/ 510179 h 572354"/>
                <a:gd name="connsiteX1" fmla="*/ 572633 w 1987062"/>
                <a:gd name="connsiteY1" fmla="*/ 224 h 572354"/>
                <a:gd name="connsiteX2" fmla="*/ 1400063 w 1987062"/>
                <a:gd name="connsiteY2" fmla="*/ 571725 h 572354"/>
                <a:gd name="connsiteX3" fmla="*/ 1987062 w 1987062"/>
                <a:gd name="connsiteY3" fmla="*/ 123317 h 572354"/>
                <a:gd name="connsiteX0" fmla="*/ 0 w 1970611"/>
                <a:gd name="connsiteY0" fmla="*/ 589098 h 589098"/>
                <a:gd name="connsiteX1" fmla="*/ 556182 w 1970611"/>
                <a:gd name="connsiteY1" fmla="*/ 12 h 589098"/>
                <a:gd name="connsiteX2" fmla="*/ 1383612 w 1970611"/>
                <a:gd name="connsiteY2" fmla="*/ 571513 h 589098"/>
                <a:gd name="connsiteX3" fmla="*/ 1970611 w 1970611"/>
                <a:gd name="connsiteY3" fmla="*/ 123105 h 589098"/>
                <a:gd name="connsiteX0" fmla="*/ 0 w 2025451"/>
                <a:gd name="connsiteY0" fmla="*/ 571502 h 572130"/>
                <a:gd name="connsiteX1" fmla="*/ 611022 w 2025451"/>
                <a:gd name="connsiteY1" fmla="*/ 0 h 572130"/>
                <a:gd name="connsiteX2" fmla="*/ 1438452 w 2025451"/>
                <a:gd name="connsiteY2" fmla="*/ 571501 h 572130"/>
                <a:gd name="connsiteX3" fmla="*/ 2025451 w 2025451"/>
                <a:gd name="connsiteY3" fmla="*/ 123093 h 572130"/>
                <a:gd name="connsiteX0" fmla="*/ 0 w 2025451"/>
                <a:gd name="connsiteY0" fmla="*/ 571502 h 572130"/>
                <a:gd name="connsiteX1" fmla="*/ 611022 w 2025451"/>
                <a:gd name="connsiteY1" fmla="*/ 0 h 572130"/>
                <a:gd name="connsiteX2" fmla="*/ 1438452 w 2025451"/>
                <a:gd name="connsiteY2" fmla="*/ 571501 h 572130"/>
                <a:gd name="connsiteX3" fmla="*/ 2025451 w 2025451"/>
                <a:gd name="connsiteY3" fmla="*/ 123093 h 572130"/>
                <a:gd name="connsiteX0" fmla="*/ 0 w 1981579"/>
                <a:gd name="connsiteY0" fmla="*/ 589097 h 589097"/>
                <a:gd name="connsiteX1" fmla="*/ 567150 w 1981579"/>
                <a:gd name="connsiteY1" fmla="*/ 11 h 589097"/>
                <a:gd name="connsiteX2" fmla="*/ 1394580 w 1981579"/>
                <a:gd name="connsiteY2" fmla="*/ 571512 h 589097"/>
                <a:gd name="connsiteX3" fmla="*/ 1981579 w 1981579"/>
                <a:gd name="connsiteY3" fmla="*/ 123104 h 589097"/>
                <a:gd name="connsiteX0" fmla="*/ 0 w 1981579"/>
                <a:gd name="connsiteY0" fmla="*/ 589097 h 589097"/>
                <a:gd name="connsiteX1" fmla="*/ 567150 w 1981579"/>
                <a:gd name="connsiteY1" fmla="*/ 11 h 589097"/>
                <a:gd name="connsiteX2" fmla="*/ 1394580 w 1981579"/>
                <a:gd name="connsiteY2" fmla="*/ 571512 h 589097"/>
                <a:gd name="connsiteX3" fmla="*/ 1981579 w 1981579"/>
                <a:gd name="connsiteY3" fmla="*/ 123104 h 589097"/>
                <a:gd name="connsiteX0" fmla="*/ 0 w 1981579"/>
                <a:gd name="connsiteY0" fmla="*/ 597889 h 597889"/>
                <a:gd name="connsiteX1" fmla="*/ 589086 w 1981579"/>
                <a:gd name="connsiteY1" fmla="*/ 11 h 597889"/>
                <a:gd name="connsiteX2" fmla="*/ 1394580 w 1981579"/>
                <a:gd name="connsiteY2" fmla="*/ 580304 h 597889"/>
                <a:gd name="connsiteX3" fmla="*/ 1981579 w 1981579"/>
                <a:gd name="connsiteY3" fmla="*/ 131896 h 597889"/>
                <a:gd name="connsiteX0" fmla="*/ 0 w 1981579"/>
                <a:gd name="connsiteY0" fmla="*/ 598132 h 651515"/>
                <a:gd name="connsiteX1" fmla="*/ 589086 w 1981579"/>
                <a:gd name="connsiteY1" fmla="*/ 254 h 651515"/>
                <a:gd name="connsiteX2" fmla="*/ 1422001 w 1981579"/>
                <a:gd name="connsiteY2" fmla="*/ 650885 h 651515"/>
                <a:gd name="connsiteX3" fmla="*/ 1981579 w 1981579"/>
                <a:gd name="connsiteY3" fmla="*/ 132139 h 651515"/>
                <a:gd name="connsiteX0" fmla="*/ 0 w 2019967"/>
                <a:gd name="connsiteY0" fmla="*/ 598132 h 651097"/>
                <a:gd name="connsiteX1" fmla="*/ 589086 w 2019967"/>
                <a:gd name="connsiteY1" fmla="*/ 254 h 651097"/>
                <a:gd name="connsiteX2" fmla="*/ 1422001 w 2019967"/>
                <a:gd name="connsiteY2" fmla="*/ 650885 h 651097"/>
                <a:gd name="connsiteX3" fmla="*/ 2019967 w 2019967"/>
                <a:gd name="connsiteY3" fmla="*/ 79385 h 651097"/>
                <a:gd name="connsiteX0" fmla="*/ 0 w 2019967"/>
                <a:gd name="connsiteY0" fmla="*/ 598132 h 651056"/>
                <a:gd name="connsiteX1" fmla="*/ 589086 w 2019967"/>
                <a:gd name="connsiteY1" fmla="*/ 254 h 651056"/>
                <a:gd name="connsiteX2" fmla="*/ 1422001 w 2019967"/>
                <a:gd name="connsiteY2" fmla="*/ 650885 h 651056"/>
                <a:gd name="connsiteX3" fmla="*/ 2019967 w 2019967"/>
                <a:gd name="connsiteY3" fmla="*/ 79385 h 651056"/>
                <a:gd name="connsiteX0" fmla="*/ 0 w 1422001"/>
                <a:gd name="connsiteY0" fmla="*/ 598132 h 650885"/>
                <a:gd name="connsiteX1" fmla="*/ 589086 w 1422001"/>
                <a:gd name="connsiteY1" fmla="*/ 254 h 650885"/>
                <a:gd name="connsiteX2" fmla="*/ 1422001 w 1422001"/>
                <a:gd name="connsiteY2" fmla="*/ 650885 h 650885"/>
                <a:gd name="connsiteX0" fmla="*/ 0 w 1422001"/>
                <a:gd name="connsiteY0" fmla="*/ 607057 h 659810"/>
                <a:gd name="connsiteX1" fmla="*/ 589086 w 1422001"/>
                <a:gd name="connsiteY1" fmla="*/ 9179 h 659810"/>
                <a:gd name="connsiteX2" fmla="*/ 1147988 w 1422001"/>
                <a:gd name="connsiteY2" fmla="*/ 273120 h 659810"/>
                <a:gd name="connsiteX3" fmla="*/ 1422001 w 1422001"/>
                <a:gd name="connsiteY3" fmla="*/ 659810 h 659810"/>
              </a:gdLst>
              <a:ahLst/>
              <a:cxnLst>
                <a:cxn ang="0">
                  <a:pos x="connsiteX0" y="connsiteY0"/>
                </a:cxn>
                <a:cxn ang="0">
                  <a:pos x="connsiteX1" y="connsiteY1"/>
                </a:cxn>
                <a:cxn ang="0">
                  <a:pos x="connsiteX2" y="connsiteY2"/>
                </a:cxn>
                <a:cxn ang="0">
                  <a:pos x="connsiteX3" y="connsiteY3"/>
                </a:cxn>
              </a:cxnLst>
              <a:rect l="l" t="t" r="r" b="b"/>
              <a:pathLst>
                <a:path w="1422001" h="659810">
                  <a:moveTo>
                    <a:pt x="0" y="607057"/>
                  </a:moveTo>
                  <a:cubicBezTo>
                    <a:pt x="89212" y="220194"/>
                    <a:pt x="397755" y="64835"/>
                    <a:pt x="589086" y="9179"/>
                  </a:cubicBezTo>
                  <a:cubicBezTo>
                    <a:pt x="780417" y="-46477"/>
                    <a:pt x="1009169" y="164682"/>
                    <a:pt x="1147988" y="273120"/>
                  </a:cubicBezTo>
                  <a:cubicBezTo>
                    <a:pt x="1286807" y="381558"/>
                    <a:pt x="1347084" y="598293"/>
                    <a:pt x="1422001" y="65981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5" name="矩形 64">
              <a:extLst>
                <a:ext uri="{FF2B5EF4-FFF2-40B4-BE49-F238E27FC236}">
                  <a16:creationId xmlns:a16="http://schemas.microsoft.com/office/drawing/2014/main" id="{E5F9A4AB-F121-4FA1-999D-613CB9FF679A}"/>
                </a:ext>
              </a:extLst>
            </p:cNvPr>
            <p:cNvSpPr/>
            <p:nvPr/>
          </p:nvSpPr>
          <p:spPr>
            <a:xfrm>
              <a:off x="6446200" y="4495506"/>
              <a:ext cx="1168400" cy="33178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 name="等腰三角形 65">
              <a:extLst>
                <a:ext uri="{FF2B5EF4-FFF2-40B4-BE49-F238E27FC236}">
                  <a16:creationId xmlns:a16="http://schemas.microsoft.com/office/drawing/2014/main" id="{EB70ABF3-F727-4138-AB05-D3DA8B7CF36A}"/>
                </a:ext>
              </a:extLst>
            </p:cNvPr>
            <p:cNvSpPr/>
            <p:nvPr/>
          </p:nvSpPr>
          <p:spPr>
            <a:xfrm flipH="1">
              <a:off x="6452550" y="3838280"/>
              <a:ext cx="1152525" cy="649289"/>
            </a:xfrm>
            <a:prstGeom prst="triangle">
              <a:avLst>
                <a:gd name="adj" fmla="val 100000"/>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47" name="直線單箭頭接點 46">
              <a:extLst>
                <a:ext uri="{FF2B5EF4-FFF2-40B4-BE49-F238E27FC236}">
                  <a16:creationId xmlns:a16="http://schemas.microsoft.com/office/drawing/2014/main" id="{5038AF21-489F-4720-8BF7-DE1877513918}"/>
                </a:ext>
              </a:extLst>
            </p:cNvPr>
            <p:cNvCxnSpPr/>
            <p:nvPr/>
          </p:nvCxnSpPr>
          <p:spPr>
            <a:xfrm>
              <a:off x="4506275" y="4846344"/>
              <a:ext cx="3886200" cy="0"/>
            </a:xfrm>
            <a:prstGeom prst="straightConnector1">
              <a:avLst/>
            </a:prstGeom>
            <a:ln w="19050">
              <a:solidFill>
                <a:srgbClr val="000000"/>
              </a:solidFill>
              <a:tailEnd type="triangle" w="lg" len="med"/>
            </a:ln>
          </p:spPr>
          <p:style>
            <a:lnRef idx="1">
              <a:schemeClr val="dk1"/>
            </a:lnRef>
            <a:fillRef idx="0">
              <a:schemeClr val="dk1"/>
            </a:fillRef>
            <a:effectRef idx="0">
              <a:schemeClr val="dk1"/>
            </a:effectRef>
            <a:fontRef idx="minor">
              <a:schemeClr val="tx1"/>
            </a:fontRef>
          </p:style>
        </p:cxnSp>
      </p:grpSp>
      <p:grpSp>
        <p:nvGrpSpPr>
          <p:cNvPr id="26635" name="群組 67">
            <a:extLst>
              <a:ext uri="{FF2B5EF4-FFF2-40B4-BE49-F238E27FC236}">
                <a16:creationId xmlns:a16="http://schemas.microsoft.com/office/drawing/2014/main" id="{F1B96275-DE32-DFB0-C5B5-4823BE460D7B}"/>
              </a:ext>
            </a:extLst>
          </p:cNvPr>
          <p:cNvGrpSpPr>
            <a:grpSpLocks/>
          </p:cNvGrpSpPr>
          <p:nvPr/>
        </p:nvGrpSpPr>
        <p:grpSpPr bwMode="auto">
          <a:xfrm>
            <a:off x="304800" y="3733800"/>
            <a:ext cx="3886200" cy="1295400"/>
            <a:chOff x="4506275" y="3568405"/>
            <a:chExt cx="3886200" cy="1295401"/>
          </a:xfrm>
        </p:grpSpPr>
        <p:cxnSp>
          <p:nvCxnSpPr>
            <p:cNvPr id="69" name="直線單箭頭接點 68">
              <a:extLst>
                <a:ext uri="{FF2B5EF4-FFF2-40B4-BE49-F238E27FC236}">
                  <a16:creationId xmlns:a16="http://schemas.microsoft.com/office/drawing/2014/main" id="{524165B6-D30A-4067-9D2B-6632970984E7}"/>
                </a:ext>
              </a:extLst>
            </p:cNvPr>
            <p:cNvCxnSpPr/>
            <p:nvPr/>
          </p:nvCxnSpPr>
          <p:spPr>
            <a:xfrm flipV="1">
              <a:off x="6446200" y="3568405"/>
              <a:ext cx="0" cy="1295401"/>
            </a:xfrm>
            <a:prstGeom prst="straightConnector1">
              <a:avLst/>
            </a:prstGeom>
            <a:ln w="19050">
              <a:solidFill>
                <a:srgbClr val="000000"/>
              </a:solidFill>
              <a:tailEnd type="triangle" w="lg" len="med"/>
            </a:ln>
          </p:spPr>
          <p:style>
            <a:lnRef idx="1">
              <a:schemeClr val="dk1"/>
            </a:lnRef>
            <a:fillRef idx="0">
              <a:schemeClr val="dk1"/>
            </a:fillRef>
            <a:effectRef idx="0">
              <a:schemeClr val="dk1"/>
            </a:effectRef>
            <a:fontRef idx="minor">
              <a:schemeClr val="tx1"/>
            </a:fontRef>
          </p:style>
        </p:cxnSp>
        <p:sp>
          <p:nvSpPr>
            <p:cNvPr id="70" name="矩形 69">
              <a:extLst>
                <a:ext uri="{FF2B5EF4-FFF2-40B4-BE49-F238E27FC236}">
                  <a16:creationId xmlns:a16="http://schemas.microsoft.com/office/drawing/2014/main" id="{B2FE4B10-9618-4160-9F37-58B2CA72C535}"/>
                </a:ext>
              </a:extLst>
            </p:cNvPr>
            <p:cNvSpPr/>
            <p:nvPr/>
          </p:nvSpPr>
          <p:spPr>
            <a:xfrm>
              <a:off x="5333363" y="3936705"/>
              <a:ext cx="1098550" cy="88741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 name="矩形 72">
              <a:extLst>
                <a:ext uri="{FF2B5EF4-FFF2-40B4-BE49-F238E27FC236}">
                  <a16:creationId xmlns:a16="http://schemas.microsoft.com/office/drawing/2014/main" id="{3945302D-8206-493C-9C06-DD7AC3C285C0}"/>
                </a:ext>
              </a:extLst>
            </p:cNvPr>
            <p:cNvSpPr/>
            <p:nvPr/>
          </p:nvSpPr>
          <p:spPr>
            <a:xfrm>
              <a:off x="6446200" y="4025605"/>
              <a:ext cx="1168400" cy="801689"/>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75" name="直線單箭頭接點 74">
              <a:extLst>
                <a:ext uri="{FF2B5EF4-FFF2-40B4-BE49-F238E27FC236}">
                  <a16:creationId xmlns:a16="http://schemas.microsoft.com/office/drawing/2014/main" id="{32E42757-E7A8-444D-8BB9-6A8CC2E50278}"/>
                </a:ext>
              </a:extLst>
            </p:cNvPr>
            <p:cNvCxnSpPr/>
            <p:nvPr/>
          </p:nvCxnSpPr>
          <p:spPr>
            <a:xfrm>
              <a:off x="4506275" y="4846344"/>
              <a:ext cx="3886200" cy="0"/>
            </a:xfrm>
            <a:prstGeom prst="straightConnector1">
              <a:avLst/>
            </a:prstGeom>
            <a:ln w="19050">
              <a:solidFill>
                <a:srgbClr val="000000"/>
              </a:solidFill>
              <a:tailEnd type="triangle" w="lg" len="med"/>
            </a:ln>
          </p:spPr>
          <p:style>
            <a:lnRef idx="1">
              <a:schemeClr val="dk1"/>
            </a:lnRef>
            <a:fillRef idx="0">
              <a:schemeClr val="dk1"/>
            </a:fillRef>
            <a:effectRef idx="0">
              <a:schemeClr val="dk1"/>
            </a:effectRef>
            <a:fontRef idx="minor">
              <a:schemeClr val="tx1"/>
            </a:fontRef>
          </p:style>
        </p:cxnSp>
        <p:sp>
          <p:nvSpPr>
            <p:cNvPr id="72" name="手繪多邊形 71">
              <a:extLst>
                <a:ext uri="{FF2B5EF4-FFF2-40B4-BE49-F238E27FC236}">
                  <a16:creationId xmlns:a16="http://schemas.microsoft.com/office/drawing/2014/main" id="{21124CB6-3280-46DE-8F6E-F26ADF24B91A}"/>
                </a:ext>
              </a:extLst>
            </p:cNvPr>
            <p:cNvSpPr/>
            <p:nvPr/>
          </p:nvSpPr>
          <p:spPr>
            <a:xfrm>
              <a:off x="5333363" y="3812880"/>
              <a:ext cx="2281237" cy="660401"/>
            </a:xfrm>
            <a:custGeom>
              <a:avLst/>
              <a:gdLst>
                <a:gd name="connsiteX0" fmla="*/ 0 w 3349870"/>
                <a:gd name="connsiteY0" fmla="*/ 387913 h 387913"/>
                <a:gd name="connsiteX1" fmla="*/ 589085 w 3349870"/>
                <a:gd name="connsiteY1" fmla="*/ 9843 h 387913"/>
                <a:gd name="connsiteX2" fmla="*/ 1345223 w 3349870"/>
                <a:gd name="connsiteY2" fmla="*/ 229651 h 387913"/>
                <a:gd name="connsiteX3" fmla="*/ 1987062 w 3349870"/>
                <a:gd name="connsiteY3" fmla="*/ 1051 h 387913"/>
                <a:gd name="connsiteX4" fmla="*/ 2646485 w 3349870"/>
                <a:gd name="connsiteY4" fmla="*/ 343951 h 387913"/>
                <a:gd name="connsiteX5" fmla="*/ 3349870 w 3349870"/>
                <a:gd name="connsiteY5" fmla="*/ 45013 h 387913"/>
                <a:gd name="connsiteX0" fmla="*/ 0 w 2850171"/>
                <a:gd name="connsiteY0" fmla="*/ 387913 h 547084"/>
                <a:gd name="connsiteX1" fmla="*/ 589085 w 2850171"/>
                <a:gd name="connsiteY1" fmla="*/ 9843 h 547084"/>
                <a:gd name="connsiteX2" fmla="*/ 1345223 w 2850171"/>
                <a:gd name="connsiteY2" fmla="*/ 229651 h 547084"/>
                <a:gd name="connsiteX3" fmla="*/ 1987062 w 2850171"/>
                <a:gd name="connsiteY3" fmla="*/ 1051 h 547084"/>
                <a:gd name="connsiteX4" fmla="*/ 2646485 w 2850171"/>
                <a:gd name="connsiteY4" fmla="*/ 343951 h 547084"/>
                <a:gd name="connsiteX5" fmla="*/ 2850171 w 2850171"/>
                <a:gd name="connsiteY5" fmla="*/ 537383 h 547084"/>
                <a:gd name="connsiteX0" fmla="*/ 0 w 2646485"/>
                <a:gd name="connsiteY0" fmla="*/ 387913 h 387913"/>
                <a:gd name="connsiteX1" fmla="*/ 589085 w 2646485"/>
                <a:gd name="connsiteY1" fmla="*/ 9843 h 387913"/>
                <a:gd name="connsiteX2" fmla="*/ 1345223 w 2646485"/>
                <a:gd name="connsiteY2" fmla="*/ 229651 h 387913"/>
                <a:gd name="connsiteX3" fmla="*/ 1987062 w 2646485"/>
                <a:gd name="connsiteY3" fmla="*/ 1051 h 387913"/>
                <a:gd name="connsiteX4" fmla="*/ 2646485 w 2646485"/>
                <a:gd name="connsiteY4" fmla="*/ 343951 h 387913"/>
                <a:gd name="connsiteX0" fmla="*/ 0 w 1987063"/>
                <a:gd name="connsiteY0" fmla="*/ 387913 h 387913"/>
                <a:gd name="connsiteX1" fmla="*/ 589085 w 1987063"/>
                <a:gd name="connsiteY1" fmla="*/ 9843 h 387913"/>
                <a:gd name="connsiteX2" fmla="*/ 1345223 w 1987063"/>
                <a:gd name="connsiteY2" fmla="*/ 229651 h 387913"/>
                <a:gd name="connsiteX3" fmla="*/ 1987062 w 1987063"/>
                <a:gd name="connsiteY3" fmla="*/ 1051 h 387913"/>
                <a:gd name="connsiteX0" fmla="*/ 0 w 1987062"/>
                <a:gd name="connsiteY0" fmla="*/ 387431 h 448980"/>
                <a:gd name="connsiteX1" fmla="*/ 589085 w 1987062"/>
                <a:gd name="connsiteY1" fmla="*/ 9361 h 448980"/>
                <a:gd name="connsiteX2" fmla="*/ 1400063 w 1987062"/>
                <a:gd name="connsiteY2" fmla="*/ 448977 h 448980"/>
                <a:gd name="connsiteX3" fmla="*/ 1987062 w 1987062"/>
                <a:gd name="connsiteY3" fmla="*/ 569 h 448980"/>
                <a:gd name="connsiteX0" fmla="*/ 0 w 1987062"/>
                <a:gd name="connsiteY0" fmla="*/ 510179 h 572354"/>
                <a:gd name="connsiteX1" fmla="*/ 572633 w 1987062"/>
                <a:gd name="connsiteY1" fmla="*/ 224 h 572354"/>
                <a:gd name="connsiteX2" fmla="*/ 1400063 w 1987062"/>
                <a:gd name="connsiteY2" fmla="*/ 571725 h 572354"/>
                <a:gd name="connsiteX3" fmla="*/ 1987062 w 1987062"/>
                <a:gd name="connsiteY3" fmla="*/ 123317 h 572354"/>
                <a:gd name="connsiteX0" fmla="*/ 0 w 1970611"/>
                <a:gd name="connsiteY0" fmla="*/ 589098 h 589098"/>
                <a:gd name="connsiteX1" fmla="*/ 556182 w 1970611"/>
                <a:gd name="connsiteY1" fmla="*/ 12 h 589098"/>
                <a:gd name="connsiteX2" fmla="*/ 1383612 w 1970611"/>
                <a:gd name="connsiteY2" fmla="*/ 571513 h 589098"/>
                <a:gd name="connsiteX3" fmla="*/ 1970611 w 1970611"/>
                <a:gd name="connsiteY3" fmla="*/ 123105 h 589098"/>
                <a:gd name="connsiteX0" fmla="*/ 0 w 2025451"/>
                <a:gd name="connsiteY0" fmla="*/ 571502 h 572130"/>
                <a:gd name="connsiteX1" fmla="*/ 611022 w 2025451"/>
                <a:gd name="connsiteY1" fmla="*/ 0 h 572130"/>
                <a:gd name="connsiteX2" fmla="*/ 1438452 w 2025451"/>
                <a:gd name="connsiteY2" fmla="*/ 571501 h 572130"/>
                <a:gd name="connsiteX3" fmla="*/ 2025451 w 2025451"/>
                <a:gd name="connsiteY3" fmla="*/ 123093 h 572130"/>
                <a:gd name="connsiteX0" fmla="*/ 0 w 2025451"/>
                <a:gd name="connsiteY0" fmla="*/ 571502 h 572130"/>
                <a:gd name="connsiteX1" fmla="*/ 611022 w 2025451"/>
                <a:gd name="connsiteY1" fmla="*/ 0 h 572130"/>
                <a:gd name="connsiteX2" fmla="*/ 1438452 w 2025451"/>
                <a:gd name="connsiteY2" fmla="*/ 571501 h 572130"/>
                <a:gd name="connsiteX3" fmla="*/ 2025451 w 2025451"/>
                <a:gd name="connsiteY3" fmla="*/ 123093 h 572130"/>
                <a:gd name="connsiteX0" fmla="*/ 0 w 1981579"/>
                <a:gd name="connsiteY0" fmla="*/ 589097 h 589097"/>
                <a:gd name="connsiteX1" fmla="*/ 567150 w 1981579"/>
                <a:gd name="connsiteY1" fmla="*/ 11 h 589097"/>
                <a:gd name="connsiteX2" fmla="*/ 1394580 w 1981579"/>
                <a:gd name="connsiteY2" fmla="*/ 571512 h 589097"/>
                <a:gd name="connsiteX3" fmla="*/ 1981579 w 1981579"/>
                <a:gd name="connsiteY3" fmla="*/ 123104 h 589097"/>
                <a:gd name="connsiteX0" fmla="*/ 0 w 1981579"/>
                <a:gd name="connsiteY0" fmla="*/ 589097 h 589097"/>
                <a:gd name="connsiteX1" fmla="*/ 567150 w 1981579"/>
                <a:gd name="connsiteY1" fmla="*/ 11 h 589097"/>
                <a:gd name="connsiteX2" fmla="*/ 1394580 w 1981579"/>
                <a:gd name="connsiteY2" fmla="*/ 571512 h 589097"/>
                <a:gd name="connsiteX3" fmla="*/ 1981579 w 1981579"/>
                <a:gd name="connsiteY3" fmla="*/ 123104 h 589097"/>
                <a:gd name="connsiteX0" fmla="*/ 0 w 1981579"/>
                <a:gd name="connsiteY0" fmla="*/ 597889 h 597889"/>
                <a:gd name="connsiteX1" fmla="*/ 589086 w 1981579"/>
                <a:gd name="connsiteY1" fmla="*/ 11 h 597889"/>
                <a:gd name="connsiteX2" fmla="*/ 1394580 w 1981579"/>
                <a:gd name="connsiteY2" fmla="*/ 580304 h 597889"/>
                <a:gd name="connsiteX3" fmla="*/ 1981579 w 1981579"/>
                <a:gd name="connsiteY3" fmla="*/ 131896 h 597889"/>
                <a:gd name="connsiteX0" fmla="*/ 0 w 1981579"/>
                <a:gd name="connsiteY0" fmla="*/ 598132 h 651515"/>
                <a:gd name="connsiteX1" fmla="*/ 589086 w 1981579"/>
                <a:gd name="connsiteY1" fmla="*/ 254 h 651515"/>
                <a:gd name="connsiteX2" fmla="*/ 1422001 w 1981579"/>
                <a:gd name="connsiteY2" fmla="*/ 650885 h 651515"/>
                <a:gd name="connsiteX3" fmla="*/ 1981579 w 1981579"/>
                <a:gd name="connsiteY3" fmla="*/ 132139 h 651515"/>
                <a:gd name="connsiteX0" fmla="*/ 0 w 2019967"/>
                <a:gd name="connsiteY0" fmla="*/ 598132 h 651097"/>
                <a:gd name="connsiteX1" fmla="*/ 589086 w 2019967"/>
                <a:gd name="connsiteY1" fmla="*/ 254 h 651097"/>
                <a:gd name="connsiteX2" fmla="*/ 1422001 w 2019967"/>
                <a:gd name="connsiteY2" fmla="*/ 650885 h 651097"/>
                <a:gd name="connsiteX3" fmla="*/ 2019967 w 2019967"/>
                <a:gd name="connsiteY3" fmla="*/ 79385 h 651097"/>
                <a:gd name="connsiteX0" fmla="*/ 0 w 2019967"/>
                <a:gd name="connsiteY0" fmla="*/ 598132 h 651056"/>
                <a:gd name="connsiteX1" fmla="*/ 589086 w 2019967"/>
                <a:gd name="connsiteY1" fmla="*/ 254 h 651056"/>
                <a:gd name="connsiteX2" fmla="*/ 1422001 w 2019967"/>
                <a:gd name="connsiteY2" fmla="*/ 650885 h 651056"/>
                <a:gd name="connsiteX3" fmla="*/ 2019967 w 2019967"/>
                <a:gd name="connsiteY3" fmla="*/ 79385 h 651056"/>
                <a:gd name="connsiteX0" fmla="*/ 0 w 1422001"/>
                <a:gd name="connsiteY0" fmla="*/ 598132 h 650885"/>
                <a:gd name="connsiteX1" fmla="*/ 589086 w 1422001"/>
                <a:gd name="connsiteY1" fmla="*/ 254 h 650885"/>
                <a:gd name="connsiteX2" fmla="*/ 1422001 w 1422001"/>
                <a:gd name="connsiteY2" fmla="*/ 650885 h 650885"/>
                <a:gd name="connsiteX0" fmla="*/ 0 w 1422001"/>
                <a:gd name="connsiteY0" fmla="*/ 607057 h 659810"/>
                <a:gd name="connsiteX1" fmla="*/ 589086 w 1422001"/>
                <a:gd name="connsiteY1" fmla="*/ 9179 h 659810"/>
                <a:gd name="connsiteX2" fmla="*/ 1147988 w 1422001"/>
                <a:gd name="connsiteY2" fmla="*/ 273120 h 659810"/>
                <a:gd name="connsiteX3" fmla="*/ 1422001 w 1422001"/>
                <a:gd name="connsiteY3" fmla="*/ 659810 h 659810"/>
              </a:gdLst>
              <a:ahLst/>
              <a:cxnLst>
                <a:cxn ang="0">
                  <a:pos x="connsiteX0" y="connsiteY0"/>
                </a:cxn>
                <a:cxn ang="0">
                  <a:pos x="connsiteX1" y="connsiteY1"/>
                </a:cxn>
                <a:cxn ang="0">
                  <a:pos x="connsiteX2" y="connsiteY2"/>
                </a:cxn>
                <a:cxn ang="0">
                  <a:pos x="connsiteX3" y="connsiteY3"/>
                </a:cxn>
              </a:cxnLst>
              <a:rect l="l" t="t" r="r" b="b"/>
              <a:pathLst>
                <a:path w="1422001" h="659810">
                  <a:moveTo>
                    <a:pt x="0" y="607057"/>
                  </a:moveTo>
                  <a:cubicBezTo>
                    <a:pt x="89212" y="220194"/>
                    <a:pt x="397755" y="64835"/>
                    <a:pt x="589086" y="9179"/>
                  </a:cubicBezTo>
                  <a:cubicBezTo>
                    <a:pt x="780417" y="-46477"/>
                    <a:pt x="1009169" y="164682"/>
                    <a:pt x="1147988" y="273120"/>
                  </a:cubicBezTo>
                  <a:cubicBezTo>
                    <a:pt x="1286807" y="381558"/>
                    <a:pt x="1347084" y="598293"/>
                    <a:pt x="1422001" y="65981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6636" name="Rectangle 17">
            <a:extLst>
              <a:ext uri="{FF2B5EF4-FFF2-40B4-BE49-F238E27FC236}">
                <a16:creationId xmlns:a16="http://schemas.microsoft.com/office/drawing/2014/main" id="{40FD93EE-9EAF-ED21-39D9-FE3B3E036E78}"/>
              </a:ext>
            </a:extLst>
          </p:cNvPr>
          <p:cNvSpPr>
            <a:spLocks noChangeArrowheads="1"/>
          </p:cNvSpPr>
          <p:nvPr/>
        </p:nvSpPr>
        <p:spPr bwMode="auto">
          <a:xfrm>
            <a:off x="6479179" y="2042388"/>
            <a:ext cx="9941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eaLnBrk="1" hangingPunct="1">
              <a:spcBef>
                <a:spcPct val="0"/>
              </a:spcBef>
              <a:buClrTx/>
              <a:buSzTx/>
              <a:buFontTx/>
              <a:buNone/>
            </a:pPr>
            <a:r>
              <a:rPr lang="en-US" altLang="zh-TW" sz="2000" dirty="0">
                <a:solidFill>
                  <a:srgbClr val="FF0000"/>
                </a:solidFill>
              </a:rPr>
              <a:t>Line</a:t>
            </a:r>
          </a:p>
          <a:p>
            <a:pPr algn="ctr" eaLnBrk="1" hangingPunct="1">
              <a:spcBef>
                <a:spcPct val="0"/>
              </a:spcBef>
              <a:buClrTx/>
              <a:buSzTx/>
              <a:buFontTx/>
              <a:buNone/>
            </a:pPr>
            <a:r>
              <a:rPr lang="en-US" altLang="zh-TW" sz="2000" dirty="0">
                <a:solidFill>
                  <a:srgbClr val="FF0000"/>
                </a:solidFill>
              </a:rPr>
              <a:t>element</a:t>
            </a:r>
            <a:endParaRPr lang="zh-TW" altLang="en-US" sz="2000" dirty="0">
              <a:solidFill>
                <a:srgbClr val="FF0000"/>
              </a:solidFill>
            </a:endParaRPr>
          </a:p>
        </p:txBody>
      </p:sp>
      <p:sp>
        <p:nvSpPr>
          <p:cNvPr id="79" name="橢圓 78">
            <a:extLst>
              <a:ext uri="{FF2B5EF4-FFF2-40B4-BE49-F238E27FC236}">
                <a16:creationId xmlns:a16="http://schemas.microsoft.com/office/drawing/2014/main" id="{E041BF03-B837-4F56-8716-55E6ACB874B4}"/>
              </a:ext>
            </a:extLst>
          </p:cNvPr>
          <p:cNvSpPr/>
          <p:nvPr/>
        </p:nvSpPr>
        <p:spPr>
          <a:xfrm>
            <a:off x="776288" y="1676402"/>
            <a:ext cx="1441450" cy="1439863"/>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6638" name="群組 80">
            <a:extLst>
              <a:ext uri="{FF2B5EF4-FFF2-40B4-BE49-F238E27FC236}">
                <a16:creationId xmlns:a16="http://schemas.microsoft.com/office/drawing/2014/main" id="{B5E4571B-39BB-863F-95B8-E6AE6C2E67D6}"/>
              </a:ext>
            </a:extLst>
          </p:cNvPr>
          <p:cNvGrpSpPr>
            <a:grpSpLocks/>
          </p:cNvGrpSpPr>
          <p:nvPr/>
        </p:nvGrpSpPr>
        <p:grpSpPr bwMode="auto">
          <a:xfrm>
            <a:off x="6256338" y="1676402"/>
            <a:ext cx="1439862" cy="1439863"/>
            <a:chOff x="6093298" y="2223194"/>
            <a:chExt cx="1440000" cy="1440000"/>
          </a:xfrm>
        </p:grpSpPr>
        <p:sp>
          <p:nvSpPr>
            <p:cNvPr id="78" name="橢圓 77">
              <a:extLst>
                <a:ext uri="{FF2B5EF4-FFF2-40B4-BE49-F238E27FC236}">
                  <a16:creationId xmlns:a16="http://schemas.microsoft.com/office/drawing/2014/main" id="{0B4E1C5F-3282-40D5-BFE3-A60D840E7527}"/>
                </a:ext>
              </a:extLst>
            </p:cNvPr>
            <p:cNvSpPr/>
            <p:nvPr/>
          </p:nvSpPr>
          <p:spPr>
            <a:xfrm>
              <a:off x="6093298" y="2223194"/>
              <a:ext cx="1440000" cy="1440000"/>
            </a:xfrm>
            <a:prstGeom prst="ellipse">
              <a:avLst/>
            </a:prstGeom>
            <a:noFill/>
            <a:l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 name="八邊形 79">
              <a:extLst>
                <a:ext uri="{FF2B5EF4-FFF2-40B4-BE49-F238E27FC236}">
                  <a16:creationId xmlns:a16="http://schemas.microsoft.com/office/drawing/2014/main" id="{11B28B69-EE4B-4E4A-AE37-1AE41D5542EB}"/>
                </a:ext>
              </a:extLst>
            </p:cNvPr>
            <p:cNvSpPr>
              <a:spLocks noChangeAspect="1"/>
            </p:cNvSpPr>
            <p:nvPr/>
          </p:nvSpPr>
          <p:spPr>
            <a:xfrm>
              <a:off x="6167917" y="2296226"/>
              <a:ext cx="1297112" cy="1298699"/>
            </a:xfrm>
            <a:prstGeom prst="octagon">
              <a:avLst/>
            </a:prstGeom>
            <a:noFill/>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aphicFrame>
        <p:nvGraphicFramePr>
          <p:cNvPr id="26639" name="Object 34">
            <a:extLst>
              <a:ext uri="{FF2B5EF4-FFF2-40B4-BE49-F238E27FC236}">
                <a16:creationId xmlns:a16="http://schemas.microsoft.com/office/drawing/2014/main" id="{C6EF9796-6F4B-5067-1571-76B9B96FECBA}"/>
              </a:ext>
            </a:extLst>
          </p:cNvPr>
          <p:cNvGraphicFramePr>
            <a:graphicFrameLocks noChangeAspect="1"/>
          </p:cNvGraphicFramePr>
          <p:nvPr/>
        </p:nvGraphicFramePr>
        <p:xfrm>
          <a:off x="3297240" y="3429002"/>
          <a:ext cx="2524125" cy="663575"/>
        </p:xfrm>
        <a:graphic>
          <a:graphicData uri="http://schemas.openxmlformats.org/presentationml/2006/ole">
            <mc:AlternateContent xmlns:mc="http://schemas.openxmlformats.org/markup-compatibility/2006">
              <mc:Choice xmlns:v="urn:schemas-microsoft-com:vml" Requires="v">
                <p:oleObj name="Equation" r:id="rId10" imgW="1257120" imgH="330120" progId="Equation.DSMT4">
                  <p:embed/>
                </p:oleObj>
              </mc:Choice>
              <mc:Fallback>
                <p:oleObj name="Equation" r:id="rId10" imgW="1257120" imgH="330120" progId="Equation.DSMT4">
                  <p:embed/>
                  <p:pic>
                    <p:nvPicPr>
                      <p:cNvPr id="26639" name="Object 34">
                        <a:extLst>
                          <a:ext uri="{FF2B5EF4-FFF2-40B4-BE49-F238E27FC236}">
                            <a16:creationId xmlns:a16="http://schemas.microsoft.com/office/drawing/2014/main" id="{C6EF9796-6F4B-5067-1571-76B9B96FECBA}"/>
                          </a:ext>
                        </a:extLst>
                      </p:cNvPr>
                      <p:cNvPicPr>
                        <a:picLocks noChangeAspect="1" noChangeArrowheads="1"/>
                      </p:cNvPicPr>
                      <p:nvPr/>
                    </p:nvPicPr>
                    <p:blipFill>
                      <a:blip r:embed="rId11"/>
                      <a:srcRect/>
                      <a:stretch>
                        <a:fillRect/>
                      </a:stretch>
                    </p:blipFill>
                    <p:spPr bwMode="auto">
                      <a:xfrm>
                        <a:off x="3297240" y="3429002"/>
                        <a:ext cx="2524125" cy="6635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0" name="日期版面配置區 83">
            <a:extLst>
              <a:ext uri="{FF2B5EF4-FFF2-40B4-BE49-F238E27FC236}">
                <a16:creationId xmlns:a16="http://schemas.microsoft.com/office/drawing/2014/main" id="{50402DAC-6497-D176-A5DD-DE01AC5A71B7}"/>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2025/07/03</a:t>
            </a:r>
          </a:p>
        </p:txBody>
      </p:sp>
      <p:sp>
        <p:nvSpPr>
          <p:cNvPr id="2" name="Rectangle 17">
            <a:extLst>
              <a:ext uri="{FF2B5EF4-FFF2-40B4-BE49-F238E27FC236}">
                <a16:creationId xmlns:a16="http://schemas.microsoft.com/office/drawing/2014/main" id="{497DEEB6-D758-E56A-2E7F-CB02A7FBAE78}"/>
              </a:ext>
            </a:extLst>
          </p:cNvPr>
          <p:cNvSpPr>
            <a:spLocks noChangeArrowheads="1"/>
          </p:cNvSpPr>
          <p:nvPr/>
        </p:nvSpPr>
        <p:spPr bwMode="auto">
          <a:xfrm>
            <a:off x="3343685" y="1676400"/>
            <a:ext cx="16192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dirty="0">
                <a:solidFill>
                  <a:srgbClr val="FF0000"/>
                </a:solidFill>
              </a:rPr>
              <a:t>Discretization</a:t>
            </a:r>
            <a:endParaRPr lang="zh-TW" altLang="en-US" sz="2000" dirty="0">
              <a:solidFill>
                <a:srgbClr val="FF0000"/>
              </a:solidFill>
            </a:endParaRPr>
          </a:p>
        </p:txBody>
      </p:sp>
      <p:sp>
        <p:nvSpPr>
          <p:cNvPr id="5" name="文字方塊 4">
            <a:extLst>
              <a:ext uri="{FF2B5EF4-FFF2-40B4-BE49-F238E27FC236}">
                <a16:creationId xmlns:a16="http://schemas.microsoft.com/office/drawing/2014/main" id="{5192D93C-5DBA-8452-035B-1AD780089109}"/>
              </a:ext>
            </a:extLst>
          </p:cNvPr>
          <p:cNvSpPr txBox="1"/>
          <p:nvPr/>
        </p:nvSpPr>
        <p:spPr>
          <a:xfrm>
            <a:off x="3857734" y="3945900"/>
            <a:ext cx="1754188" cy="707886"/>
          </a:xfrm>
          <a:prstGeom prst="rect">
            <a:avLst/>
          </a:prstGeom>
          <a:noFill/>
        </p:spPr>
        <p:txBody>
          <a:bodyPr wrap="square">
            <a:spAutoFit/>
          </a:bodyPr>
          <a:lstStyle/>
          <a:p>
            <a:pPr algn="ctr"/>
            <a:r>
              <a:rPr lang="en-US" altLang="zh-TW" sz="2000" dirty="0">
                <a:solidFill>
                  <a:srgbClr val="FF0000"/>
                </a:solidFill>
                <a:latin typeface="Times New Roman" panose="02020603050405020304" pitchFamily="18" charset="0"/>
                <a:cs typeface="Tahoma" panose="020B0604030504040204" pitchFamily="34" charset="0"/>
              </a:rPr>
              <a:t>interpolation function</a:t>
            </a:r>
            <a:endParaRPr lang="zh-TW" altLang="en-US" sz="2000" dirty="0">
              <a:solidFill>
                <a:srgbClr val="FF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3164675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FEC5E-1331-495E-9B20-A8409800C831}"/>
              </a:ext>
            </a:extLst>
          </p:cNvPr>
          <p:cNvSpPr txBox="1">
            <a:spLocks noChangeArrowheads="1"/>
          </p:cNvSpPr>
          <p:nvPr/>
        </p:nvSpPr>
        <p:spPr>
          <a:xfrm>
            <a:off x="187325" y="73025"/>
            <a:ext cx="88900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4400" kern="0" dirty="0"/>
              <a:t>Integral equation to algebraic equation</a:t>
            </a:r>
          </a:p>
        </p:txBody>
      </p:sp>
      <p:graphicFrame>
        <p:nvGraphicFramePr>
          <p:cNvPr id="27651" name="Object 34">
            <a:extLst>
              <a:ext uri="{FF2B5EF4-FFF2-40B4-BE49-F238E27FC236}">
                <a16:creationId xmlns:a16="http://schemas.microsoft.com/office/drawing/2014/main" id="{E4CEDB1A-18E0-558D-2128-6C2ED6AFD6D5}"/>
              </a:ext>
            </a:extLst>
          </p:cNvPr>
          <p:cNvGraphicFramePr>
            <a:graphicFrameLocks noChangeAspect="1"/>
          </p:cNvGraphicFramePr>
          <p:nvPr/>
        </p:nvGraphicFramePr>
        <p:xfrm>
          <a:off x="1568452" y="3001965"/>
          <a:ext cx="2906713" cy="585787"/>
        </p:xfrm>
        <a:graphic>
          <a:graphicData uri="http://schemas.openxmlformats.org/presentationml/2006/ole">
            <mc:AlternateContent xmlns:mc="http://schemas.openxmlformats.org/markup-compatibility/2006">
              <mc:Choice xmlns:v="urn:schemas-microsoft-com:vml" Requires="v">
                <p:oleObj name="Equation" r:id="rId2" imgW="1447172" imgH="291973" progId="Equation.DSMT4">
                  <p:embed/>
                </p:oleObj>
              </mc:Choice>
              <mc:Fallback>
                <p:oleObj name="Equation" r:id="rId2" imgW="1447172" imgH="291973" progId="Equation.DSMT4">
                  <p:embed/>
                  <p:pic>
                    <p:nvPicPr>
                      <p:cNvPr id="27651" name="Object 34">
                        <a:extLst>
                          <a:ext uri="{FF2B5EF4-FFF2-40B4-BE49-F238E27FC236}">
                            <a16:creationId xmlns:a16="http://schemas.microsoft.com/office/drawing/2014/main" id="{E4CEDB1A-18E0-558D-2128-6C2ED6AFD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2" y="3001965"/>
                        <a:ext cx="290671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2" name="Rectangle 17">
            <a:extLst>
              <a:ext uri="{FF2B5EF4-FFF2-40B4-BE49-F238E27FC236}">
                <a16:creationId xmlns:a16="http://schemas.microsoft.com/office/drawing/2014/main" id="{89A8187B-9CB7-005A-A2F1-F0E2D4D55479}"/>
              </a:ext>
            </a:extLst>
          </p:cNvPr>
          <p:cNvSpPr>
            <a:spLocks noChangeArrowheads="1"/>
          </p:cNvSpPr>
          <p:nvPr/>
        </p:nvSpPr>
        <p:spPr bwMode="auto">
          <a:xfrm>
            <a:off x="514350" y="5713413"/>
            <a:ext cx="8116888" cy="46196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400">
                <a:solidFill>
                  <a:srgbClr val="FF0000"/>
                </a:solidFill>
              </a:rPr>
              <a:t>Without the mesh distribution to calculate the boundary integral </a:t>
            </a:r>
            <a:endParaRPr lang="zh-TW" altLang="en-US" sz="2400">
              <a:solidFill>
                <a:srgbClr val="FF0000"/>
              </a:solidFill>
            </a:endParaRPr>
          </a:p>
        </p:txBody>
      </p:sp>
      <p:sp>
        <p:nvSpPr>
          <p:cNvPr id="27653" name="AutoShape 9">
            <a:extLst>
              <a:ext uri="{FF2B5EF4-FFF2-40B4-BE49-F238E27FC236}">
                <a16:creationId xmlns:a16="http://schemas.microsoft.com/office/drawing/2014/main" id="{2F9E7AD1-8CE7-9B1E-9C3F-49C4BD5B8493}"/>
              </a:ext>
            </a:extLst>
          </p:cNvPr>
          <p:cNvSpPr>
            <a:spLocks noChangeArrowheads="1"/>
          </p:cNvSpPr>
          <p:nvPr/>
        </p:nvSpPr>
        <p:spPr bwMode="auto">
          <a:xfrm>
            <a:off x="314325" y="1666875"/>
            <a:ext cx="1219200" cy="381000"/>
          </a:xfrm>
          <a:prstGeom prst="rightArrow">
            <a:avLst>
              <a:gd name="adj1" fmla="val 50000"/>
              <a:gd name="adj2" fmla="val 80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7654" name="Rectangle 17">
            <a:extLst>
              <a:ext uri="{FF2B5EF4-FFF2-40B4-BE49-F238E27FC236}">
                <a16:creationId xmlns:a16="http://schemas.microsoft.com/office/drawing/2014/main" id="{E4EDF9FB-BADC-CC3A-7E42-332A946F802D}"/>
              </a:ext>
            </a:extLst>
          </p:cNvPr>
          <p:cNvSpPr>
            <a:spLocks noChangeArrowheads="1"/>
          </p:cNvSpPr>
          <p:nvPr/>
        </p:nvSpPr>
        <p:spPr bwMode="auto">
          <a:xfrm>
            <a:off x="314325" y="2270125"/>
            <a:ext cx="36215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800" dirty="0">
                <a:solidFill>
                  <a:srgbClr val="FF0000"/>
                </a:solidFill>
              </a:rPr>
              <a:t>For an integral equation</a:t>
            </a:r>
            <a:endParaRPr lang="zh-TW" altLang="en-US" sz="2800" dirty="0">
              <a:solidFill>
                <a:srgbClr val="FF0000"/>
              </a:solidFill>
            </a:endParaRPr>
          </a:p>
        </p:txBody>
      </p:sp>
      <p:graphicFrame>
        <p:nvGraphicFramePr>
          <p:cNvPr id="27655" name="Object 4">
            <a:extLst>
              <a:ext uri="{FF2B5EF4-FFF2-40B4-BE49-F238E27FC236}">
                <a16:creationId xmlns:a16="http://schemas.microsoft.com/office/drawing/2014/main" id="{9929A6BB-8F88-2412-BD43-836D851DB25B}"/>
              </a:ext>
            </a:extLst>
          </p:cNvPr>
          <p:cNvGraphicFramePr>
            <a:graphicFrameLocks noChangeAspect="1"/>
          </p:cNvGraphicFramePr>
          <p:nvPr/>
        </p:nvGraphicFramePr>
        <p:xfrm>
          <a:off x="1765300" y="1657350"/>
          <a:ext cx="1752600" cy="660400"/>
        </p:xfrm>
        <a:graphic>
          <a:graphicData uri="http://schemas.openxmlformats.org/presentationml/2006/ole">
            <mc:AlternateContent xmlns:mc="http://schemas.openxmlformats.org/markup-compatibility/2006">
              <mc:Choice xmlns:v="urn:schemas-microsoft-com:vml" Requires="v">
                <p:oleObj name="Equation" r:id="rId4" imgW="876300" imgH="330200" progId="Equation.DSMT4">
                  <p:embed/>
                </p:oleObj>
              </mc:Choice>
              <mc:Fallback>
                <p:oleObj name="Equation" r:id="rId4" imgW="876300" imgH="330200" progId="Equation.DSMT4">
                  <p:embed/>
                  <p:pic>
                    <p:nvPicPr>
                      <p:cNvPr id="27655" name="Object 4">
                        <a:extLst>
                          <a:ext uri="{FF2B5EF4-FFF2-40B4-BE49-F238E27FC236}">
                            <a16:creationId xmlns:a16="http://schemas.microsoft.com/office/drawing/2014/main" id="{9929A6BB-8F88-2412-BD43-836D851DB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300" y="1657350"/>
                        <a:ext cx="17526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6" name="Object 34">
            <a:extLst>
              <a:ext uri="{FF2B5EF4-FFF2-40B4-BE49-F238E27FC236}">
                <a16:creationId xmlns:a16="http://schemas.microsoft.com/office/drawing/2014/main" id="{E736D2E8-C7EA-32AF-7CBB-7CB9D935162B}"/>
              </a:ext>
            </a:extLst>
          </p:cNvPr>
          <p:cNvGraphicFramePr>
            <a:graphicFrameLocks noChangeAspect="1"/>
          </p:cNvGraphicFramePr>
          <p:nvPr/>
        </p:nvGraphicFramePr>
        <p:xfrm>
          <a:off x="5400675" y="2836865"/>
          <a:ext cx="3517900" cy="892175"/>
        </p:xfrm>
        <a:graphic>
          <a:graphicData uri="http://schemas.openxmlformats.org/presentationml/2006/ole">
            <mc:AlternateContent xmlns:mc="http://schemas.openxmlformats.org/markup-compatibility/2006">
              <mc:Choice xmlns:v="urn:schemas-microsoft-com:vml" Requires="v">
                <p:oleObj name="Equation" r:id="rId6" imgW="1752600" imgH="444500" progId="Equation.DSMT4">
                  <p:embed/>
                </p:oleObj>
              </mc:Choice>
              <mc:Fallback>
                <p:oleObj name="Equation" r:id="rId6" imgW="1752600" imgH="444500" progId="Equation.DSMT4">
                  <p:embed/>
                  <p:pic>
                    <p:nvPicPr>
                      <p:cNvPr id="27656" name="Object 34">
                        <a:extLst>
                          <a:ext uri="{FF2B5EF4-FFF2-40B4-BE49-F238E27FC236}">
                            <a16:creationId xmlns:a16="http://schemas.microsoft.com/office/drawing/2014/main" id="{E736D2E8-C7EA-32AF-7CBB-7CB9D93516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675" y="2836865"/>
                        <a:ext cx="35179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7" name="Rectangle 17">
            <a:extLst>
              <a:ext uri="{FF2B5EF4-FFF2-40B4-BE49-F238E27FC236}">
                <a16:creationId xmlns:a16="http://schemas.microsoft.com/office/drawing/2014/main" id="{119FCDB8-9C54-8005-2D97-1C5F92E07F70}"/>
              </a:ext>
            </a:extLst>
          </p:cNvPr>
          <p:cNvSpPr>
            <a:spLocks noChangeArrowheads="1"/>
          </p:cNvSpPr>
          <p:nvPr/>
        </p:nvSpPr>
        <p:spPr bwMode="auto">
          <a:xfrm>
            <a:off x="792163" y="5160965"/>
            <a:ext cx="2971800"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000">
                <a:solidFill>
                  <a:srgbClr val="FF0000"/>
                </a:solidFill>
              </a:rPr>
              <a:t>Gaussian quadrature points</a:t>
            </a:r>
            <a:endParaRPr lang="zh-TW" altLang="en-US" sz="2000">
              <a:solidFill>
                <a:srgbClr val="FF0000"/>
              </a:solidFill>
            </a:endParaRPr>
          </a:p>
        </p:txBody>
      </p:sp>
      <p:sp>
        <p:nvSpPr>
          <p:cNvPr id="27658" name="AutoShape 9">
            <a:extLst>
              <a:ext uri="{FF2B5EF4-FFF2-40B4-BE49-F238E27FC236}">
                <a16:creationId xmlns:a16="http://schemas.microsoft.com/office/drawing/2014/main" id="{AC2B21AB-27E8-89E2-029D-6A9C89419FAE}"/>
              </a:ext>
            </a:extLst>
          </p:cNvPr>
          <p:cNvSpPr>
            <a:spLocks noChangeArrowheads="1"/>
          </p:cNvSpPr>
          <p:nvPr/>
        </p:nvSpPr>
        <p:spPr bwMode="auto">
          <a:xfrm>
            <a:off x="4572000" y="1722438"/>
            <a:ext cx="679450" cy="381000"/>
          </a:xfrm>
          <a:prstGeom prst="rightArrow">
            <a:avLst>
              <a:gd name="adj1" fmla="val 50000"/>
              <a:gd name="adj2" fmla="val 7994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graphicFrame>
        <p:nvGraphicFramePr>
          <p:cNvPr id="27659" name="Object 34">
            <a:extLst>
              <a:ext uri="{FF2B5EF4-FFF2-40B4-BE49-F238E27FC236}">
                <a16:creationId xmlns:a16="http://schemas.microsoft.com/office/drawing/2014/main" id="{807D0B67-29F1-D7D4-FA82-20ED60535082}"/>
              </a:ext>
            </a:extLst>
          </p:cNvPr>
          <p:cNvGraphicFramePr>
            <a:graphicFrameLocks noChangeAspect="1"/>
          </p:cNvGraphicFramePr>
          <p:nvPr/>
        </p:nvGraphicFramePr>
        <p:xfrm>
          <a:off x="5434013" y="4224340"/>
          <a:ext cx="3441700" cy="892175"/>
        </p:xfrm>
        <a:graphic>
          <a:graphicData uri="http://schemas.openxmlformats.org/presentationml/2006/ole">
            <mc:AlternateContent xmlns:mc="http://schemas.openxmlformats.org/markup-compatibility/2006">
              <mc:Choice xmlns:v="urn:schemas-microsoft-com:vml" Requires="v">
                <p:oleObj name="Equation" r:id="rId8" imgW="1714500" imgH="444500" progId="Equation.DSMT4">
                  <p:embed/>
                </p:oleObj>
              </mc:Choice>
              <mc:Fallback>
                <p:oleObj name="Equation" r:id="rId8" imgW="1714500" imgH="444500" progId="Equation.DSMT4">
                  <p:embed/>
                  <p:pic>
                    <p:nvPicPr>
                      <p:cNvPr id="27659" name="Object 34">
                        <a:extLst>
                          <a:ext uri="{FF2B5EF4-FFF2-40B4-BE49-F238E27FC236}">
                            <a16:creationId xmlns:a16="http://schemas.microsoft.com/office/drawing/2014/main" id="{807D0B67-29F1-D7D4-FA82-20ED60535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4013" y="4224340"/>
                        <a:ext cx="3441700" cy="892175"/>
                      </a:xfrm>
                      <a:prstGeom prst="rect">
                        <a:avLst/>
                      </a:prstGeom>
                      <a:solidFill>
                        <a:srgbClr val="F7EFCD"/>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7660" name="群組 48">
            <a:extLst>
              <a:ext uri="{FF2B5EF4-FFF2-40B4-BE49-F238E27FC236}">
                <a16:creationId xmlns:a16="http://schemas.microsoft.com/office/drawing/2014/main" id="{1567AE92-92E2-5650-8411-1A6DB97F930A}"/>
              </a:ext>
            </a:extLst>
          </p:cNvPr>
          <p:cNvGrpSpPr>
            <a:grpSpLocks/>
          </p:cNvGrpSpPr>
          <p:nvPr/>
        </p:nvGrpSpPr>
        <p:grpSpPr bwMode="auto">
          <a:xfrm>
            <a:off x="381000" y="3830640"/>
            <a:ext cx="3886200" cy="1317625"/>
            <a:chOff x="2330450" y="4174131"/>
            <a:chExt cx="3886200" cy="1316142"/>
          </a:xfrm>
        </p:grpSpPr>
        <p:grpSp>
          <p:nvGrpSpPr>
            <p:cNvPr id="27667" name="群組 4">
              <a:extLst>
                <a:ext uri="{FF2B5EF4-FFF2-40B4-BE49-F238E27FC236}">
                  <a16:creationId xmlns:a16="http://schemas.microsoft.com/office/drawing/2014/main" id="{FC82FE8A-E26A-0379-C020-29D85CC5BED5}"/>
                </a:ext>
              </a:extLst>
            </p:cNvPr>
            <p:cNvGrpSpPr>
              <a:grpSpLocks/>
            </p:cNvGrpSpPr>
            <p:nvPr/>
          </p:nvGrpSpPr>
          <p:grpSpPr bwMode="auto">
            <a:xfrm>
              <a:off x="2330450" y="4174131"/>
              <a:ext cx="3886200" cy="1316142"/>
              <a:chOff x="1773115" y="3970530"/>
              <a:chExt cx="3886200" cy="1316142"/>
            </a:xfrm>
          </p:grpSpPr>
          <p:grpSp>
            <p:nvGrpSpPr>
              <p:cNvPr id="27678" name="群組 21">
                <a:extLst>
                  <a:ext uri="{FF2B5EF4-FFF2-40B4-BE49-F238E27FC236}">
                    <a16:creationId xmlns:a16="http://schemas.microsoft.com/office/drawing/2014/main" id="{FD663A79-F11E-6146-2F74-2E681188A729}"/>
                  </a:ext>
                </a:extLst>
              </p:cNvPr>
              <p:cNvGrpSpPr>
                <a:grpSpLocks/>
              </p:cNvGrpSpPr>
              <p:nvPr/>
            </p:nvGrpSpPr>
            <p:grpSpPr bwMode="auto">
              <a:xfrm>
                <a:off x="1773115" y="3970530"/>
                <a:ext cx="3886200" cy="1295401"/>
                <a:chOff x="4506275" y="3568405"/>
                <a:chExt cx="3886200" cy="1295401"/>
              </a:xfrm>
            </p:grpSpPr>
            <p:cxnSp>
              <p:nvCxnSpPr>
                <p:cNvPr id="23" name="直線單箭頭接點 22">
                  <a:extLst>
                    <a:ext uri="{FF2B5EF4-FFF2-40B4-BE49-F238E27FC236}">
                      <a16:creationId xmlns:a16="http://schemas.microsoft.com/office/drawing/2014/main" id="{9DF5F33D-44A3-4717-B985-B641BC11FDE0}"/>
                    </a:ext>
                  </a:extLst>
                </p:cNvPr>
                <p:cNvCxnSpPr/>
                <p:nvPr/>
              </p:nvCxnSpPr>
              <p:spPr>
                <a:xfrm flipV="1">
                  <a:off x="6446200" y="3568405"/>
                  <a:ext cx="0" cy="1295527"/>
                </a:xfrm>
                <a:prstGeom prst="straightConnector1">
                  <a:avLst/>
                </a:prstGeom>
                <a:ln w="19050">
                  <a:solidFill>
                    <a:srgbClr val="000000"/>
                  </a:solidFill>
                  <a:tailEnd type="triangle" w="lg" len="med"/>
                </a:ln>
              </p:spPr>
              <p:style>
                <a:lnRef idx="1">
                  <a:schemeClr val="dk1"/>
                </a:lnRef>
                <a:fillRef idx="0">
                  <a:schemeClr val="dk1"/>
                </a:fillRef>
                <a:effectRef idx="0">
                  <a:schemeClr val="dk1"/>
                </a:effectRef>
                <a:fontRef idx="minor">
                  <a:schemeClr val="tx1"/>
                </a:fontRef>
              </p:style>
            </p:cxnSp>
            <p:cxnSp>
              <p:nvCxnSpPr>
                <p:cNvPr id="26" name="直線單箭頭接點 25">
                  <a:extLst>
                    <a:ext uri="{FF2B5EF4-FFF2-40B4-BE49-F238E27FC236}">
                      <a16:creationId xmlns:a16="http://schemas.microsoft.com/office/drawing/2014/main" id="{3C0FBD60-F1F0-4E15-A030-82C9154633BF}"/>
                    </a:ext>
                  </a:extLst>
                </p:cNvPr>
                <p:cNvCxnSpPr/>
                <p:nvPr/>
              </p:nvCxnSpPr>
              <p:spPr>
                <a:xfrm>
                  <a:off x="4506275" y="4846490"/>
                  <a:ext cx="3886200" cy="0"/>
                </a:xfrm>
                <a:prstGeom prst="straightConnector1">
                  <a:avLst/>
                </a:prstGeom>
                <a:ln w="19050">
                  <a:solidFill>
                    <a:srgbClr val="000000"/>
                  </a:solidFill>
                  <a:tailEnd type="triangle" w="lg" len="med"/>
                </a:ln>
              </p:spPr>
              <p:style>
                <a:lnRef idx="1">
                  <a:schemeClr val="dk1"/>
                </a:lnRef>
                <a:fillRef idx="0">
                  <a:schemeClr val="dk1"/>
                </a:fillRef>
                <a:effectRef idx="0">
                  <a:schemeClr val="dk1"/>
                </a:effectRef>
                <a:fontRef idx="minor">
                  <a:schemeClr val="tx1"/>
                </a:fontRef>
              </p:style>
            </p:cxnSp>
            <p:sp>
              <p:nvSpPr>
                <p:cNvPr id="27" name="手繪多邊形 26">
                  <a:extLst>
                    <a:ext uri="{FF2B5EF4-FFF2-40B4-BE49-F238E27FC236}">
                      <a16:creationId xmlns:a16="http://schemas.microsoft.com/office/drawing/2014/main" id="{680949B8-B930-4A68-94E8-3EDE42262BF5}"/>
                    </a:ext>
                  </a:extLst>
                </p:cNvPr>
                <p:cNvSpPr/>
                <p:nvPr/>
              </p:nvSpPr>
              <p:spPr>
                <a:xfrm>
                  <a:off x="5333363" y="3814190"/>
                  <a:ext cx="2281237" cy="659657"/>
                </a:xfrm>
                <a:custGeom>
                  <a:avLst/>
                  <a:gdLst>
                    <a:gd name="connsiteX0" fmla="*/ 0 w 3349870"/>
                    <a:gd name="connsiteY0" fmla="*/ 387913 h 387913"/>
                    <a:gd name="connsiteX1" fmla="*/ 589085 w 3349870"/>
                    <a:gd name="connsiteY1" fmla="*/ 9843 h 387913"/>
                    <a:gd name="connsiteX2" fmla="*/ 1345223 w 3349870"/>
                    <a:gd name="connsiteY2" fmla="*/ 229651 h 387913"/>
                    <a:gd name="connsiteX3" fmla="*/ 1987062 w 3349870"/>
                    <a:gd name="connsiteY3" fmla="*/ 1051 h 387913"/>
                    <a:gd name="connsiteX4" fmla="*/ 2646485 w 3349870"/>
                    <a:gd name="connsiteY4" fmla="*/ 343951 h 387913"/>
                    <a:gd name="connsiteX5" fmla="*/ 3349870 w 3349870"/>
                    <a:gd name="connsiteY5" fmla="*/ 45013 h 387913"/>
                    <a:gd name="connsiteX0" fmla="*/ 0 w 2850171"/>
                    <a:gd name="connsiteY0" fmla="*/ 387913 h 547084"/>
                    <a:gd name="connsiteX1" fmla="*/ 589085 w 2850171"/>
                    <a:gd name="connsiteY1" fmla="*/ 9843 h 547084"/>
                    <a:gd name="connsiteX2" fmla="*/ 1345223 w 2850171"/>
                    <a:gd name="connsiteY2" fmla="*/ 229651 h 547084"/>
                    <a:gd name="connsiteX3" fmla="*/ 1987062 w 2850171"/>
                    <a:gd name="connsiteY3" fmla="*/ 1051 h 547084"/>
                    <a:gd name="connsiteX4" fmla="*/ 2646485 w 2850171"/>
                    <a:gd name="connsiteY4" fmla="*/ 343951 h 547084"/>
                    <a:gd name="connsiteX5" fmla="*/ 2850171 w 2850171"/>
                    <a:gd name="connsiteY5" fmla="*/ 537383 h 547084"/>
                    <a:gd name="connsiteX0" fmla="*/ 0 w 2646485"/>
                    <a:gd name="connsiteY0" fmla="*/ 387913 h 387913"/>
                    <a:gd name="connsiteX1" fmla="*/ 589085 w 2646485"/>
                    <a:gd name="connsiteY1" fmla="*/ 9843 h 387913"/>
                    <a:gd name="connsiteX2" fmla="*/ 1345223 w 2646485"/>
                    <a:gd name="connsiteY2" fmla="*/ 229651 h 387913"/>
                    <a:gd name="connsiteX3" fmla="*/ 1987062 w 2646485"/>
                    <a:gd name="connsiteY3" fmla="*/ 1051 h 387913"/>
                    <a:gd name="connsiteX4" fmla="*/ 2646485 w 2646485"/>
                    <a:gd name="connsiteY4" fmla="*/ 343951 h 387913"/>
                    <a:gd name="connsiteX0" fmla="*/ 0 w 1987063"/>
                    <a:gd name="connsiteY0" fmla="*/ 387913 h 387913"/>
                    <a:gd name="connsiteX1" fmla="*/ 589085 w 1987063"/>
                    <a:gd name="connsiteY1" fmla="*/ 9843 h 387913"/>
                    <a:gd name="connsiteX2" fmla="*/ 1345223 w 1987063"/>
                    <a:gd name="connsiteY2" fmla="*/ 229651 h 387913"/>
                    <a:gd name="connsiteX3" fmla="*/ 1987062 w 1987063"/>
                    <a:gd name="connsiteY3" fmla="*/ 1051 h 387913"/>
                    <a:gd name="connsiteX0" fmla="*/ 0 w 1987062"/>
                    <a:gd name="connsiteY0" fmla="*/ 387431 h 448980"/>
                    <a:gd name="connsiteX1" fmla="*/ 589085 w 1987062"/>
                    <a:gd name="connsiteY1" fmla="*/ 9361 h 448980"/>
                    <a:gd name="connsiteX2" fmla="*/ 1400063 w 1987062"/>
                    <a:gd name="connsiteY2" fmla="*/ 448977 h 448980"/>
                    <a:gd name="connsiteX3" fmla="*/ 1987062 w 1987062"/>
                    <a:gd name="connsiteY3" fmla="*/ 569 h 448980"/>
                    <a:gd name="connsiteX0" fmla="*/ 0 w 1987062"/>
                    <a:gd name="connsiteY0" fmla="*/ 510179 h 572354"/>
                    <a:gd name="connsiteX1" fmla="*/ 572633 w 1987062"/>
                    <a:gd name="connsiteY1" fmla="*/ 224 h 572354"/>
                    <a:gd name="connsiteX2" fmla="*/ 1400063 w 1987062"/>
                    <a:gd name="connsiteY2" fmla="*/ 571725 h 572354"/>
                    <a:gd name="connsiteX3" fmla="*/ 1987062 w 1987062"/>
                    <a:gd name="connsiteY3" fmla="*/ 123317 h 572354"/>
                    <a:gd name="connsiteX0" fmla="*/ 0 w 1970611"/>
                    <a:gd name="connsiteY0" fmla="*/ 589098 h 589098"/>
                    <a:gd name="connsiteX1" fmla="*/ 556182 w 1970611"/>
                    <a:gd name="connsiteY1" fmla="*/ 12 h 589098"/>
                    <a:gd name="connsiteX2" fmla="*/ 1383612 w 1970611"/>
                    <a:gd name="connsiteY2" fmla="*/ 571513 h 589098"/>
                    <a:gd name="connsiteX3" fmla="*/ 1970611 w 1970611"/>
                    <a:gd name="connsiteY3" fmla="*/ 123105 h 589098"/>
                    <a:gd name="connsiteX0" fmla="*/ 0 w 2025451"/>
                    <a:gd name="connsiteY0" fmla="*/ 571502 h 572130"/>
                    <a:gd name="connsiteX1" fmla="*/ 611022 w 2025451"/>
                    <a:gd name="connsiteY1" fmla="*/ 0 h 572130"/>
                    <a:gd name="connsiteX2" fmla="*/ 1438452 w 2025451"/>
                    <a:gd name="connsiteY2" fmla="*/ 571501 h 572130"/>
                    <a:gd name="connsiteX3" fmla="*/ 2025451 w 2025451"/>
                    <a:gd name="connsiteY3" fmla="*/ 123093 h 572130"/>
                    <a:gd name="connsiteX0" fmla="*/ 0 w 2025451"/>
                    <a:gd name="connsiteY0" fmla="*/ 571502 h 572130"/>
                    <a:gd name="connsiteX1" fmla="*/ 611022 w 2025451"/>
                    <a:gd name="connsiteY1" fmla="*/ 0 h 572130"/>
                    <a:gd name="connsiteX2" fmla="*/ 1438452 w 2025451"/>
                    <a:gd name="connsiteY2" fmla="*/ 571501 h 572130"/>
                    <a:gd name="connsiteX3" fmla="*/ 2025451 w 2025451"/>
                    <a:gd name="connsiteY3" fmla="*/ 123093 h 572130"/>
                    <a:gd name="connsiteX0" fmla="*/ 0 w 1981579"/>
                    <a:gd name="connsiteY0" fmla="*/ 589097 h 589097"/>
                    <a:gd name="connsiteX1" fmla="*/ 567150 w 1981579"/>
                    <a:gd name="connsiteY1" fmla="*/ 11 h 589097"/>
                    <a:gd name="connsiteX2" fmla="*/ 1394580 w 1981579"/>
                    <a:gd name="connsiteY2" fmla="*/ 571512 h 589097"/>
                    <a:gd name="connsiteX3" fmla="*/ 1981579 w 1981579"/>
                    <a:gd name="connsiteY3" fmla="*/ 123104 h 589097"/>
                    <a:gd name="connsiteX0" fmla="*/ 0 w 1981579"/>
                    <a:gd name="connsiteY0" fmla="*/ 589097 h 589097"/>
                    <a:gd name="connsiteX1" fmla="*/ 567150 w 1981579"/>
                    <a:gd name="connsiteY1" fmla="*/ 11 h 589097"/>
                    <a:gd name="connsiteX2" fmla="*/ 1394580 w 1981579"/>
                    <a:gd name="connsiteY2" fmla="*/ 571512 h 589097"/>
                    <a:gd name="connsiteX3" fmla="*/ 1981579 w 1981579"/>
                    <a:gd name="connsiteY3" fmla="*/ 123104 h 589097"/>
                    <a:gd name="connsiteX0" fmla="*/ 0 w 1981579"/>
                    <a:gd name="connsiteY0" fmla="*/ 597889 h 597889"/>
                    <a:gd name="connsiteX1" fmla="*/ 589086 w 1981579"/>
                    <a:gd name="connsiteY1" fmla="*/ 11 h 597889"/>
                    <a:gd name="connsiteX2" fmla="*/ 1394580 w 1981579"/>
                    <a:gd name="connsiteY2" fmla="*/ 580304 h 597889"/>
                    <a:gd name="connsiteX3" fmla="*/ 1981579 w 1981579"/>
                    <a:gd name="connsiteY3" fmla="*/ 131896 h 597889"/>
                    <a:gd name="connsiteX0" fmla="*/ 0 w 1981579"/>
                    <a:gd name="connsiteY0" fmla="*/ 598132 h 651515"/>
                    <a:gd name="connsiteX1" fmla="*/ 589086 w 1981579"/>
                    <a:gd name="connsiteY1" fmla="*/ 254 h 651515"/>
                    <a:gd name="connsiteX2" fmla="*/ 1422001 w 1981579"/>
                    <a:gd name="connsiteY2" fmla="*/ 650885 h 651515"/>
                    <a:gd name="connsiteX3" fmla="*/ 1981579 w 1981579"/>
                    <a:gd name="connsiteY3" fmla="*/ 132139 h 651515"/>
                    <a:gd name="connsiteX0" fmla="*/ 0 w 2019967"/>
                    <a:gd name="connsiteY0" fmla="*/ 598132 h 651097"/>
                    <a:gd name="connsiteX1" fmla="*/ 589086 w 2019967"/>
                    <a:gd name="connsiteY1" fmla="*/ 254 h 651097"/>
                    <a:gd name="connsiteX2" fmla="*/ 1422001 w 2019967"/>
                    <a:gd name="connsiteY2" fmla="*/ 650885 h 651097"/>
                    <a:gd name="connsiteX3" fmla="*/ 2019967 w 2019967"/>
                    <a:gd name="connsiteY3" fmla="*/ 79385 h 651097"/>
                    <a:gd name="connsiteX0" fmla="*/ 0 w 2019967"/>
                    <a:gd name="connsiteY0" fmla="*/ 598132 h 651056"/>
                    <a:gd name="connsiteX1" fmla="*/ 589086 w 2019967"/>
                    <a:gd name="connsiteY1" fmla="*/ 254 h 651056"/>
                    <a:gd name="connsiteX2" fmla="*/ 1422001 w 2019967"/>
                    <a:gd name="connsiteY2" fmla="*/ 650885 h 651056"/>
                    <a:gd name="connsiteX3" fmla="*/ 2019967 w 2019967"/>
                    <a:gd name="connsiteY3" fmla="*/ 79385 h 651056"/>
                    <a:gd name="connsiteX0" fmla="*/ 0 w 1422001"/>
                    <a:gd name="connsiteY0" fmla="*/ 598132 h 650885"/>
                    <a:gd name="connsiteX1" fmla="*/ 589086 w 1422001"/>
                    <a:gd name="connsiteY1" fmla="*/ 254 h 650885"/>
                    <a:gd name="connsiteX2" fmla="*/ 1422001 w 1422001"/>
                    <a:gd name="connsiteY2" fmla="*/ 650885 h 650885"/>
                    <a:gd name="connsiteX0" fmla="*/ 0 w 1422001"/>
                    <a:gd name="connsiteY0" fmla="*/ 607057 h 659810"/>
                    <a:gd name="connsiteX1" fmla="*/ 589086 w 1422001"/>
                    <a:gd name="connsiteY1" fmla="*/ 9179 h 659810"/>
                    <a:gd name="connsiteX2" fmla="*/ 1147988 w 1422001"/>
                    <a:gd name="connsiteY2" fmla="*/ 273120 h 659810"/>
                    <a:gd name="connsiteX3" fmla="*/ 1422001 w 1422001"/>
                    <a:gd name="connsiteY3" fmla="*/ 659810 h 659810"/>
                  </a:gdLst>
                  <a:ahLst/>
                  <a:cxnLst>
                    <a:cxn ang="0">
                      <a:pos x="connsiteX0" y="connsiteY0"/>
                    </a:cxn>
                    <a:cxn ang="0">
                      <a:pos x="connsiteX1" y="connsiteY1"/>
                    </a:cxn>
                    <a:cxn ang="0">
                      <a:pos x="connsiteX2" y="connsiteY2"/>
                    </a:cxn>
                    <a:cxn ang="0">
                      <a:pos x="connsiteX3" y="connsiteY3"/>
                    </a:cxn>
                  </a:cxnLst>
                  <a:rect l="l" t="t" r="r" b="b"/>
                  <a:pathLst>
                    <a:path w="1422001" h="659810">
                      <a:moveTo>
                        <a:pt x="0" y="607057"/>
                      </a:moveTo>
                      <a:cubicBezTo>
                        <a:pt x="89212" y="220194"/>
                        <a:pt x="397755" y="64835"/>
                        <a:pt x="589086" y="9179"/>
                      </a:cubicBezTo>
                      <a:cubicBezTo>
                        <a:pt x="780417" y="-46477"/>
                        <a:pt x="1009169" y="164682"/>
                        <a:pt x="1147988" y="273120"/>
                      </a:cubicBezTo>
                      <a:cubicBezTo>
                        <a:pt x="1286807" y="381558"/>
                        <a:pt x="1347084" y="598293"/>
                        <a:pt x="1422001" y="65981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4" name="橢圓 3">
                <a:extLst>
                  <a:ext uri="{FF2B5EF4-FFF2-40B4-BE49-F238E27FC236}">
                    <a16:creationId xmlns:a16="http://schemas.microsoft.com/office/drawing/2014/main" id="{20BB9886-3621-4041-A97A-467D9A534657}"/>
                  </a:ext>
                </a:extLst>
              </p:cNvPr>
              <p:cNvSpPr/>
              <p:nvPr/>
            </p:nvSpPr>
            <p:spPr>
              <a:xfrm>
                <a:off x="3651128" y="5166158"/>
                <a:ext cx="107950" cy="1078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橢圓 27">
                <a:extLst>
                  <a:ext uri="{FF2B5EF4-FFF2-40B4-BE49-F238E27FC236}">
                    <a16:creationId xmlns:a16="http://schemas.microsoft.com/office/drawing/2014/main" id="{8E9BA857-6DD7-4350-9DB0-066EA077429C}"/>
                  </a:ext>
                </a:extLst>
              </p:cNvPr>
              <p:cNvSpPr/>
              <p:nvPr/>
            </p:nvSpPr>
            <p:spPr>
              <a:xfrm>
                <a:off x="4040065" y="5178843"/>
                <a:ext cx="107950" cy="1078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a:extLst>
                  <a:ext uri="{FF2B5EF4-FFF2-40B4-BE49-F238E27FC236}">
                    <a16:creationId xmlns:a16="http://schemas.microsoft.com/office/drawing/2014/main" id="{95EAD330-1F2E-4CBF-AFFD-AE5849168707}"/>
                  </a:ext>
                </a:extLst>
              </p:cNvPr>
              <p:cNvSpPr/>
              <p:nvPr/>
            </p:nvSpPr>
            <p:spPr>
              <a:xfrm>
                <a:off x="3268540" y="5172501"/>
                <a:ext cx="107950" cy="1078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a:extLst>
                  <a:ext uri="{FF2B5EF4-FFF2-40B4-BE49-F238E27FC236}">
                    <a16:creationId xmlns:a16="http://schemas.microsoft.com/office/drawing/2014/main" id="{549DDE9E-5623-42C4-AB6D-B918A7C990A2}"/>
                  </a:ext>
                </a:extLst>
              </p:cNvPr>
              <p:cNvSpPr/>
              <p:nvPr/>
            </p:nvSpPr>
            <p:spPr>
              <a:xfrm>
                <a:off x="2698628" y="5164572"/>
                <a:ext cx="107950" cy="1078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30">
                <a:extLst>
                  <a:ext uri="{FF2B5EF4-FFF2-40B4-BE49-F238E27FC236}">
                    <a16:creationId xmlns:a16="http://schemas.microsoft.com/office/drawing/2014/main" id="{E36164CF-244D-4B4C-B614-8642D2DA2D7C}"/>
                  </a:ext>
                </a:extLst>
              </p:cNvPr>
              <p:cNvSpPr/>
              <p:nvPr/>
            </p:nvSpPr>
            <p:spPr>
              <a:xfrm>
                <a:off x="4592515" y="5172501"/>
                <a:ext cx="107950" cy="1078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8" name="直線接點 7">
              <a:extLst>
                <a:ext uri="{FF2B5EF4-FFF2-40B4-BE49-F238E27FC236}">
                  <a16:creationId xmlns:a16="http://schemas.microsoft.com/office/drawing/2014/main" id="{2AE0D5E7-89B7-4D9A-B194-D653A5FB9A22}"/>
                </a:ext>
              </a:extLst>
            </p:cNvPr>
            <p:cNvCxnSpPr/>
            <p:nvPr/>
          </p:nvCxnSpPr>
          <p:spPr>
            <a:xfrm flipV="1">
              <a:off x="3305175" y="4800487"/>
              <a:ext cx="4763" cy="659657"/>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12EE2366-A8F0-41E7-82AF-7A2B29691C86}"/>
                </a:ext>
              </a:extLst>
            </p:cNvPr>
            <p:cNvCxnSpPr/>
            <p:nvPr/>
          </p:nvCxnSpPr>
          <p:spPr>
            <a:xfrm flipV="1">
              <a:off x="3886200" y="4502373"/>
              <a:ext cx="0" cy="908614"/>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B1DE9F04-F05F-4F35-A7F9-D72964D704D1}"/>
                </a:ext>
              </a:extLst>
            </p:cNvPr>
            <p:cNvCxnSpPr/>
            <p:nvPr/>
          </p:nvCxnSpPr>
          <p:spPr>
            <a:xfrm flipV="1">
              <a:off x="4651375" y="4561045"/>
              <a:ext cx="0" cy="90861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8FD0024C-3B51-4956-BD33-BD4DDCD17114}"/>
                </a:ext>
              </a:extLst>
            </p:cNvPr>
            <p:cNvCxnSpPr/>
            <p:nvPr/>
          </p:nvCxnSpPr>
          <p:spPr>
            <a:xfrm flipV="1">
              <a:off x="5208588" y="4821102"/>
              <a:ext cx="0" cy="648556"/>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9D5DA13E-DFCF-4516-B960-C6D1D83B5B83}"/>
                </a:ext>
              </a:extLst>
            </p:cNvPr>
            <p:cNvCxnSpPr>
              <a:stCxn id="4" idx="4"/>
            </p:cNvCxnSpPr>
            <p:nvPr/>
          </p:nvCxnSpPr>
          <p:spPr>
            <a:xfrm flipV="1">
              <a:off x="4262438" y="4437359"/>
              <a:ext cx="9525" cy="104022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0" name="橢圓 39">
              <a:extLst>
                <a:ext uri="{FF2B5EF4-FFF2-40B4-BE49-F238E27FC236}">
                  <a16:creationId xmlns:a16="http://schemas.microsoft.com/office/drawing/2014/main" id="{07EAF2F1-891C-46B4-9A21-130660679764}"/>
                </a:ext>
              </a:extLst>
            </p:cNvPr>
            <p:cNvSpPr/>
            <p:nvPr/>
          </p:nvSpPr>
          <p:spPr>
            <a:xfrm>
              <a:off x="3265488" y="4729131"/>
              <a:ext cx="107950" cy="109414"/>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橢圓 40">
              <a:extLst>
                <a:ext uri="{FF2B5EF4-FFF2-40B4-BE49-F238E27FC236}">
                  <a16:creationId xmlns:a16="http://schemas.microsoft.com/office/drawing/2014/main" id="{FAF5F37E-0634-4B3C-A765-E21FC8FC574C}"/>
                </a:ext>
              </a:extLst>
            </p:cNvPr>
            <p:cNvSpPr/>
            <p:nvPr/>
          </p:nvSpPr>
          <p:spPr>
            <a:xfrm>
              <a:off x="3830638" y="4437359"/>
              <a:ext cx="107950" cy="107829"/>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橢圓 41">
              <a:extLst>
                <a:ext uri="{FF2B5EF4-FFF2-40B4-BE49-F238E27FC236}">
                  <a16:creationId xmlns:a16="http://schemas.microsoft.com/office/drawing/2014/main" id="{567A517D-65A9-406C-A6C4-DA85EB035DBB}"/>
                </a:ext>
              </a:extLst>
            </p:cNvPr>
            <p:cNvSpPr/>
            <p:nvPr/>
          </p:nvSpPr>
          <p:spPr>
            <a:xfrm>
              <a:off x="4221163" y="4372345"/>
              <a:ext cx="107950" cy="107829"/>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橢圓 42">
              <a:extLst>
                <a:ext uri="{FF2B5EF4-FFF2-40B4-BE49-F238E27FC236}">
                  <a16:creationId xmlns:a16="http://schemas.microsoft.com/office/drawing/2014/main" id="{FA414E79-9A75-419E-8CDD-C80DE9369052}"/>
                </a:ext>
              </a:extLst>
            </p:cNvPr>
            <p:cNvSpPr/>
            <p:nvPr/>
          </p:nvSpPr>
          <p:spPr>
            <a:xfrm>
              <a:off x="4595813" y="4489687"/>
              <a:ext cx="107950" cy="107829"/>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 name="橢圓 43">
              <a:extLst>
                <a:ext uri="{FF2B5EF4-FFF2-40B4-BE49-F238E27FC236}">
                  <a16:creationId xmlns:a16="http://schemas.microsoft.com/office/drawing/2014/main" id="{1BF4066B-0A69-4E0E-B269-BB111F4444A7}"/>
                </a:ext>
              </a:extLst>
            </p:cNvPr>
            <p:cNvSpPr/>
            <p:nvPr/>
          </p:nvSpPr>
          <p:spPr>
            <a:xfrm>
              <a:off x="5153025" y="4800487"/>
              <a:ext cx="107950" cy="107829"/>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7661" name="AutoShape 9">
            <a:extLst>
              <a:ext uri="{FF2B5EF4-FFF2-40B4-BE49-F238E27FC236}">
                <a16:creationId xmlns:a16="http://schemas.microsoft.com/office/drawing/2014/main" id="{A2516066-5103-D3F5-A717-7AB36D4CF675}"/>
              </a:ext>
            </a:extLst>
          </p:cNvPr>
          <p:cNvSpPr>
            <a:spLocks noChangeArrowheads="1"/>
          </p:cNvSpPr>
          <p:nvPr/>
        </p:nvSpPr>
        <p:spPr bwMode="auto">
          <a:xfrm>
            <a:off x="317500" y="3048000"/>
            <a:ext cx="1219200" cy="381000"/>
          </a:xfrm>
          <a:prstGeom prst="rightArrow">
            <a:avLst>
              <a:gd name="adj1" fmla="val 50000"/>
              <a:gd name="adj2" fmla="val 80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7662" name="Rectangle 17">
            <a:extLst>
              <a:ext uri="{FF2B5EF4-FFF2-40B4-BE49-F238E27FC236}">
                <a16:creationId xmlns:a16="http://schemas.microsoft.com/office/drawing/2014/main" id="{2D36DD11-02FA-C513-16FA-883E48F0D8AD}"/>
              </a:ext>
            </a:extLst>
          </p:cNvPr>
          <p:cNvSpPr>
            <a:spLocks noChangeArrowheads="1"/>
          </p:cNvSpPr>
          <p:nvPr/>
        </p:nvSpPr>
        <p:spPr bwMode="auto">
          <a:xfrm>
            <a:off x="260350" y="1087440"/>
            <a:ext cx="53355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r>
              <a:rPr lang="en-US" altLang="zh-TW" sz="2800">
                <a:solidFill>
                  <a:srgbClr val="FF0000"/>
                </a:solidFill>
              </a:rPr>
              <a:t>Gaussian quadrature for an integral </a:t>
            </a:r>
            <a:endParaRPr lang="zh-TW" altLang="en-US" sz="2800">
              <a:solidFill>
                <a:srgbClr val="FF0000"/>
              </a:solidFill>
            </a:endParaRPr>
          </a:p>
        </p:txBody>
      </p:sp>
      <p:graphicFrame>
        <p:nvGraphicFramePr>
          <p:cNvPr id="27663" name="Object 4">
            <a:extLst>
              <a:ext uri="{FF2B5EF4-FFF2-40B4-BE49-F238E27FC236}">
                <a16:creationId xmlns:a16="http://schemas.microsoft.com/office/drawing/2014/main" id="{32E2ADDC-C33A-2138-612D-9CBCCEC66D3E}"/>
              </a:ext>
            </a:extLst>
          </p:cNvPr>
          <p:cNvGraphicFramePr>
            <a:graphicFrameLocks noChangeAspect="1"/>
          </p:cNvGraphicFramePr>
          <p:nvPr/>
        </p:nvGraphicFramePr>
        <p:xfrm>
          <a:off x="5391150" y="1439863"/>
          <a:ext cx="1828800" cy="863600"/>
        </p:xfrm>
        <a:graphic>
          <a:graphicData uri="http://schemas.openxmlformats.org/presentationml/2006/ole">
            <mc:AlternateContent xmlns:mc="http://schemas.openxmlformats.org/markup-compatibility/2006">
              <mc:Choice xmlns:v="urn:schemas-microsoft-com:vml" Requires="v">
                <p:oleObj name="Equation" r:id="rId10" imgW="914400" imgH="431800" progId="Equation.DSMT4">
                  <p:embed/>
                </p:oleObj>
              </mc:Choice>
              <mc:Fallback>
                <p:oleObj name="Equation" r:id="rId10" imgW="914400" imgH="431800" progId="Equation.DSMT4">
                  <p:embed/>
                  <p:pic>
                    <p:nvPicPr>
                      <p:cNvPr id="27663" name="Object 4">
                        <a:extLst>
                          <a:ext uri="{FF2B5EF4-FFF2-40B4-BE49-F238E27FC236}">
                            <a16:creationId xmlns:a16="http://schemas.microsoft.com/office/drawing/2014/main" id="{32E2ADDC-C33A-2138-612D-9CBCCEC66D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1150" y="1439863"/>
                        <a:ext cx="18288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64" name="AutoShape 9">
            <a:extLst>
              <a:ext uri="{FF2B5EF4-FFF2-40B4-BE49-F238E27FC236}">
                <a16:creationId xmlns:a16="http://schemas.microsoft.com/office/drawing/2014/main" id="{0ABFE32C-4784-4F5B-CBA0-E11361718672}"/>
              </a:ext>
            </a:extLst>
          </p:cNvPr>
          <p:cNvSpPr>
            <a:spLocks noChangeArrowheads="1"/>
          </p:cNvSpPr>
          <p:nvPr/>
        </p:nvSpPr>
        <p:spPr bwMode="auto">
          <a:xfrm>
            <a:off x="4578350" y="3071813"/>
            <a:ext cx="679450" cy="381000"/>
          </a:xfrm>
          <a:prstGeom prst="rightArrow">
            <a:avLst>
              <a:gd name="adj1" fmla="val 50000"/>
              <a:gd name="adj2" fmla="val 7994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7665" name="AutoShape 9">
            <a:extLst>
              <a:ext uri="{FF2B5EF4-FFF2-40B4-BE49-F238E27FC236}">
                <a16:creationId xmlns:a16="http://schemas.microsoft.com/office/drawing/2014/main" id="{9B840C84-A4B0-2250-F3D0-D37796CEDFE0}"/>
              </a:ext>
            </a:extLst>
          </p:cNvPr>
          <p:cNvSpPr>
            <a:spLocks noChangeArrowheads="1"/>
          </p:cNvSpPr>
          <p:nvPr/>
        </p:nvSpPr>
        <p:spPr bwMode="auto">
          <a:xfrm>
            <a:off x="4614863" y="4457700"/>
            <a:ext cx="679450" cy="381000"/>
          </a:xfrm>
          <a:prstGeom prst="rightArrow">
            <a:avLst>
              <a:gd name="adj1" fmla="val 50000"/>
              <a:gd name="adj2" fmla="val 7994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7666" name="日期版面配置區 50">
            <a:extLst>
              <a:ext uri="{FF2B5EF4-FFF2-40B4-BE49-F238E27FC236}">
                <a16:creationId xmlns:a16="http://schemas.microsoft.com/office/drawing/2014/main" id="{24204066-71FF-F7EA-3EEA-549B9DDE2F16}"/>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1992334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Surface displacement amplitudes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628650" y="1844696"/>
            <a:ext cx="5340886" cy="369332"/>
          </a:xfrm>
          <a:prstGeom prst="rect">
            <a:avLst/>
          </a:prstGeom>
        </p:spPr>
        <p:txBody>
          <a:bodyPr wrap="none">
            <a:spAutoFit/>
          </a:bodyPr>
          <a:lstStyle/>
          <a:p>
            <a:pPr marL="214313" indent="-214313">
              <a:buFont typeface="Arial" panose="020B0604020202020204" pitchFamily="34" charset="0"/>
              <a:buChar char="•"/>
            </a:pPr>
            <a:r>
              <a:rPr lang="en-US" altLang="zh-TW" dirty="0">
                <a:latin typeface="Times New Roman" panose="02020603050405020304" pitchFamily="18" charset="0"/>
                <a:cs typeface="Times New Roman" panose="02020603050405020304" pitchFamily="18" charset="0"/>
              </a:rPr>
              <a:t>Case 5 (Semi-circular hill with a underground cavity)</a:t>
            </a:r>
          </a:p>
        </p:txBody>
      </p:sp>
      <mc:AlternateContent xmlns:mc="http://schemas.openxmlformats.org/markup-compatibility/2006" xmlns:a14="http://schemas.microsoft.com/office/drawing/2010/main">
        <mc:Choice Requires="a14">
          <p:graphicFrame>
            <p:nvGraphicFramePr>
              <p:cNvPr id="9" name="表格 8"/>
              <p:cNvGraphicFramePr>
                <a:graphicFrameLocks noGrp="1"/>
              </p:cNvGraphicFramePr>
              <p:nvPr/>
            </p:nvGraphicFramePr>
            <p:xfrm>
              <a:off x="1026857" y="2194849"/>
              <a:ext cx="6844668" cy="2806556"/>
            </p:xfrm>
            <a:graphic>
              <a:graphicData uri="http://schemas.openxmlformats.org/drawingml/2006/table">
                <a:tbl>
                  <a:tblPr firstRow="1" bandRow="1">
                    <a:tableStyleId>{5C22544A-7EE6-4342-B048-85BDC9FD1C3A}</a:tableStyleId>
                  </a:tblPr>
                  <a:tblGrid>
                    <a:gridCol w="2281556">
                      <a:extLst>
                        <a:ext uri="{9D8B030D-6E8A-4147-A177-3AD203B41FA5}">
                          <a16:colId xmlns:a16="http://schemas.microsoft.com/office/drawing/2014/main" val="1468576687"/>
                        </a:ext>
                      </a:extLst>
                    </a:gridCol>
                    <a:gridCol w="2281556">
                      <a:extLst>
                        <a:ext uri="{9D8B030D-6E8A-4147-A177-3AD203B41FA5}">
                          <a16:colId xmlns:a16="http://schemas.microsoft.com/office/drawing/2014/main" val="4216885937"/>
                        </a:ext>
                      </a:extLst>
                    </a:gridCol>
                    <a:gridCol w="2281556">
                      <a:extLst>
                        <a:ext uri="{9D8B030D-6E8A-4147-A177-3AD203B41FA5}">
                          <a16:colId xmlns:a16="http://schemas.microsoft.com/office/drawing/2014/main" val="2872117492"/>
                        </a:ext>
                      </a:extLst>
                    </a:gridCol>
                  </a:tblGrid>
                  <a:tr h="302831">
                    <a:tc gridSpan="3">
                      <a:txBody>
                        <a:bodyPr/>
                        <a:lstStyle/>
                        <a:p>
                          <a:pPr algn="ct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Surface displacement amplitudes versus </a:t>
                          </a:r>
                          <a14:m>
                            <m:oMath xmlns:m="http://schemas.openxmlformats.org/officeDocument/2006/math">
                              <m:r>
                                <a:rPr lang="en-US" altLang="zh-TW" sz="900" b="0" i="1" kern="1200">
                                  <a:solidFill>
                                    <a:schemeClr val="tx1"/>
                                  </a:solidFill>
                                  <a:effectLst/>
                                  <a:latin typeface="Cambria Math" panose="02040503050406030204" pitchFamily="18" charset="0"/>
                                  <a:ea typeface="+mn-ea"/>
                                  <a:cs typeface="+mn-cs"/>
                                </a:rPr>
                                <m:t>𝑥</m:t>
                              </m:r>
                              <m:r>
                                <a:rPr lang="en-US" altLang="zh-TW" sz="900" b="0" i="1" kern="1200">
                                  <a:solidFill>
                                    <a:schemeClr val="tx1"/>
                                  </a:solidFill>
                                  <a:effectLst/>
                                  <a:latin typeface="Cambria Math" panose="02040503050406030204" pitchFamily="18" charset="0"/>
                                  <a:ea typeface="+mn-ea"/>
                                  <a:cs typeface="+mn-cs"/>
                                </a:rPr>
                                <m:t>/</m:t>
                              </m:r>
                              <m:r>
                                <a:rPr lang="en-US" altLang="zh-TW" sz="900" b="0" i="1" kern="1200">
                                  <a:solidFill>
                                    <a:schemeClr val="tx1"/>
                                  </a:solidFill>
                                  <a:effectLst/>
                                  <a:latin typeface="Cambria Math" panose="02040503050406030204" pitchFamily="18" charset="0"/>
                                  <a:ea typeface="+mn-ea"/>
                                  <a:cs typeface="+mn-cs"/>
                                </a:rPr>
                                <m:t>𝑎</m:t>
                              </m:r>
                            </m:oMath>
                          </a14:m>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 for the incident angle </a:t>
                          </a:r>
                          <a14:m>
                            <m:oMath xmlns:m="http://schemas.openxmlformats.org/officeDocument/2006/math">
                              <m:r>
                                <m:rPr>
                                  <m:sty m:val="p"/>
                                </m:rPr>
                                <a:rPr lang="en-US" altLang="zh-TW" sz="900" b="0" i="0" kern="1200" smtClean="0">
                                  <a:solidFill>
                                    <a:srgbClr val="FF0000"/>
                                  </a:solidFill>
                                  <a:effectLst/>
                                  <a:latin typeface="Cambria Math" panose="02040503050406030204" pitchFamily="18" charset="0"/>
                                  <a:ea typeface="+mn-ea"/>
                                  <a:cs typeface="+mn-cs"/>
                                </a:rPr>
                                <m:t>α</m:t>
                              </m:r>
                              <m:r>
                                <a:rPr lang="en-US" altLang="zh-TW" sz="900" b="0" i="0" kern="1200" smtClean="0">
                                  <a:solidFill>
                                    <a:srgbClr val="FF0000"/>
                                  </a:solidFill>
                                  <a:effectLst/>
                                  <a:latin typeface="Cambria Math" panose="02040503050406030204" pitchFamily="18" charset="0"/>
                                  <a:ea typeface="+mn-ea"/>
                                  <a:cs typeface="+mn-cs"/>
                                </a:rPr>
                                <m:t>=90°</m:t>
                              </m:r>
                            </m:oMath>
                          </a14:m>
                          <a:endParaRPr lang="zh-TW" altLang="en-US" sz="900" b="0" i="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zh-TW" sz="1200" b="0" kern="120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209795"/>
                      </a:ext>
                    </a:extLst>
                  </a:tr>
                  <a:tr h="2185792">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918762"/>
                      </a:ext>
                    </a:extLst>
                  </a:tr>
                  <a:tr h="317933">
                    <a:tc>
                      <a:txBody>
                        <a:bodyPr/>
                        <a:lstStyle/>
                        <a:p>
                          <a:pPr algn="ct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(a) </a:t>
                          </a:r>
                          <a14:m>
                            <m:oMath xmlns:m="http://schemas.openxmlformats.org/officeDocument/2006/math">
                              <m:r>
                                <a:rPr lang="en-US" altLang="zh-TW" sz="900" b="0" i="1" kern="1200" smtClean="0">
                                  <a:solidFill>
                                    <a:schemeClr val="tx1"/>
                                  </a:solidFill>
                                  <a:effectLst/>
                                  <a:latin typeface="Cambria Math" panose="02040503050406030204" pitchFamily="18" charset="0"/>
                                  <a:ea typeface="+mn-ea"/>
                                  <a:cs typeface="+mn-cs"/>
                                </a:rPr>
                                <m:t>𝜂</m:t>
                              </m:r>
                              <m:r>
                                <a:rPr lang="en-US" altLang="zh-TW" sz="900" b="0" kern="1200">
                                  <a:solidFill>
                                    <a:schemeClr val="tx1"/>
                                  </a:solidFill>
                                  <a:effectLst/>
                                  <a:latin typeface="Cambria Math" panose="02040503050406030204" pitchFamily="18" charset="0"/>
                                  <a:ea typeface="+mn-ea"/>
                                  <a:cs typeface="+mn-cs"/>
                                </a:rPr>
                                <m:t>=</m:t>
                              </m:r>
                              <m:r>
                                <a:rPr lang="en-US" altLang="zh-TW" sz="900" b="0" i="1" kern="1200" smtClean="0">
                                  <a:solidFill>
                                    <a:schemeClr val="tx1"/>
                                  </a:solidFill>
                                  <a:effectLst/>
                                  <a:latin typeface="Cambria Math" panose="02040503050406030204" pitchFamily="18" charset="0"/>
                                  <a:ea typeface="+mn-ea"/>
                                  <a:cs typeface="+mn-cs"/>
                                </a:rPr>
                                <m:t>0.5</m:t>
                              </m:r>
                            </m:oMath>
                          </a14:m>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(b) </a:t>
                          </a:r>
                          <a14:m>
                            <m:oMath xmlns:m="http://schemas.openxmlformats.org/officeDocument/2006/math">
                              <m:r>
                                <a:rPr lang="en-US" altLang="zh-TW" sz="900" b="0" i="1" kern="1200" smtClean="0">
                                  <a:solidFill>
                                    <a:schemeClr val="tx1"/>
                                  </a:solidFill>
                                  <a:effectLst/>
                                  <a:latin typeface="Cambria Math" panose="02040503050406030204" pitchFamily="18" charset="0"/>
                                  <a:ea typeface="+mn-ea"/>
                                  <a:cs typeface="+mn-cs"/>
                                </a:rPr>
                                <m:t>𝜂</m:t>
                              </m:r>
                              <m:r>
                                <a:rPr lang="en-US" altLang="zh-TW" sz="900" b="0" kern="1200">
                                  <a:solidFill>
                                    <a:schemeClr val="tx1"/>
                                  </a:solidFill>
                                  <a:effectLst/>
                                  <a:latin typeface="Cambria Math" panose="02040503050406030204" pitchFamily="18" charset="0"/>
                                  <a:ea typeface="+mn-ea"/>
                                  <a:cs typeface="+mn-cs"/>
                                </a:rPr>
                                <m:t>=</m:t>
                              </m:r>
                              <m:r>
                                <a:rPr lang="en-US" altLang="zh-TW" sz="900" b="0" i="1" kern="1200" smtClean="0">
                                  <a:solidFill>
                                    <a:schemeClr val="tx1"/>
                                  </a:solidFill>
                                  <a:effectLst/>
                                  <a:latin typeface="Cambria Math" panose="02040503050406030204" pitchFamily="18" charset="0"/>
                                  <a:ea typeface="+mn-ea"/>
                                  <a:cs typeface="+mn-cs"/>
                                </a:rPr>
                                <m:t>1.0</m:t>
                              </m:r>
                            </m:oMath>
                          </a14:m>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latin typeface="Times New Roman" panose="02020603050405020304" pitchFamily="18" charset="0"/>
                              <a:cs typeface="Times New Roman" panose="02020603050405020304" pitchFamily="18" charset="0"/>
                            </a:rPr>
                            <a:t>(c)</a:t>
                          </a:r>
                          <a:r>
                            <a:rPr lang="en-US" altLang="zh-TW" sz="900" b="0" baseline="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zh-TW" sz="900" b="0" i="1" kern="1200" smtClean="0">
                                  <a:solidFill>
                                    <a:schemeClr val="tx1"/>
                                  </a:solidFill>
                                  <a:effectLst/>
                                  <a:latin typeface="Cambria Math" panose="02040503050406030204" pitchFamily="18" charset="0"/>
                                  <a:ea typeface="+mn-ea"/>
                                  <a:cs typeface="+mn-cs"/>
                                </a:rPr>
                                <m:t>𝜂</m:t>
                              </m:r>
                              <m:r>
                                <a:rPr lang="en-US" altLang="zh-TW" sz="900" b="0" kern="1200">
                                  <a:solidFill>
                                    <a:schemeClr val="tx1"/>
                                  </a:solidFill>
                                  <a:effectLst/>
                                  <a:latin typeface="Cambria Math" panose="02040503050406030204" pitchFamily="18" charset="0"/>
                                  <a:ea typeface="+mn-ea"/>
                                  <a:cs typeface="+mn-cs"/>
                                </a:rPr>
                                <m:t>=</m:t>
                              </m:r>
                              <m:r>
                                <a:rPr lang="en-US" altLang="zh-TW" sz="900" b="0" i="1" kern="1200" smtClean="0">
                                  <a:solidFill>
                                    <a:schemeClr val="tx1"/>
                                  </a:solidFill>
                                  <a:effectLst/>
                                  <a:latin typeface="Cambria Math" panose="02040503050406030204" pitchFamily="18" charset="0"/>
                                  <a:ea typeface="+mn-ea"/>
                                  <a:cs typeface="+mn-cs"/>
                                </a:rPr>
                                <m:t>2.0</m:t>
                              </m:r>
                            </m:oMath>
                          </a14:m>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6809324"/>
                      </a:ext>
                    </a:extLst>
                  </a:tr>
                </a:tbl>
              </a:graphicData>
            </a:graphic>
          </p:graphicFrame>
        </mc:Choice>
        <mc:Fallback xmlns="">
          <p:graphicFrame>
            <p:nvGraphicFramePr>
              <p:cNvPr id="9" name="表格 8"/>
              <p:cNvGraphicFramePr>
                <a:graphicFrameLocks noGrp="1"/>
              </p:cNvGraphicFramePr>
              <p:nvPr>
                <p:extLst/>
              </p:nvPr>
            </p:nvGraphicFramePr>
            <p:xfrm>
              <a:off x="1026857" y="2194849"/>
              <a:ext cx="6844668" cy="2806556"/>
            </p:xfrm>
            <a:graphic>
              <a:graphicData uri="http://schemas.openxmlformats.org/drawingml/2006/table">
                <a:tbl>
                  <a:tblPr firstRow="1" bandRow="1">
                    <a:tableStyleId>{5C22544A-7EE6-4342-B048-85BDC9FD1C3A}</a:tableStyleId>
                  </a:tblPr>
                  <a:tblGrid>
                    <a:gridCol w="2281556">
                      <a:extLst>
                        <a:ext uri="{9D8B030D-6E8A-4147-A177-3AD203B41FA5}">
                          <a16:colId xmlns:a16="http://schemas.microsoft.com/office/drawing/2014/main" val="1468576687"/>
                        </a:ext>
                      </a:extLst>
                    </a:gridCol>
                    <a:gridCol w="2281556">
                      <a:extLst>
                        <a:ext uri="{9D8B030D-6E8A-4147-A177-3AD203B41FA5}">
                          <a16:colId xmlns:a16="http://schemas.microsoft.com/office/drawing/2014/main" val="4216885937"/>
                        </a:ext>
                      </a:extLst>
                    </a:gridCol>
                    <a:gridCol w="2281556">
                      <a:extLst>
                        <a:ext uri="{9D8B030D-6E8A-4147-A177-3AD203B41FA5}">
                          <a16:colId xmlns:a16="http://schemas.microsoft.com/office/drawing/2014/main" val="2872117492"/>
                        </a:ext>
                      </a:extLst>
                    </a:gridCol>
                  </a:tblGrid>
                  <a:tr h="302831">
                    <a:tc gridSpan="3">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9" t="-2000" r="-178" b="-826000"/>
                          </a:stretch>
                        </a:blip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zh-TW" sz="1200" b="0" kern="120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209795"/>
                      </a:ext>
                    </a:extLst>
                  </a:tr>
                  <a:tr h="2185792">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918762"/>
                      </a:ext>
                    </a:extLst>
                  </a:tr>
                  <a:tr h="317933">
                    <a:tc>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67" t="-788462" r="-200267" b="-3846"/>
                          </a:stretch>
                        </a:blipFill>
                      </a:tcPr>
                    </a:tc>
                    <a:tc>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535" t="-788462" r="-100802" b="-3846"/>
                          </a:stretch>
                        </a:blipFill>
                      </a:tcPr>
                    </a:tc>
                    <a:tc>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788462" r="-533" b="-3846"/>
                          </a:stretch>
                        </a:blipFill>
                      </a:tcPr>
                    </a:tc>
                    <a:extLst>
                      <a:ext uri="{0D108BD9-81ED-4DB2-BD59-A6C34878D82A}">
                        <a16:rowId xmlns:a16="http://schemas.microsoft.com/office/drawing/2014/main" val="436809324"/>
                      </a:ext>
                    </a:extLst>
                  </a:tr>
                </a:tbl>
              </a:graphicData>
            </a:graphic>
          </p:graphicFrame>
        </mc:Fallback>
      </mc:AlternateContent>
      <mc:AlternateContent xmlns:mc="http://schemas.openxmlformats.org/markup-compatibility/2006" xmlns:a14="http://schemas.microsoft.com/office/drawing/2010/main">
        <mc:Choice Requires="a14">
          <p:sp>
            <p:nvSpPr>
              <p:cNvPr id="8" name="文字方塊 7"/>
              <p:cNvSpPr txBox="1"/>
              <p:nvPr/>
            </p:nvSpPr>
            <p:spPr>
              <a:xfrm>
                <a:off x="8035244" y="2194848"/>
                <a:ext cx="906145" cy="1200457"/>
              </a:xfrm>
              <a:prstGeom prst="rect">
                <a:avLst/>
              </a:prstGeom>
              <a:noFill/>
              <a:ln w="19050">
                <a:no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𝑎</m:t>
                      </m:r>
                      <m:r>
                        <a:rPr lang="en-US" altLang="zh-TW" b="0" i="1" smtClean="0">
                          <a:latin typeface="Cambria Math" panose="02040503050406030204" pitchFamily="18" charset="0"/>
                        </a:rPr>
                        <m:t>=1</m:t>
                      </m:r>
                    </m:oMath>
                  </m:oMathPara>
                </a14:m>
                <a:endParaRPr lang="en-US" altLang="zh-TW" b="0" dirty="0"/>
              </a:p>
              <a:p>
                <a:pPr/>
                <a14:m>
                  <m:oMathPara xmlns:m="http://schemas.openxmlformats.org/officeDocument/2006/math">
                    <m:oMathParaPr>
                      <m:jc m:val="left"/>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𝑐</m:t>
                          </m:r>
                        </m:sub>
                      </m:sSub>
                      <m:r>
                        <a:rPr lang="en-US" altLang="zh-TW" b="0" i="1" smtClean="0">
                          <a:latin typeface="Cambria Math" panose="02040503050406030204" pitchFamily="18" charset="0"/>
                        </a:rPr>
                        <m:t>=0.1</m:t>
                      </m:r>
                    </m:oMath>
                  </m:oMathPara>
                </a14:m>
                <a:endParaRPr lang="en-US" altLang="zh-TW" b="0" dirty="0"/>
              </a:p>
              <a:p>
                <a:pPr/>
                <a14:m>
                  <m:oMathPara xmlns:m="http://schemas.openxmlformats.org/officeDocument/2006/math">
                    <m:oMathParaPr>
                      <m:jc m:val="left"/>
                    </m:oMathParaPr>
                    <m:oMath xmlns:m="http://schemas.openxmlformats.org/officeDocument/2006/math">
                      <m:f>
                        <m:fPr>
                          <m:type m:val="skw"/>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𝑎</m:t>
                          </m:r>
                        </m:den>
                      </m:f>
                      <m:r>
                        <a:rPr lang="en-US" altLang="zh-TW" i="1">
                          <a:latin typeface="Cambria Math" panose="02040503050406030204" pitchFamily="18" charset="0"/>
                        </a:rPr>
                        <m:t>=</m:t>
                      </m:r>
                      <m:r>
                        <a:rPr lang="en-US" altLang="zh-TW" b="0" i="1" smtClean="0">
                          <a:latin typeface="Cambria Math" panose="02040503050406030204" pitchFamily="18" charset="0"/>
                        </a:rPr>
                        <m:t>2</m:t>
                      </m:r>
                    </m:oMath>
                  </m:oMathPara>
                </a14:m>
                <a:endParaRPr lang="en-US" altLang="zh-TW" b="0" dirty="0"/>
              </a:p>
              <a:p>
                <a:pPr/>
                <a14:m>
                  <m:oMathPara xmlns:m="http://schemas.openxmlformats.org/officeDocument/2006/math">
                    <m:oMathParaPr>
                      <m:jc m:val="left"/>
                    </m:oMathParaPr>
                    <m:oMath xmlns:m="http://schemas.openxmlformats.org/officeDocument/2006/math">
                      <m:f>
                        <m:fPr>
                          <m:type m:val="skw"/>
                          <m:ctrlPr>
                            <a:rPr lang="en-US" altLang="zh-TW" i="1">
                              <a:latin typeface="Cambria Math" panose="02040503050406030204" pitchFamily="18" charset="0"/>
                            </a:rPr>
                          </m:ctrlPr>
                        </m:fPr>
                        <m:num>
                          <m:r>
                            <a:rPr lang="en-US" altLang="zh-TW" b="0" i="1" smtClean="0">
                              <a:latin typeface="Cambria Math" panose="02040503050406030204" pitchFamily="18" charset="0"/>
                            </a:rPr>
                            <m:t>𝑙</m:t>
                          </m:r>
                        </m:num>
                        <m:den>
                          <m:r>
                            <a:rPr lang="en-US" altLang="zh-TW" i="1">
                              <a:latin typeface="Cambria Math" panose="02040503050406030204" pitchFamily="18" charset="0"/>
                            </a:rPr>
                            <m:t>𝑎</m:t>
                          </m:r>
                        </m:den>
                      </m:f>
                      <m:r>
                        <a:rPr lang="en-US" altLang="zh-TW" i="1">
                          <a:latin typeface="Cambria Math" panose="02040503050406030204" pitchFamily="18" charset="0"/>
                        </a:rPr>
                        <m:t>=0</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035244" y="2194848"/>
                <a:ext cx="906145" cy="1200457"/>
              </a:xfrm>
              <a:prstGeom prst="rect">
                <a:avLst/>
              </a:prstGeom>
              <a:blipFill>
                <a:blip r:embed="rId4"/>
                <a:stretch>
                  <a:fillRect l="-51007" t="-4569" r="-25503" b="-75127"/>
                </a:stretch>
              </a:blipFill>
              <a:ln w="19050">
                <a:noFill/>
              </a:ln>
            </p:spPr>
            <p:txBody>
              <a:bodyPr/>
              <a:lstStyle/>
              <a:p>
                <a:r>
                  <a:rPr lang="zh-TW" altLang="en-US">
                    <a:noFill/>
                  </a:rPr>
                  <a:t> </a:t>
                </a:r>
              </a:p>
            </p:txBody>
          </p:sp>
        </mc:Fallback>
      </mc:AlternateContent>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532" y="2653840"/>
            <a:ext cx="1854286" cy="1888571"/>
          </a:xfrm>
          <a:prstGeom prst="rect">
            <a:avLst/>
          </a:prstGeom>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2048" y="2653840"/>
            <a:ext cx="1854286" cy="1888571"/>
          </a:xfrm>
          <a:prstGeom prst="rect">
            <a:avLst/>
          </a:prstGeom>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8563" y="2653840"/>
            <a:ext cx="1854286" cy="1888571"/>
          </a:xfrm>
          <a:prstGeom prst="rect">
            <a:avLst/>
          </a:prstGeom>
        </p:spPr>
      </p:pic>
      <p:sp>
        <p:nvSpPr>
          <p:cNvPr id="15" name="矩形 14"/>
          <p:cNvSpPr/>
          <p:nvPr/>
        </p:nvSpPr>
        <p:spPr>
          <a:xfrm>
            <a:off x="0" y="5802783"/>
            <a:ext cx="9144000" cy="214289"/>
          </a:xfrm>
          <a:prstGeom prst="rect">
            <a:avLst/>
          </a:prstGeom>
        </p:spPr>
        <p:txBody>
          <a:bodyPr wrap="square">
            <a:spAutoFit/>
          </a:bodyPr>
          <a:lstStyle/>
          <a:p>
            <a:pPr algn="just">
              <a:lnSpc>
                <a:spcPct val="115000"/>
              </a:lnSpc>
              <a:spcAft>
                <a:spcPts val="0"/>
              </a:spcAft>
              <a:buSzPts val="1200"/>
            </a:pPr>
            <a:r>
              <a:rPr lang="en-US" altLang="zh-TW" sz="750" dirty="0">
                <a:solidFill>
                  <a:srgbClr val="000000"/>
                </a:solidFill>
                <a:latin typeface="Times New Roman" panose="02020603050405020304" pitchFamily="18" charset="0"/>
              </a:rPr>
              <a:t>Z. L. Li, J. C. Li and X. Li: Seismic interaction between a semi-cylindrical hill and a nearby underground cavity under plane SH waves, </a:t>
            </a:r>
            <a:r>
              <a:rPr lang="en-US" altLang="zh-TW" sz="750" dirty="0" err="1">
                <a:solidFill>
                  <a:srgbClr val="000000"/>
                </a:solidFill>
                <a:latin typeface="Times New Roman" panose="02020603050405020304" pitchFamily="18" charset="0"/>
              </a:rPr>
              <a:t>Geomechanics</a:t>
            </a:r>
            <a:r>
              <a:rPr lang="en-US" altLang="zh-TW" sz="750" dirty="0">
                <a:solidFill>
                  <a:srgbClr val="000000"/>
                </a:solidFill>
                <a:latin typeface="Times New Roman" panose="02020603050405020304" pitchFamily="18" charset="0"/>
              </a:rPr>
              <a:t> and Geophysics for Geo-Energy and Geo-Resources, Vol.5(4), pp. 405-423, 2019.</a:t>
            </a:r>
            <a:endParaRPr lang="zh-TW" altLang="zh-TW" sz="750" dirty="0">
              <a:solidFill>
                <a:srgbClr val="0000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6" name="文字方塊 15"/>
              <p:cNvSpPr txBox="1"/>
              <p:nvPr/>
            </p:nvSpPr>
            <p:spPr>
              <a:xfrm>
                <a:off x="6558718" y="1204739"/>
                <a:ext cx="102053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𝑁</m:t>
                          </m:r>
                        </m:e>
                        <m:sub>
                          <m:r>
                            <a:rPr lang="en-US" altLang="zh-TW" b="0" i="1" smtClean="0">
                              <a:latin typeface="Cambria Math" panose="02040503050406030204" pitchFamily="18" charset="0"/>
                            </a:rPr>
                            <m:t>𝑔</m:t>
                          </m:r>
                        </m:sub>
                      </m:sSub>
                      <m:r>
                        <a:rPr lang="en-US" altLang="zh-TW" b="0" i="1" smtClean="0">
                          <a:latin typeface="Cambria Math" panose="02040503050406030204" pitchFamily="18" charset="0"/>
                        </a:rPr>
                        <m:t>=205</m:t>
                      </m:r>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558718" y="1204739"/>
                <a:ext cx="1020536" cy="299569"/>
              </a:xfrm>
              <a:prstGeom prst="rect">
                <a:avLst/>
              </a:prstGeom>
              <a:blipFill>
                <a:blip r:embed="rId8"/>
                <a:stretch>
                  <a:fillRect l="-4192" r="-4790" b="-22449"/>
                </a:stretch>
              </a:blipFill>
              <a:ln w="19050">
                <a:noFill/>
              </a:ln>
            </p:spPr>
            <p:txBody>
              <a:bodyPr/>
              <a:lstStyle/>
              <a:p>
                <a:r>
                  <a:rPr lang="zh-TW" altLang="en-US">
                    <a:noFill/>
                  </a:rPr>
                  <a:t> </a:t>
                </a:r>
              </a:p>
            </p:txBody>
          </p:sp>
        </mc:Fallback>
      </mc:AlternateContent>
      <p:pic>
        <p:nvPicPr>
          <p:cNvPr id="3" name="圖片 2">
            <a:extLst>
              <a:ext uri="{FF2B5EF4-FFF2-40B4-BE49-F238E27FC236}">
                <a16:creationId xmlns:a16="http://schemas.microsoft.com/office/drawing/2014/main" id="{8481E947-C164-F7F9-9422-3E8F131C46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3318" y="1268199"/>
            <a:ext cx="1044793" cy="852752"/>
          </a:xfrm>
          <a:prstGeom prst="rect">
            <a:avLst/>
          </a:prstGeom>
        </p:spPr>
      </p:pic>
      <p:pic>
        <p:nvPicPr>
          <p:cNvPr id="14" name="圖片 13">
            <a:extLst>
              <a:ext uri="{FF2B5EF4-FFF2-40B4-BE49-F238E27FC236}">
                <a16:creationId xmlns:a16="http://schemas.microsoft.com/office/drawing/2014/main" id="{91C402D2-98F2-4CC9-B13F-5824C9F6C8C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04" y="2645020"/>
            <a:ext cx="793034" cy="628442"/>
          </a:xfrm>
          <a:prstGeom prst="rect">
            <a:avLst/>
          </a:prstGeom>
          <a:noFill/>
          <a:ln>
            <a:noFill/>
          </a:ln>
        </p:spPr>
      </p:pic>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1E793821-35BA-49A6-8897-A64E4EBF9ACB}"/>
                  </a:ext>
                </a:extLst>
              </p:cNvPr>
              <p:cNvSpPr txBox="1"/>
              <p:nvPr/>
            </p:nvSpPr>
            <p:spPr>
              <a:xfrm>
                <a:off x="91133" y="3429000"/>
                <a:ext cx="1020536" cy="2995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𝑁</m:t>
                          </m:r>
                        </m:e>
                        <m:sub>
                          <m:r>
                            <a:rPr lang="en-US" altLang="zh-TW" b="0" i="1" smtClean="0">
                              <a:latin typeface="Cambria Math" panose="02040503050406030204" pitchFamily="18" charset="0"/>
                            </a:rPr>
                            <m:t>𝑔</m:t>
                          </m:r>
                        </m:sub>
                      </m:sSub>
                      <m:r>
                        <a:rPr lang="en-US" altLang="zh-TW" b="0" i="1" smtClean="0">
                          <a:latin typeface="Cambria Math" panose="02040503050406030204" pitchFamily="18" charset="0"/>
                        </a:rPr>
                        <m:t>=</m:t>
                      </m:r>
                      <m:r>
                        <a:rPr lang="en-US" altLang="zh-TW" i="1" smtClean="0">
                          <a:latin typeface="Cambria Math" panose="02040503050406030204" pitchFamily="18" charset="0"/>
                        </a:rPr>
                        <m:t>1</m:t>
                      </m:r>
                      <m:r>
                        <a:rPr lang="en-US" altLang="zh-TW" b="0" i="1" smtClean="0">
                          <a:latin typeface="Cambria Math" panose="02040503050406030204" pitchFamily="18" charset="0"/>
                        </a:rPr>
                        <m:t>64</m:t>
                      </m:r>
                    </m:oMath>
                  </m:oMathPara>
                </a14:m>
                <a:endParaRPr lang="zh-TW" altLang="en-US" dirty="0"/>
              </a:p>
            </p:txBody>
          </p:sp>
        </mc:Choice>
        <mc:Fallback xmlns="">
          <p:sp>
            <p:nvSpPr>
              <p:cNvPr id="17" name="文字方塊 16">
                <a:extLst>
                  <a:ext uri="{FF2B5EF4-FFF2-40B4-BE49-F238E27FC236}">
                    <a16:creationId xmlns:a16="http://schemas.microsoft.com/office/drawing/2014/main" id="{1E793821-35BA-49A6-8897-A64E4EBF9ACB}"/>
                  </a:ext>
                </a:extLst>
              </p:cNvPr>
              <p:cNvSpPr txBox="1">
                <a:spLocks noRot="1" noChangeAspect="1" noMove="1" noResize="1" noEditPoints="1" noAdjustHandles="1" noChangeArrowheads="1" noChangeShapeType="1" noTextEdit="1"/>
              </p:cNvSpPr>
              <p:nvPr/>
            </p:nvSpPr>
            <p:spPr>
              <a:xfrm>
                <a:off x="91133" y="3429000"/>
                <a:ext cx="1020536" cy="299569"/>
              </a:xfrm>
              <a:prstGeom prst="rect">
                <a:avLst/>
              </a:prstGeom>
              <a:blipFill>
                <a:blip r:embed="rId11"/>
                <a:stretch>
                  <a:fillRect l="-4192" r="-4192" b="-22449"/>
                </a:stretch>
              </a:blipFill>
              <a:ln w="19050">
                <a:noFill/>
              </a:ln>
            </p:spPr>
            <p:txBody>
              <a:bodyPr/>
              <a:lstStyle/>
              <a:p>
                <a:r>
                  <a:rPr lang="zh-TW" altLang="en-US">
                    <a:noFill/>
                  </a:rPr>
                  <a:t> </a:t>
                </a:r>
              </a:p>
            </p:txBody>
          </p:sp>
        </mc:Fallback>
      </mc:AlternateContent>
    </p:spTree>
    <p:extLst>
      <p:ext uri="{BB962C8B-B14F-4D97-AF65-F5344CB8AC3E}">
        <p14:creationId xmlns:p14="http://schemas.microsoft.com/office/powerpoint/2010/main" val="589865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箭號: 向下 8">
            <a:extLst>
              <a:ext uri="{FF2B5EF4-FFF2-40B4-BE49-F238E27FC236}">
                <a16:creationId xmlns:a16="http://schemas.microsoft.com/office/drawing/2014/main" id="{8040AD16-31F8-4C0D-B801-E81D9BB678D3}"/>
              </a:ext>
            </a:extLst>
          </p:cNvPr>
          <p:cNvSpPr/>
          <p:nvPr/>
        </p:nvSpPr>
        <p:spPr>
          <a:xfrm>
            <a:off x="7912753" y="2215386"/>
            <a:ext cx="165920" cy="1791026"/>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Surface displacement amplitudes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日期版面配置區 3"/>
          <p:cNvSpPr>
            <a:spLocks noGrp="1"/>
          </p:cNvSpPr>
          <p:nvPr>
            <p:ph type="dt" sz="half" idx="10"/>
          </p:nvPr>
        </p:nvSpPr>
        <p:spPr/>
        <p:txBody>
          <a:bodyPr/>
          <a:lstStyle/>
          <a:p>
            <a:r>
              <a:rPr lang="en-US" altLang="zh-TW"/>
              <a:t>2025/07/03</a:t>
            </a:r>
            <a:endParaRPr lang="zh-TW" altLang="en-US"/>
          </a:p>
        </p:txBody>
      </p:sp>
      <p:sp>
        <p:nvSpPr>
          <p:cNvPr id="7" name="矩形 6"/>
          <p:cNvSpPr/>
          <p:nvPr/>
        </p:nvSpPr>
        <p:spPr>
          <a:xfrm>
            <a:off x="628650" y="1844696"/>
            <a:ext cx="5340886" cy="369332"/>
          </a:xfrm>
          <a:prstGeom prst="rect">
            <a:avLst/>
          </a:prstGeom>
        </p:spPr>
        <p:txBody>
          <a:bodyPr wrap="none">
            <a:spAutoFit/>
          </a:bodyPr>
          <a:lstStyle/>
          <a:p>
            <a:pPr marL="214313" indent="-214313">
              <a:buFont typeface="Arial" panose="020B0604020202020204" pitchFamily="34" charset="0"/>
              <a:buChar char="•"/>
            </a:pPr>
            <a:r>
              <a:rPr lang="en-US" altLang="zh-TW" dirty="0">
                <a:latin typeface="Times New Roman" panose="02020603050405020304" pitchFamily="18" charset="0"/>
                <a:cs typeface="Times New Roman" panose="02020603050405020304" pitchFamily="18" charset="0"/>
              </a:rPr>
              <a:t>Case 5 (Semi-circular hill with a underground cavity)</a:t>
            </a:r>
          </a:p>
        </p:txBody>
      </p:sp>
      <mc:AlternateContent xmlns:mc="http://schemas.openxmlformats.org/markup-compatibility/2006" xmlns:a14="http://schemas.microsoft.com/office/drawing/2010/main">
        <mc:Choice Requires="a14">
          <p:sp>
            <p:nvSpPr>
              <p:cNvPr id="8" name="文字方塊 7"/>
              <p:cNvSpPr txBox="1"/>
              <p:nvPr/>
            </p:nvSpPr>
            <p:spPr>
              <a:xfrm>
                <a:off x="8082550" y="2613257"/>
                <a:ext cx="1250855" cy="1200457"/>
              </a:xfrm>
              <a:prstGeom prst="rect">
                <a:avLst/>
              </a:prstGeom>
              <a:noFill/>
              <a:ln w="19050">
                <a:no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𝑎</m:t>
                      </m:r>
                      <m:r>
                        <a:rPr lang="en-US" altLang="zh-TW" b="0" i="1" smtClean="0">
                          <a:latin typeface="Cambria Math" panose="02040503050406030204" pitchFamily="18" charset="0"/>
                        </a:rPr>
                        <m:t>=1</m:t>
                      </m:r>
                    </m:oMath>
                  </m:oMathPara>
                </a14:m>
                <a:endParaRPr lang="en-US" altLang="zh-TW" b="0" dirty="0"/>
              </a:p>
              <a:p>
                <a:pPr/>
                <a14:m>
                  <m:oMathPara xmlns:m="http://schemas.openxmlformats.org/officeDocument/2006/math">
                    <m:oMathParaPr>
                      <m:jc m:val="left"/>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𝑐</m:t>
                          </m:r>
                        </m:sub>
                      </m:sSub>
                      <m:r>
                        <a:rPr lang="en-US" altLang="zh-TW" b="0" i="1" smtClean="0">
                          <a:latin typeface="Cambria Math" panose="02040503050406030204" pitchFamily="18" charset="0"/>
                        </a:rPr>
                        <m:t>=0.1</m:t>
                      </m:r>
                    </m:oMath>
                  </m:oMathPara>
                </a14:m>
                <a:endParaRPr lang="en-US" altLang="zh-TW" dirty="0"/>
              </a:p>
              <a:p>
                <a:pPr/>
                <a14:m>
                  <m:oMathPara xmlns:m="http://schemas.openxmlformats.org/officeDocument/2006/math">
                    <m:oMathParaPr>
                      <m:jc m:val="left"/>
                    </m:oMathParaPr>
                    <m:oMath xmlns:m="http://schemas.openxmlformats.org/officeDocument/2006/math">
                      <m:f>
                        <m:fPr>
                          <m:type m:val="skw"/>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𝑑</m:t>
                          </m:r>
                        </m:num>
                        <m:den>
                          <m:r>
                            <a:rPr lang="en-US" altLang="zh-TW" b="0" i="1" smtClean="0">
                              <a:latin typeface="Cambria Math" panose="02040503050406030204" pitchFamily="18" charset="0"/>
                            </a:rPr>
                            <m:t>𝑎</m:t>
                          </m:r>
                        </m:den>
                      </m:f>
                      <m:r>
                        <a:rPr lang="en-US" altLang="zh-TW" b="0" i="1" smtClean="0">
                          <a:latin typeface="Cambria Math" panose="02040503050406030204" pitchFamily="18" charset="0"/>
                        </a:rPr>
                        <m:t>=2000</m:t>
                      </m:r>
                    </m:oMath>
                  </m:oMathPara>
                </a14:m>
                <a:endParaRPr lang="en-US" altLang="zh-TW" dirty="0"/>
              </a:p>
              <a:p>
                <a:pPr/>
                <a14:m>
                  <m:oMathPara xmlns:m="http://schemas.openxmlformats.org/officeDocument/2006/math">
                    <m:oMathParaPr>
                      <m:jc m:val="left"/>
                    </m:oMathParaPr>
                    <m:oMath xmlns:m="http://schemas.openxmlformats.org/officeDocument/2006/math">
                      <m:f>
                        <m:fPr>
                          <m:type m:val="skw"/>
                          <m:ctrlPr>
                            <a:rPr lang="en-US" altLang="zh-TW" i="1">
                              <a:latin typeface="Cambria Math" panose="02040503050406030204" pitchFamily="18" charset="0"/>
                            </a:rPr>
                          </m:ctrlPr>
                        </m:fPr>
                        <m:num>
                          <m:r>
                            <a:rPr lang="en-US" altLang="zh-TW" i="1">
                              <a:latin typeface="Cambria Math" panose="02040503050406030204" pitchFamily="18" charset="0"/>
                            </a:rPr>
                            <m:t>𝑙</m:t>
                          </m:r>
                        </m:num>
                        <m:den>
                          <m:r>
                            <a:rPr lang="en-US" altLang="zh-TW" i="1">
                              <a:latin typeface="Cambria Math" panose="02040503050406030204" pitchFamily="18" charset="0"/>
                            </a:rPr>
                            <m:t>𝑎</m:t>
                          </m:r>
                        </m:den>
                      </m:f>
                      <m:r>
                        <a:rPr lang="en-US" altLang="zh-TW" i="1">
                          <a:latin typeface="Cambria Math" panose="02040503050406030204" pitchFamily="18" charset="0"/>
                        </a:rPr>
                        <m:t>=0</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082550" y="2613257"/>
                <a:ext cx="1250855" cy="1200457"/>
              </a:xfrm>
              <a:prstGeom prst="rect">
                <a:avLst/>
              </a:prstGeom>
              <a:blipFill>
                <a:blip r:embed="rId2"/>
                <a:stretch>
                  <a:fillRect l="-37561" t="-5076" b="-74619"/>
                </a:stretch>
              </a:blipFill>
              <a:ln w="19050">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13" name="表格 12"/>
              <p:cNvGraphicFramePr>
                <a:graphicFrameLocks noGrp="1"/>
              </p:cNvGraphicFramePr>
              <p:nvPr/>
            </p:nvGraphicFramePr>
            <p:xfrm>
              <a:off x="1843328" y="2121695"/>
              <a:ext cx="5486400" cy="38237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468576687"/>
                        </a:ext>
                      </a:extLst>
                    </a:gridCol>
                    <a:gridCol w="2743200">
                      <a:extLst>
                        <a:ext uri="{9D8B030D-6E8A-4147-A177-3AD203B41FA5}">
                          <a16:colId xmlns:a16="http://schemas.microsoft.com/office/drawing/2014/main" val="4216885937"/>
                        </a:ext>
                      </a:extLst>
                    </a:gridCol>
                  </a:tblGrid>
                  <a:tr h="205740">
                    <a:tc gridSpan="2">
                      <a:txBody>
                        <a:bodyPr/>
                        <a:lstStyle/>
                        <a:p>
                          <a:pPr algn="ct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Surface displacement amplitudes versus </a:t>
                          </a:r>
                          <a14:m>
                            <m:oMath xmlns:m="http://schemas.openxmlformats.org/officeDocument/2006/math">
                              <m:r>
                                <a:rPr lang="en-US" altLang="zh-TW" sz="900" b="0" i="1" kern="1200">
                                  <a:solidFill>
                                    <a:schemeClr val="tx1"/>
                                  </a:solidFill>
                                  <a:effectLst/>
                                  <a:latin typeface="Cambria Math" panose="02040503050406030204" pitchFamily="18" charset="0"/>
                                  <a:ea typeface="+mn-ea"/>
                                  <a:cs typeface="+mn-cs"/>
                                </a:rPr>
                                <m:t>𝑥</m:t>
                              </m:r>
                              <m:r>
                                <a:rPr lang="en-US" altLang="zh-TW" sz="900" b="0" i="1" kern="1200">
                                  <a:solidFill>
                                    <a:schemeClr val="tx1"/>
                                  </a:solidFill>
                                  <a:effectLst/>
                                  <a:latin typeface="Cambria Math" panose="02040503050406030204" pitchFamily="18" charset="0"/>
                                  <a:ea typeface="+mn-ea"/>
                                  <a:cs typeface="+mn-cs"/>
                                </a:rPr>
                                <m:t>/</m:t>
                              </m:r>
                              <m:r>
                                <a:rPr lang="en-US" altLang="zh-TW" sz="900" b="0" i="1" kern="1200">
                                  <a:solidFill>
                                    <a:schemeClr val="tx1"/>
                                  </a:solidFill>
                                  <a:effectLst/>
                                  <a:latin typeface="Cambria Math" panose="02040503050406030204" pitchFamily="18" charset="0"/>
                                  <a:ea typeface="+mn-ea"/>
                                  <a:cs typeface="+mn-cs"/>
                                </a:rPr>
                                <m:t>𝑎</m:t>
                              </m:r>
                            </m:oMath>
                          </a14:m>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 for the dimensionless frequency </a:t>
                          </a:r>
                          <a14:m>
                            <m:oMath xmlns:m="http://schemas.openxmlformats.org/officeDocument/2006/math">
                              <m:r>
                                <a:rPr lang="en-US" altLang="zh-TW" sz="900" b="0" i="1" kern="1200" smtClean="0">
                                  <a:solidFill>
                                    <a:srgbClr val="FF0000"/>
                                  </a:solidFill>
                                  <a:effectLst/>
                                  <a:latin typeface="Cambria Math" panose="02040503050406030204" pitchFamily="18" charset="0"/>
                                  <a:ea typeface="+mn-ea"/>
                                  <a:cs typeface="+mn-cs"/>
                                </a:rPr>
                                <m:t>𝜂</m:t>
                              </m:r>
                              <m:r>
                                <a:rPr lang="en-US" altLang="zh-TW" sz="900" b="0" kern="1200">
                                  <a:solidFill>
                                    <a:srgbClr val="FF0000"/>
                                  </a:solidFill>
                                  <a:effectLst/>
                                  <a:latin typeface="Cambria Math" panose="02040503050406030204" pitchFamily="18" charset="0"/>
                                  <a:ea typeface="+mn-ea"/>
                                  <a:cs typeface="+mn-cs"/>
                                </a:rPr>
                                <m:t>=</m:t>
                              </m:r>
                              <m:r>
                                <a:rPr lang="en-US" altLang="zh-TW" sz="900" b="0" i="1" kern="1200">
                                  <a:solidFill>
                                    <a:srgbClr val="FF0000"/>
                                  </a:solidFill>
                                  <a:effectLst/>
                                  <a:latin typeface="Cambria Math" panose="02040503050406030204" pitchFamily="18" charset="0"/>
                                  <a:ea typeface="+mn-ea"/>
                                  <a:cs typeface="+mn-cs"/>
                                </a:rPr>
                                <m:t>1</m:t>
                              </m:r>
                              <m:r>
                                <a:rPr lang="en-US" altLang="zh-TW" sz="900" b="0" kern="1200">
                                  <a:solidFill>
                                    <a:srgbClr val="FF0000"/>
                                  </a:solidFill>
                                  <a:effectLst/>
                                  <a:latin typeface="Cambria Math" panose="02040503050406030204" pitchFamily="18" charset="0"/>
                                  <a:ea typeface="+mn-ea"/>
                                  <a:cs typeface="+mn-cs"/>
                                </a:rPr>
                                <m:t>.</m:t>
                              </m:r>
                              <m:r>
                                <a:rPr lang="en-US" altLang="zh-TW" sz="900" b="0" i="1" kern="1200">
                                  <a:solidFill>
                                    <a:srgbClr val="FF0000"/>
                                  </a:solidFill>
                                  <a:effectLst/>
                                  <a:latin typeface="Cambria Math" panose="02040503050406030204" pitchFamily="18" charset="0"/>
                                  <a:ea typeface="+mn-ea"/>
                                  <a:cs typeface="+mn-cs"/>
                                </a:rPr>
                                <m:t>0</m:t>
                              </m:r>
                            </m:oMath>
                          </a14:m>
                          <a:endParaRPr lang="zh-TW" altLang="zh-TW" sz="900" b="0"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209795"/>
                      </a:ext>
                    </a:extLst>
                  </a:tr>
                  <a:tr h="1485000">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918762"/>
                      </a:ext>
                    </a:extLst>
                  </a:tr>
                  <a:tr h="216000">
                    <a:tc>
                      <a:txBody>
                        <a:bodyPr/>
                        <a:lstStyle/>
                        <a:p>
                          <a:pPr algn="ct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(a) </a:t>
                          </a:r>
                          <a14:m>
                            <m:oMath xmlns:m="http://schemas.openxmlformats.org/officeDocument/2006/math">
                              <m:r>
                                <a:rPr lang="en-US" altLang="zh-TW" sz="900" b="0" i="1" kern="1200">
                                  <a:solidFill>
                                    <a:schemeClr val="tx1"/>
                                  </a:solidFill>
                                  <a:effectLst/>
                                  <a:latin typeface="Cambria Math" panose="02040503050406030204" pitchFamily="18" charset="0"/>
                                  <a:ea typeface="+mn-ea"/>
                                  <a:cs typeface="+mn-cs"/>
                                </a:rPr>
                                <m:t>𝛼</m:t>
                              </m:r>
                              <m:r>
                                <a:rPr lang="en-US" altLang="zh-TW" sz="900" b="0" kern="1200">
                                  <a:solidFill>
                                    <a:schemeClr val="tx1"/>
                                  </a:solidFill>
                                  <a:effectLst/>
                                  <a:latin typeface="Cambria Math" panose="02040503050406030204" pitchFamily="18" charset="0"/>
                                  <a:ea typeface="+mn-ea"/>
                                  <a:cs typeface="+mn-cs"/>
                                </a:rPr>
                                <m:t>=</m:t>
                              </m:r>
                              <m:r>
                                <a:rPr lang="en-US" altLang="zh-TW" sz="900" b="0" i="1" kern="1200">
                                  <a:solidFill>
                                    <a:schemeClr val="tx1"/>
                                  </a:solidFill>
                                  <a:effectLst/>
                                  <a:latin typeface="Cambria Math" panose="02040503050406030204" pitchFamily="18" charset="0"/>
                                  <a:ea typeface="+mn-ea"/>
                                  <a:cs typeface="+mn-cs"/>
                                </a:rPr>
                                <m:t>90</m:t>
                              </m:r>
                              <m:r>
                                <a:rPr lang="en-US" altLang="zh-TW" sz="900" b="0" kern="1200">
                                  <a:solidFill>
                                    <a:schemeClr val="tx1"/>
                                  </a:solidFill>
                                  <a:effectLst/>
                                  <a:latin typeface="Cambria Math" panose="02040503050406030204" pitchFamily="18" charset="0"/>
                                  <a:ea typeface="+mn-ea"/>
                                  <a:cs typeface="+mn-cs"/>
                                </a:rPr>
                                <m:t>°</m:t>
                              </m:r>
                            </m:oMath>
                          </a14:m>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(b) </a:t>
                          </a:r>
                          <a14:m>
                            <m:oMath xmlns:m="http://schemas.openxmlformats.org/officeDocument/2006/math">
                              <m:r>
                                <a:rPr lang="en-US" altLang="zh-TW" sz="900" b="0" i="1" kern="1200">
                                  <a:solidFill>
                                    <a:schemeClr val="tx1"/>
                                  </a:solidFill>
                                  <a:effectLst/>
                                  <a:latin typeface="Cambria Math" panose="02040503050406030204" pitchFamily="18" charset="0"/>
                                  <a:ea typeface="+mn-ea"/>
                                  <a:cs typeface="+mn-cs"/>
                                </a:rPr>
                                <m:t>𝛼</m:t>
                              </m:r>
                              <m:r>
                                <a:rPr lang="en-US" altLang="zh-TW" sz="900" b="0" kern="1200">
                                  <a:solidFill>
                                    <a:schemeClr val="tx1"/>
                                  </a:solidFill>
                                  <a:effectLst/>
                                  <a:latin typeface="Cambria Math" panose="02040503050406030204" pitchFamily="18" charset="0"/>
                                  <a:ea typeface="+mn-ea"/>
                                  <a:cs typeface="+mn-cs"/>
                                </a:rPr>
                                <m:t>=</m:t>
                              </m:r>
                              <m:r>
                                <a:rPr lang="en-US" altLang="zh-TW" sz="900" b="0" i="1" kern="1200">
                                  <a:solidFill>
                                    <a:schemeClr val="tx1"/>
                                  </a:solidFill>
                                  <a:effectLst/>
                                  <a:latin typeface="Cambria Math" panose="02040503050406030204" pitchFamily="18" charset="0"/>
                                  <a:ea typeface="+mn-ea"/>
                                  <a:cs typeface="+mn-cs"/>
                                </a:rPr>
                                <m:t>0</m:t>
                              </m:r>
                              <m:r>
                                <a:rPr lang="en-US" altLang="zh-TW" sz="900" b="0" kern="1200">
                                  <a:solidFill>
                                    <a:schemeClr val="tx1"/>
                                  </a:solidFill>
                                  <a:effectLst/>
                                  <a:latin typeface="Cambria Math" panose="02040503050406030204" pitchFamily="18" charset="0"/>
                                  <a:ea typeface="+mn-ea"/>
                                  <a:cs typeface="+mn-cs"/>
                                </a:rPr>
                                <m:t>°</m:t>
                              </m:r>
                            </m:oMath>
                          </a14:m>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6809324"/>
                      </a:ext>
                    </a:extLst>
                  </a:tr>
                  <a:tr h="2160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Surface displacement amplitudes versus </a:t>
                          </a:r>
                          <a14:m>
                            <m:oMath xmlns:m="http://schemas.openxmlformats.org/officeDocument/2006/math">
                              <m:r>
                                <a:rPr lang="en-US" altLang="zh-TW" sz="900" b="0" i="1" kern="1200">
                                  <a:solidFill>
                                    <a:schemeClr val="tx1"/>
                                  </a:solidFill>
                                  <a:effectLst/>
                                  <a:latin typeface="Cambria Math" panose="02040503050406030204" pitchFamily="18" charset="0"/>
                                  <a:ea typeface="+mn-ea"/>
                                  <a:cs typeface="+mn-cs"/>
                                </a:rPr>
                                <m:t>𝑥</m:t>
                              </m:r>
                              <m:r>
                                <a:rPr lang="en-US" altLang="zh-TW" sz="900" b="0" i="1" kern="1200">
                                  <a:solidFill>
                                    <a:schemeClr val="tx1"/>
                                  </a:solidFill>
                                  <a:effectLst/>
                                  <a:latin typeface="Cambria Math" panose="02040503050406030204" pitchFamily="18" charset="0"/>
                                  <a:ea typeface="+mn-ea"/>
                                  <a:cs typeface="+mn-cs"/>
                                </a:rPr>
                                <m:t>/</m:t>
                              </m:r>
                              <m:r>
                                <a:rPr lang="en-US" altLang="zh-TW" sz="900" b="0" i="1" kern="1200">
                                  <a:solidFill>
                                    <a:schemeClr val="tx1"/>
                                  </a:solidFill>
                                  <a:effectLst/>
                                  <a:latin typeface="Cambria Math" panose="02040503050406030204" pitchFamily="18" charset="0"/>
                                  <a:ea typeface="+mn-ea"/>
                                  <a:cs typeface="+mn-cs"/>
                                </a:rPr>
                                <m:t>𝑎</m:t>
                              </m:r>
                            </m:oMath>
                          </a14:m>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 for the dimensionless frequency </a:t>
                          </a:r>
                          <a14:m>
                            <m:oMath xmlns:m="http://schemas.openxmlformats.org/officeDocument/2006/math">
                              <m:r>
                                <a:rPr lang="en-US" altLang="zh-TW" sz="900" b="0" i="1" kern="1200" smtClean="0">
                                  <a:solidFill>
                                    <a:srgbClr val="FF0000"/>
                                  </a:solidFill>
                                  <a:effectLst/>
                                  <a:latin typeface="Cambria Math" panose="02040503050406030204" pitchFamily="18" charset="0"/>
                                  <a:ea typeface="+mn-ea"/>
                                  <a:cs typeface="+mn-cs"/>
                                </a:rPr>
                                <m:t>𝜂</m:t>
                              </m:r>
                              <m:r>
                                <a:rPr lang="en-US" altLang="zh-TW" sz="900" b="0" kern="1200">
                                  <a:solidFill>
                                    <a:srgbClr val="FF0000"/>
                                  </a:solidFill>
                                  <a:effectLst/>
                                  <a:latin typeface="Cambria Math" panose="02040503050406030204" pitchFamily="18" charset="0"/>
                                  <a:ea typeface="+mn-ea"/>
                                  <a:cs typeface="+mn-cs"/>
                                </a:rPr>
                                <m:t>=</m:t>
                              </m:r>
                              <m:r>
                                <a:rPr lang="en-US" altLang="zh-TW" sz="900" b="0" i="1" kern="1200" smtClean="0">
                                  <a:solidFill>
                                    <a:srgbClr val="FF0000"/>
                                  </a:solidFill>
                                  <a:effectLst/>
                                  <a:latin typeface="Cambria Math" panose="02040503050406030204" pitchFamily="18" charset="0"/>
                                  <a:ea typeface="+mn-ea"/>
                                  <a:cs typeface="+mn-cs"/>
                                </a:rPr>
                                <m:t>2</m:t>
                              </m:r>
                              <m:r>
                                <a:rPr lang="en-US" altLang="zh-TW" sz="900" b="0" kern="1200">
                                  <a:solidFill>
                                    <a:srgbClr val="FF0000"/>
                                  </a:solidFill>
                                  <a:effectLst/>
                                  <a:latin typeface="Cambria Math" panose="02040503050406030204" pitchFamily="18" charset="0"/>
                                  <a:ea typeface="+mn-ea"/>
                                  <a:cs typeface="+mn-cs"/>
                                </a:rPr>
                                <m:t>.</m:t>
                              </m:r>
                              <m:r>
                                <a:rPr lang="en-US" altLang="zh-TW" sz="900" b="0" i="1" kern="1200">
                                  <a:solidFill>
                                    <a:srgbClr val="FF0000"/>
                                  </a:solidFill>
                                  <a:effectLst/>
                                  <a:latin typeface="Cambria Math" panose="02040503050406030204" pitchFamily="18" charset="0"/>
                                  <a:ea typeface="+mn-ea"/>
                                  <a:cs typeface="+mn-cs"/>
                                </a:rPr>
                                <m:t>0</m:t>
                              </m:r>
                            </m:oMath>
                          </a14:m>
                          <a:endParaRPr lang="zh-TW" altLang="zh-TW" sz="900" b="0"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3022664"/>
                      </a:ext>
                    </a:extLst>
                  </a:tr>
                  <a:tr h="1485000">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7821337"/>
                      </a:ext>
                    </a:extLst>
                  </a:tr>
                  <a:tr h="21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(c) </a:t>
                          </a:r>
                          <a14:m>
                            <m:oMath xmlns:m="http://schemas.openxmlformats.org/officeDocument/2006/math">
                              <m:r>
                                <a:rPr lang="en-US" altLang="zh-TW" sz="900" b="0" i="1" kern="1200">
                                  <a:solidFill>
                                    <a:schemeClr val="tx1"/>
                                  </a:solidFill>
                                  <a:effectLst/>
                                  <a:latin typeface="Cambria Math" panose="02040503050406030204" pitchFamily="18" charset="0"/>
                                  <a:ea typeface="+mn-ea"/>
                                  <a:cs typeface="+mn-cs"/>
                                </a:rPr>
                                <m:t>𝛼</m:t>
                              </m:r>
                              <m:r>
                                <a:rPr lang="en-US" altLang="zh-TW" sz="900" b="0" kern="1200">
                                  <a:solidFill>
                                    <a:schemeClr val="tx1"/>
                                  </a:solidFill>
                                  <a:effectLst/>
                                  <a:latin typeface="Cambria Math" panose="02040503050406030204" pitchFamily="18" charset="0"/>
                                  <a:ea typeface="+mn-ea"/>
                                  <a:cs typeface="+mn-cs"/>
                                </a:rPr>
                                <m:t>=</m:t>
                              </m:r>
                              <m:r>
                                <a:rPr lang="en-US" altLang="zh-TW" sz="900" b="0" i="1" kern="1200" smtClean="0">
                                  <a:solidFill>
                                    <a:schemeClr val="tx1"/>
                                  </a:solidFill>
                                  <a:effectLst/>
                                  <a:latin typeface="Cambria Math" panose="02040503050406030204" pitchFamily="18" charset="0"/>
                                  <a:ea typeface="+mn-ea"/>
                                  <a:cs typeface="+mn-cs"/>
                                </a:rPr>
                                <m:t>3</m:t>
                              </m:r>
                              <m:r>
                                <a:rPr lang="en-US" altLang="zh-TW" sz="900" b="0" i="1" kern="1200">
                                  <a:solidFill>
                                    <a:schemeClr val="tx1"/>
                                  </a:solidFill>
                                  <a:effectLst/>
                                  <a:latin typeface="Cambria Math" panose="02040503050406030204" pitchFamily="18" charset="0"/>
                                  <a:ea typeface="+mn-ea"/>
                                  <a:cs typeface="+mn-cs"/>
                                </a:rPr>
                                <m:t>0</m:t>
                              </m:r>
                              <m:r>
                                <a:rPr lang="en-US" altLang="zh-TW" sz="900" b="0" kern="1200">
                                  <a:solidFill>
                                    <a:schemeClr val="tx1"/>
                                  </a:solidFill>
                                  <a:effectLst/>
                                  <a:latin typeface="Cambria Math" panose="02040503050406030204" pitchFamily="18" charset="0"/>
                                  <a:ea typeface="+mn-ea"/>
                                  <a:cs typeface="+mn-cs"/>
                                </a:rPr>
                                <m:t>°</m:t>
                              </m:r>
                            </m:oMath>
                          </a14:m>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Times New Roman" panose="02020603050405020304" pitchFamily="18" charset="0"/>
                              <a:ea typeface="+mn-ea"/>
                              <a:cs typeface="Times New Roman" panose="02020603050405020304" pitchFamily="18" charset="0"/>
                            </a:rPr>
                            <a:t>(d) </a:t>
                          </a:r>
                          <a14:m>
                            <m:oMath xmlns:m="http://schemas.openxmlformats.org/officeDocument/2006/math">
                              <m:r>
                                <a:rPr lang="en-US" altLang="zh-TW" sz="900" b="0" i="1" kern="1200">
                                  <a:solidFill>
                                    <a:schemeClr val="tx1"/>
                                  </a:solidFill>
                                  <a:effectLst/>
                                  <a:latin typeface="Cambria Math" panose="02040503050406030204" pitchFamily="18" charset="0"/>
                                  <a:ea typeface="+mn-ea"/>
                                  <a:cs typeface="+mn-cs"/>
                                </a:rPr>
                                <m:t>𝛼</m:t>
                              </m:r>
                              <m:r>
                                <a:rPr lang="en-US" altLang="zh-TW" sz="900" b="0" kern="1200">
                                  <a:solidFill>
                                    <a:schemeClr val="tx1"/>
                                  </a:solidFill>
                                  <a:effectLst/>
                                  <a:latin typeface="Cambria Math" panose="02040503050406030204" pitchFamily="18" charset="0"/>
                                  <a:ea typeface="+mn-ea"/>
                                  <a:cs typeface="+mn-cs"/>
                                </a:rPr>
                                <m:t>=</m:t>
                              </m:r>
                              <m:r>
                                <a:rPr lang="en-US" altLang="zh-TW" sz="900" b="0" i="1" kern="1200" smtClean="0">
                                  <a:solidFill>
                                    <a:schemeClr val="tx1"/>
                                  </a:solidFill>
                                  <a:effectLst/>
                                  <a:latin typeface="Cambria Math" panose="02040503050406030204" pitchFamily="18" charset="0"/>
                                  <a:ea typeface="+mn-ea"/>
                                  <a:cs typeface="+mn-cs"/>
                                </a:rPr>
                                <m:t>6</m:t>
                              </m:r>
                              <m:r>
                                <a:rPr lang="en-US" altLang="zh-TW" sz="900" b="0" i="1" kern="1200">
                                  <a:solidFill>
                                    <a:schemeClr val="tx1"/>
                                  </a:solidFill>
                                  <a:effectLst/>
                                  <a:latin typeface="Cambria Math" panose="02040503050406030204" pitchFamily="18" charset="0"/>
                                  <a:ea typeface="+mn-ea"/>
                                  <a:cs typeface="+mn-cs"/>
                                </a:rPr>
                                <m:t>0</m:t>
                              </m:r>
                              <m:r>
                                <a:rPr lang="en-US" altLang="zh-TW" sz="900" b="0" kern="1200">
                                  <a:solidFill>
                                    <a:schemeClr val="tx1"/>
                                  </a:solidFill>
                                  <a:effectLst/>
                                  <a:latin typeface="Cambria Math" panose="02040503050406030204" pitchFamily="18" charset="0"/>
                                  <a:ea typeface="+mn-ea"/>
                                  <a:cs typeface="+mn-cs"/>
                                </a:rPr>
                                <m:t>°</m:t>
                              </m:r>
                            </m:oMath>
                          </a14:m>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7163050"/>
                      </a:ext>
                    </a:extLst>
                  </a:tr>
                </a:tbl>
              </a:graphicData>
            </a:graphic>
          </p:graphicFrame>
        </mc:Choice>
        <mc:Fallback xmlns="">
          <p:graphicFrame>
            <p:nvGraphicFramePr>
              <p:cNvPr id="13" name="表格 12"/>
              <p:cNvGraphicFramePr>
                <a:graphicFrameLocks noGrp="1"/>
              </p:cNvGraphicFramePr>
              <p:nvPr>
                <p:extLst/>
              </p:nvPr>
            </p:nvGraphicFramePr>
            <p:xfrm>
              <a:off x="1843328" y="2121695"/>
              <a:ext cx="5486400" cy="38237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468576687"/>
                        </a:ext>
                      </a:extLst>
                    </a:gridCol>
                    <a:gridCol w="2743200">
                      <a:extLst>
                        <a:ext uri="{9D8B030D-6E8A-4147-A177-3AD203B41FA5}">
                          <a16:colId xmlns:a16="http://schemas.microsoft.com/office/drawing/2014/main" val="4216885937"/>
                        </a:ext>
                      </a:extLst>
                    </a:gridCol>
                  </a:tblGrid>
                  <a:tr h="205740">
                    <a:tc gridSpan="2">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1" t="-5882" r="-222" b="-1758824"/>
                          </a:stretch>
                        </a:blip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209795"/>
                      </a:ext>
                    </a:extLst>
                  </a:tr>
                  <a:tr h="1485000">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918762"/>
                      </a:ext>
                    </a:extLst>
                  </a:tr>
                  <a:tr h="216000">
                    <a:tc>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22" t="-800000" r="-100222" b="-911429"/>
                          </a:stretch>
                        </a:blipFill>
                      </a:tcPr>
                    </a:tc>
                    <a:tc>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444" t="-800000" r="-444" b="-911429"/>
                          </a:stretch>
                        </a:blipFill>
                      </a:tcPr>
                    </a:tc>
                    <a:extLst>
                      <a:ext uri="{0D108BD9-81ED-4DB2-BD59-A6C34878D82A}">
                        <a16:rowId xmlns:a16="http://schemas.microsoft.com/office/drawing/2014/main" val="436809324"/>
                      </a:ext>
                    </a:extLst>
                  </a:tr>
                  <a:tr h="216000">
                    <a:tc gridSpan="2">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1" t="-875000" r="-222" b="-786111"/>
                          </a:stretch>
                        </a:blip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3022664"/>
                      </a:ext>
                    </a:extLst>
                  </a:tr>
                  <a:tr h="1485000">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sz="9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7821337"/>
                      </a:ext>
                    </a:extLst>
                  </a:tr>
                  <a:tr h="216000">
                    <a:tc>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22" t="-1700000" r="-100222" b="-11429"/>
                          </a:stretch>
                        </a:blipFill>
                      </a:tcPr>
                    </a:tc>
                    <a:tc>
                      <a:txBody>
                        <a:bodyPr/>
                        <a:lstStyle/>
                        <a:p>
                          <a:endParaRPr lang="zh-TW"/>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444" t="-1700000" r="-444" b="-11429"/>
                          </a:stretch>
                        </a:blipFill>
                      </a:tcPr>
                    </a:tc>
                    <a:extLst>
                      <a:ext uri="{0D108BD9-81ED-4DB2-BD59-A6C34878D82A}">
                        <a16:rowId xmlns:a16="http://schemas.microsoft.com/office/drawing/2014/main" val="3207163050"/>
                      </a:ext>
                    </a:extLst>
                  </a:tr>
                </a:tbl>
              </a:graphicData>
            </a:graphic>
          </p:graphicFrame>
        </mc:Fallback>
      </mc:AlternateContent>
      <p:pic>
        <p:nvPicPr>
          <p:cNvPr id="16" name="圖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746" y="2353732"/>
            <a:ext cx="1393626" cy="1419394"/>
          </a:xfrm>
          <a:prstGeom prst="rect">
            <a:avLst/>
          </a:prstGeom>
        </p:spPr>
      </p:pic>
      <p:pic>
        <p:nvPicPr>
          <p:cNvPr id="17" name="圖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317" y="2353732"/>
            <a:ext cx="1395773" cy="1419394"/>
          </a:xfrm>
          <a:prstGeom prst="rect">
            <a:avLst/>
          </a:prstGeom>
        </p:spPr>
      </p:pic>
      <p:pic>
        <p:nvPicPr>
          <p:cNvPr id="18" name="圖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464" y="4295279"/>
            <a:ext cx="1393626" cy="1419394"/>
          </a:xfrm>
          <a:prstGeom prst="rect">
            <a:avLst/>
          </a:prstGeom>
        </p:spPr>
      </p:pic>
      <p:pic>
        <p:nvPicPr>
          <p:cNvPr id="19" name="圖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6746" y="4295279"/>
            <a:ext cx="1393626" cy="1419394"/>
          </a:xfrm>
          <a:prstGeom prst="rect">
            <a:avLst/>
          </a:prstGeom>
        </p:spPr>
      </p:pic>
      <p:pic>
        <p:nvPicPr>
          <p:cNvPr id="15" name="圖片 14">
            <a:extLst>
              <a:ext uri="{FF2B5EF4-FFF2-40B4-BE49-F238E27FC236}">
                <a16:creationId xmlns:a16="http://schemas.microsoft.com/office/drawing/2014/main" id="{0553CEBC-044A-4039-9A54-8EC04F94C71E}"/>
              </a:ext>
            </a:extLst>
          </p:cNvPr>
          <p:cNvPicPr>
            <a:picLocks noChangeAspect="1"/>
          </p:cNvPicPr>
          <p:nvPr/>
        </p:nvPicPr>
        <p:blipFill>
          <a:blip r:embed="rId8"/>
          <a:stretch>
            <a:fillRect/>
          </a:stretch>
        </p:blipFill>
        <p:spPr>
          <a:xfrm>
            <a:off x="7472844" y="4154509"/>
            <a:ext cx="1042506" cy="850466"/>
          </a:xfrm>
          <a:prstGeom prst="rect">
            <a:avLst/>
          </a:prstGeom>
        </p:spPr>
      </p:pic>
      <p:pic>
        <p:nvPicPr>
          <p:cNvPr id="20" name="圖片 19">
            <a:extLst>
              <a:ext uri="{FF2B5EF4-FFF2-40B4-BE49-F238E27FC236}">
                <a16:creationId xmlns:a16="http://schemas.microsoft.com/office/drawing/2014/main" id="{40CEDB8A-7AED-4924-B049-E93D3C1EFD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3318" y="1268199"/>
            <a:ext cx="1044793" cy="852752"/>
          </a:xfrm>
          <a:prstGeom prst="rect">
            <a:avLst/>
          </a:prstGeom>
        </p:spPr>
      </p:pic>
    </p:spTree>
    <p:extLst>
      <p:ext uri="{BB962C8B-B14F-4D97-AF65-F5344CB8AC3E}">
        <p14:creationId xmlns:p14="http://schemas.microsoft.com/office/powerpoint/2010/main" val="3127400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BIQM vs. </a:t>
            </a:r>
            <a:r>
              <a:rPr lang="en-US" altLang="zh-TW" dirty="0" err="1">
                <a:latin typeface="Times New Roman" panose="02020603050405020304" pitchFamily="18" charset="0"/>
                <a:cs typeface="Times New Roman" panose="02020603050405020304" pitchFamily="18" charset="0"/>
              </a:rPr>
              <a:t>Nyström</a:t>
            </a:r>
            <a:r>
              <a:rPr lang="en-US" altLang="zh-TW" dirty="0">
                <a:latin typeface="Times New Roman" panose="02020603050405020304" pitchFamily="18" charset="0"/>
                <a:cs typeface="Times New Roman" panose="02020603050405020304" pitchFamily="18" charset="0"/>
              </a:rPr>
              <a:t> method</a:t>
            </a:r>
          </a:p>
        </p:txBody>
      </p:sp>
      <p:sp>
        <p:nvSpPr>
          <p:cNvPr id="4" name="日期版面配置區 3"/>
          <p:cNvSpPr>
            <a:spLocks noGrp="1"/>
          </p:cNvSpPr>
          <p:nvPr>
            <p:ph type="dt" sz="half" idx="10"/>
          </p:nvPr>
        </p:nvSpPr>
        <p:spPr/>
        <p:txBody>
          <a:bodyPr/>
          <a:lstStyle/>
          <a:p>
            <a:r>
              <a:rPr lang="en-US" altLang="zh-TW"/>
              <a:t>2025/07/03</a:t>
            </a:r>
            <a:endParaRPr lang="zh-TW" altLang="en-US"/>
          </a:p>
        </p:txBody>
      </p:sp>
      <p:graphicFrame>
        <p:nvGraphicFramePr>
          <p:cNvPr id="3" name="表格 2">
            <a:extLst>
              <a:ext uri="{FF2B5EF4-FFF2-40B4-BE49-F238E27FC236}">
                <a16:creationId xmlns:a16="http://schemas.microsoft.com/office/drawing/2014/main" id="{5C77541C-FB96-4110-88BF-015C2A69568F}"/>
              </a:ext>
            </a:extLst>
          </p:cNvPr>
          <p:cNvGraphicFramePr>
            <a:graphicFrameLocks noGrp="1"/>
          </p:cNvGraphicFramePr>
          <p:nvPr/>
        </p:nvGraphicFramePr>
        <p:xfrm>
          <a:off x="1332000" y="2125266"/>
          <a:ext cx="6480000" cy="2552700"/>
        </p:xfrm>
        <a:graphic>
          <a:graphicData uri="http://schemas.openxmlformats.org/drawingml/2006/table">
            <a:tbl>
              <a:tblPr firstRow="1" bandRow="1">
                <a:tableStyleId>{5C22544A-7EE6-4342-B048-85BDC9FD1C3A}</a:tableStyleId>
              </a:tblPr>
              <a:tblGrid>
                <a:gridCol w="810000">
                  <a:extLst>
                    <a:ext uri="{9D8B030D-6E8A-4147-A177-3AD203B41FA5}">
                      <a16:colId xmlns:a16="http://schemas.microsoft.com/office/drawing/2014/main" val="3567409627"/>
                    </a:ext>
                  </a:extLst>
                </a:gridCol>
                <a:gridCol w="2835000">
                  <a:extLst>
                    <a:ext uri="{9D8B030D-6E8A-4147-A177-3AD203B41FA5}">
                      <a16:colId xmlns:a16="http://schemas.microsoft.com/office/drawing/2014/main" val="497832253"/>
                    </a:ext>
                  </a:extLst>
                </a:gridCol>
                <a:gridCol w="2835000">
                  <a:extLst>
                    <a:ext uri="{9D8B030D-6E8A-4147-A177-3AD203B41FA5}">
                      <a16:colId xmlns:a16="http://schemas.microsoft.com/office/drawing/2014/main" val="1750436803"/>
                    </a:ext>
                  </a:extLst>
                </a:gridCol>
              </a:tblGrid>
              <a:tr h="278130">
                <a:tc>
                  <a:txBody>
                    <a:bodyPr/>
                    <a:lstStyle/>
                    <a:p>
                      <a:pPr algn="ctr"/>
                      <a:endParaRPr lang="zh-TW" alt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BIQM</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altLang="zh-TW" sz="1400" dirty="0" err="1">
                          <a:solidFill>
                            <a:schemeClr val="tx1"/>
                          </a:solidFill>
                          <a:latin typeface="Times New Roman" panose="02020603050405020304" pitchFamily="18" charset="0"/>
                          <a:cs typeface="Times New Roman" panose="02020603050405020304" pitchFamily="18" charset="0"/>
                        </a:rPr>
                        <a:t>Nyström</a:t>
                      </a:r>
                      <a:r>
                        <a:rPr lang="en-US" altLang="zh-TW" sz="1400" dirty="0">
                          <a:solidFill>
                            <a:schemeClr val="tx1"/>
                          </a:solidFill>
                          <a:latin typeface="Times New Roman" panose="02020603050405020304" pitchFamily="18" charset="0"/>
                          <a:cs typeface="Times New Roman" panose="02020603050405020304" pitchFamily="18" charset="0"/>
                        </a:rPr>
                        <a:t> method</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97057216"/>
                  </a:ext>
                </a:extLst>
              </a:tr>
              <a:tr h="480060">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Same</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Boundary integral equation                           Linear algebraic equation</a:t>
                      </a:r>
                    </a:p>
                    <a:p>
                      <a:pPr algn="ctr"/>
                      <a:r>
                        <a:rPr lang="en-US" altLang="zh-TW" sz="1400" dirty="0">
                          <a:solidFill>
                            <a:schemeClr val="tx1"/>
                          </a:solidFill>
                          <a:latin typeface="Times New Roman" panose="02020603050405020304" pitchFamily="18" charset="0"/>
                          <a:cs typeface="Times New Roman" panose="02020603050405020304" pitchFamily="18" charset="0"/>
                        </a:rPr>
                        <a:t>quadrature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ctr"/>
                      <a:endParaRPr lang="zh-TW" altLang="en-US"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58430635"/>
                  </a:ext>
                </a:extLst>
              </a:tr>
              <a:tr h="1508760">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Different</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Singular integral</a:t>
                      </a:r>
                    </a:p>
                    <a:p>
                      <a:pPr algn="ctr"/>
                      <a:endParaRPr lang="en-US" altLang="zh-TW" sz="1400" dirty="0">
                        <a:solidFill>
                          <a:schemeClr val="tx1"/>
                        </a:solidFill>
                        <a:latin typeface="Times New Roman" panose="02020603050405020304" pitchFamily="18" charset="0"/>
                        <a:cs typeface="Times New Roman" panose="02020603050405020304" pitchFamily="18" charset="0"/>
                      </a:endParaRPr>
                    </a:p>
                    <a:p>
                      <a:pPr algn="ctr"/>
                      <a:endParaRPr lang="en-US" altLang="zh-TW" sz="1400" dirty="0">
                        <a:solidFill>
                          <a:schemeClr val="tx1"/>
                        </a:solidFill>
                        <a:latin typeface="Times New Roman" panose="02020603050405020304" pitchFamily="18" charset="0"/>
                        <a:cs typeface="Times New Roman" panose="02020603050405020304" pitchFamily="18" charset="0"/>
                      </a:endParaRPr>
                    </a:p>
                    <a:p>
                      <a:pPr algn="ctr"/>
                      <a:endParaRPr lang="en-US" altLang="zh-TW" sz="1400" dirty="0">
                        <a:solidFill>
                          <a:schemeClr val="tx1"/>
                        </a:solidFill>
                        <a:latin typeface="Times New Roman" panose="02020603050405020304" pitchFamily="18" charset="0"/>
                        <a:cs typeface="Times New Roman" panose="02020603050405020304" pitchFamily="18" charset="0"/>
                      </a:endParaRPr>
                    </a:p>
                    <a:p>
                      <a:pPr algn="ctr"/>
                      <a:endParaRPr lang="en-US" altLang="zh-TW" sz="1400" dirty="0">
                        <a:solidFill>
                          <a:schemeClr val="tx1"/>
                        </a:solidFill>
                        <a:latin typeface="Times New Roman" panose="02020603050405020304" pitchFamily="18" charset="0"/>
                        <a:cs typeface="Times New Roman" panose="02020603050405020304" pitchFamily="18" charset="0"/>
                      </a:endParaRPr>
                    </a:p>
                    <a:p>
                      <a:pPr algn="ctr"/>
                      <a:r>
                        <a:rPr lang="en-US" altLang="zh-TW" sz="1400" dirty="0">
                          <a:solidFill>
                            <a:schemeClr val="tx1"/>
                          </a:solidFill>
                          <a:latin typeface="Times New Roman" panose="02020603050405020304" pitchFamily="18" charset="0"/>
                          <a:cs typeface="Times New Roman" panose="02020603050405020304" pitchFamily="18" charset="0"/>
                        </a:rPr>
                        <a:t>Adaptive exact solution</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Special weight coefficients</a:t>
                      </a:r>
                    </a:p>
                    <a:p>
                      <a:pPr algn="ctr"/>
                      <a:endParaRPr lang="en-US" altLang="zh-TW" sz="1400" dirty="0">
                        <a:solidFill>
                          <a:schemeClr val="tx1"/>
                        </a:solidFill>
                        <a:latin typeface="Times New Roman" panose="02020603050405020304" pitchFamily="18" charset="0"/>
                        <a:cs typeface="Times New Roman" panose="02020603050405020304" pitchFamily="18" charset="0"/>
                      </a:endParaRPr>
                    </a:p>
                    <a:p>
                      <a:pPr algn="ctr"/>
                      <a:endParaRPr lang="en-US" altLang="zh-TW" sz="1400" dirty="0">
                        <a:solidFill>
                          <a:schemeClr val="tx1"/>
                        </a:solidFill>
                        <a:latin typeface="Times New Roman" panose="02020603050405020304" pitchFamily="18" charset="0"/>
                        <a:cs typeface="Times New Roman" panose="02020603050405020304" pitchFamily="18" charset="0"/>
                      </a:endParaRPr>
                    </a:p>
                    <a:p>
                      <a:pPr algn="ctr"/>
                      <a:r>
                        <a:rPr lang="en-US" altLang="zh-TW" sz="1400" dirty="0">
                          <a:solidFill>
                            <a:schemeClr val="tx1"/>
                          </a:solidFill>
                          <a:latin typeface="Times New Roman" panose="02020603050405020304" pitchFamily="18" charset="0"/>
                          <a:cs typeface="Times New Roman" panose="02020603050405020304" pitchFamily="18" charset="0"/>
                        </a:rPr>
                        <a:t>For</a:t>
                      </a:r>
                      <a:r>
                        <a:rPr lang="en-US" altLang="zh-TW" sz="1400" baseline="0" dirty="0">
                          <a:solidFill>
                            <a:schemeClr val="tx1"/>
                          </a:solidFill>
                          <a:latin typeface="Times New Roman" panose="02020603050405020304" pitchFamily="18" charset="0"/>
                          <a:cs typeface="Times New Roman" panose="02020603050405020304" pitchFamily="18" charset="0"/>
                        </a:rPr>
                        <a:t> </a:t>
                      </a:r>
                      <a:r>
                        <a:rPr lang="en-US" altLang="zh-TW" sz="1400" b="1" baseline="0" dirty="0">
                          <a:solidFill>
                            <a:schemeClr val="tx1"/>
                          </a:solidFill>
                          <a:latin typeface="Times New Roman" panose="02020603050405020304" pitchFamily="18" charset="0"/>
                          <a:cs typeface="Times New Roman" panose="02020603050405020304" pitchFamily="18" charset="0"/>
                        </a:rPr>
                        <a:t>smooth boundary</a:t>
                      </a:r>
                      <a:r>
                        <a:rPr lang="en-US" altLang="zh-TW" sz="1400" baseline="0" dirty="0">
                          <a:solidFill>
                            <a:schemeClr val="tx1"/>
                          </a:solidFill>
                          <a:latin typeface="Times New Roman" panose="02020603050405020304" pitchFamily="18" charset="0"/>
                          <a:cs typeface="Times New Roman" panose="02020603050405020304" pitchFamily="18" charset="0"/>
                        </a:rPr>
                        <a:t>, </a:t>
                      </a:r>
                      <a:r>
                        <a:rPr lang="en-US" altLang="zh-TW" sz="1400" b="1" baseline="0" dirty="0">
                          <a:solidFill>
                            <a:schemeClr val="tx1"/>
                          </a:solidFill>
                          <a:latin typeface="Times New Roman" panose="02020603050405020304" pitchFamily="18" charset="0"/>
                          <a:cs typeface="Times New Roman" panose="02020603050405020304" pitchFamily="18" charset="0"/>
                        </a:rPr>
                        <a:t>non-smooth boundary</a:t>
                      </a:r>
                      <a:r>
                        <a:rPr lang="en-US" altLang="zh-TW" sz="1400" baseline="0" dirty="0">
                          <a:solidFill>
                            <a:schemeClr val="tx1"/>
                          </a:solidFill>
                          <a:latin typeface="Times New Roman" panose="02020603050405020304" pitchFamily="18" charset="0"/>
                          <a:cs typeface="Times New Roman" panose="02020603050405020304" pitchFamily="18" charset="0"/>
                        </a:rPr>
                        <a:t>, </a:t>
                      </a:r>
                      <a:r>
                        <a:rPr lang="en-US" altLang="zh-TW" sz="1400" b="1" baseline="0" dirty="0">
                          <a:solidFill>
                            <a:schemeClr val="tx1"/>
                          </a:solidFill>
                          <a:latin typeface="Times New Roman" panose="02020603050405020304" pitchFamily="18" charset="0"/>
                          <a:cs typeface="Times New Roman" panose="02020603050405020304" pitchFamily="18" charset="0"/>
                        </a:rPr>
                        <a:t>corner smooth boundary </a:t>
                      </a:r>
                      <a:r>
                        <a:rPr lang="en-US" altLang="zh-TW" sz="1400" baseline="0" dirty="0">
                          <a:solidFill>
                            <a:schemeClr val="tx1"/>
                          </a:solidFill>
                          <a:latin typeface="Times New Roman" panose="02020603050405020304" pitchFamily="18" charset="0"/>
                          <a:cs typeface="Times New Roman" panose="02020603050405020304" pitchFamily="18" charset="0"/>
                        </a:rPr>
                        <a:t>and </a:t>
                      </a:r>
                      <a:r>
                        <a:rPr lang="en-US" altLang="zh-TW" sz="1400" b="1" baseline="0" dirty="0">
                          <a:solidFill>
                            <a:schemeClr val="tx1"/>
                          </a:solidFill>
                          <a:latin typeface="Times New Roman" panose="02020603050405020304" pitchFamily="18" charset="0"/>
                          <a:cs typeface="Times New Roman" panose="02020603050405020304" pitchFamily="18" charset="0"/>
                        </a:rPr>
                        <a:t>piece-wise smooth boundary</a:t>
                      </a:r>
                    </a:p>
                    <a:p>
                      <a:pPr algn="ctr"/>
                      <a:endParaRPr lang="zh-TW" alt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69461146"/>
                  </a:ext>
                </a:extLst>
              </a:tr>
            </a:tbl>
          </a:graphicData>
        </a:graphic>
      </p:graphicFrame>
      <p:sp>
        <p:nvSpPr>
          <p:cNvPr id="5" name="箭號: 向右 4">
            <a:extLst>
              <a:ext uri="{FF2B5EF4-FFF2-40B4-BE49-F238E27FC236}">
                <a16:creationId xmlns:a16="http://schemas.microsoft.com/office/drawing/2014/main" id="{85AC2F10-4702-45FE-92E9-212AC62150DE}"/>
              </a:ext>
            </a:extLst>
          </p:cNvPr>
          <p:cNvSpPr/>
          <p:nvPr/>
        </p:nvSpPr>
        <p:spPr>
          <a:xfrm>
            <a:off x="4572000" y="2494321"/>
            <a:ext cx="958646" cy="1327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下 9">
            <a:extLst>
              <a:ext uri="{FF2B5EF4-FFF2-40B4-BE49-F238E27FC236}">
                <a16:creationId xmlns:a16="http://schemas.microsoft.com/office/drawing/2014/main" id="{96B5CD7C-E6C5-4B3F-85FC-B5E965DB958F}"/>
              </a:ext>
            </a:extLst>
          </p:cNvPr>
          <p:cNvSpPr/>
          <p:nvPr/>
        </p:nvSpPr>
        <p:spPr>
          <a:xfrm>
            <a:off x="3451123" y="3337744"/>
            <a:ext cx="287594" cy="6470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50526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7F0CCEFF-CFB2-4FC7-A84F-BDF85D04B3C2}"/>
              </a:ext>
            </a:extLst>
          </p:cNvPr>
          <p:cNvSpPr>
            <a:spLocks noGrp="1"/>
          </p:cNvSpPr>
          <p:nvPr>
            <p:ph type="dt" sz="half" idx="10"/>
          </p:nvPr>
        </p:nvSpPr>
        <p:spPr/>
        <p:txBody>
          <a:bodyPr/>
          <a:lstStyle/>
          <a:p>
            <a:r>
              <a:rPr lang="en-US" altLang="zh-TW"/>
              <a:t>2025/07/03</a:t>
            </a:r>
            <a:endParaRPr lang="zh-TW" altLang="en-US"/>
          </a:p>
        </p:txBody>
      </p:sp>
      <p:sp>
        <p:nvSpPr>
          <p:cNvPr id="6" name="標題 1">
            <a:extLst>
              <a:ext uri="{FF2B5EF4-FFF2-40B4-BE49-F238E27FC236}">
                <a16:creationId xmlns:a16="http://schemas.microsoft.com/office/drawing/2014/main" id="{00F59780-34BD-4C37-96B9-2BFC90CDE25F}"/>
              </a:ext>
            </a:extLst>
          </p:cNvPr>
          <p:cNvSpPr>
            <a:spLocks noGrp="1"/>
          </p:cNvSpPr>
          <p:nvPr>
            <p:ph type="title"/>
          </p:nvPr>
        </p:nvSpPr>
        <p:spPr>
          <a:xfrm>
            <a:off x="628650" y="1131094"/>
            <a:ext cx="7886700" cy="994172"/>
          </a:xfrm>
        </p:spPr>
        <p:txBody>
          <a:bodyPr>
            <a:normAutofit fontScale="90000"/>
          </a:bodyPr>
          <a:lstStyle/>
          <a:p>
            <a:r>
              <a:rPr lang="en-US" altLang="zh-TW" dirty="0">
                <a:latin typeface="Times New Roman" panose="02020603050405020304" pitchFamily="18" charset="0"/>
                <a:cs typeface="Times New Roman" panose="02020603050405020304" pitchFamily="18" charset="0"/>
              </a:rPr>
              <a:t>Convergence test of Isosceles triangular hill</a:t>
            </a:r>
          </a:p>
        </p:txBody>
      </p:sp>
      <p:pic>
        <p:nvPicPr>
          <p:cNvPr id="2" name="圖片 1">
            <a:extLst>
              <a:ext uri="{FF2B5EF4-FFF2-40B4-BE49-F238E27FC236}">
                <a16:creationId xmlns:a16="http://schemas.microsoft.com/office/drawing/2014/main" id="{D67F9A79-6E64-4E47-90EA-20C05FA40A47}"/>
              </a:ext>
            </a:extLst>
          </p:cNvPr>
          <p:cNvPicPr>
            <a:picLocks noChangeAspect="1"/>
          </p:cNvPicPr>
          <p:nvPr/>
        </p:nvPicPr>
        <p:blipFill>
          <a:blip r:embed="rId2"/>
          <a:stretch>
            <a:fillRect/>
          </a:stretch>
        </p:blipFill>
        <p:spPr>
          <a:xfrm>
            <a:off x="628650" y="2125266"/>
            <a:ext cx="1120544" cy="1118092"/>
          </a:xfrm>
          <a:prstGeom prst="rect">
            <a:avLst/>
          </a:prstGeom>
        </p:spPr>
      </p:pic>
      <p:pic>
        <p:nvPicPr>
          <p:cNvPr id="30" name="圖片 29">
            <a:extLst>
              <a:ext uri="{FF2B5EF4-FFF2-40B4-BE49-F238E27FC236}">
                <a16:creationId xmlns:a16="http://schemas.microsoft.com/office/drawing/2014/main" id="{E02E0AA2-3211-41E6-AB77-9622ACF5AE01}"/>
              </a:ext>
            </a:extLst>
          </p:cNvPr>
          <p:cNvPicPr>
            <a:picLocks noChangeAspect="1"/>
          </p:cNvPicPr>
          <p:nvPr/>
        </p:nvPicPr>
        <p:blipFill>
          <a:blip r:embed="rId3"/>
          <a:stretch>
            <a:fillRect/>
          </a:stretch>
        </p:blipFill>
        <p:spPr>
          <a:xfrm>
            <a:off x="3303087" y="2236162"/>
            <a:ext cx="3154864" cy="2385676"/>
          </a:xfrm>
          <a:prstGeom prst="rect">
            <a:avLst/>
          </a:prstGeom>
        </p:spPr>
      </p:pic>
      <p:grpSp>
        <p:nvGrpSpPr>
          <p:cNvPr id="31" name="群組 30">
            <a:extLst>
              <a:ext uri="{FF2B5EF4-FFF2-40B4-BE49-F238E27FC236}">
                <a16:creationId xmlns:a16="http://schemas.microsoft.com/office/drawing/2014/main" id="{ED79318A-8A61-4778-BE46-05A7FD61796D}"/>
              </a:ext>
            </a:extLst>
          </p:cNvPr>
          <p:cNvGrpSpPr/>
          <p:nvPr/>
        </p:nvGrpSpPr>
        <p:grpSpPr>
          <a:xfrm>
            <a:off x="4882086" y="3029608"/>
            <a:ext cx="1467486" cy="889352"/>
            <a:chOff x="7377660" y="720055"/>
            <a:chExt cx="3285533" cy="1875453"/>
          </a:xfrm>
        </p:grpSpPr>
        <p:grpSp>
          <p:nvGrpSpPr>
            <p:cNvPr id="32" name="群組 31">
              <a:extLst>
                <a:ext uri="{FF2B5EF4-FFF2-40B4-BE49-F238E27FC236}">
                  <a16:creationId xmlns:a16="http://schemas.microsoft.com/office/drawing/2014/main" id="{C48EB783-C94D-4BFF-BA8E-442360486371}"/>
                </a:ext>
              </a:extLst>
            </p:cNvPr>
            <p:cNvGrpSpPr/>
            <p:nvPr/>
          </p:nvGrpSpPr>
          <p:grpSpPr>
            <a:xfrm>
              <a:off x="7719998" y="1269484"/>
              <a:ext cx="2400659" cy="690030"/>
              <a:chOff x="1959429" y="1480229"/>
              <a:chExt cx="5904684" cy="1800000"/>
            </a:xfrm>
          </p:grpSpPr>
          <p:cxnSp>
            <p:nvCxnSpPr>
              <p:cNvPr id="39" name="直線接點 38">
                <a:extLst>
                  <a:ext uri="{FF2B5EF4-FFF2-40B4-BE49-F238E27FC236}">
                    <a16:creationId xmlns:a16="http://schemas.microsoft.com/office/drawing/2014/main" id="{A71EEBA3-FE00-4081-B665-095650915E68}"/>
                  </a:ext>
                </a:extLst>
              </p:cNvPr>
              <p:cNvCxnSpPr/>
              <p:nvPr/>
            </p:nvCxnSpPr>
            <p:spPr>
              <a:xfrm>
                <a:off x="1959429" y="3280229"/>
                <a:ext cx="18723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E691D891-1CF6-4889-B5B4-3FB11C088060}"/>
                  </a:ext>
                </a:extLst>
              </p:cNvPr>
              <p:cNvCxnSpPr/>
              <p:nvPr/>
            </p:nvCxnSpPr>
            <p:spPr>
              <a:xfrm flipV="1">
                <a:off x="3831771" y="1480229"/>
                <a:ext cx="1080000" cy="180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C1345695-F985-43F0-A0FF-A38B04849215}"/>
                  </a:ext>
                </a:extLst>
              </p:cNvPr>
              <p:cNvCxnSpPr/>
              <p:nvPr/>
            </p:nvCxnSpPr>
            <p:spPr>
              <a:xfrm>
                <a:off x="4911772" y="1480230"/>
                <a:ext cx="1080000" cy="1799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7CE5100C-77D2-4C9A-B33B-0066FC0DC057}"/>
                  </a:ext>
                </a:extLst>
              </p:cNvPr>
              <p:cNvCxnSpPr/>
              <p:nvPr/>
            </p:nvCxnSpPr>
            <p:spPr>
              <a:xfrm>
                <a:off x="5991771" y="3280229"/>
                <a:ext cx="18723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橢圓 32">
              <a:extLst>
                <a:ext uri="{FF2B5EF4-FFF2-40B4-BE49-F238E27FC236}">
                  <a16:creationId xmlns:a16="http://schemas.microsoft.com/office/drawing/2014/main" id="{24455BD1-A4D7-4CF7-A796-6D472FCB07ED}"/>
                </a:ext>
              </a:extLst>
            </p:cNvPr>
            <p:cNvSpPr/>
            <p:nvPr/>
          </p:nvSpPr>
          <p:spPr>
            <a:xfrm>
              <a:off x="8073616" y="1932514"/>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橢圓 33">
              <a:extLst>
                <a:ext uri="{FF2B5EF4-FFF2-40B4-BE49-F238E27FC236}">
                  <a16:creationId xmlns:a16="http://schemas.microsoft.com/office/drawing/2014/main" id="{5DD1587D-C53B-4882-9E9D-DE5E882273D0}"/>
                </a:ext>
              </a:extLst>
            </p:cNvPr>
            <p:cNvSpPr/>
            <p:nvPr/>
          </p:nvSpPr>
          <p:spPr>
            <a:xfrm>
              <a:off x="9709203" y="1932514"/>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a:extLst>
                <a:ext uri="{FF2B5EF4-FFF2-40B4-BE49-F238E27FC236}">
                  <a16:creationId xmlns:a16="http://schemas.microsoft.com/office/drawing/2014/main" id="{AB1DF93F-4379-4F6D-8918-8306F71E8244}"/>
                </a:ext>
              </a:extLst>
            </p:cNvPr>
            <p:cNvSpPr/>
            <p:nvPr/>
          </p:nvSpPr>
          <p:spPr>
            <a:xfrm>
              <a:off x="8893328" y="1240180"/>
              <a:ext cx="54000" cy="54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75648EF8-4632-4B8D-A36E-F2B81EF3F2F5}"/>
                    </a:ext>
                  </a:extLst>
                </p:cNvPr>
                <p:cNvSpPr txBox="1"/>
                <p:nvPr/>
              </p:nvSpPr>
              <p:spPr>
                <a:xfrm>
                  <a:off x="7377660" y="2011376"/>
                  <a:ext cx="1661680" cy="584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(−2,0)</m:t>
                        </m:r>
                      </m:oMath>
                    </m:oMathPara>
                  </a14:m>
                  <a:endParaRPr lang="zh-TW" altLang="en-US" dirty="0"/>
                </a:p>
              </p:txBody>
            </p:sp>
          </mc:Choice>
          <mc:Fallback xmlns="">
            <p:sp>
              <p:nvSpPr>
                <p:cNvPr id="36" name="文字方塊 35">
                  <a:extLst>
                    <a:ext uri="{FF2B5EF4-FFF2-40B4-BE49-F238E27FC236}">
                      <a16:creationId xmlns:a16="http://schemas.microsoft.com/office/drawing/2014/main" id="{75648EF8-4632-4B8D-A36E-F2B81EF3F2F5}"/>
                    </a:ext>
                  </a:extLst>
                </p:cNvPr>
                <p:cNvSpPr txBox="1">
                  <a:spLocks noRot="1" noChangeAspect="1" noMove="1" noResize="1" noEditPoints="1" noAdjustHandles="1" noChangeArrowheads="1" noChangeShapeType="1" noTextEdit="1"/>
                </p:cNvSpPr>
                <p:nvPr/>
              </p:nvSpPr>
              <p:spPr>
                <a:xfrm>
                  <a:off x="7377660" y="2011376"/>
                  <a:ext cx="1661680" cy="584132"/>
                </a:xfrm>
                <a:prstGeom prst="rect">
                  <a:avLst/>
                </a:prstGeom>
                <a:blipFill>
                  <a:blip r:embed="rId4"/>
                  <a:stretch>
                    <a:fillRect l="-9836" r="-9836" b="-369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61319FC8-66C2-4517-83E0-295423A52A00}"/>
                    </a:ext>
                  </a:extLst>
                </p:cNvPr>
                <p:cNvSpPr txBox="1"/>
                <p:nvPr/>
              </p:nvSpPr>
              <p:spPr>
                <a:xfrm>
                  <a:off x="9389117" y="2002821"/>
                  <a:ext cx="1274076" cy="584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(2,0)</m:t>
                        </m:r>
                      </m:oMath>
                    </m:oMathPara>
                  </a14:m>
                  <a:endParaRPr lang="zh-TW" altLang="en-US" dirty="0"/>
                </a:p>
              </p:txBody>
            </p:sp>
          </mc:Choice>
          <mc:Fallback xmlns="">
            <p:sp>
              <p:nvSpPr>
                <p:cNvPr id="37" name="文字方塊 36">
                  <a:extLst>
                    <a:ext uri="{FF2B5EF4-FFF2-40B4-BE49-F238E27FC236}">
                      <a16:creationId xmlns:a16="http://schemas.microsoft.com/office/drawing/2014/main" id="{61319FC8-66C2-4517-83E0-295423A52A00}"/>
                    </a:ext>
                  </a:extLst>
                </p:cNvPr>
                <p:cNvSpPr txBox="1">
                  <a:spLocks noRot="1" noChangeAspect="1" noMove="1" noResize="1" noEditPoints="1" noAdjustHandles="1" noChangeArrowheads="1" noChangeShapeType="1" noTextEdit="1"/>
                </p:cNvSpPr>
                <p:nvPr/>
              </p:nvSpPr>
              <p:spPr>
                <a:xfrm>
                  <a:off x="9389117" y="2002821"/>
                  <a:ext cx="1274076" cy="584132"/>
                </a:xfrm>
                <a:prstGeom prst="rect">
                  <a:avLst/>
                </a:prstGeom>
                <a:blipFill>
                  <a:blip r:embed="rId5"/>
                  <a:stretch>
                    <a:fillRect l="-12766" r="-12766" b="-4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4F749900-07F5-4861-83FB-8BE957701F8F}"/>
                    </a:ext>
                  </a:extLst>
                </p:cNvPr>
                <p:cNvSpPr txBox="1"/>
                <p:nvPr/>
              </p:nvSpPr>
              <p:spPr>
                <a:xfrm>
                  <a:off x="8400249" y="720055"/>
                  <a:ext cx="1369110" cy="584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(0,</m:t>
                        </m:r>
                        <m:r>
                          <a:rPr lang="en-US" altLang="zh-TW" b="0" i="1" smtClean="0">
                            <a:latin typeface="Cambria Math" panose="02040503050406030204" pitchFamily="18" charset="0"/>
                          </a:rPr>
                          <m:t>h</m:t>
                        </m:r>
                        <m:r>
                          <a:rPr lang="en-US" altLang="zh-TW" b="0" i="1" smtClean="0">
                            <a:latin typeface="Cambria Math" panose="02040503050406030204" pitchFamily="18" charset="0"/>
                          </a:rPr>
                          <m:t>)</m:t>
                        </m:r>
                      </m:oMath>
                    </m:oMathPara>
                  </a14:m>
                  <a:endParaRPr lang="zh-TW" altLang="en-US" dirty="0"/>
                </a:p>
              </p:txBody>
            </p:sp>
          </mc:Choice>
          <mc:Fallback xmlns="">
            <p:sp>
              <p:nvSpPr>
                <p:cNvPr id="38" name="文字方塊 37">
                  <a:extLst>
                    <a:ext uri="{FF2B5EF4-FFF2-40B4-BE49-F238E27FC236}">
                      <a16:creationId xmlns:a16="http://schemas.microsoft.com/office/drawing/2014/main" id="{4F749900-07F5-4861-83FB-8BE957701F8F}"/>
                    </a:ext>
                  </a:extLst>
                </p:cNvPr>
                <p:cNvSpPr txBox="1">
                  <a:spLocks noRot="1" noChangeAspect="1" noMove="1" noResize="1" noEditPoints="1" noAdjustHandles="1" noChangeArrowheads="1" noChangeShapeType="1" noTextEdit="1"/>
                </p:cNvSpPr>
                <p:nvPr/>
              </p:nvSpPr>
              <p:spPr>
                <a:xfrm>
                  <a:off x="8400249" y="720055"/>
                  <a:ext cx="1369110" cy="584132"/>
                </a:xfrm>
                <a:prstGeom prst="rect">
                  <a:avLst/>
                </a:prstGeom>
                <a:blipFill>
                  <a:blip r:embed="rId6"/>
                  <a:stretch>
                    <a:fillRect l="-12000" r="-12000" b="-40000"/>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4A72A44F-0F04-4D71-8C09-6E7688D46AF0}"/>
                  </a:ext>
                </a:extLst>
              </p:cNvPr>
              <p:cNvSpPr/>
              <p:nvPr/>
            </p:nvSpPr>
            <p:spPr>
              <a:xfrm>
                <a:off x="309306" y="3421917"/>
                <a:ext cx="2620461"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cs typeface="Times New Roman" panose="02020603050405020304" pitchFamily="18" charset="0"/>
                        </a:rPr>
                        <m:t>h</m:t>
                      </m:r>
                      <m:r>
                        <a:rPr lang="en-US" altLang="zh-TW" i="1" smtClean="0">
                          <a:latin typeface="Cambria Math" panose="02040503050406030204" pitchFamily="18" charset="0"/>
                          <a:cs typeface="Times New Roman" panose="02020603050405020304" pitchFamily="18" charset="0"/>
                        </a:rPr>
                        <m:t>/</m:t>
                      </m:r>
                      <m:r>
                        <a:rPr lang="en-US" altLang="zh-TW" i="1" smtClean="0">
                          <a:latin typeface="Cambria Math" panose="02040503050406030204" pitchFamily="18" charset="0"/>
                          <a:cs typeface="Times New Roman" panose="02020603050405020304" pitchFamily="18" charset="0"/>
                        </a:rPr>
                        <m:t>𝑎</m:t>
                      </m:r>
                      <m:r>
                        <a:rPr lang="en-US" altLang="zh-TW">
                          <a:latin typeface="Cambria Math" panose="02040503050406030204" pitchFamily="18" charset="0"/>
                          <a:cs typeface="Times New Roman" panose="02020603050405020304" pitchFamily="18" charset="0"/>
                        </a:rPr>
                        <m:t>=0.4,</m:t>
                      </m:r>
                      <m:r>
                        <a:rPr lang="zh-TW" altLang="en-US" i="1">
                          <a:latin typeface="Cambria Math" panose="02040503050406030204" pitchFamily="18" charset="0"/>
                          <a:cs typeface="Times New Roman" panose="02020603050405020304" pitchFamily="18" charset="0"/>
                        </a:rPr>
                        <m:t>𝜂</m:t>
                      </m:r>
                      <m:r>
                        <a:rPr lang="en-US" altLang="zh-TW" i="1">
                          <a:latin typeface="Cambria Math" panose="02040503050406030204" pitchFamily="18" charset="0"/>
                          <a:cs typeface="Times New Roman" panose="02020603050405020304" pitchFamily="18" charset="0"/>
                        </a:rPr>
                        <m:t>=5,</m:t>
                      </m:r>
                      <m:r>
                        <a:rPr lang="zh-TW" altLang="en-US" i="1">
                          <a:latin typeface="Cambria Math" panose="02040503050406030204" pitchFamily="18" charset="0"/>
                          <a:cs typeface="Times New Roman" panose="02020603050405020304" pitchFamily="18" charset="0"/>
                        </a:rPr>
                        <m:t>𝛼</m:t>
                      </m:r>
                      <m:r>
                        <a:rPr lang="en-US" altLang="zh-TW" i="1">
                          <a:latin typeface="Cambria Math" panose="02040503050406030204" pitchFamily="18" charset="0"/>
                          <a:cs typeface="Times New Roman" panose="02020603050405020304" pitchFamily="18" charset="0"/>
                        </a:rPr>
                        <m:t>=</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cs typeface="Times New Roman" panose="02020603050405020304" pitchFamily="18" charset="0"/>
                            </a:rPr>
                            <m:t>0</m:t>
                          </m:r>
                        </m:e>
                        <m:sup>
                          <m:r>
                            <a:rPr lang="en-US" altLang="zh-TW" i="1">
                              <a:latin typeface="Cambria Math" panose="02040503050406030204" pitchFamily="18" charset="0"/>
                              <a:ea typeface="Cambria Math" panose="02040503050406030204" pitchFamily="18" charset="0"/>
                              <a:cs typeface="Times New Roman" panose="02020603050405020304" pitchFamily="18" charset="0"/>
                            </a:rPr>
                            <m:t>°</m:t>
                          </m:r>
                        </m:sup>
                      </m:sSup>
                    </m:oMath>
                  </m:oMathPara>
                </a14:m>
                <a:endParaRPr lang="zh-TW" altLang="en-US" dirty="0"/>
              </a:p>
            </p:txBody>
          </p:sp>
        </mc:Choice>
        <mc:Fallback xmlns="">
          <p:sp>
            <p:nvSpPr>
              <p:cNvPr id="3" name="矩形 2">
                <a:extLst>
                  <a:ext uri="{FF2B5EF4-FFF2-40B4-BE49-F238E27FC236}">
                    <a16:creationId xmlns:a16="http://schemas.microsoft.com/office/drawing/2014/main" id="{4A72A44F-0F04-4D71-8C09-6E7688D46AF0}"/>
                  </a:ext>
                </a:extLst>
              </p:cNvPr>
              <p:cNvSpPr>
                <a:spLocks noRot="1" noChangeAspect="1" noMove="1" noResize="1" noEditPoints="1" noAdjustHandles="1" noChangeArrowheads="1" noChangeShapeType="1" noTextEdit="1"/>
              </p:cNvSpPr>
              <p:nvPr/>
            </p:nvSpPr>
            <p:spPr>
              <a:xfrm>
                <a:off x="309306" y="3421917"/>
                <a:ext cx="2620461" cy="375552"/>
              </a:xfrm>
              <a:prstGeom prst="rect">
                <a:avLst/>
              </a:prstGeom>
              <a:blipFill>
                <a:blip r:embed="rId7"/>
                <a:stretch>
                  <a:fillRect b="-161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92781FB8-BD62-4E66-9BD7-FD1E2200A71B}"/>
                  </a:ext>
                </a:extLst>
              </p:cNvPr>
              <p:cNvSpPr txBox="1"/>
              <p:nvPr/>
            </p:nvSpPr>
            <p:spPr>
              <a:xfrm>
                <a:off x="4880518" y="4646430"/>
                <a:ext cx="368947"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𝑀</m:t>
                          </m:r>
                        </m:e>
                        <m:sub>
                          <m:r>
                            <a:rPr lang="en-US" altLang="zh-TW" b="0" i="1" smtClean="0">
                              <a:latin typeface="Cambria Math" panose="02040503050406030204" pitchFamily="18" charset="0"/>
                            </a:rPr>
                            <m:t>𝑔</m:t>
                          </m:r>
                        </m:sub>
                      </m:sSub>
                    </m:oMath>
                  </m:oMathPara>
                </a14:m>
                <a:endParaRPr lang="zh-TW" altLang="en-US" dirty="0"/>
              </a:p>
            </p:txBody>
          </p:sp>
        </mc:Choice>
        <mc:Fallback xmlns="">
          <p:sp>
            <p:nvSpPr>
              <p:cNvPr id="7" name="文字方塊 6">
                <a:extLst>
                  <a:ext uri="{FF2B5EF4-FFF2-40B4-BE49-F238E27FC236}">
                    <a16:creationId xmlns:a16="http://schemas.microsoft.com/office/drawing/2014/main" id="{92781FB8-BD62-4E66-9BD7-FD1E2200A71B}"/>
                  </a:ext>
                </a:extLst>
              </p:cNvPr>
              <p:cNvSpPr txBox="1">
                <a:spLocks noRot="1" noChangeAspect="1" noMove="1" noResize="1" noEditPoints="1" noAdjustHandles="1" noChangeArrowheads="1" noChangeShapeType="1" noTextEdit="1"/>
              </p:cNvSpPr>
              <p:nvPr/>
            </p:nvSpPr>
            <p:spPr>
              <a:xfrm>
                <a:off x="4880518" y="4646430"/>
                <a:ext cx="368947" cy="299569"/>
              </a:xfrm>
              <a:prstGeom prst="rect">
                <a:avLst/>
              </a:prstGeom>
              <a:blipFill>
                <a:blip r:embed="rId8"/>
                <a:stretch>
                  <a:fillRect l="-13333" r="-3333" b="-244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9A773B91-891D-4D6A-B4D2-4BF834B29BED}"/>
                  </a:ext>
                </a:extLst>
              </p:cNvPr>
              <p:cNvSpPr txBox="1"/>
              <p:nvPr/>
            </p:nvSpPr>
            <p:spPr>
              <a:xfrm>
                <a:off x="3028744" y="3208756"/>
                <a:ext cx="3584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m:t>
                      </m:r>
                      <m:r>
                        <a:rPr lang="en-US" altLang="zh-TW" b="0" i="1" smtClean="0">
                          <a:latin typeface="Cambria Math" panose="02040503050406030204" pitchFamily="18" charset="0"/>
                        </a:rPr>
                        <m:t>𝑢</m:t>
                      </m:r>
                      <m:r>
                        <a:rPr lang="en-US" altLang="zh-TW" b="0" i="1" smtClean="0">
                          <a:latin typeface="Cambria Math" panose="02040503050406030204" pitchFamily="18" charset="0"/>
                        </a:rPr>
                        <m:t>|</m:t>
                      </m:r>
                    </m:oMath>
                  </m:oMathPara>
                </a14:m>
                <a:endParaRPr lang="zh-TW" altLang="en-US" dirty="0"/>
              </a:p>
            </p:txBody>
          </p:sp>
        </mc:Choice>
        <mc:Fallback xmlns="">
          <p:sp>
            <p:nvSpPr>
              <p:cNvPr id="21" name="文字方塊 20">
                <a:extLst>
                  <a:ext uri="{FF2B5EF4-FFF2-40B4-BE49-F238E27FC236}">
                    <a16:creationId xmlns:a16="http://schemas.microsoft.com/office/drawing/2014/main" id="{9A773B91-891D-4D6A-B4D2-4BF834B29BED}"/>
                  </a:ext>
                </a:extLst>
              </p:cNvPr>
              <p:cNvSpPr txBox="1">
                <a:spLocks noRot="1" noChangeAspect="1" noMove="1" noResize="1" noEditPoints="1" noAdjustHandles="1" noChangeArrowheads="1" noChangeShapeType="1" noTextEdit="1"/>
              </p:cNvSpPr>
              <p:nvPr/>
            </p:nvSpPr>
            <p:spPr>
              <a:xfrm>
                <a:off x="3028744" y="3208756"/>
                <a:ext cx="358496" cy="276999"/>
              </a:xfrm>
              <a:prstGeom prst="rect">
                <a:avLst/>
              </a:prstGeom>
              <a:blipFill>
                <a:blip r:embed="rId9"/>
                <a:stretch>
                  <a:fillRect l="-20339" r="-20339" b="-369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35766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a:extLst>
              <a:ext uri="{FF2B5EF4-FFF2-40B4-BE49-F238E27FC236}">
                <a16:creationId xmlns:a16="http://schemas.microsoft.com/office/drawing/2014/main" id="{2286C02C-DC51-44EC-AEA0-5D5C46467281}"/>
              </a:ext>
            </a:extLst>
          </p:cNvPr>
          <p:cNvGraphicFramePr>
            <a:graphicFrameLocks noGrp="1"/>
          </p:cNvGraphicFramePr>
          <p:nvPr>
            <p:extLst>
              <p:ext uri="{D42A27DB-BD31-4B8C-83A1-F6EECF244321}">
                <p14:modId xmlns:p14="http://schemas.microsoft.com/office/powerpoint/2010/main" val="2170208164"/>
              </p:ext>
            </p:extLst>
          </p:nvPr>
        </p:nvGraphicFramePr>
        <p:xfrm>
          <a:off x="1594036" y="708821"/>
          <a:ext cx="6030918" cy="4124914"/>
        </p:xfrm>
        <a:graphic>
          <a:graphicData uri="http://schemas.openxmlformats.org/drawingml/2006/table">
            <a:tbl>
              <a:tblPr firstRow="1" bandRow="1">
                <a:tableStyleId>{5C22544A-7EE6-4342-B048-85BDC9FD1C3A}</a:tableStyleId>
              </a:tblPr>
              <a:tblGrid>
                <a:gridCol w="696684">
                  <a:extLst>
                    <a:ext uri="{9D8B030D-6E8A-4147-A177-3AD203B41FA5}">
                      <a16:colId xmlns:a16="http://schemas.microsoft.com/office/drawing/2014/main" val="2434774638"/>
                    </a:ext>
                  </a:extLst>
                </a:gridCol>
                <a:gridCol w="3311881">
                  <a:extLst>
                    <a:ext uri="{9D8B030D-6E8A-4147-A177-3AD203B41FA5}">
                      <a16:colId xmlns:a16="http://schemas.microsoft.com/office/drawing/2014/main" val="4184636841"/>
                    </a:ext>
                  </a:extLst>
                </a:gridCol>
                <a:gridCol w="2022353">
                  <a:extLst>
                    <a:ext uri="{9D8B030D-6E8A-4147-A177-3AD203B41FA5}">
                      <a16:colId xmlns:a16="http://schemas.microsoft.com/office/drawing/2014/main" val="421574004"/>
                    </a:ext>
                  </a:extLst>
                </a:gridCol>
              </a:tblGrid>
              <a:tr h="94899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zh-TW" sz="1800" dirty="0">
                        <a:latin typeface="標楷體" panose="03000509000000000000" pitchFamily="65" charset="-120"/>
                        <a:ea typeface="標楷體" panose="03000509000000000000" pitchFamily="65" charset="-120"/>
                      </a:endParaRP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Null-field BIEM</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(2003 NTOU/MSV)</a:t>
                      </a:r>
                    </a:p>
                  </a:txBody>
                  <a:tcPr marL="91418" marR="91418" marT="45708" marB="45708" anchor="ctr"/>
                </a:tc>
                <a:tc>
                  <a:txBody>
                    <a:bodyPr/>
                    <a:lstStyle/>
                    <a:p>
                      <a:pPr algn="ctr"/>
                      <a:r>
                        <a:rPr lang="en-US" altLang="zh-TW"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Conventional BEM</a:t>
                      </a:r>
                      <a:endParaRPr lang="zh-TW" altLang="en-US" sz="1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18" marR="91418" marT="45708" marB="45708" anchor="ctr"/>
                </a:tc>
                <a:extLst>
                  <a:ext uri="{0D108BD9-81ED-4DB2-BD59-A6C34878D82A}">
                    <a16:rowId xmlns:a16="http://schemas.microsoft.com/office/drawing/2014/main" val="1097767171"/>
                  </a:ext>
                </a:extLst>
              </a:tr>
              <a:tr h="167074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mj-lt"/>
                          <a:ea typeface="標楷體" panose="03000509000000000000" pitchFamily="65" charset="-120"/>
                        </a:rPr>
                        <a:t>Pros</a:t>
                      </a:r>
                      <a:endParaRPr lang="zh-TW" altLang="en-US" sz="1800" dirty="0">
                        <a:solidFill>
                          <a:srgbClr val="0000FF"/>
                        </a:solidFill>
                        <a:latin typeface="+mj-lt"/>
                        <a:ea typeface="標楷體" panose="03000509000000000000" pitchFamily="65" charset="-120"/>
                      </a:endParaRPr>
                    </a:p>
                  </a:txBody>
                  <a:tcPr marL="91418" marR="91418" marT="45708" marB="45708" vert="vert" anchor="ctr"/>
                </a:tc>
                <a:tc>
                  <a:txBody>
                    <a:bodyPr/>
                    <a:lstStyle/>
                    <a:p>
                      <a:pPr marL="342900" indent="-342900" eaLnBrk="1" hangingPunct="1">
                        <a:buFontTx/>
                        <a:buAutoNum type="arabicPeriod"/>
                        <a:defRPr/>
                      </a:pPr>
                      <a:r>
                        <a:rPr lang="en-US" altLang="zh-TW" sz="1600" b="1" kern="0" dirty="0">
                          <a:solidFill>
                            <a:srgbClr val="FF0000"/>
                          </a:solidFill>
                          <a:latin typeface="+mn-lt"/>
                          <a:ea typeface="+mn-ea"/>
                          <a:cs typeface="Segoe UI" panose="020B0502040204020203" pitchFamily="34" charset="0"/>
                        </a:rPr>
                        <a:t>Meshless</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Well-posed</a:t>
                      </a:r>
                    </a:p>
                    <a:p>
                      <a:pPr marL="342900" indent="-342900" eaLnBrk="1" hangingPunct="1">
                        <a:buFontTx/>
                        <a:buAutoNum type="arabicPeriod"/>
                        <a:defRPr/>
                      </a:pPr>
                      <a:r>
                        <a:rPr lang="en-US" altLang="zh-TW" sz="1600" b="1" kern="0" dirty="0">
                          <a:solidFill>
                            <a:srgbClr val="FF0000"/>
                          </a:solidFill>
                          <a:latin typeface="+mn-lt"/>
                          <a:ea typeface="+mn-ea"/>
                          <a:cs typeface="Segoe UI" panose="020B0502040204020203" pitchFamily="34" charset="0"/>
                        </a:rPr>
                        <a:t>Free of boundary layer effect</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Exponential rate of convergence</a:t>
                      </a:r>
                    </a:p>
                    <a:p>
                      <a:pPr marL="342900" indent="-342900" eaLnBrk="1" hangingPunct="1">
                        <a:buFontTx/>
                        <a:buAutoNum type="arabicPeriod"/>
                        <a:defRPr/>
                      </a:pPr>
                      <a:r>
                        <a:rPr lang="en-US" altLang="zh-TW" sz="1600" kern="0" dirty="0">
                          <a:solidFill>
                            <a:srgbClr val="0000FF"/>
                          </a:solidFill>
                          <a:latin typeface="+mn-lt"/>
                          <a:ea typeface="+mn-ea"/>
                          <a:cs typeface="Segoe UI" panose="020B0502040204020203" pitchFamily="34" charset="0"/>
                        </a:rPr>
                        <a:t>Free of principal values</a:t>
                      </a: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b="1" dirty="0">
                          <a:solidFill>
                            <a:srgbClr val="FF4343"/>
                          </a:solidFill>
                          <a:latin typeface="+mj-lt"/>
                          <a:ea typeface="標楷體" panose="03000509000000000000" pitchFamily="65" charset="-120"/>
                        </a:rPr>
                        <a:t>Arbitrary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b="1" dirty="0">
                          <a:solidFill>
                            <a:srgbClr val="FF4343"/>
                          </a:solidFill>
                          <a:latin typeface="+mj-lt"/>
                          <a:ea typeface="標楷體" panose="03000509000000000000" pitchFamily="65" charset="-120"/>
                        </a:rPr>
                        <a:t>geometry</a:t>
                      </a:r>
                    </a:p>
                  </a:txBody>
                  <a:tcPr marL="91418" marR="91418" marT="45708" marB="45708" anchor="ctr"/>
                </a:tc>
                <a:extLst>
                  <a:ext uri="{0D108BD9-81ED-4DB2-BD59-A6C34878D82A}">
                    <a16:rowId xmlns:a16="http://schemas.microsoft.com/office/drawing/2014/main" val="2697656245"/>
                  </a:ext>
                </a:extLst>
              </a:tr>
              <a:tr h="150517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800" dirty="0">
                          <a:solidFill>
                            <a:srgbClr val="0000FF"/>
                          </a:solidFill>
                          <a:latin typeface="+mj-lt"/>
                          <a:ea typeface="標楷體" panose="03000509000000000000" pitchFamily="65" charset="-120"/>
                        </a:rPr>
                        <a:t>Cons</a:t>
                      </a:r>
                    </a:p>
                  </a:txBody>
                  <a:tcPr marL="91418" marR="91418" marT="45708" marB="45708" vert="vert"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Only special geometry</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(circle or ellipse)</a:t>
                      </a:r>
                    </a:p>
                  </a:txBody>
                  <a:tcPr marL="91418" marR="91418" marT="45708" marB="45708"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Need mesh generation</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zh-TW" sz="1600" dirty="0">
                          <a:solidFill>
                            <a:srgbClr val="0000FF"/>
                          </a:solidFill>
                          <a:latin typeface="+mj-lt"/>
                          <a:ea typeface="標楷體" panose="03000509000000000000" pitchFamily="65" charset="-120"/>
                        </a:rPr>
                        <a:t>in model preparation</a:t>
                      </a:r>
                      <a:endParaRPr lang="zh-TW" altLang="en-US" sz="1600" dirty="0">
                        <a:solidFill>
                          <a:srgbClr val="0000FF"/>
                        </a:solidFill>
                        <a:latin typeface="+mj-lt"/>
                        <a:ea typeface="標楷體" panose="03000509000000000000" pitchFamily="65" charset="-120"/>
                      </a:endParaRPr>
                    </a:p>
                  </a:txBody>
                  <a:tcPr marL="91418" marR="91418" marT="45708" marB="45708" anchor="ctr"/>
                </a:tc>
                <a:extLst>
                  <a:ext uri="{0D108BD9-81ED-4DB2-BD59-A6C34878D82A}">
                    <a16:rowId xmlns:a16="http://schemas.microsoft.com/office/drawing/2014/main" val="1957094323"/>
                  </a:ext>
                </a:extLst>
              </a:tr>
            </a:tbl>
          </a:graphicData>
        </a:graphic>
      </p:graphicFrame>
      <p:sp>
        <p:nvSpPr>
          <p:cNvPr id="10" name="文字方塊 9">
            <a:extLst>
              <a:ext uri="{FF2B5EF4-FFF2-40B4-BE49-F238E27FC236}">
                <a16:creationId xmlns:a16="http://schemas.microsoft.com/office/drawing/2014/main" id="{74BB1402-CE76-49F4-B1F3-73834BADC295}"/>
              </a:ext>
            </a:extLst>
          </p:cNvPr>
          <p:cNvSpPr txBox="1"/>
          <p:nvPr/>
        </p:nvSpPr>
        <p:spPr>
          <a:xfrm>
            <a:off x="685803" y="4988782"/>
            <a:ext cx="754379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eaLnBrk="1" fontAlgn="auto" latinLnBrk="1" hangingPunct="1">
              <a:spcBef>
                <a:spcPts val="0"/>
              </a:spcBef>
              <a:spcAft>
                <a:spcPts val="0"/>
              </a:spcAft>
              <a:defRPr/>
            </a:pPr>
            <a:r>
              <a:rPr lang="en-US" altLang="zh-TW" sz="2400" dirty="0">
                <a:solidFill>
                  <a:srgbClr val="0000FF"/>
                </a:solidFill>
                <a:ea typeface="標楷體" panose="03000509000000000000" pitchFamily="65" charset="-120"/>
                <a:cs typeface="Times New Roman" panose="02020603050405020304" pitchFamily="18" charset="0"/>
              </a:rPr>
              <a:t>We proposed the </a:t>
            </a:r>
            <a:r>
              <a:rPr lang="en-US" altLang="zh-TW" sz="2400" b="1" dirty="0">
                <a:solidFill>
                  <a:srgbClr val="FF4343"/>
                </a:solidFill>
              </a:rPr>
              <a:t>BIQM </a:t>
            </a:r>
            <a:r>
              <a:rPr lang="en-US" altLang="zh-TW" sz="2400" dirty="0">
                <a:solidFill>
                  <a:srgbClr val="0000FF"/>
                </a:solidFill>
                <a:ea typeface="標楷體" panose="03000509000000000000" pitchFamily="65" charset="-120"/>
                <a:cs typeface="Times New Roman" panose="02020603050405020304" pitchFamily="18" charset="0"/>
              </a:rPr>
              <a:t>that have both advantages of these two methods </a:t>
            </a:r>
            <a:r>
              <a:rPr lang="en-US" altLang="zh-TW" sz="2400" b="1" dirty="0">
                <a:solidFill>
                  <a:srgbClr val="FF4343"/>
                </a:solidFill>
              </a:rPr>
              <a:t>since 2021</a:t>
            </a:r>
            <a:endParaRPr lang="zh-TW" altLang="en-US" sz="2400" dirty="0">
              <a:latin typeface="標楷體" panose="03000509000000000000" pitchFamily="65" charset="-120"/>
              <a:ea typeface="標楷體" panose="03000509000000000000" pitchFamily="65" charset="-120"/>
            </a:endParaRPr>
          </a:p>
        </p:txBody>
      </p:sp>
      <p:grpSp>
        <p:nvGrpSpPr>
          <p:cNvPr id="19460" name="群組 80">
            <a:extLst>
              <a:ext uri="{FF2B5EF4-FFF2-40B4-BE49-F238E27FC236}">
                <a16:creationId xmlns:a16="http://schemas.microsoft.com/office/drawing/2014/main" id="{C4F3786F-34BE-4402-8997-18E8E70EAA45}"/>
              </a:ext>
            </a:extLst>
          </p:cNvPr>
          <p:cNvGrpSpPr>
            <a:grpSpLocks noChangeAspect="1"/>
          </p:cNvGrpSpPr>
          <p:nvPr/>
        </p:nvGrpSpPr>
        <p:grpSpPr bwMode="auto">
          <a:xfrm>
            <a:off x="7690042" y="906932"/>
            <a:ext cx="1366837" cy="1368425"/>
            <a:chOff x="6093298" y="2223194"/>
            <a:chExt cx="1440000" cy="1440000"/>
          </a:xfrm>
        </p:grpSpPr>
        <p:sp>
          <p:nvSpPr>
            <p:cNvPr id="7" name="橢圓 6">
              <a:extLst>
                <a:ext uri="{FF2B5EF4-FFF2-40B4-BE49-F238E27FC236}">
                  <a16:creationId xmlns:a16="http://schemas.microsoft.com/office/drawing/2014/main" id="{1B5ACA56-CDBF-4034-976A-15D9EC6A1401}"/>
                </a:ext>
              </a:extLst>
            </p:cNvPr>
            <p:cNvSpPr/>
            <p:nvPr/>
          </p:nvSpPr>
          <p:spPr>
            <a:xfrm>
              <a:off x="6093298" y="2223194"/>
              <a:ext cx="1440000" cy="1440000"/>
            </a:xfrm>
            <a:prstGeom prst="ellipse">
              <a:avLst/>
            </a:prstGeom>
            <a:noFill/>
            <a:l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8" name="八邊形 7">
              <a:extLst>
                <a:ext uri="{FF2B5EF4-FFF2-40B4-BE49-F238E27FC236}">
                  <a16:creationId xmlns:a16="http://schemas.microsoft.com/office/drawing/2014/main" id="{65E80D4C-596B-4C90-88B2-8F74173BB5AA}"/>
                </a:ext>
              </a:extLst>
            </p:cNvPr>
            <p:cNvSpPr>
              <a:spLocks noChangeAspect="1"/>
            </p:cNvSpPr>
            <p:nvPr/>
          </p:nvSpPr>
          <p:spPr>
            <a:xfrm>
              <a:off x="6168559" y="2296697"/>
              <a:ext cx="1296168" cy="1298005"/>
            </a:xfrm>
            <a:prstGeom prst="octagon">
              <a:avLst/>
            </a:prstGeom>
            <a:noFill/>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19461" name="群組 2">
            <a:extLst>
              <a:ext uri="{FF2B5EF4-FFF2-40B4-BE49-F238E27FC236}">
                <a16:creationId xmlns:a16="http://schemas.microsoft.com/office/drawing/2014/main" id="{027BF433-D763-4DE7-9A7D-229FDDE2E93E}"/>
              </a:ext>
            </a:extLst>
          </p:cNvPr>
          <p:cNvGrpSpPr>
            <a:grpSpLocks/>
          </p:cNvGrpSpPr>
          <p:nvPr/>
        </p:nvGrpSpPr>
        <p:grpSpPr bwMode="auto">
          <a:xfrm>
            <a:off x="127703" y="875446"/>
            <a:ext cx="1403350" cy="1403350"/>
            <a:chOff x="77924" y="1593736"/>
            <a:chExt cx="1505410" cy="1511871"/>
          </a:xfrm>
        </p:grpSpPr>
        <p:sp>
          <p:nvSpPr>
            <p:cNvPr id="12" name="橢圓 11">
              <a:extLst>
                <a:ext uri="{FF2B5EF4-FFF2-40B4-BE49-F238E27FC236}">
                  <a16:creationId xmlns:a16="http://schemas.microsoft.com/office/drawing/2014/main" id="{65D9A4F8-D9D8-4077-91BA-BEE3AF1CC3A6}"/>
                </a:ext>
              </a:extLst>
            </p:cNvPr>
            <p:cNvSpPr/>
            <p:nvPr/>
          </p:nvSpPr>
          <p:spPr bwMode="auto">
            <a:xfrm>
              <a:off x="110281" y="1629652"/>
              <a:ext cx="1440698" cy="1440040"/>
            </a:xfrm>
            <a:prstGeom prst="ellipse">
              <a:avLst/>
            </a:prstGeom>
            <a:noFill/>
            <a:ln>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橢圓 1">
              <a:extLst>
                <a:ext uri="{FF2B5EF4-FFF2-40B4-BE49-F238E27FC236}">
                  <a16:creationId xmlns:a16="http://schemas.microsoft.com/office/drawing/2014/main" id="{8DC1BD36-ED53-4911-B12F-254EC9FD8B76}"/>
                </a:ext>
              </a:extLst>
            </p:cNvPr>
            <p:cNvSpPr/>
            <p:nvPr/>
          </p:nvSpPr>
          <p:spPr>
            <a:xfrm>
              <a:off x="77924" y="2313757"/>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a:extLst>
                <a:ext uri="{FF2B5EF4-FFF2-40B4-BE49-F238E27FC236}">
                  <a16:creationId xmlns:a16="http://schemas.microsoft.com/office/drawing/2014/main" id="{B8C19AC2-3793-4230-891B-4811375395A6}"/>
                </a:ext>
              </a:extLst>
            </p:cNvPr>
            <p:cNvSpPr/>
            <p:nvPr/>
          </p:nvSpPr>
          <p:spPr>
            <a:xfrm>
              <a:off x="1511810" y="2313757"/>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721C662A-F4EC-46E1-AE14-F0DB753B4B2C}"/>
                </a:ext>
              </a:extLst>
            </p:cNvPr>
            <p:cNvSpPr/>
            <p:nvPr/>
          </p:nvSpPr>
          <p:spPr>
            <a:xfrm>
              <a:off x="791462" y="303377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0F0D90E0-E67C-468A-96C4-987E18D0C224}"/>
                </a:ext>
              </a:extLst>
            </p:cNvPr>
            <p:cNvSpPr/>
            <p:nvPr/>
          </p:nvSpPr>
          <p:spPr>
            <a:xfrm>
              <a:off x="1331297" y="185198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0B55B3B1-AF25-4200-BE6A-EDF3572FB255}"/>
                </a:ext>
              </a:extLst>
            </p:cNvPr>
            <p:cNvSpPr/>
            <p:nvPr/>
          </p:nvSpPr>
          <p:spPr>
            <a:xfrm>
              <a:off x="791462" y="159373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a:extLst>
                <a:ext uri="{FF2B5EF4-FFF2-40B4-BE49-F238E27FC236}">
                  <a16:creationId xmlns:a16="http://schemas.microsoft.com/office/drawing/2014/main" id="{A215BFF6-C436-4B61-885B-1B6F02CEAF1F}"/>
                </a:ext>
              </a:extLst>
            </p:cNvPr>
            <p:cNvSpPr/>
            <p:nvPr/>
          </p:nvSpPr>
          <p:spPr>
            <a:xfrm>
              <a:off x="251625" y="1851986"/>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a:extLst>
                <a:ext uri="{FF2B5EF4-FFF2-40B4-BE49-F238E27FC236}">
                  <a16:creationId xmlns:a16="http://schemas.microsoft.com/office/drawing/2014/main" id="{6CB15D5F-6BA7-4F7C-B781-882012DBD59F}"/>
                </a:ext>
              </a:extLst>
            </p:cNvPr>
            <p:cNvSpPr/>
            <p:nvPr/>
          </p:nvSpPr>
          <p:spPr>
            <a:xfrm>
              <a:off x="1331297" y="2787498"/>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a:extLst>
                <a:ext uri="{FF2B5EF4-FFF2-40B4-BE49-F238E27FC236}">
                  <a16:creationId xmlns:a16="http://schemas.microsoft.com/office/drawing/2014/main" id="{BA7AFC86-A9DB-49BA-AA59-C9EC1360EA39}"/>
                </a:ext>
              </a:extLst>
            </p:cNvPr>
            <p:cNvSpPr/>
            <p:nvPr/>
          </p:nvSpPr>
          <p:spPr>
            <a:xfrm>
              <a:off x="249923" y="2787498"/>
              <a:ext cx="71524" cy="71831"/>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9462" name="文字方塊 3">
            <a:extLst>
              <a:ext uri="{FF2B5EF4-FFF2-40B4-BE49-F238E27FC236}">
                <a16:creationId xmlns:a16="http://schemas.microsoft.com/office/drawing/2014/main" id="{57D691EA-27AE-4605-81F1-263D1DA2365E}"/>
              </a:ext>
            </a:extLst>
          </p:cNvPr>
          <p:cNvSpPr txBox="1">
            <a:spLocks noChangeArrowheads="1"/>
          </p:cNvSpPr>
          <p:nvPr/>
        </p:nvSpPr>
        <p:spPr bwMode="auto">
          <a:xfrm>
            <a:off x="176404" y="2356320"/>
            <a:ext cx="15144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lang="en-US" altLang="zh-TW" sz="1800">
                <a:ea typeface="標楷體" panose="03000509000000000000" pitchFamily="65" charset="-120"/>
                <a:cs typeface="Times New Roman" panose="02020603050405020304" pitchFamily="18" charset="0"/>
              </a:rPr>
              <a:t>Boundary</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Nodes</a:t>
            </a:r>
          </a:p>
          <a:p>
            <a:pPr>
              <a:spcBef>
                <a:spcPct val="0"/>
              </a:spcBef>
              <a:buClrTx/>
              <a:buSzTx/>
              <a:buFontTx/>
              <a:buNone/>
            </a:pPr>
            <a:endParaRPr lang="en-US" altLang="zh-TW" sz="1800">
              <a:ea typeface="標楷體" panose="03000509000000000000" pitchFamily="65" charset="-120"/>
              <a:cs typeface="Times New Roman" panose="02020603050405020304" pitchFamily="18" charset="0"/>
            </a:endParaRPr>
          </a:p>
          <a:p>
            <a:pPr>
              <a:spcBef>
                <a:spcPct val="0"/>
              </a:spcBef>
              <a:buClrTx/>
              <a:buSzTx/>
              <a:buFontTx/>
              <a:buNone/>
            </a:pPr>
            <a:r>
              <a:rPr lang="en-US" altLang="zh-TW" sz="1800">
                <a:ea typeface="標楷體" panose="03000509000000000000" pitchFamily="65" charset="-120"/>
                <a:cs typeface="Times New Roman" panose="02020603050405020304" pitchFamily="18" charset="0"/>
              </a:rPr>
              <a:t>Degenerate kernel </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Fourier series</a:t>
            </a:r>
          </a:p>
        </p:txBody>
      </p:sp>
      <p:sp>
        <p:nvSpPr>
          <p:cNvPr id="19463" name="文字方塊 20">
            <a:extLst>
              <a:ext uri="{FF2B5EF4-FFF2-40B4-BE49-F238E27FC236}">
                <a16:creationId xmlns:a16="http://schemas.microsoft.com/office/drawing/2014/main" id="{518AF53A-9511-4631-97B4-2206CCC863E2}"/>
              </a:ext>
            </a:extLst>
          </p:cNvPr>
          <p:cNvSpPr txBox="1">
            <a:spLocks noChangeArrowheads="1"/>
          </p:cNvSpPr>
          <p:nvPr/>
        </p:nvSpPr>
        <p:spPr bwMode="auto">
          <a:xfrm>
            <a:off x="7642417" y="2315045"/>
            <a:ext cx="1500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lang="en-US" altLang="zh-TW" sz="1800">
                <a:ea typeface="標楷體" panose="03000509000000000000" pitchFamily="65" charset="-120"/>
                <a:cs typeface="Times New Roman" panose="02020603050405020304" pitchFamily="18" charset="0"/>
              </a:rPr>
              <a:t>Boundary elements</a:t>
            </a:r>
          </a:p>
          <a:p>
            <a:pPr>
              <a:spcBef>
                <a:spcPct val="0"/>
              </a:spcBef>
              <a:buClrTx/>
              <a:buSzTx/>
              <a:buFontTx/>
              <a:buNone/>
            </a:pPr>
            <a:endParaRPr lang="en-US" altLang="zh-TW" sz="1800">
              <a:ea typeface="標楷體" panose="03000509000000000000" pitchFamily="65" charset="-120"/>
              <a:cs typeface="Times New Roman" panose="02020603050405020304" pitchFamily="18" charset="0"/>
            </a:endParaRPr>
          </a:p>
          <a:p>
            <a:pPr>
              <a:spcBef>
                <a:spcPct val="0"/>
              </a:spcBef>
              <a:buClrTx/>
              <a:buSzTx/>
              <a:buFontTx/>
              <a:buNone/>
            </a:pPr>
            <a:r>
              <a:rPr lang="en-US" altLang="zh-TW" sz="1800">
                <a:ea typeface="標楷體" panose="03000509000000000000" pitchFamily="65" charset="-120"/>
                <a:cs typeface="Times New Roman" panose="02020603050405020304" pitchFamily="18" charset="0"/>
              </a:rPr>
              <a:t>Closed-form fundamental solution</a:t>
            </a:r>
          </a:p>
          <a:p>
            <a:pPr>
              <a:spcBef>
                <a:spcPct val="0"/>
              </a:spcBef>
              <a:buClrTx/>
              <a:buSzTx/>
              <a:buFontTx/>
              <a:buNone/>
            </a:pPr>
            <a:r>
              <a:rPr lang="en-US" altLang="zh-TW" sz="1800">
                <a:ea typeface="標楷體" panose="03000509000000000000" pitchFamily="65" charset="-120"/>
                <a:cs typeface="Times New Roman" panose="02020603050405020304" pitchFamily="18" charset="0"/>
              </a:rPr>
              <a:t>Interpolation function</a:t>
            </a:r>
            <a:endParaRPr lang="zh-TW" altLang="en-US" sz="1800">
              <a:ea typeface="標楷體" panose="03000509000000000000" pitchFamily="65" charset="-120"/>
              <a:cs typeface="Times New Roman" panose="02020603050405020304" pitchFamily="18" charset="0"/>
            </a:endParaRPr>
          </a:p>
        </p:txBody>
      </p:sp>
      <p:sp>
        <p:nvSpPr>
          <p:cNvPr id="19464" name="標題 10">
            <a:extLst>
              <a:ext uri="{FF2B5EF4-FFF2-40B4-BE49-F238E27FC236}">
                <a16:creationId xmlns:a16="http://schemas.microsoft.com/office/drawing/2014/main" id="{FBFA8505-3627-45F3-B7D5-3CC5D2337CA3}"/>
              </a:ext>
            </a:extLst>
          </p:cNvPr>
          <p:cNvSpPr>
            <a:spLocks noGrp="1" noChangeArrowheads="1"/>
          </p:cNvSpPr>
          <p:nvPr>
            <p:ph type="title"/>
          </p:nvPr>
        </p:nvSpPr>
        <p:spPr>
          <a:xfrm>
            <a:off x="777269" y="57682"/>
            <a:ext cx="7772400" cy="685800"/>
          </a:xfrm>
        </p:spPr>
        <p:txBody>
          <a:bodyPr/>
          <a:lstStyle/>
          <a:p>
            <a:r>
              <a:rPr lang="en-US" altLang="zh-TW" dirty="0"/>
              <a:t>Motivation</a:t>
            </a:r>
            <a:endParaRPr lang="zh-TW" altLang="en-US" dirty="0"/>
          </a:p>
        </p:txBody>
      </p:sp>
      <p:sp>
        <p:nvSpPr>
          <p:cNvPr id="19465" name="日期版面配置區 12">
            <a:extLst>
              <a:ext uri="{FF2B5EF4-FFF2-40B4-BE49-F238E27FC236}">
                <a16:creationId xmlns:a16="http://schemas.microsoft.com/office/drawing/2014/main" id="{CC1B2AAF-1A81-4288-AB48-E8B43E90A061}"/>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85230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日期版面配置區 3">
            <a:extLst>
              <a:ext uri="{FF2B5EF4-FFF2-40B4-BE49-F238E27FC236}">
                <a16:creationId xmlns:a16="http://schemas.microsoft.com/office/drawing/2014/main" id="{309384BA-54B1-4BA5-A670-6B9521088C16}"/>
              </a:ext>
            </a:extLst>
          </p:cNvPr>
          <p:cNvSpPr>
            <a:spLocks noGrp="1"/>
          </p:cNvSpPr>
          <p:nvPr>
            <p:ph type="dt" sz="quarter" idx="10"/>
          </p:nvPr>
        </p:nvSpPr>
        <p:spPr>
          <a:noFill/>
        </p:spPr>
        <p:txBody>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r>
              <a:rPr kumimoji="0" lang="en-US" altLang="zh-TW">
                <a:latin typeface="Comic Sans MS" panose="030F0702030302020204" pitchFamily="66" charset="0"/>
              </a:rPr>
              <a:t>2025/07/03</a:t>
            </a:r>
          </a:p>
        </p:txBody>
      </p:sp>
      <p:sp>
        <p:nvSpPr>
          <p:cNvPr id="8195" name="文字方塊 4">
            <a:extLst>
              <a:ext uri="{FF2B5EF4-FFF2-40B4-BE49-F238E27FC236}">
                <a16:creationId xmlns:a16="http://schemas.microsoft.com/office/drawing/2014/main" id="{B5C589CE-A511-435C-99AA-52C07C10E2F3}"/>
              </a:ext>
            </a:extLst>
          </p:cNvPr>
          <p:cNvSpPr txBox="1">
            <a:spLocks noChangeArrowheads="1"/>
          </p:cNvSpPr>
          <p:nvPr/>
        </p:nvSpPr>
        <p:spPr bwMode="auto">
          <a:xfrm>
            <a:off x="1231900" y="28577"/>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新細明體" panose="02020500000000000000" pitchFamily="18" charset="-120"/>
              </a:defRPr>
            </a:lvl1pPr>
            <a:lvl2pPr marL="742950" indent="-285750">
              <a:defRPr kumimoji="1">
                <a:solidFill>
                  <a:schemeClr val="tx1"/>
                </a:solidFill>
                <a:latin typeface="Tahoma" panose="020B0604030504040204" pitchFamily="34" charset="0"/>
                <a:ea typeface="新細明體" panose="02020500000000000000" pitchFamily="18" charset="-120"/>
              </a:defRPr>
            </a:lvl2pPr>
            <a:lvl3pPr marL="1143000" indent="-228600">
              <a:defRPr kumimoji="1">
                <a:solidFill>
                  <a:schemeClr val="tx1"/>
                </a:solidFill>
                <a:latin typeface="Tahoma" panose="020B0604030504040204" pitchFamily="34" charset="0"/>
                <a:ea typeface="新細明體" panose="02020500000000000000" pitchFamily="18" charset="-120"/>
              </a:defRPr>
            </a:lvl3pPr>
            <a:lvl4pPr marL="1600200" indent="-228600">
              <a:defRPr kumimoji="1">
                <a:solidFill>
                  <a:schemeClr val="tx1"/>
                </a:solidFill>
                <a:latin typeface="Tahoma" panose="020B0604030504040204" pitchFamily="34" charset="0"/>
                <a:ea typeface="新細明體" panose="02020500000000000000" pitchFamily="18" charset="-120"/>
              </a:defRPr>
            </a:lvl4pPr>
            <a:lvl5pPr marL="2057400" indent="-228600">
              <a:defRPr kumimoji="1">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新細明體" panose="02020500000000000000" pitchFamily="18" charset="-120"/>
              </a:defRPr>
            </a:lvl9pPr>
          </a:lstStyle>
          <a:p>
            <a:pPr algn="ctr"/>
            <a:r>
              <a:rPr lang="en-US" altLang="zh-TW" sz="400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Development of BIQM</a:t>
            </a:r>
          </a:p>
        </p:txBody>
      </p:sp>
      <p:graphicFrame>
        <p:nvGraphicFramePr>
          <p:cNvPr id="6" name="表格 5">
            <a:extLst>
              <a:ext uri="{FF2B5EF4-FFF2-40B4-BE49-F238E27FC236}">
                <a16:creationId xmlns:a16="http://schemas.microsoft.com/office/drawing/2014/main" id="{B56D8885-6619-4B45-9A00-8915C9A13E92}"/>
              </a:ext>
            </a:extLst>
          </p:cNvPr>
          <p:cNvGraphicFramePr>
            <a:graphicFrameLocks noGrp="1"/>
          </p:cNvGraphicFramePr>
          <p:nvPr>
            <p:extLst>
              <p:ext uri="{D42A27DB-BD31-4B8C-83A1-F6EECF244321}">
                <p14:modId xmlns:p14="http://schemas.microsoft.com/office/powerpoint/2010/main" val="633203279"/>
              </p:ext>
            </p:extLst>
          </p:nvPr>
        </p:nvGraphicFramePr>
        <p:xfrm>
          <a:off x="2" y="650877"/>
          <a:ext cx="9143999" cy="4059807"/>
        </p:xfrm>
        <a:graphic>
          <a:graphicData uri="http://schemas.openxmlformats.org/drawingml/2006/table">
            <a:tbl>
              <a:tblPr firstRow="1" bandRow="1">
                <a:tableStyleId>{5C22544A-7EE6-4342-B048-85BDC9FD1C3A}</a:tableStyleId>
              </a:tblPr>
              <a:tblGrid>
                <a:gridCol w="2046220">
                  <a:extLst>
                    <a:ext uri="{9D8B030D-6E8A-4147-A177-3AD203B41FA5}">
                      <a16:colId xmlns:a16="http://schemas.microsoft.com/office/drawing/2014/main" val="3914609225"/>
                    </a:ext>
                  </a:extLst>
                </a:gridCol>
                <a:gridCol w="2144779">
                  <a:extLst>
                    <a:ext uri="{9D8B030D-6E8A-4147-A177-3AD203B41FA5}">
                      <a16:colId xmlns:a16="http://schemas.microsoft.com/office/drawing/2014/main" val="3255540464"/>
                    </a:ext>
                  </a:extLst>
                </a:gridCol>
                <a:gridCol w="1506416">
                  <a:extLst>
                    <a:ext uri="{9D8B030D-6E8A-4147-A177-3AD203B41FA5}">
                      <a16:colId xmlns:a16="http://schemas.microsoft.com/office/drawing/2014/main" val="2404600110"/>
                    </a:ext>
                  </a:extLst>
                </a:gridCol>
                <a:gridCol w="1389185">
                  <a:extLst>
                    <a:ext uri="{9D8B030D-6E8A-4147-A177-3AD203B41FA5}">
                      <a16:colId xmlns:a16="http://schemas.microsoft.com/office/drawing/2014/main" val="3864420304"/>
                    </a:ext>
                  </a:extLst>
                </a:gridCol>
                <a:gridCol w="2057399">
                  <a:extLst>
                    <a:ext uri="{9D8B030D-6E8A-4147-A177-3AD203B41FA5}">
                      <a16:colId xmlns:a16="http://schemas.microsoft.com/office/drawing/2014/main" val="3101499589"/>
                    </a:ext>
                  </a:extLst>
                </a:gridCol>
              </a:tblGrid>
              <a:tr h="396335">
                <a:tc gridSpan="2">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Since 2021</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hMerge="1">
                  <a:txBody>
                    <a:bodyPr/>
                    <a:lstStyle/>
                    <a:p>
                      <a:endParaRPr lang="zh-TW" altLang="en-US"/>
                    </a:p>
                  </a:txBody>
                  <a:tcPr/>
                </a:tc>
                <a:tc gridSpan="2">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2023-2024</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lnR w="12700" cap="flat" cmpd="sng" algn="ctr">
                      <a:solidFill>
                        <a:schemeClr val="tx1"/>
                      </a:solidFill>
                      <a:prstDash val="solid"/>
                      <a:round/>
                      <a:headEnd type="none" w="med" len="med"/>
                      <a:tailEnd type="none" w="med" len="med"/>
                    </a:lnR>
                  </a:tcPr>
                </a:tc>
                <a:tc hMerge="1">
                  <a:txBody>
                    <a:bodyPr/>
                    <a:lstStyle/>
                    <a:p>
                      <a:endParaRPr lang="zh-TW" altLang="en-US"/>
                    </a:p>
                  </a:txBody>
                  <a:tcPr/>
                </a:tc>
                <a:tc>
                  <a:txBody>
                    <a:bodyP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2024</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9723342"/>
                  </a:ext>
                </a:extLst>
              </a:tr>
              <a:tr h="640234">
                <a:tc>
                  <a:txBody>
                    <a:bodyPr/>
                    <a:lstStyle/>
                    <a:p>
                      <a:pPr algn="ctr"/>
                      <a:r>
                        <a:rPr lang="en-US" altLang="zh-TW" sz="1800" b="0" i="0" kern="1200" dirty="0">
                          <a:solidFill>
                            <a:schemeClr val="dk1"/>
                          </a:solidFill>
                          <a:effectLst/>
                          <a:latin typeface="+mn-lt"/>
                          <a:ea typeface="+mn-ea"/>
                          <a:cs typeface="+mn-cs"/>
                        </a:rPr>
                        <a:t>Interior potential problem</a:t>
                      </a:r>
                      <a:endParaRPr lang="zh-TW" altLang="en-US" sz="1600" i="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a:txBody>
                    <a:bodyPr/>
                    <a:lstStyle/>
                    <a:p>
                      <a:pPr algn="ctr" fontAlgn="t"/>
                      <a:r>
                        <a:rPr lang="en-US" altLang="zh-TW" sz="1800" b="0" i="0" kern="1200" dirty="0">
                          <a:solidFill>
                            <a:schemeClr val="dk1"/>
                          </a:solidFill>
                          <a:effectLst/>
                          <a:latin typeface="+mn-lt"/>
                          <a:ea typeface="+mn-ea"/>
                          <a:cs typeface="+mn-cs"/>
                        </a:rPr>
                        <a:t>Membrane free vibration problem</a:t>
                      </a:r>
                      <a:endParaRPr lang="en-US" sz="1800" u="none" strike="noStrike" dirty="0">
                        <a:effectLst/>
                      </a:endParaRPr>
                    </a:p>
                  </a:txBody>
                  <a:tcPr marL="76200" marR="38100" marT="38109" marB="38109"/>
                </a:tc>
                <a:tc rowSpan="2" gridSpan="2">
                  <a:txBody>
                    <a:bodyPr/>
                    <a:lstStyle/>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Steady state heat conduction problem</a:t>
                      </a:r>
                    </a:p>
                    <a:p>
                      <a:pPr algn="ct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lnR w="12700" cap="flat" cmpd="sng" algn="ctr">
                      <a:solidFill>
                        <a:schemeClr val="tx1"/>
                      </a:solidFill>
                      <a:prstDash val="solid"/>
                      <a:round/>
                      <a:headEnd type="none" w="med" len="med"/>
                      <a:tailEnd type="none" w="med" len="med"/>
                    </a:lnR>
                  </a:tcPr>
                </a:tc>
                <a:tc rowSpan="2" hMerge="1">
                  <a:txBody>
                    <a:bodyPr/>
                    <a:lstStyle/>
                    <a:p>
                      <a:endParaRPr lang="zh-TW" altLang="en-US"/>
                    </a:p>
                  </a:txBody>
                  <a:tcPr/>
                </a:tc>
                <a:tc rowSpan="2">
                  <a:txBody>
                    <a:bodyPr/>
                    <a:lstStyle/>
                    <a:p>
                      <a:pPr algn="ctr"/>
                      <a:r>
                        <a:rPr lang="en-US" altLang="zh-TW" sz="14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Torsion problem</a:t>
                      </a:r>
                      <a:endParaRPr lang="zh-TW" altLang="en-US" sz="14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54734701"/>
                  </a:ext>
                </a:extLst>
              </a:tr>
              <a:tr h="640234">
                <a:tc>
                  <a:txBody>
                    <a:bodyPr/>
                    <a:lstStyle/>
                    <a:p>
                      <a:pPr algn="ctr"/>
                      <a:r>
                        <a:rPr lang="en-US" altLang="zh-TW" sz="1800" b="0" i="0" kern="1200" dirty="0">
                          <a:solidFill>
                            <a:schemeClr val="dk1"/>
                          </a:solidFill>
                          <a:effectLst/>
                          <a:latin typeface="+mn-lt"/>
                          <a:ea typeface="+mn-ea"/>
                          <a:cs typeface="+mn-cs"/>
                        </a:rPr>
                        <a:t>Exterior anti-plane problem</a:t>
                      </a:r>
                      <a:endParaRPr lang="zh-TW" altLang="en-US" sz="1600" i="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a:txBody>
                    <a:bodyPr/>
                    <a:lstStyle/>
                    <a:p>
                      <a:pPr algn="ctr"/>
                      <a:r>
                        <a:rPr lang="en-US" altLang="zh-TW" sz="1800" b="0" i="0" kern="1200" dirty="0">
                          <a:solidFill>
                            <a:schemeClr val="dk1"/>
                          </a:solidFill>
                          <a:effectLst/>
                          <a:latin typeface="+mn-lt"/>
                          <a:ea typeface="+mn-ea"/>
                          <a:cs typeface="+mn-cs"/>
                        </a:rPr>
                        <a:t>SH-wave scattering problem</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gridSpan="2" vMerge="1">
                  <a:txBody>
                    <a:bodyPr/>
                    <a:lstStyle/>
                    <a:p>
                      <a:pPr algn="ctr"/>
                      <a:endParaRPr lang="zh-TW" altLang="en-US" dirty="0"/>
                    </a:p>
                  </a:txBody>
                  <a:tcPr/>
                </a:tc>
                <a:tc hMerge="1"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260705877"/>
                  </a:ext>
                </a:extLst>
              </a:tr>
              <a:tr h="370929">
                <a:tc gridSpan="2">
                  <a:txBody>
                    <a:bodyPr/>
                    <a:lstStyle/>
                    <a:p>
                      <a:pPr algn="ctr"/>
                      <a:r>
                        <a:rPr lang="en-US" altLang="zh-TW" sz="1800" b="0" i="0" kern="1200" dirty="0">
                          <a:solidFill>
                            <a:schemeClr val="dk1"/>
                          </a:solidFill>
                          <a:effectLst/>
                          <a:latin typeface="+mn-lt"/>
                          <a:ea typeface="+mn-ea"/>
                          <a:cs typeface="+mn-cs"/>
                        </a:rPr>
                        <a:t>Simply-connected domain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nchor="ctr"/>
                </a:tc>
                <a:tc hMerge="1">
                  <a:txBody>
                    <a:bodyPr/>
                    <a:lstStyle/>
                    <a:p>
                      <a:endParaRPr lang="zh-TW" altLang="en-US"/>
                    </a:p>
                  </a:txBody>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dk1"/>
                          </a:solidFill>
                          <a:effectLst/>
                          <a:latin typeface="+mn-lt"/>
                          <a:ea typeface="+mn-ea"/>
                          <a:cs typeface="+mn-cs"/>
                        </a:rPr>
                        <a:t>Multiply-connected domain</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nchor="ctr">
                    <a:lnR w="12700" cap="flat" cmpd="sng" algn="ctr">
                      <a:solidFill>
                        <a:schemeClr val="tx1"/>
                      </a:solidFill>
                      <a:prstDash val="solid"/>
                      <a:round/>
                      <a:headEnd type="none" w="med" len="med"/>
                      <a:tailEnd type="none" w="med" len="med"/>
                    </a:lnR>
                  </a:tcPr>
                </a:tc>
                <a:tc gridSpan="2">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400" b="0" i="0" kern="1200" dirty="0">
                          <a:solidFill>
                            <a:schemeClr val="dk1"/>
                          </a:solidFill>
                          <a:effectLst/>
                          <a:latin typeface="+mn-lt"/>
                          <a:ea typeface="+mn-ea"/>
                          <a:cs typeface="+mn-cs"/>
                        </a:rPr>
                        <a:t>Degenerate boundary</a:t>
                      </a:r>
                      <a:endParaRPr lang="zh-TW" altLang="en-US" sz="1400" b="0" i="0" kern="1200" dirty="0">
                        <a:solidFill>
                          <a:schemeClr val="dk1"/>
                        </a:solidFill>
                        <a:effectLst/>
                        <a:latin typeface="+mn-lt"/>
                        <a:ea typeface="+mn-ea"/>
                        <a:cs typeface="+mn-cs"/>
                      </a:endParaRPr>
                    </a:p>
                  </a:txBody>
                  <a:tcPr marT="45731" marB="45731" anchor="ctr">
                    <a:lnL w="12700" cap="flat" cmpd="sng" algn="ctr">
                      <a:solidFill>
                        <a:schemeClr val="tx1"/>
                      </a:solidFill>
                      <a:prstDash val="solid"/>
                      <a:round/>
                      <a:headEnd type="none" w="med" len="med"/>
                      <a:tailEnd type="none" w="med" len="med"/>
                    </a:lnL>
                  </a:tcPr>
                </a:tc>
                <a:tc hMerge="1">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endParaRPr lang="zh-TW" altLang="en-US" sz="1400" b="0" i="0" kern="1200" dirty="0">
                        <a:solidFill>
                          <a:schemeClr val="dk1"/>
                        </a:solidFill>
                        <a:effectLst/>
                        <a:latin typeface="+mn-lt"/>
                        <a:ea typeface="+mn-ea"/>
                        <a:cs typeface="+mn-cs"/>
                      </a:endParaRPr>
                    </a:p>
                  </a:txBody>
                  <a:tcPr marT="45731" marB="45731"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51118824"/>
                  </a:ext>
                </a:extLst>
              </a:tr>
              <a:tr h="370929">
                <a:tc>
                  <a:txBody>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Laplace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a:txBody>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Helmholtz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gridSpan="3">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Laplace equation</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21046286"/>
                  </a:ext>
                </a:extLst>
              </a:tr>
              <a:tr h="155485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dk1"/>
                          </a:solidFill>
                          <a:effectLst/>
                          <a:latin typeface="+mn-lt"/>
                          <a:ea typeface="+mn-ea"/>
                          <a:cs typeface="+mn-cs"/>
                        </a:rPr>
                        <a:t>Singular integral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Nearly </a:t>
                      </a:r>
                      <a:r>
                        <a:rPr lang="en-US" altLang="zh-TW" sz="1600" b="0" i="0" kern="1200" dirty="0">
                          <a:solidFill>
                            <a:schemeClr val="tx1"/>
                          </a:solidFill>
                          <a:effectLst/>
                          <a:latin typeface="+mn-lt"/>
                          <a:ea typeface="+mn-ea"/>
                          <a:cs typeface="+mn-cs"/>
                        </a:rPr>
                        <a:t>singular integral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Meshfree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Gaussian quadrature</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31" marB="45731"/>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i="0" kern="1200" dirty="0">
                          <a:solidFill>
                            <a:schemeClr val="dk1"/>
                          </a:solidFill>
                          <a:effectLst/>
                          <a:latin typeface="+mn-lt"/>
                          <a:ea typeface="+mn-ea"/>
                          <a:cs typeface="+mn-cs"/>
                        </a:rPr>
                        <a:t>Singular integral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Nearly </a:t>
                      </a:r>
                      <a:r>
                        <a:rPr lang="en-US" altLang="zh-TW" sz="1600" b="0" i="0" kern="1200" dirty="0">
                          <a:solidFill>
                            <a:schemeClr val="tx1"/>
                          </a:solidFill>
                          <a:effectLst/>
                          <a:latin typeface="+mn-lt"/>
                          <a:ea typeface="+mn-ea"/>
                          <a:cs typeface="+mn-cs"/>
                        </a:rPr>
                        <a:t>singular integral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Adaptive exact solution</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b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Meshfree </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i="1" kern="0" dirty="0">
                          <a:solidFill>
                            <a:srgbClr val="FF0000"/>
                          </a:solidFill>
                          <a:latin typeface="+mn-lt"/>
                          <a:ea typeface="標楷體"/>
                        </a:rPr>
                        <a:t>Gaussian quadrature</a:t>
                      </a:r>
                      <a:r>
                        <a:rPr lang="en-US" altLang="zh-TW"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0" i="0" kern="1200" dirty="0">
                          <a:solidFill>
                            <a:schemeClr val="tx1"/>
                          </a:solidFill>
                          <a:effectLst/>
                          <a:latin typeface="+mn-lt"/>
                          <a:ea typeface="+mn-ea"/>
                          <a:cs typeface="+mn-cs"/>
                        </a:rPr>
                        <a:t>Degenerate scale (CLEEF)</a:t>
                      </a:r>
                      <a:br>
                        <a:rPr lang="en-US" altLang="zh-TW" sz="1600" b="0" i="0" kern="1200" dirty="0">
                          <a:solidFill>
                            <a:schemeClr val="tx1"/>
                          </a:solidFill>
                          <a:effectLst/>
                          <a:latin typeface="+mn-lt"/>
                          <a:ea typeface="+mn-ea"/>
                          <a:cs typeface="+mn-cs"/>
                        </a:rPr>
                      </a:br>
                      <a:r>
                        <a:rPr lang="en-US" altLang="zh-TW" sz="1600" b="0" i="0" kern="1200" dirty="0">
                          <a:solidFill>
                            <a:schemeClr val="tx1"/>
                          </a:solidFill>
                          <a:effectLst/>
                          <a:latin typeface="+mn-lt"/>
                          <a:ea typeface="+mn-ea"/>
                          <a:cs typeface="+mn-cs"/>
                        </a:rPr>
                        <a:t>Degenerate boundary (Dual BIEM)</a:t>
                      </a:r>
                      <a:br>
                        <a:rPr lang="en-US" altLang="zh-TW" sz="1600" b="0" i="0" kern="1200" dirty="0">
                          <a:solidFill>
                            <a:schemeClr val="tx1"/>
                          </a:solidFill>
                          <a:effectLst/>
                          <a:latin typeface="+mn-lt"/>
                          <a:ea typeface="+mn-ea"/>
                          <a:cs typeface="+mn-cs"/>
                        </a:rPr>
                      </a:br>
                      <a:r>
                        <a:rPr lang="en-US" altLang="zh-TW" sz="1600" b="0" i="0" kern="1200" dirty="0">
                          <a:solidFill>
                            <a:schemeClr val="tx1"/>
                          </a:solidFill>
                          <a:effectLst/>
                          <a:latin typeface="+mn-lt"/>
                          <a:ea typeface="+mn-ea"/>
                          <a:cs typeface="+mn-cs"/>
                        </a:rPr>
                        <a:t>Singular integral on slit (Adaptive exact solution for slit)</a:t>
                      </a:r>
                      <a:endParaRPr lang="zh-TW" altLang="en-US" sz="1600" b="0" i="0" kern="1200" dirty="0">
                        <a:solidFill>
                          <a:schemeClr val="tx1"/>
                        </a:solidFill>
                        <a:effectLst/>
                        <a:latin typeface="+mn-lt"/>
                        <a:ea typeface="+mn-ea"/>
                        <a:cs typeface="+mn-cs"/>
                      </a:endParaRPr>
                    </a:p>
                  </a:txBody>
                  <a:tcPr marT="45731" marB="45731"/>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90320376"/>
                  </a:ext>
                </a:extLst>
              </a:tr>
            </a:tbl>
          </a:graphicData>
        </a:graphic>
      </p:graphicFrame>
      <p:pic>
        <p:nvPicPr>
          <p:cNvPr id="8227" name="Picture 2" descr="Issue Cover">
            <a:extLst>
              <a:ext uri="{FF2B5EF4-FFF2-40B4-BE49-F238E27FC236}">
                <a16:creationId xmlns:a16="http://schemas.microsoft.com/office/drawing/2014/main" id="{954C088C-C93B-493F-9428-46CDC1826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281" y="4702970"/>
            <a:ext cx="1189038"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28" name="Picture 2" descr="Go to journal home page - Engineering Analysis with Boundary Elements">
            <a:extLst>
              <a:ext uri="{FF2B5EF4-FFF2-40B4-BE49-F238E27FC236}">
                <a16:creationId xmlns:a16="http://schemas.microsoft.com/office/drawing/2014/main" id="{CAA18B2B-6D2B-4B5A-97F7-B97C0D1F8D7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38271" y="4682221"/>
            <a:ext cx="1187450" cy="158273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8229" name="圖片 13">
            <a:extLst>
              <a:ext uri="{FF2B5EF4-FFF2-40B4-BE49-F238E27FC236}">
                <a16:creationId xmlns:a16="http://schemas.microsoft.com/office/drawing/2014/main" id="{AA1B1950-B175-4061-A98B-C77972EBF8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351953" y="1345267"/>
            <a:ext cx="977900" cy="922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32" name="圖片 17">
            <a:extLst>
              <a:ext uri="{FF2B5EF4-FFF2-40B4-BE49-F238E27FC236}">
                <a16:creationId xmlns:a16="http://schemas.microsoft.com/office/drawing/2014/main" id="{8737D76C-E721-4AE2-BEC3-4E89BA3244A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26504" y="1353167"/>
            <a:ext cx="939800" cy="928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33" name="圖片 1">
            <a:extLst>
              <a:ext uri="{FF2B5EF4-FFF2-40B4-BE49-F238E27FC236}">
                <a16:creationId xmlns:a16="http://schemas.microsoft.com/office/drawing/2014/main" id="{8044C952-8FFE-4D67-8F4F-EF0C48FDBF7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514602" y="3851275"/>
            <a:ext cx="138112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圖片 2">
            <a:extLst>
              <a:ext uri="{FF2B5EF4-FFF2-40B4-BE49-F238E27FC236}">
                <a16:creationId xmlns:a16="http://schemas.microsoft.com/office/drawing/2014/main" id="{EF64B49F-80FA-443B-977F-41747EAFE9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2190" y="5299077"/>
            <a:ext cx="18827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圖片 7">
            <a:extLst>
              <a:ext uri="{FF2B5EF4-FFF2-40B4-BE49-F238E27FC236}">
                <a16:creationId xmlns:a16="http://schemas.microsoft.com/office/drawing/2014/main" id="{52D282B0-1083-4499-9656-63F514C802D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17490" y="3851277"/>
            <a:ext cx="17748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圖片 18">
            <a:extLst>
              <a:ext uri="{FF2B5EF4-FFF2-40B4-BE49-F238E27FC236}">
                <a16:creationId xmlns:a16="http://schemas.microsoft.com/office/drawing/2014/main" id="{64A8EA2E-E833-4AB6-879C-379B0C990B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7743" r="10342" b="17107"/>
          <a:stretch>
            <a:fillRect/>
          </a:stretch>
        </p:blipFill>
        <p:spPr bwMode="auto">
          <a:xfrm>
            <a:off x="76202" y="5192713"/>
            <a:ext cx="21066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Journal of Mechanics | Cambridge Core">
            <a:extLst>
              <a:ext uri="{FF2B5EF4-FFF2-40B4-BE49-F238E27FC236}">
                <a16:creationId xmlns:a16="http://schemas.microsoft.com/office/drawing/2014/main" id="{54C034C3-FC84-4550-9C85-C5D76BE3267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591576" y="4685165"/>
            <a:ext cx="1208050" cy="1569130"/>
          </a:xfrm>
          <a:prstGeom prst="rect">
            <a:avLst/>
          </a:prstGeom>
          <a:noFill/>
          <a:ln w="38100">
            <a:solidFill>
              <a:srgbClr val="0000FF"/>
            </a:solidFill>
          </a:ln>
          <a:extLst>
            <a:ext uri="{909E8E84-426E-40DD-AFC4-6F175D3DCCD1}">
              <a14:hiddenFill xmlns:a14="http://schemas.microsoft.com/office/drawing/2010/main">
                <a:solidFill>
                  <a:srgbClr val="FFFFFF"/>
                </a:solidFill>
              </a14:hiddenFill>
            </a:ext>
          </a:extLst>
        </p:spPr>
      </p:pic>
      <p:pic>
        <p:nvPicPr>
          <p:cNvPr id="16" name="圖片 15">
            <a:extLst>
              <a:ext uri="{FF2B5EF4-FFF2-40B4-BE49-F238E27FC236}">
                <a16:creationId xmlns:a16="http://schemas.microsoft.com/office/drawing/2014/main" id="{03740A40-A380-4426-B30E-972A6FD8422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124754" y="1365250"/>
            <a:ext cx="933644" cy="910126"/>
          </a:xfrm>
          <a:prstGeom prst="rect">
            <a:avLst/>
          </a:prstGeom>
        </p:spPr>
      </p:pic>
      <p:pic>
        <p:nvPicPr>
          <p:cNvPr id="17" name="圖片 16">
            <a:extLst>
              <a:ext uri="{FF2B5EF4-FFF2-40B4-BE49-F238E27FC236}">
                <a16:creationId xmlns:a16="http://schemas.microsoft.com/office/drawing/2014/main" id="{372A0EA1-0236-4127-BEFE-D95654CB837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192077" y="1339405"/>
            <a:ext cx="996483" cy="9008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3A9EA038-E5A0-42E4-8E97-974A361BBD58}"/>
              </a:ext>
            </a:extLst>
          </p:cNvPr>
          <p:cNvSpPr>
            <a:spLocks noGrp="1"/>
          </p:cNvSpPr>
          <p:nvPr>
            <p:ph type="dt" sz="half" idx="10"/>
          </p:nvPr>
        </p:nvSpPr>
        <p:spPr/>
        <p:txBody>
          <a:bodyPr/>
          <a:lstStyle/>
          <a:p>
            <a:pPr>
              <a:defRPr/>
            </a:pPr>
            <a:r>
              <a:rPr lang="en-US" altLang="zh-TW"/>
              <a:t>2025/07/03</a:t>
            </a:r>
            <a:endParaRPr lang="en-US" altLang="zh-TW" dirty="0"/>
          </a:p>
        </p:txBody>
      </p:sp>
      <p:sp>
        <p:nvSpPr>
          <p:cNvPr id="3" name="矩形 2">
            <a:extLst>
              <a:ext uri="{FF2B5EF4-FFF2-40B4-BE49-F238E27FC236}">
                <a16:creationId xmlns:a16="http://schemas.microsoft.com/office/drawing/2014/main" id="{96E557FD-B70D-41F8-8FDE-65D5FF67E028}"/>
              </a:ext>
            </a:extLst>
          </p:cNvPr>
          <p:cNvSpPr/>
          <p:nvPr/>
        </p:nvSpPr>
        <p:spPr>
          <a:xfrm>
            <a:off x="76200" y="154493"/>
            <a:ext cx="8991600" cy="53553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3600" dirty="0">
                <a:solidFill>
                  <a:schemeClr val="tx2"/>
                </a:solidFill>
                <a:latin typeface="Times New Roman"/>
                <a:ea typeface="標楷體"/>
              </a:rPr>
              <a:t>Differential quadrature vs. Integral quadrature</a:t>
            </a:r>
          </a:p>
        </p:txBody>
      </p:sp>
      <p:sp>
        <p:nvSpPr>
          <p:cNvPr id="4" name="矩形 3">
            <a:extLst>
              <a:ext uri="{FF2B5EF4-FFF2-40B4-BE49-F238E27FC236}">
                <a16:creationId xmlns:a16="http://schemas.microsoft.com/office/drawing/2014/main" id="{144E697A-5DF7-4B98-B33B-810E1CC0649E}"/>
              </a:ext>
            </a:extLst>
          </p:cNvPr>
          <p:cNvSpPr/>
          <p:nvPr/>
        </p:nvSpPr>
        <p:spPr>
          <a:xfrm>
            <a:off x="381000" y="1202137"/>
            <a:ext cx="8616864" cy="707886"/>
          </a:xfrm>
          <a:prstGeom prst="rect">
            <a:avLst/>
          </a:prstGeom>
        </p:spPr>
        <p:txBody>
          <a:bodyPr wrap="square">
            <a:spAutoFit/>
          </a:bodyPr>
          <a:lstStyle/>
          <a:p>
            <a:r>
              <a:rPr lang="en-US" altLang="zh-TW" sz="2000" dirty="0">
                <a:solidFill>
                  <a:srgbClr val="0000FF"/>
                </a:solidFill>
                <a:latin typeface="+mn-lt"/>
              </a:rPr>
              <a:t>The differential quadrature (DQ) method was presented by R. E. Bellman and his associates in the early 1970's.</a:t>
            </a:r>
            <a:endParaRPr lang="zh-TW" altLang="en-US" sz="2000" dirty="0">
              <a:solidFill>
                <a:srgbClr val="0000FF"/>
              </a:solidFill>
              <a:latin typeface="+mn-lt"/>
            </a:endParaRPr>
          </a:p>
        </p:txBody>
      </p:sp>
      <p:sp>
        <p:nvSpPr>
          <p:cNvPr id="5" name="矩形 4">
            <a:extLst>
              <a:ext uri="{FF2B5EF4-FFF2-40B4-BE49-F238E27FC236}">
                <a16:creationId xmlns:a16="http://schemas.microsoft.com/office/drawing/2014/main" id="{185B79E4-5C06-419F-8E7A-8D4CA2E98318}"/>
              </a:ext>
            </a:extLst>
          </p:cNvPr>
          <p:cNvSpPr/>
          <p:nvPr/>
        </p:nvSpPr>
        <p:spPr>
          <a:xfrm>
            <a:off x="2209806" y="675410"/>
            <a:ext cx="851515" cy="535531"/>
          </a:xfrm>
          <a:prstGeom prst="rect">
            <a:avLst/>
          </a:prstGeom>
        </p:spPr>
        <p:txBody>
          <a:bodyPr wrap="none">
            <a:spAutoFit/>
          </a:bodyPr>
          <a:lstStyle/>
          <a:p>
            <a:pPr algn="ctr" eaLnBrk="1" fontAlgn="auto" hangingPunct="1">
              <a:lnSpc>
                <a:spcPct val="80000"/>
              </a:lnSpc>
              <a:spcBef>
                <a:spcPts val="0"/>
              </a:spcBef>
              <a:spcAft>
                <a:spcPts val="0"/>
              </a:spcAft>
            </a:pPr>
            <a:r>
              <a:rPr kumimoji="0" lang="en-US" altLang="zh-TW" sz="3600" dirty="0">
                <a:solidFill>
                  <a:schemeClr val="tx2"/>
                </a:solidFill>
                <a:latin typeface="Times New Roman"/>
                <a:ea typeface="標楷體"/>
              </a:rPr>
              <a:t>DQ</a:t>
            </a:r>
          </a:p>
        </p:txBody>
      </p:sp>
      <p:sp>
        <p:nvSpPr>
          <p:cNvPr id="6" name="矩形 5">
            <a:extLst>
              <a:ext uri="{FF2B5EF4-FFF2-40B4-BE49-F238E27FC236}">
                <a16:creationId xmlns:a16="http://schemas.microsoft.com/office/drawing/2014/main" id="{3BA5540F-CCAB-4E27-B588-15B180E23136}"/>
              </a:ext>
            </a:extLst>
          </p:cNvPr>
          <p:cNvSpPr/>
          <p:nvPr/>
        </p:nvSpPr>
        <p:spPr>
          <a:xfrm>
            <a:off x="6598212" y="675410"/>
            <a:ext cx="671979" cy="535531"/>
          </a:xfrm>
          <a:prstGeom prst="rect">
            <a:avLst/>
          </a:prstGeom>
        </p:spPr>
        <p:txBody>
          <a:bodyPr wrap="none">
            <a:spAutoFit/>
          </a:bodyPr>
          <a:lstStyle/>
          <a:p>
            <a:pPr algn="ctr" eaLnBrk="1" fontAlgn="auto" hangingPunct="1">
              <a:lnSpc>
                <a:spcPct val="80000"/>
              </a:lnSpc>
              <a:spcBef>
                <a:spcPts val="0"/>
              </a:spcBef>
              <a:spcAft>
                <a:spcPts val="0"/>
              </a:spcAft>
            </a:pPr>
            <a:r>
              <a:rPr kumimoji="0" lang="en-US" altLang="zh-TW" sz="3600" dirty="0">
                <a:solidFill>
                  <a:schemeClr val="tx2"/>
                </a:solidFill>
                <a:latin typeface="Times New Roman"/>
                <a:ea typeface="標楷體"/>
              </a:rPr>
              <a:t>IQ</a:t>
            </a:r>
          </a:p>
        </p:txBody>
      </p:sp>
      <p:pic>
        <p:nvPicPr>
          <p:cNvPr id="8" name="圖片 7">
            <a:extLst>
              <a:ext uri="{FF2B5EF4-FFF2-40B4-BE49-F238E27FC236}">
                <a16:creationId xmlns:a16="http://schemas.microsoft.com/office/drawing/2014/main" id="{85C1911F-A896-4FD6-8DED-E383043D75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7015" y="2471220"/>
            <a:ext cx="1905000" cy="2888729"/>
          </a:xfrm>
          <a:prstGeom prst="rect">
            <a:avLst/>
          </a:prstGeom>
        </p:spPr>
      </p:pic>
      <p:sp>
        <p:nvSpPr>
          <p:cNvPr id="9" name="矩形 8">
            <a:extLst>
              <a:ext uri="{FF2B5EF4-FFF2-40B4-BE49-F238E27FC236}">
                <a16:creationId xmlns:a16="http://schemas.microsoft.com/office/drawing/2014/main" id="{916B756B-D78B-42A9-A23D-F0282120C11D}"/>
              </a:ext>
            </a:extLst>
          </p:cNvPr>
          <p:cNvSpPr/>
          <p:nvPr/>
        </p:nvSpPr>
        <p:spPr>
          <a:xfrm>
            <a:off x="370564" y="1925393"/>
            <a:ext cx="8468639" cy="400110"/>
          </a:xfrm>
          <a:prstGeom prst="rect">
            <a:avLst/>
          </a:prstGeom>
        </p:spPr>
        <p:txBody>
          <a:bodyPr wrap="square">
            <a:spAutoFit/>
          </a:bodyPr>
          <a:lstStyle/>
          <a:p>
            <a:r>
              <a:rPr lang="en-US" altLang="zh-TW" sz="2000" dirty="0">
                <a:solidFill>
                  <a:srgbClr val="0000FF"/>
                </a:solidFill>
                <a:latin typeface="+mn-lt"/>
              </a:rPr>
              <a:t>The DQ method was initiated from the idea of conventional integral quadrature.</a:t>
            </a:r>
            <a:endParaRPr lang="zh-TW" altLang="en-US" sz="2000" dirty="0">
              <a:solidFill>
                <a:srgbClr val="0000FF"/>
              </a:solidFill>
              <a:latin typeface="+mn-lt"/>
            </a:endParaRPr>
          </a:p>
        </p:txBody>
      </p:sp>
      <p:pic>
        <p:nvPicPr>
          <p:cNvPr id="10" name="圖片 9">
            <a:extLst>
              <a:ext uri="{FF2B5EF4-FFF2-40B4-BE49-F238E27FC236}">
                <a16:creationId xmlns:a16="http://schemas.microsoft.com/office/drawing/2014/main" id="{8536CAA1-6FC9-469E-88E5-590EAEB2092D}"/>
              </a:ext>
            </a:extLst>
          </p:cNvPr>
          <p:cNvPicPr>
            <a:picLocks noChangeAspect="1"/>
          </p:cNvPicPr>
          <p:nvPr/>
        </p:nvPicPr>
        <p:blipFill>
          <a:blip r:embed="rId4"/>
          <a:stretch>
            <a:fillRect/>
          </a:stretch>
        </p:blipFill>
        <p:spPr>
          <a:xfrm>
            <a:off x="5860489" y="2542619"/>
            <a:ext cx="2819400" cy="2036527"/>
          </a:xfrm>
          <a:prstGeom prst="rect">
            <a:avLst/>
          </a:prstGeom>
        </p:spPr>
      </p:pic>
      <p:sp>
        <p:nvSpPr>
          <p:cNvPr id="11" name="橢圓 10">
            <a:extLst>
              <a:ext uri="{FF2B5EF4-FFF2-40B4-BE49-F238E27FC236}">
                <a16:creationId xmlns:a16="http://schemas.microsoft.com/office/drawing/2014/main" id="{0362023D-44C3-4832-995B-E185AEDE3926}"/>
              </a:ext>
            </a:extLst>
          </p:cNvPr>
          <p:cNvSpPr/>
          <p:nvPr/>
        </p:nvSpPr>
        <p:spPr bwMode="auto">
          <a:xfrm>
            <a:off x="6427788" y="4200527"/>
            <a:ext cx="107951" cy="107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2" name="直線接點 11">
            <a:extLst>
              <a:ext uri="{FF2B5EF4-FFF2-40B4-BE49-F238E27FC236}">
                <a16:creationId xmlns:a16="http://schemas.microsoft.com/office/drawing/2014/main" id="{C61EC513-F68A-497E-A756-DD93B5523ABD}"/>
              </a:ext>
            </a:extLst>
          </p:cNvPr>
          <p:cNvCxnSpPr/>
          <p:nvPr/>
        </p:nvCxnSpPr>
        <p:spPr bwMode="auto">
          <a:xfrm flipV="1">
            <a:off x="6477002" y="3095355"/>
            <a:ext cx="4763" cy="119923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橢圓 12">
            <a:extLst>
              <a:ext uri="{FF2B5EF4-FFF2-40B4-BE49-F238E27FC236}">
                <a16:creationId xmlns:a16="http://schemas.microsoft.com/office/drawing/2014/main" id="{F9C45D8B-8704-48E8-9333-F7909E69DD51}"/>
              </a:ext>
            </a:extLst>
          </p:cNvPr>
          <p:cNvSpPr/>
          <p:nvPr/>
        </p:nvSpPr>
        <p:spPr bwMode="auto">
          <a:xfrm>
            <a:off x="6437313" y="3023923"/>
            <a:ext cx="107951" cy="10953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4" name="圖片 13">
            <a:extLst>
              <a:ext uri="{FF2B5EF4-FFF2-40B4-BE49-F238E27FC236}">
                <a16:creationId xmlns:a16="http://schemas.microsoft.com/office/drawing/2014/main" id="{F8B57AD6-FCCA-4107-8D84-5DC839242A9F}"/>
              </a:ext>
            </a:extLst>
          </p:cNvPr>
          <p:cNvPicPr>
            <a:picLocks noChangeAspect="1"/>
          </p:cNvPicPr>
          <p:nvPr/>
        </p:nvPicPr>
        <p:blipFill>
          <a:blip r:embed="rId5"/>
          <a:stretch>
            <a:fillRect/>
          </a:stretch>
        </p:blipFill>
        <p:spPr>
          <a:xfrm>
            <a:off x="5692036" y="4876803"/>
            <a:ext cx="3124200" cy="424599"/>
          </a:xfrm>
          <a:prstGeom prst="rect">
            <a:avLst/>
          </a:prstGeom>
          <a:ln w="38100">
            <a:solidFill>
              <a:srgbClr val="FF0000"/>
            </a:solidFill>
          </a:ln>
        </p:spPr>
      </p:pic>
      <p:pic>
        <p:nvPicPr>
          <p:cNvPr id="15" name="圖片 14">
            <a:extLst>
              <a:ext uri="{FF2B5EF4-FFF2-40B4-BE49-F238E27FC236}">
                <a16:creationId xmlns:a16="http://schemas.microsoft.com/office/drawing/2014/main" id="{77972065-3DDE-4038-9BAC-8DAD5D30FDB4}"/>
              </a:ext>
            </a:extLst>
          </p:cNvPr>
          <p:cNvPicPr>
            <a:picLocks noChangeAspect="1"/>
          </p:cNvPicPr>
          <p:nvPr/>
        </p:nvPicPr>
        <p:blipFill>
          <a:blip r:embed="rId6"/>
          <a:stretch>
            <a:fillRect/>
          </a:stretch>
        </p:blipFill>
        <p:spPr>
          <a:xfrm>
            <a:off x="338229" y="3622466"/>
            <a:ext cx="3019987" cy="482813"/>
          </a:xfrm>
          <a:prstGeom prst="rect">
            <a:avLst/>
          </a:prstGeom>
        </p:spPr>
      </p:pic>
      <p:pic>
        <p:nvPicPr>
          <p:cNvPr id="16" name="圖片 15">
            <a:extLst>
              <a:ext uri="{FF2B5EF4-FFF2-40B4-BE49-F238E27FC236}">
                <a16:creationId xmlns:a16="http://schemas.microsoft.com/office/drawing/2014/main" id="{BD5AFB36-7DD1-4E87-91CA-FDC1807D7E97}"/>
              </a:ext>
            </a:extLst>
          </p:cNvPr>
          <p:cNvPicPr>
            <a:picLocks noChangeAspect="1"/>
          </p:cNvPicPr>
          <p:nvPr/>
        </p:nvPicPr>
        <p:blipFill>
          <a:blip r:embed="rId7"/>
          <a:stretch>
            <a:fillRect/>
          </a:stretch>
        </p:blipFill>
        <p:spPr>
          <a:xfrm>
            <a:off x="327765" y="4835047"/>
            <a:ext cx="2926556" cy="460180"/>
          </a:xfrm>
          <a:prstGeom prst="rect">
            <a:avLst/>
          </a:prstGeom>
          <a:ln w="38100">
            <a:solidFill>
              <a:srgbClr val="FF0000"/>
            </a:solidFill>
          </a:ln>
        </p:spPr>
      </p:pic>
      <p:sp>
        <p:nvSpPr>
          <p:cNvPr id="17" name="矩形 16">
            <a:extLst>
              <a:ext uri="{FF2B5EF4-FFF2-40B4-BE49-F238E27FC236}">
                <a16:creationId xmlns:a16="http://schemas.microsoft.com/office/drawing/2014/main" id="{4E5BA29E-9A1C-4095-A219-6D805A701867}"/>
              </a:ext>
            </a:extLst>
          </p:cNvPr>
          <p:cNvSpPr/>
          <p:nvPr/>
        </p:nvSpPr>
        <p:spPr>
          <a:xfrm>
            <a:off x="3594879" y="5535204"/>
            <a:ext cx="2094026" cy="523220"/>
          </a:xfrm>
          <a:prstGeom prst="rect">
            <a:avLst/>
          </a:prstGeom>
        </p:spPr>
        <p:txBody>
          <a:bodyPr wrap="square">
            <a:spAutoFit/>
          </a:bodyPr>
          <a:lstStyle/>
          <a:p>
            <a:r>
              <a:rPr lang="en-US" altLang="zh-TW" sz="2800" dirty="0">
                <a:solidFill>
                  <a:srgbClr val="0000FF"/>
                </a:solidFill>
                <a:latin typeface="+mn-lt"/>
              </a:rPr>
              <a:t>Linear sum</a:t>
            </a:r>
            <a:endParaRPr lang="zh-TW" altLang="en-US" sz="2800" dirty="0">
              <a:solidFill>
                <a:srgbClr val="0000FF"/>
              </a:solidFill>
              <a:latin typeface="+mn-lt"/>
            </a:endParaRPr>
          </a:p>
        </p:txBody>
      </p:sp>
      <p:sp>
        <p:nvSpPr>
          <p:cNvPr id="18" name="AutoShape 9">
            <a:extLst>
              <a:ext uri="{FF2B5EF4-FFF2-40B4-BE49-F238E27FC236}">
                <a16:creationId xmlns:a16="http://schemas.microsoft.com/office/drawing/2014/main" id="{70327F56-C5AA-4C92-836F-C99362C20C5E}"/>
              </a:ext>
            </a:extLst>
          </p:cNvPr>
          <p:cNvSpPr>
            <a:spLocks noChangeArrowheads="1"/>
          </p:cNvSpPr>
          <p:nvPr/>
        </p:nvSpPr>
        <p:spPr bwMode="auto">
          <a:xfrm>
            <a:off x="3095447" y="5741619"/>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19" name="AutoShape 9">
            <a:extLst>
              <a:ext uri="{FF2B5EF4-FFF2-40B4-BE49-F238E27FC236}">
                <a16:creationId xmlns:a16="http://schemas.microsoft.com/office/drawing/2014/main" id="{168B9806-2D27-4977-A7A8-3A1C1744B91D}"/>
              </a:ext>
            </a:extLst>
          </p:cNvPr>
          <p:cNvSpPr>
            <a:spLocks noChangeArrowheads="1"/>
          </p:cNvSpPr>
          <p:nvPr/>
        </p:nvSpPr>
        <p:spPr bwMode="auto">
          <a:xfrm rot="10800000">
            <a:off x="5531525" y="5682514"/>
            <a:ext cx="525528" cy="228600"/>
          </a:xfrm>
          <a:prstGeom prst="rightArrow">
            <a:avLst>
              <a:gd name="adj1" fmla="val 50000"/>
              <a:gd name="adj2" fmla="val 80017"/>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pPr>
            <a:endParaRPr lang="zh-TW" altLang="en-US" sz="1800">
              <a:solidFill>
                <a:schemeClr val="tx1"/>
              </a:solidFill>
              <a:latin typeface="Tahoma" panose="020B0604030504040204" pitchFamily="34" charset="0"/>
            </a:endParaRPr>
          </a:p>
        </p:txBody>
      </p:sp>
      <p:sp>
        <p:nvSpPr>
          <p:cNvPr id="20" name="矩形 19">
            <a:extLst>
              <a:ext uri="{FF2B5EF4-FFF2-40B4-BE49-F238E27FC236}">
                <a16:creationId xmlns:a16="http://schemas.microsoft.com/office/drawing/2014/main" id="{90E2CEAE-BC9C-4761-8301-7B4C02EAB394}"/>
              </a:ext>
            </a:extLst>
          </p:cNvPr>
          <p:cNvSpPr/>
          <p:nvPr/>
        </p:nvSpPr>
        <p:spPr>
          <a:xfrm>
            <a:off x="846846" y="5535204"/>
            <a:ext cx="2002748" cy="523220"/>
          </a:xfrm>
          <a:prstGeom prst="rect">
            <a:avLst/>
          </a:prstGeom>
        </p:spPr>
        <p:txBody>
          <a:bodyPr wrap="square">
            <a:spAutoFit/>
          </a:bodyPr>
          <a:lstStyle/>
          <a:p>
            <a:r>
              <a:rPr lang="en-US" altLang="zh-TW" sz="2800" dirty="0">
                <a:solidFill>
                  <a:srgbClr val="0000FF"/>
                </a:solidFill>
                <a:latin typeface="+mn-lt"/>
              </a:rPr>
              <a:t>Differential</a:t>
            </a:r>
            <a:endParaRPr lang="zh-TW" altLang="en-US" sz="2800" dirty="0">
              <a:solidFill>
                <a:srgbClr val="0000FF"/>
              </a:solidFill>
              <a:latin typeface="+mn-lt"/>
            </a:endParaRPr>
          </a:p>
        </p:txBody>
      </p:sp>
      <p:sp>
        <p:nvSpPr>
          <p:cNvPr id="21" name="矩形 20">
            <a:extLst>
              <a:ext uri="{FF2B5EF4-FFF2-40B4-BE49-F238E27FC236}">
                <a16:creationId xmlns:a16="http://schemas.microsoft.com/office/drawing/2014/main" id="{DF284298-3264-49B6-9132-0A2451913B73}"/>
              </a:ext>
            </a:extLst>
          </p:cNvPr>
          <p:cNvSpPr/>
          <p:nvPr/>
        </p:nvSpPr>
        <p:spPr>
          <a:xfrm>
            <a:off x="6633580" y="5480009"/>
            <a:ext cx="1371600" cy="523220"/>
          </a:xfrm>
          <a:prstGeom prst="rect">
            <a:avLst/>
          </a:prstGeom>
        </p:spPr>
        <p:txBody>
          <a:bodyPr wrap="square">
            <a:spAutoFit/>
          </a:bodyPr>
          <a:lstStyle/>
          <a:p>
            <a:r>
              <a:rPr lang="en-US" altLang="zh-TW" sz="2800" dirty="0">
                <a:solidFill>
                  <a:srgbClr val="0000FF"/>
                </a:solidFill>
                <a:latin typeface="+mn-lt"/>
              </a:rPr>
              <a:t>Integral</a:t>
            </a:r>
            <a:endParaRPr lang="zh-TW" altLang="en-US" sz="2800" dirty="0">
              <a:solidFill>
                <a:srgbClr val="0000FF"/>
              </a:solidFill>
              <a:latin typeface="+mn-lt"/>
            </a:endParaRPr>
          </a:p>
        </p:txBody>
      </p:sp>
      <p:cxnSp>
        <p:nvCxnSpPr>
          <p:cNvPr id="23" name="直線接點 22">
            <a:extLst>
              <a:ext uri="{FF2B5EF4-FFF2-40B4-BE49-F238E27FC236}">
                <a16:creationId xmlns:a16="http://schemas.microsoft.com/office/drawing/2014/main" id="{C61EC513-F68A-497E-A756-DD93B5523ABD}"/>
              </a:ext>
            </a:extLst>
          </p:cNvPr>
          <p:cNvCxnSpPr/>
          <p:nvPr/>
        </p:nvCxnSpPr>
        <p:spPr bwMode="auto">
          <a:xfrm flipV="1">
            <a:off x="6781802" y="3077213"/>
            <a:ext cx="4763" cy="119923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61EC513-F68A-497E-A756-DD93B5523ABD}"/>
              </a:ext>
            </a:extLst>
          </p:cNvPr>
          <p:cNvCxnSpPr/>
          <p:nvPr/>
        </p:nvCxnSpPr>
        <p:spPr bwMode="auto">
          <a:xfrm flipV="1">
            <a:off x="7103037" y="3164628"/>
            <a:ext cx="0" cy="111182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C61EC513-F68A-497E-A756-DD93B5523ABD}"/>
              </a:ext>
            </a:extLst>
          </p:cNvPr>
          <p:cNvCxnSpPr/>
          <p:nvPr/>
        </p:nvCxnSpPr>
        <p:spPr bwMode="auto">
          <a:xfrm flipV="1">
            <a:off x="7467600" y="3023924"/>
            <a:ext cx="0" cy="125252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8" name="橢圓 27">
            <a:extLst>
              <a:ext uri="{FF2B5EF4-FFF2-40B4-BE49-F238E27FC236}">
                <a16:creationId xmlns:a16="http://schemas.microsoft.com/office/drawing/2014/main" id="{F9C45D8B-8704-48E8-9333-F7909E69DD51}"/>
              </a:ext>
            </a:extLst>
          </p:cNvPr>
          <p:cNvSpPr/>
          <p:nvPr/>
        </p:nvSpPr>
        <p:spPr bwMode="auto">
          <a:xfrm>
            <a:off x="6733031" y="3021368"/>
            <a:ext cx="107951" cy="10953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a:extLst>
              <a:ext uri="{FF2B5EF4-FFF2-40B4-BE49-F238E27FC236}">
                <a16:creationId xmlns:a16="http://schemas.microsoft.com/office/drawing/2014/main" id="{F9C45D8B-8704-48E8-9333-F7909E69DD51}"/>
              </a:ext>
            </a:extLst>
          </p:cNvPr>
          <p:cNvSpPr/>
          <p:nvPr/>
        </p:nvSpPr>
        <p:spPr bwMode="auto">
          <a:xfrm>
            <a:off x="7042152" y="3090627"/>
            <a:ext cx="107951" cy="10953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a:extLst>
              <a:ext uri="{FF2B5EF4-FFF2-40B4-BE49-F238E27FC236}">
                <a16:creationId xmlns:a16="http://schemas.microsoft.com/office/drawing/2014/main" id="{F9C45D8B-8704-48E8-9333-F7909E69DD51}"/>
              </a:ext>
            </a:extLst>
          </p:cNvPr>
          <p:cNvSpPr/>
          <p:nvPr/>
        </p:nvSpPr>
        <p:spPr bwMode="auto">
          <a:xfrm>
            <a:off x="7405690" y="3000761"/>
            <a:ext cx="107951" cy="10953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30">
            <a:extLst>
              <a:ext uri="{FF2B5EF4-FFF2-40B4-BE49-F238E27FC236}">
                <a16:creationId xmlns:a16="http://schemas.microsoft.com/office/drawing/2014/main" id="{0362023D-44C3-4832-995B-E185AEDE3926}"/>
              </a:ext>
            </a:extLst>
          </p:cNvPr>
          <p:cNvSpPr/>
          <p:nvPr/>
        </p:nvSpPr>
        <p:spPr bwMode="auto">
          <a:xfrm>
            <a:off x="6750051" y="4219577"/>
            <a:ext cx="107951" cy="107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橢圓 31">
            <a:extLst>
              <a:ext uri="{FF2B5EF4-FFF2-40B4-BE49-F238E27FC236}">
                <a16:creationId xmlns:a16="http://schemas.microsoft.com/office/drawing/2014/main" id="{0362023D-44C3-4832-995B-E185AEDE3926}"/>
              </a:ext>
            </a:extLst>
          </p:cNvPr>
          <p:cNvSpPr/>
          <p:nvPr/>
        </p:nvSpPr>
        <p:spPr bwMode="auto">
          <a:xfrm>
            <a:off x="7054851" y="4229102"/>
            <a:ext cx="107951" cy="107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橢圓 32">
            <a:extLst>
              <a:ext uri="{FF2B5EF4-FFF2-40B4-BE49-F238E27FC236}">
                <a16:creationId xmlns:a16="http://schemas.microsoft.com/office/drawing/2014/main" id="{0362023D-44C3-4832-995B-E185AEDE3926}"/>
              </a:ext>
            </a:extLst>
          </p:cNvPr>
          <p:cNvSpPr/>
          <p:nvPr/>
        </p:nvSpPr>
        <p:spPr bwMode="auto">
          <a:xfrm>
            <a:off x="7405690" y="4222477"/>
            <a:ext cx="107951" cy="107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11327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EC5C-F190-F5EF-CC08-9AA578D0F497}"/>
            </a:ext>
          </a:extLst>
        </p:cNvPr>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951F099-4471-32BA-B4D6-7F577327CB44}"/>
              </a:ext>
            </a:extLst>
          </p:cNvPr>
          <p:cNvSpPr>
            <a:spLocks noGrp="1"/>
          </p:cNvSpPr>
          <p:nvPr>
            <p:ph type="dt" sz="half" idx="10"/>
          </p:nvPr>
        </p:nvSpPr>
        <p:spPr/>
        <p:txBody>
          <a:bodyPr/>
          <a:lstStyle/>
          <a:p>
            <a:pPr>
              <a:defRPr/>
            </a:pPr>
            <a:r>
              <a:rPr lang="en-US" altLang="zh-TW"/>
              <a:t>2025/07/03</a:t>
            </a:r>
            <a:endParaRPr lang="en-US" altLang="zh-TW" dirty="0"/>
          </a:p>
        </p:txBody>
      </p:sp>
      <p:sp>
        <p:nvSpPr>
          <p:cNvPr id="3" name="矩形 2">
            <a:extLst>
              <a:ext uri="{FF2B5EF4-FFF2-40B4-BE49-F238E27FC236}">
                <a16:creationId xmlns:a16="http://schemas.microsoft.com/office/drawing/2014/main" id="{AC079616-CE02-E03B-0455-3087AE95438B}"/>
              </a:ext>
            </a:extLst>
          </p:cNvPr>
          <p:cNvSpPr/>
          <p:nvPr/>
        </p:nvSpPr>
        <p:spPr>
          <a:xfrm>
            <a:off x="1600200" y="228600"/>
            <a:ext cx="5943600" cy="535531"/>
          </a:xfrm>
          <a:prstGeom prst="rect">
            <a:avLst/>
          </a:prstGeom>
        </p:spPr>
        <p:txBody>
          <a:bodyPr wrap="square">
            <a:spAutoFit/>
          </a:bodyPr>
          <a:lstStyle/>
          <a:p>
            <a:pPr algn="ctr" eaLnBrk="1" fontAlgn="auto" hangingPunct="1">
              <a:lnSpc>
                <a:spcPct val="80000"/>
              </a:lnSpc>
              <a:spcBef>
                <a:spcPts val="0"/>
              </a:spcBef>
              <a:spcAft>
                <a:spcPts val="0"/>
              </a:spcAft>
            </a:pPr>
            <a:r>
              <a:rPr kumimoji="0" lang="en-US" altLang="zh-TW" sz="3600" b="1" dirty="0">
                <a:solidFill>
                  <a:schemeClr val="tx2"/>
                </a:solidFill>
                <a:latin typeface="Times New Roman"/>
                <a:ea typeface="標楷體"/>
              </a:rPr>
              <a:t>Main goal of this work</a:t>
            </a:r>
          </a:p>
        </p:txBody>
      </p:sp>
      <p:sp>
        <p:nvSpPr>
          <p:cNvPr id="4" name="矩形 3">
            <a:extLst>
              <a:ext uri="{FF2B5EF4-FFF2-40B4-BE49-F238E27FC236}">
                <a16:creationId xmlns:a16="http://schemas.microsoft.com/office/drawing/2014/main" id="{BC779411-DB34-1756-4D52-B5B87FC6573B}"/>
              </a:ext>
            </a:extLst>
          </p:cNvPr>
          <p:cNvSpPr/>
          <p:nvPr/>
        </p:nvSpPr>
        <p:spPr>
          <a:xfrm>
            <a:off x="263568" y="5274245"/>
            <a:ext cx="8616864" cy="707886"/>
          </a:xfrm>
          <a:prstGeom prst="rect">
            <a:avLst/>
          </a:prstGeom>
        </p:spPr>
        <p:txBody>
          <a:bodyPr wrap="square">
            <a:spAutoFit/>
          </a:bodyPr>
          <a:lstStyle/>
          <a:p>
            <a:pPr algn="just"/>
            <a:r>
              <a:rPr lang="en-US" altLang="zh-TW" sz="2000" dirty="0">
                <a:solidFill>
                  <a:srgbClr val="0000FF"/>
                </a:solidFill>
                <a:latin typeface="+mn-lt"/>
              </a:rPr>
              <a:t>Verifying the validity of the boundary integral quadrature method (BIQM) for solving the SH-wave scattering problem is the main goal.</a:t>
            </a:r>
            <a:endParaRPr lang="zh-TW" altLang="en-US" sz="2000" dirty="0">
              <a:solidFill>
                <a:srgbClr val="0000FF"/>
              </a:solidFill>
              <a:latin typeface="+mn-lt"/>
            </a:endParaRPr>
          </a:p>
        </p:txBody>
      </p:sp>
      <p:sp>
        <p:nvSpPr>
          <p:cNvPr id="5" name="箭號: 向右 49">
            <a:extLst>
              <a:ext uri="{FF2B5EF4-FFF2-40B4-BE49-F238E27FC236}">
                <a16:creationId xmlns:a16="http://schemas.microsoft.com/office/drawing/2014/main" id="{F37E92CA-AFBC-8394-14F7-BB02DB5C68C1}"/>
              </a:ext>
            </a:extLst>
          </p:cNvPr>
          <p:cNvSpPr/>
          <p:nvPr/>
        </p:nvSpPr>
        <p:spPr>
          <a:xfrm>
            <a:off x="2623394" y="4285801"/>
            <a:ext cx="849798" cy="2975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5977F5B4-732A-809F-6D16-7CAE203C92E4}"/>
              </a:ext>
            </a:extLst>
          </p:cNvPr>
          <p:cNvSpPr txBox="1"/>
          <p:nvPr/>
        </p:nvSpPr>
        <p:spPr>
          <a:xfrm>
            <a:off x="2420627" y="3862220"/>
            <a:ext cx="1133644" cy="443198"/>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SH-waves</a:t>
            </a:r>
            <a:endParaRPr lang="zh-TW" altLang="en-US" dirty="0">
              <a:latin typeface="Times New Roman" panose="02020603050405020304" pitchFamily="18" charset="0"/>
              <a:cs typeface="Times New Roman" panose="02020603050405020304" pitchFamily="18" charset="0"/>
            </a:endParaRPr>
          </a:p>
        </p:txBody>
      </p:sp>
      <p:pic>
        <p:nvPicPr>
          <p:cNvPr id="7" name="圖片 6">
            <a:extLst>
              <a:ext uri="{FF2B5EF4-FFF2-40B4-BE49-F238E27FC236}">
                <a16:creationId xmlns:a16="http://schemas.microsoft.com/office/drawing/2014/main" id="{A118AE7D-AC5B-0E5A-61C5-5C040AA0AFF7}"/>
              </a:ext>
            </a:extLst>
          </p:cNvPr>
          <p:cNvPicPr>
            <a:picLocks noChangeAspect="1"/>
          </p:cNvPicPr>
          <p:nvPr/>
        </p:nvPicPr>
        <p:blipFill>
          <a:blip r:embed="rId2"/>
          <a:stretch>
            <a:fillRect/>
          </a:stretch>
        </p:blipFill>
        <p:spPr>
          <a:xfrm>
            <a:off x="3657600" y="3267015"/>
            <a:ext cx="1969789" cy="1777747"/>
          </a:xfrm>
          <a:prstGeom prst="rect">
            <a:avLst/>
          </a:prstGeom>
        </p:spPr>
      </p:pic>
      <p:graphicFrame>
        <p:nvGraphicFramePr>
          <p:cNvPr id="8" name="Object 44">
            <a:extLst>
              <a:ext uri="{FF2B5EF4-FFF2-40B4-BE49-F238E27FC236}">
                <a16:creationId xmlns:a16="http://schemas.microsoft.com/office/drawing/2014/main" id="{32FE0C0D-9879-8F83-5A59-C9E6DE3B6A50}"/>
              </a:ext>
            </a:extLst>
          </p:cNvPr>
          <p:cNvGraphicFramePr>
            <a:graphicFrameLocks noChangeAspect="1"/>
          </p:cNvGraphicFramePr>
          <p:nvPr>
            <p:extLst>
              <p:ext uri="{D42A27DB-BD31-4B8C-83A1-F6EECF244321}">
                <p14:modId xmlns:p14="http://schemas.microsoft.com/office/powerpoint/2010/main" val="1121284893"/>
              </p:ext>
            </p:extLst>
          </p:nvPr>
        </p:nvGraphicFramePr>
        <p:xfrm>
          <a:off x="2449446" y="4593570"/>
          <a:ext cx="1023938" cy="423862"/>
        </p:xfrm>
        <a:graphic>
          <a:graphicData uri="http://schemas.openxmlformats.org/presentationml/2006/ole">
            <mc:AlternateContent xmlns:mc="http://schemas.openxmlformats.org/markup-compatibility/2006">
              <mc:Choice xmlns:v="urn:schemas-microsoft-com:vml" Requires="v">
                <p:oleObj name="Equation" r:id="rId3" imgW="583920" imgH="241200" progId="Equation.DSMT4">
                  <p:embed/>
                </p:oleObj>
              </mc:Choice>
              <mc:Fallback>
                <p:oleObj name="Equation" r:id="rId3" imgW="583920" imgH="241200" progId="Equation.DSMT4">
                  <p:embed/>
                  <p:pic>
                    <p:nvPicPr>
                      <p:cNvPr id="8" name="Object 44">
                        <a:extLst>
                          <a:ext uri="{FF2B5EF4-FFF2-40B4-BE49-F238E27FC236}">
                            <a16:creationId xmlns:a16="http://schemas.microsoft.com/office/drawing/2014/main" id="{32FE0C0D-9879-8F83-5A59-C9E6DE3B6A50}"/>
                          </a:ext>
                        </a:extLst>
                      </p:cNvPr>
                      <p:cNvPicPr>
                        <a:picLocks noChangeAspect="1" noChangeArrowheads="1"/>
                      </p:cNvPicPr>
                      <p:nvPr/>
                    </p:nvPicPr>
                    <p:blipFill>
                      <a:blip r:embed="rId4"/>
                      <a:srcRect/>
                      <a:stretch>
                        <a:fillRect/>
                      </a:stretch>
                    </p:blipFill>
                    <p:spPr bwMode="auto">
                      <a:xfrm>
                        <a:off x="2449446" y="4593570"/>
                        <a:ext cx="1023938" cy="423862"/>
                      </a:xfrm>
                      <a:prstGeom prst="rect">
                        <a:avLst/>
                      </a:prstGeom>
                      <a:noFill/>
                      <a:ln>
                        <a:noFill/>
                      </a:ln>
                      <a:effectLst/>
                    </p:spPr>
                  </p:pic>
                </p:oleObj>
              </mc:Fallback>
            </mc:AlternateContent>
          </a:graphicData>
        </a:graphic>
      </p:graphicFrame>
      <p:graphicFrame>
        <p:nvGraphicFramePr>
          <p:cNvPr id="9" name="Object 35">
            <a:extLst>
              <a:ext uri="{FF2B5EF4-FFF2-40B4-BE49-F238E27FC236}">
                <a16:creationId xmlns:a16="http://schemas.microsoft.com/office/drawing/2014/main" id="{9816D3FE-261F-D40D-8B59-15EB925FF271}"/>
              </a:ext>
            </a:extLst>
          </p:cNvPr>
          <p:cNvGraphicFramePr>
            <a:graphicFrameLocks noChangeAspect="1"/>
          </p:cNvGraphicFramePr>
          <p:nvPr>
            <p:extLst>
              <p:ext uri="{D42A27DB-BD31-4B8C-83A1-F6EECF244321}">
                <p14:modId xmlns:p14="http://schemas.microsoft.com/office/powerpoint/2010/main" val="41349390"/>
              </p:ext>
            </p:extLst>
          </p:nvPr>
        </p:nvGraphicFramePr>
        <p:xfrm>
          <a:off x="1330969" y="1504297"/>
          <a:ext cx="7080250" cy="496887"/>
        </p:xfrm>
        <a:graphic>
          <a:graphicData uri="http://schemas.openxmlformats.org/presentationml/2006/ole">
            <mc:AlternateContent xmlns:mc="http://schemas.openxmlformats.org/markup-compatibility/2006">
              <mc:Choice xmlns:v="urn:schemas-microsoft-com:vml" Requires="v">
                <p:oleObj name="Equation" r:id="rId5" imgW="4165560" imgH="291960" progId="Equation.DSMT4">
                  <p:embed/>
                </p:oleObj>
              </mc:Choice>
              <mc:Fallback>
                <p:oleObj name="Equation" r:id="rId5" imgW="4165560" imgH="291960" progId="Equation.DSMT4">
                  <p:embed/>
                  <p:pic>
                    <p:nvPicPr>
                      <p:cNvPr id="9" name="Object 35">
                        <a:extLst>
                          <a:ext uri="{FF2B5EF4-FFF2-40B4-BE49-F238E27FC236}">
                            <a16:creationId xmlns:a16="http://schemas.microsoft.com/office/drawing/2014/main" id="{9816D3FE-261F-D40D-8B59-15EB925FF271}"/>
                          </a:ext>
                        </a:extLst>
                      </p:cNvPr>
                      <p:cNvPicPr>
                        <a:picLocks noGrp="1" noChangeAspect="1" noChangeArrowheads="1"/>
                      </p:cNvPicPr>
                      <p:nvPr/>
                    </p:nvPicPr>
                    <p:blipFill>
                      <a:blip r:embed="rId6"/>
                      <a:srcRect/>
                      <a:stretch>
                        <a:fillRect/>
                      </a:stretch>
                    </p:blipFill>
                    <p:spPr bwMode="auto">
                      <a:xfrm>
                        <a:off x="1330969" y="1504297"/>
                        <a:ext cx="7080250" cy="496887"/>
                      </a:xfrm>
                      <a:prstGeom prst="rect">
                        <a:avLst/>
                      </a:prstGeom>
                      <a:noFill/>
                      <a:ln w="38100">
                        <a:solidFill>
                          <a:srgbClr val="0000FF"/>
                        </a:solidFill>
                      </a:ln>
                      <a:effectLst/>
                    </p:spPr>
                  </p:pic>
                </p:oleObj>
              </mc:Fallback>
            </mc:AlternateContent>
          </a:graphicData>
        </a:graphic>
      </p:graphicFrame>
      <p:graphicFrame>
        <p:nvGraphicFramePr>
          <p:cNvPr id="10" name="Object 35">
            <a:extLst>
              <a:ext uri="{FF2B5EF4-FFF2-40B4-BE49-F238E27FC236}">
                <a16:creationId xmlns:a16="http://schemas.microsoft.com/office/drawing/2014/main" id="{0A3B3987-EFC4-E9CF-DDA0-6E35CC272FC4}"/>
              </a:ext>
            </a:extLst>
          </p:cNvPr>
          <p:cNvGraphicFramePr>
            <a:graphicFrameLocks noChangeAspect="1"/>
          </p:cNvGraphicFramePr>
          <p:nvPr>
            <p:extLst>
              <p:ext uri="{D42A27DB-BD31-4B8C-83A1-F6EECF244321}">
                <p14:modId xmlns:p14="http://schemas.microsoft.com/office/powerpoint/2010/main" val="1513860417"/>
              </p:ext>
            </p:extLst>
          </p:nvPr>
        </p:nvGraphicFramePr>
        <p:xfrm>
          <a:off x="1169044" y="2699923"/>
          <a:ext cx="7404100" cy="496887"/>
        </p:xfrm>
        <a:graphic>
          <a:graphicData uri="http://schemas.openxmlformats.org/presentationml/2006/ole">
            <mc:AlternateContent xmlns:mc="http://schemas.openxmlformats.org/markup-compatibility/2006">
              <mc:Choice xmlns:v="urn:schemas-microsoft-com:vml" Requires="v">
                <p:oleObj name="Equation" r:id="rId7" imgW="4356000" imgH="291960" progId="Equation.DSMT4">
                  <p:embed/>
                </p:oleObj>
              </mc:Choice>
              <mc:Fallback>
                <p:oleObj name="Equation" r:id="rId7" imgW="4356000" imgH="291960" progId="Equation.DSMT4">
                  <p:embed/>
                  <p:pic>
                    <p:nvPicPr>
                      <p:cNvPr id="10" name="Object 35">
                        <a:extLst>
                          <a:ext uri="{FF2B5EF4-FFF2-40B4-BE49-F238E27FC236}">
                            <a16:creationId xmlns:a16="http://schemas.microsoft.com/office/drawing/2014/main" id="{0A3B3987-EFC4-E9CF-DDA0-6E35CC272FC4}"/>
                          </a:ext>
                        </a:extLst>
                      </p:cNvPr>
                      <p:cNvPicPr>
                        <a:picLocks noGrp="1" noChangeAspect="1" noChangeArrowheads="1"/>
                      </p:cNvPicPr>
                      <p:nvPr/>
                    </p:nvPicPr>
                    <p:blipFill>
                      <a:blip r:embed="rId8"/>
                      <a:srcRect/>
                      <a:stretch>
                        <a:fillRect/>
                      </a:stretch>
                    </p:blipFill>
                    <p:spPr bwMode="auto">
                      <a:xfrm>
                        <a:off x="1169044" y="2699923"/>
                        <a:ext cx="7404100" cy="496887"/>
                      </a:xfrm>
                      <a:prstGeom prst="rect">
                        <a:avLst/>
                      </a:prstGeom>
                      <a:noFill/>
                      <a:ln w="38100">
                        <a:solidFill>
                          <a:srgbClr val="0000FF"/>
                        </a:solidFill>
                      </a:ln>
                      <a:effectLst/>
                    </p:spPr>
                  </p:pic>
                </p:oleObj>
              </mc:Fallback>
            </mc:AlternateContent>
          </a:graphicData>
        </a:graphic>
      </p:graphicFrame>
      <p:sp>
        <p:nvSpPr>
          <p:cNvPr id="11" name="矩形 10">
            <a:extLst>
              <a:ext uri="{FF2B5EF4-FFF2-40B4-BE49-F238E27FC236}">
                <a16:creationId xmlns:a16="http://schemas.microsoft.com/office/drawing/2014/main" id="{36B4A6B5-3CBB-83C3-BA8F-8BDEBC8CD316}"/>
              </a:ext>
            </a:extLst>
          </p:cNvPr>
          <p:cNvSpPr/>
          <p:nvPr/>
        </p:nvSpPr>
        <p:spPr>
          <a:xfrm>
            <a:off x="92786" y="1034491"/>
            <a:ext cx="1938338" cy="400110"/>
          </a:xfrm>
          <a:prstGeom prst="rect">
            <a:avLst/>
          </a:prstGeom>
        </p:spPr>
        <p:txBody>
          <a:bodyPr wrap="square">
            <a:spAutoFit/>
          </a:bodyPr>
          <a:lstStyle/>
          <a:p>
            <a:pPr algn="just"/>
            <a:r>
              <a:rPr lang="en-US" altLang="zh-TW" sz="2000" dirty="0">
                <a:solidFill>
                  <a:srgbClr val="0000FF"/>
                </a:solidFill>
                <a:latin typeface="+mn-lt"/>
              </a:rPr>
              <a:t>Interior problem</a:t>
            </a:r>
            <a:endParaRPr lang="zh-TW" altLang="en-US" sz="2000" dirty="0">
              <a:solidFill>
                <a:srgbClr val="0000FF"/>
              </a:solidFill>
              <a:latin typeface="+mn-lt"/>
            </a:endParaRPr>
          </a:p>
        </p:txBody>
      </p:sp>
      <p:sp>
        <p:nvSpPr>
          <p:cNvPr id="12" name="矩形 11">
            <a:extLst>
              <a:ext uri="{FF2B5EF4-FFF2-40B4-BE49-F238E27FC236}">
                <a16:creationId xmlns:a16="http://schemas.microsoft.com/office/drawing/2014/main" id="{9557FDA0-7802-A601-FF2F-451ED2E37622}"/>
              </a:ext>
            </a:extLst>
          </p:cNvPr>
          <p:cNvSpPr/>
          <p:nvPr/>
        </p:nvSpPr>
        <p:spPr>
          <a:xfrm>
            <a:off x="76200" y="2159616"/>
            <a:ext cx="1938338" cy="400110"/>
          </a:xfrm>
          <a:prstGeom prst="rect">
            <a:avLst/>
          </a:prstGeom>
        </p:spPr>
        <p:txBody>
          <a:bodyPr wrap="square">
            <a:spAutoFit/>
          </a:bodyPr>
          <a:lstStyle/>
          <a:p>
            <a:pPr algn="just"/>
            <a:r>
              <a:rPr lang="en-US" altLang="zh-TW" sz="2000" dirty="0">
                <a:solidFill>
                  <a:srgbClr val="0000FF"/>
                </a:solidFill>
                <a:latin typeface="+mn-lt"/>
              </a:rPr>
              <a:t>Exterior problem</a:t>
            </a:r>
            <a:endParaRPr lang="zh-TW" altLang="en-US" sz="2000" dirty="0">
              <a:solidFill>
                <a:srgbClr val="0000FF"/>
              </a:solidFill>
              <a:latin typeface="+mn-lt"/>
            </a:endParaRPr>
          </a:p>
        </p:txBody>
      </p:sp>
    </p:spTree>
    <p:extLst>
      <p:ext uri="{BB962C8B-B14F-4D97-AF65-F5344CB8AC3E}">
        <p14:creationId xmlns:p14="http://schemas.microsoft.com/office/powerpoint/2010/main" val="156164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1A38922-6015-4B69-A150-6E435710FA29}"/>
              </a:ext>
            </a:extLst>
          </p:cNvPr>
          <p:cNvSpPr txBox="1">
            <a:spLocks noChangeArrowheads="1"/>
          </p:cNvSpPr>
          <p:nvPr/>
        </p:nvSpPr>
        <p:spPr>
          <a:xfrm>
            <a:off x="838200" y="0"/>
            <a:ext cx="7772400" cy="1066800"/>
          </a:xfrm>
          <a:prstGeom prst="rect">
            <a:avLst/>
          </a:prstGeom>
        </p:spPr>
        <p:txBody>
          <a:bodyPr/>
          <a:lst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2pPr>
            <a:lvl3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3pPr>
            <a:lvl4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4pPr>
            <a:lvl5pPr algn="ctr" rtl="0" eaLnBrk="0" fontAlgn="base" hangingPunct="0">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5pPr>
            <a:lvl6pPr marL="4572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6pPr>
            <a:lvl7pPr marL="9144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7pPr>
            <a:lvl8pPr marL="13716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8pPr>
            <a:lvl9pPr marL="1828800" algn="ctr" rtl="0" fontAlgn="base">
              <a:spcBef>
                <a:spcPct val="0"/>
              </a:spcBef>
              <a:spcAft>
                <a:spcPct val="0"/>
              </a:spcAft>
              <a:defRPr kumimoji="1" sz="4000">
                <a:solidFill>
                  <a:schemeClr val="tx2"/>
                </a:solidFill>
                <a:latin typeface="Times New Roman" pitchFamily="18" charset="0"/>
                <a:ea typeface="新細明體" pitchFamily="18" charset="-120"/>
                <a:cs typeface="Tahoma" pitchFamily="34" charset="0"/>
              </a:defRPr>
            </a:lvl9pPr>
          </a:lstStyle>
          <a:p>
            <a:pPr eaLnBrk="1" hangingPunct="1">
              <a:defRPr/>
            </a:pPr>
            <a:r>
              <a:rPr lang="en-US" altLang="zh-TW" sz="6000" kern="0" dirty="0"/>
              <a:t>Outline</a:t>
            </a:r>
          </a:p>
        </p:txBody>
      </p:sp>
      <p:sp>
        <p:nvSpPr>
          <p:cNvPr id="5" name="文字方塊 4">
            <a:extLst>
              <a:ext uri="{FF2B5EF4-FFF2-40B4-BE49-F238E27FC236}">
                <a16:creationId xmlns:a16="http://schemas.microsoft.com/office/drawing/2014/main" id="{C0CF182E-0AA3-48BF-859B-8B75CEA40F35}"/>
              </a:ext>
            </a:extLst>
          </p:cNvPr>
          <p:cNvSpPr txBox="1"/>
          <p:nvPr/>
        </p:nvSpPr>
        <p:spPr>
          <a:xfrm>
            <a:off x="1371600" y="1524000"/>
            <a:ext cx="6934200" cy="3786188"/>
          </a:xfrm>
          <a:prstGeom prst="rect">
            <a:avLst/>
          </a:prstGeom>
          <a:noFill/>
        </p:spPr>
        <p:txBody>
          <a:bodyPr>
            <a:spAutoFit/>
          </a:bodyPr>
          <a:lstStyle/>
          <a:p>
            <a:pPr marL="685800" indent="-685800">
              <a:buFont typeface="Wingdings" panose="05000000000000000000" pitchFamily="2" charset="2"/>
              <a:buChar char="u"/>
              <a:defRPr/>
            </a:pPr>
            <a:r>
              <a:rPr lang="en-US" altLang="zh-TW" sz="4800" dirty="0">
                <a:solidFill>
                  <a:srgbClr val="0000FF"/>
                </a:solidFill>
                <a:latin typeface="+mj-lt"/>
              </a:rPr>
              <a:t>Introduction</a:t>
            </a:r>
          </a:p>
          <a:p>
            <a:pPr marL="685800" indent="-685800">
              <a:buFont typeface="Wingdings" panose="05000000000000000000" pitchFamily="2" charset="2"/>
              <a:buChar char="u"/>
              <a:defRPr/>
            </a:pPr>
            <a:r>
              <a:rPr lang="en-US" altLang="zh-TW" sz="4800" dirty="0">
                <a:solidFill>
                  <a:srgbClr val="FF0000"/>
                </a:solidFill>
                <a:latin typeface="+mj-lt"/>
              </a:rPr>
              <a:t>Problem statement</a:t>
            </a:r>
          </a:p>
          <a:p>
            <a:pPr marL="685800" indent="-685800">
              <a:buFont typeface="Wingdings" panose="05000000000000000000" pitchFamily="2" charset="2"/>
              <a:buChar char="u"/>
              <a:defRPr/>
            </a:pPr>
            <a:r>
              <a:rPr lang="en-US" altLang="zh-TW" sz="4800" dirty="0">
                <a:solidFill>
                  <a:srgbClr val="0000FF"/>
                </a:solidFill>
                <a:latin typeface="+mj-lt"/>
              </a:rPr>
              <a:t>Present approach</a:t>
            </a:r>
          </a:p>
          <a:p>
            <a:pPr marL="685800" indent="-685800">
              <a:buFont typeface="Wingdings" panose="05000000000000000000" pitchFamily="2" charset="2"/>
              <a:buChar char="u"/>
              <a:defRPr/>
            </a:pPr>
            <a:r>
              <a:rPr lang="en-US" altLang="zh-TW" sz="4800" dirty="0">
                <a:solidFill>
                  <a:srgbClr val="0000FF"/>
                </a:solidFill>
                <a:latin typeface="+mj-lt"/>
              </a:rPr>
              <a:t>Numerical results</a:t>
            </a:r>
          </a:p>
          <a:p>
            <a:pPr marL="685800" indent="-685800">
              <a:buFont typeface="Wingdings" panose="05000000000000000000" pitchFamily="2" charset="2"/>
              <a:buChar char="u"/>
              <a:defRPr/>
            </a:pPr>
            <a:r>
              <a:rPr lang="en-US" altLang="zh-TW" sz="4800" dirty="0">
                <a:solidFill>
                  <a:srgbClr val="0000FF"/>
                </a:solidFill>
                <a:latin typeface="+mj-lt"/>
              </a:rPr>
              <a:t>Conclusions</a:t>
            </a:r>
          </a:p>
        </p:txBody>
      </p:sp>
      <p:sp>
        <p:nvSpPr>
          <p:cNvPr id="15364" name="日期版面配置區 1">
            <a:extLst>
              <a:ext uri="{FF2B5EF4-FFF2-40B4-BE49-F238E27FC236}">
                <a16:creationId xmlns:a16="http://schemas.microsoft.com/office/drawing/2014/main" id="{21BEAFC6-8CB6-4868-8AE6-BA51AE458C0F}"/>
              </a:ext>
            </a:extLst>
          </p:cNvPr>
          <p:cNvSpPr>
            <a:spLocks noGrp="1"/>
          </p:cNvSpPr>
          <p:nvPr>
            <p:ph type="dt" sz="quarter" idx="10"/>
          </p:nvPr>
        </p:nvSpPr>
        <p:spPr>
          <a:noFill/>
        </p:spPr>
        <p:txBody>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pPr>
            <a:r>
              <a:rPr kumimoji="0" lang="en-US" altLang="zh-TW" sz="1400" dirty="0">
                <a:solidFill>
                  <a:schemeClr val="tx1"/>
                </a:solidFill>
                <a:latin typeface="Comic Sans MS" panose="030F0702030302020204" pitchFamily="66" charset="0"/>
              </a:rPr>
              <a:t>2025/07/03</a:t>
            </a:r>
          </a:p>
        </p:txBody>
      </p:sp>
    </p:spTree>
    <p:extLst>
      <p:ext uri="{BB962C8B-B14F-4D97-AF65-F5344CB8AC3E}">
        <p14:creationId xmlns:p14="http://schemas.microsoft.com/office/powerpoint/2010/main" val="479768207"/>
      </p:ext>
    </p:extLst>
  </p:cSld>
  <p:clrMapOvr>
    <a:masterClrMapping/>
  </p:clrMapOvr>
</p:sld>
</file>

<file path=ppt/theme/theme1.xml><?xml version="1.0" encoding="utf-8"?>
<a:theme xmlns:a="http://schemas.openxmlformats.org/drawingml/2006/main" name="BLUEPRNT">
  <a:themeElements>
    <a:clrScheme name="BLUEPRNT 2">
      <a:dk1>
        <a:srgbClr val="40458C"/>
      </a:dk1>
      <a:lt1>
        <a:srgbClr val="FFFFFF"/>
      </a:lt1>
      <a:dk2>
        <a:srgbClr val="9900CC"/>
      </a:dk2>
      <a:lt2>
        <a:srgbClr val="1B285F"/>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NT">
      <a:majorFont>
        <a:latin typeface="Times New Roman"/>
        <a:ea typeface="新細明體"/>
        <a:cs typeface="Tahoma"/>
      </a:majorFont>
      <a:minorFont>
        <a:latin typeface="Times New Roman"/>
        <a:ea typeface="新細明體"/>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PR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NT 2">
        <a:dk1>
          <a:srgbClr val="40458C"/>
        </a:dk1>
        <a:lt1>
          <a:srgbClr val="FFFFFF"/>
        </a:lt1>
        <a:dk2>
          <a:srgbClr val="9900CC"/>
        </a:dk2>
        <a:lt2>
          <a:srgbClr val="1B285F"/>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NT 3">
        <a:dk1>
          <a:srgbClr val="000000"/>
        </a:dk1>
        <a:lt1>
          <a:srgbClr val="FFFFFF"/>
        </a:lt1>
        <a:dk2>
          <a:srgbClr val="4D4D4D"/>
        </a:dk2>
        <a:lt2>
          <a:srgbClr val="333333"/>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NT 4">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NT 5">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NT 6">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NT 7">
        <a:dk1>
          <a:srgbClr val="003D62"/>
        </a:dk1>
        <a:lt1>
          <a:srgbClr val="E3F0F9"/>
        </a:lt1>
        <a:dk2>
          <a:srgbClr val="006699"/>
        </a:dk2>
        <a:lt2>
          <a:srgbClr val="000000"/>
        </a:lt2>
        <a:accent1>
          <a:srgbClr val="9AC0EA"/>
        </a:accent1>
        <a:accent2>
          <a:srgbClr val="80C3C8"/>
        </a:accent2>
        <a:accent3>
          <a:srgbClr val="EFF6FB"/>
        </a:accent3>
        <a:accent4>
          <a:srgbClr val="003353"/>
        </a:accent4>
        <a:accent5>
          <a:srgbClr val="CADCF3"/>
        </a:accent5>
        <a:accent6>
          <a:srgbClr val="73B0B5"/>
        </a:accent6>
        <a:hlink>
          <a:srgbClr val="81ABCB"/>
        </a:hlink>
        <a:folHlink>
          <a:srgbClr val="FFFFFF"/>
        </a:folHlink>
      </a:clrScheme>
      <a:clrMap bg1="lt1" tx1="dk1" bg2="lt2" tx2="dk2" accent1="accent1" accent2="accent2" accent3="accent3" accent4="accent4" accent5="accent5" accent6="accent6" hlink="hlink" folHlink="folHlink"/>
    </a:extraClrScheme>
    <a:extraClrScheme>
      <a:clrScheme name="BLUEPRNT 8">
        <a:dk1>
          <a:srgbClr val="003D62"/>
        </a:dk1>
        <a:lt1>
          <a:srgbClr val="FFFFFF"/>
        </a:lt1>
        <a:dk2>
          <a:srgbClr val="006699"/>
        </a:dk2>
        <a:lt2>
          <a:srgbClr val="000000"/>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
      <a:clrScheme name="BLUEPRNT 9">
        <a:dk1>
          <a:srgbClr val="333300"/>
        </a:dk1>
        <a:lt1>
          <a:srgbClr val="FFFFFF"/>
        </a:lt1>
        <a:dk2>
          <a:srgbClr val="663300"/>
        </a:dk2>
        <a:lt2>
          <a:srgbClr val="000000"/>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568587</TotalTime>
  <Words>4268</Words>
  <Application>Microsoft Office PowerPoint</Application>
  <PresentationFormat>如螢幕大小 (4:3)</PresentationFormat>
  <Paragraphs>612</Paragraphs>
  <Slides>48</Slides>
  <Notes>34</Notes>
  <HiddenSlides>0</HiddenSlides>
  <MMClips>0</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2</vt:i4>
      </vt:variant>
      <vt:variant>
        <vt:lpstr>投影片標題</vt:lpstr>
      </vt:variant>
      <vt:variant>
        <vt:i4>48</vt:i4>
      </vt:variant>
    </vt:vector>
  </HeadingPairs>
  <TitlesOfParts>
    <vt:vector size="59" baseType="lpstr">
      <vt:lpstr>標楷體</vt:lpstr>
      <vt:lpstr>Arial</vt:lpstr>
      <vt:lpstr>Arial</vt:lpstr>
      <vt:lpstr>Cambria Math</vt:lpstr>
      <vt:lpstr>Comic Sans MS</vt:lpstr>
      <vt:lpstr>Tahoma</vt:lpstr>
      <vt:lpstr>Times New Roman</vt:lpstr>
      <vt:lpstr>Wingdings</vt:lpstr>
      <vt:lpstr>BLUEPRNT</vt:lpstr>
      <vt:lpstr>Equation</vt:lpstr>
      <vt:lpstr>MathType 5.0 Equation</vt:lpstr>
      <vt:lpstr>   SH-wave scattering problem of  an arbitrary shaped hill by using  the boundary integral quadrature method</vt:lpstr>
      <vt:lpstr>PowerPoint 簡報</vt:lpstr>
      <vt:lpstr>PowerPoint 簡報</vt:lpstr>
      <vt:lpstr>PowerPoint 簡報</vt:lpstr>
      <vt:lpstr>Motivation</vt:lpstr>
      <vt:lpstr>PowerPoint 簡報</vt:lpstr>
      <vt:lpstr>PowerPoint 簡報</vt:lpstr>
      <vt:lpstr>PowerPoint 簡報</vt:lpstr>
      <vt:lpstr>PowerPoint 簡報</vt:lpstr>
      <vt:lpstr>Problem statement</vt:lpstr>
      <vt:lpstr>Decomposition of hill problem</vt:lpstr>
      <vt:lpstr>PowerPoint 簡報</vt:lpstr>
      <vt:lpstr>PowerPoint 簡報</vt:lpstr>
      <vt:lpstr>PowerPoint 簡報</vt:lpstr>
      <vt:lpstr>PowerPoint 簡報</vt:lpstr>
      <vt:lpstr>PowerPoint 簡報</vt:lpstr>
      <vt:lpstr>PowerPoint 簡報</vt:lpstr>
      <vt:lpstr>PowerPoint 簡報</vt:lpstr>
      <vt:lpstr>Decomposition of scattering problem</vt:lpstr>
      <vt:lpstr>Influence coefficient matrix</vt:lpstr>
      <vt:lpstr>PowerPoint 簡報</vt:lpstr>
      <vt:lpstr>PowerPoint 簡報</vt:lpstr>
      <vt:lpstr>Surface displacement amplitudes </vt:lpstr>
      <vt:lpstr>Surface displacement amplitudes </vt:lpstr>
      <vt:lpstr>Surface displacement amplitudes </vt:lpstr>
      <vt:lpstr>Surface displacement amplitudes </vt:lpstr>
      <vt:lpstr>Surface displacement amplitudes </vt:lpstr>
      <vt:lpstr>Surface displacement amplitudes </vt:lpstr>
      <vt:lpstr>Focusing phenomenon</vt:lpstr>
      <vt:lpstr>Focusing phenomenon</vt:lpstr>
      <vt:lpstr>Focusing phenomenon</vt:lpstr>
      <vt:lpstr>PowerPoint 簡報</vt:lpstr>
      <vt:lpstr>PowerPoint 簡報</vt:lpstr>
      <vt:lpstr>PowerPoint 簡報</vt:lpstr>
      <vt:lpstr>PowerPoint 簡報</vt:lpstr>
      <vt:lpstr>The end</vt:lpstr>
      <vt:lpstr>PowerPoint 簡報</vt:lpstr>
      <vt:lpstr>PowerPoint 簡報</vt:lpstr>
      <vt:lpstr>Surface displacement amplitudes </vt:lpstr>
      <vt:lpstr>PowerPoint 簡報</vt:lpstr>
      <vt:lpstr>Decomposition of scattering problem</vt:lpstr>
      <vt:lpstr>PowerPoint 簡報</vt:lpstr>
      <vt:lpstr>PowerPoint 簡報</vt:lpstr>
      <vt:lpstr>PowerPoint 簡報</vt:lpstr>
      <vt:lpstr>Surface displacement amplitudes </vt:lpstr>
      <vt:lpstr>Surface displacement amplitudes </vt:lpstr>
      <vt:lpstr>BIQM vs. Nyström method</vt:lpstr>
      <vt:lpstr>Convergence test of Isosceles triangular hill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user10</dc:creator>
  <cp:lastModifiedBy>Jia-Wei Lee</cp:lastModifiedBy>
  <cp:revision>2613</cp:revision>
  <cp:lastPrinted>2016-01-05T04:05:00Z</cp:lastPrinted>
  <dcterms:created xsi:type="dcterms:W3CDTF">1601-01-01T00:00:00Z</dcterms:created>
  <dcterms:modified xsi:type="dcterms:W3CDTF">2025-07-03T02:20:38Z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