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7" r:id="rId4"/>
    <p:sldId id="269" r:id="rId5"/>
    <p:sldId id="260" r:id="rId6"/>
    <p:sldId id="261" r:id="rId7"/>
    <p:sldId id="272" r:id="rId8"/>
    <p:sldId id="262" r:id="rId9"/>
    <p:sldId id="265" r:id="rId10"/>
    <p:sldId id="264" r:id="rId11"/>
    <p:sldId id="271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70" y="6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156F-CCD3-4B33-84FC-FA5854C5450A}" type="datetimeFigureOut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EECCE-BFB5-4C00-A7E7-02CEA22F1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2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4751B-1EA6-4419-B05C-1D82AB1F3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74571B-BE1D-43DF-AB69-76917E77D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EC8D87-3916-4D3B-8F63-4DCCC3C3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4B55-4613-4021-90DB-E9E3FE89DB30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433C6A-1CB1-47F1-97B5-4F2A2495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07EA7E-0526-45F4-AD1D-4B90C488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15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2CD59-D587-4CB8-8F65-E21C73D2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8DBFEB-E876-4715-9CBB-036F2BF39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200D3F-EFBA-499B-A0FB-39E3481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9774-2E20-4208-BADC-5EA7183540C1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F8DCC5-5243-4F5A-A3F2-6A20C9E0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2F0CF5-B374-4947-ACD9-CF0D0DDA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4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A598EE3-42CB-4855-9248-D5B529D9D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DF1231-D63E-499B-8FFE-7A851EC98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CEF7A9-43EE-4C0C-8494-8A6E47FC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0C9-A9DC-4D12-A795-38184AC8B952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9758C3-7D23-42FC-86B3-C9B6DABC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C46A04-7103-4AF4-9835-E75D626C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39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ECA08B-D524-4FDB-8EAA-D9660E84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AC895D-FE5B-4C81-B9AF-06996134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1591E2-4416-4E11-ADF2-34CB06AD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DEF-12D6-4561-86A6-E7F49B95C1E0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6A289C-E262-4DE9-986C-75069256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02EDC5-696C-46D3-BFFD-D3E00B94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62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5B4477-7473-46E0-9CB6-CF6E737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1105FF-0A0B-40DF-BA57-7B70C16E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D2C3A8-8242-4252-94F0-84A659F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9E4-8B0B-4199-B45A-ECC3C1F04994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A95CE1-222F-4231-897E-1ABB8329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9D5AA9-2C2C-496B-B4E7-898EEAB5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1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8B9613-9082-40F9-9BD7-6F538C69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F6222-5F4F-48BA-A2C4-FF3BD7F40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63B910-19E6-4A60-AD50-09A2E8BD4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E45F65-220B-46DE-93FB-C7CA3012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85D8-325F-4519-9005-97941C46170D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7F8DA3-7B09-462D-A33E-B218ECAC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3DD92E-3CAE-42A5-B6B5-D21F855E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52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AEBEE-2D81-4377-8BC4-86AD1FF7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FB9314-7488-4384-B31C-DD7BDD6A4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CE2E49-E86A-4F4A-BB61-AA441E237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11EBEDB-7D18-422B-BB3B-4F7FDB35E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DE37E95-FA8C-4AEF-97CE-6CE936B15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11D85A8-F7FC-4EF2-B326-A2F9FC1F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EA28-1A94-4A50-BE3F-4069EEF80F09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2BCF2E-0732-4CC2-AA8D-D5825541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F27A75B-A1AA-4D41-B67B-6E5B2938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62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8B57C-476B-4436-80BE-BB743AA9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CD43AA2-B381-4D5F-8AC3-CA1D04F6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183-1917-4B81-B971-1CC9F82BE168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5232992-BD5B-43F6-9684-AB2DC275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05ED82A-D724-4B10-8C79-3A6BB0E0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95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B8D543-3AA2-4BC0-9C0B-D383EE64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3CB-24B1-4D10-9366-F75709B882C7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708313-8F21-4FA7-9498-646FAAC4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99F700-148C-494A-8F3F-33D56BFA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45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39BCDC-A259-4FC9-95E5-70E4D529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CC0AC7-CFEB-4E0C-B86B-9F2A8282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470F10-128A-4674-ABFB-530AAEF31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7C285C-7C24-4536-B704-AE2E41CA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C71-FCDD-4FD5-BE66-1B7283FDEB51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7C7987-F6DE-48FD-9FEC-D5785555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206D9D-8015-4215-A76D-49958E1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86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102B15-87E5-4B4C-8780-02B9A7FC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ECF67A7-FCC9-467A-9E94-6E5472E8B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1444F8F-F219-40CF-B340-7AEAA050A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D2111A-7C0F-42BE-8A86-78F95095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87D1-9764-4C11-82A6-2748C06A001E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E63B64-2638-4FF2-95F0-F9072B64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2CB8D8D-4205-4B86-BF5F-7F479896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62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B5D94D1-B0C0-4780-BE6D-4FFF2FA6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486F0B-27B4-4FEC-955D-605AC279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0C1DD3-6EF3-458E-B7A0-387FB904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42C1-8CCF-4ED7-9A08-A23DF8C848F7}" type="datetime1">
              <a:rPr lang="zh-TW" altLang="en-US" smtClean="0"/>
              <a:t>2024/5/27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4ACD03-1797-4F70-B567-A08DD51D2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4415B6-AE1D-4A45-B9FA-098F27ED1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AC61-25FB-48DB-8D64-174EE8BDE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5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FAA4B4-9FF5-47D2-885A-CD07606FC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zh-TW" sz="4400" b="1" dirty="0"/>
              <a:t>Elevated temperatures and prestresses on evolving</a:t>
            </a:r>
            <a:br>
              <a:rPr lang="en-US" altLang="zh-TW" sz="4400" b="1" dirty="0"/>
            </a:br>
            <a:r>
              <a:rPr lang="en-US" altLang="zh-TW" sz="4400" b="1" dirty="0"/>
              <a:t>yield surfaces for modeling experimental data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641DD3A-5390-4156-A564-0EE9D46DFF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Hong-</a:t>
            </a:r>
            <a:r>
              <a:rPr lang="en-US" altLang="zh-TW" sz="3200" u="sng" dirty="0"/>
              <a:t>Ki</a:t>
            </a:r>
            <a:r>
              <a:rPr lang="en-US" altLang="zh-TW" sz="3200" dirty="0"/>
              <a:t> Hong, </a:t>
            </a:r>
            <a:r>
              <a:rPr lang="en-US" altLang="zh-TW" sz="3200" u="sng" dirty="0"/>
              <a:t>Kai</a:t>
            </a:r>
            <a:r>
              <a:rPr lang="en-US" altLang="zh-TW" sz="3200" dirty="0"/>
              <a:t>-Min </a:t>
            </a:r>
            <a:r>
              <a:rPr lang="en-US" altLang="zh-TW" sz="3200" u="sng" dirty="0"/>
              <a:t>Hou</a:t>
            </a:r>
          </a:p>
          <a:p>
            <a:r>
              <a:rPr lang="en-US" altLang="zh-TW" sz="2000" dirty="0"/>
              <a:t>Department of Civil Engineering, National Taiwan University, Taipei 10617, Taiwan</a:t>
            </a: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A6A262-819F-4671-B15B-87F19567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17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DC87D7A-0443-4B21-9AE5-562A75FAC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62"/>
            <a:ext cx="4267200" cy="32004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E750B47-9E3B-4E8E-A0E2-26C5EC17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73762"/>
            <a:ext cx="4419600" cy="33147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3BBB076-CB80-42BE-85CA-D06334CFB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673762"/>
            <a:ext cx="4515853" cy="3386890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CCD9362F-6DBD-4FCD-A36C-2E0D4CFCE752}"/>
              </a:ext>
            </a:extLst>
          </p:cNvPr>
          <p:cNvSpPr txBox="1"/>
          <p:nvPr/>
        </p:nvSpPr>
        <p:spPr>
          <a:xfrm>
            <a:off x="565485" y="4632156"/>
            <a:ext cx="1206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And twist/apply </a:t>
            </a:r>
            <a:r>
              <a:rPr lang="en-US" altLang="zh-TW" sz="2800" b="1" dirty="0"/>
              <a:t>additional </a:t>
            </a:r>
            <a:r>
              <a:rPr lang="en-US" altLang="zh-TW" sz="2800" dirty="0"/>
              <a:t>torsional stress from (f) axial-torsional subsequent yield surface (g) axial-torsional 2nd </a:t>
            </a:r>
            <a:r>
              <a:rPr lang="en-US" altLang="zh-TW" sz="2800" dirty="0" err="1"/>
              <a:t>s.y.s</a:t>
            </a:r>
            <a:r>
              <a:rPr lang="en-US" altLang="zh-TW" sz="2800" dirty="0"/>
              <a:t>. to (h) axial-torsional 3rd </a:t>
            </a:r>
            <a:r>
              <a:rPr lang="en-US" altLang="zh-TW" sz="2800" dirty="0" err="1"/>
              <a:t>s.y.s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82BDE2E-D9AC-4B70-823F-1323A0CB567B}"/>
              </a:ext>
            </a:extLst>
          </p:cNvPr>
          <p:cNvSpPr txBox="1"/>
          <p:nvPr/>
        </p:nvSpPr>
        <p:spPr>
          <a:xfrm>
            <a:off x="0" y="512006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(f)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2C15C7C-FE69-4094-921E-40789C238D0B}"/>
              </a:ext>
            </a:extLst>
          </p:cNvPr>
          <p:cNvSpPr txBox="1"/>
          <p:nvPr/>
        </p:nvSpPr>
        <p:spPr>
          <a:xfrm>
            <a:off x="3629862" y="636228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(g)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8F00E68-FA93-415B-87C2-8BE8D75FEE0C}"/>
              </a:ext>
            </a:extLst>
          </p:cNvPr>
          <p:cNvSpPr txBox="1"/>
          <p:nvPr/>
        </p:nvSpPr>
        <p:spPr>
          <a:xfrm>
            <a:off x="7872362" y="636228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(h)</a:t>
            </a:r>
            <a:endParaRPr lang="zh-TW" altLang="en-US" sz="2400" dirty="0"/>
          </a:p>
        </p:txBody>
      </p:sp>
      <p:sp>
        <p:nvSpPr>
          <p:cNvPr id="28" name="投影片編號版面配置區 27">
            <a:extLst>
              <a:ext uri="{FF2B5EF4-FFF2-40B4-BE49-F238E27FC236}">
                <a16:creationId xmlns:a16="http://schemas.microsoft.com/office/drawing/2014/main" id="{A52AA773-96FB-45DF-8A32-786C3DCB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29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E94B840-5D9E-43D9-A230-E978BBE6F608}"/>
              </a:ext>
            </a:extLst>
          </p:cNvPr>
          <p:cNvSpPr txBox="1"/>
          <p:nvPr/>
        </p:nvSpPr>
        <p:spPr>
          <a:xfrm>
            <a:off x="661737" y="965558"/>
            <a:ext cx="99395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1.In this presentation, we briefly overview </a:t>
            </a:r>
            <a:r>
              <a:rPr lang="en-US" altLang="zh-TW" dirty="0">
                <a:solidFill>
                  <a:srgbClr val="FF0000"/>
                </a:solidFill>
              </a:rPr>
              <a:t>a long journey of thermo-</a:t>
            </a:r>
            <a:r>
              <a:rPr lang="en-US" altLang="zh-TW" dirty="0" err="1">
                <a:solidFill>
                  <a:srgbClr val="FF0000"/>
                </a:solidFill>
              </a:rPr>
              <a:t>elasto</a:t>
            </a:r>
            <a:r>
              <a:rPr lang="en-US" altLang="zh-TW" dirty="0">
                <a:solidFill>
                  <a:srgbClr val="FF0000"/>
                </a:solidFill>
              </a:rPr>
              <a:t>-plasticity. 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2.By selecting prominent test evidences based upon experiences on </a:t>
            </a:r>
            <a:r>
              <a:rPr lang="en-US" altLang="zh-TW" dirty="0" err="1">
                <a:solidFill>
                  <a:srgbClr val="FF0000"/>
                </a:solidFill>
              </a:rPr>
              <a:t>aluminium</a:t>
            </a:r>
            <a:r>
              <a:rPr lang="en-US" altLang="zh-TW" dirty="0">
                <a:solidFill>
                  <a:srgbClr val="FF0000"/>
                </a:solidFill>
              </a:rPr>
              <a:t> alloy Al6061 </a:t>
            </a:r>
            <a:r>
              <a:rPr lang="en-US" altLang="zh-TW" dirty="0"/>
              <a:t>gained in </a:t>
            </a:r>
            <a:r>
              <a:rPr lang="en-US" altLang="zh-TW" dirty="0">
                <a:solidFill>
                  <a:srgbClr val="FF0000"/>
                </a:solidFill>
              </a:rPr>
              <a:t>our lab</a:t>
            </a:r>
            <a:r>
              <a:rPr lang="en-US" altLang="zh-TW" dirty="0"/>
              <a:t> [ASCE Journal of Engineering Mechanics 148(6):04022027, 2022] over the course of the years, we created a three-dimensional tensor model of flow </a:t>
            </a:r>
            <a:r>
              <a:rPr lang="en-US" altLang="zh-TW" dirty="0" err="1"/>
              <a:t>elastoplasticity</a:t>
            </a:r>
            <a:r>
              <a:rPr lang="en-US" altLang="zh-TW" dirty="0"/>
              <a:t>, grasping all axial-torsional experimental features reported in the literature; in particular, in </a:t>
            </a:r>
            <a:r>
              <a:rPr lang="en-US" altLang="zh-TW" dirty="0">
                <a:solidFill>
                  <a:srgbClr val="FF0000"/>
                </a:solidFill>
              </a:rPr>
              <a:t>Phillips </a:t>
            </a:r>
            <a:r>
              <a:rPr lang="en-US" altLang="zh-TW" i="1" dirty="0">
                <a:solidFill>
                  <a:srgbClr val="FF0000"/>
                </a:solidFill>
              </a:rPr>
              <a:t>et al</a:t>
            </a:r>
            <a:r>
              <a:rPr lang="en-US" altLang="zh-TW" dirty="0"/>
              <a:t>. at room and at elevated temperatures on </a:t>
            </a:r>
            <a:r>
              <a:rPr lang="en-US" altLang="zh-TW" dirty="0">
                <a:solidFill>
                  <a:srgbClr val="FF0000"/>
                </a:solidFill>
              </a:rPr>
              <a:t>commercially pure </a:t>
            </a:r>
            <a:r>
              <a:rPr lang="en-US" altLang="zh-TW" dirty="0" err="1">
                <a:solidFill>
                  <a:srgbClr val="FF0000"/>
                </a:solidFill>
              </a:rPr>
              <a:t>aluminium</a:t>
            </a:r>
            <a:r>
              <a:rPr lang="en-US" altLang="zh-TW" dirty="0">
                <a:solidFill>
                  <a:srgbClr val="FF0000"/>
                </a:solidFill>
              </a:rPr>
              <a:t> 1100-0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3. For each temperature the model needs </a:t>
            </a:r>
            <a:r>
              <a:rPr lang="en-US" altLang="zh-TW" dirty="0">
                <a:solidFill>
                  <a:srgbClr val="FF0000"/>
                </a:solidFill>
              </a:rPr>
              <a:t>a total of 8 material constants in addition to Young’s modulus and shear modulus</a:t>
            </a:r>
            <a:r>
              <a:rPr lang="en-US" altLang="zh-TW" dirty="0"/>
              <a:t> and presents an evolving cubic distortion yield hypersurface, which is articulated with two Mises hyperspheres, characteristic of </a:t>
            </a:r>
            <a:r>
              <a:rPr lang="en-US" altLang="zh-TW" dirty="0">
                <a:solidFill>
                  <a:srgbClr val="FF0000"/>
                </a:solidFill>
              </a:rPr>
              <a:t>internal symmetry of two elements of the projective proper </a:t>
            </a:r>
            <a:r>
              <a:rPr lang="en-US" altLang="zh-TW" dirty="0" err="1">
                <a:solidFill>
                  <a:srgbClr val="FF0000"/>
                </a:solidFill>
              </a:rPr>
              <a:t>orthochronous</a:t>
            </a:r>
            <a:r>
              <a:rPr lang="en-US" altLang="zh-TW" dirty="0">
                <a:solidFill>
                  <a:srgbClr val="FF0000"/>
                </a:solidFill>
              </a:rPr>
              <a:t> Poincare group</a:t>
            </a:r>
            <a:r>
              <a:rPr lang="en-US" altLang="zh-TW" dirty="0"/>
              <a:t> in the plastic phase. Associated with each Mises hypersphere in stress space is a normality plastic flow rule of mixed-exp-AF, referring to a combined isotropic-kinematic rule of hardening-softening, which combines the isotropic exponential rule of degree 2 and the kinematic rule of Armstrong-Frederick.</a:t>
            </a:r>
          </a:p>
          <a:p>
            <a:r>
              <a:rPr lang="en-US" altLang="zh-TW" dirty="0"/>
              <a:t> </a:t>
            </a:r>
          </a:p>
          <a:p>
            <a:r>
              <a:rPr lang="en-US" altLang="zh-TW" dirty="0"/>
              <a:t>4. By using the model and employing Lie group theory, closed-form exact solutions are derived and used to identify a unique set of parameters for fitting successfully evolving shapes of yield surfaces with clear physical meaning.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38244B6-AC69-4519-84F3-A829490E4C38}"/>
              </a:ext>
            </a:extLst>
          </p:cNvPr>
          <p:cNvSpPr txBox="1"/>
          <p:nvPr/>
        </p:nvSpPr>
        <p:spPr>
          <a:xfrm>
            <a:off x="649705" y="5152069"/>
            <a:ext cx="10083966" cy="99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zh-TW" dirty="0"/>
          </a:p>
          <a:p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F4C2028-46CB-449D-A3BA-88CE06586B76}"/>
              </a:ext>
            </a:extLst>
          </p:cNvPr>
          <p:cNvSpPr txBox="1"/>
          <p:nvPr/>
        </p:nvSpPr>
        <p:spPr>
          <a:xfrm>
            <a:off x="215900" y="134561"/>
            <a:ext cx="598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Conclusions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9CDC7D-6081-4378-9111-CFE4758B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6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B0A3E60-6806-44CD-83F2-C3E56288AB49}"/>
              </a:ext>
            </a:extLst>
          </p:cNvPr>
          <p:cNvSpPr txBox="1"/>
          <p:nvPr/>
        </p:nvSpPr>
        <p:spPr>
          <a:xfrm>
            <a:off x="549441" y="622507"/>
            <a:ext cx="1041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 long journey through experiments, modeling, identification, and development of the elastoplastic model with cubic distortional yield surface.  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7729138-2DAA-4C3B-8245-01E4F8A7A8E6}"/>
              </a:ext>
            </a:extLst>
          </p:cNvPr>
          <p:cNvSpPr txBox="1"/>
          <p:nvPr/>
        </p:nvSpPr>
        <p:spPr>
          <a:xfrm>
            <a:off x="96253" y="99287"/>
            <a:ext cx="1228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long journey through experiments and modeling of the thermo-</a:t>
            </a:r>
            <a:r>
              <a:rPr lang="en-US" altLang="zh-TW" sz="2800" dirty="0" err="1"/>
              <a:t>elasto</a:t>
            </a:r>
            <a:r>
              <a:rPr lang="en-US" altLang="zh-TW" sz="2800" dirty="0"/>
              <a:t>-plasticity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E3457-95AF-4E2D-883B-10629D71A886}"/>
              </a:ext>
            </a:extLst>
          </p:cNvPr>
          <p:cNvSpPr txBox="1"/>
          <p:nvPr/>
        </p:nvSpPr>
        <p:spPr>
          <a:xfrm>
            <a:off x="1371600" y="2451100"/>
            <a:ext cx="1026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Phillips and his associates </a:t>
            </a:r>
            <a:r>
              <a:rPr lang="en-US" altLang="zh-TW" dirty="0">
                <a:solidFill>
                  <a:srgbClr val="FF0000"/>
                </a:solidFill>
              </a:rPr>
              <a:t>(1972, 1974) </a:t>
            </a:r>
            <a:r>
              <a:rPr lang="en-US" altLang="zh-TW" dirty="0"/>
              <a:t>obtained a series of experimental data from thin-walled tubular specimens of commercially pure </a:t>
            </a:r>
            <a:r>
              <a:rPr lang="en-US" altLang="zh-TW" dirty="0" err="1"/>
              <a:t>aluminium</a:t>
            </a:r>
            <a:r>
              <a:rPr lang="en-US" altLang="zh-TW" dirty="0"/>
              <a:t> 1100-0 at room and at elevated temperatures. These data were neatly recoded in many aspects, executed faithfully in stress-controlled experiments and well known already for five decades; however, </a:t>
            </a:r>
            <a:r>
              <a:rPr lang="en-US" altLang="zh-TW" u="sng" dirty="0"/>
              <a:t>modeling</a:t>
            </a:r>
            <a:r>
              <a:rPr lang="en-US" altLang="zh-TW" dirty="0"/>
              <a:t> these experimental data encountered either tremendous difficulties or over complications regardless of various attempts.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8DA871F-3826-4C68-8787-5D31F0CC69E5}"/>
              </a:ext>
            </a:extLst>
          </p:cNvPr>
          <p:cNvSpPr txBox="1"/>
          <p:nvPr/>
        </p:nvSpPr>
        <p:spPr>
          <a:xfrm>
            <a:off x="0" y="552123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A. Phillips and J.-L. Tang, The effect of loading path on the yield surface at elevated temperatures.</a:t>
            </a:r>
            <a:r>
              <a:rPr lang="zh-TW" altLang="en-US" sz="1600" dirty="0"/>
              <a:t> </a:t>
            </a:r>
            <a:r>
              <a:rPr lang="en-US" altLang="zh-TW" sz="1600" i="1" dirty="0"/>
              <a:t>International Journal of Solids and Structures</a:t>
            </a:r>
            <a:r>
              <a:rPr lang="en-US" altLang="zh-TW" sz="1600" dirty="0"/>
              <a:t>, 8(4):463-474, </a:t>
            </a:r>
            <a:r>
              <a:rPr lang="en-US" altLang="zh-TW" sz="1600" dirty="0">
                <a:solidFill>
                  <a:srgbClr val="FF0000"/>
                </a:solidFill>
              </a:rPr>
              <a:t>1972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1C13BD8-4E71-4911-9E80-EB08BBBAC598}"/>
              </a:ext>
            </a:extLst>
          </p:cNvPr>
          <p:cNvSpPr txBox="1"/>
          <p:nvPr/>
        </p:nvSpPr>
        <p:spPr>
          <a:xfrm>
            <a:off x="0" y="60577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A. Phillips, C.S. Liu, and J.W. </a:t>
            </a:r>
            <a:r>
              <a:rPr lang="en-US" altLang="zh-TW" sz="1600" dirty="0" err="1"/>
              <a:t>Justusson</a:t>
            </a:r>
            <a:r>
              <a:rPr lang="en-US" altLang="zh-TW" sz="1600" dirty="0"/>
              <a:t>. An experimental investigation of yield surfaces at elevated temperatures. </a:t>
            </a:r>
            <a:r>
              <a:rPr lang="en-US" altLang="zh-TW" sz="1600" i="1" dirty="0"/>
              <a:t>Acta </a:t>
            </a:r>
            <a:r>
              <a:rPr lang="en-US" altLang="zh-TW" sz="1600" i="1" dirty="0" err="1"/>
              <a:t>Mechanica</a:t>
            </a:r>
            <a:r>
              <a:rPr lang="en-US" altLang="zh-TW" sz="1600" dirty="0"/>
              <a:t>, 14:119-146, </a:t>
            </a:r>
            <a:r>
              <a:rPr lang="en-US" altLang="zh-TW" sz="1600" dirty="0">
                <a:solidFill>
                  <a:srgbClr val="FF0000"/>
                </a:solidFill>
              </a:rPr>
              <a:t>1972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8247500-2B69-41F9-B888-60294254AB3D}"/>
              </a:ext>
            </a:extLst>
          </p:cNvPr>
          <p:cNvSpPr txBox="1"/>
          <p:nvPr/>
        </p:nvSpPr>
        <p:spPr>
          <a:xfrm>
            <a:off x="0" y="6540956"/>
            <a:ext cx="1068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A. Phillips, J.-L. Tang, and M. </a:t>
            </a:r>
            <a:r>
              <a:rPr lang="en-US" altLang="zh-TW" sz="1600" dirty="0" err="1"/>
              <a:t>Ricciuti</a:t>
            </a:r>
            <a:r>
              <a:rPr lang="en-US" altLang="zh-TW" sz="1600" dirty="0"/>
              <a:t>. Some new observations on yield surfaces. </a:t>
            </a:r>
            <a:r>
              <a:rPr lang="en-US" altLang="zh-TW" sz="1600" i="1" dirty="0"/>
              <a:t>Acta </a:t>
            </a:r>
            <a:r>
              <a:rPr lang="en-US" altLang="zh-TW" sz="1600" i="1" dirty="0" err="1"/>
              <a:t>Mechanica</a:t>
            </a:r>
            <a:r>
              <a:rPr lang="en-US" altLang="zh-TW" sz="1600" dirty="0"/>
              <a:t>, 20:23-39, </a:t>
            </a:r>
            <a:r>
              <a:rPr lang="en-US" altLang="zh-TW" sz="1600" dirty="0">
                <a:solidFill>
                  <a:srgbClr val="FF0000"/>
                </a:solidFill>
              </a:rPr>
              <a:t>1974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5D5D4138-EEE4-4688-A451-F9AC2657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21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>
            <a:extLst>
              <a:ext uri="{FF2B5EF4-FFF2-40B4-BE49-F238E27FC236}">
                <a16:creationId xmlns:a16="http://schemas.microsoft.com/office/drawing/2014/main" id="{77B43542-97FD-43F1-B047-88DFF05F7023}"/>
              </a:ext>
            </a:extLst>
          </p:cNvPr>
          <p:cNvSpPr txBox="1"/>
          <p:nvPr/>
        </p:nvSpPr>
        <p:spPr>
          <a:xfrm>
            <a:off x="-20054" y="2799108"/>
            <a:ext cx="10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1972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AE0FFA1-2109-461C-A024-5D6935B4B06A}"/>
              </a:ext>
            </a:extLst>
          </p:cNvPr>
          <p:cNvSpPr txBox="1"/>
          <p:nvPr/>
        </p:nvSpPr>
        <p:spPr>
          <a:xfrm>
            <a:off x="4940969" y="3515549"/>
            <a:ext cx="2165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2022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4E7E82F-1568-40B8-B874-239B6701E993}"/>
              </a:ext>
            </a:extLst>
          </p:cNvPr>
          <p:cNvSpPr txBox="1"/>
          <p:nvPr/>
        </p:nvSpPr>
        <p:spPr>
          <a:xfrm>
            <a:off x="876802" y="2799108"/>
            <a:ext cx="10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1974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AC4F759-02AF-4E9B-87C2-410A08F83F4A}"/>
              </a:ext>
            </a:extLst>
          </p:cNvPr>
          <p:cNvSpPr txBox="1"/>
          <p:nvPr/>
        </p:nvSpPr>
        <p:spPr>
          <a:xfrm>
            <a:off x="6337526" y="2797508"/>
            <a:ext cx="2165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2023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6FB36606-A76C-45BB-9B78-6208717CBB2A}"/>
              </a:ext>
            </a:extLst>
          </p:cNvPr>
          <p:cNvGrpSpPr/>
          <p:nvPr/>
        </p:nvGrpSpPr>
        <p:grpSpPr>
          <a:xfrm>
            <a:off x="280737" y="2658979"/>
            <a:ext cx="7466948" cy="1524585"/>
            <a:chOff x="280737" y="2658979"/>
            <a:chExt cx="5815263" cy="1524585"/>
          </a:xfrm>
        </p:grpSpPr>
        <p:cxnSp>
          <p:nvCxnSpPr>
            <p:cNvPr id="3" name="直線單箭頭接點 2">
              <a:extLst>
                <a:ext uri="{FF2B5EF4-FFF2-40B4-BE49-F238E27FC236}">
                  <a16:creationId xmlns:a16="http://schemas.microsoft.com/office/drawing/2014/main" id="{853B1EC7-8F2F-4792-87B1-56BABE5DD4B4}"/>
                </a:ext>
              </a:extLst>
            </p:cNvPr>
            <p:cNvCxnSpPr>
              <a:cxnSpLocks/>
            </p:cNvCxnSpPr>
            <p:nvPr/>
          </p:nvCxnSpPr>
          <p:spPr>
            <a:xfrm>
              <a:off x="280737" y="3429000"/>
              <a:ext cx="5815263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E6005407-841D-4FE7-9B50-28D159D5A85A}"/>
                </a:ext>
              </a:extLst>
            </p:cNvPr>
            <p:cNvSpPr/>
            <p:nvPr/>
          </p:nvSpPr>
          <p:spPr>
            <a:xfrm>
              <a:off x="798095" y="3320719"/>
              <a:ext cx="240631" cy="21656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AFCCB572-7D63-4EE9-8D3D-9989A6F174FB}"/>
                </a:ext>
              </a:extLst>
            </p:cNvPr>
            <p:cNvCxnSpPr>
              <a:cxnSpLocks/>
            </p:cNvCxnSpPr>
            <p:nvPr/>
          </p:nvCxnSpPr>
          <p:spPr>
            <a:xfrm>
              <a:off x="899859" y="3496412"/>
              <a:ext cx="0" cy="5534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2520E368-24C7-4D74-BD70-60A03988DEF6}"/>
                </a:ext>
              </a:extLst>
            </p:cNvPr>
            <p:cNvSpPr/>
            <p:nvPr/>
          </p:nvSpPr>
          <p:spPr>
            <a:xfrm>
              <a:off x="4181978" y="3338767"/>
              <a:ext cx="240631" cy="21656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D3201436-63BF-49DE-B242-4926D34DAB28}"/>
                </a:ext>
              </a:extLst>
            </p:cNvPr>
            <p:cNvCxnSpPr>
              <a:cxnSpLocks/>
            </p:cNvCxnSpPr>
            <p:nvPr/>
          </p:nvCxnSpPr>
          <p:spPr>
            <a:xfrm>
              <a:off x="3431760" y="2658979"/>
              <a:ext cx="16292" cy="8061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5579027B-3394-4A7A-B1CC-3CDEE5050BAD}"/>
                </a:ext>
              </a:extLst>
            </p:cNvPr>
            <p:cNvSpPr/>
            <p:nvPr/>
          </p:nvSpPr>
          <p:spPr>
            <a:xfrm>
              <a:off x="5260309" y="3320719"/>
              <a:ext cx="240631" cy="21656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1107C055-17F3-4FE4-84E8-508B732E3C50}"/>
                </a:ext>
              </a:extLst>
            </p:cNvPr>
            <p:cNvCxnSpPr>
              <a:cxnSpLocks/>
            </p:cNvCxnSpPr>
            <p:nvPr/>
          </p:nvCxnSpPr>
          <p:spPr>
            <a:xfrm>
              <a:off x="5380624" y="3429000"/>
              <a:ext cx="0" cy="7545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C568C700-5F30-482D-BCF0-D719A4C54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1383" y="3435016"/>
              <a:ext cx="1620755" cy="6634"/>
            </a:xfrm>
            <a:prstGeom prst="line">
              <a:avLst/>
            </a:prstGeom>
            <a:ln w="762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內容版面配置區 4">
            <a:extLst>
              <a:ext uri="{FF2B5EF4-FFF2-40B4-BE49-F238E27FC236}">
                <a16:creationId xmlns:a16="http://schemas.microsoft.com/office/drawing/2014/main" id="{33565508-A811-4CD6-832B-C76214CF5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99" y="42810"/>
            <a:ext cx="4242807" cy="2830048"/>
          </a:xfrm>
          <a:prstGeom prst="rect">
            <a:avLst/>
          </a:prstGeom>
        </p:spPr>
      </p:pic>
      <p:grpSp>
        <p:nvGrpSpPr>
          <p:cNvPr id="68" name="群組 67">
            <a:extLst>
              <a:ext uri="{FF2B5EF4-FFF2-40B4-BE49-F238E27FC236}">
                <a16:creationId xmlns:a16="http://schemas.microsoft.com/office/drawing/2014/main" id="{CDFEFC3A-67CB-414C-820F-2417471912FD}"/>
              </a:ext>
            </a:extLst>
          </p:cNvPr>
          <p:cNvGrpSpPr/>
          <p:nvPr/>
        </p:nvGrpSpPr>
        <p:grpSpPr>
          <a:xfrm>
            <a:off x="1230195" y="3627513"/>
            <a:ext cx="1105440" cy="2516490"/>
            <a:chOff x="1038726" y="3734041"/>
            <a:chExt cx="1335504" cy="2910301"/>
          </a:xfrm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10118CF3-6103-43B9-A683-593243F7F8C0}"/>
                </a:ext>
              </a:extLst>
            </p:cNvPr>
            <p:cNvGrpSpPr/>
            <p:nvPr/>
          </p:nvGrpSpPr>
          <p:grpSpPr>
            <a:xfrm>
              <a:off x="1081443" y="4255904"/>
              <a:ext cx="755374" cy="751090"/>
              <a:chOff x="1081443" y="4255904"/>
              <a:chExt cx="755374" cy="751090"/>
            </a:xfrm>
          </p:grpSpPr>
          <p:cxnSp>
            <p:nvCxnSpPr>
              <p:cNvPr id="47" name="直線接點 46">
                <a:extLst>
                  <a:ext uri="{FF2B5EF4-FFF2-40B4-BE49-F238E27FC236}">
                    <a16:creationId xmlns:a16="http://schemas.microsoft.com/office/drawing/2014/main" id="{305A3C31-E822-41AE-98C4-B9F6B1945601}"/>
                  </a:ext>
                </a:extLst>
              </p:cNvPr>
              <p:cNvCxnSpPr>
                <a:stCxn id="36" idx="1"/>
                <a:endCxn id="36" idx="5"/>
              </p:cNvCxnSpPr>
              <p:nvPr/>
            </p:nvCxnSpPr>
            <p:spPr>
              <a:xfrm>
                <a:off x="1169113" y="4267937"/>
                <a:ext cx="629562" cy="6172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>
                <a:extLst>
                  <a:ext uri="{FF2B5EF4-FFF2-40B4-BE49-F238E27FC236}">
                    <a16:creationId xmlns:a16="http://schemas.microsoft.com/office/drawing/2014/main" id="{0154B677-6B27-4BA3-815B-CE8EDAE50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443" y="4589525"/>
                <a:ext cx="755374" cy="407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>
                <a:extLst>
                  <a:ext uri="{FF2B5EF4-FFF2-40B4-BE49-F238E27FC236}">
                    <a16:creationId xmlns:a16="http://schemas.microsoft.com/office/drawing/2014/main" id="{528BED12-0065-408E-9703-5131118EB6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9113" y="4255904"/>
                <a:ext cx="629562" cy="6172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>
                <a:extLst>
                  <a:ext uri="{FF2B5EF4-FFF2-40B4-BE49-F238E27FC236}">
                    <a16:creationId xmlns:a16="http://schemas.microsoft.com/office/drawing/2014/main" id="{46585F2B-F342-464E-BE59-3111D24505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3845" y="4297146"/>
                <a:ext cx="30033" cy="709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B872CD59-2DD1-45E7-9C94-47DF712C8912}"/>
                </a:ext>
              </a:extLst>
            </p:cNvPr>
            <p:cNvCxnSpPr>
              <a:cxnSpLocks/>
            </p:cNvCxnSpPr>
            <p:nvPr/>
          </p:nvCxnSpPr>
          <p:spPr>
            <a:xfrm>
              <a:off x="1904998" y="4564527"/>
              <a:ext cx="0" cy="1380311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DF4FDAB6-0276-4D23-9B57-20FAC79558C9}"/>
                </a:ext>
              </a:extLst>
            </p:cNvPr>
            <p:cNvCxnSpPr>
              <a:cxnSpLocks/>
            </p:cNvCxnSpPr>
            <p:nvPr/>
          </p:nvCxnSpPr>
          <p:spPr>
            <a:xfrm>
              <a:off x="1050758" y="4576560"/>
              <a:ext cx="0" cy="646383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圓形: 空心 35">
              <a:extLst>
                <a:ext uri="{FF2B5EF4-FFF2-40B4-BE49-F238E27FC236}">
                  <a16:creationId xmlns:a16="http://schemas.microsoft.com/office/drawing/2014/main" id="{9A0A683A-1761-4632-BA67-E45661164023}"/>
                </a:ext>
              </a:extLst>
            </p:cNvPr>
            <p:cNvSpPr/>
            <p:nvPr/>
          </p:nvSpPr>
          <p:spPr>
            <a:xfrm>
              <a:off x="1038726" y="4140101"/>
              <a:ext cx="890336" cy="872918"/>
            </a:xfrm>
            <a:prstGeom prst="donut">
              <a:avLst>
                <a:gd name="adj" fmla="val 9183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7BE9BC5-5D45-42DC-A9C2-9FDA36EAC63A}"/>
                </a:ext>
              </a:extLst>
            </p:cNvPr>
            <p:cNvSpPr/>
            <p:nvPr/>
          </p:nvSpPr>
          <p:spPr>
            <a:xfrm>
              <a:off x="1435771" y="3734041"/>
              <a:ext cx="108277" cy="89904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983707B-81FB-4808-AF05-0EF6E95AD09E}"/>
                </a:ext>
              </a:extLst>
            </p:cNvPr>
            <p:cNvSpPr/>
            <p:nvPr/>
          </p:nvSpPr>
          <p:spPr>
            <a:xfrm>
              <a:off x="1351546" y="3802908"/>
              <a:ext cx="276726" cy="1837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>
              <a:extLst>
                <a:ext uri="{FF2B5EF4-FFF2-40B4-BE49-F238E27FC236}">
                  <a16:creationId xmlns:a16="http://schemas.microsoft.com/office/drawing/2014/main" id="{51420165-2E41-4361-A62A-E140C747898B}"/>
                </a:ext>
              </a:extLst>
            </p:cNvPr>
            <p:cNvSpPr/>
            <p:nvPr/>
          </p:nvSpPr>
          <p:spPr>
            <a:xfrm>
              <a:off x="1423751" y="4507373"/>
              <a:ext cx="108273" cy="131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: 剪去同側角落 44">
              <a:extLst>
                <a:ext uri="{FF2B5EF4-FFF2-40B4-BE49-F238E27FC236}">
                  <a16:creationId xmlns:a16="http://schemas.microsoft.com/office/drawing/2014/main" id="{913490D1-A59F-45DD-9007-04C9FC9BB48B}"/>
                </a:ext>
              </a:extLst>
            </p:cNvPr>
            <p:cNvSpPr/>
            <p:nvPr/>
          </p:nvSpPr>
          <p:spPr>
            <a:xfrm>
              <a:off x="1483894" y="5944838"/>
              <a:ext cx="890336" cy="699504"/>
            </a:xfrm>
            <a:prstGeom prst="snip2Same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421E4B9D-67F9-4E34-90C6-EE3223A2A350}"/>
              </a:ext>
            </a:extLst>
          </p:cNvPr>
          <p:cNvSpPr txBox="1"/>
          <p:nvPr/>
        </p:nvSpPr>
        <p:spPr>
          <a:xfrm>
            <a:off x="5772042" y="4124181"/>
            <a:ext cx="273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Modeling</a:t>
            </a:r>
            <a:endParaRPr lang="zh-TW" altLang="en-US" sz="32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F100771B-5FE2-4628-AFB4-850799B75F86}"/>
              </a:ext>
            </a:extLst>
          </p:cNvPr>
          <p:cNvSpPr txBox="1"/>
          <p:nvPr/>
        </p:nvSpPr>
        <p:spPr>
          <a:xfrm>
            <a:off x="8419541" y="346136"/>
            <a:ext cx="565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/>
              <a:t>Pulley &amp; Weight </a:t>
            </a:r>
            <a:r>
              <a:rPr lang="en-US" altLang="zh-TW" sz="2800" dirty="0"/>
              <a:t>: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r>
              <a:rPr lang="en-US" altLang="zh-TW" sz="4400" dirty="0">
                <a:solidFill>
                  <a:srgbClr val="FF0000"/>
                </a:solidFill>
              </a:rPr>
              <a:t>   Stress control</a:t>
            </a: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1D9CFBB5-BB6B-4897-96CC-D1E1287D4A72}"/>
              </a:ext>
            </a:extLst>
          </p:cNvPr>
          <p:cNvSpPr txBox="1"/>
          <p:nvPr/>
        </p:nvSpPr>
        <p:spPr>
          <a:xfrm>
            <a:off x="8419541" y="2017165"/>
            <a:ext cx="437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/>
              <a:t>Thermal chamber</a:t>
            </a:r>
            <a:endParaRPr lang="zh-TW" altLang="en-US" sz="2800" b="1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2A4A0827-0C68-4A12-8BFB-297ADB7703EA}"/>
              </a:ext>
            </a:extLst>
          </p:cNvPr>
          <p:cNvSpPr txBox="1"/>
          <p:nvPr/>
        </p:nvSpPr>
        <p:spPr>
          <a:xfrm>
            <a:off x="8419541" y="3407857"/>
            <a:ext cx="3904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b="1" dirty="0"/>
              <a:t>Feedback</a:t>
            </a:r>
            <a:r>
              <a:rPr lang="en-US" altLang="zh-TW" sz="3600" dirty="0"/>
              <a:t> : </a:t>
            </a:r>
          </a:p>
          <a:p>
            <a:r>
              <a:rPr lang="en-US" altLang="zh-TW" sz="3600" dirty="0">
                <a:solidFill>
                  <a:srgbClr val="FF0000"/>
                </a:solidFill>
              </a:rPr>
              <a:t>  </a:t>
            </a:r>
            <a:r>
              <a:rPr lang="en-US" altLang="zh-TW" sz="4400" dirty="0">
                <a:solidFill>
                  <a:srgbClr val="FF0000"/>
                </a:solidFill>
              </a:rPr>
              <a:t>Strain control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B2B56BD0-DBEA-451A-8F6B-0E17C752138F}"/>
              </a:ext>
            </a:extLst>
          </p:cNvPr>
          <p:cNvSpPr txBox="1"/>
          <p:nvPr/>
        </p:nvSpPr>
        <p:spPr>
          <a:xfrm>
            <a:off x="8419541" y="5208023"/>
            <a:ext cx="313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b="1" dirty="0"/>
              <a:t>Modeling</a:t>
            </a:r>
            <a:endParaRPr lang="zh-TW" altLang="en-US" sz="3600" b="1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8EEC6037-BE92-483B-ADEF-7F8E53AAC429}"/>
              </a:ext>
            </a:extLst>
          </p:cNvPr>
          <p:cNvSpPr txBox="1"/>
          <p:nvPr/>
        </p:nvSpPr>
        <p:spPr>
          <a:xfrm>
            <a:off x="0" y="6144003"/>
            <a:ext cx="105035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Hong-Ki Hong, Li-Wei Liu, </a:t>
            </a:r>
            <a:r>
              <a:rPr lang="en-US" altLang="zh-TW" sz="800" dirty="0" err="1"/>
              <a:t>Ya</a:t>
            </a:r>
            <a:r>
              <a:rPr lang="en-US" altLang="zh-TW" sz="800" dirty="0"/>
              <a:t>-Po </a:t>
            </a:r>
            <a:r>
              <a:rPr lang="en-US" altLang="zh-TW" sz="800" dirty="0" err="1"/>
              <a:t>Shiao</a:t>
            </a:r>
            <a:r>
              <a:rPr lang="en-US" altLang="zh-TW" sz="800" dirty="0"/>
              <a:t>, and Shao-Fu Yan, Yield Surface Evolution and Elastoplastic Model with Cubic Distortional Yield Surface. ASCE </a:t>
            </a:r>
            <a:r>
              <a:rPr lang="en-US" altLang="zh-TW" sz="800" i="1" dirty="0"/>
              <a:t>Journal of Engineering Mechanics</a:t>
            </a:r>
            <a:r>
              <a:rPr lang="en-US" altLang="zh-TW" sz="800" dirty="0"/>
              <a:t>, 148(6):04022027, </a:t>
            </a:r>
            <a:r>
              <a:rPr lang="en-US" altLang="zh-TW" sz="800" dirty="0">
                <a:solidFill>
                  <a:srgbClr val="FF0000"/>
                </a:solidFill>
              </a:rPr>
              <a:t>2022</a:t>
            </a:r>
            <a:r>
              <a:rPr lang="en-US" altLang="zh-TW" sz="800" dirty="0"/>
              <a:t>.</a:t>
            </a:r>
            <a:endParaRPr lang="zh-TW" altLang="en-US" sz="800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E8F1CCC1-59EF-4190-ABCA-3BAD2F92DD9C}"/>
              </a:ext>
            </a:extLst>
          </p:cNvPr>
          <p:cNvSpPr txBox="1"/>
          <p:nvPr/>
        </p:nvSpPr>
        <p:spPr>
          <a:xfrm>
            <a:off x="0" y="6302006"/>
            <a:ext cx="982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A. Phillips and J.-L. Tang, The effect of loading path on the yield surface at elevated temperatures.</a:t>
            </a:r>
            <a:r>
              <a:rPr lang="zh-TW" altLang="en-US" sz="800" dirty="0"/>
              <a:t> </a:t>
            </a:r>
            <a:r>
              <a:rPr lang="en-US" altLang="zh-TW" sz="800" i="1" dirty="0"/>
              <a:t>International Journal of Solids and Structures</a:t>
            </a:r>
            <a:r>
              <a:rPr lang="en-US" altLang="zh-TW" sz="800" dirty="0"/>
              <a:t>, 8(4):463-474, </a:t>
            </a:r>
            <a:r>
              <a:rPr lang="en-US" altLang="zh-TW" sz="800" dirty="0">
                <a:solidFill>
                  <a:srgbClr val="FF0000"/>
                </a:solidFill>
              </a:rPr>
              <a:t>1972</a:t>
            </a:r>
            <a:r>
              <a:rPr lang="en-US" altLang="zh-TW" sz="800" dirty="0"/>
              <a:t>.</a:t>
            </a:r>
            <a:endParaRPr lang="zh-TW" altLang="en-US" sz="800" dirty="0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74A165A9-5258-45D4-929A-A3B04B55EF5C}"/>
              </a:ext>
            </a:extLst>
          </p:cNvPr>
          <p:cNvSpPr txBox="1"/>
          <p:nvPr/>
        </p:nvSpPr>
        <p:spPr>
          <a:xfrm>
            <a:off x="0" y="6479782"/>
            <a:ext cx="8590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A. Phillips, C.S. Liu, and J.W. </a:t>
            </a:r>
            <a:r>
              <a:rPr lang="en-US" altLang="zh-TW" sz="800" dirty="0" err="1"/>
              <a:t>Justusson</a:t>
            </a:r>
            <a:r>
              <a:rPr lang="en-US" altLang="zh-TW" sz="800" dirty="0"/>
              <a:t>. An experimental investigation of yield surfaces at elevated temperatures. </a:t>
            </a:r>
            <a:r>
              <a:rPr lang="en-US" altLang="zh-TW" sz="800" i="1" dirty="0"/>
              <a:t>Acta </a:t>
            </a:r>
            <a:r>
              <a:rPr lang="en-US" altLang="zh-TW" sz="800" i="1" dirty="0" err="1"/>
              <a:t>Mechanica</a:t>
            </a:r>
            <a:r>
              <a:rPr lang="en-US" altLang="zh-TW" sz="800" dirty="0"/>
              <a:t>, 14:119-146, </a:t>
            </a:r>
            <a:r>
              <a:rPr lang="en-US" altLang="zh-TW" sz="800" dirty="0">
                <a:solidFill>
                  <a:srgbClr val="FF0000"/>
                </a:solidFill>
              </a:rPr>
              <a:t>1972</a:t>
            </a:r>
            <a:r>
              <a:rPr lang="en-US" altLang="zh-TW" sz="800" dirty="0"/>
              <a:t>.</a:t>
            </a:r>
            <a:endParaRPr lang="zh-TW" altLang="en-US" sz="800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C5AC5080-98D6-43A7-9438-665F567815D3}"/>
              </a:ext>
            </a:extLst>
          </p:cNvPr>
          <p:cNvSpPr txBox="1"/>
          <p:nvPr/>
        </p:nvSpPr>
        <p:spPr>
          <a:xfrm>
            <a:off x="0" y="6642556"/>
            <a:ext cx="9360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A. Phillips, J.-L. Tang, and M. </a:t>
            </a:r>
            <a:r>
              <a:rPr lang="en-US" altLang="zh-TW" sz="800" dirty="0" err="1"/>
              <a:t>Ricciuti</a:t>
            </a:r>
            <a:r>
              <a:rPr lang="en-US" altLang="zh-TW" sz="800" dirty="0"/>
              <a:t>. Some new observations on yield surfaces. </a:t>
            </a:r>
            <a:r>
              <a:rPr lang="en-US" altLang="zh-TW" sz="800" i="1" dirty="0"/>
              <a:t>Acta </a:t>
            </a:r>
            <a:r>
              <a:rPr lang="en-US" altLang="zh-TW" sz="800" i="1" dirty="0" err="1"/>
              <a:t>Mechanica</a:t>
            </a:r>
            <a:r>
              <a:rPr lang="en-US" altLang="zh-TW" sz="800" dirty="0"/>
              <a:t>, 20:23-39, </a:t>
            </a:r>
            <a:r>
              <a:rPr lang="en-US" altLang="zh-TW" sz="800" dirty="0">
                <a:solidFill>
                  <a:srgbClr val="FF0000"/>
                </a:solidFill>
              </a:rPr>
              <a:t>1974</a:t>
            </a:r>
            <a:r>
              <a:rPr lang="en-US" altLang="zh-TW" sz="800" dirty="0"/>
              <a:t>.</a:t>
            </a:r>
            <a:endParaRPr lang="zh-TW" altLang="en-US" sz="800" dirty="0"/>
          </a:p>
        </p:txBody>
      </p:sp>
      <p:sp>
        <p:nvSpPr>
          <p:cNvPr id="73" name="投影片編號版面配置區 72">
            <a:extLst>
              <a:ext uri="{FF2B5EF4-FFF2-40B4-BE49-F238E27FC236}">
                <a16:creationId xmlns:a16="http://schemas.microsoft.com/office/drawing/2014/main" id="{1D75C1C4-CFA7-4FBF-A86A-57ED5547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18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625577C-87FF-4835-89A4-40A56DA1D3F4}"/>
              </a:ext>
            </a:extLst>
          </p:cNvPr>
          <p:cNvSpPr txBox="1"/>
          <p:nvPr/>
        </p:nvSpPr>
        <p:spPr>
          <a:xfrm>
            <a:off x="336884" y="582287"/>
            <a:ext cx="776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4000" dirty="0"/>
              <a:t>Closed-form exact solution</a:t>
            </a:r>
            <a:endParaRPr lang="zh-TW" altLang="en-US" sz="40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F3819A3-D2CC-4716-90C6-A19890919FC3}"/>
              </a:ext>
            </a:extLst>
          </p:cNvPr>
          <p:cNvSpPr txBox="1"/>
          <p:nvPr/>
        </p:nvSpPr>
        <p:spPr>
          <a:xfrm>
            <a:off x="336884" y="1906322"/>
            <a:ext cx="1129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Hong-Ki Hong and </a:t>
            </a:r>
            <a:r>
              <a:rPr lang="en-US" altLang="zh-TW" sz="2800" dirty="0" err="1"/>
              <a:t>Chein</a:t>
            </a:r>
            <a:r>
              <a:rPr lang="en-US" altLang="zh-TW" sz="2800" dirty="0"/>
              <a:t>-Shan Liu, </a:t>
            </a:r>
            <a:r>
              <a:rPr lang="en-US" altLang="zh-TW" sz="2800" dirty="0">
                <a:solidFill>
                  <a:srgbClr val="FF0000"/>
                </a:solidFill>
              </a:rPr>
              <a:t>Internal symmetry </a:t>
            </a:r>
            <a:r>
              <a:rPr lang="en-US" altLang="zh-TW" sz="2800" dirty="0"/>
              <a:t>in the constitutive model of perfect </a:t>
            </a:r>
            <a:r>
              <a:rPr lang="en-US" altLang="zh-TW" sz="2800" dirty="0" err="1"/>
              <a:t>elastoplasticity</a:t>
            </a:r>
            <a:r>
              <a:rPr lang="en-US" altLang="zh-TW" sz="2800" dirty="0"/>
              <a:t>, </a:t>
            </a:r>
            <a:r>
              <a:rPr lang="en-US" altLang="zh-TW" sz="2800" i="1" dirty="0"/>
              <a:t>International Journal of Non-Linear Mechanics</a:t>
            </a:r>
            <a:r>
              <a:rPr lang="en-US" altLang="zh-TW" sz="2800" dirty="0"/>
              <a:t>, 35(3):447-466, 2000.</a:t>
            </a: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DE9561F-CCAB-4181-964C-29CCE100F056}"/>
              </a:ext>
            </a:extLst>
          </p:cNvPr>
          <p:cNvSpPr txBox="1"/>
          <p:nvPr/>
        </p:nvSpPr>
        <p:spPr>
          <a:xfrm>
            <a:off x="336883" y="3590746"/>
            <a:ext cx="117548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Characteristic of </a:t>
            </a:r>
            <a:r>
              <a:rPr lang="en-US" altLang="zh-TW" sz="2800" dirty="0">
                <a:solidFill>
                  <a:srgbClr val="FF0000"/>
                </a:solidFill>
              </a:rPr>
              <a:t>internal symmetry </a:t>
            </a:r>
            <a:r>
              <a:rPr lang="en-US" altLang="zh-TW" sz="2800" dirty="0"/>
              <a:t>of two elements of the </a:t>
            </a:r>
            <a:r>
              <a:rPr lang="en-US" altLang="zh-TW" sz="2800" dirty="0">
                <a:solidFill>
                  <a:srgbClr val="FF0000"/>
                </a:solidFill>
              </a:rPr>
              <a:t>projective proper </a:t>
            </a:r>
            <a:r>
              <a:rPr lang="en-US" altLang="zh-TW" sz="2800" dirty="0" err="1">
                <a:solidFill>
                  <a:srgbClr val="FF0000"/>
                </a:solidFill>
              </a:rPr>
              <a:t>orthochronous</a:t>
            </a:r>
            <a:r>
              <a:rPr lang="en-US" altLang="zh-TW" sz="2800" dirty="0">
                <a:solidFill>
                  <a:srgbClr val="FF0000"/>
                </a:solidFill>
              </a:rPr>
              <a:t> Poincare group </a:t>
            </a:r>
            <a:r>
              <a:rPr lang="en-US" altLang="zh-TW" sz="2800" dirty="0"/>
              <a:t>in the plastic phase, is proposed. Associated with each Mises hypersphere in stress space is a normality plastic flow rule and a mixed-exp-AF’s rule, referring to a combined isotropic-kinematic rule of hardening-softening, which combines the isotropic exponential rule of degree 2 and the kinematic rule of Armstrong-Frederick.</a:t>
            </a:r>
            <a:endParaRPr lang="zh-TW" altLang="en-US" sz="28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315E3A-D94A-4871-8266-11591EE3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56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\documentclass{article}&#10;\usepackage{amsmath}&#10;\pagestyle{empty}&#10;\begin{document}&#10;&#10;\begin{align*}&#10;&amp;\boldsymbol{\epsilon} = \frac{1}{3} tr \boldsymbol{\epsilon} \mathbf{1} + \mathbf{e} , \qquad&#10;\boldsymbol{\sigma} = \frac{1}{3} tr \boldsymbol{\sigma} \mathbf{1} + \mathbf{s}  \\&#10;%&#10;&amp;tr\boldsymbol{\epsilon} = \frac{1}{3K} tr \boldsymbol{\sigma},     \qquad  3K = GE/(3G-E)   \\&#10;%&#10;&amp;\boldsymbol{\epsilon} = \boldsymbol{\epsilon}^{e\alpha} + \boldsymbol{\epsilon}^{p\alpha}, \qquad&#10;\mathbf{e} = \mathbf{e}^{e\alpha} +  \mathbf{e}^{p\alpha}  \\&#10;%&#10;&amp;\boldsymbol{\sigma} = \boldsymbol{\sigma}_a + \boldsymbol{\sigma}_b   \\&#10;%&#10;&amp;\dot{\boldsymbol{\sigma}}^\alpha =&#10; \frac{R^\alpha(0)} {R^\alpha} \dot{\boldsymbol{\sigma}}_a^\alpha + \dot{\boldsymbol{\sigma}}_b^\alpha +&#10;\frac{k_p^\alpha \dot{\lambda}^\alpha }{\eta^\alpha }&#10;(\boldsymbol{\sigma_b^\alpha} - K tr \boldsymbol{\epsilon} \mathbf{1})       \\&#10;%&#10;&amp;\dot{\mathbf{s}}^\alpha = \frac{R^\alpha(0)}{R^\alpha} \dot{\mathbf{s}}_a^\alpha  +&#10;\dot{\mathbf{s}}_b^\alpha +&#10;\frac{k_p^\alpha \dot{\lambda}^\alpha }{\eta^\alpha } \mathbf{s}_b^\alpha      \\&#10;%&#10;&amp;\boldsymbol{\sigma}^\alpha = \mathbf{s}^\alpha +K tr \boldsymbol{\epsilon} \mathbf{1} , \qquad&#10;\boldsymbol{\sigma}_a^\alpha = \mathbf{s}_a^\alpha, \qquad&#10;\boldsymbol{\sigma}_b^\alpha = \mathbf{s}_b^\alpha + K tr \boldsymbol{\epsilon} \mathbf{1}   \\&#10;%&#10;&amp;\dot{\mathbf{s}}_a^\alpha = 2G \dot{\mathbf{e}}^{e\alpha}, \qquad&#10;R_\infty^\alpha \dot{e}^{p\alpha} = \mathbf{s}_a^\alpha \dot{\lambda}^\alpha    \\&#10;%&#10;&amp;\dot{\mathbf{e}}^{p\alpha} = \frac{1}{k_p^\alpha} \dot{\mathbf{s}}_b^\alpha  +&#10;\frac{\dot{\lambda}^\alpha }{\eta^\alpha} \mathbf{s}_b^\alpha , \qquad  \lVert \mathbf{s}_a^\alpha \rVert \dot{\lambda}^\alpha = R^\alpha(\lambda^\alpha) \dot{\lambda}^\alpha , \qquad&#10;\Phi \dot{\Lambda} = \dot{\Lambda}    \\&#10;%&#10;&amp; 0 \leq \Phi = \Phi(\mathbf{\sigma_a})  =&#10;\frac{ \lVert \boldsymbol{\sigma}_a^\alpha \rVert}{C} \leq 1    \\&#10;%&#10;&amp;\dot{\Lambda} = (\frac{1}{R_\infty^s} \lVert \mathbf{s}_a^s \rVert^2 + \frac{1}{2\eta^s} \lVert \mathbf{s}_b^s \rVert^2) \dot{\lambda}^s +  (\frac{1}{R_\infty^l} \lVert \mathbf{s}_a^l \rVert^2 + \frac{1}{2\eta^l} \lVert \mathbf{s}_b^l \rVert^2) \dot{\lambda}^l \geq 0    \\&#10;%&#10;&amp;R^\alpha(\lambda^\alpha) = R_\infty^\alpha&#10;\sqrt{1 - r^\alpha exp(\frac{-2 \lambda^\alpha}{ \lambda_u^\alpha}}).&#10;\end{align*}&#10;&#10;&#10;\end{document}" title="IguanaTex Bitmap Display">
            <a:extLst>
              <a:ext uri="{FF2B5EF4-FFF2-40B4-BE49-F238E27FC236}">
                <a16:creationId xmlns:a16="http://schemas.microsoft.com/office/drawing/2014/main" id="{84E1EEF0-8797-4593-BB37-B4424EB7C5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43711"/>
            <a:ext cx="5130800" cy="5854000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4EB80037-0A0F-45E1-B633-88F12A120D8A}"/>
              </a:ext>
            </a:extLst>
          </p:cNvPr>
          <p:cNvGrpSpPr/>
          <p:nvPr/>
        </p:nvGrpSpPr>
        <p:grpSpPr>
          <a:xfrm>
            <a:off x="4631380" y="621155"/>
            <a:ext cx="9182101" cy="3970318"/>
            <a:chOff x="5753099" y="1971292"/>
            <a:chExt cx="9182101" cy="3970318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5E5F7948-BB57-47DE-A5AA-C355D335751C}"/>
                </a:ext>
              </a:extLst>
            </p:cNvPr>
            <p:cNvSpPr txBox="1"/>
            <p:nvPr/>
          </p:nvSpPr>
          <p:spPr>
            <a:xfrm>
              <a:off x="5753099" y="1971292"/>
              <a:ext cx="70358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i="1" dirty="0"/>
                <a:t>ϵ </a:t>
              </a:r>
              <a:r>
                <a:rPr lang="zh-TW" altLang="en-US" b="1" i="1" dirty="0"/>
                <a:t>                                                     </a:t>
              </a:r>
              <a:endParaRPr lang="en-US" altLang="zh-TW" b="1" i="1" dirty="0"/>
            </a:p>
            <a:p>
              <a:r>
                <a:rPr lang="en-US" altLang="zh-TW" b="1" i="1" dirty="0"/>
                <a:t>σ </a:t>
              </a:r>
              <a:r>
                <a:rPr lang="zh-TW" altLang="en-US" b="1" i="1" dirty="0"/>
                <a:t>                                                    </a:t>
              </a:r>
              <a:endParaRPr lang="en-US" altLang="zh-TW" b="1" i="1" dirty="0"/>
            </a:p>
            <a:p>
              <a:r>
                <a:rPr lang="en-US" altLang="zh-TW" b="1" dirty="0"/>
                <a:t>e </a:t>
              </a:r>
              <a:r>
                <a:rPr lang="en-US" altLang="zh-TW" dirty="0"/>
                <a:t>and </a:t>
              </a:r>
              <a:r>
                <a:rPr lang="en-US" altLang="zh-TW" b="1" dirty="0"/>
                <a:t>s </a:t>
              </a:r>
            </a:p>
            <a:p>
              <a:r>
                <a:rPr lang="en-US" altLang="zh-TW" dirty="0"/>
                <a:t>1</a:t>
              </a:r>
            </a:p>
            <a:p>
              <a:r>
                <a:rPr lang="en-US" altLang="zh-TW" b="1" dirty="0"/>
                <a:t>0</a:t>
              </a:r>
              <a:endParaRPr lang="en-US" altLang="zh-TW" dirty="0"/>
            </a:p>
            <a:p>
              <a:r>
                <a:rPr lang="en-US" altLang="zh-TW" dirty="0"/>
                <a:t>K, G, E 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en-US" altLang="zh-TW" dirty="0"/>
                <a:t>superscript </a:t>
              </a:r>
              <a:r>
                <a:rPr lang="en-US" altLang="zh-TW" i="1" dirty="0"/>
                <a:t>α</a:t>
              </a:r>
              <a:r>
                <a:rPr lang="zh-TW" altLang="en-US" dirty="0"/>
                <a:t>                               </a:t>
              </a:r>
              <a:endParaRPr lang="en-US" altLang="zh-TW" dirty="0"/>
            </a:p>
            <a:p>
              <a:r>
                <a:rPr lang="en-US" altLang="zh-TW" dirty="0"/>
                <a:t>superscript l </a:t>
              </a:r>
              <a:r>
                <a:rPr lang="en-US" altLang="zh-TW" i="1" dirty="0"/>
                <a:t> </a:t>
              </a:r>
              <a:r>
                <a:rPr lang="zh-TW" altLang="en-US" i="1" dirty="0"/>
                <a:t>                               </a:t>
              </a:r>
              <a:endParaRPr lang="en-US" altLang="zh-TW" i="1" dirty="0"/>
            </a:p>
            <a:p>
              <a:r>
                <a:rPr lang="en-US" altLang="zh-TW" dirty="0"/>
                <a:t>superscript s</a:t>
              </a:r>
            </a:p>
            <a:p>
              <a:r>
                <a:rPr lang="en-US" altLang="zh-TW" dirty="0"/>
                <a:t>superscripts e and p </a:t>
              </a:r>
            </a:p>
            <a:p>
              <a:r>
                <a:rPr lang="en-US" altLang="zh-TW" dirty="0"/>
                <a:t>subscripts a and b</a:t>
              </a:r>
              <a:endParaRPr lang="zh-TW" altLang="en-US" dirty="0"/>
            </a:p>
            <a:p>
              <a:r>
                <a:rPr lang="en-US" altLang="zh-TW" dirty="0"/>
                <a:t> </a:t>
              </a:r>
              <a:r>
                <a:rPr lang="zh-TW" altLang="en-US" dirty="0"/>
                <a:t>                                </a:t>
              </a:r>
              <a:endParaRPr lang="en-US" altLang="zh-TW" dirty="0"/>
            </a:p>
            <a:p>
              <a:r>
                <a:rPr lang="en-US" altLang="zh-TW" dirty="0"/>
                <a:t> </a:t>
              </a:r>
              <a:r>
                <a:rPr lang="zh-TW" altLang="en-US" dirty="0"/>
                <a:t>                   </a:t>
              </a:r>
              <a:endParaRPr lang="en-US" altLang="zh-TW" dirty="0"/>
            </a:p>
            <a:p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7435D3D-04AB-4C69-B4F1-C12AE572EF26}"/>
                </a:ext>
              </a:extLst>
            </p:cNvPr>
            <p:cNvSpPr txBox="1"/>
            <p:nvPr/>
          </p:nvSpPr>
          <p:spPr>
            <a:xfrm>
              <a:off x="7899400" y="1983650"/>
              <a:ext cx="7035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strain tensor </a:t>
              </a:r>
            </a:p>
            <a:p>
              <a:r>
                <a:rPr lang="en-US" altLang="zh-TW" dirty="0"/>
                <a:t>stress tensor</a:t>
              </a:r>
            </a:p>
            <a:p>
              <a:r>
                <a:rPr lang="en-US" altLang="zh-TW" dirty="0"/>
                <a:t>deviatoric</a:t>
              </a:r>
              <a:r>
                <a:rPr lang="zh-TW" altLang="en-US" dirty="0"/>
                <a:t> </a:t>
              </a:r>
              <a:r>
                <a:rPr lang="en-US" altLang="zh-TW" dirty="0"/>
                <a:t>parts of </a:t>
              </a:r>
              <a:r>
                <a:rPr lang="en-US" altLang="zh-TW" b="1" i="1" dirty="0"/>
                <a:t>ϵ </a:t>
              </a:r>
              <a:r>
                <a:rPr lang="en-US" altLang="zh-TW" dirty="0"/>
                <a:t>and</a:t>
              </a:r>
              <a:r>
                <a:rPr lang="en-US" altLang="zh-TW" i="1" dirty="0"/>
                <a:t> </a:t>
              </a:r>
              <a:r>
                <a:rPr lang="en-US" altLang="zh-TW" b="1" i="1" dirty="0"/>
                <a:t>σ</a:t>
              </a:r>
              <a:r>
                <a:rPr lang="en-US" altLang="zh-TW" dirty="0"/>
                <a:t>, tr standing for trace </a:t>
              </a:r>
            </a:p>
            <a:p>
              <a:r>
                <a:rPr lang="en-US" altLang="zh-TW" dirty="0"/>
                <a:t>the identity tensor  </a:t>
              </a:r>
            </a:p>
            <a:p>
              <a:r>
                <a:rPr lang="en-US" altLang="zh-TW" dirty="0"/>
                <a:t>the zero tensor</a:t>
              </a:r>
            </a:p>
            <a:p>
              <a:r>
                <a:rPr lang="en-US" altLang="zh-TW" dirty="0"/>
                <a:t>bulk, shear, Young’s moduli</a:t>
              </a:r>
            </a:p>
            <a:p>
              <a:r>
                <a:rPr lang="en-US" altLang="zh-TW" dirty="0"/>
                <a:t>two copies l, s</a:t>
              </a:r>
            </a:p>
            <a:p>
              <a:r>
                <a:rPr lang="en-US" altLang="zh-TW" dirty="0"/>
                <a:t>large hypersphere, longitudinal, or long range</a:t>
              </a:r>
            </a:p>
            <a:p>
              <a:r>
                <a:rPr lang="en-US" altLang="zh-TW" dirty="0"/>
                <a:t>small hypersphere, shear, or short range</a:t>
              </a:r>
            </a:p>
            <a:p>
              <a:r>
                <a:rPr lang="en-US" altLang="zh-TW" dirty="0"/>
                <a:t>elastic and plastic </a:t>
              </a:r>
            </a:p>
            <a:p>
              <a:r>
                <a:rPr lang="en-US" altLang="zh-TW" dirty="0"/>
                <a:t>active and back</a:t>
              </a:r>
              <a:endParaRPr lang="zh-TW" altLang="en-US" dirty="0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3CE0858A-EA15-4B82-8AD5-664EA990F90E}"/>
              </a:ext>
            </a:extLst>
          </p:cNvPr>
          <p:cNvSpPr/>
          <p:nvPr/>
        </p:nvSpPr>
        <p:spPr>
          <a:xfrm>
            <a:off x="5854699" y="4100830"/>
            <a:ext cx="6108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LMRoman10-Regular"/>
              </a:rPr>
              <a:t>The proposed model slightly adjusts and extends the validity of our </a:t>
            </a:r>
            <a:r>
              <a:rPr lang="en-US" altLang="zh-TW" sz="2200" dirty="0">
                <a:solidFill>
                  <a:srgbClr val="FF0000"/>
                </a:solidFill>
                <a:latin typeface="LMRoman10-Regular"/>
              </a:rPr>
              <a:t>2022</a:t>
            </a:r>
            <a:r>
              <a:rPr lang="en-US" altLang="zh-TW" sz="2200" dirty="0">
                <a:latin typeface="LMRoman10-Regular"/>
              </a:rPr>
              <a:t> model*, which proves fitting well the strain-controlled axial-torsional experimental data performed in our lab and supported by (NSC, MOST) NSTC for more than a decade.</a:t>
            </a:r>
            <a:endParaRPr lang="zh-TW" altLang="en-US" sz="22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0A86867-2F9F-447B-98A4-3B7C26876FA2}"/>
              </a:ext>
            </a:extLst>
          </p:cNvPr>
          <p:cNvSpPr txBox="1"/>
          <p:nvPr/>
        </p:nvSpPr>
        <p:spPr>
          <a:xfrm>
            <a:off x="190500" y="6224489"/>
            <a:ext cx="1200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*Hong-Ki Hong, Li-Wei Liu, </a:t>
            </a:r>
            <a:r>
              <a:rPr lang="en-US" altLang="zh-TW" sz="1600" dirty="0" err="1"/>
              <a:t>Ya</a:t>
            </a:r>
            <a:r>
              <a:rPr lang="en-US" altLang="zh-TW" sz="1600" dirty="0"/>
              <a:t>-Po </a:t>
            </a:r>
            <a:r>
              <a:rPr lang="en-US" altLang="zh-TW" sz="1600" dirty="0" err="1"/>
              <a:t>Shiao</a:t>
            </a:r>
            <a:r>
              <a:rPr lang="en-US" altLang="zh-TW" sz="1600" dirty="0"/>
              <a:t>, and Shao-Fu Yan, Yield Surface Evolution and Elastoplastic Model with Cubic Distortional Yield Surface. ASCE </a:t>
            </a:r>
            <a:r>
              <a:rPr lang="en-US" altLang="zh-TW" sz="1600" i="1" dirty="0"/>
              <a:t>Journal of Engineering Mechanics</a:t>
            </a:r>
            <a:r>
              <a:rPr lang="en-US" altLang="zh-TW" sz="1600" dirty="0"/>
              <a:t>, 148(6):04022027, </a:t>
            </a:r>
            <a:r>
              <a:rPr lang="en-US" altLang="zh-TW" sz="1600" dirty="0">
                <a:solidFill>
                  <a:srgbClr val="FF0000"/>
                </a:solidFill>
              </a:rPr>
              <a:t>2022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1263DA64-8725-42F3-B0BB-E73938C1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46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\documentclass{article}&#10;\usepackage{amsmath}&#10;\pagestyle{empty}&#10;\begin{document}&#10;\begin{equation*}&#10;\left\{&#10;\begin{aligned}&#10;&amp;\dot{\lambda}^\alpha = \frac{\mathbf{s}_a^{\alpha T}  \dot{\mathbf{s}}^\alpha R^\alpha_\infty}{k_p^\alpha (R^\alpha)^2} , \qquad&#10;if \quad \Phi(\mathbf{\sigma_a}) = 1 \quad and \quad \lVert \mathbf{s}_a^\alpha \rVert = R^\alpha ,  \\&#10;&amp; \dot{\lambda}^\alpha = 0 , \qquad if \quad 0 \leq \Phi(\mathbf{\sigma_a}) &lt; 1 \quad or \quad \lVert \mathbf{s}_a^\alpha \rVert &lt; R^\alpha .&#10;\end{aligned}&#10;\right.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558D639B-8C9E-44BA-9F08-5FA081AC70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" y="2028621"/>
            <a:ext cx="6325333" cy="1071238"/>
          </a:xfrm>
          <a:prstGeom prst="rect">
            <a:avLst/>
          </a:prstGeom>
        </p:spPr>
      </p:pic>
      <p:pic>
        <p:nvPicPr>
          <p:cNvPr id="9" name="圖片 8" descr="\documentclass{article}&#10;\usepackage{amsmath}&#10;\pagestyle{empty}&#10;\begin{document}&#10;&#10;\begin{align*}&#10;\mathbf{X}^\alpha ={\begin{bmatrix}&#10;\mathbf{X}_s^\alpha \\&#10;X_0^\alpha&#10;\end{bmatrix}}&#10;=&#10;{\begin{bmatrix}&#10; \frac{\mathbf{s_a}^\alpha}{R^\alpha(\lambda^\alpha)} X_0^\alpha  \\&#10;exp(\frac{R^\alpha k_p^\alpha \lambda^\alpha}{R^\alpha_{\infty} R^\alpha (0) })&#10;\end{bmatrix}}.&#10;\end{align*}&#10;&#10;&#10;\end{document}" title="IguanaTex Bitmap Display">
            <a:extLst>
              <a:ext uri="{FF2B5EF4-FFF2-40B4-BE49-F238E27FC236}">
                <a16:creationId xmlns:a16="http://schemas.microsoft.com/office/drawing/2014/main" id="{47FC5230-78C2-4A98-BF06-168B7938C2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8" y="4001228"/>
            <a:ext cx="3539809" cy="792381"/>
          </a:xfrm>
          <a:prstGeom prst="rect">
            <a:avLst/>
          </a:prstGeom>
        </p:spPr>
      </p:pic>
      <p:pic>
        <p:nvPicPr>
          <p:cNvPr id="13" name="圖片 12" descr="\documentclass{article}&#10;\usepackage{amsmath}&#10;\pagestyle{empty}&#10;\begin{document}&#10;\begin{align*}&#10;\mathbf{G}_{on}^\alpha&#10;=&#10;{\begin{bmatrix}&#10;\mathbf{I} +&#10;\frac{(a^\alpha-1)}{\lVert \dot{\mathbf{s}}^\alpha  \rVert^2}&#10;\dot{\mathbf{s}}^\alpha   \dot{\mathbf{s}}^{\alpha T}  &amp;&#10;b^\alpha \frac{\dot{\mathbf{s}}^\alpha } {\lVert \dot{\mathbf{s}}^\alpha \rVert}\\&#10;b^\alpha (\frac{\dot{\mathbf{s}}^{\alpha }} {\lVert \dot{\mathbf{s}}^\alpha \rVert})^T   &amp;&#10;a^\alpha&#10;\end{bmatrix}},&#10;\end{align*}&#10;&#10;&#10;&#10;\end{document}" title="IguanaTex Bitmap Display">
            <a:extLst>
              <a:ext uri="{FF2B5EF4-FFF2-40B4-BE49-F238E27FC236}">
                <a16:creationId xmlns:a16="http://schemas.microsoft.com/office/drawing/2014/main" id="{0E7D361D-7BCF-43B8-8ABD-824809A2FE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1" y="5567204"/>
            <a:ext cx="3926857" cy="758857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390C3BD0-5531-4C9B-8F9F-A764E062ADAB}"/>
              </a:ext>
            </a:extLst>
          </p:cNvPr>
          <p:cNvSpPr txBox="1"/>
          <p:nvPr/>
        </p:nvSpPr>
        <p:spPr>
          <a:xfrm>
            <a:off x="395933" y="1452103"/>
            <a:ext cx="974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off phase (the elastic state) or the on phase (the elastoplastic state)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A4FF263-208D-48F4-B580-47EE96E894D9}"/>
              </a:ext>
            </a:extLst>
          </p:cNvPr>
          <p:cNvSpPr txBox="1"/>
          <p:nvPr/>
        </p:nvSpPr>
        <p:spPr>
          <a:xfrm>
            <a:off x="395933" y="3398464"/>
            <a:ext cx="433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Minkowski</a:t>
            </a:r>
            <a:r>
              <a:rPr lang="en-US" altLang="zh-TW" dirty="0"/>
              <a:t> spacetime :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0A355CF-D219-453A-B773-86690BAF8753}"/>
              </a:ext>
            </a:extLst>
          </p:cNvPr>
          <p:cNvSpPr txBox="1"/>
          <p:nvPr/>
        </p:nvSpPr>
        <p:spPr>
          <a:xfrm>
            <a:off x="395933" y="5152832"/>
            <a:ext cx="442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state transition matrix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150897E-D0AB-43C4-94EF-156004DA1967}"/>
              </a:ext>
            </a:extLst>
          </p:cNvPr>
          <p:cNvSpPr txBox="1"/>
          <p:nvPr/>
        </p:nvSpPr>
        <p:spPr>
          <a:xfrm>
            <a:off x="215900" y="134561"/>
            <a:ext cx="725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Closed-form exact solution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EEC4706A-E21A-4072-91FD-6A900895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\documentclass{article}&#10;\usepackage{amsmath}&#10;\pagestyle{empty}&#10;\begin{document}&#10;\begin{align*}&#10;\mathbf{s}_a^\alpha(t) =[ \frac { \frac{\mathbf{s}_a^\alpha(t_1)}&#10;{R^\alpha(\lambda^\alpha(t_1))} +&#10;\frac{(a^\alpha-1)}{\lVert \dot{\mathbf{s}}^\alpha  \rVert^2}&#10;\dot{\mathbf{s}}^\alpha&#10;\dot{\mathbf{s}}^{\alpha T}&#10;\frac{\mathbf{s}_a^\alpha(t_1)}{R^\alpha(\lambda^\alpha(t_1))}+&#10;b^\alpha \frac{\dot{\mathbf{s}}^\alpha}&#10;{\lVert \dot{\mathbf{s}}^\alpha \rVert } }&#10;{b^\alpha (\frac{\dot{\mathbf{s}}^\alpha }{\lVert \dot{\mathbf{s}}^\alpha \rVert})^T \frac{\mathbf{s}_a^\alpha(t_1)}{R^\alpha(\lambda^\alpha(t_1))} + a^\alpha}]&#10;R^\alpha(\lambda^\alpha(t)).&#10;\end{align*}&#10;&#10;&#10;&#10;\end{document}" title="IguanaTex Bitmap Display">
            <a:extLst>
              <a:ext uri="{FF2B5EF4-FFF2-40B4-BE49-F238E27FC236}">
                <a16:creationId xmlns:a16="http://schemas.microsoft.com/office/drawing/2014/main" id="{88AE7080-2028-4333-80B3-D480615414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2176642"/>
            <a:ext cx="7143619" cy="857905"/>
          </a:xfrm>
          <a:prstGeom prst="rect">
            <a:avLst/>
          </a:prstGeom>
        </p:spPr>
      </p:pic>
      <p:pic>
        <p:nvPicPr>
          <p:cNvPr id="3" name="圖片 2" descr="\documentclass{article}&#10;\usepackage{amsmath}&#10;\pagestyle{empty}&#10;\begin{document}&#10;&#10;\begin{align*}&#10;\mathbf{s}_b^\alpha(t) =&#10;exp(\frac{k_p^\alpha}{\eta^\alpha }&#10;[\lambda^\alpha(t_1)-\lambda^\alpha(t)])  \mathbf{s}_b^\alpha(t_1) +&#10;\frac{\eta^\alpha }{R_\infty^\alpha} \left\{ \mathbf{s}_a^\alpha(t) -&#10;exp(\frac{k_p^\alpha}{\eta^\alpha } [\lambda^\alpha(t_1)-\lambda^\alpha(t)] )&#10;\mathbf{s}_a^\alpha(t_1) \right\}.&#10;\end{align*}&#10;&#10;&#10;\end{document}" title="IguanaTex Bitmap Display">
            <a:extLst>
              <a:ext uri="{FF2B5EF4-FFF2-40B4-BE49-F238E27FC236}">
                <a16:creationId xmlns:a16="http://schemas.microsoft.com/office/drawing/2014/main" id="{9391F4D6-04C9-4609-BBA6-6D1EC87C9C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3941940"/>
            <a:ext cx="9648762" cy="611048"/>
          </a:xfrm>
          <a:prstGeom prst="rect">
            <a:avLst/>
          </a:prstGeom>
        </p:spPr>
      </p:pic>
      <p:pic>
        <p:nvPicPr>
          <p:cNvPr id="4" name="圖片 3" descr="\documentclass{article}&#10;\usepackage{amsmath}&#10;\pagestyle{empty}&#10;\begin{document}&#10;&#10;\begin{align*}&#10;\lambda^\alpha(t) =&#10;\frac{R^\alpha(\lambda^\alpha(t_1))}{R^\alpha(\lambda^\alpha(t))}  \lambda^\alpha(t_1) +&#10;\frac{R^\alpha_\infty R^\alpha (0)}{k_p^\alpha R^\alpha(\lambda^\alpha(t))}&#10;ln[ b^\alpha (\frac{ \dot{\mathbf{s}}^\alpha} {\lVert \dot{\mathbf{s}}^\alpha \rVert})^T&#10;\frac{\mathbf{s}_a^\alpha(t_1)}{R^\alpha(\lambda^\alpha(t_1))} +a^\alpha].&#10;\end{align*}&#10;&#10;&#10;\end{document}" title="IguanaTex Bitmap Display">
            <a:extLst>
              <a:ext uri="{FF2B5EF4-FFF2-40B4-BE49-F238E27FC236}">
                <a16:creationId xmlns:a16="http://schemas.microsoft.com/office/drawing/2014/main" id="{15933263-E723-4980-A884-82DC1D8BCA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5460381"/>
            <a:ext cx="8134095" cy="6323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F05684B-10CF-4687-BB4D-44DC12BD3DE1}"/>
              </a:ext>
            </a:extLst>
          </p:cNvPr>
          <p:cNvSpPr/>
          <p:nvPr/>
        </p:nvSpPr>
        <p:spPr>
          <a:xfrm>
            <a:off x="408957" y="1538280"/>
            <a:ext cx="345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LMRoman10-Regular"/>
              </a:rPr>
              <a:t>The active deviatoric stress tensors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96B4841-D6AC-4564-B244-1E39FD7EF448}"/>
              </a:ext>
            </a:extLst>
          </p:cNvPr>
          <p:cNvSpPr/>
          <p:nvPr/>
        </p:nvSpPr>
        <p:spPr>
          <a:xfrm>
            <a:off x="408957" y="3385340"/>
            <a:ext cx="3334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LMRoman10-Regular"/>
              </a:rPr>
              <a:t>The back deviatoric stress tensors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0BC8DF-E005-482C-9DBD-37CEF6E2CBBF}"/>
              </a:ext>
            </a:extLst>
          </p:cNvPr>
          <p:cNvSpPr/>
          <p:nvPr/>
        </p:nvSpPr>
        <p:spPr>
          <a:xfrm>
            <a:off x="408957" y="4740256"/>
            <a:ext cx="2863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LMRoman10-Regular"/>
              </a:rPr>
              <a:t>The equivalent plastic strain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737B0B-1824-4D0C-9884-F5B5EB04B612}"/>
              </a:ext>
            </a:extLst>
          </p:cNvPr>
          <p:cNvSpPr txBox="1"/>
          <p:nvPr/>
        </p:nvSpPr>
        <p:spPr>
          <a:xfrm>
            <a:off x="215900" y="134561"/>
            <a:ext cx="725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Closed-form exact solution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BD78DF-2B05-472F-985B-559F61FD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55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\documentclass{article}&#10;\usepackage{amsmath}&#10;\pagestyle{empty}&#10;\begin{document}&#10;&#10;\begin{table}[th]&#10;\centering&#10;&#10;\begin{tabular}[c]{lllllllllll}&#10;\hline&#10;Temp. &amp; $E$ &amp; $R^l_\infty$ &amp; $R^s_\infty$ &amp; $r^l_\infty$ &amp; $r^s_\infty$ &amp; $G$ &amp; $k^l_p$ &amp; $k^s_p$ &amp; $\eta^l$ &amp; $\eta^s$\\&#10;\hline&#10;~70$^\circ$F &amp; 10845 &amp; 0.7521 &amp; 0.4177 &amp; -8.5995 &amp; -15.6683 &amp; 4077 &amp; 65268 &amp; 559724 &amp; 11.6377 &amp; 26.4252 \\&#10;151$^\circ$F &amp; 10526 &amp; 0.5146 &amp; 0.3503 &amp; -11.6802 &amp; -18.8306 &amp; 3957 &amp; 53885 &amp; 407189 &amp; 10.2215 &amp; 16.6686 \\&#10;227$^\circ$F &amp; 10227 &amp; 0.3615 &amp; 0.2381 &amp; -17.9214 &amp; -27.5025 &amp; 3844 &amp; 48834 &amp; 398506 &amp; 7.8491 &amp; 13.1810 \\&#10;267$^\circ$F &amp; 10069 &amp; 0.2771 &amp; 0.1535 &amp; -20.9339 &amp; -27.5025 &amp; 3785 &amp; 41003 &amp; 353641 &amp; 5.3040 &amp; 10.5451 \\&#10;\hline&#10;\end{tabular}&#10;\end{table}&#10;&#10;&#10;\end{document}" title="IguanaTex Bitmap Display">
            <a:extLst>
              <a:ext uri="{FF2B5EF4-FFF2-40B4-BE49-F238E27FC236}">
                <a16:creationId xmlns:a16="http://schemas.microsoft.com/office/drawing/2014/main" id="{1D0D505F-2DDA-4B8D-87B7-30064B0BC9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1" y="1821032"/>
            <a:ext cx="11454477" cy="155733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760068F-1857-480D-BB27-A644B80DBCF9}"/>
              </a:ext>
            </a:extLst>
          </p:cNvPr>
          <p:cNvSpPr txBox="1"/>
          <p:nvPr/>
        </p:nvSpPr>
        <p:spPr>
          <a:xfrm>
            <a:off x="368761" y="445169"/>
            <a:ext cx="114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For each temperature a unique set of material constants along an entire path however complicated in stress space.</a:t>
            </a:r>
            <a:endParaRPr lang="zh-TW" altLang="en-US" sz="3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107831-0933-4EEA-B841-581D1A3FFFFA}"/>
              </a:ext>
            </a:extLst>
          </p:cNvPr>
          <p:cNvSpPr txBox="1"/>
          <p:nvPr/>
        </p:nvSpPr>
        <p:spPr>
          <a:xfrm>
            <a:off x="830179" y="3886200"/>
            <a:ext cx="10900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conducted a series of axial-torsional strain-controlled experiments on thin-walled tubular specimens of aluminum alloy in our lab. On the basis of the experimental findings, a rate-independent flow elastoplastic material model featuring an evolving cubic distortional yield hypersurface, which is articulated with two Mises hyperspheres, The model needs a total of 10 material constants.</a:t>
            </a:r>
            <a:endParaRPr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CEB6691-7ACD-4FC4-A1D8-F57B991F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17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BFEE28-8566-4E3D-A9A7-7C6A1406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55"/>
            <a:ext cx="3832851" cy="287463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3024DFD-FC67-408A-B28A-17A901F63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84" y="3568745"/>
            <a:ext cx="4069290" cy="305196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B1B9FC4-1EF5-404F-860B-44E3D5A17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90" y="3604581"/>
            <a:ext cx="3835183" cy="287638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FD33AB2-F89F-43BD-9901-43B8C4A9B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27" y="395891"/>
            <a:ext cx="4069290" cy="305196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54FE439-9344-48E4-92FD-051309713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12" y="335448"/>
            <a:ext cx="4230472" cy="317285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50EEF0B-A3FF-4E3B-A39D-240E5F69DCEB}"/>
              </a:ext>
            </a:extLst>
          </p:cNvPr>
          <p:cNvSpPr txBox="1"/>
          <p:nvPr/>
        </p:nvSpPr>
        <p:spPr>
          <a:xfrm>
            <a:off x="204536" y="3900007"/>
            <a:ext cx="4463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First pull/apply axial stress from (a) initial yield surface (b) 1st subsequent yield surface (c) 2nd </a:t>
            </a:r>
            <a:r>
              <a:rPr lang="en-US" altLang="zh-TW" sz="2800" dirty="0" err="1"/>
              <a:t>s.y.s</a:t>
            </a:r>
            <a:r>
              <a:rPr lang="en-US" altLang="zh-TW" sz="2800" dirty="0"/>
              <a:t>. (d) 3rd </a:t>
            </a:r>
            <a:r>
              <a:rPr lang="en-US" altLang="zh-TW" sz="2800" dirty="0" err="1"/>
              <a:t>s.y.s</a:t>
            </a:r>
            <a:r>
              <a:rPr lang="en-US" altLang="zh-TW" sz="2800" dirty="0"/>
              <a:t>. to (e) 4th </a:t>
            </a:r>
            <a:r>
              <a:rPr lang="en-US" altLang="zh-TW" sz="2800" dirty="0" err="1"/>
              <a:t>s.y.s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C88281-E4AF-4ABD-83F1-4CC401D55394}"/>
              </a:ext>
            </a:extLst>
          </p:cNvPr>
          <p:cNvSpPr txBox="1"/>
          <p:nvPr/>
        </p:nvSpPr>
        <p:spPr>
          <a:xfrm>
            <a:off x="0" y="211225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(a)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3C9C7D6-4C4A-46C1-9BF6-5F6556985A66}"/>
              </a:ext>
            </a:extLst>
          </p:cNvPr>
          <p:cNvSpPr txBox="1"/>
          <p:nvPr/>
        </p:nvSpPr>
        <p:spPr>
          <a:xfrm>
            <a:off x="3629862" y="335447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(b)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452E26-DCFA-4032-8889-CB6832A45347}"/>
              </a:ext>
            </a:extLst>
          </p:cNvPr>
          <p:cNvSpPr txBox="1"/>
          <p:nvPr/>
        </p:nvSpPr>
        <p:spPr>
          <a:xfrm>
            <a:off x="7872362" y="335447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(c)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7F5769F-35C3-4975-83AC-BE0C16262E9E}"/>
              </a:ext>
            </a:extLst>
          </p:cNvPr>
          <p:cNvSpPr txBox="1"/>
          <p:nvPr/>
        </p:nvSpPr>
        <p:spPr>
          <a:xfrm>
            <a:off x="4313321" y="3438343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(d)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643DC5-8565-417A-B881-B715214966DB}"/>
              </a:ext>
            </a:extLst>
          </p:cNvPr>
          <p:cNvSpPr txBox="1"/>
          <p:nvPr/>
        </p:nvSpPr>
        <p:spPr>
          <a:xfrm>
            <a:off x="7958141" y="3401997"/>
            <a:ext cx="70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(e)</a:t>
            </a:r>
            <a:endParaRPr lang="zh-TW" altLang="en-US" sz="2400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EC9408CC-5366-4497-8757-DBE97AB6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AC61-25FB-48DB-8D64-174EE8BDEE6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369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44.807"/>
  <p:tag name="ORIGINALWIDTH" val="3399.325"/>
  <p:tag name="OUTPUTTYPE" val="PNG"/>
  <p:tag name="IGUANATEXVERSION" val="160"/>
  <p:tag name="LATEXADDIN" val="\documentclass{article}&#10;\usepackage{amsmath}&#10;\pagestyle{empty}&#10;\begin{document}&#10;&#10;\begin{align*}&#10;&amp;\boldsymbol{\epsilon} = \frac{1}{3} tr \boldsymbol{\epsilon} \mathbf{1} + \mathbf{e} , \qquad&#10;\boldsymbol{\sigma} = \frac{1}{3} tr \boldsymbol{\sigma} \mathbf{1} + \mathbf{s}  \\&#10;%&#10;&amp;tr\boldsymbol{\epsilon} = \frac{1}{3K} tr \boldsymbol{\sigma},     \qquad  3K = GE/(3G-E)   \\&#10;%&#10;&amp;\boldsymbol{\epsilon} = \boldsymbol{\epsilon}^{e\alpha} + \boldsymbol{\epsilon}^{p\alpha}, \qquad&#10;\mathbf{e} = \mathbf{e}^{e\alpha} +  \mathbf{e}^{p\alpha}  \\&#10;%&#10;&amp;\boldsymbol{\sigma} = \boldsymbol{\sigma}_a + \boldsymbol{\sigma}_b   \\&#10;%&#10;&amp;\dot{\boldsymbol{\sigma}}^\alpha =&#10; \frac{R^\alpha(0)} {R^\alpha} \dot{\boldsymbol{\sigma}}_a^\alpha + \dot{\boldsymbol{\sigma}}_b^\alpha +&#10;\frac{k_p^\alpha \dot{\lambda}^\alpha }{\eta^\alpha }&#10;(\boldsymbol{\sigma_b^\alpha} - K tr \boldsymbol{\epsilon} \mathbf{1})       \\&#10;%&#10;&amp;\dot{\mathbf{s}}^\alpha = \frac{R^\alpha(0)}{R^\alpha} \dot{\mathbf{s}}_a^\alpha  +&#10;\dot{\mathbf{s}}_b^\alpha +&#10;\frac{k_p^\alpha \dot{\lambda}^\alpha }{\eta^\alpha } \mathbf{s}_b^\alpha      \\&#10;%&#10;&amp;\boldsymbol{\sigma}^\alpha = \mathbf{s}^\alpha +K tr \boldsymbol{\epsilon} \mathbf{1} , \qquad&#10;\boldsymbol{\sigma}_a^\alpha = \mathbf{s}_a^\alpha, \qquad&#10;\boldsymbol{\sigma}_b^\alpha = \mathbf{s}_b^\alpha + K tr \boldsymbol{\epsilon} \mathbf{1}   \\&#10;%&#10;&amp;\dot{\mathbf{s}}_a^\alpha = 2G \dot{\mathbf{e}}^{e\alpha}, \qquad&#10;R_\infty^\alpha \dot{e}^{p\alpha} = \mathbf{s}_a^\alpha \dot{\lambda}^\alpha    \\&#10;%&#10;&amp;\dot{\mathbf{e}}^{p\alpha} = \frac{1}{k_p^\alpha} \dot{\mathbf{s}}_b^\alpha  +&#10;\frac{\dot{\lambda}^\alpha }{\eta^\alpha} \mathbf{s}_b^\alpha , \qquad  \lVert \mathbf{s}_a^\alpha \rVert \dot{\lambda}^\alpha = R^\alpha(\lambda^\alpha) \dot{\lambda}^\alpha , \qquad&#10;\Phi \dot{\Lambda} = \dot{\Lambda}    \\&#10;%&#10;&amp; 0 \leq \Phi = \Phi(\mathbf{\sigma_a})  =&#10;\frac{ \lVert \boldsymbol{\sigma}_a^\alpha \rVert}{C} \leq 1    \\&#10;%&#10;&amp;\dot{\Lambda} = (\frac{1}{R_\infty^s} \lVert \mathbf{s}_a^s \rVert^2 + \frac{1}{2\eta^s} \lVert \mathbf{s}_b^s \rVert^2) \dot{\lambda}^s +  (\frac{1}{R_\infty^l} \lVert \mathbf{s}_a^l \rVert^2 + \frac{1}{2\eta^l} \lVert \mathbf{s}_b^l \rVert^2) \dot{\lambda}^l \geq 0    \\&#10;%&#10;&amp;R^\alpha(\lambda^\alpha) = R_\infty^\alpha&#10;\sqrt{1 - r^\alpha exp(\frac{-2 \lambda^\alpha}{ \lambda_u^\alpha}}).&#10;\end{align*}&#10;&#10;&#10;\end{document}"/>
  <p:tag name="IGUANATEXSIZE" val="12"/>
  <p:tag name="IGUANATEXCURSOR" val="23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.1841"/>
  <p:tag name="ORIGINALWIDTH" val="3112.861"/>
  <p:tag name="OUTPUTTYPE" val="PNG"/>
  <p:tag name="IGUANATEXVERSION" val="160"/>
  <p:tag name="LATEXADDIN" val="\documentclass{article}&#10;\usepackage{amsmath}&#10;\pagestyle{empty}&#10;\begin{document}&#10;\begin{equation*}&#10;\left\{&#10;\begin{aligned}&#10;&amp;\dot{\lambda}^\alpha = \frac{\mathbf{s}_a^{\alpha T}  \dot{\mathbf{s}}^\alpha R^\alpha_\infty}{k_p^\alpha (R^\alpha)^2} , \qquad&#10;if \quad \Phi(\mathbf{\sigma_a}) = 1 \quad and \quad \lVert \mathbf{s}_a^\alpha \rVert = R^\alpha ,  \\&#10;&amp; \dot{\lambda}^\alpha = 0 , \qquad if \quad 0 \leq \Phi(\mathbf{\sigma_a}) &lt; 1 \quad or \quad \lVert \mathbf{s}_a^\alpha \rVert &lt; R^\alpha .&#10;\end{aligned}&#10;\right.&#10;\end{equation*}&#10;&#10;&#10;&#10;\end{document}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9513"/>
  <p:tag name="ORIGINALWIDTH" val="1742.032"/>
  <p:tag name="OUTPUTTYPE" val="PNG"/>
  <p:tag name="IGUANATEXVERSION" val="160"/>
  <p:tag name="LATEXADDIN" val="\documentclass{article}&#10;\usepackage{amsmath}&#10;\pagestyle{empty}&#10;\begin{document}&#10;&#10;\begin{align*}&#10;\mathbf{X}^\alpha ={\begin{bmatrix}&#10;\mathbf{X}_s^\alpha \\&#10;X_0^\alpha&#10;\end{bmatrix}}&#10;=&#10;{\begin{bmatrix}&#10; \frac{\mathbf{s_a}^\alpha}{R^\alpha(\lambda^\alpha)} X_0^\alpha  \\&#10;exp(\frac{R^\alpha k_p^\alpha \lambda^\alpha}{R^\alpha_{\infty} R^\alpha (0) })&#10;\end{bmatrix}}.&#10;\end{align*}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932.508"/>
  <p:tag name="OUTPUTTYPE" val="PNG"/>
  <p:tag name="IGUANATEXVERSION" val="160"/>
  <p:tag name="LATEXADDIN" val="\documentclass{article}&#10;\usepackage{amsmath}&#10;\pagestyle{empty}&#10;\begin{document}&#10;\begin{align*}&#10;\mathbf{G}_{on}^\alpha&#10;=&#10;{\begin{bmatrix}&#10;\mathbf{I} +&#10;\frac{(a^\alpha-1)}{\lVert \dot{\mathbf{s}}^\alpha  \rVert^2}&#10;\dot{\mathbf{s}}^\alpha   \dot{\mathbf{s}}^{\alpha T}  &amp;&#10;b^\alpha \frac{\dot{\mathbf{s}}^\alpha } {\lVert \dot{\mathbf{s}}^\alpha \rVert}\\&#10;b^\alpha (\frac{\dot{\mathbf{s}}^{\alpha }} {\lVert \dot{\mathbf{s}}^\alpha \rVert})^T   &amp;&#10;a^\alpha&#10;\end{bmatrix}},&#10;\end{align*}&#10;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2.1972"/>
  <p:tag name="ORIGINALWIDTH" val="3515.561"/>
  <p:tag name="OUTPUTTYPE" val="PNG"/>
  <p:tag name="IGUANATEXVERSION" val="160"/>
  <p:tag name="LATEXADDIN" val="\documentclass{article}&#10;\usepackage{amsmath}&#10;\pagestyle{empty}&#10;\begin{document}&#10;\begin{align*}&#10;\mathbf{s}_a^\alpha(t) =[ \frac { \frac{\mathbf{s}_a^\alpha(t_1)}&#10;{R^\alpha(\lambda^\alpha(t_1))} +&#10;\frac{(a^\alpha-1)}{\lVert \dot{\mathbf{s}}^\alpha  \rVert^2}&#10;\dot{\mathbf{s}}^\alpha&#10;\dot{\mathbf{s}}^{\alpha T}&#10;\frac{\mathbf{s}_a^\alpha(t_1)}{R^\alpha(\lambda^\alpha(t_1))}+&#10;b^\alpha \frac{\dot{\mathbf{s}}^\alpha}&#10;{\lVert \dot{\mathbf{s}}^\alpha \rVert } }&#10;{b^\alpha (\frac{\dot{\mathbf{s}}^\alpha }{\lVert \dot{\mathbf{s}}^\alpha \rVert})^T \frac{\mathbf{s}_a^\alpha(t_1)}{R^\alpha(\lambda^\alpha(t_1))} + a^\alpha}]&#10;R^\alpha(\lambda^\alpha(t)).&#10;\end{align*}&#10;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4748.406"/>
  <p:tag name="OUTPUTTYPE" val="PNG"/>
  <p:tag name="IGUANATEXVERSION" val="160"/>
  <p:tag name="LATEXADDIN" val="\documentclass{article}&#10;\usepackage{amsmath}&#10;\pagestyle{empty}&#10;\begin{document}&#10;&#10;\begin{align*}&#10;\mathbf{s}_b^\alpha(t) =&#10;exp(\frac{k_p^\alpha}{\eta^\alpha }&#10;[\lambda^\alpha(t_1)-\lambda^\alpha(t)])  \mathbf{s}_b^\alpha(t_1) +&#10;\frac{\eta^\alpha }{R_\infty^\alpha} \left\{ \mathbf{s}_a^\alpha(t) -&#10;exp(\frac{k_p^\alpha}{\eta^\alpha } [\lambda^\alpha(t_1)-\lambda^\alpha(t)] )&#10;\mathbf{s}_a^\alpha(t_1) \right\}.&#10;\end{align*}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111"/>
  <p:tag name="ORIGINALWIDTH" val="4003"/>
  <p:tag name="OUTPUTTYPE" val="PNG"/>
  <p:tag name="IGUANATEXVERSION" val="160"/>
  <p:tag name="LATEXADDIN" val="\documentclass{article}&#10;\usepackage{amsmath}&#10;\pagestyle{empty}&#10;\begin{document}&#10;&#10;\begin{align*}&#10;\lambda^\alpha(t) =&#10;\frac{R^\alpha(\lambda^\alpha(t_1))}{R^\alpha(\lambda^\alpha(t))}  \lambda^\alpha(t_1) +&#10;\frac{R^\alpha_\infty R^\alpha (0)}{k_p^\alpha R^\alpha(\lambda^\alpha(t))}&#10;ln[ b^\alpha (\frac{ \dot{\mathbf{s}}^\alpha} {\lVert \dot{\mathbf{s}}^\alpha \rVert})^T&#10;\frac{\mathbf{s}_a^\alpha(t_1)}{R^\alpha(\lambda^\alpha(t_1))} +a^\alpha].&#10;\end{align*}&#10;&#10;&#10;\end{document}"/>
  <p:tag name="IGUANATEXSIZE" val="20"/>
  <p:tag name="IGUANATEXCURSOR" val="45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6.4042"/>
  <p:tag name="ORIGINALWIDTH" val="5637.045"/>
  <p:tag name="OUTPUTTYPE" val="PNG"/>
  <p:tag name="IGUANATEXVERSION" val="160"/>
  <p:tag name="LATEXADDIN" val="\documentclass{article}&#10;\usepackage{amsmath}&#10;\pagestyle{empty}&#10;\begin{document}&#10;&#10;\begin{table}[th]&#10;\centering&#10;&#10;\begin{tabular}[c]{lllllllllll}&#10;\hline&#10;Temp. &amp; $E$ &amp; $R^l_\infty$ &amp; $R^s_\infty$ &amp; $r^l_\infty$ &amp; $r^s_\infty$ &amp; $G$ &amp; $k^l_p$ &amp; $k^s_p$ &amp; $\eta^l$ &amp; $\eta^s$\\&#10;\hline&#10;~70$^\circ$F &amp; 10845 &amp; 0.7521 &amp; 0.4177 &amp; -8.5995 &amp; -15.6683 &amp; 4077 &amp; 65268 &amp; 559724 &amp; 11.6377 &amp; 26.4252 \\&#10;151$^\circ$F &amp; 10526 &amp; 0.5146 &amp; 0.3503 &amp; -11.6802 &amp; -18.8306 &amp; 3957 &amp; 53885 &amp; 407189 &amp; 10.2215 &amp; 16.6686 \\&#10;227$^\circ$F &amp; 10227 &amp; 0.3615 &amp; 0.2381 &amp; -17.9214 &amp; -27.5025 &amp; 3844 &amp; 48834 &amp; 398506 &amp; 7.8491 &amp; 13.1810 \\&#10;267$^\circ$F &amp; 10069 &amp; 0.2771 &amp; 0.1535 &amp; -20.9339 &amp; -27.5025 &amp; 3785 &amp; 41003 &amp; 353641 &amp; 5.3040 &amp; 10.5451 \\&#10;\hline&#10;\end{tabular}&#10;\end{table}&#10;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1127</Words>
  <Application>Microsoft Office PowerPoint</Application>
  <PresentationFormat>寬螢幕</PresentationFormat>
  <Paragraphs>94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LMRoman10-Regular</vt:lpstr>
      <vt:lpstr>新細明體</vt:lpstr>
      <vt:lpstr>Arial</vt:lpstr>
      <vt:lpstr>Calibri</vt:lpstr>
      <vt:lpstr>Calibri Light</vt:lpstr>
      <vt:lpstr>Office 佈景主題</vt:lpstr>
      <vt:lpstr>Elevated temperatures and prestresses on evolving yield surfaces for modeling experimental data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Hong</dc:creator>
  <cp:lastModifiedBy>Hong</cp:lastModifiedBy>
  <cp:revision>29</cp:revision>
  <dcterms:created xsi:type="dcterms:W3CDTF">2024-05-24T03:02:57Z</dcterms:created>
  <dcterms:modified xsi:type="dcterms:W3CDTF">2024-05-27T08:56:47Z</dcterms:modified>
  <cp:contentStatus>完稿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